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2" r:id="rId5"/>
    <p:sldMasterId id="2147483975" r:id="rId6"/>
    <p:sldMasterId id="2147483838" r:id="rId7"/>
    <p:sldMasterId id="2147483713" r:id="rId8"/>
    <p:sldMasterId id="2147483674" r:id="rId9"/>
    <p:sldMasterId id="2147483897" r:id="rId10"/>
    <p:sldMasterId id="2147483960" r:id="rId11"/>
  </p:sldMasterIdLst>
  <p:notesMasterIdLst>
    <p:notesMasterId r:id="rId117"/>
  </p:notesMasterIdLst>
  <p:handoutMasterIdLst>
    <p:handoutMasterId r:id="rId118"/>
  </p:handoutMasterIdLst>
  <p:sldIdLst>
    <p:sldId id="273" r:id="rId12"/>
    <p:sldId id="276" r:id="rId13"/>
    <p:sldId id="576" r:id="rId14"/>
    <p:sldId id="414" r:id="rId15"/>
    <p:sldId id="415" r:id="rId16"/>
    <p:sldId id="632" r:id="rId17"/>
    <p:sldId id="633" r:id="rId18"/>
    <p:sldId id="424" r:id="rId19"/>
    <p:sldId id="634" r:id="rId20"/>
    <p:sldId id="635" r:id="rId21"/>
    <p:sldId id="429" r:id="rId22"/>
    <p:sldId id="636" r:id="rId23"/>
    <p:sldId id="637" r:id="rId24"/>
    <p:sldId id="477" r:id="rId25"/>
    <p:sldId id="638" r:id="rId26"/>
    <p:sldId id="639" r:id="rId27"/>
    <p:sldId id="640" r:id="rId28"/>
    <p:sldId id="436" r:id="rId29"/>
    <p:sldId id="444" r:id="rId30"/>
    <p:sldId id="641" r:id="rId31"/>
    <p:sldId id="642" r:id="rId32"/>
    <p:sldId id="643" r:id="rId33"/>
    <p:sldId id="644" r:id="rId34"/>
    <p:sldId id="645" r:id="rId35"/>
    <p:sldId id="646" r:id="rId36"/>
    <p:sldId id="647" r:id="rId37"/>
    <p:sldId id="648" r:id="rId38"/>
    <p:sldId id="492" r:id="rId39"/>
    <p:sldId id="649" r:id="rId40"/>
    <p:sldId id="650" r:id="rId41"/>
    <p:sldId id="651" r:id="rId42"/>
    <p:sldId id="653" r:id="rId43"/>
    <p:sldId id="654" r:id="rId44"/>
    <p:sldId id="451" r:id="rId45"/>
    <p:sldId id="462" r:id="rId46"/>
    <p:sldId id="584" r:id="rId47"/>
    <p:sldId id="655" r:id="rId48"/>
    <p:sldId id="493" r:id="rId49"/>
    <p:sldId id="494" r:id="rId50"/>
    <p:sldId id="657" r:id="rId51"/>
    <p:sldId id="687" r:id="rId52"/>
    <p:sldId id="719" r:id="rId53"/>
    <p:sldId id="662" r:id="rId54"/>
    <p:sldId id="663" r:id="rId55"/>
    <p:sldId id="664" r:id="rId56"/>
    <p:sldId id="665" r:id="rId57"/>
    <p:sldId id="666" r:id="rId58"/>
    <p:sldId id="667" r:id="rId59"/>
    <p:sldId id="668" r:id="rId60"/>
    <p:sldId id="670" r:id="rId61"/>
    <p:sldId id="502" r:id="rId62"/>
    <p:sldId id="469" r:id="rId63"/>
    <p:sldId id="671" r:id="rId64"/>
    <p:sldId id="503" r:id="rId65"/>
    <p:sldId id="673" r:id="rId66"/>
    <p:sldId id="674" r:id="rId67"/>
    <p:sldId id="675" r:id="rId68"/>
    <p:sldId id="676" r:id="rId69"/>
    <p:sldId id="507" r:id="rId70"/>
    <p:sldId id="508" r:id="rId71"/>
    <p:sldId id="677" r:id="rId72"/>
    <p:sldId id="678" r:id="rId73"/>
    <p:sldId id="679" r:id="rId74"/>
    <p:sldId id="680" r:id="rId75"/>
    <p:sldId id="681" r:id="rId76"/>
    <p:sldId id="595" r:id="rId77"/>
    <p:sldId id="682" r:id="rId78"/>
    <p:sldId id="683" r:id="rId79"/>
    <p:sldId id="684" r:id="rId80"/>
    <p:sldId id="685" r:id="rId81"/>
    <p:sldId id="686" r:id="rId82"/>
    <p:sldId id="689" r:id="rId83"/>
    <p:sldId id="690" r:id="rId84"/>
    <p:sldId id="691" r:id="rId85"/>
    <p:sldId id="692" r:id="rId86"/>
    <p:sldId id="693" r:id="rId87"/>
    <p:sldId id="605" r:id="rId88"/>
    <p:sldId id="606" r:id="rId89"/>
    <p:sldId id="607" r:id="rId90"/>
    <p:sldId id="694" r:id="rId91"/>
    <p:sldId id="695" r:id="rId92"/>
    <p:sldId id="696" r:id="rId93"/>
    <p:sldId id="697" r:id="rId94"/>
    <p:sldId id="612" r:id="rId95"/>
    <p:sldId id="613" r:id="rId96"/>
    <p:sldId id="698" r:id="rId97"/>
    <p:sldId id="699" r:id="rId98"/>
    <p:sldId id="700" r:id="rId99"/>
    <p:sldId id="701" r:id="rId100"/>
    <p:sldId id="720" r:id="rId101"/>
    <p:sldId id="619" r:id="rId102"/>
    <p:sldId id="703" r:id="rId103"/>
    <p:sldId id="704" r:id="rId104"/>
    <p:sldId id="705" r:id="rId105"/>
    <p:sldId id="706" r:id="rId106"/>
    <p:sldId id="624" r:id="rId107"/>
    <p:sldId id="625" r:id="rId108"/>
    <p:sldId id="707" r:id="rId109"/>
    <p:sldId id="708" r:id="rId110"/>
    <p:sldId id="709" r:id="rId111"/>
    <p:sldId id="710" r:id="rId112"/>
    <p:sldId id="711" r:id="rId113"/>
    <p:sldId id="631" r:id="rId114"/>
    <p:sldId id="629" r:id="rId115"/>
    <p:sldId id="630"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E2A57EAA-CC71-497A-8928-877CA40E74E0}">
          <p14:sldIdLst>
            <p14:sldId id="273"/>
            <p14:sldId id="276"/>
            <p14:sldId id="576"/>
            <p14:sldId id="414"/>
            <p14:sldId id="415"/>
            <p14:sldId id="632"/>
            <p14:sldId id="633"/>
            <p14:sldId id="424"/>
            <p14:sldId id="634"/>
            <p14:sldId id="635"/>
            <p14:sldId id="429"/>
            <p14:sldId id="636"/>
            <p14:sldId id="637"/>
            <p14:sldId id="477"/>
            <p14:sldId id="638"/>
            <p14:sldId id="639"/>
            <p14:sldId id="640"/>
            <p14:sldId id="436"/>
            <p14:sldId id="444"/>
            <p14:sldId id="641"/>
            <p14:sldId id="642"/>
            <p14:sldId id="643"/>
            <p14:sldId id="644"/>
            <p14:sldId id="645"/>
            <p14:sldId id="646"/>
            <p14:sldId id="647"/>
            <p14:sldId id="648"/>
            <p14:sldId id="492"/>
            <p14:sldId id="649"/>
            <p14:sldId id="650"/>
            <p14:sldId id="651"/>
            <p14:sldId id="653"/>
            <p14:sldId id="654"/>
            <p14:sldId id="451"/>
            <p14:sldId id="462"/>
            <p14:sldId id="584"/>
            <p14:sldId id="655"/>
            <p14:sldId id="493"/>
            <p14:sldId id="494"/>
            <p14:sldId id="657"/>
            <p14:sldId id="687"/>
            <p14:sldId id="719"/>
            <p14:sldId id="662"/>
            <p14:sldId id="663"/>
            <p14:sldId id="664"/>
            <p14:sldId id="665"/>
            <p14:sldId id="666"/>
            <p14:sldId id="667"/>
            <p14:sldId id="668"/>
            <p14:sldId id="670"/>
            <p14:sldId id="502"/>
            <p14:sldId id="469"/>
            <p14:sldId id="671"/>
            <p14:sldId id="503"/>
            <p14:sldId id="673"/>
            <p14:sldId id="674"/>
            <p14:sldId id="675"/>
            <p14:sldId id="676"/>
            <p14:sldId id="507"/>
            <p14:sldId id="508"/>
            <p14:sldId id="677"/>
            <p14:sldId id="678"/>
            <p14:sldId id="679"/>
            <p14:sldId id="680"/>
            <p14:sldId id="681"/>
            <p14:sldId id="595"/>
            <p14:sldId id="682"/>
            <p14:sldId id="683"/>
            <p14:sldId id="684"/>
            <p14:sldId id="685"/>
            <p14:sldId id="686"/>
            <p14:sldId id="689"/>
            <p14:sldId id="690"/>
            <p14:sldId id="691"/>
            <p14:sldId id="692"/>
            <p14:sldId id="693"/>
            <p14:sldId id="605"/>
            <p14:sldId id="606"/>
            <p14:sldId id="607"/>
            <p14:sldId id="694"/>
            <p14:sldId id="695"/>
            <p14:sldId id="696"/>
            <p14:sldId id="697"/>
            <p14:sldId id="612"/>
            <p14:sldId id="613"/>
            <p14:sldId id="698"/>
            <p14:sldId id="699"/>
            <p14:sldId id="700"/>
            <p14:sldId id="701"/>
            <p14:sldId id="720"/>
            <p14:sldId id="619"/>
            <p14:sldId id="703"/>
            <p14:sldId id="704"/>
            <p14:sldId id="705"/>
            <p14:sldId id="706"/>
            <p14:sldId id="624"/>
            <p14:sldId id="625"/>
            <p14:sldId id="707"/>
            <p14:sldId id="708"/>
            <p14:sldId id="709"/>
            <p14:sldId id="710"/>
            <p14:sldId id="711"/>
            <p14:sldId id="631"/>
          </p14:sldIdLst>
        </p14:section>
        <p14:section name="Appendix: Image Descriptions for Unsighted Students" id="{9539D841-5FBC-4F22-B8C1-4E4191ACFAB6}">
          <p14:sldIdLst>
            <p14:sldId id="629"/>
            <p14:sldId id="630"/>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0B508F"/>
    <a:srgbClr val="14AAE1"/>
    <a:srgbClr val="B60000"/>
    <a:srgbClr val="00518B"/>
    <a:srgbClr val="E1F3FF"/>
    <a:srgbClr val="5A5000"/>
    <a:srgbClr val="214E91"/>
    <a:srgbClr val="214E2D"/>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7" autoAdjust="0"/>
    <p:restoredTop sz="95256" autoAdjust="0"/>
  </p:normalViewPr>
  <p:slideViewPr>
    <p:cSldViewPr>
      <p:cViewPr varScale="1">
        <p:scale>
          <a:sx n="110" d="100"/>
          <a:sy n="110" d="100"/>
        </p:scale>
        <p:origin x="384" y="90"/>
      </p:cViewPr>
      <p:guideLst>
        <p:guide orient="horz" pos="3408"/>
        <p:guide orient="horz" pos="3600"/>
        <p:guide orient="horz" pos="912"/>
        <p:guide orient="horz" pos="3360"/>
        <p:guide pos="5616"/>
        <p:guide pos="4320"/>
      </p:guideLst>
    </p:cSldViewPr>
  </p:slideViewPr>
  <p:outlineViewPr>
    <p:cViewPr>
      <p:scale>
        <a:sx n="33" d="100"/>
        <a:sy n="33" d="100"/>
      </p:scale>
      <p:origin x="0" y="-924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notesMaster" Target="notesMasters/notesMaster1.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handoutMaster" Target="handoutMasters/handoutMaster1.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presProps" Target="presProps.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19-Aug-21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19-Aug-21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D003D02-7E89-4EBF-B123-9C334E1BFEF7}" type="slidenum">
              <a:rPr lang="en-US" smtClean="0"/>
              <a:t>102</a:t>
            </a:fld>
            <a:endParaRPr lang="en-US"/>
          </a:p>
        </p:txBody>
      </p:sp>
    </p:spTree>
    <p:extLst>
      <p:ext uri="{BB962C8B-B14F-4D97-AF65-F5344CB8AC3E}">
        <p14:creationId xmlns:p14="http://schemas.microsoft.com/office/powerpoint/2010/main" val="32966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45720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
          <p:cNvSpPr>
            <a:spLocks noGrp="1"/>
          </p:cNvSpPr>
          <p:nvPr>
            <p:ph idx="28"/>
          </p:nvPr>
        </p:nvSpPr>
        <p:spPr>
          <a:xfrm>
            <a:off x="4663440" y="64160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
          <p:cNvSpPr>
            <a:spLocks noGrp="1"/>
          </p:cNvSpPr>
          <p:nvPr>
            <p:ph idx="29"/>
          </p:nvPr>
        </p:nvSpPr>
        <p:spPr>
          <a:xfrm>
            <a:off x="45720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
          <p:cNvSpPr>
            <a:spLocks noGrp="1"/>
          </p:cNvSpPr>
          <p:nvPr>
            <p:ph idx="30"/>
          </p:nvPr>
        </p:nvSpPr>
        <p:spPr>
          <a:xfrm>
            <a:off x="4663440" y="7288209"/>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330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030266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557079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51478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237264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735064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FF99BE74-53A1-4C9A-B5E7-202808E3C2DD}"/>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MGH logo">
            <a:extLst>
              <a:ext uri="{FF2B5EF4-FFF2-40B4-BE49-F238E27FC236}">
                <a16:creationId xmlns:a16="http://schemas.microsoft.com/office/drawing/2014/main" id="{BC0778E1-FC44-4FEC-A2B4-649D47B3DF9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MGH Tagline">
            <a:extLst>
              <a:ext uri="{FF2B5EF4-FFF2-40B4-BE49-F238E27FC236}">
                <a16:creationId xmlns:a16="http://schemas.microsoft.com/office/drawing/2014/main" id="{AE75FDA8-6ADF-49F5-ABBB-8B424F8211FD}"/>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58C0A4B5-9130-4DAE-9C8D-8125230E7A3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86E91E6E-8A68-446D-82FB-1866DCBD22B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81C2D60F-C62F-4D96-8FA6-445AE65AC4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DB5885BB-EBD3-44D6-95CF-AB2233CD663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29E84484-ACEF-4F85-89BF-98893DAEE3A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1" r:id="rId7"/>
    <p:sldLayoutId id="2147483977" r:id="rId8"/>
    <p:sldLayoutId id="2147483978"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78FFFE94-D307-4889-951B-0F945BAC7B0D}"/>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85156439"/>
      </p:ext>
    </p:extLst>
  </p:cSld>
  <p:clrMap bg1="lt1" tx1="dk1" bg2="lt2" tx2="dk2" accent1="accent1" accent2="accent2" accent3="accent3" accent4="accent4" accent5="accent5" accent6="accent6" hlink="hlink" folHlink="folHlink"/>
  <p:sldLayoutIdLst>
    <p:sldLayoutId id="2147483973" r:id="rId1"/>
    <p:sldLayoutId id="21474839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684767123"/>
      </p:ext>
    </p:extLst>
  </p:cSld>
  <p:clrMap bg1="lt1" tx1="dk1" bg2="lt2" tx2="dk2" accent1="accent1" accent2="accent2" accent3="accent3" accent4="accent4" accent5="accent5" accent6="accent6" hlink="hlink" folHlink="folHlink"/>
  <p:sldLayoutIdLst>
    <p:sldLayoutId id="2147483976"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0A625663-D1E8-495C-8C4E-CBEB680EB66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645661FB-B0AE-406D-A3BA-B24D32423C8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772A2E65-EAD0-4697-8BEB-451DECEC501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32.x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351.bin"/><Relationship Id="rId13" Type="http://schemas.openxmlformats.org/officeDocument/2006/relationships/image" Target="../media/image371.wmf"/><Relationship Id="rId3" Type="http://schemas.openxmlformats.org/officeDocument/2006/relationships/image" Target="../media/image366.wmf"/><Relationship Id="rId7" Type="http://schemas.openxmlformats.org/officeDocument/2006/relationships/image" Target="../media/image368.wmf"/><Relationship Id="rId12" Type="http://schemas.openxmlformats.org/officeDocument/2006/relationships/oleObject" Target="../embeddings/oleObject353.bin"/><Relationship Id="rId17" Type="http://schemas.openxmlformats.org/officeDocument/2006/relationships/image" Target="../media/image373.wmf"/><Relationship Id="rId2" Type="http://schemas.openxmlformats.org/officeDocument/2006/relationships/oleObject" Target="../embeddings/oleObject348.bin"/><Relationship Id="rId16" Type="http://schemas.openxmlformats.org/officeDocument/2006/relationships/oleObject" Target="../embeddings/oleObject355.bin"/><Relationship Id="rId1" Type="http://schemas.openxmlformats.org/officeDocument/2006/relationships/slideLayout" Target="../slideLayouts/slideLayout33.xml"/><Relationship Id="rId6" Type="http://schemas.openxmlformats.org/officeDocument/2006/relationships/oleObject" Target="../embeddings/oleObject350.bin"/><Relationship Id="rId11" Type="http://schemas.openxmlformats.org/officeDocument/2006/relationships/image" Target="../media/image370.wmf"/><Relationship Id="rId5" Type="http://schemas.openxmlformats.org/officeDocument/2006/relationships/image" Target="../media/image367.wmf"/><Relationship Id="rId15" Type="http://schemas.openxmlformats.org/officeDocument/2006/relationships/image" Target="../media/image372.wmf"/><Relationship Id="rId10" Type="http://schemas.openxmlformats.org/officeDocument/2006/relationships/oleObject" Target="../embeddings/oleObject352.bin"/><Relationship Id="rId4" Type="http://schemas.openxmlformats.org/officeDocument/2006/relationships/oleObject" Target="../embeddings/oleObject349.bin"/><Relationship Id="rId9" Type="http://schemas.openxmlformats.org/officeDocument/2006/relationships/image" Target="../media/image369.wmf"/><Relationship Id="rId14" Type="http://schemas.openxmlformats.org/officeDocument/2006/relationships/oleObject" Target="../embeddings/oleObject354.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359.bin"/><Relationship Id="rId3" Type="http://schemas.openxmlformats.org/officeDocument/2006/relationships/image" Target="../media/image374.wmf"/><Relationship Id="rId7" Type="http://schemas.openxmlformats.org/officeDocument/2006/relationships/image" Target="../media/image376.wmf"/><Relationship Id="rId2" Type="http://schemas.openxmlformats.org/officeDocument/2006/relationships/oleObject" Target="../embeddings/oleObject356.bin"/><Relationship Id="rId1" Type="http://schemas.openxmlformats.org/officeDocument/2006/relationships/slideLayout" Target="../slideLayouts/slideLayout33.xml"/><Relationship Id="rId6" Type="http://schemas.openxmlformats.org/officeDocument/2006/relationships/oleObject" Target="../embeddings/oleObject358.bin"/><Relationship Id="rId5" Type="http://schemas.openxmlformats.org/officeDocument/2006/relationships/image" Target="../media/image375.wmf"/><Relationship Id="rId4" Type="http://schemas.openxmlformats.org/officeDocument/2006/relationships/oleObject" Target="../embeddings/oleObject357.bin"/><Relationship Id="rId9" Type="http://schemas.openxmlformats.org/officeDocument/2006/relationships/image" Target="../media/image377.wmf"/></Relationships>
</file>

<file path=ppt/slides/_rels/slide102.xml.rels><?xml version="1.0" encoding="UTF-8" standalone="yes"?>
<Relationships xmlns="http://schemas.openxmlformats.org/package/2006/relationships"><Relationship Id="rId8" Type="http://schemas.openxmlformats.org/officeDocument/2006/relationships/image" Target="../media/image380.wmf"/><Relationship Id="rId13" Type="http://schemas.openxmlformats.org/officeDocument/2006/relationships/oleObject" Target="../embeddings/oleObject365.bin"/><Relationship Id="rId3" Type="http://schemas.openxmlformats.org/officeDocument/2006/relationships/oleObject" Target="../embeddings/oleObject360.bin"/><Relationship Id="rId7" Type="http://schemas.openxmlformats.org/officeDocument/2006/relationships/oleObject" Target="../embeddings/oleObject362.bin"/><Relationship Id="rId12" Type="http://schemas.openxmlformats.org/officeDocument/2006/relationships/image" Target="../media/image382.wmf"/><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379.wmf"/><Relationship Id="rId11" Type="http://schemas.openxmlformats.org/officeDocument/2006/relationships/oleObject" Target="../embeddings/oleObject364.bin"/><Relationship Id="rId5" Type="http://schemas.openxmlformats.org/officeDocument/2006/relationships/oleObject" Target="../embeddings/oleObject361.bin"/><Relationship Id="rId10" Type="http://schemas.openxmlformats.org/officeDocument/2006/relationships/image" Target="../media/image381.wmf"/><Relationship Id="rId4" Type="http://schemas.openxmlformats.org/officeDocument/2006/relationships/image" Target="../media/image378.wmf"/><Relationship Id="rId9" Type="http://schemas.openxmlformats.org/officeDocument/2006/relationships/oleObject" Target="../embeddings/oleObject363.bin"/><Relationship Id="rId14" Type="http://schemas.openxmlformats.org/officeDocument/2006/relationships/image" Target="../media/image383.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8.xml"/><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9.bin"/><Relationship Id="rId1" Type="http://schemas.openxmlformats.org/officeDocument/2006/relationships/slideLayout" Target="../slideLayouts/slideLayout32.x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2.wmf"/><Relationship Id="rId18" Type="http://schemas.openxmlformats.org/officeDocument/2006/relationships/oleObject" Target="../embeddings/oleObject31.bin"/><Relationship Id="rId3" Type="http://schemas.openxmlformats.org/officeDocument/2006/relationships/image" Target="../media/image27.wmf"/><Relationship Id="rId7" Type="http://schemas.openxmlformats.org/officeDocument/2006/relationships/image" Target="../media/image29.wmf"/><Relationship Id="rId12" Type="http://schemas.openxmlformats.org/officeDocument/2006/relationships/oleObject" Target="../embeddings/oleObject28.bin"/><Relationship Id="rId17" Type="http://schemas.openxmlformats.org/officeDocument/2006/relationships/image" Target="../media/image34.wmf"/><Relationship Id="rId2" Type="http://schemas.openxmlformats.org/officeDocument/2006/relationships/oleObject" Target="../embeddings/oleObject23.bin"/><Relationship Id="rId16" Type="http://schemas.openxmlformats.org/officeDocument/2006/relationships/oleObject" Target="../embeddings/oleObject30.bin"/><Relationship Id="rId1" Type="http://schemas.openxmlformats.org/officeDocument/2006/relationships/slideLayout" Target="../slideLayouts/slideLayout33.xml"/><Relationship Id="rId6" Type="http://schemas.openxmlformats.org/officeDocument/2006/relationships/oleObject" Target="../embeddings/oleObject25.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7.bin"/><Relationship Id="rId19" Type="http://schemas.openxmlformats.org/officeDocument/2006/relationships/image" Target="../media/image35.wmf"/><Relationship Id="rId4" Type="http://schemas.openxmlformats.org/officeDocument/2006/relationships/oleObject" Target="../embeddings/oleObject24.bin"/><Relationship Id="rId9" Type="http://schemas.openxmlformats.org/officeDocument/2006/relationships/image" Target="../media/image30.wmf"/><Relationship Id="rId1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3.wmf"/><Relationship Id="rId2" Type="http://schemas.openxmlformats.org/officeDocument/2006/relationships/oleObject" Target="../embeddings/oleObject32.bin"/><Relationship Id="rId16" Type="http://schemas.openxmlformats.org/officeDocument/2006/relationships/oleObject" Target="../embeddings/oleObject39.bin"/><Relationship Id="rId1" Type="http://schemas.openxmlformats.org/officeDocument/2006/relationships/slideLayout" Target="../slideLayouts/slideLayout33.xml"/><Relationship Id="rId6" Type="http://schemas.openxmlformats.org/officeDocument/2006/relationships/oleObject" Target="../embeddings/oleObject34.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9.wmf"/><Relationship Id="rId1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5.bin"/><Relationship Id="rId2" Type="http://schemas.openxmlformats.org/officeDocument/2006/relationships/oleObject" Target="../embeddings/oleObject40.bin"/><Relationship Id="rId1" Type="http://schemas.openxmlformats.org/officeDocument/2006/relationships/slideLayout" Target="../slideLayouts/slideLayout33.xml"/><Relationship Id="rId6" Type="http://schemas.openxmlformats.org/officeDocument/2006/relationships/oleObject" Target="../embeddings/oleObject42.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6.bin"/><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7.bin"/><Relationship Id="rId1" Type="http://schemas.openxmlformats.org/officeDocument/2006/relationships/slideLayout" Target="../slideLayouts/slideLayout32.xml"/><Relationship Id="rId6" Type="http://schemas.openxmlformats.org/officeDocument/2006/relationships/oleObject" Target="../embeddings/oleObject49.bin"/><Relationship Id="rId5" Type="http://schemas.openxmlformats.org/officeDocument/2006/relationships/image" Target="../media/image52.wmf"/><Relationship Id="rId4" Type="http://schemas.openxmlformats.org/officeDocument/2006/relationships/oleObject" Target="../embeddings/oleObject48.bin"/><Relationship Id="rId9"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51.bin"/><Relationship Id="rId1" Type="http://schemas.openxmlformats.org/officeDocument/2006/relationships/slideLayout" Target="../slideLayouts/slideLayout32.xml"/><Relationship Id="rId6" Type="http://schemas.openxmlformats.org/officeDocument/2006/relationships/oleObject" Target="../embeddings/oleObject53.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6.bin"/><Relationship Id="rId1" Type="http://schemas.openxmlformats.org/officeDocument/2006/relationships/slideLayout" Target="../slideLayouts/slideLayout32.xml"/><Relationship Id="rId6" Type="http://schemas.openxmlformats.org/officeDocument/2006/relationships/oleObject" Target="../embeddings/oleObject58.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61.bin"/><Relationship Id="rId1" Type="http://schemas.openxmlformats.org/officeDocument/2006/relationships/slideLayout" Target="../slideLayouts/slideLayout32.xml"/><Relationship Id="rId6" Type="http://schemas.openxmlformats.org/officeDocument/2006/relationships/oleObject" Target="../embeddings/oleObject63.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8.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6.bin"/><Relationship Id="rId1" Type="http://schemas.openxmlformats.org/officeDocument/2006/relationships/slideLayout" Target="../slideLayouts/slideLayout32.xml"/><Relationship Id="rId6" Type="http://schemas.openxmlformats.org/officeDocument/2006/relationships/oleObject" Target="../embeddings/oleObject68.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71.bin"/><Relationship Id="rId1" Type="http://schemas.openxmlformats.org/officeDocument/2006/relationships/slideLayout" Target="../slideLayouts/slideLayout32.xml"/><Relationship Id="rId6" Type="http://schemas.openxmlformats.org/officeDocument/2006/relationships/oleObject" Target="../embeddings/oleObject73.bin"/><Relationship Id="rId5" Type="http://schemas.openxmlformats.org/officeDocument/2006/relationships/image" Target="../media/image76.wmf"/><Relationship Id="rId4"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32.xml"/><Relationship Id="rId6" Type="http://schemas.openxmlformats.org/officeDocument/2006/relationships/oleObject" Target="../embeddings/oleObject76.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84.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1.wmf"/><Relationship Id="rId14" Type="http://schemas.openxmlformats.org/officeDocument/2006/relationships/oleObject" Target="../embeddings/oleObject8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85.wmf"/><Relationship Id="rId7" Type="http://schemas.openxmlformats.org/officeDocument/2006/relationships/image" Target="../media/image87.wmf"/><Relationship Id="rId2" Type="http://schemas.openxmlformats.org/officeDocument/2006/relationships/oleObject" Target="../embeddings/oleObject81.bin"/><Relationship Id="rId1" Type="http://schemas.openxmlformats.org/officeDocument/2006/relationships/slideLayout" Target="../slideLayouts/slideLayout32.xml"/><Relationship Id="rId6" Type="http://schemas.openxmlformats.org/officeDocument/2006/relationships/oleObject" Target="../embeddings/oleObject83.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8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91.bin"/><Relationship Id="rId2" Type="http://schemas.openxmlformats.org/officeDocument/2006/relationships/oleObject" Target="../embeddings/oleObject86.bin"/><Relationship Id="rId1" Type="http://schemas.openxmlformats.org/officeDocument/2006/relationships/slideLayout" Target="../slideLayouts/slideLayout33.xml"/><Relationship Id="rId6" Type="http://schemas.openxmlformats.org/officeDocument/2006/relationships/oleObject" Target="../embeddings/oleObject88.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3.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98.wmf"/><Relationship Id="rId12" Type="http://schemas.openxmlformats.org/officeDocument/2006/relationships/oleObject" Target="../embeddings/oleObject97.bin"/><Relationship Id="rId2" Type="http://schemas.openxmlformats.org/officeDocument/2006/relationships/oleObject" Target="../embeddings/oleObject92.bin"/><Relationship Id="rId1" Type="http://schemas.openxmlformats.org/officeDocument/2006/relationships/slideLayout" Target="../slideLayouts/slideLayout33.xml"/><Relationship Id="rId6" Type="http://schemas.openxmlformats.org/officeDocument/2006/relationships/oleObject" Target="../embeddings/oleObject94.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99.wmf"/><Relationship Id="rId14" Type="http://schemas.openxmlformats.org/officeDocument/2006/relationships/oleObject" Target="../embeddings/oleObject98.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08.wmf"/><Relationship Id="rId18" Type="http://schemas.openxmlformats.org/officeDocument/2006/relationships/oleObject" Target="../embeddings/oleObject107.bin"/><Relationship Id="rId3" Type="http://schemas.openxmlformats.org/officeDocument/2006/relationships/image" Target="../media/image103.wmf"/><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104.bin"/><Relationship Id="rId17" Type="http://schemas.openxmlformats.org/officeDocument/2006/relationships/image" Target="../media/image110.wmf"/><Relationship Id="rId2" Type="http://schemas.openxmlformats.org/officeDocument/2006/relationships/oleObject" Target="../embeddings/oleObject99.bin"/><Relationship Id="rId16" Type="http://schemas.openxmlformats.org/officeDocument/2006/relationships/oleObject" Target="../embeddings/oleObject106.bin"/><Relationship Id="rId20" Type="http://schemas.openxmlformats.org/officeDocument/2006/relationships/oleObject" Target="../embeddings/oleObject108.bin"/><Relationship Id="rId1" Type="http://schemas.openxmlformats.org/officeDocument/2006/relationships/slideLayout" Target="../slideLayouts/slideLayout33.xml"/><Relationship Id="rId6" Type="http://schemas.openxmlformats.org/officeDocument/2006/relationships/oleObject" Target="../embeddings/oleObject101.bin"/><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23" Type="http://schemas.openxmlformats.org/officeDocument/2006/relationships/image" Target="../media/image113.wmf"/><Relationship Id="rId10" Type="http://schemas.openxmlformats.org/officeDocument/2006/relationships/oleObject" Target="../embeddings/oleObject103.bin"/><Relationship Id="rId19" Type="http://schemas.openxmlformats.org/officeDocument/2006/relationships/image" Target="../media/image111.wmf"/><Relationship Id="rId4" Type="http://schemas.openxmlformats.org/officeDocument/2006/relationships/oleObject" Target="../embeddings/oleObject100.bin"/><Relationship Id="rId9" Type="http://schemas.openxmlformats.org/officeDocument/2006/relationships/image" Target="../media/image106.wmf"/><Relationship Id="rId14" Type="http://schemas.openxmlformats.org/officeDocument/2006/relationships/oleObject" Target="../embeddings/oleObject105.bin"/><Relationship Id="rId22" Type="http://schemas.openxmlformats.org/officeDocument/2006/relationships/oleObject" Target="../embeddings/oleObject109.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6.wmf"/><Relationship Id="rId12" Type="http://schemas.openxmlformats.org/officeDocument/2006/relationships/oleObject" Target="../embeddings/oleObject115.bin"/><Relationship Id="rId2" Type="http://schemas.openxmlformats.org/officeDocument/2006/relationships/oleObject" Target="../embeddings/oleObject110.bin"/><Relationship Id="rId1" Type="http://schemas.openxmlformats.org/officeDocument/2006/relationships/slideLayout" Target="../slideLayouts/slideLayout33.xml"/><Relationship Id="rId6" Type="http://schemas.openxmlformats.org/officeDocument/2006/relationships/oleObject" Target="../embeddings/oleObject112.bin"/><Relationship Id="rId11" Type="http://schemas.openxmlformats.org/officeDocument/2006/relationships/image" Target="../media/image118.e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117.emf"/><Relationship Id="rId14" Type="http://schemas.openxmlformats.org/officeDocument/2006/relationships/oleObject" Target="../embeddings/oleObject11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21.wmf"/><Relationship Id="rId7" Type="http://schemas.openxmlformats.org/officeDocument/2006/relationships/image" Target="../media/image123.wmf"/><Relationship Id="rId2" Type="http://schemas.openxmlformats.org/officeDocument/2006/relationships/oleObject" Target="../embeddings/oleObject117.bin"/><Relationship Id="rId1" Type="http://schemas.openxmlformats.org/officeDocument/2006/relationships/slideLayout" Target="../slideLayouts/slideLayout32.xml"/><Relationship Id="rId6" Type="http://schemas.openxmlformats.org/officeDocument/2006/relationships/oleObject" Target="../embeddings/oleObject119.bin"/><Relationship Id="rId5" Type="http://schemas.openxmlformats.org/officeDocument/2006/relationships/image" Target="../media/image122.wmf"/><Relationship Id="rId4" Type="http://schemas.openxmlformats.org/officeDocument/2006/relationships/oleObject" Target="../embeddings/oleObject118.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image" Target="../media/image124.jpg"/><Relationship Id="rId1" Type="http://schemas.openxmlformats.org/officeDocument/2006/relationships/slideLayout" Target="../slideLayouts/slideLayout27.xml"/><Relationship Id="rId6" Type="http://schemas.openxmlformats.org/officeDocument/2006/relationships/image" Target="../media/image126.wmf"/><Relationship Id="rId5" Type="http://schemas.openxmlformats.org/officeDocument/2006/relationships/oleObject" Target="../embeddings/oleObject121.bin"/><Relationship Id="rId4" Type="http://schemas.openxmlformats.org/officeDocument/2006/relationships/image" Target="../media/image125.wmf"/></Relationships>
</file>

<file path=ppt/slides/_rels/slide39.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127.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27.bin"/><Relationship Id="rId18" Type="http://schemas.openxmlformats.org/officeDocument/2006/relationships/image" Target="../media/image136.wmf"/><Relationship Id="rId3" Type="http://schemas.openxmlformats.org/officeDocument/2006/relationships/oleObject" Target="../embeddings/oleObject122.bin"/><Relationship Id="rId7" Type="http://schemas.openxmlformats.org/officeDocument/2006/relationships/oleObject" Target="../embeddings/oleObject124.bin"/><Relationship Id="rId12" Type="http://schemas.openxmlformats.org/officeDocument/2006/relationships/image" Target="../media/image133.wmf"/><Relationship Id="rId17" Type="http://schemas.openxmlformats.org/officeDocument/2006/relationships/oleObject" Target="../embeddings/oleObject129.bin"/><Relationship Id="rId2" Type="http://schemas.openxmlformats.org/officeDocument/2006/relationships/image" Target="../media/image128.jpg"/><Relationship Id="rId16" Type="http://schemas.openxmlformats.org/officeDocument/2006/relationships/image" Target="../media/image135.wmf"/><Relationship Id="rId1" Type="http://schemas.openxmlformats.org/officeDocument/2006/relationships/slideLayout" Target="../slideLayouts/slideLayout33.xml"/><Relationship Id="rId6" Type="http://schemas.openxmlformats.org/officeDocument/2006/relationships/image" Target="../media/image130.w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oleObject" Target="../embeddings/oleObject128.bin"/><Relationship Id="rId10" Type="http://schemas.openxmlformats.org/officeDocument/2006/relationships/image" Target="../media/image132.wmf"/><Relationship Id="rId19" Type="http://schemas.openxmlformats.org/officeDocument/2006/relationships/image" Target="../media/image137.jpg"/><Relationship Id="rId4" Type="http://schemas.openxmlformats.org/officeDocument/2006/relationships/image" Target="../media/image129.wmf"/><Relationship Id="rId9" Type="http://schemas.openxmlformats.org/officeDocument/2006/relationships/oleObject" Target="../embeddings/oleObject125.bin"/><Relationship Id="rId14" Type="http://schemas.openxmlformats.org/officeDocument/2006/relationships/image" Target="../media/image134.wmf"/></Relationships>
</file>

<file path=ppt/slides/_rels/slide41.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43.wmf"/><Relationship Id="rId2" Type="http://schemas.openxmlformats.org/officeDocument/2006/relationships/image" Target="../media/image138.jpg"/><Relationship Id="rId1" Type="http://schemas.openxmlformats.org/officeDocument/2006/relationships/slideLayout" Target="../slideLayouts/slideLayout33.xml"/><Relationship Id="rId6" Type="http://schemas.openxmlformats.org/officeDocument/2006/relationships/image" Target="../media/image140.w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hyperlink" Target="http://www.mersenne.org/" TargetMode="External"/><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33.bin"/><Relationship Id="rId14" Type="http://schemas.openxmlformats.org/officeDocument/2006/relationships/image" Target="../media/image144.wmf"/></Relationships>
</file>

<file path=ppt/slides/_rels/slide42.xml.rels><?xml version="1.0" encoding="UTF-8" standalone="yes"?>
<Relationships xmlns="http://schemas.openxmlformats.org/package/2006/relationships"><Relationship Id="rId3" Type="http://schemas.openxmlformats.org/officeDocument/2006/relationships/image" Target="../media/image145.wmf"/><Relationship Id="rId7" Type="http://schemas.openxmlformats.org/officeDocument/2006/relationships/image" Target="../media/image147.wmf"/><Relationship Id="rId2" Type="http://schemas.openxmlformats.org/officeDocument/2006/relationships/oleObject" Target="../embeddings/oleObject136.bin"/><Relationship Id="rId1" Type="http://schemas.openxmlformats.org/officeDocument/2006/relationships/slideLayout" Target="../slideLayouts/slideLayout29.xml"/><Relationship Id="rId6" Type="http://schemas.openxmlformats.org/officeDocument/2006/relationships/oleObject" Target="../embeddings/oleObject138.bin"/><Relationship Id="rId5" Type="http://schemas.openxmlformats.org/officeDocument/2006/relationships/image" Target="../media/image146.wmf"/><Relationship Id="rId4" Type="http://schemas.openxmlformats.org/officeDocument/2006/relationships/oleObject" Target="../embeddings/oleObject137.bin"/></Relationships>
</file>

<file path=ppt/slides/_rels/slide43.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oleObject" Target="../embeddings/oleObject139.bin"/><Relationship Id="rId1" Type="http://schemas.openxmlformats.org/officeDocument/2006/relationships/slideLayout" Target="../slideLayouts/slideLayout32.xml"/><Relationship Id="rId6" Type="http://schemas.openxmlformats.org/officeDocument/2006/relationships/image" Target="../media/image150.jpg"/><Relationship Id="rId5" Type="http://schemas.openxmlformats.org/officeDocument/2006/relationships/image" Target="../media/image149.wmf"/><Relationship Id="rId4" Type="http://schemas.openxmlformats.org/officeDocument/2006/relationships/oleObject" Target="../embeddings/oleObject140.bin"/></Relationships>
</file>

<file path=ppt/slides/_rels/slide44.xml.rels><?xml version="1.0" encoding="UTF-8" standalone="yes"?>
<Relationships xmlns="http://schemas.openxmlformats.org/package/2006/relationships"><Relationship Id="rId3" Type="http://schemas.openxmlformats.org/officeDocument/2006/relationships/image" Target="../media/image151.wmf"/><Relationship Id="rId7" Type="http://schemas.openxmlformats.org/officeDocument/2006/relationships/image" Target="../media/image153.wmf"/><Relationship Id="rId2" Type="http://schemas.openxmlformats.org/officeDocument/2006/relationships/oleObject" Target="../embeddings/oleObject141.bin"/><Relationship Id="rId1" Type="http://schemas.openxmlformats.org/officeDocument/2006/relationships/slideLayout" Target="../slideLayouts/slideLayout29.xml"/><Relationship Id="rId6" Type="http://schemas.openxmlformats.org/officeDocument/2006/relationships/oleObject" Target="../embeddings/oleObject143.bin"/><Relationship Id="rId5" Type="http://schemas.openxmlformats.org/officeDocument/2006/relationships/image" Target="../media/image152.wmf"/><Relationship Id="rId4" Type="http://schemas.openxmlformats.org/officeDocument/2006/relationships/oleObject" Target="../embeddings/oleObject142.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image" Target="../media/image154.wmf"/><Relationship Id="rId7" Type="http://schemas.openxmlformats.org/officeDocument/2006/relationships/image" Target="../media/image156.emf"/><Relationship Id="rId2" Type="http://schemas.openxmlformats.org/officeDocument/2006/relationships/oleObject" Target="../embeddings/oleObject144.bin"/><Relationship Id="rId1" Type="http://schemas.openxmlformats.org/officeDocument/2006/relationships/slideLayout" Target="../slideLayouts/slideLayout32.xml"/><Relationship Id="rId6" Type="http://schemas.openxmlformats.org/officeDocument/2006/relationships/oleObject" Target="../embeddings/oleObject146.bin"/><Relationship Id="rId5" Type="http://schemas.openxmlformats.org/officeDocument/2006/relationships/image" Target="../media/image155.wmf"/><Relationship Id="rId4" Type="http://schemas.openxmlformats.org/officeDocument/2006/relationships/oleObject" Target="../embeddings/oleObject145.bin"/><Relationship Id="rId9" Type="http://schemas.openxmlformats.org/officeDocument/2006/relationships/image" Target="../media/image157.wmf"/></Relationships>
</file>

<file path=ppt/slides/_rels/slide46.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oleObject" Target="../embeddings/oleObject148.bin"/><Relationship Id="rId1" Type="http://schemas.openxmlformats.org/officeDocument/2006/relationships/slideLayout" Target="../slideLayouts/slideLayout28.xml"/><Relationship Id="rId5" Type="http://schemas.openxmlformats.org/officeDocument/2006/relationships/image" Target="../media/image159.wmf"/><Relationship Id="rId4" Type="http://schemas.openxmlformats.org/officeDocument/2006/relationships/oleObject" Target="../embeddings/oleObject149.bin"/></Relationships>
</file>

<file path=ppt/slides/_rels/slide47.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150.bin"/><Relationship Id="rId1" Type="http://schemas.openxmlformats.org/officeDocument/2006/relationships/slideLayout" Target="../slideLayouts/slideLayout29.xml"/><Relationship Id="rId5" Type="http://schemas.openxmlformats.org/officeDocument/2006/relationships/image" Target="../media/image161.wmf"/><Relationship Id="rId4" Type="http://schemas.openxmlformats.org/officeDocument/2006/relationships/oleObject" Target="../embeddings/oleObject151.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image" Target="../media/image162.wmf"/><Relationship Id="rId7" Type="http://schemas.openxmlformats.org/officeDocument/2006/relationships/image" Target="../media/image164.wmf"/><Relationship Id="rId2" Type="http://schemas.openxmlformats.org/officeDocument/2006/relationships/oleObject" Target="../embeddings/oleObject152.bin"/><Relationship Id="rId1" Type="http://schemas.openxmlformats.org/officeDocument/2006/relationships/slideLayout" Target="../slideLayouts/slideLayout29.xml"/><Relationship Id="rId6" Type="http://schemas.openxmlformats.org/officeDocument/2006/relationships/oleObject" Target="../embeddings/oleObject154.bin"/><Relationship Id="rId11" Type="http://schemas.openxmlformats.org/officeDocument/2006/relationships/image" Target="../media/image166.wmf"/><Relationship Id="rId5" Type="http://schemas.openxmlformats.org/officeDocument/2006/relationships/image" Target="../media/image163.w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165.wmf"/></Relationships>
</file>

<file path=ppt/slides/_rels/slide49.x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69.wmf"/><Relationship Id="rId2" Type="http://schemas.openxmlformats.org/officeDocument/2006/relationships/oleObject" Target="../embeddings/oleObject157.bin"/><Relationship Id="rId1" Type="http://schemas.openxmlformats.org/officeDocument/2006/relationships/slideLayout" Target="../slideLayouts/slideLayout29.xml"/><Relationship Id="rId6" Type="http://schemas.openxmlformats.org/officeDocument/2006/relationships/oleObject" Target="../embeddings/oleObject159.bin"/><Relationship Id="rId5" Type="http://schemas.openxmlformats.org/officeDocument/2006/relationships/image" Target="../media/image168.wmf"/><Relationship Id="rId4" Type="http://schemas.openxmlformats.org/officeDocument/2006/relationships/oleObject" Target="../embeddings/oleObject15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oleObject" Target="../embeddings/oleObject160.bin"/><Relationship Id="rId7" Type="http://schemas.openxmlformats.org/officeDocument/2006/relationships/oleObject" Target="../embeddings/oleObject162.bin"/><Relationship Id="rId2" Type="http://schemas.openxmlformats.org/officeDocument/2006/relationships/image" Target="../media/image128.jpg"/><Relationship Id="rId1" Type="http://schemas.openxmlformats.org/officeDocument/2006/relationships/slideLayout" Target="../slideLayouts/slideLayout32.xml"/><Relationship Id="rId6" Type="http://schemas.openxmlformats.org/officeDocument/2006/relationships/image" Target="../media/image171.wmf"/><Relationship Id="rId5" Type="http://schemas.openxmlformats.org/officeDocument/2006/relationships/oleObject" Target="../embeddings/oleObject161.bin"/><Relationship Id="rId4" Type="http://schemas.openxmlformats.org/officeDocument/2006/relationships/image" Target="../media/image17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image" Target="../media/image173.wmf"/><Relationship Id="rId7" Type="http://schemas.openxmlformats.org/officeDocument/2006/relationships/image" Target="../media/image175.wmf"/><Relationship Id="rId2" Type="http://schemas.openxmlformats.org/officeDocument/2006/relationships/oleObject" Target="../embeddings/oleObject163.bin"/><Relationship Id="rId1" Type="http://schemas.openxmlformats.org/officeDocument/2006/relationships/slideLayout" Target="../slideLayouts/slideLayout32.xml"/><Relationship Id="rId6" Type="http://schemas.openxmlformats.org/officeDocument/2006/relationships/oleObject" Target="../embeddings/oleObject165.bin"/><Relationship Id="rId5" Type="http://schemas.openxmlformats.org/officeDocument/2006/relationships/image" Target="../media/image174.wmf"/><Relationship Id="rId4" Type="http://schemas.openxmlformats.org/officeDocument/2006/relationships/oleObject" Target="../embeddings/oleObject164.bin"/><Relationship Id="rId9" Type="http://schemas.openxmlformats.org/officeDocument/2006/relationships/image" Target="../media/image17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image" Target="../media/image177.jpg"/><Relationship Id="rId1" Type="http://schemas.openxmlformats.org/officeDocument/2006/relationships/slideLayout" Target="../slideLayouts/slideLayout27.xml"/><Relationship Id="rId4" Type="http://schemas.openxmlformats.org/officeDocument/2006/relationships/image" Target="../media/image178.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4.wmf"/><Relationship Id="rId3" Type="http://schemas.openxmlformats.org/officeDocument/2006/relationships/image" Target="../media/image179.wmf"/><Relationship Id="rId7" Type="http://schemas.openxmlformats.org/officeDocument/2006/relationships/image" Target="../media/image181.wmf"/><Relationship Id="rId12" Type="http://schemas.openxmlformats.org/officeDocument/2006/relationships/oleObject" Target="../embeddings/oleObject173.bin"/><Relationship Id="rId17" Type="http://schemas.openxmlformats.org/officeDocument/2006/relationships/image" Target="../media/image186.wmf"/><Relationship Id="rId2" Type="http://schemas.openxmlformats.org/officeDocument/2006/relationships/oleObject" Target="../embeddings/oleObject168.bin"/><Relationship Id="rId16" Type="http://schemas.openxmlformats.org/officeDocument/2006/relationships/oleObject" Target="../embeddings/oleObject175.bin"/><Relationship Id="rId1" Type="http://schemas.openxmlformats.org/officeDocument/2006/relationships/slideLayout" Target="../slideLayouts/slideLayout33.xml"/><Relationship Id="rId6" Type="http://schemas.openxmlformats.org/officeDocument/2006/relationships/oleObject" Target="../embeddings/oleObject170.bin"/><Relationship Id="rId11" Type="http://schemas.openxmlformats.org/officeDocument/2006/relationships/image" Target="../media/image183.wmf"/><Relationship Id="rId5" Type="http://schemas.openxmlformats.org/officeDocument/2006/relationships/image" Target="../media/image180.wmf"/><Relationship Id="rId15" Type="http://schemas.openxmlformats.org/officeDocument/2006/relationships/image" Target="../media/image185.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82.wmf"/><Relationship Id="rId14" Type="http://schemas.openxmlformats.org/officeDocument/2006/relationships/oleObject" Target="../embeddings/oleObject17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89.wmf"/><Relationship Id="rId12" Type="http://schemas.openxmlformats.org/officeDocument/2006/relationships/oleObject" Target="../embeddings/oleObject181.bin"/><Relationship Id="rId2" Type="http://schemas.openxmlformats.org/officeDocument/2006/relationships/oleObject" Target="../embeddings/oleObject176.bin"/><Relationship Id="rId1" Type="http://schemas.openxmlformats.org/officeDocument/2006/relationships/slideLayout" Target="../slideLayouts/slideLayout33.xml"/><Relationship Id="rId6" Type="http://schemas.openxmlformats.org/officeDocument/2006/relationships/oleObject" Target="../embeddings/oleObject178.bin"/><Relationship Id="rId11" Type="http://schemas.openxmlformats.org/officeDocument/2006/relationships/image" Target="../media/image191.wmf"/><Relationship Id="rId5" Type="http://schemas.openxmlformats.org/officeDocument/2006/relationships/image" Target="../media/image188.w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190.wmf"/></Relationships>
</file>

<file path=ppt/slides/_rels/slide57.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oleObject" Target="../embeddings/oleObject182.bin"/><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oleObject" Target="../embeddings/oleObject183.bin"/><Relationship Id="rId1" Type="http://schemas.openxmlformats.org/officeDocument/2006/relationships/slideLayout" Target="../slideLayouts/slideLayout29.xml"/><Relationship Id="rId5" Type="http://schemas.openxmlformats.org/officeDocument/2006/relationships/image" Target="../media/image195.emf"/><Relationship Id="rId4" Type="http://schemas.openxmlformats.org/officeDocument/2006/relationships/oleObject" Target="../embeddings/oleObject18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32.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196.wmf"/><Relationship Id="rId7" Type="http://schemas.openxmlformats.org/officeDocument/2006/relationships/image" Target="../media/image198.wmf"/><Relationship Id="rId2" Type="http://schemas.openxmlformats.org/officeDocument/2006/relationships/oleObject" Target="../embeddings/oleObject185.bin"/><Relationship Id="rId1" Type="http://schemas.openxmlformats.org/officeDocument/2006/relationships/slideLayout" Target="../slideLayouts/slideLayout32.xml"/><Relationship Id="rId6" Type="http://schemas.openxmlformats.org/officeDocument/2006/relationships/oleObject" Target="../embeddings/oleObject187.bin"/><Relationship Id="rId11" Type="http://schemas.openxmlformats.org/officeDocument/2006/relationships/image" Target="../media/image200.wmf"/><Relationship Id="rId5" Type="http://schemas.openxmlformats.org/officeDocument/2006/relationships/image" Target="../media/image197.wmf"/><Relationship Id="rId10" Type="http://schemas.openxmlformats.org/officeDocument/2006/relationships/oleObject" Target="../embeddings/oleObject189.bin"/><Relationship Id="rId4" Type="http://schemas.openxmlformats.org/officeDocument/2006/relationships/oleObject" Target="../embeddings/oleObject186.bin"/><Relationship Id="rId9" Type="http://schemas.openxmlformats.org/officeDocument/2006/relationships/image" Target="../media/image199.wmf"/></Relationships>
</file>

<file path=ppt/slides/_rels/slide62.x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oleObject" Target="../embeddings/oleObject190.bin"/><Relationship Id="rId1" Type="http://schemas.openxmlformats.org/officeDocument/2006/relationships/slideLayout" Target="../slideLayouts/slideLayout29.xml"/><Relationship Id="rId5" Type="http://schemas.openxmlformats.org/officeDocument/2006/relationships/image" Target="../media/image202.wmf"/><Relationship Id="rId4" Type="http://schemas.openxmlformats.org/officeDocument/2006/relationships/oleObject" Target="../embeddings/oleObject191.bin"/></Relationships>
</file>

<file path=ppt/slides/_rels/slide63.x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oleObject" Target="../embeddings/oleObject192.bin"/><Relationship Id="rId1" Type="http://schemas.openxmlformats.org/officeDocument/2006/relationships/slideLayout" Target="../slideLayouts/slideLayout29.xml"/><Relationship Id="rId5" Type="http://schemas.openxmlformats.org/officeDocument/2006/relationships/image" Target="../media/image204.wmf"/><Relationship Id="rId4" Type="http://schemas.openxmlformats.org/officeDocument/2006/relationships/oleObject" Target="../embeddings/oleObject193.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210.wmf"/><Relationship Id="rId18" Type="http://schemas.openxmlformats.org/officeDocument/2006/relationships/oleObject" Target="../embeddings/oleObject202.bin"/><Relationship Id="rId26" Type="http://schemas.openxmlformats.org/officeDocument/2006/relationships/oleObject" Target="../embeddings/oleObject206.bin"/><Relationship Id="rId3" Type="http://schemas.openxmlformats.org/officeDocument/2006/relationships/image" Target="../media/image205.wmf"/><Relationship Id="rId21" Type="http://schemas.openxmlformats.org/officeDocument/2006/relationships/image" Target="../media/image214.wmf"/><Relationship Id="rId7" Type="http://schemas.openxmlformats.org/officeDocument/2006/relationships/image" Target="../media/image207.wmf"/><Relationship Id="rId12" Type="http://schemas.openxmlformats.org/officeDocument/2006/relationships/oleObject" Target="../embeddings/oleObject199.bin"/><Relationship Id="rId17" Type="http://schemas.openxmlformats.org/officeDocument/2006/relationships/image" Target="../media/image212.wmf"/><Relationship Id="rId25" Type="http://schemas.openxmlformats.org/officeDocument/2006/relationships/image" Target="../media/image216.wmf"/><Relationship Id="rId2" Type="http://schemas.openxmlformats.org/officeDocument/2006/relationships/oleObject" Target="../embeddings/oleObject194.bin"/><Relationship Id="rId16" Type="http://schemas.openxmlformats.org/officeDocument/2006/relationships/oleObject" Target="../embeddings/oleObject201.bin"/><Relationship Id="rId20" Type="http://schemas.openxmlformats.org/officeDocument/2006/relationships/oleObject" Target="../embeddings/oleObject203.bin"/><Relationship Id="rId29" Type="http://schemas.openxmlformats.org/officeDocument/2006/relationships/image" Target="../media/image218.wmf"/><Relationship Id="rId1" Type="http://schemas.openxmlformats.org/officeDocument/2006/relationships/slideLayout" Target="../slideLayouts/slideLayout32.xml"/><Relationship Id="rId6" Type="http://schemas.openxmlformats.org/officeDocument/2006/relationships/oleObject" Target="../embeddings/oleObject196.bin"/><Relationship Id="rId11" Type="http://schemas.openxmlformats.org/officeDocument/2006/relationships/image" Target="../media/image209.wmf"/><Relationship Id="rId24" Type="http://schemas.openxmlformats.org/officeDocument/2006/relationships/oleObject" Target="../embeddings/oleObject205.bin"/><Relationship Id="rId5" Type="http://schemas.openxmlformats.org/officeDocument/2006/relationships/image" Target="../media/image206.wmf"/><Relationship Id="rId15" Type="http://schemas.openxmlformats.org/officeDocument/2006/relationships/image" Target="../media/image211.wmf"/><Relationship Id="rId23" Type="http://schemas.openxmlformats.org/officeDocument/2006/relationships/image" Target="../media/image215.wmf"/><Relationship Id="rId28" Type="http://schemas.openxmlformats.org/officeDocument/2006/relationships/oleObject" Target="../embeddings/oleObject207.bin"/><Relationship Id="rId10" Type="http://schemas.openxmlformats.org/officeDocument/2006/relationships/oleObject" Target="../embeddings/oleObject198.bin"/><Relationship Id="rId19" Type="http://schemas.openxmlformats.org/officeDocument/2006/relationships/image" Target="../media/image213.wmf"/><Relationship Id="rId31" Type="http://schemas.openxmlformats.org/officeDocument/2006/relationships/image" Target="../media/image219.wmf"/><Relationship Id="rId4" Type="http://schemas.openxmlformats.org/officeDocument/2006/relationships/oleObject" Target="../embeddings/oleObject195.bin"/><Relationship Id="rId9" Type="http://schemas.openxmlformats.org/officeDocument/2006/relationships/image" Target="../media/image208.wmf"/><Relationship Id="rId14" Type="http://schemas.openxmlformats.org/officeDocument/2006/relationships/oleObject" Target="../embeddings/oleObject200.bin"/><Relationship Id="rId22" Type="http://schemas.openxmlformats.org/officeDocument/2006/relationships/oleObject" Target="../embeddings/oleObject204.bin"/><Relationship Id="rId27" Type="http://schemas.openxmlformats.org/officeDocument/2006/relationships/image" Target="../media/image217.wmf"/><Relationship Id="rId30" Type="http://schemas.openxmlformats.org/officeDocument/2006/relationships/oleObject" Target="../embeddings/oleObject208.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12.bin"/><Relationship Id="rId3" Type="http://schemas.openxmlformats.org/officeDocument/2006/relationships/image" Target="../media/image220.wmf"/><Relationship Id="rId7" Type="http://schemas.openxmlformats.org/officeDocument/2006/relationships/image" Target="../media/image222.wmf"/><Relationship Id="rId2" Type="http://schemas.openxmlformats.org/officeDocument/2006/relationships/oleObject" Target="../embeddings/oleObject209.bin"/><Relationship Id="rId1" Type="http://schemas.openxmlformats.org/officeDocument/2006/relationships/slideLayout" Target="../slideLayouts/slideLayout32.xml"/><Relationship Id="rId6" Type="http://schemas.openxmlformats.org/officeDocument/2006/relationships/oleObject" Target="../embeddings/oleObject211.bin"/><Relationship Id="rId11" Type="http://schemas.openxmlformats.org/officeDocument/2006/relationships/image" Target="../media/image224.wmf"/><Relationship Id="rId5" Type="http://schemas.openxmlformats.org/officeDocument/2006/relationships/image" Target="../media/image221.wmf"/><Relationship Id="rId10" Type="http://schemas.openxmlformats.org/officeDocument/2006/relationships/oleObject" Target="../embeddings/oleObject213.bin"/><Relationship Id="rId4" Type="http://schemas.openxmlformats.org/officeDocument/2006/relationships/oleObject" Target="../embeddings/oleObject210.bin"/><Relationship Id="rId9" Type="http://schemas.openxmlformats.org/officeDocument/2006/relationships/image" Target="../media/image22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image" Target="../media/image225.wmf"/><Relationship Id="rId7" Type="http://schemas.openxmlformats.org/officeDocument/2006/relationships/image" Target="../media/image227.wmf"/><Relationship Id="rId2" Type="http://schemas.openxmlformats.org/officeDocument/2006/relationships/oleObject" Target="../embeddings/oleObject214.bin"/><Relationship Id="rId1" Type="http://schemas.openxmlformats.org/officeDocument/2006/relationships/slideLayout" Target="../slideLayouts/slideLayout29.xml"/><Relationship Id="rId6" Type="http://schemas.openxmlformats.org/officeDocument/2006/relationships/oleObject" Target="../embeddings/oleObject216.bin"/><Relationship Id="rId5" Type="http://schemas.openxmlformats.org/officeDocument/2006/relationships/image" Target="../media/image226.wmf"/><Relationship Id="rId4" Type="http://schemas.openxmlformats.org/officeDocument/2006/relationships/oleObject" Target="../embeddings/oleObject215.bin"/><Relationship Id="rId9" Type="http://schemas.openxmlformats.org/officeDocument/2006/relationships/image" Target="../media/image228.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image" Target="../media/image234.wmf"/><Relationship Id="rId18" Type="http://schemas.openxmlformats.org/officeDocument/2006/relationships/oleObject" Target="../embeddings/oleObject226.bin"/><Relationship Id="rId26" Type="http://schemas.openxmlformats.org/officeDocument/2006/relationships/oleObject" Target="../embeddings/oleObject230.bin"/><Relationship Id="rId3" Type="http://schemas.openxmlformats.org/officeDocument/2006/relationships/image" Target="../media/image229.wmf"/><Relationship Id="rId21" Type="http://schemas.openxmlformats.org/officeDocument/2006/relationships/image" Target="../media/image238.wmf"/><Relationship Id="rId7" Type="http://schemas.openxmlformats.org/officeDocument/2006/relationships/image" Target="../media/image231.wmf"/><Relationship Id="rId12" Type="http://schemas.openxmlformats.org/officeDocument/2006/relationships/oleObject" Target="../embeddings/oleObject223.bin"/><Relationship Id="rId17" Type="http://schemas.openxmlformats.org/officeDocument/2006/relationships/image" Target="../media/image236.wmf"/><Relationship Id="rId25" Type="http://schemas.openxmlformats.org/officeDocument/2006/relationships/image" Target="../media/image240.wmf"/><Relationship Id="rId2" Type="http://schemas.openxmlformats.org/officeDocument/2006/relationships/oleObject" Target="../embeddings/oleObject218.bin"/><Relationship Id="rId16" Type="http://schemas.openxmlformats.org/officeDocument/2006/relationships/oleObject" Target="../embeddings/oleObject225.bin"/><Relationship Id="rId20" Type="http://schemas.openxmlformats.org/officeDocument/2006/relationships/oleObject" Target="../embeddings/oleObject227.bin"/><Relationship Id="rId29" Type="http://schemas.openxmlformats.org/officeDocument/2006/relationships/image" Target="../media/image242.wmf"/><Relationship Id="rId1" Type="http://schemas.openxmlformats.org/officeDocument/2006/relationships/slideLayout" Target="../slideLayouts/slideLayout33.xml"/><Relationship Id="rId6" Type="http://schemas.openxmlformats.org/officeDocument/2006/relationships/oleObject" Target="../embeddings/oleObject220.bin"/><Relationship Id="rId11" Type="http://schemas.openxmlformats.org/officeDocument/2006/relationships/image" Target="../media/image233.wmf"/><Relationship Id="rId24" Type="http://schemas.openxmlformats.org/officeDocument/2006/relationships/oleObject" Target="../embeddings/oleObject229.bin"/><Relationship Id="rId5" Type="http://schemas.openxmlformats.org/officeDocument/2006/relationships/image" Target="../media/image230.wmf"/><Relationship Id="rId15" Type="http://schemas.openxmlformats.org/officeDocument/2006/relationships/image" Target="../media/image235.wmf"/><Relationship Id="rId23" Type="http://schemas.openxmlformats.org/officeDocument/2006/relationships/image" Target="../media/image239.wmf"/><Relationship Id="rId28" Type="http://schemas.openxmlformats.org/officeDocument/2006/relationships/oleObject" Target="../embeddings/oleObject231.bin"/><Relationship Id="rId10" Type="http://schemas.openxmlformats.org/officeDocument/2006/relationships/oleObject" Target="../embeddings/oleObject222.bin"/><Relationship Id="rId19" Type="http://schemas.openxmlformats.org/officeDocument/2006/relationships/image" Target="../media/image237.wmf"/><Relationship Id="rId4" Type="http://schemas.openxmlformats.org/officeDocument/2006/relationships/oleObject" Target="../embeddings/oleObject219.bin"/><Relationship Id="rId9" Type="http://schemas.openxmlformats.org/officeDocument/2006/relationships/image" Target="../media/image232.wmf"/><Relationship Id="rId14" Type="http://schemas.openxmlformats.org/officeDocument/2006/relationships/oleObject" Target="../embeddings/oleObject224.bin"/><Relationship Id="rId22" Type="http://schemas.openxmlformats.org/officeDocument/2006/relationships/oleObject" Target="../embeddings/oleObject228.bin"/><Relationship Id="rId27" Type="http://schemas.openxmlformats.org/officeDocument/2006/relationships/image" Target="../media/image241.wmf"/></Relationships>
</file>

<file path=ppt/slides/_rels/slide69.xml.rels><?xml version="1.0" encoding="UTF-8" standalone="yes"?>
<Relationships xmlns="http://schemas.openxmlformats.org/package/2006/relationships"><Relationship Id="rId3" Type="http://schemas.openxmlformats.org/officeDocument/2006/relationships/image" Target="../media/image243.wmf"/><Relationship Id="rId7" Type="http://schemas.openxmlformats.org/officeDocument/2006/relationships/image" Target="../media/image245.wmf"/><Relationship Id="rId2" Type="http://schemas.openxmlformats.org/officeDocument/2006/relationships/oleObject" Target="../embeddings/oleObject232.bin"/><Relationship Id="rId1" Type="http://schemas.openxmlformats.org/officeDocument/2006/relationships/slideLayout" Target="../slideLayouts/slideLayout29.xml"/><Relationship Id="rId6" Type="http://schemas.openxmlformats.org/officeDocument/2006/relationships/oleObject" Target="../embeddings/oleObject234.bin"/><Relationship Id="rId5" Type="http://schemas.openxmlformats.org/officeDocument/2006/relationships/image" Target="../media/image244.wmf"/><Relationship Id="rId4" Type="http://schemas.openxmlformats.org/officeDocument/2006/relationships/oleObject" Target="../embeddings/oleObject23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11.bin"/><Relationship Id="rId2" Type="http://schemas.openxmlformats.org/officeDocument/2006/relationships/oleObject" Target="../embeddings/oleObject6.bin"/><Relationship Id="rId1" Type="http://schemas.openxmlformats.org/officeDocument/2006/relationships/slideLayout" Target="../slideLayouts/slideLayout33.x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oleObject" Target="../embeddings/oleObject235.bin"/><Relationship Id="rId1" Type="http://schemas.openxmlformats.org/officeDocument/2006/relationships/slideLayout" Target="../slideLayouts/slideLayout29.xml"/><Relationship Id="rId5" Type="http://schemas.openxmlformats.org/officeDocument/2006/relationships/image" Target="../media/image247.wmf"/><Relationship Id="rId4" Type="http://schemas.openxmlformats.org/officeDocument/2006/relationships/oleObject" Target="../embeddings/oleObject236.bin"/></Relationships>
</file>

<file path=ppt/slides/_rels/slide71.xml.rels><?xml version="1.0" encoding="UTF-8" standalone="yes"?>
<Relationships xmlns="http://schemas.openxmlformats.org/package/2006/relationships"><Relationship Id="rId8" Type="http://schemas.openxmlformats.org/officeDocument/2006/relationships/image" Target="../media/image251.wmf"/><Relationship Id="rId13" Type="http://schemas.openxmlformats.org/officeDocument/2006/relationships/oleObject" Target="../embeddings/oleObject242.bin"/><Relationship Id="rId18" Type="http://schemas.openxmlformats.org/officeDocument/2006/relationships/image" Target="../media/image256.w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image" Target="../media/image253.wmf"/><Relationship Id="rId17" Type="http://schemas.openxmlformats.org/officeDocument/2006/relationships/oleObject" Target="../embeddings/oleObject244.bin"/><Relationship Id="rId2" Type="http://schemas.openxmlformats.org/officeDocument/2006/relationships/image" Target="../media/image248.jpg"/><Relationship Id="rId16" Type="http://schemas.openxmlformats.org/officeDocument/2006/relationships/image" Target="../media/image255.wmf"/><Relationship Id="rId1" Type="http://schemas.openxmlformats.org/officeDocument/2006/relationships/slideLayout" Target="../slideLayouts/slideLayout33.xml"/><Relationship Id="rId6" Type="http://schemas.openxmlformats.org/officeDocument/2006/relationships/image" Target="../media/image250.wmf"/><Relationship Id="rId11" Type="http://schemas.openxmlformats.org/officeDocument/2006/relationships/oleObject" Target="../embeddings/oleObject241.bin"/><Relationship Id="rId5" Type="http://schemas.openxmlformats.org/officeDocument/2006/relationships/oleObject" Target="../embeddings/oleObject238.bin"/><Relationship Id="rId15" Type="http://schemas.openxmlformats.org/officeDocument/2006/relationships/oleObject" Target="../embeddings/oleObject243.bin"/><Relationship Id="rId10" Type="http://schemas.openxmlformats.org/officeDocument/2006/relationships/image" Target="../media/image252.wmf"/><Relationship Id="rId4" Type="http://schemas.openxmlformats.org/officeDocument/2006/relationships/image" Target="../media/image249.wmf"/><Relationship Id="rId9" Type="http://schemas.openxmlformats.org/officeDocument/2006/relationships/oleObject" Target="../embeddings/oleObject240.bin"/><Relationship Id="rId14" Type="http://schemas.openxmlformats.org/officeDocument/2006/relationships/image" Target="../media/image254.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48.bin"/><Relationship Id="rId3" Type="http://schemas.openxmlformats.org/officeDocument/2006/relationships/image" Target="../media/image257.wmf"/><Relationship Id="rId7" Type="http://schemas.openxmlformats.org/officeDocument/2006/relationships/image" Target="../media/image259.wmf"/><Relationship Id="rId2" Type="http://schemas.openxmlformats.org/officeDocument/2006/relationships/oleObject" Target="../embeddings/oleObject245.bin"/><Relationship Id="rId1" Type="http://schemas.openxmlformats.org/officeDocument/2006/relationships/slideLayout" Target="../slideLayouts/slideLayout32.xml"/><Relationship Id="rId6" Type="http://schemas.openxmlformats.org/officeDocument/2006/relationships/oleObject" Target="../embeddings/oleObject247.bin"/><Relationship Id="rId11" Type="http://schemas.openxmlformats.org/officeDocument/2006/relationships/image" Target="../media/image261.wmf"/><Relationship Id="rId5" Type="http://schemas.openxmlformats.org/officeDocument/2006/relationships/image" Target="../media/image258.emf"/><Relationship Id="rId10" Type="http://schemas.openxmlformats.org/officeDocument/2006/relationships/oleObject" Target="../embeddings/oleObject249.bin"/><Relationship Id="rId4" Type="http://schemas.openxmlformats.org/officeDocument/2006/relationships/oleObject" Target="../embeddings/oleObject246.bin"/><Relationship Id="rId9" Type="http://schemas.openxmlformats.org/officeDocument/2006/relationships/image" Target="../media/image260.wmf"/></Relationships>
</file>

<file path=ppt/slides/_rels/slide73.xml.rels><?xml version="1.0" encoding="UTF-8" standalone="yes"?>
<Relationships xmlns="http://schemas.openxmlformats.org/package/2006/relationships"><Relationship Id="rId3" Type="http://schemas.openxmlformats.org/officeDocument/2006/relationships/image" Target="../media/image262.wmf"/><Relationship Id="rId2" Type="http://schemas.openxmlformats.org/officeDocument/2006/relationships/oleObject" Target="../embeddings/oleObject250.bin"/><Relationship Id="rId1" Type="http://schemas.openxmlformats.org/officeDocument/2006/relationships/slideLayout" Target="../slideLayouts/slideLayout29.xml"/><Relationship Id="rId5" Type="http://schemas.openxmlformats.org/officeDocument/2006/relationships/image" Target="../media/image263.wmf"/><Relationship Id="rId4" Type="http://schemas.openxmlformats.org/officeDocument/2006/relationships/oleObject" Target="../embeddings/oleObject251.bin"/></Relationships>
</file>

<file path=ppt/slides/_rels/slide74.xml.rels><?xml version="1.0" encoding="UTF-8" standalone="yes"?>
<Relationships xmlns="http://schemas.openxmlformats.org/package/2006/relationships"><Relationship Id="rId8" Type="http://schemas.openxmlformats.org/officeDocument/2006/relationships/image" Target="../media/image267.wmf"/><Relationship Id="rId3" Type="http://schemas.openxmlformats.org/officeDocument/2006/relationships/oleObject" Target="../embeddings/oleObject252.bin"/><Relationship Id="rId7" Type="http://schemas.openxmlformats.org/officeDocument/2006/relationships/oleObject" Target="../embeddings/oleObject254.bin"/><Relationship Id="rId12" Type="http://schemas.openxmlformats.org/officeDocument/2006/relationships/image" Target="../media/image269.wmf"/><Relationship Id="rId2" Type="http://schemas.openxmlformats.org/officeDocument/2006/relationships/image" Target="../media/image264.jpg"/><Relationship Id="rId1" Type="http://schemas.openxmlformats.org/officeDocument/2006/relationships/slideLayout" Target="../slideLayouts/slideLayout33.xml"/><Relationship Id="rId6" Type="http://schemas.openxmlformats.org/officeDocument/2006/relationships/image" Target="../media/image266.wmf"/><Relationship Id="rId11" Type="http://schemas.openxmlformats.org/officeDocument/2006/relationships/oleObject" Target="../embeddings/oleObject256.bin"/><Relationship Id="rId5" Type="http://schemas.openxmlformats.org/officeDocument/2006/relationships/oleObject" Target="../embeddings/oleObject253.bin"/><Relationship Id="rId10" Type="http://schemas.openxmlformats.org/officeDocument/2006/relationships/image" Target="../media/image268.wmf"/><Relationship Id="rId4" Type="http://schemas.openxmlformats.org/officeDocument/2006/relationships/image" Target="../media/image265.wmf"/><Relationship Id="rId9" Type="http://schemas.openxmlformats.org/officeDocument/2006/relationships/oleObject" Target="../embeddings/oleObject255.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60.bin"/><Relationship Id="rId13" Type="http://schemas.openxmlformats.org/officeDocument/2006/relationships/image" Target="../media/image275.emf"/><Relationship Id="rId3" Type="http://schemas.openxmlformats.org/officeDocument/2006/relationships/image" Target="../media/image270.wmf"/><Relationship Id="rId7" Type="http://schemas.openxmlformats.org/officeDocument/2006/relationships/image" Target="../media/image272.wmf"/><Relationship Id="rId12" Type="http://schemas.openxmlformats.org/officeDocument/2006/relationships/oleObject" Target="../embeddings/oleObject262.bin"/><Relationship Id="rId2" Type="http://schemas.openxmlformats.org/officeDocument/2006/relationships/oleObject" Target="../embeddings/oleObject257.bin"/><Relationship Id="rId1" Type="http://schemas.openxmlformats.org/officeDocument/2006/relationships/slideLayout" Target="../slideLayouts/slideLayout33.xml"/><Relationship Id="rId6" Type="http://schemas.openxmlformats.org/officeDocument/2006/relationships/oleObject" Target="../embeddings/oleObject259.bin"/><Relationship Id="rId11" Type="http://schemas.openxmlformats.org/officeDocument/2006/relationships/image" Target="../media/image274.wmf"/><Relationship Id="rId5" Type="http://schemas.openxmlformats.org/officeDocument/2006/relationships/image" Target="../media/image271.emf"/><Relationship Id="rId15" Type="http://schemas.openxmlformats.org/officeDocument/2006/relationships/image" Target="../media/image276.wmf"/><Relationship Id="rId10" Type="http://schemas.openxmlformats.org/officeDocument/2006/relationships/oleObject" Target="../embeddings/oleObject261.bin"/><Relationship Id="rId4" Type="http://schemas.openxmlformats.org/officeDocument/2006/relationships/oleObject" Target="../embeddings/oleObject258.bin"/><Relationship Id="rId9" Type="http://schemas.openxmlformats.org/officeDocument/2006/relationships/image" Target="../media/image273.wmf"/><Relationship Id="rId14" Type="http://schemas.openxmlformats.org/officeDocument/2006/relationships/oleObject" Target="../embeddings/oleObject263.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67.bin"/><Relationship Id="rId13" Type="http://schemas.openxmlformats.org/officeDocument/2006/relationships/image" Target="../media/image282.wmf"/><Relationship Id="rId18" Type="http://schemas.openxmlformats.org/officeDocument/2006/relationships/oleObject" Target="../embeddings/oleObject272.bin"/><Relationship Id="rId3" Type="http://schemas.openxmlformats.org/officeDocument/2006/relationships/image" Target="../media/image277.wmf"/><Relationship Id="rId21" Type="http://schemas.openxmlformats.org/officeDocument/2006/relationships/image" Target="../media/image286.wmf"/><Relationship Id="rId7" Type="http://schemas.openxmlformats.org/officeDocument/2006/relationships/image" Target="../media/image279.wmf"/><Relationship Id="rId12" Type="http://schemas.openxmlformats.org/officeDocument/2006/relationships/oleObject" Target="../embeddings/oleObject269.bin"/><Relationship Id="rId17" Type="http://schemas.openxmlformats.org/officeDocument/2006/relationships/image" Target="../media/image284.wmf"/><Relationship Id="rId2" Type="http://schemas.openxmlformats.org/officeDocument/2006/relationships/oleObject" Target="../embeddings/oleObject264.bin"/><Relationship Id="rId16" Type="http://schemas.openxmlformats.org/officeDocument/2006/relationships/oleObject" Target="../embeddings/oleObject271.bin"/><Relationship Id="rId20" Type="http://schemas.openxmlformats.org/officeDocument/2006/relationships/oleObject" Target="../embeddings/oleObject273.bin"/><Relationship Id="rId1" Type="http://schemas.openxmlformats.org/officeDocument/2006/relationships/slideLayout" Target="../slideLayouts/slideLayout33.xml"/><Relationship Id="rId6" Type="http://schemas.openxmlformats.org/officeDocument/2006/relationships/oleObject" Target="../embeddings/oleObject266.bin"/><Relationship Id="rId11" Type="http://schemas.openxmlformats.org/officeDocument/2006/relationships/image" Target="../media/image281.wmf"/><Relationship Id="rId5" Type="http://schemas.openxmlformats.org/officeDocument/2006/relationships/image" Target="../media/image278.wmf"/><Relationship Id="rId15" Type="http://schemas.openxmlformats.org/officeDocument/2006/relationships/image" Target="../media/image283.wmf"/><Relationship Id="rId23" Type="http://schemas.openxmlformats.org/officeDocument/2006/relationships/image" Target="../media/image287.wmf"/><Relationship Id="rId10" Type="http://schemas.openxmlformats.org/officeDocument/2006/relationships/oleObject" Target="../embeddings/oleObject268.bin"/><Relationship Id="rId19" Type="http://schemas.openxmlformats.org/officeDocument/2006/relationships/image" Target="../media/image285.wmf"/><Relationship Id="rId4" Type="http://schemas.openxmlformats.org/officeDocument/2006/relationships/oleObject" Target="../embeddings/oleObject265.bin"/><Relationship Id="rId9" Type="http://schemas.openxmlformats.org/officeDocument/2006/relationships/image" Target="../media/image280.emf"/><Relationship Id="rId14" Type="http://schemas.openxmlformats.org/officeDocument/2006/relationships/oleObject" Target="../embeddings/oleObject270.bin"/><Relationship Id="rId22" Type="http://schemas.openxmlformats.org/officeDocument/2006/relationships/oleObject" Target="../embeddings/oleObject274.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78.bin"/><Relationship Id="rId3" Type="http://schemas.openxmlformats.org/officeDocument/2006/relationships/image" Target="../media/image288.wmf"/><Relationship Id="rId7" Type="http://schemas.openxmlformats.org/officeDocument/2006/relationships/image" Target="../media/image290.wmf"/><Relationship Id="rId2" Type="http://schemas.openxmlformats.org/officeDocument/2006/relationships/oleObject" Target="../embeddings/oleObject275.bin"/><Relationship Id="rId1" Type="http://schemas.openxmlformats.org/officeDocument/2006/relationships/slideLayout" Target="../slideLayouts/slideLayout32.xml"/><Relationship Id="rId6" Type="http://schemas.openxmlformats.org/officeDocument/2006/relationships/oleObject" Target="../embeddings/oleObject277.bin"/><Relationship Id="rId11" Type="http://schemas.openxmlformats.org/officeDocument/2006/relationships/image" Target="../media/image292.wmf"/><Relationship Id="rId5" Type="http://schemas.openxmlformats.org/officeDocument/2006/relationships/image" Target="../media/image289.wmf"/><Relationship Id="rId10" Type="http://schemas.openxmlformats.org/officeDocument/2006/relationships/oleObject" Target="../embeddings/oleObject279.bin"/><Relationship Id="rId4" Type="http://schemas.openxmlformats.org/officeDocument/2006/relationships/oleObject" Target="../embeddings/oleObject276.bin"/><Relationship Id="rId9" Type="http://schemas.openxmlformats.org/officeDocument/2006/relationships/image" Target="../media/image291.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83.bin"/><Relationship Id="rId13" Type="http://schemas.openxmlformats.org/officeDocument/2006/relationships/image" Target="../media/image298.wmf"/><Relationship Id="rId3" Type="http://schemas.openxmlformats.org/officeDocument/2006/relationships/image" Target="../media/image293.wmf"/><Relationship Id="rId7" Type="http://schemas.openxmlformats.org/officeDocument/2006/relationships/image" Target="../media/image295.wmf"/><Relationship Id="rId12" Type="http://schemas.openxmlformats.org/officeDocument/2006/relationships/oleObject" Target="../embeddings/oleObject285.bin"/><Relationship Id="rId2" Type="http://schemas.openxmlformats.org/officeDocument/2006/relationships/oleObject" Target="../embeddings/oleObject280.bin"/><Relationship Id="rId1" Type="http://schemas.openxmlformats.org/officeDocument/2006/relationships/slideLayout" Target="../slideLayouts/slideLayout32.xml"/><Relationship Id="rId6" Type="http://schemas.openxmlformats.org/officeDocument/2006/relationships/oleObject" Target="../embeddings/oleObject282.bin"/><Relationship Id="rId11" Type="http://schemas.openxmlformats.org/officeDocument/2006/relationships/image" Target="../media/image297.wmf"/><Relationship Id="rId5" Type="http://schemas.openxmlformats.org/officeDocument/2006/relationships/image" Target="../media/image294.wmf"/><Relationship Id="rId15" Type="http://schemas.openxmlformats.org/officeDocument/2006/relationships/image" Target="../media/image299.wmf"/><Relationship Id="rId10" Type="http://schemas.openxmlformats.org/officeDocument/2006/relationships/oleObject" Target="../embeddings/oleObject284.bin"/><Relationship Id="rId4" Type="http://schemas.openxmlformats.org/officeDocument/2006/relationships/oleObject" Target="../embeddings/oleObject281.bin"/><Relationship Id="rId9" Type="http://schemas.openxmlformats.org/officeDocument/2006/relationships/image" Target="../media/image296.wmf"/><Relationship Id="rId14" Type="http://schemas.openxmlformats.org/officeDocument/2006/relationships/oleObject" Target="../embeddings/oleObject286.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image" Target="../media/image305.wmf"/><Relationship Id="rId3" Type="http://schemas.openxmlformats.org/officeDocument/2006/relationships/image" Target="../media/image300.wmf"/><Relationship Id="rId7" Type="http://schemas.openxmlformats.org/officeDocument/2006/relationships/image" Target="../media/image302.wmf"/><Relationship Id="rId12" Type="http://schemas.openxmlformats.org/officeDocument/2006/relationships/oleObject" Target="../embeddings/oleObject292.bin"/><Relationship Id="rId2" Type="http://schemas.openxmlformats.org/officeDocument/2006/relationships/oleObject" Target="../embeddings/oleObject287.bin"/><Relationship Id="rId1" Type="http://schemas.openxmlformats.org/officeDocument/2006/relationships/slideLayout" Target="../slideLayouts/slideLayout32.xml"/><Relationship Id="rId6" Type="http://schemas.openxmlformats.org/officeDocument/2006/relationships/oleObject" Target="../embeddings/oleObject289.bin"/><Relationship Id="rId11" Type="http://schemas.openxmlformats.org/officeDocument/2006/relationships/image" Target="../media/image304.wmf"/><Relationship Id="rId5" Type="http://schemas.openxmlformats.org/officeDocument/2006/relationships/image" Target="../media/image301.wmf"/><Relationship Id="rId15" Type="http://schemas.openxmlformats.org/officeDocument/2006/relationships/image" Target="../media/image306.wmf"/><Relationship Id="rId10" Type="http://schemas.openxmlformats.org/officeDocument/2006/relationships/oleObject" Target="../embeddings/oleObject291.bin"/><Relationship Id="rId4" Type="http://schemas.openxmlformats.org/officeDocument/2006/relationships/oleObject" Target="../embeddings/oleObject288.bin"/><Relationship Id="rId9" Type="http://schemas.openxmlformats.org/officeDocument/2006/relationships/image" Target="../media/image303.wmf"/><Relationship Id="rId14" Type="http://schemas.openxmlformats.org/officeDocument/2006/relationships/oleObject" Target="../embeddings/oleObject293.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97.bin"/><Relationship Id="rId13" Type="http://schemas.openxmlformats.org/officeDocument/2006/relationships/image" Target="../media/image312.wmf"/><Relationship Id="rId3" Type="http://schemas.openxmlformats.org/officeDocument/2006/relationships/image" Target="../media/image307.wmf"/><Relationship Id="rId7" Type="http://schemas.openxmlformats.org/officeDocument/2006/relationships/image" Target="../media/image309.wmf"/><Relationship Id="rId12" Type="http://schemas.openxmlformats.org/officeDocument/2006/relationships/oleObject" Target="../embeddings/oleObject299.bin"/><Relationship Id="rId2" Type="http://schemas.openxmlformats.org/officeDocument/2006/relationships/oleObject" Target="../embeddings/oleObject294.bin"/><Relationship Id="rId1" Type="http://schemas.openxmlformats.org/officeDocument/2006/relationships/slideLayout" Target="../slideLayouts/slideLayout32.xml"/><Relationship Id="rId6" Type="http://schemas.openxmlformats.org/officeDocument/2006/relationships/oleObject" Target="../embeddings/oleObject296.bin"/><Relationship Id="rId11" Type="http://schemas.openxmlformats.org/officeDocument/2006/relationships/image" Target="../media/image311.wmf"/><Relationship Id="rId5" Type="http://schemas.openxmlformats.org/officeDocument/2006/relationships/image" Target="../media/image308.wmf"/><Relationship Id="rId15" Type="http://schemas.openxmlformats.org/officeDocument/2006/relationships/image" Target="../media/image313.wmf"/><Relationship Id="rId10" Type="http://schemas.openxmlformats.org/officeDocument/2006/relationships/oleObject" Target="../embeddings/oleObject298.bin"/><Relationship Id="rId4" Type="http://schemas.openxmlformats.org/officeDocument/2006/relationships/oleObject" Target="../embeddings/oleObject295.bin"/><Relationship Id="rId9" Type="http://schemas.openxmlformats.org/officeDocument/2006/relationships/image" Target="../media/image310.wmf"/><Relationship Id="rId14" Type="http://schemas.openxmlformats.org/officeDocument/2006/relationships/oleObject" Target="../embeddings/oleObject300.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8" Type="http://schemas.openxmlformats.org/officeDocument/2006/relationships/image" Target="../media/image317.wmf"/><Relationship Id="rId3" Type="http://schemas.openxmlformats.org/officeDocument/2006/relationships/oleObject" Target="../embeddings/oleObject301.bin"/><Relationship Id="rId7" Type="http://schemas.openxmlformats.org/officeDocument/2006/relationships/oleObject" Target="../embeddings/oleObject303.bin"/><Relationship Id="rId2" Type="http://schemas.openxmlformats.org/officeDocument/2006/relationships/image" Target="../media/image314.wmf"/><Relationship Id="rId1" Type="http://schemas.openxmlformats.org/officeDocument/2006/relationships/slideLayout" Target="../slideLayouts/slideLayout32.xml"/><Relationship Id="rId6" Type="http://schemas.openxmlformats.org/officeDocument/2006/relationships/image" Target="../media/image316.wmf"/><Relationship Id="rId5" Type="http://schemas.openxmlformats.org/officeDocument/2006/relationships/oleObject" Target="../embeddings/oleObject302.bin"/><Relationship Id="rId4" Type="http://schemas.openxmlformats.org/officeDocument/2006/relationships/image" Target="../media/image315.wmf"/></Relationships>
</file>

<file path=ppt/slides/_rels/slide87.x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oleObject" Target="../embeddings/oleObject304.bin"/><Relationship Id="rId1" Type="http://schemas.openxmlformats.org/officeDocument/2006/relationships/slideLayout" Target="../slideLayouts/slideLayout29.xml"/><Relationship Id="rId5" Type="http://schemas.openxmlformats.org/officeDocument/2006/relationships/image" Target="../media/image319.wmf"/><Relationship Id="rId4" Type="http://schemas.openxmlformats.org/officeDocument/2006/relationships/oleObject" Target="../embeddings/oleObject305.bin"/></Relationships>
</file>

<file path=ppt/slides/_rels/slide88.x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oleObject" Target="../embeddings/oleObject306.bin"/><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media/image321.wmf"/><Relationship Id="rId2" Type="http://schemas.openxmlformats.org/officeDocument/2006/relationships/oleObject" Target="../embeddings/oleObject307.bin"/><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32.x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11.bin"/><Relationship Id="rId3" Type="http://schemas.openxmlformats.org/officeDocument/2006/relationships/image" Target="../media/image322.wmf"/><Relationship Id="rId7" Type="http://schemas.openxmlformats.org/officeDocument/2006/relationships/image" Target="../media/image324.wmf"/><Relationship Id="rId2" Type="http://schemas.openxmlformats.org/officeDocument/2006/relationships/oleObject" Target="../embeddings/oleObject308.bin"/><Relationship Id="rId1" Type="http://schemas.openxmlformats.org/officeDocument/2006/relationships/slideLayout" Target="../slideLayouts/slideLayout32.xml"/><Relationship Id="rId6" Type="http://schemas.openxmlformats.org/officeDocument/2006/relationships/oleObject" Target="../embeddings/oleObject310.bin"/><Relationship Id="rId11" Type="http://schemas.openxmlformats.org/officeDocument/2006/relationships/image" Target="../media/image326.wmf"/><Relationship Id="rId5" Type="http://schemas.openxmlformats.org/officeDocument/2006/relationships/image" Target="../media/image323.wmf"/><Relationship Id="rId10" Type="http://schemas.openxmlformats.org/officeDocument/2006/relationships/oleObject" Target="../embeddings/oleObject312.bin"/><Relationship Id="rId4" Type="http://schemas.openxmlformats.org/officeDocument/2006/relationships/oleObject" Target="../embeddings/oleObject309.bin"/><Relationship Id="rId9" Type="http://schemas.openxmlformats.org/officeDocument/2006/relationships/image" Target="../media/image325.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316.bin"/><Relationship Id="rId13" Type="http://schemas.openxmlformats.org/officeDocument/2006/relationships/image" Target="../media/image332.wmf"/><Relationship Id="rId3" Type="http://schemas.openxmlformats.org/officeDocument/2006/relationships/image" Target="../media/image327.wmf"/><Relationship Id="rId7" Type="http://schemas.openxmlformats.org/officeDocument/2006/relationships/image" Target="../media/image329.wmf"/><Relationship Id="rId12" Type="http://schemas.openxmlformats.org/officeDocument/2006/relationships/oleObject" Target="../embeddings/oleObject318.bin"/><Relationship Id="rId2" Type="http://schemas.openxmlformats.org/officeDocument/2006/relationships/oleObject" Target="../embeddings/oleObject313.bin"/><Relationship Id="rId1" Type="http://schemas.openxmlformats.org/officeDocument/2006/relationships/slideLayout" Target="../slideLayouts/slideLayout32.xml"/><Relationship Id="rId6" Type="http://schemas.openxmlformats.org/officeDocument/2006/relationships/oleObject" Target="../embeddings/oleObject315.bin"/><Relationship Id="rId11" Type="http://schemas.openxmlformats.org/officeDocument/2006/relationships/image" Target="../media/image331.wmf"/><Relationship Id="rId5" Type="http://schemas.openxmlformats.org/officeDocument/2006/relationships/image" Target="../media/image328.wmf"/><Relationship Id="rId10" Type="http://schemas.openxmlformats.org/officeDocument/2006/relationships/oleObject" Target="../embeddings/oleObject317.bin"/><Relationship Id="rId4" Type="http://schemas.openxmlformats.org/officeDocument/2006/relationships/oleObject" Target="../embeddings/oleObject314.bin"/><Relationship Id="rId9" Type="http://schemas.openxmlformats.org/officeDocument/2006/relationships/image" Target="../media/image330.wmf"/></Relationships>
</file>

<file path=ppt/slides/_rels/slide93.xml.rels><?xml version="1.0" encoding="UTF-8" standalone="yes"?>
<Relationships xmlns="http://schemas.openxmlformats.org/package/2006/relationships"><Relationship Id="rId3" Type="http://schemas.openxmlformats.org/officeDocument/2006/relationships/image" Target="../media/image333.wmf"/><Relationship Id="rId7" Type="http://schemas.openxmlformats.org/officeDocument/2006/relationships/image" Target="../media/image335.wmf"/><Relationship Id="rId2" Type="http://schemas.openxmlformats.org/officeDocument/2006/relationships/oleObject" Target="../embeddings/oleObject319.bin"/><Relationship Id="rId1" Type="http://schemas.openxmlformats.org/officeDocument/2006/relationships/slideLayout" Target="../slideLayouts/slideLayout32.xml"/><Relationship Id="rId6" Type="http://schemas.openxmlformats.org/officeDocument/2006/relationships/oleObject" Target="../embeddings/oleObject321.bin"/><Relationship Id="rId5" Type="http://schemas.openxmlformats.org/officeDocument/2006/relationships/image" Target="../media/image334.wmf"/><Relationship Id="rId4" Type="http://schemas.openxmlformats.org/officeDocument/2006/relationships/oleObject" Target="../embeddings/oleObject320.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image" Target="../media/image336.wmf"/><Relationship Id="rId7" Type="http://schemas.openxmlformats.org/officeDocument/2006/relationships/image" Target="../media/image338.wmf"/><Relationship Id="rId2" Type="http://schemas.openxmlformats.org/officeDocument/2006/relationships/oleObject" Target="../embeddings/oleObject322.bin"/><Relationship Id="rId1" Type="http://schemas.openxmlformats.org/officeDocument/2006/relationships/slideLayout" Target="../slideLayouts/slideLayout32.xml"/><Relationship Id="rId6" Type="http://schemas.openxmlformats.org/officeDocument/2006/relationships/oleObject" Target="../embeddings/oleObject324.bin"/><Relationship Id="rId5" Type="http://schemas.openxmlformats.org/officeDocument/2006/relationships/image" Target="../media/image337.emf"/><Relationship Id="rId4" Type="http://schemas.openxmlformats.org/officeDocument/2006/relationships/oleObject" Target="../embeddings/oleObject323.bin"/><Relationship Id="rId9" Type="http://schemas.openxmlformats.org/officeDocument/2006/relationships/image" Target="../media/image339.wmf"/></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29.bin"/><Relationship Id="rId13" Type="http://schemas.openxmlformats.org/officeDocument/2006/relationships/image" Target="../media/image345.wmf"/><Relationship Id="rId3" Type="http://schemas.openxmlformats.org/officeDocument/2006/relationships/image" Target="../media/image340.wmf"/><Relationship Id="rId7" Type="http://schemas.openxmlformats.org/officeDocument/2006/relationships/image" Target="../media/image342.wmf"/><Relationship Id="rId12" Type="http://schemas.openxmlformats.org/officeDocument/2006/relationships/oleObject" Target="../embeddings/oleObject331.bin"/><Relationship Id="rId2" Type="http://schemas.openxmlformats.org/officeDocument/2006/relationships/oleObject" Target="../embeddings/oleObject326.bin"/><Relationship Id="rId1" Type="http://schemas.openxmlformats.org/officeDocument/2006/relationships/slideLayout" Target="../slideLayouts/slideLayout32.xml"/><Relationship Id="rId6" Type="http://schemas.openxmlformats.org/officeDocument/2006/relationships/oleObject" Target="../embeddings/oleObject328.bin"/><Relationship Id="rId11" Type="http://schemas.openxmlformats.org/officeDocument/2006/relationships/image" Target="../media/image344.wmf"/><Relationship Id="rId5" Type="http://schemas.openxmlformats.org/officeDocument/2006/relationships/image" Target="../media/image341.wmf"/><Relationship Id="rId10" Type="http://schemas.openxmlformats.org/officeDocument/2006/relationships/oleObject" Target="../embeddings/oleObject330.bin"/><Relationship Id="rId4" Type="http://schemas.openxmlformats.org/officeDocument/2006/relationships/oleObject" Target="../embeddings/oleObject327.bin"/><Relationship Id="rId9" Type="http://schemas.openxmlformats.org/officeDocument/2006/relationships/image" Target="../media/image343.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347.jpg"/><Relationship Id="rId2" Type="http://schemas.openxmlformats.org/officeDocument/2006/relationships/image" Target="../media/image346.jpg"/><Relationship Id="rId1" Type="http://schemas.openxmlformats.org/officeDocument/2006/relationships/slideLayout" Target="../slideLayouts/slideLayout30.xml"/><Relationship Id="rId5" Type="http://schemas.openxmlformats.org/officeDocument/2006/relationships/image" Target="../media/image349.jpg"/><Relationship Id="rId4" Type="http://schemas.openxmlformats.org/officeDocument/2006/relationships/image" Target="../media/image348.jpg"/></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335.bin"/><Relationship Id="rId13" Type="http://schemas.openxmlformats.org/officeDocument/2006/relationships/image" Target="../media/image355.wmf"/><Relationship Id="rId18" Type="http://schemas.openxmlformats.org/officeDocument/2006/relationships/oleObject" Target="../embeddings/oleObject340.bin"/><Relationship Id="rId3" Type="http://schemas.openxmlformats.org/officeDocument/2006/relationships/image" Target="../media/image350.wmf"/><Relationship Id="rId7" Type="http://schemas.openxmlformats.org/officeDocument/2006/relationships/image" Target="../media/image352.wmf"/><Relationship Id="rId12" Type="http://schemas.openxmlformats.org/officeDocument/2006/relationships/oleObject" Target="../embeddings/oleObject337.bin"/><Relationship Id="rId17" Type="http://schemas.openxmlformats.org/officeDocument/2006/relationships/image" Target="../media/image357.wmf"/><Relationship Id="rId2" Type="http://schemas.openxmlformats.org/officeDocument/2006/relationships/oleObject" Target="../embeddings/oleObject332.bin"/><Relationship Id="rId16" Type="http://schemas.openxmlformats.org/officeDocument/2006/relationships/oleObject" Target="../embeddings/oleObject339.bin"/><Relationship Id="rId1" Type="http://schemas.openxmlformats.org/officeDocument/2006/relationships/slideLayout" Target="../slideLayouts/slideLayout32.xml"/><Relationship Id="rId6" Type="http://schemas.openxmlformats.org/officeDocument/2006/relationships/oleObject" Target="../embeddings/oleObject334.bin"/><Relationship Id="rId11" Type="http://schemas.openxmlformats.org/officeDocument/2006/relationships/image" Target="../media/image354.wmf"/><Relationship Id="rId5" Type="http://schemas.openxmlformats.org/officeDocument/2006/relationships/image" Target="../media/image351.wmf"/><Relationship Id="rId15" Type="http://schemas.openxmlformats.org/officeDocument/2006/relationships/image" Target="../media/image356.wmf"/><Relationship Id="rId10" Type="http://schemas.openxmlformats.org/officeDocument/2006/relationships/oleObject" Target="../embeddings/oleObject336.bin"/><Relationship Id="rId19" Type="http://schemas.openxmlformats.org/officeDocument/2006/relationships/image" Target="../media/image358.wmf"/><Relationship Id="rId4" Type="http://schemas.openxmlformats.org/officeDocument/2006/relationships/oleObject" Target="../embeddings/oleObject333.bin"/><Relationship Id="rId9" Type="http://schemas.openxmlformats.org/officeDocument/2006/relationships/image" Target="../media/image353.wmf"/><Relationship Id="rId14" Type="http://schemas.openxmlformats.org/officeDocument/2006/relationships/oleObject" Target="../embeddings/oleObject338.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344.bin"/><Relationship Id="rId13" Type="http://schemas.openxmlformats.org/officeDocument/2006/relationships/image" Target="../media/image364.wmf"/><Relationship Id="rId3" Type="http://schemas.openxmlformats.org/officeDocument/2006/relationships/image" Target="../media/image359.wmf"/><Relationship Id="rId7" Type="http://schemas.openxmlformats.org/officeDocument/2006/relationships/image" Target="../media/image361.wmf"/><Relationship Id="rId12" Type="http://schemas.openxmlformats.org/officeDocument/2006/relationships/oleObject" Target="../embeddings/oleObject346.bin"/><Relationship Id="rId2" Type="http://schemas.openxmlformats.org/officeDocument/2006/relationships/oleObject" Target="../embeddings/oleObject341.bin"/><Relationship Id="rId1" Type="http://schemas.openxmlformats.org/officeDocument/2006/relationships/slideLayout" Target="../slideLayouts/slideLayout32.xml"/><Relationship Id="rId6" Type="http://schemas.openxmlformats.org/officeDocument/2006/relationships/oleObject" Target="../embeddings/oleObject343.bin"/><Relationship Id="rId11" Type="http://schemas.openxmlformats.org/officeDocument/2006/relationships/image" Target="../media/image363.wmf"/><Relationship Id="rId5" Type="http://schemas.openxmlformats.org/officeDocument/2006/relationships/image" Target="../media/image360.wmf"/><Relationship Id="rId15" Type="http://schemas.openxmlformats.org/officeDocument/2006/relationships/image" Target="../media/image365.wmf"/><Relationship Id="rId10" Type="http://schemas.openxmlformats.org/officeDocument/2006/relationships/oleObject" Target="../embeddings/oleObject345.bin"/><Relationship Id="rId4" Type="http://schemas.openxmlformats.org/officeDocument/2006/relationships/oleObject" Target="../embeddings/oleObject342.bin"/><Relationship Id="rId9" Type="http://schemas.openxmlformats.org/officeDocument/2006/relationships/image" Target="../media/image362.wmf"/><Relationship Id="rId14" Type="http://schemas.openxmlformats.org/officeDocument/2006/relationships/oleObject" Target="../embeddings/oleObject3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2999"/>
            <a:ext cx="8229600" cy="2194560"/>
          </a:xfrm>
        </p:spPr>
        <p:txBody>
          <a:bodyPr/>
          <a:lstStyle/>
          <a:p>
            <a:r>
              <a:rPr lang="en-US" dirty="0"/>
              <a:t>Number Theory and Cryptography</a:t>
            </a:r>
          </a:p>
        </p:txBody>
      </p:sp>
      <p:sp>
        <p:nvSpPr>
          <p:cNvPr id="6" name="Subtitle 2"/>
          <p:cNvSpPr>
            <a:spLocks noGrp="1"/>
          </p:cNvSpPr>
          <p:nvPr>
            <p:ph type="subTitle" idx="1"/>
          </p:nvPr>
        </p:nvSpPr>
        <p:spPr>
          <a:xfrm>
            <a:off x="457200" y="3855720"/>
            <a:ext cx="8229600" cy="640080"/>
          </a:xfrm>
        </p:spPr>
        <p:txBody>
          <a:bodyPr/>
          <a:lstStyle/>
          <a:p>
            <a:r>
              <a:rPr lang="fr-FR" dirty="0" err="1"/>
              <a:t>Chapter</a:t>
            </a:r>
            <a:r>
              <a:rPr lang="fr-FR" dirty="0"/>
              <a:t> 4</a:t>
            </a:r>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0100C6C7-6C0B-4647-9D11-DAD7F46E1231}"/>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More on Congruences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3352800"/>
          </a:xfrm>
        </p:spPr>
        <p:txBody>
          <a:bodyPr/>
          <a:lstStyle/>
          <a:p>
            <a:r>
              <a:rPr lang="en-US" sz="3200" b="1" dirty="0"/>
              <a:t>Theorem </a:t>
            </a:r>
            <a:r>
              <a:rPr lang="en-US" sz="3200" b="1" dirty="0">
                <a:ea typeface="Cambria Math" pitchFamily="18" charset="0"/>
              </a:rPr>
              <a:t>4</a:t>
            </a:r>
            <a:r>
              <a:rPr lang="en-US" sz="3200" dirty="0"/>
              <a:t>: Let m be a positive integer. The integers </a:t>
            </a:r>
            <a:r>
              <a:rPr lang="en-US" sz="3200" i="1" dirty="0"/>
              <a:t>a</a:t>
            </a:r>
            <a:r>
              <a:rPr lang="en-US" sz="3200" dirty="0"/>
              <a:t> and </a:t>
            </a:r>
            <a:r>
              <a:rPr lang="en-US" sz="3200" i="1" dirty="0"/>
              <a:t>b</a:t>
            </a:r>
            <a:r>
              <a:rPr lang="en-US" sz="3200" dirty="0"/>
              <a:t> are congruent modulo </a:t>
            </a:r>
            <a:r>
              <a:rPr lang="en-US" sz="3200" i="1" dirty="0"/>
              <a:t>m</a:t>
            </a:r>
            <a:r>
              <a:rPr lang="en-US" sz="3200" dirty="0"/>
              <a:t> if and only if there is an integer </a:t>
            </a:r>
            <a:r>
              <a:rPr lang="en-US" sz="3200" i="1" dirty="0"/>
              <a:t>k</a:t>
            </a:r>
            <a:r>
              <a:rPr lang="en-US" sz="3200" dirty="0"/>
              <a:t> such that </a:t>
            </a:r>
            <a:r>
              <a:rPr lang="en-US" sz="3200" i="1" dirty="0"/>
              <a:t>a</a:t>
            </a:r>
            <a:r>
              <a:rPr lang="en-US" sz="3200" dirty="0"/>
              <a:t> = </a:t>
            </a:r>
            <a:r>
              <a:rPr lang="en-US" sz="3200" i="1" dirty="0"/>
              <a:t>b</a:t>
            </a:r>
            <a:r>
              <a:rPr lang="en-US" sz="3200" dirty="0"/>
              <a:t> + </a:t>
            </a:r>
            <a:r>
              <a:rPr lang="en-US" sz="3200" i="1" dirty="0"/>
              <a:t>km</a:t>
            </a:r>
            <a:r>
              <a:rPr lang="en-US" sz="3200" dirty="0"/>
              <a:t>.</a:t>
            </a:r>
          </a:p>
          <a:p>
            <a:r>
              <a:rPr lang="en-US" sz="3200" b="1" dirty="0"/>
              <a:t>Proof</a:t>
            </a:r>
            <a:r>
              <a:rPr lang="en-US" sz="3200" dirty="0"/>
              <a:t>: </a:t>
            </a:r>
          </a:p>
          <a:p>
            <a:pPr marL="342000" lvl="1">
              <a:buClr>
                <a:srgbClr val="04617B"/>
              </a:buClr>
            </a:pPr>
            <a:r>
              <a:rPr lang="en-US" dirty="0">
                <a:latin typeface="+mn-lt"/>
              </a:rPr>
              <a:t>If </a:t>
            </a:r>
            <a:r>
              <a:rPr lang="en-US" i="1" dirty="0">
                <a:latin typeface="+mn-lt"/>
              </a:rPr>
              <a:t>a  </a:t>
            </a:r>
            <a:r>
              <a:rPr lang="en-US" b="1" dirty="0">
                <a:latin typeface="+mn-lt"/>
                <a:ea typeface="Cambria Math"/>
              </a:rPr>
              <a:t>≡</a:t>
            </a:r>
            <a:r>
              <a:rPr lang="en-US" b="1" dirty="0">
                <a:latin typeface="+mn-lt"/>
              </a:rPr>
              <a:t>  </a:t>
            </a:r>
            <a:r>
              <a:rPr lang="en-US" i="1" dirty="0">
                <a:latin typeface="+mn-lt"/>
              </a:rPr>
              <a:t>b </a:t>
            </a:r>
            <a:r>
              <a:rPr lang="en-US" dirty="0">
                <a:latin typeface="+mn-lt"/>
              </a:rPr>
              <a:t>(mod</a:t>
            </a:r>
            <a:r>
              <a:rPr lang="en-US" i="1" dirty="0">
                <a:latin typeface="+mn-lt"/>
              </a:rPr>
              <a:t> m</a:t>
            </a:r>
            <a:r>
              <a:rPr lang="en-US" dirty="0">
                <a:latin typeface="+mn-lt"/>
              </a:rPr>
              <a:t>), then (by the definition of congruence)</a:t>
            </a:r>
            <a:endParaRPr lang="en-IN" dirty="0">
              <a:latin typeface="+mn-lt"/>
            </a:endParaRPr>
          </a:p>
        </p:txBody>
      </p:sp>
      <p:graphicFrame>
        <p:nvGraphicFramePr>
          <p:cNvPr id="15" name="Object 14">
            <a:extLst>
              <a:ext uri="{FF2B5EF4-FFF2-40B4-BE49-F238E27FC236}">
                <a16:creationId xmlns:a16="http://schemas.microsoft.com/office/drawing/2014/main" id="{6B00A5EE-DBCB-4F54-BFA3-39772C1C2B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8930720"/>
              </p:ext>
            </p:extLst>
          </p:nvPr>
        </p:nvGraphicFramePr>
        <p:xfrm>
          <a:off x="2775761" y="4175099"/>
          <a:ext cx="1524000" cy="498231"/>
        </p:xfrm>
        <a:graphic>
          <a:graphicData uri="http://schemas.openxmlformats.org/presentationml/2006/ole">
            <mc:AlternateContent xmlns:mc="http://schemas.openxmlformats.org/markup-compatibility/2006">
              <mc:Choice xmlns:v="urn:schemas-microsoft-com:vml" Requires="v">
                <p:oleObj name="Equation" r:id="rId2" imgW="660240" imgH="215640" progId="Equation.DSMT4">
                  <p:embed/>
                </p:oleObj>
              </mc:Choice>
              <mc:Fallback>
                <p:oleObj name="Equation" r:id="rId2" imgW="660240" imgH="215640" progId="Equation.DSMT4">
                  <p:embed/>
                  <p:pic>
                    <p:nvPicPr>
                      <p:cNvPr id="5" name="Object 4">
                        <a:extLst>
                          <a:ext uri="{FF2B5EF4-FFF2-40B4-BE49-F238E27FC236}">
                            <a16:creationId xmlns:a16="http://schemas.microsoft.com/office/drawing/2014/main" id="{053508D1-5C87-46BF-B1D7-35239FF11C70}"/>
                          </a:ext>
                        </a:extLst>
                      </p:cNvPr>
                      <p:cNvPicPr/>
                      <p:nvPr/>
                    </p:nvPicPr>
                    <p:blipFill>
                      <a:blip r:embed="rId3"/>
                      <a:stretch>
                        <a:fillRect/>
                      </a:stretch>
                    </p:blipFill>
                    <p:spPr>
                      <a:xfrm>
                        <a:off x="2775761" y="4175099"/>
                        <a:ext cx="1524000" cy="49823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243689" y="4094210"/>
            <a:ext cx="4134928" cy="426720"/>
          </a:xfrm>
        </p:spPr>
        <p:txBody>
          <a:bodyPr/>
          <a:lstStyle/>
          <a:p>
            <a:r>
              <a:rPr lang="en-US" sz="2800" dirty="0"/>
              <a:t>Hence, there is an integer </a:t>
            </a:r>
            <a:r>
              <a:rPr lang="en-US" sz="2800" i="1" dirty="0"/>
              <a:t>k</a:t>
            </a:r>
            <a:endParaRPr lang="en-IN" sz="2800" dirty="0"/>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838200" y="4572000"/>
            <a:ext cx="7315200" cy="533400"/>
          </a:xfrm>
        </p:spPr>
        <p:txBody>
          <a:bodyPr/>
          <a:lstStyle/>
          <a:p>
            <a:pPr>
              <a:spcBef>
                <a:spcPts val="600"/>
              </a:spcBef>
            </a:pPr>
            <a:r>
              <a:rPr lang="en-US" sz="2800" dirty="0"/>
              <a:t>such that </a:t>
            </a:r>
            <a:r>
              <a:rPr lang="en-US" sz="2800" i="1" dirty="0"/>
              <a:t>a − b = km </a:t>
            </a:r>
            <a:r>
              <a:rPr lang="en-US" sz="2800" dirty="0"/>
              <a:t>and equivalently </a:t>
            </a:r>
            <a:r>
              <a:rPr lang="en-US" sz="2800" i="1" dirty="0"/>
              <a:t>a = b + km.</a:t>
            </a:r>
            <a:endParaRPr lang="en-US" sz="2800" dirty="0">
              <a:latin typeface="+mn-lt"/>
              <a:ea typeface="Cambria Math" pitchFamily="18" charset="0"/>
            </a:endParaRPr>
          </a:p>
        </p:txBody>
      </p:sp>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5257800"/>
            <a:ext cx="8077200" cy="1371600"/>
          </a:xfrm>
        </p:spPr>
        <p:txBody>
          <a:bodyPr/>
          <a:lstStyle/>
          <a:p>
            <a:pPr marL="342000" indent="-342000">
              <a:buClr>
                <a:srgbClr val="04617B"/>
              </a:buClr>
              <a:buFont typeface="Arial" panose="020B0604020202020204" pitchFamily="34" charset="0"/>
              <a:buChar char="•"/>
            </a:pPr>
            <a:r>
              <a:rPr lang="en-US" sz="2800" dirty="0"/>
              <a:t>Conversely, if there is an integer </a:t>
            </a:r>
            <a:r>
              <a:rPr lang="en-US" sz="2800" i="1" dirty="0"/>
              <a:t>k</a:t>
            </a:r>
            <a:r>
              <a:rPr lang="en-US" sz="2800" dirty="0"/>
              <a:t> such that </a:t>
            </a:r>
            <a:r>
              <a:rPr lang="en-US" sz="2800" i="1" dirty="0"/>
              <a:t>a = b + km, </a:t>
            </a:r>
            <a:r>
              <a:rPr lang="en-US" sz="2800" dirty="0"/>
              <a:t>then</a:t>
            </a:r>
            <a:r>
              <a:rPr lang="en-US" sz="2800" i="1" dirty="0"/>
              <a:t> km = a − b. </a:t>
            </a:r>
            <a:r>
              <a:rPr lang="en-US" sz="2800" dirty="0"/>
              <a:t>Hence</a:t>
            </a:r>
            <a:r>
              <a:rPr lang="en-US" sz="2800" i="1" dirty="0"/>
              <a:t>, </a:t>
            </a:r>
            <a:endParaRPr lang="en-US" sz="2800" dirty="0"/>
          </a:p>
        </p:txBody>
      </p:sp>
      <p:graphicFrame>
        <p:nvGraphicFramePr>
          <p:cNvPr id="18" name="Object 17">
            <a:extLst>
              <a:ext uri="{FF2B5EF4-FFF2-40B4-BE49-F238E27FC236}">
                <a16:creationId xmlns:a16="http://schemas.microsoft.com/office/drawing/2014/main" id="{AB951E5E-542C-45AC-B169-286D6BF64D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4134148"/>
              </p:ext>
            </p:extLst>
          </p:nvPr>
        </p:nvGraphicFramePr>
        <p:xfrm>
          <a:off x="4946650" y="5741837"/>
          <a:ext cx="1364503" cy="473399"/>
        </p:xfrm>
        <a:graphic>
          <a:graphicData uri="http://schemas.openxmlformats.org/presentationml/2006/ole">
            <mc:AlternateContent xmlns:mc="http://schemas.openxmlformats.org/markup-compatibility/2006">
              <mc:Choice xmlns:v="urn:schemas-microsoft-com:vml" Requires="v">
                <p:oleObj name="Equation" r:id="rId4" imgW="622080" imgH="215640" progId="Equation.DSMT4">
                  <p:embed/>
                </p:oleObj>
              </mc:Choice>
              <mc:Fallback>
                <p:oleObj name="Equation" r:id="rId4" imgW="622080" imgH="215640" progId="Equation.DSMT4">
                  <p:embed/>
                  <p:pic>
                    <p:nvPicPr>
                      <p:cNvPr id="0" name=""/>
                      <p:cNvPicPr/>
                      <p:nvPr/>
                    </p:nvPicPr>
                    <p:blipFill>
                      <a:blip r:embed="rId5"/>
                      <a:stretch>
                        <a:fillRect/>
                      </a:stretch>
                    </p:blipFill>
                    <p:spPr>
                      <a:xfrm>
                        <a:off x="4946650" y="5741837"/>
                        <a:ext cx="1364503" cy="47339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6311153" y="5679141"/>
            <a:ext cx="1766047" cy="457200"/>
          </a:xfrm>
        </p:spPr>
        <p:txBody>
          <a:bodyPr/>
          <a:lstStyle/>
          <a:p>
            <a:r>
              <a:rPr lang="en-US" sz="2800" dirty="0"/>
              <a:t>and</a:t>
            </a:r>
            <a:r>
              <a:rPr lang="en-US" sz="2800" i="1" dirty="0"/>
              <a:t> a  </a:t>
            </a:r>
            <a:r>
              <a:rPr lang="en-US" sz="2800" b="1" dirty="0">
                <a:ea typeface="Cambria Math"/>
              </a:rPr>
              <a:t>≡</a:t>
            </a:r>
            <a:r>
              <a:rPr lang="en-US" sz="2800" b="1" dirty="0"/>
              <a:t>  </a:t>
            </a:r>
            <a:r>
              <a:rPr lang="en-US" sz="2800" i="1" dirty="0"/>
              <a:t>b</a:t>
            </a:r>
            <a:endParaRPr lang="en-IN" sz="2800" dirty="0"/>
          </a:p>
        </p:txBody>
      </p:sp>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818072" y="6096000"/>
            <a:ext cx="1905000" cy="457200"/>
          </a:xfrm>
        </p:spPr>
        <p:txBody>
          <a:bodyPr/>
          <a:lstStyle/>
          <a:p>
            <a:r>
              <a:rPr lang="en-US" sz="2800" dirty="0"/>
              <a:t>(mod</a:t>
            </a:r>
            <a:r>
              <a:rPr lang="en-US" sz="2800" i="1" dirty="0"/>
              <a:t> m</a:t>
            </a:r>
            <a:r>
              <a:rPr lang="en-US" sz="2800" dirty="0"/>
              <a:t>).</a:t>
            </a:r>
            <a:endParaRPr lang="en-IN" sz="2800" dirty="0"/>
          </a:p>
        </p:txBody>
      </p:sp>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065214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8E5B-A24F-4202-85CB-9B24C50887CF}"/>
              </a:ext>
            </a:extLst>
          </p:cNvPr>
          <p:cNvSpPr>
            <a:spLocks noGrp="1"/>
          </p:cNvSpPr>
          <p:nvPr>
            <p:ph type="title"/>
          </p:nvPr>
        </p:nvSpPr>
        <p:spPr/>
        <p:txBody>
          <a:bodyPr/>
          <a:lstStyle/>
          <a:p>
            <a:r>
              <a:rPr lang="en-IN" dirty="0"/>
              <a:t>Cryptographic Protocols: Key Exchange</a:t>
            </a:r>
          </a:p>
        </p:txBody>
      </p:sp>
      <p:sp>
        <p:nvSpPr>
          <p:cNvPr id="3" name="Content Placeholder 2">
            <a:extLst>
              <a:ext uri="{FF2B5EF4-FFF2-40B4-BE49-F238E27FC236}">
                <a16:creationId xmlns:a16="http://schemas.microsoft.com/office/drawing/2014/main" id="{FC9D39EC-C739-44FE-B7D0-F61A0F462F77}"/>
              </a:ext>
            </a:extLst>
          </p:cNvPr>
          <p:cNvSpPr>
            <a:spLocks noGrp="1"/>
          </p:cNvSpPr>
          <p:nvPr>
            <p:ph idx="1"/>
          </p:nvPr>
        </p:nvSpPr>
        <p:spPr>
          <a:xfrm>
            <a:off x="448552" y="1307984"/>
            <a:ext cx="8382000" cy="2514600"/>
          </a:xfrm>
        </p:spPr>
        <p:txBody>
          <a:bodyPr/>
          <a:lstStyle/>
          <a:p>
            <a:pPr>
              <a:spcBef>
                <a:spcPts val="0"/>
              </a:spcBef>
              <a:spcAft>
                <a:spcPts val="500"/>
              </a:spcAft>
            </a:pPr>
            <a:r>
              <a:rPr lang="en-US" sz="1800" i="1" dirty="0"/>
              <a:t>Cryptographic protocols </a:t>
            </a:r>
            <a:r>
              <a:rPr lang="en-US" sz="1800" dirty="0"/>
              <a:t>are exchanges of messages carried out by two or more parties to achieve a particular security goal.</a:t>
            </a:r>
          </a:p>
          <a:p>
            <a:pPr>
              <a:spcBef>
                <a:spcPts val="0"/>
              </a:spcBef>
              <a:spcAft>
                <a:spcPts val="500"/>
              </a:spcAft>
            </a:pPr>
            <a:r>
              <a:rPr lang="en-US" sz="1800" i="1" dirty="0"/>
              <a:t>Key exchange </a:t>
            </a:r>
            <a:r>
              <a:rPr lang="en-US" sz="1800" dirty="0"/>
              <a:t>is a protocol by which two parties can exchange a secret key over an insecure channel without having any past shared secret information. Here the </a:t>
            </a:r>
            <a:r>
              <a:rPr lang="en-US" sz="1800" i="1" dirty="0" err="1"/>
              <a:t>Diffe</a:t>
            </a:r>
            <a:r>
              <a:rPr lang="en-US" sz="1800" i="1" dirty="0"/>
              <a:t>-Hellman key agreement protocol </a:t>
            </a:r>
            <a:r>
              <a:rPr lang="en-US" sz="1800" dirty="0"/>
              <a:t>is described by example.</a:t>
            </a:r>
          </a:p>
          <a:p>
            <a:pPr lvl="1" indent="-457200">
              <a:spcBef>
                <a:spcPts val="0"/>
              </a:spcBef>
              <a:spcAft>
                <a:spcPts val="500"/>
              </a:spcAft>
              <a:buClr>
                <a:srgbClr val="04617B"/>
              </a:buClr>
              <a:buFont typeface="+mj-lt"/>
              <a:buAutoNum type="romanLcPeriod"/>
            </a:pPr>
            <a:r>
              <a:rPr lang="en-US" sz="1600" dirty="0">
                <a:latin typeface="+mn-lt"/>
              </a:rPr>
              <a:t>Suppose that Alice and Bob want to share a common key.</a:t>
            </a:r>
          </a:p>
          <a:p>
            <a:pPr lvl="1" indent="-457200">
              <a:spcBef>
                <a:spcPts val="0"/>
              </a:spcBef>
              <a:spcAft>
                <a:spcPts val="500"/>
              </a:spcAft>
              <a:buClr>
                <a:srgbClr val="04617B"/>
              </a:buClr>
              <a:buFont typeface="+mj-lt"/>
              <a:buAutoNum type="romanLcPeriod"/>
            </a:pPr>
            <a:r>
              <a:rPr lang="en-US" sz="1600" dirty="0">
                <a:latin typeface="+mn-lt"/>
              </a:rPr>
              <a:t>Alice and Bob agree to use a prime </a:t>
            </a:r>
            <a:r>
              <a:rPr lang="en-US" sz="1600" i="1" dirty="0">
                <a:latin typeface="+mn-lt"/>
              </a:rPr>
              <a:t>p</a:t>
            </a:r>
            <a:r>
              <a:rPr lang="en-US" sz="1600" dirty="0">
                <a:latin typeface="+mn-lt"/>
              </a:rPr>
              <a:t> and a primitive root </a:t>
            </a:r>
            <a:r>
              <a:rPr lang="en-US" sz="1600" i="1" dirty="0">
                <a:latin typeface="+mn-lt"/>
              </a:rPr>
              <a:t>a</a:t>
            </a:r>
            <a:r>
              <a:rPr lang="en-US" sz="1600" dirty="0">
                <a:latin typeface="+mn-lt"/>
              </a:rPr>
              <a:t> of </a:t>
            </a:r>
            <a:r>
              <a:rPr lang="en-US" sz="1600" i="1" dirty="0">
                <a:latin typeface="+mn-lt"/>
              </a:rPr>
              <a:t>p</a:t>
            </a:r>
            <a:r>
              <a:rPr lang="en-US" sz="1600" dirty="0">
                <a:latin typeface="+mn-lt"/>
              </a:rPr>
              <a:t>. </a:t>
            </a:r>
          </a:p>
          <a:p>
            <a:pPr lvl="1" indent="-457200">
              <a:spcBef>
                <a:spcPts val="0"/>
              </a:spcBef>
              <a:spcAft>
                <a:spcPts val="500"/>
              </a:spcAft>
              <a:buClr>
                <a:srgbClr val="04617B"/>
              </a:buClr>
              <a:buFont typeface="+mj-lt"/>
              <a:buAutoNum type="romanLcPeriod"/>
            </a:pPr>
            <a:r>
              <a:rPr lang="en-US" sz="1600" dirty="0">
                <a:latin typeface="+mn-lt"/>
              </a:rPr>
              <a:t>Alice chooses a secret integer</a:t>
            </a:r>
            <a:endParaRPr lang="en-IN" dirty="0">
              <a:latin typeface="+mn-lt"/>
            </a:endParaRPr>
          </a:p>
        </p:txBody>
      </p:sp>
      <p:graphicFrame>
        <p:nvGraphicFramePr>
          <p:cNvPr id="24" name="Object 23">
            <a:extLst>
              <a:ext uri="{FF2B5EF4-FFF2-40B4-BE49-F238E27FC236}">
                <a16:creationId xmlns:a16="http://schemas.microsoft.com/office/drawing/2014/main" id="{D05A6F65-CAFC-4E88-BE61-8201BF8DE8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4263196"/>
              </p:ext>
            </p:extLst>
          </p:nvPr>
        </p:nvGraphicFramePr>
        <p:xfrm>
          <a:off x="3467424" y="3431628"/>
          <a:ext cx="207931" cy="311896"/>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5" name="Object 4">
                        <a:extLst>
                          <a:ext uri="{FF2B5EF4-FFF2-40B4-BE49-F238E27FC236}">
                            <a16:creationId xmlns:a16="http://schemas.microsoft.com/office/drawing/2014/main" id="{2746BA19-A59C-4F92-99A8-173426C78829}"/>
                          </a:ext>
                        </a:extLst>
                      </p:cNvPr>
                      <p:cNvPicPr/>
                      <p:nvPr/>
                    </p:nvPicPr>
                    <p:blipFill>
                      <a:blip r:embed="rId3"/>
                      <a:stretch>
                        <a:fillRect/>
                      </a:stretch>
                    </p:blipFill>
                    <p:spPr>
                      <a:xfrm>
                        <a:off x="3467424" y="3431628"/>
                        <a:ext cx="207931" cy="31189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075D5D-799B-48E2-9D1F-0A4367DD0F40}"/>
              </a:ext>
            </a:extLst>
          </p:cNvPr>
          <p:cNvSpPr>
            <a:spLocks noGrp="1"/>
          </p:cNvSpPr>
          <p:nvPr>
            <p:ph idx="10"/>
          </p:nvPr>
        </p:nvSpPr>
        <p:spPr>
          <a:xfrm>
            <a:off x="3597112" y="3401080"/>
            <a:ext cx="1143000" cy="381000"/>
          </a:xfrm>
        </p:spPr>
        <p:txBody>
          <a:bodyPr/>
          <a:lstStyle/>
          <a:p>
            <a:r>
              <a:rPr lang="en-US" sz="1600" dirty="0"/>
              <a:t>and sends</a:t>
            </a:r>
            <a:endParaRPr lang="en-IN" sz="1600" dirty="0"/>
          </a:p>
        </p:txBody>
      </p:sp>
      <p:graphicFrame>
        <p:nvGraphicFramePr>
          <p:cNvPr id="26" name="Object 25">
            <a:extLst>
              <a:ext uri="{FF2B5EF4-FFF2-40B4-BE49-F238E27FC236}">
                <a16:creationId xmlns:a16="http://schemas.microsoft.com/office/drawing/2014/main" id="{3BC81D6C-844A-4313-96C9-EC76DED521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0718275"/>
              </p:ext>
            </p:extLst>
          </p:nvPr>
        </p:nvGraphicFramePr>
        <p:xfrm>
          <a:off x="4555688" y="3417442"/>
          <a:ext cx="285750" cy="268941"/>
        </p:xfrm>
        <a:graphic>
          <a:graphicData uri="http://schemas.openxmlformats.org/presentationml/2006/ole">
            <mc:AlternateContent xmlns:mc="http://schemas.openxmlformats.org/markup-compatibility/2006">
              <mc:Choice xmlns:v="urn:schemas-microsoft-com:vml" Requires="v">
                <p:oleObj name="Equation" r:id="rId4" imgW="215640" imgH="203040" progId="Equation.DSMT4">
                  <p:embed/>
                </p:oleObj>
              </mc:Choice>
              <mc:Fallback>
                <p:oleObj name="Equation" r:id="rId4" imgW="215640" imgH="203040" progId="Equation.DSMT4">
                  <p:embed/>
                  <p:pic>
                    <p:nvPicPr>
                      <p:cNvPr id="6" name="Object 5">
                        <a:extLst>
                          <a:ext uri="{FF2B5EF4-FFF2-40B4-BE49-F238E27FC236}">
                            <a16:creationId xmlns:a16="http://schemas.microsoft.com/office/drawing/2014/main" id="{85F1EAD6-D207-4AB5-9635-A9E5AA2C4CD2}"/>
                          </a:ext>
                        </a:extLst>
                      </p:cNvPr>
                      <p:cNvPicPr/>
                      <p:nvPr/>
                    </p:nvPicPr>
                    <p:blipFill>
                      <a:blip r:embed="rId5"/>
                      <a:stretch>
                        <a:fillRect/>
                      </a:stretch>
                    </p:blipFill>
                    <p:spPr>
                      <a:xfrm>
                        <a:off x="4555688" y="3417442"/>
                        <a:ext cx="285750" cy="2689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5EB072B-6985-44CB-A8A1-132B7472618A}"/>
              </a:ext>
            </a:extLst>
          </p:cNvPr>
          <p:cNvSpPr>
            <a:spLocks noGrp="1"/>
          </p:cNvSpPr>
          <p:nvPr>
            <p:ph idx="11"/>
          </p:nvPr>
        </p:nvSpPr>
        <p:spPr>
          <a:xfrm>
            <a:off x="4765321" y="3397076"/>
            <a:ext cx="1541755" cy="381000"/>
          </a:xfrm>
        </p:spPr>
        <p:txBody>
          <a:bodyPr/>
          <a:lstStyle/>
          <a:p>
            <a:r>
              <a:rPr lang="en-US" sz="1600" b="1" dirty="0"/>
              <a:t>mod</a:t>
            </a:r>
            <a:r>
              <a:rPr lang="en-US" sz="1600" dirty="0"/>
              <a:t> </a:t>
            </a:r>
            <a:r>
              <a:rPr lang="en-US" sz="1600" i="1" dirty="0"/>
              <a:t>p</a:t>
            </a:r>
            <a:r>
              <a:rPr lang="en-US" sz="1600" dirty="0"/>
              <a:t> to Bob.</a:t>
            </a:r>
          </a:p>
        </p:txBody>
      </p:sp>
      <p:sp>
        <p:nvSpPr>
          <p:cNvPr id="6" name="Content Placeholder 5">
            <a:extLst>
              <a:ext uri="{FF2B5EF4-FFF2-40B4-BE49-F238E27FC236}">
                <a16:creationId xmlns:a16="http://schemas.microsoft.com/office/drawing/2014/main" id="{E9CAB8C0-9D1E-4988-BDB7-5F0C5418C921}"/>
              </a:ext>
            </a:extLst>
          </p:cNvPr>
          <p:cNvSpPr>
            <a:spLocks noGrp="1"/>
          </p:cNvSpPr>
          <p:nvPr>
            <p:ph idx="12"/>
          </p:nvPr>
        </p:nvSpPr>
        <p:spPr>
          <a:xfrm>
            <a:off x="457200" y="3722676"/>
            <a:ext cx="4343400" cy="381000"/>
          </a:xfrm>
        </p:spPr>
        <p:txBody>
          <a:bodyPr/>
          <a:lstStyle/>
          <a:p>
            <a:pPr marL="457200" indent="-457200">
              <a:buClr>
                <a:srgbClr val="04617B"/>
              </a:buClr>
              <a:buFont typeface="+mj-lt"/>
              <a:buAutoNum type="romanLcPeriod" startAt="4"/>
            </a:pPr>
            <a:r>
              <a:rPr lang="en-US" sz="1600" dirty="0"/>
              <a:t>Bob chooses a secret integer</a:t>
            </a:r>
            <a:endParaRPr lang="en-IN" sz="1600" dirty="0"/>
          </a:p>
        </p:txBody>
      </p:sp>
      <p:graphicFrame>
        <p:nvGraphicFramePr>
          <p:cNvPr id="23" name="Object 22">
            <a:extLst>
              <a:ext uri="{FF2B5EF4-FFF2-40B4-BE49-F238E27FC236}">
                <a16:creationId xmlns:a16="http://schemas.microsoft.com/office/drawing/2014/main" id="{1B9F6F46-7C3B-4C47-BB7D-EE21D99C85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5257744"/>
              </p:ext>
            </p:extLst>
          </p:nvPr>
        </p:nvGraphicFramePr>
        <p:xfrm>
          <a:off x="3392298" y="3736043"/>
          <a:ext cx="204814" cy="307221"/>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3392298" y="3736043"/>
                        <a:ext cx="204814" cy="30722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FE4B0E3-6DDA-4898-BB6C-C8CCE58C9C93}"/>
              </a:ext>
            </a:extLst>
          </p:cNvPr>
          <p:cNvSpPr>
            <a:spLocks noGrp="1"/>
          </p:cNvSpPr>
          <p:nvPr>
            <p:ph idx="13"/>
          </p:nvPr>
        </p:nvSpPr>
        <p:spPr>
          <a:xfrm>
            <a:off x="3533568" y="3725720"/>
            <a:ext cx="1219200" cy="381000"/>
          </a:xfrm>
        </p:spPr>
        <p:txBody>
          <a:bodyPr/>
          <a:lstStyle/>
          <a:p>
            <a:r>
              <a:rPr lang="en-US" sz="1600" dirty="0"/>
              <a:t>and sends</a:t>
            </a:r>
            <a:endParaRPr lang="en-IN" sz="1600" dirty="0"/>
          </a:p>
        </p:txBody>
      </p:sp>
      <p:graphicFrame>
        <p:nvGraphicFramePr>
          <p:cNvPr id="27" name="Object 26">
            <a:extLst>
              <a:ext uri="{FF2B5EF4-FFF2-40B4-BE49-F238E27FC236}">
                <a16:creationId xmlns:a16="http://schemas.microsoft.com/office/drawing/2014/main" id="{A95A510F-C2D3-4AD5-ADAC-F00F4A1897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9579032"/>
              </p:ext>
            </p:extLst>
          </p:nvPr>
        </p:nvGraphicFramePr>
        <p:xfrm>
          <a:off x="4514850" y="3755182"/>
          <a:ext cx="285750" cy="268941"/>
        </p:xfrm>
        <a:graphic>
          <a:graphicData uri="http://schemas.openxmlformats.org/presentationml/2006/ole">
            <mc:AlternateContent xmlns:mc="http://schemas.openxmlformats.org/markup-compatibility/2006">
              <mc:Choice xmlns:v="urn:schemas-microsoft-com:vml" Requires="v">
                <p:oleObj name="Equation" r:id="rId8" imgW="215640" imgH="203040" progId="Equation.DSMT4">
                  <p:embed/>
                </p:oleObj>
              </mc:Choice>
              <mc:Fallback>
                <p:oleObj name="Equation" r:id="rId8" imgW="215640" imgH="203040" progId="Equation.DSMT4">
                  <p:embed/>
                  <p:pic>
                    <p:nvPicPr>
                      <p:cNvPr id="6" name="Object 5">
                        <a:extLst>
                          <a:ext uri="{FF2B5EF4-FFF2-40B4-BE49-F238E27FC236}">
                            <a16:creationId xmlns:a16="http://schemas.microsoft.com/office/drawing/2014/main" id="{85F1EAD6-D207-4AB5-9635-A9E5AA2C4CD2}"/>
                          </a:ext>
                        </a:extLst>
                      </p:cNvPr>
                      <p:cNvPicPr/>
                      <p:nvPr/>
                    </p:nvPicPr>
                    <p:blipFill>
                      <a:blip r:embed="rId9"/>
                      <a:stretch>
                        <a:fillRect/>
                      </a:stretch>
                    </p:blipFill>
                    <p:spPr>
                      <a:xfrm>
                        <a:off x="4514850" y="3755182"/>
                        <a:ext cx="285750" cy="26894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09C8CC9-63E8-4F43-B019-82E04FB2770E}"/>
              </a:ext>
            </a:extLst>
          </p:cNvPr>
          <p:cNvSpPr>
            <a:spLocks noGrp="1"/>
          </p:cNvSpPr>
          <p:nvPr>
            <p:ph idx="14"/>
          </p:nvPr>
        </p:nvSpPr>
        <p:spPr>
          <a:xfrm>
            <a:off x="4765321" y="3706749"/>
            <a:ext cx="1532508" cy="381000"/>
          </a:xfrm>
        </p:spPr>
        <p:txBody>
          <a:bodyPr/>
          <a:lstStyle/>
          <a:p>
            <a:r>
              <a:rPr lang="en-US" sz="1600" b="1" dirty="0"/>
              <a:t>mod</a:t>
            </a:r>
            <a:r>
              <a:rPr lang="en-US" sz="1600" dirty="0"/>
              <a:t> </a:t>
            </a:r>
            <a:r>
              <a:rPr lang="en-US" sz="1600" i="1" dirty="0"/>
              <a:t>p</a:t>
            </a:r>
            <a:r>
              <a:rPr lang="en-US" sz="1600" dirty="0"/>
              <a:t> to Alice.</a:t>
            </a:r>
          </a:p>
        </p:txBody>
      </p:sp>
      <p:sp>
        <p:nvSpPr>
          <p:cNvPr id="9" name="Content Placeholder 8">
            <a:extLst>
              <a:ext uri="{FF2B5EF4-FFF2-40B4-BE49-F238E27FC236}">
                <a16:creationId xmlns:a16="http://schemas.microsoft.com/office/drawing/2014/main" id="{5B223B42-3EF4-4BD8-857F-EA2AA9C03DC1}"/>
              </a:ext>
            </a:extLst>
          </p:cNvPr>
          <p:cNvSpPr>
            <a:spLocks noGrp="1"/>
          </p:cNvSpPr>
          <p:nvPr>
            <p:ph idx="15"/>
          </p:nvPr>
        </p:nvSpPr>
        <p:spPr>
          <a:xfrm>
            <a:off x="457200" y="4038600"/>
            <a:ext cx="1905000" cy="381000"/>
          </a:xfrm>
        </p:spPr>
        <p:txBody>
          <a:bodyPr/>
          <a:lstStyle/>
          <a:p>
            <a:pPr marL="457200" indent="-457200">
              <a:buClr>
                <a:srgbClr val="04617B"/>
              </a:buClr>
              <a:buFont typeface="+mj-lt"/>
              <a:buAutoNum type="romanLcPeriod" startAt="5"/>
            </a:pPr>
            <a:r>
              <a:rPr lang="en-US" sz="1600" dirty="0"/>
              <a:t>Alice computes</a:t>
            </a:r>
            <a:endParaRPr lang="en-IN" sz="1600" dirty="0"/>
          </a:p>
        </p:txBody>
      </p:sp>
      <p:graphicFrame>
        <p:nvGraphicFramePr>
          <p:cNvPr id="28" name="Object 27">
            <a:extLst>
              <a:ext uri="{FF2B5EF4-FFF2-40B4-BE49-F238E27FC236}">
                <a16:creationId xmlns:a16="http://schemas.microsoft.com/office/drawing/2014/main" id="{4FC13AA2-F653-423A-82D1-A0CF1087FF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1295063"/>
              </p:ext>
            </p:extLst>
          </p:nvPr>
        </p:nvGraphicFramePr>
        <p:xfrm>
          <a:off x="2275815" y="4008209"/>
          <a:ext cx="1110970" cy="380904"/>
        </p:xfrm>
        <a:graphic>
          <a:graphicData uri="http://schemas.openxmlformats.org/presentationml/2006/ole">
            <mc:AlternateContent xmlns:mc="http://schemas.openxmlformats.org/markup-compatibility/2006">
              <mc:Choice xmlns:v="urn:schemas-microsoft-com:vml" Requires="v">
                <p:oleObj name="Equation" r:id="rId10" imgW="888840" imgH="304560" progId="Equation.DSMT4">
                  <p:embed/>
                </p:oleObj>
              </mc:Choice>
              <mc:Fallback>
                <p:oleObj name="Equation" r:id="rId10" imgW="888840" imgH="304560" progId="Equation.DSMT4">
                  <p:embed/>
                  <p:pic>
                    <p:nvPicPr>
                      <p:cNvPr id="7" name="Object 6">
                        <a:extLst>
                          <a:ext uri="{FF2B5EF4-FFF2-40B4-BE49-F238E27FC236}">
                            <a16:creationId xmlns:a16="http://schemas.microsoft.com/office/drawing/2014/main" id="{23F25F0C-2FFD-4DCB-8E7B-9A482B9610A6}"/>
                          </a:ext>
                        </a:extLst>
                      </p:cNvPr>
                      <p:cNvPicPr/>
                      <p:nvPr/>
                    </p:nvPicPr>
                    <p:blipFill>
                      <a:blip r:embed="rId11"/>
                      <a:stretch>
                        <a:fillRect/>
                      </a:stretch>
                    </p:blipFill>
                    <p:spPr>
                      <a:xfrm>
                        <a:off x="2275815" y="4008209"/>
                        <a:ext cx="1110970" cy="38090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0884BF0-53C2-45A0-B0C3-24726A9B46C6}"/>
              </a:ext>
            </a:extLst>
          </p:cNvPr>
          <p:cNvSpPr>
            <a:spLocks noGrp="1"/>
          </p:cNvSpPr>
          <p:nvPr>
            <p:ph idx="16"/>
          </p:nvPr>
        </p:nvSpPr>
        <p:spPr>
          <a:xfrm>
            <a:off x="457200" y="4343400"/>
            <a:ext cx="2057400" cy="381000"/>
          </a:xfrm>
        </p:spPr>
        <p:txBody>
          <a:bodyPr/>
          <a:lstStyle/>
          <a:p>
            <a:pPr marL="457200" indent="-457200">
              <a:buClr>
                <a:srgbClr val="04617B"/>
              </a:buClr>
              <a:buFont typeface="+mj-lt"/>
              <a:buAutoNum type="romanLcPeriod" startAt="6"/>
            </a:pPr>
            <a:r>
              <a:rPr lang="en-US" sz="1600" dirty="0"/>
              <a:t>Bob computes</a:t>
            </a:r>
            <a:endParaRPr lang="en-IN" sz="1600" dirty="0"/>
          </a:p>
        </p:txBody>
      </p:sp>
      <p:graphicFrame>
        <p:nvGraphicFramePr>
          <p:cNvPr id="29" name="Object 28">
            <a:extLst>
              <a:ext uri="{FF2B5EF4-FFF2-40B4-BE49-F238E27FC236}">
                <a16:creationId xmlns:a16="http://schemas.microsoft.com/office/drawing/2014/main" id="{40AB9A26-EDFC-4D98-9E7D-0993577BA91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2012840"/>
              </p:ext>
            </p:extLst>
          </p:nvPr>
        </p:nvGraphicFramePr>
        <p:xfrm>
          <a:off x="2209799" y="4301142"/>
          <a:ext cx="1145584" cy="392772"/>
        </p:xfrm>
        <a:graphic>
          <a:graphicData uri="http://schemas.openxmlformats.org/presentationml/2006/ole">
            <mc:AlternateContent xmlns:mc="http://schemas.openxmlformats.org/markup-compatibility/2006">
              <mc:Choice xmlns:v="urn:schemas-microsoft-com:vml" Requires="v">
                <p:oleObj name="Equation" r:id="rId12" imgW="888840" imgH="304560" progId="Equation.DSMT4">
                  <p:embed/>
                </p:oleObj>
              </mc:Choice>
              <mc:Fallback>
                <p:oleObj name="Equation" r:id="rId12" imgW="888840" imgH="304560" progId="Equation.DSMT4">
                  <p:embed/>
                  <p:pic>
                    <p:nvPicPr>
                      <p:cNvPr id="0" name=""/>
                      <p:cNvPicPr/>
                      <p:nvPr/>
                    </p:nvPicPr>
                    <p:blipFill>
                      <a:blip r:embed="rId13"/>
                      <a:stretch>
                        <a:fillRect/>
                      </a:stretch>
                    </p:blipFill>
                    <p:spPr>
                      <a:xfrm>
                        <a:off x="2209799" y="4301142"/>
                        <a:ext cx="1145584" cy="39277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EBB09C6-6DA3-4AF8-8028-3AD2C0311B50}"/>
              </a:ext>
            </a:extLst>
          </p:cNvPr>
          <p:cNvSpPr>
            <a:spLocks noGrp="1"/>
          </p:cNvSpPr>
          <p:nvPr>
            <p:ph idx="17"/>
          </p:nvPr>
        </p:nvSpPr>
        <p:spPr>
          <a:xfrm>
            <a:off x="457200" y="4648200"/>
            <a:ext cx="6248400" cy="381000"/>
          </a:xfrm>
        </p:spPr>
        <p:txBody>
          <a:bodyPr/>
          <a:lstStyle/>
          <a:p>
            <a:r>
              <a:rPr lang="en-US" sz="1800" dirty="0"/>
              <a:t>At the end of the protocol, Alice and Bob have their shared key</a:t>
            </a:r>
          </a:p>
        </p:txBody>
      </p:sp>
      <p:graphicFrame>
        <p:nvGraphicFramePr>
          <p:cNvPr id="30" name="Object 29">
            <a:extLst>
              <a:ext uri="{FF2B5EF4-FFF2-40B4-BE49-F238E27FC236}">
                <a16:creationId xmlns:a16="http://schemas.microsoft.com/office/drawing/2014/main" id="{5E9DC801-CA6A-4692-987B-F66B62749D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5297320"/>
              </p:ext>
            </p:extLst>
          </p:nvPr>
        </p:nvGraphicFramePr>
        <p:xfrm>
          <a:off x="541338" y="4937421"/>
          <a:ext cx="2735262" cy="447379"/>
        </p:xfrm>
        <a:graphic>
          <a:graphicData uri="http://schemas.openxmlformats.org/presentationml/2006/ole">
            <mc:AlternateContent xmlns:mc="http://schemas.openxmlformats.org/markup-compatibility/2006">
              <mc:Choice xmlns:v="urn:schemas-microsoft-com:vml" Requires="v">
                <p:oleObj name="Equation" r:id="rId14" imgW="1866600" imgH="304560" progId="Equation.DSMT4">
                  <p:embed/>
                </p:oleObj>
              </mc:Choice>
              <mc:Fallback>
                <p:oleObj name="Equation" r:id="rId14" imgW="1866600" imgH="304560" progId="Equation.DSMT4">
                  <p:embed/>
                  <p:pic>
                    <p:nvPicPr>
                      <p:cNvPr id="8" name="Object 7">
                        <a:extLst>
                          <a:ext uri="{FF2B5EF4-FFF2-40B4-BE49-F238E27FC236}">
                            <a16:creationId xmlns:a16="http://schemas.microsoft.com/office/drawing/2014/main" id="{787FD565-4F9B-4A0C-9F48-3FA7775EA828}"/>
                          </a:ext>
                        </a:extLst>
                      </p:cNvPr>
                      <p:cNvPicPr/>
                      <p:nvPr/>
                    </p:nvPicPr>
                    <p:blipFill>
                      <a:blip r:embed="rId15"/>
                      <a:stretch>
                        <a:fillRect/>
                      </a:stretch>
                    </p:blipFill>
                    <p:spPr>
                      <a:xfrm>
                        <a:off x="541338" y="4937421"/>
                        <a:ext cx="2735262" cy="447379"/>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BCBCD76A-C806-457E-89A2-F7E907D413C9}"/>
              </a:ext>
            </a:extLst>
          </p:cNvPr>
          <p:cNvSpPr>
            <a:spLocks noGrp="1"/>
          </p:cNvSpPr>
          <p:nvPr>
            <p:ph idx="18"/>
          </p:nvPr>
        </p:nvSpPr>
        <p:spPr>
          <a:xfrm>
            <a:off x="457200" y="5297097"/>
            <a:ext cx="8382000" cy="762000"/>
          </a:xfrm>
        </p:spPr>
        <p:txBody>
          <a:bodyPr/>
          <a:lstStyle/>
          <a:p>
            <a:r>
              <a:rPr lang="en-US" sz="1800" dirty="0"/>
              <a:t>To find the secret information from the public information would require the adversary to  find</a:t>
            </a:r>
            <a:endParaRPr lang="en-IN" sz="1800" dirty="0"/>
          </a:p>
        </p:txBody>
      </p:sp>
      <p:graphicFrame>
        <p:nvGraphicFramePr>
          <p:cNvPr id="31" name="Object 30">
            <a:extLst>
              <a:ext uri="{FF2B5EF4-FFF2-40B4-BE49-F238E27FC236}">
                <a16:creationId xmlns:a16="http://schemas.microsoft.com/office/drawing/2014/main" id="{B579DB2D-0AF3-4537-A3B5-BE49B082CE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4704220"/>
              </p:ext>
            </p:extLst>
          </p:nvPr>
        </p:nvGraphicFramePr>
        <p:xfrm>
          <a:off x="1295400" y="5576308"/>
          <a:ext cx="3810000" cy="365748"/>
        </p:xfrm>
        <a:graphic>
          <a:graphicData uri="http://schemas.openxmlformats.org/presentationml/2006/ole">
            <mc:AlternateContent xmlns:mc="http://schemas.openxmlformats.org/markup-compatibility/2006">
              <mc:Choice xmlns:v="urn:schemas-microsoft-com:vml" Requires="v">
                <p:oleObj name="Equation" r:id="rId16" imgW="2514600" imgH="241200" progId="Equation.DSMT4">
                  <p:embed/>
                </p:oleObj>
              </mc:Choice>
              <mc:Fallback>
                <p:oleObj name="Equation" r:id="rId16" imgW="2514600" imgH="241200" progId="Equation.DSMT4">
                  <p:embed/>
                  <p:pic>
                    <p:nvPicPr>
                      <p:cNvPr id="9" name="Object 8">
                        <a:extLst>
                          <a:ext uri="{FF2B5EF4-FFF2-40B4-BE49-F238E27FC236}">
                            <a16:creationId xmlns:a16="http://schemas.microsoft.com/office/drawing/2014/main" id="{B0C7FA05-01E6-4EF0-9A69-6B5F01D4D234}"/>
                          </a:ext>
                        </a:extLst>
                      </p:cNvPr>
                      <p:cNvPicPr/>
                      <p:nvPr/>
                    </p:nvPicPr>
                    <p:blipFill>
                      <a:blip r:embed="rId17"/>
                      <a:stretch>
                        <a:fillRect/>
                      </a:stretch>
                    </p:blipFill>
                    <p:spPr>
                      <a:xfrm>
                        <a:off x="1295400" y="5576308"/>
                        <a:ext cx="3810000" cy="36574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109FEAF-E65F-4C4C-AF72-517B1C9E20C0}"/>
              </a:ext>
            </a:extLst>
          </p:cNvPr>
          <p:cNvSpPr>
            <a:spLocks noGrp="1"/>
          </p:cNvSpPr>
          <p:nvPr>
            <p:ph idx="19"/>
          </p:nvPr>
        </p:nvSpPr>
        <p:spPr>
          <a:xfrm>
            <a:off x="5029200" y="5564185"/>
            <a:ext cx="3810000" cy="381000"/>
          </a:xfrm>
        </p:spPr>
        <p:txBody>
          <a:bodyPr/>
          <a:lstStyle/>
          <a:p>
            <a:r>
              <a:rPr lang="en-US" sz="1800" dirty="0"/>
              <a:t>respectively. This is an instance of the</a:t>
            </a:r>
            <a:endParaRPr lang="en-IN" sz="1800" dirty="0"/>
          </a:p>
        </p:txBody>
      </p:sp>
      <p:sp>
        <p:nvSpPr>
          <p:cNvPr id="14" name="Content Placeholder 13">
            <a:extLst>
              <a:ext uri="{FF2B5EF4-FFF2-40B4-BE49-F238E27FC236}">
                <a16:creationId xmlns:a16="http://schemas.microsoft.com/office/drawing/2014/main" id="{4C62B3B5-2CB9-4FB3-A2E2-1C8D10623A38}"/>
              </a:ext>
            </a:extLst>
          </p:cNvPr>
          <p:cNvSpPr>
            <a:spLocks noGrp="1"/>
          </p:cNvSpPr>
          <p:nvPr>
            <p:ph idx="20"/>
          </p:nvPr>
        </p:nvSpPr>
        <p:spPr>
          <a:xfrm>
            <a:off x="457200" y="5863594"/>
            <a:ext cx="8458200" cy="571500"/>
          </a:xfrm>
        </p:spPr>
        <p:txBody>
          <a:bodyPr/>
          <a:lstStyle/>
          <a:p>
            <a:r>
              <a:rPr lang="en-US" sz="1800" dirty="0"/>
              <a:t>discrete logarithm problem, considered to be computationally infeasible when </a:t>
            </a:r>
            <a:r>
              <a:rPr lang="en-US" sz="1800" i="1" dirty="0"/>
              <a:t>p</a:t>
            </a:r>
            <a:r>
              <a:rPr lang="en-US" sz="1800" dirty="0"/>
              <a:t> and </a:t>
            </a:r>
            <a:r>
              <a:rPr lang="en-US" sz="1800" i="1" dirty="0"/>
              <a:t>a</a:t>
            </a:r>
            <a:r>
              <a:rPr lang="en-US" sz="1800" dirty="0"/>
              <a:t> are sufficiently large.</a:t>
            </a:r>
            <a:endParaRPr lang="en-IN" sz="1800" dirty="0"/>
          </a:p>
        </p:txBody>
      </p:sp>
      <p:sp>
        <p:nvSpPr>
          <p:cNvPr id="25" name="Slide Number Placeholder 5">
            <a:extLst>
              <a:ext uri="{FF2B5EF4-FFF2-40B4-BE49-F238E27FC236}">
                <a16:creationId xmlns:a16="http://schemas.microsoft.com/office/drawing/2014/main" id="{51971ED3-33CC-4612-AB07-1C638F19471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100</a:t>
            </a:fld>
            <a:endParaRPr lang="en-US" dirty="0">
              <a:solidFill>
                <a:schemeClr val="bg1"/>
              </a:solidFill>
            </a:endParaRPr>
          </a:p>
        </p:txBody>
      </p:sp>
    </p:spTree>
    <p:extLst>
      <p:ext uri="{BB962C8B-B14F-4D97-AF65-F5344CB8AC3E}">
        <p14:creationId xmlns:p14="http://schemas.microsoft.com/office/powerpoint/2010/main" val="3526681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8E5B-A24F-4202-85CB-9B24C50887CF}"/>
              </a:ext>
            </a:extLst>
          </p:cNvPr>
          <p:cNvSpPr>
            <a:spLocks noGrp="1"/>
          </p:cNvSpPr>
          <p:nvPr>
            <p:ph type="title"/>
          </p:nvPr>
        </p:nvSpPr>
        <p:spPr/>
        <p:txBody>
          <a:bodyPr/>
          <a:lstStyle/>
          <a:p>
            <a:r>
              <a:rPr lang="en-US" dirty="0"/>
              <a:t>Cryptographic Protocols: Digital Signatures</a:t>
            </a:r>
            <a:r>
              <a:rPr lang="en-US" sz="1500" dirty="0"/>
              <a:t> 1</a:t>
            </a:r>
            <a:endParaRPr lang="en-IN" dirty="0"/>
          </a:p>
        </p:txBody>
      </p:sp>
      <p:sp>
        <p:nvSpPr>
          <p:cNvPr id="3" name="Content Placeholder 2">
            <a:extLst>
              <a:ext uri="{FF2B5EF4-FFF2-40B4-BE49-F238E27FC236}">
                <a16:creationId xmlns:a16="http://schemas.microsoft.com/office/drawing/2014/main" id="{FC9D39EC-C739-44FE-B7D0-F61A0F462F77}"/>
              </a:ext>
            </a:extLst>
          </p:cNvPr>
          <p:cNvSpPr>
            <a:spLocks noGrp="1"/>
          </p:cNvSpPr>
          <p:nvPr>
            <p:ph idx="1"/>
          </p:nvPr>
        </p:nvSpPr>
        <p:spPr>
          <a:xfrm>
            <a:off x="457200" y="1295400"/>
            <a:ext cx="8382000" cy="1447800"/>
          </a:xfrm>
        </p:spPr>
        <p:txBody>
          <a:bodyPr/>
          <a:lstStyle/>
          <a:p>
            <a:pPr>
              <a:spcBef>
                <a:spcPts val="600"/>
              </a:spcBef>
            </a:pPr>
            <a:r>
              <a:rPr lang="en-US" sz="2000" dirty="0"/>
              <a:t>Adding a </a:t>
            </a:r>
            <a:r>
              <a:rPr lang="en-US" sz="2000" i="1" dirty="0"/>
              <a:t>digital signature </a:t>
            </a:r>
            <a:r>
              <a:rPr lang="en-US" sz="2000" dirty="0"/>
              <a:t>to a message is a way of ensuring the recipient that the message came from the purported sender.</a:t>
            </a:r>
          </a:p>
          <a:p>
            <a:pPr>
              <a:spcBef>
                <a:spcPts val="600"/>
              </a:spcBef>
            </a:pPr>
            <a:r>
              <a:rPr lang="en-US" sz="2000" dirty="0"/>
              <a:t>Suppose that Alice’s RSA public key is (</a:t>
            </a:r>
            <a:r>
              <a:rPr lang="en-US" sz="2000" i="1" dirty="0" err="1"/>
              <a:t>n,e</a:t>
            </a:r>
            <a:r>
              <a:rPr lang="en-US" sz="2000" dirty="0"/>
              <a:t>) and her private key is </a:t>
            </a:r>
            <a:r>
              <a:rPr lang="en-US" sz="2000" i="1" dirty="0"/>
              <a:t>d</a:t>
            </a:r>
            <a:r>
              <a:rPr lang="en-US" sz="2000" dirty="0"/>
              <a:t>. Alice encrypts a plain text message </a:t>
            </a:r>
            <a:r>
              <a:rPr lang="en-US" sz="2000" i="1" dirty="0"/>
              <a:t>x</a:t>
            </a:r>
            <a:r>
              <a:rPr lang="en-US" sz="2000" dirty="0"/>
              <a:t> using </a:t>
            </a:r>
            <a:endParaRPr lang="en-IN" sz="2000" dirty="0">
              <a:latin typeface="+mn-lt"/>
            </a:endParaRPr>
          </a:p>
        </p:txBody>
      </p:sp>
      <p:graphicFrame>
        <p:nvGraphicFramePr>
          <p:cNvPr id="15" name="Object 14">
            <a:extLst>
              <a:ext uri="{FF2B5EF4-FFF2-40B4-BE49-F238E27FC236}">
                <a16:creationId xmlns:a16="http://schemas.microsoft.com/office/drawing/2014/main" id="{BE152D6D-AF44-4545-847D-D8E2AA1FFA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9559969"/>
              </p:ext>
            </p:extLst>
          </p:nvPr>
        </p:nvGraphicFramePr>
        <p:xfrm>
          <a:off x="4406997" y="2404573"/>
          <a:ext cx="1216024" cy="387063"/>
        </p:xfrm>
        <a:graphic>
          <a:graphicData uri="http://schemas.openxmlformats.org/presentationml/2006/ole">
            <mc:AlternateContent xmlns:mc="http://schemas.openxmlformats.org/markup-compatibility/2006">
              <mc:Choice xmlns:v="urn:schemas-microsoft-com:vml" Requires="v">
                <p:oleObj name="Equation" r:id="rId2" imgW="838080" imgH="266400" progId="Equation.DSMT4">
                  <p:embed/>
                </p:oleObj>
              </mc:Choice>
              <mc:Fallback>
                <p:oleObj name="Equation" r:id="rId2" imgW="838080" imgH="266400" progId="Equation.DSMT4">
                  <p:embed/>
                  <p:pic>
                    <p:nvPicPr>
                      <p:cNvPr id="3" name="Object 2">
                        <a:extLst>
                          <a:ext uri="{FF2B5EF4-FFF2-40B4-BE49-F238E27FC236}">
                            <a16:creationId xmlns:a16="http://schemas.microsoft.com/office/drawing/2014/main" id="{55E066AE-751A-4B4D-8A14-3A4105F3B62A}"/>
                          </a:ext>
                        </a:extLst>
                      </p:cNvPr>
                      <p:cNvPicPr/>
                      <p:nvPr/>
                    </p:nvPicPr>
                    <p:blipFill>
                      <a:blip r:embed="rId3"/>
                      <a:stretch>
                        <a:fillRect/>
                      </a:stretch>
                    </p:blipFill>
                    <p:spPr>
                      <a:xfrm>
                        <a:off x="4406997" y="2404573"/>
                        <a:ext cx="1216024" cy="3870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075D5D-799B-48E2-9D1F-0A4367DD0F40}"/>
              </a:ext>
            </a:extLst>
          </p:cNvPr>
          <p:cNvSpPr>
            <a:spLocks noGrp="1"/>
          </p:cNvSpPr>
          <p:nvPr>
            <p:ph idx="10"/>
          </p:nvPr>
        </p:nvSpPr>
        <p:spPr>
          <a:xfrm>
            <a:off x="5486400" y="2372536"/>
            <a:ext cx="2590800" cy="381000"/>
          </a:xfrm>
        </p:spPr>
        <p:txBody>
          <a:bodyPr/>
          <a:lstStyle/>
          <a:p>
            <a:r>
              <a:rPr lang="en-US" sz="2000" b="1" dirty="0"/>
              <a:t>mod</a:t>
            </a:r>
            <a:r>
              <a:rPr lang="en-US" sz="2000" dirty="0"/>
              <a:t> </a:t>
            </a:r>
            <a:r>
              <a:rPr lang="en-US" sz="2000" i="1" dirty="0"/>
              <a:t>n</a:t>
            </a:r>
            <a:r>
              <a:rPr lang="en-US" sz="2000" dirty="0"/>
              <a:t>. She decrypts a</a:t>
            </a:r>
            <a:endParaRPr lang="en-IN" sz="2000" dirty="0"/>
          </a:p>
        </p:txBody>
      </p:sp>
      <p:sp>
        <p:nvSpPr>
          <p:cNvPr id="5" name="Content Placeholder 4">
            <a:extLst>
              <a:ext uri="{FF2B5EF4-FFF2-40B4-BE49-F238E27FC236}">
                <a16:creationId xmlns:a16="http://schemas.microsoft.com/office/drawing/2014/main" id="{B5EB072B-6985-44CB-A8A1-132B7472618A}"/>
              </a:ext>
            </a:extLst>
          </p:cNvPr>
          <p:cNvSpPr>
            <a:spLocks noGrp="1"/>
          </p:cNvSpPr>
          <p:nvPr>
            <p:ph idx="11"/>
          </p:nvPr>
        </p:nvSpPr>
        <p:spPr>
          <a:xfrm>
            <a:off x="466208" y="2696425"/>
            <a:ext cx="3276599" cy="381000"/>
          </a:xfrm>
        </p:spPr>
        <p:txBody>
          <a:bodyPr/>
          <a:lstStyle/>
          <a:p>
            <a:r>
              <a:rPr lang="en-US" sz="2000" dirty="0"/>
              <a:t>ciphertext message  </a:t>
            </a:r>
            <a:r>
              <a:rPr lang="en-US" sz="2000" i="1" dirty="0"/>
              <a:t>y</a:t>
            </a:r>
            <a:r>
              <a:rPr lang="en-US" sz="2000" dirty="0"/>
              <a:t> using</a:t>
            </a:r>
          </a:p>
        </p:txBody>
      </p:sp>
      <p:graphicFrame>
        <p:nvGraphicFramePr>
          <p:cNvPr id="16" name="Object 15">
            <a:extLst>
              <a:ext uri="{FF2B5EF4-FFF2-40B4-BE49-F238E27FC236}">
                <a16:creationId xmlns:a16="http://schemas.microsoft.com/office/drawing/2014/main" id="{3B3DBF29-907E-4E75-89A2-3A30B85B21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1122572"/>
              </p:ext>
            </p:extLst>
          </p:nvPr>
        </p:nvGraphicFramePr>
        <p:xfrm>
          <a:off x="3432175" y="2714625"/>
          <a:ext cx="1271588" cy="409575"/>
        </p:xfrm>
        <a:graphic>
          <a:graphicData uri="http://schemas.openxmlformats.org/presentationml/2006/ole">
            <mc:AlternateContent xmlns:mc="http://schemas.openxmlformats.org/markup-compatibility/2006">
              <mc:Choice xmlns:v="urn:schemas-microsoft-com:vml" Requires="v">
                <p:oleObj name="Equation" r:id="rId4" imgW="825480" imgH="266400" progId="Equation.DSMT4">
                  <p:embed/>
                </p:oleObj>
              </mc:Choice>
              <mc:Fallback>
                <p:oleObj name="Equation" r:id="rId4" imgW="825480" imgH="266400" progId="Equation.DSMT4">
                  <p:embed/>
                  <p:pic>
                    <p:nvPicPr>
                      <p:cNvPr id="6" name="Object 5">
                        <a:extLst>
                          <a:ext uri="{FF2B5EF4-FFF2-40B4-BE49-F238E27FC236}">
                            <a16:creationId xmlns:a16="http://schemas.microsoft.com/office/drawing/2014/main" id="{43C03E33-E503-4776-A16D-119820EBB8A1}"/>
                          </a:ext>
                        </a:extLst>
                      </p:cNvPr>
                      <p:cNvPicPr/>
                      <p:nvPr/>
                    </p:nvPicPr>
                    <p:blipFill>
                      <a:blip r:embed="rId5"/>
                      <a:stretch>
                        <a:fillRect/>
                      </a:stretch>
                    </p:blipFill>
                    <p:spPr>
                      <a:xfrm>
                        <a:off x="3432175" y="2714625"/>
                        <a:ext cx="1271588" cy="4095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9CAB8C0-9D1E-4988-BDB7-5F0C5418C921}"/>
              </a:ext>
            </a:extLst>
          </p:cNvPr>
          <p:cNvSpPr>
            <a:spLocks noGrp="1"/>
          </p:cNvSpPr>
          <p:nvPr>
            <p:ph idx="12"/>
          </p:nvPr>
        </p:nvSpPr>
        <p:spPr>
          <a:xfrm>
            <a:off x="4572000" y="2700356"/>
            <a:ext cx="990600" cy="381000"/>
          </a:xfrm>
        </p:spPr>
        <p:txBody>
          <a:bodyPr/>
          <a:lstStyle/>
          <a:p>
            <a:r>
              <a:rPr lang="en-US" sz="2000" b="1" dirty="0"/>
              <a:t>mod</a:t>
            </a:r>
            <a:r>
              <a:rPr lang="en-US" sz="2000" dirty="0"/>
              <a:t> </a:t>
            </a:r>
            <a:r>
              <a:rPr lang="en-US" sz="2000" i="1" dirty="0"/>
              <a:t>n</a:t>
            </a:r>
            <a:r>
              <a:rPr lang="en-US" sz="2000" dirty="0"/>
              <a:t>.</a:t>
            </a:r>
            <a:endParaRPr lang="en-IN" sz="2000" dirty="0"/>
          </a:p>
        </p:txBody>
      </p:sp>
      <p:sp>
        <p:nvSpPr>
          <p:cNvPr id="7" name="Content Placeholder 6">
            <a:extLst>
              <a:ext uri="{FF2B5EF4-FFF2-40B4-BE49-F238E27FC236}">
                <a16:creationId xmlns:a16="http://schemas.microsoft.com/office/drawing/2014/main" id="{DFE4B0E3-6DDA-4898-BB6C-C8CCE58C9C93}"/>
              </a:ext>
            </a:extLst>
          </p:cNvPr>
          <p:cNvSpPr>
            <a:spLocks noGrp="1"/>
          </p:cNvSpPr>
          <p:nvPr>
            <p:ph idx="13"/>
          </p:nvPr>
        </p:nvSpPr>
        <p:spPr>
          <a:xfrm>
            <a:off x="457200" y="3115907"/>
            <a:ext cx="8382000" cy="2085956"/>
          </a:xfrm>
        </p:spPr>
        <p:txBody>
          <a:bodyPr/>
          <a:lstStyle/>
          <a:p>
            <a:pPr>
              <a:spcBef>
                <a:spcPts val="600"/>
              </a:spcBef>
            </a:pPr>
            <a:r>
              <a:rPr lang="en-US" sz="2000" dirty="0"/>
              <a:t>Alice wants to send a message </a:t>
            </a:r>
            <a:r>
              <a:rPr lang="en-US" sz="2000" i="1" dirty="0"/>
              <a:t>M</a:t>
            </a:r>
            <a:r>
              <a:rPr lang="en-US" sz="2000" dirty="0"/>
              <a:t> so that everyone who receives the message knows that it came from her.</a:t>
            </a:r>
          </a:p>
          <a:p>
            <a:pPr lvl="1" indent="-457200">
              <a:spcBef>
                <a:spcPts val="600"/>
              </a:spcBef>
              <a:buClr>
                <a:schemeClr val="tx1"/>
              </a:buClr>
              <a:buFont typeface="+mj-lt"/>
              <a:buAutoNum type="arabicPeriod"/>
            </a:pPr>
            <a:r>
              <a:rPr lang="en-US" sz="2000" dirty="0">
                <a:latin typeface="+mn-lt"/>
              </a:rPr>
              <a:t>She translates the message to numerical equivalents  and splits into blocks, just as in RSA encryption.</a:t>
            </a:r>
          </a:p>
          <a:p>
            <a:pPr lvl="1" indent="-457200">
              <a:spcBef>
                <a:spcPts val="600"/>
              </a:spcBef>
              <a:buClr>
                <a:schemeClr val="tx1"/>
              </a:buClr>
              <a:buFont typeface="+mj-lt"/>
              <a:buAutoNum type="arabicPeriod"/>
            </a:pPr>
            <a:r>
              <a:rPr lang="en-US" sz="2000" dirty="0">
                <a:latin typeface="+mn-lt"/>
              </a:rPr>
              <a:t>She then applies her decryption function</a:t>
            </a:r>
            <a:endParaRPr lang="en-IN" sz="1600" dirty="0">
              <a:latin typeface="+mn-lt"/>
            </a:endParaRPr>
          </a:p>
        </p:txBody>
      </p:sp>
      <p:graphicFrame>
        <p:nvGraphicFramePr>
          <p:cNvPr id="14" name="Object 13">
            <a:extLst>
              <a:ext uri="{FF2B5EF4-FFF2-40B4-BE49-F238E27FC236}">
                <a16:creationId xmlns:a16="http://schemas.microsoft.com/office/drawing/2014/main" id="{29C96925-CD03-4ADD-8569-A5FCC64495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7908601"/>
              </p:ext>
            </p:extLst>
          </p:nvPr>
        </p:nvGraphicFramePr>
        <p:xfrm>
          <a:off x="5236295" y="4660900"/>
          <a:ext cx="542205" cy="434956"/>
        </p:xfrm>
        <a:graphic>
          <a:graphicData uri="http://schemas.openxmlformats.org/presentationml/2006/ole">
            <mc:AlternateContent xmlns:mc="http://schemas.openxmlformats.org/markup-compatibility/2006">
              <mc:Choice xmlns:v="urn:schemas-microsoft-com:vml" Requires="v">
                <p:oleObj name="Equation" r:id="rId6" imgW="317160" imgH="253800" progId="Equation.DSMT4">
                  <p:embed/>
                </p:oleObj>
              </mc:Choice>
              <mc:Fallback>
                <p:oleObj name="Equation" r:id="rId6" imgW="317160" imgH="253800" progId="Equation.DSMT4">
                  <p:embed/>
                  <p:pic>
                    <p:nvPicPr>
                      <p:cNvPr id="0" name=""/>
                      <p:cNvPicPr/>
                      <p:nvPr/>
                    </p:nvPicPr>
                    <p:blipFill>
                      <a:blip r:embed="rId7"/>
                      <a:stretch>
                        <a:fillRect/>
                      </a:stretch>
                    </p:blipFill>
                    <p:spPr>
                      <a:xfrm>
                        <a:off x="5236295" y="4660900"/>
                        <a:ext cx="542205" cy="43495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09C8CC9-63E8-4F43-B019-82E04FB2770E}"/>
              </a:ext>
            </a:extLst>
          </p:cNvPr>
          <p:cNvSpPr>
            <a:spLocks noGrp="1"/>
          </p:cNvSpPr>
          <p:nvPr>
            <p:ph idx="14"/>
          </p:nvPr>
        </p:nvSpPr>
        <p:spPr>
          <a:xfrm>
            <a:off x="5715000" y="4640719"/>
            <a:ext cx="3124200" cy="381000"/>
          </a:xfrm>
        </p:spPr>
        <p:txBody>
          <a:bodyPr/>
          <a:lstStyle/>
          <a:p>
            <a:r>
              <a:rPr lang="en-US" sz="2000" dirty="0"/>
              <a:t>to the blocks  and sends the</a:t>
            </a:r>
          </a:p>
        </p:txBody>
      </p:sp>
      <p:sp>
        <p:nvSpPr>
          <p:cNvPr id="9" name="Content Placeholder 8">
            <a:extLst>
              <a:ext uri="{FF2B5EF4-FFF2-40B4-BE49-F238E27FC236}">
                <a16:creationId xmlns:a16="http://schemas.microsoft.com/office/drawing/2014/main" id="{5B223B42-3EF4-4BD8-857F-EA2AA9C03DC1}"/>
              </a:ext>
            </a:extLst>
          </p:cNvPr>
          <p:cNvSpPr>
            <a:spLocks noGrp="1"/>
          </p:cNvSpPr>
          <p:nvPr>
            <p:ph idx="15"/>
          </p:nvPr>
        </p:nvSpPr>
        <p:spPr>
          <a:xfrm>
            <a:off x="914400" y="4958360"/>
            <a:ext cx="5867400" cy="381000"/>
          </a:xfrm>
        </p:spPr>
        <p:txBody>
          <a:bodyPr/>
          <a:lstStyle/>
          <a:p>
            <a:r>
              <a:rPr lang="en-US" sz="2000" dirty="0"/>
              <a:t>results to all intended recipients.</a:t>
            </a:r>
            <a:endParaRPr lang="en-IN" sz="2000" dirty="0"/>
          </a:p>
        </p:txBody>
      </p:sp>
      <p:sp>
        <p:nvSpPr>
          <p:cNvPr id="10" name="Content Placeholder 9">
            <a:extLst>
              <a:ext uri="{FF2B5EF4-FFF2-40B4-BE49-F238E27FC236}">
                <a16:creationId xmlns:a16="http://schemas.microsoft.com/office/drawing/2014/main" id="{50884BF0-53C2-45A0-B0C3-24726A9B46C6}"/>
              </a:ext>
            </a:extLst>
          </p:cNvPr>
          <p:cNvSpPr>
            <a:spLocks noGrp="1"/>
          </p:cNvSpPr>
          <p:nvPr>
            <p:ph idx="16"/>
          </p:nvPr>
        </p:nvSpPr>
        <p:spPr>
          <a:xfrm>
            <a:off x="457200" y="5410200"/>
            <a:ext cx="8534400" cy="685800"/>
          </a:xfrm>
        </p:spPr>
        <p:txBody>
          <a:bodyPr/>
          <a:lstStyle/>
          <a:p>
            <a:pPr marL="457200" indent="-457200">
              <a:buFont typeface="+mj-lt"/>
              <a:buAutoNum type="arabicPeriod" startAt="3"/>
            </a:pPr>
            <a:r>
              <a:rPr lang="en-US" sz="2000" dirty="0"/>
              <a:t>The recipients apply Alice’s encryption function and the result is the original plain text since</a:t>
            </a:r>
            <a:endParaRPr lang="en-IN" sz="2000" dirty="0"/>
          </a:p>
        </p:txBody>
      </p:sp>
      <p:graphicFrame>
        <p:nvGraphicFramePr>
          <p:cNvPr id="18" name="Object 17">
            <a:extLst>
              <a:ext uri="{FF2B5EF4-FFF2-40B4-BE49-F238E27FC236}">
                <a16:creationId xmlns:a16="http://schemas.microsoft.com/office/drawing/2014/main" id="{38DEC060-34C5-442B-B406-ACC71286B1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1590794"/>
              </p:ext>
            </p:extLst>
          </p:nvPr>
        </p:nvGraphicFramePr>
        <p:xfrm>
          <a:off x="2590800" y="5682949"/>
          <a:ext cx="1905000" cy="480810"/>
        </p:xfrm>
        <a:graphic>
          <a:graphicData uri="http://schemas.openxmlformats.org/presentationml/2006/ole">
            <mc:AlternateContent xmlns:mc="http://schemas.openxmlformats.org/markup-compatibility/2006">
              <mc:Choice xmlns:v="urn:schemas-microsoft-com:vml" Requires="v">
                <p:oleObj name="Equation" r:id="rId8" imgW="1206360" imgH="304560" progId="Equation.DSMT4">
                  <p:embed/>
                </p:oleObj>
              </mc:Choice>
              <mc:Fallback>
                <p:oleObj name="Equation" r:id="rId8" imgW="1206360" imgH="304560" progId="Equation.DSMT4">
                  <p:embed/>
                  <p:pic>
                    <p:nvPicPr>
                      <p:cNvPr id="7" name="Object 6">
                        <a:extLst>
                          <a:ext uri="{FF2B5EF4-FFF2-40B4-BE49-F238E27FC236}">
                            <a16:creationId xmlns:a16="http://schemas.microsoft.com/office/drawing/2014/main" id="{F59C8A42-0EA7-443D-8748-695D9DE6C56C}"/>
                          </a:ext>
                        </a:extLst>
                      </p:cNvPr>
                      <p:cNvPicPr/>
                      <p:nvPr/>
                    </p:nvPicPr>
                    <p:blipFill>
                      <a:blip r:embed="rId9"/>
                      <a:stretch>
                        <a:fillRect/>
                      </a:stretch>
                    </p:blipFill>
                    <p:spPr>
                      <a:xfrm>
                        <a:off x="2590800" y="5682949"/>
                        <a:ext cx="1905000" cy="48081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EBB09C6-6DA3-4AF8-8028-3AD2C0311B50}"/>
              </a:ext>
            </a:extLst>
          </p:cNvPr>
          <p:cNvSpPr>
            <a:spLocks noGrp="1"/>
          </p:cNvSpPr>
          <p:nvPr>
            <p:ph idx="17"/>
          </p:nvPr>
        </p:nvSpPr>
        <p:spPr>
          <a:xfrm>
            <a:off x="457200" y="6162886"/>
            <a:ext cx="8534400" cy="381000"/>
          </a:xfrm>
        </p:spPr>
        <p:txBody>
          <a:bodyPr/>
          <a:lstStyle/>
          <a:p>
            <a:pPr>
              <a:spcBef>
                <a:spcPts val="600"/>
              </a:spcBef>
            </a:pPr>
            <a:r>
              <a:rPr lang="en-US" sz="2000" dirty="0"/>
              <a:t>Everyone who receives the message can then be certain that it came from Alice.</a:t>
            </a:r>
          </a:p>
        </p:txBody>
      </p:sp>
      <p:sp>
        <p:nvSpPr>
          <p:cNvPr id="26" name="Slide Number Placeholder 5">
            <a:extLst>
              <a:ext uri="{FF2B5EF4-FFF2-40B4-BE49-F238E27FC236}">
                <a16:creationId xmlns:a16="http://schemas.microsoft.com/office/drawing/2014/main" id="{8D125DD0-D83D-4917-B276-E2D8BBFD06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101</a:t>
            </a:fld>
            <a:endParaRPr lang="en-US" dirty="0">
              <a:solidFill>
                <a:schemeClr val="bg1"/>
              </a:solidFill>
            </a:endParaRPr>
          </a:p>
        </p:txBody>
      </p:sp>
    </p:spTree>
    <p:extLst>
      <p:ext uri="{BB962C8B-B14F-4D97-AF65-F5344CB8AC3E}">
        <p14:creationId xmlns:p14="http://schemas.microsoft.com/office/powerpoint/2010/main" val="1348585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8E5B-A24F-4202-85CB-9B24C50887CF}"/>
              </a:ext>
            </a:extLst>
          </p:cNvPr>
          <p:cNvSpPr>
            <a:spLocks noGrp="1"/>
          </p:cNvSpPr>
          <p:nvPr>
            <p:ph type="title"/>
          </p:nvPr>
        </p:nvSpPr>
        <p:spPr/>
        <p:txBody>
          <a:bodyPr/>
          <a:lstStyle/>
          <a:p>
            <a:r>
              <a:rPr lang="en-US" dirty="0"/>
              <a:t>Cryptographic Protocols: Digital Signatures</a:t>
            </a:r>
            <a:r>
              <a:rPr lang="en-US" sz="1500" dirty="0"/>
              <a:t> 2</a:t>
            </a:r>
            <a:endParaRPr lang="en-IN" dirty="0"/>
          </a:p>
        </p:txBody>
      </p:sp>
      <p:sp>
        <p:nvSpPr>
          <p:cNvPr id="3" name="Content Placeholder 2">
            <a:extLst>
              <a:ext uri="{FF2B5EF4-FFF2-40B4-BE49-F238E27FC236}">
                <a16:creationId xmlns:a16="http://schemas.microsoft.com/office/drawing/2014/main" id="{FC9D39EC-C739-44FE-B7D0-F61A0F462F77}"/>
              </a:ext>
            </a:extLst>
          </p:cNvPr>
          <p:cNvSpPr>
            <a:spLocks noGrp="1"/>
          </p:cNvSpPr>
          <p:nvPr>
            <p:ph idx="1"/>
          </p:nvPr>
        </p:nvSpPr>
        <p:spPr>
          <a:xfrm>
            <a:off x="457200" y="1295400"/>
            <a:ext cx="8229600" cy="636308"/>
          </a:xfrm>
        </p:spPr>
        <p:txBody>
          <a:bodyPr/>
          <a:lstStyle/>
          <a:p>
            <a:pPr>
              <a:spcBef>
                <a:spcPts val="600"/>
              </a:spcBef>
            </a:pPr>
            <a:r>
              <a:rPr lang="en-US" sz="1800" b="1" dirty="0"/>
              <a:t>Example</a:t>
            </a:r>
            <a:r>
              <a:rPr lang="en-US" sz="1800" dirty="0"/>
              <a:t>: Suppose Alice’s RSA cryptosystem is the same as in the earlier example with  key(</a:t>
            </a:r>
            <a:r>
              <a:rPr lang="en-US" sz="1800" dirty="0">
                <a:ea typeface="Cambria Math" pitchFamily="18" charset="0"/>
              </a:rPr>
              <a:t>2537</a:t>
            </a:r>
            <a:r>
              <a:rPr lang="en-US" sz="1800" dirty="0"/>
              <a:t>,</a:t>
            </a:r>
            <a:r>
              <a:rPr lang="en-US" sz="1800" dirty="0">
                <a:ea typeface="Cambria Math" pitchFamily="18" charset="0"/>
              </a:rPr>
              <a:t>13</a:t>
            </a:r>
            <a:r>
              <a:rPr lang="en-US" sz="1800" dirty="0"/>
              <a:t>), </a:t>
            </a:r>
            <a:r>
              <a:rPr lang="en-US" sz="1800" dirty="0">
                <a:ea typeface="Cambria Math" pitchFamily="18" charset="0"/>
              </a:rPr>
              <a:t>2537</a:t>
            </a:r>
            <a:r>
              <a:rPr lang="en-US" sz="1800" dirty="0"/>
              <a:t> = </a:t>
            </a:r>
            <a:r>
              <a:rPr lang="en-US" sz="1800" dirty="0">
                <a:ea typeface="Cambria Math" pitchFamily="18" charset="0"/>
              </a:rPr>
              <a:t>43</a:t>
            </a:r>
            <a:endParaRPr lang="en-IN" sz="1800" dirty="0">
              <a:latin typeface="+mn-lt"/>
            </a:endParaRPr>
          </a:p>
        </p:txBody>
      </p:sp>
      <p:graphicFrame>
        <p:nvGraphicFramePr>
          <p:cNvPr id="15" name="Object 14">
            <a:extLst>
              <a:ext uri="{FF2B5EF4-FFF2-40B4-BE49-F238E27FC236}">
                <a16:creationId xmlns:a16="http://schemas.microsoft.com/office/drawing/2014/main" id="{474A21C2-AAC5-4EC2-979F-B796BAA944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8109842"/>
              </p:ext>
            </p:extLst>
          </p:nvPr>
        </p:nvGraphicFramePr>
        <p:xfrm>
          <a:off x="2756495" y="1702083"/>
          <a:ext cx="131640" cy="161986"/>
        </p:xfrm>
        <a:graphic>
          <a:graphicData uri="http://schemas.openxmlformats.org/presentationml/2006/ole">
            <mc:AlternateContent xmlns:mc="http://schemas.openxmlformats.org/markup-compatibility/2006">
              <mc:Choice xmlns:v="urn:schemas-microsoft-com:vml" Requires="v">
                <p:oleObj name="Equation" r:id="rId3" imgW="75960" imgH="101520" progId="Equation.DSMT4">
                  <p:embed/>
                </p:oleObj>
              </mc:Choice>
              <mc:Fallback>
                <p:oleObj name="Equation" r:id="rId3" imgW="75960" imgH="101520" progId="Equation.DSMT4">
                  <p:embed/>
                  <p:pic>
                    <p:nvPicPr>
                      <p:cNvPr id="0" name=""/>
                      <p:cNvPicPr/>
                      <p:nvPr/>
                    </p:nvPicPr>
                    <p:blipFill>
                      <a:blip r:embed="rId4"/>
                      <a:stretch>
                        <a:fillRect/>
                      </a:stretch>
                    </p:blipFill>
                    <p:spPr>
                      <a:xfrm>
                        <a:off x="2756495" y="1702083"/>
                        <a:ext cx="131640" cy="16198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075D5D-799B-48E2-9D1F-0A4367DD0F40}"/>
              </a:ext>
            </a:extLst>
          </p:cNvPr>
          <p:cNvSpPr>
            <a:spLocks noGrp="1"/>
          </p:cNvSpPr>
          <p:nvPr>
            <p:ph idx="10"/>
          </p:nvPr>
        </p:nvSpPr>
        <p:spPr>
          <a:xfrm>
            <a:off x="2789238" y="1569553"/>
            <a:ext cx="3810000" cy="381000"/>
          </a:xfrm>
        </p:spPr>
        <p:txBody>
          <a:bodyPr/>
          <a:lstStyle/>
          <a:p>
            <a:pPr>
              <a:spcBef>
                <a:spcPts val="600"/>
              </a:spcBef>
              <a:spcAft>
                <a:spcPts val="0"/>
              </a:spcAft>
            </a:pPr>
            <a:r>
              <a:rPr lang="en-US" sz="1800" dirty="0">
                <a:ea typeface="Cambria Math" pitchFamily="18" charset="0"/>
              </a:rPr>
              <a:t>59</a:t>
            </a:r>
            <a:r>
              <a:rPr lang="en-US" sz="1800" dirty="0"/>
              <a:t>, </a:t>
            </a:r>
            <a:r>
              <a:rPr lang="en-US" sz="1800" i="1" dirty="0"/>
              <a:t>p</a:t>
            </a:r>
            <a:r>
              <a:rPr lang="en-US" sz="1800" dirty="0"/>
              <a:t> = </a:t>
            </a:r>
            <a:r>
              <a:rPr lang="en-US" sz="1800" dirty="0">
                <a:ea typeface="Cambria Math" pitchFamily="18" charset="0"/>
              </a:rPr>
              <a:t>43</a:t>
            </a:r>
            <a:r>
              <a:rPr lang="en-US" sz="1800" dirty="0"/>
              <a:t> and </a:t>
            </a:r>
            <a:r>
              <a:rPr lang="en-US" sz="1800" i="1" dirty="0"/>
              <a:t>q</a:t>
            </a:r>
            <a:r>
              <a:rPr lang="en-US" sz="1800" dirty="0"/>
              <a:t> = </a:t>
            </a:r>
            <a:r>
              <a:rPr lang="en-US" sz="1800" dirty="0">
                <a:ea typeface="Cambria Math" pitchFamily="18" charset="0"/>
              </a:rPr>
              <a:t>59</a:t>
            </a:r>
            <a:r>
              <a:rPr lang="en-US" sz="1800" dirty="0"/>
              <a:t> are primes and</a:t>
            </a:r>
            <a:endParaRPr lang="en-IN" sz="2000" dirty="0">
              <a:latin typeface="+mn-lt"/>
            </a:endParaRPr>
          </a:p>
        </p:txBody>
      </p:sp>
      <p:graphicFrame>
        <p:nvGraphicFramePr>
          <p:cNvPr id="18" name="Object 17">
            <a:extLst>
              <a:ext uri="{FF2B5EF4-FFF2-40B4-BE49-F238E27FC236}">
                <a16:creationId xmlns:a16="http://schemas.microsoft.com/office/drawing/2014/main" id="{BEB903FD-39AC-47EB-85D0-90303B98E1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8772241"/>
              </p:ext>
            </p:extLst>
          </p:nvPr>
        </p:nvGraphicFramePr>
        <p:xfrm>
          <a:off x="533400" y="1872212"/>
          <a:ext cx="3640138" cy="349250"/>
        </p:xfrm>
        <a:graphic>
          <a:graphicData uri="http://schemas.openxmlformats.org/presentationml/2006/ole">
            <mc:AlternateContent xmlns:mc="http://schemas.openxmlformats.org/markup-compatibility/2006">
              <mc:Choice xmlns:v="urn:schemas-microsoft-com:vml" Requires="v">
                <p:oleObj name="Equation" r:id="rId5" imgW="2641320" imgH="253800" progId="Equation.DSMT4">
                  <p:embed/>
                </p:oleObj>
              </mc:Choice>
              <mc:Fallback>
                <p:oleObj name="Equation" r:id="rId5" imgW="2641320" imgH="253800" progId="Equation.DSMT4">
                  <p:embed/>
                  <p:pic>
                    <p:nvPicPr>
                      <p:cNvPr id="3" name="Object 2">
                        <a:extLst>
                          <a:ext uri="{FF2B5EF4-FFF2-40B4-BE49-F238E27FC236}">
                            <a16:creationId xmlns:a16="http://schemas.microsoft.com/office/drawing/2014/main" id="{EBC32004-FA9A-4ABB-B313-1EBCA047D1FA}"/>
                          </a:ext>
                        </a:extLst>
                      </p:cNvPr>
                      <p:cNvPicPr/>
                      <p:nvPr/>
                    </p:nvPicPr>
                    <p:blipFill>
                      <a:blip r:embed="rId6"/>
                      <a:stretch>
                        <a:fillRect/>
                      </a:stretch>
                    </p:blipFill>
                    <p:spPr>
                      <a:xfrm>
                        <a:off x="533400" y="1872212"/>
                        <a:ext cx="3640138" cy="3492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5EB072B-6985-44CB-A8A1-132B7472618A}"/>
              </a:ext>
            </a:extLst>
          </p:cNvPr>
          <p:cNvSpPr>
            <a:spLocks noGrp="1"/>
          </p:cNvSpPr>
          <p:nvPr>
            <p:ph idx="11"/>
          </p:nvPr>
        </p:nvSpPr>
        <p:spPr>
          <a:xfrm>
            <a:off x="457200" y="2209800"/>
            <a:ext cx="8201892" cy="2015095"/>
          </a:xfrm>
        </p:spPr>
        <p:txBody>
          <a:bodyPr/>
          <a:lstStyle/>
          <a:p>
            <a:pPr>
              <a:spcBef>
                <a:spcPts val="600"/>
              </a:spcBef>
              <a:spcAft>
                <a:spcPts val="0"/>
              </a:spcAft>
            </a:pPr>
            <a:r>
              <a:rPr lang="en-US" sz="1800" dirty="0"/>
              <a:t>Her decryption key is d = </a:t>
            </a:r>
            <a:r>
              <a:rPr lang="en-US" sz="1800" dirty="0">
                <a:ea typeface="Cambria Math" pitchFamily="18" charset="0"/>
              </a:rPr>
              <a:t>937</a:t>
            </a:r>
            <a:r>
              <a:rPr lang="en-US" sz="1800" dirty="0"/>
              <a:t>.</a:t>
            </a:r>
          </a:p>
          <a:p>
            <a:pPr>
              <a:spcBef>
                <a:spcPts val="600"/>
              </a:spcBef>
              <a:spcAft>
                <a:spcPts val="0"/>
              </a:spcAft>
            </a:pPr>
            <a:r>
              <a:rPr lang="en-US" sz="1800" dirty="0"/>
              <a:t>She wants to send the message “MEET AT NOON” to her friends so that they can be certain that the message is from her.</a:t>
            </a:r>
          </a:p>
          <a:p>
            <a:pPr>
              <a:spcBef>
                <a:spcPts val="600"/>
              </a:spcBef>
              <a:spcAft>
                <a:spcPts val="0"/>
              </a:spcAft>
            </a:pPr>
            <a:r>
              <a:rPr lang="en-US" sz="1800" b="1" dirty="0"/>
              <a:t>Solution</a:t>
            </a:r>
            <a:r>
              <a:rPr lang="en-US" sz="1800" dirty="0"/>
              <a:t>: Alice translates the message into blocks of digits </a:t>
            </a:r>
            <a:r>
              <a:rPr lang="en-US" sz="1800" dirty="0">
                <a:ea typeface="Cambria Math" pitchFamily="18" charset="0"/>
              </a:rPr>
              <a:t>1204 0419 0019 1314 1413</a:t>
            </a:r>
            <a:r>
              <a:rPr lang="en-US" sz="1800" dirty="0"/>
              <a:t>.</a:t>
            </a:r>
          </a:p>
          <a:p>
            <a:pPr lvl="1" indent="-457200">
              <a:spcBef>
                <a:spcPts val="600"/>
              </a:spcBef>
              <a:spcAft>
                <a:spcPts val="0"/>
              </a:spcAft>
              <a:buClr>
                <a:schemeClr val="tx1"/>
              </a:buClr>
              <a:buFont typeface="+mj-lt"/>
              <a:buAutoNum type="arabicPeriod"/>
            </a:pPr>
            <a:r>
              <a:rPr lang="en-US" sz="1800" dirty="0">
                <a:latin typeface="+mn-lt"/>
              </a:rPr>
              <a:t>She then applies her decryption transformation</a:t>
            </a:r>
          </a:p>
        </p:txBody>
      </p:sp>
      <p:graphicFrame>
        <p:nvGraphicFramePr>
          <p:cNvPr id="19" name="Object 18">
            <a:extLst>
              <a:ext uri="{FF2B5EF4-FFF2-40B4-BE49-F238E27FC236}">
                <a16:creationId xmlns:a16="http://schemas.microsoft.com/office/drawing/2014/main" id="{AC4C0E43-D840-4DCF-81EA-3A5F5D44CE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9339948"/>
              </p:ext>
            </p:extLst>
          </p:nvPr>
        </p:nvGraphicFramePr>
        <p:xfrm>
          <a:off x="5486400" y="3545965"/>
          <a:ext cx="1541463" cy="387350"/>
        </p:xfrm>
        <a:graphic>
          <a:graphicData uri="http://schemas.openxmlformats.org/presentationml/2006/ole">
            <mc:AlternateContent xmlns:mc="http://schemas.openxmlformats.org/markup-compatibility/2006">
              <mc:Choice xmlns:v="urn:schemas-microsoft-com:vml" Requires="v">
                <p:oleObj name="Equation" r:id="rId7" imgW="1054080" imgH="266400" progId="Equation.DSMT4">
                  <p:embed/>
                </p:oleObj>
              </mc:Choice>
              <mc:Fallback>
                <p:oleObj name="Equation" r:id="rId7" imgW="1054080" imgH="266400" progId="Equation.DSMT4">
                  <p:embed/>
                  <p:pic>
                    <p:nvPicPr>
                      <p:cNvPr id="6" name="Object 5">
                        <a:extLst>
                          <a:ext uri="{FF2B5EF4-FFF2-40B4-BE49-F238E27FC236}">
                            <a16:creationId xmlns:a16="http://schemas.microsoft.com/office/drawing/2014/main" id="{122E3D26-30FB-47CE-A45D-A4720A8FE1AF}"/>
                          </a:ext>
                        </a:extLst>
                      </p:cNvPr>
                      <p:cNvPicPr/>
                      <p:nvPr/>
                    </p:nvPicPr>
                    <p:blipFill>
                      <a:blip r:embed="rId8"/>
                      <a:stretch>
                        <a:fillRect/>
                      </a:stretch>
                    </p:blipFill>
                    <p:spPr>
                      <a:xfrm>
                        <a:off x="5486400" y="3545965"/>
                        <a:ext cx="1541463" cy="3873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9CAB8C0-9D1E-4988-BDB7-5F0C5418C921}"/>
              </a:ext>
            </a:extLst>
          </p:cNvPr>
          <p:cNvSpPr>
            <a:spLocks noGrp="1"/>
          </p:cNvSpPr>
          <p:nvPr>
            <p:ph idx="12"/>
          </p:nvPr>
        </p:nvSpPr>
        <p:spPr>
          <a:xfrm>
            <a:off x="6941869" y="3509405"/>
            <a:ext cx="2008910" cy="381000"/>
          </a:xfrm>
        </p:spPr>
        <p:txBody>
          <a:bodyPr/>
          <a:lstStyle/>
          <a:p>
            <a:r>
              <a:rPr lang="en-US" sz="1800" b="1" dirty="0"/>
              <a:t>mod</a:t>
            </a:r>
            <a:r>
              <a:rPr lang="en-US" sz="1800" dirty="0"/>
              <a:t> </a:t>
            </a:r>
            <a:r>
              <a:rPr lang="en-US" sz="1800" dirty="0">
                <a:ea typeface="Cambria Math" pitchFamily="18" charset="0"/>
              </a:rPr>
              <a:t>2537</a:t>
            </a:r>
            <a:r>
              <a:rPr lang="en-US" sz="1800" dirty="0"/>
              <a:t> to each</a:t>
            </a:r>
            <a:endParaRPr lang="en-IN" sz="1800" dirty="0"/>
          </a:p>
        </p:txBody>
      </p:sp>
      <p:sp>
        <p:nvSpPr>
          <p:cNvPr id="7" name="Content Placeholder 6">
            <a:extLst>
              <a:ext uri="{FF2B5EF4-FFF2-40B4-BE49-F238E27FC236}">
                <a16:creationId xmlns:a16="http://schemas.microsoft.com/office/drawing/2014/main" id="{DFE4B0E3-6DDA-4898-BB6C-C8CCE58C9C93}"/>
              </a:ext>
            </a:extLst>
          </p:cNvPr>
          <p:cNvSpPr>
            <a:spLocks noGrp="1"/>
          </p:cNvSpPr>
          <p:nvPr>
            <p:ph idx="13"/>
          </p:nvPr>
        </p:nvSpPr>
        <p:spPr>
          <a:xfrm>
            <a:off x="838200" y="3795960"/>
            <a:ext cx="838199" cy="533400"/>
          </a:xfrm>
        </p:spPr>
        <p:txBody>
          <a:bodyPr/>
          <a:lstStyle/>
          <a:p>
            <a:pPr marL="91440" lvl="1" indent="0">
              <a:spcBef>
                <a:spcPts val="600"/>
              </a:spcBef>
              <a:spcAft>
                <a:spcPts val="0"/>
              </a:spcAft>
              <a:buClr>
                <a:schemeClr val="tx1"/>
              </a:buClr>
              <a:buNone/>
            </a:pPr>
            <a:r>
              <a:rPr lang="en-US" sz="1800" dirty="0">
                <a:latin typeface="+mn-lt"/>
              </a:rPr>
              <a:t>block. </a:t>
            </a:r>
          </a:p>
        </p:txBody>
      </p:sp>
      <p:sp>
        <p:nvSpPr>
          <p:cNvPr id="8" name="Content Placeholder 7">
            <a:extLst>
              <a:ext uri="{FF2B5EF4-FFF2-40B4-BE49-F238E27FC236}">
                <a16:creationId xmlns:a16="http://schemas.microsoft.com/office/drawing/2014/main" id="{309C8CC9-63E8-4F43-B019-82E04FB2770E}"/>
              </a:ext>
            </a:extLst>
          </p:cNvPr>
          <p:cNvSpPr>
            <a:spLocks noGrp="1"/>
          </p:cNvSpPr>
          <p:nvPr>
            <p:ph idx="14"/>
          </p:nvPr>
        </p:nvSpPr>
        <p:spPr>
          <a:xfrm>
            <a:off x="457200" y="4134245"/>
            <a:ext cx="7772400" cy="666355"/>
          </a:xfrm>
        </p:spPr>
        <p:txBody>
          <a:bodyPr/>
          <a:lstStyle/>
          <a:p>
            <a:pPr lvl="1" indent="-457200">
              <a:spcBef>
                <a:spcPts val="600"/>
              </a:spcBef>
              <a:spcAft>
                <a:spcPts val="0"/>
              </a:spcAft>
              <a:buClr>
                <a:schemeClr val="tx1"/>
              </a:buClr>
              <a:buFont typeface="+mj-lt"/>
              <a:buAutoNum type="arabicPeriod" startAt="2"/>
            </a:pPr>
            <a:r>
              <a:rPr lang="en-US" sz="1800" dirty="0"/>
              <a:t>She finds (using her laptop, programming skills, and knowledge of discrete mathematics) that</a:t>
            </a:r>
            <a:endParaRPr lang="en-US" sz="1800" dirty="0">
              <a:latin typeface="+mn-lt"/>
            </a:endParaRPr>
          </a:p>
        </p:txBody>
      </p:sp>
      <p:graphicFrame>
        <p:nvGraphicFramePr>
          <p:cNvPr id="20" name="Object 19">
            <a:extLst>
              <a:ext uri="{FF2B5EF4-FFF2-40B4-BE49-F238E27FC236}">
                <a16:creationId xmlns:a16="http://schemas.microsoft.com/office/drawing/2014/main" id="{5A4C662C-658F-4040-99EA-DED1BD69A4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3701352"/>
              </p:ext>
            </p:extLst>
          </p:nvPr>
        </p:nvGraphicFramePr>
        <p:xfrm>
          <a:off x="2737052" y="4413872"/>
          <a:ext cx="5649912" cy="369887"/>
        </p:xfrm>
        <a:graphic>
          <a:graphicData uri="http://schemas.openxmlformats.org/presentationml/2006/ole">
            <mc:AlternateContent xmlns:mc="http://schemas.openxmlformats.org/markup-compatibility/2006">
              <mc:Choice xmlns:v="urn:schemas-microsoft-com:vml" Requires="v">
                <p:oleObj name="Equation" r:id="rId9" imgW="3682800" imgH="241200" progId="Equation.DSMT4">
                  <p:embed/>
                </p:oleObj>
              </mc:Choice>
              <mc:Fallback>
                <p:oleObj name="Equation" r:id="rId9" imgW="3682800" imgH="241200" progId="Equation.DSMT4">
                  <p:embed/>
                  <p:pic>
                    <p:nvPicPr>
                      <p:cNvPr id="9" name="Object 8">
                        <a:extLst>
                          <a:ext uri="{FF2B5EF4-FFF2-40B4-BE49-F238E27FC236}">
                            <a16:creationId xmlns:a16="http://schemas.microsoft.com/office/drawing/2014/main" id="{45103BFE-198C-40BF-A8D5-F24CE83E0EAA}"/>
                          </a:ext>
                        </a:extLst>
                      </p:cNvPr>
                      <p:cNvPicPr/>
                      <p:nvPr/>
                    </p:nvPicPr>
                    <p:blipFill>
                      <a:blip r:embed="rId10"/>
                      <a:stretch>
                        <a:fillRect/>
                      </a:stretch>
                    </p:blipFill>
                    <p:spPr>
                      <a:xfrm>
                        <a:off x="2737052" y="4413872"/>
                        <a:ext cx="5649912" cy="36988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61A2983C-9F25-4E0A-8BF6-D24D4646F9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7558569"/>
              </p:ext>
            </p:extLst>
          </p:nvPr>
        </p:nvGraphicFramePr>
        <p:xfrm>
          <a:off x="990600" y="4706368"/>
          <a:ext cx="6553200" cy="365125"/>
        </p:xfrm>
        <a:graphic>
          <a:graphicData uri="http://schemas.openxmlformats.org/presentationml/2006/ole">
            <mc:AlternateContent xmlns:mc="http://schemas.openxmlformats.org/markup-compatibility/2006">
              <mc:Choice xmlns:v="urn:schemas-microsoft-com:vml" Requires="v">
                <p:oleObj name="Equation" r:id="rId11" imgW="4317840" imgH="241200" progId="Equation.DSMT4">
                  <p:embed/>
                </p:oleObj>
              </mc:Choice>
              <mc:Fallback>
                <p:oleObj name="Equation" r:id="rId11" imgW="4317840" imgH="241200" progId="Equation.DSMT4">
                  <p:embed/>
                  <p:pic>
                    <p:nvPicPr>
                      <p:cNvPr id="11" name="Object 10">
                        <a:extLst>
                          <a:ext uri="{FF2B5EF4-FFF2-40B4-BE49-F238E27FC236}">
                            <a16:creationId xmlns:a16="http://schemas.microsoft.com/office/drawing/2014/main" id="{72D2171C-3CDC-4A4A-B705-A732E524C68B}"/>
                          </a:ext>
                        </a:extLst>
                      </p:cNvPr>
                      <p:cNvPicPr/>
                      <p:nvPr/>
                    </p:nvPicPr>
                    <p:blipFill>
                      <a:blip r:embed="rId12"/>
                      <a:stretch>
                        <a:fillRect/>
                      </a:stretch>
                    </p:blipFill>
                    <p:spPr>
                      <a:xfrm>
                        <a:off x="990600" y="4706368"/>
                        <a:ext cx="6553200" cy="3651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B223B42-3EF4-4BD8-857F-EA2AA9C03DC1}"/>
              </a:ext>
            </a:extLst>
          </p:cNvPr>
          <p:cNvSpPr>
            <a:spLocks noGrp="1"/>
          </p:cNvSpPr>
          <p:nvPr>
            <p:ph idx="15"/>
          </p:nvPr>
        </p:nvSpPr>
        <p:spPr>
          <a:xfrm>
            <a:off x="470495" y="5032014"/>
            <a:ext cx="4572000" cy="466435"/>
          </a:xfrm>
        </p:spPr>
        <p:txBody>
          <a:bodyPr/>
          <a:lstStyle/>
          <a:p>
            <a:pPr lvl="1" indent="-457200">
              <a:spcBef>
                <a:spcPts val="600"/>
              </a:spcBef>
              <a:spcAft>
                <a:spcPts val="0"/>
              </a:spcAft>
              <a:buClr>
                <a:schemeClr val="tx1"/>
              </a:buClr>
              <a:buFont typeface="+mj-lt"/>
              <a:buAutoNum type="arabicPeriod" startAt="3"/>
            </a:pPr>
            <a:r>
              <a:rPr lang="en-US" sz="1800" dirty="0"/>
              <a:t>She sends  </a:t>
            </a:r>
            <a:r>
              <a:rPr lang="en-US" sz="1800" dirty="0">
                <a:ea typeface="Cambria Math" pitchFamily="18" charset="0"/>
              </a:rPr>
              <a:t>0817 0555 1310 2173 1026</a:t>
            </a:r>
            <a:r>
              <a:rPr lang="en-US" sz="1800" dirty="0"/>
              <a:t>.</a:t>
            </a:r>
          </a:p>
        </p:txBody>
      </p:sp>
      <p:sp>
        <p:nvSpPr>
          <p:cNvPr id="10" name="Content Placeholder 9">
            <a:extLst>
              <a:ext uri="{FF2B5EF4-FFF2-40B4-BE49-F238E27FC236}">
                <a16:creationId xmlns:a16="http://schemas.microsoft.com/office/drawing/2014/main" id="{50884BF0-53C2-45A0-B0C3-24726A9B46C6}"/>
              </a:ext>
            </a:extLst>
          </p:cNvPr>
          <p:cNvSpPr>
            <a:spLocks noGrp="1"/>
          </p:cNvSpPr>
          <p:nvPr>
            <p:ph idx="16"/>
          </p:nvPr>
        </p:nvSpPr>
        <p:spPr>
          <a:xfrm>
            <a:off x="457200" y="5410836"/>
            <a:ext cx="7848600" cy="655785"/>
          </a:xfrm>
        </p:spPr>
        <p:txBody>
          <a:bodyPr/>
          <a:lstStyle/>
          <a:p>
            <a:r>
              <a:rPr lang="en-US" sz="1800" dirty="0"/>
              <a:t>When one of her friends receive the message, they apply Alice’s encryption transformation</a:t>
            </a:r>
            <a:endParaRPr lang="en-IN" sz="1800" dirty="0"/>
          </a:p>
        </p:txBody>
      </p:sp>
      <p:graphicFrame>
        <p:nvGraphicFramePr>
          <p:cNvPr id="22" name="Object 21">
            <a:extLst>
              <a:ext uri="{FF2B5EF4-FFF2-40B4-BE49-F238E27FC236}">
                <a16:creationId xmlns:a16="http://schemas.microsoft.com/office/drawing/2014/main" id="{3D76C6E9-8B62-4ADB-AAEE-FF49FEB77F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8537610"/>
              </p:ext>
            </p:extLst>
          </p:nvPr>
        </p:nvGraphicFramePr>
        <p:xfrm>
          <a:off x="1967661" y="5714339"/>
          <a:ext cx="685800" cy="370703"/>
        </p:xfrm>
        <a:graphic>
          <a:graphicData uri="http://schemas.openxmlformats.org/presentationml/2006/ole">
            <mc:AlternateContent xmlns:mc="http://schemas.openxmlformats.org/markup-compatibility/2006">
              <mc:Choice xmlns:v="urn:schemas-microsoft-com:vml" Requires="v">
                <p:oleObj name="Equation" r:id="rId13" imgW="469800" imgH="253800" progId="Equation.DSMT4">
                  <p:embed/>
                </p:oleObj>
              </mc:Choice>
              <mc:Fallback>
                <p:oleObj name="Equation" r:id="rId13" imgW="469800" imgH="253800" progId="Equation.DSMT4">
                  <p:embed/>
                  <p:pic>
                    <p:nvPicPr>
                      <p:cNvPr id="12" name="Object 11">
                        <a:extLst>
                          <a:ext uri="{FF2B5EF4-FFF2-40B4-BE49-F238E27FC236}">
                            <a16:creationId xmlns:a16="http://schemas.microsoft.com/office/drawing/2014/main" id="{37560C1C-843B-49BE-8C7D-BD561ED07801}"/>
                          </a:ext>
                        </a:extLst>
                      </p:cNvPr>
                      <p:cNvPicPr/>
                      <p:nvPr/>
                    </p:nvPicPr>
                    <p:blipFill>
                      <a:blip r:embed="rId14"/>
                      <a:stretch>
                        <a:fillRect/>
                      </a:stretch>
                    </p:blipFill>
                    <p:spPr>
                      <a:xfrm>
                        <a:off x="1967661" y="5714339"/>
                        <a:ext cx="685800" cy="37070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EBB09C6-6DA3-4AF8-8028-3AD2C0311B50}"/>
              </a:ext>
            </a:extLst>
          </p:cNvPr>
          <p:cNvSpPr>
            <a:spLocks noGrp="1"/>
          </p:cNvSpPr>
          <p:nvPr>
            <p:ph idx="17"/>
          </p:nvPr>
        </p:nvSpPr>
        <p:spPr>
          <a:xfrm>
            <a:off x="2653461" y="5677115"/>
            <a:ext cx="6220692" cy="381000"/>
          </a:xfrm>
        </p:spPr>
        <p:txBody>
          <a:bodyPr/>
          <a:lstStyle/>
          <a:p>
            <a:pPr>
              <a:spcBef>
                <a:spcPts val="600"/>
              </a:spcBef>
            </a:pPr>
            <a:r>
              <a:rPr lang="en-US" sz="1800" dirty="0"/>
              <a:t>to each block. They then obtain the original message which they</a:t>
            </a:r>
          </a:p>
        </p:txBody>
      </p:sp>
      <p:sp>
        <p:nvSpPr>
          <p:cNvPr id="12" name="Content Placeholder 11">
            <a:extLst>
              <a:ext uri="{FF2B5EF4-FFF2-40B4-BE49-F238E27FC236}">
                <a16:creationId xmlns:a16="http://schemas.microsoft.com/office/drawing/2014/main" id="{BCBCD76A-C806-457E-89A2-F7E907D413C9}"/>
              </a:ext>
            </a:extLst>
          </p:cNvPr>
          <p:cNvSpPr>
            <a:spLocks noGrp="1"/>
          </p:cNvSpPr>
          <p:nvPr>
            <p:ph idx="18"/>
          </p:nvPr>
        </p:nvSpPr>
        <p:spPr>
          <a:xfrm>
            <a:off x="457200" y="5948036"/>
            <a:ext cx="3553691" cy="466435"/>
          </a:xfrm>
        </p:spPr>
        <p:txBody>
          <a:bodyPr/>
          <a:lstStyle/>
          <a:p>
            <a:r>
              <a:rPr lang="en-US" sz="1800" dirty="0"/>
              <a:t>translate back to English letters.</a:t>
            </a:r>
            <a:endParaRPr lang="en-IN" sz="1800" dirty="0"/>
          </a:p>
        </p:txBody>
      </p:sp>
      <p:sp>
        <p:nvSpPr>
          <p:cNvPr id="26" name="Slide Number Placeholder 5">
            <a:extLst>
              <a:ext uri="{FF2B5EF4-FFF2-40B4-BE49-F238E27FC236}">
                <a16:creationId xmlns:a16="http://schemas.microsoft.com/office/drawing/2014/main" id="{8D125DD0-D83D-4917-B276-E2D8BBFD061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102</a:t>
            </a:fld>
            <a:endParaRPr lang="en-US" dirty="0">
              <a:solidFill>
                <a:schemeClr val="bg1"/>
              </a:solidFill>
            </a:endParaRPr>
          </a:p>
        </p:txBody>
      </p:sp>
    </p:spTree>
    <p:extLst>
      <p:ext uri="{BB962C8B-B14F-4D97-AF65-F5344CB8AC3E}">
        <p14:creationId xmlns:p14="http://schemas.microsoft.com/office/powerpoint/2010/main" val="36935956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153CCA-498E-495E-B18B-9821E4E26E3A}"/>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A1AEAACB-D81C-4D96-908D-9754224FFDC4}"/>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7434916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B4CD-1BA7-4294-868A-932BEF96D2BD}"/>
              </a:ext>
            </a:extLst>
          </p:cNvPr>
          <p:cNvSpPr>
            <a:spLocks noGrp="1"/>
          </p:cNvSpPr>
          <p:nvPr>
            <p:ph type="title"/>
          </p:nvPr>
        </p:nvSpPr>
        <p:spPr/>
        <p:txBody>
          <a:bodyPr/>
          <a:lstStyle/>
          <a:p>
            <a:r>
              <a:rPr lang="en-US" sz="6000" b="1"/>
              <a:t>Accessibility Content: </a:t>
            </a:r>
            <a:br>
              <a:rPr lang="en-US" sz="6000" b="1"/>
            </a:br>
            <a:r>
              <a:rPr lang="en-US" sz="6000" b="1"/>
              <a:t>Text Alternatives for Images</a:t>
            </a:r>
            <a:endParaRPr lang="en-US" dirty="0"/>
          </a:p>
        </p:txBody>
      </p:sp>
      <p:sp>
        <p:nvSpPr>
          <p:cNvPr id="3" name="Slide Number Placeholder 5">
            <a:extLst>
              <a:ext uri="{FF2B5EF4-FFF2-40B4-BE49-F238E27FC236}">
                <a16:creationId xmlns:a16="http://schemas.microsoft.com/office/drawing/2014/main" id="{267078C0-E459-4000-9363-498BBF1510B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104</a:t>
            </a:fld>
            <a:endParaRPr lang="en-US" dirty="0">
              <a:solidFill>
                <a:schemeClr val="bg1"/>
              </a:solidFill>
            </a:endParaRPr>
          </a:p>
        </p:txBody>
      </p:sp>
    </p:spTree>
    <p:extLst>
      <p:ext uri="{BB962C8B-B14F-4D97-AF65-F5344CB8AC3E}">
        <p14:creationId xmlns:p14="http://schemas.microsoft.com/office/powerpoint/2010/main" val="33584694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C417-C44B-44A6-B826-370823E93AC0}"/>
              </a:ext>
            </a:extLst>
          </p:cNvPr>
          <p:cNvSpPr>
            <a:spLocks noGrp="1"/>
          </p:cNvSpPr>
          <p:nvPr>
            <p:ph type="title"/>
          </p:nvPr>
        </p:nvSpPr>
        <p:spPr/>
        <p:txBody>
          <a:bodyPr/>
          <a:lstStyle/>
          <a:p>
            <a:r>
              <a:rPr lang="en-US" dirty="0"/>
              <a:t>The Sieve of Eratosthenes </a:t>
            </a:r>
            <a:r>
              <a:rPr lang="en-IN" sz="1600" dirty="0"/>
              <a:t>2</a:t>
            </a:r>
            <a:r>
              <a:rPr lang="en-IN" dirty="0"/>
              <a:t> </a:t>
            </a:r>
            <a:r>
              <a:rPr lang="en-US" dirty="0"/>
              <a:t>– Text Alternative</a:t>
            </a:r>
          </a:p>
        </p:txBody>
      </p:sp>
      <p:sp>
        <p:nvSpPr>
          <p:cNvPr id="3" name="Text Placeholder 2">
            <a:extLst>
              <a:ext uri="{FF2B5EF4-FFF2-40B4-BE49-F238E27FC236}">
                <a16:creationId xmlns:a16="http://schemas.microsoft.com/office/drawing/2014/main" id="{BF1DF1DB-64CF-4FB7-ACE9-54BB4676DE62}"/>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CB04A216-F1C8-4FF2-B448-2678C883FF54}"/>
              </a:ext>
            </a:extLst>
          </p:cNvPr>
          <p:cNvSpPr>
            <a:spLocks noGrp="1"/>
          </p:cNvSpPr>
          <p:nvPr>
            <p:ph sz="quarter" idx="14"/>
          </p:nvPr>
        </p:nvSpPr>
        <p:spPr/>
        <p:txBody>
          <a:bodyPr/>
          <a:lstStyle/>
          <a:p>
            <a:r>
              <a:rPr lang="en-US" b="0" i="0" u="none" strike="noStrike" dirty="0">
                <a:effectLst/>
              </a:rPr>
              <a:t>Numbers from 1 through 100 are written.</a:t>
            </a:r>
            <a:br>
              <a:rPr lang="en-US" b="0" i="0" u="none" strike="noStrike" dirty="0">
                <a:effectLst/>
              </a:rPr>
            </a:br>
            <a:r>
              <a:rPr lang="en-US" b="0" i="0" u="none" strike="noStrike" dirty="0">
                <a:effectLst/>
              </a:rPr>
              <a:t>Integers divisible by 2 other than 2 receive an underline. Integers divisible by 3 other than 3 receive an underline. Integers divisible by 5 other than 5 receive an underline. Integers divisible by 7 other than 7 receive an underline; integers in color are prime.</a:t>
            </a:r>
            <a:r>
              <a:rPr lang="en-US" dirty="0"/>
              <a:t> </a:t>
            </a:r>
          </a:p>
        </p:txBody>
      </p:sp>
      <p:sp>
        <p:nvSpPr>
          <p:cNvPr id="5" name="Text Placeholder 4">
            <a:extLst>
              <a:ext uri="{FF2B5EF4-FFF2-40B4-BE49-F238E27FC236}">
                <a16:creationId xmlns:a16="http://schemas.microsoft.com/office/drawing/2014/main" id="{BBBEF5AE-7F2B-44CE-8472-6CB30383EF2D}"/>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E58053C-4357-4881-B4B2-83224174B7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105</a:t>
            </a:fld>
            <a:endParaRPr lang="en-US" dirty="0">
              <a:solidFill>
                <a:schemeClr val="bg1"/>
              </a:solidFill>
            </a:endParaRPr>
          </a:p>
        </p:txBody>
      </p:sp>
    </p:spTree>
    <p:extLst>
      <p:ext uri="{BB962C8B-B14F-4D97-AF65-F5344CB8AC3E}">
        <p14:creationId xmlns:p14="http://schemas.microsoft.com/office/powerpoint/2010/main" val="59344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Relationship between</a:t>
            </a:r>
            <a:br>
              <a:rPr lang="en-US" dirty="0"/>
            </a:br>
            <a:r>
              <a:rPr lang="en-US" dirty="0"/>
              <a:t>(mod </a:t>
            </a:r>
            <a:r>
              <a:rPr lang="en-US" i="1" dirty="0"/>
              <a:t>m</a:t>
            </a:r>
            <a:r>
              <a:rPr lang="en-US" dirty="0"/>
              <a:t>) and </a:t>
            </a:r>
            <a:r>
              <a:rPr lang="en-US" b="1" dirty="0"/>
              <a:t>mod</a:t>
            </a:r>
            <a:r>
              <a:rPr lang="en-US" dirty="0"/>
              <a:t> </a:t>
            </a:r>
            <a:r>
              <a:rPr lang="en-US" i="1" dirty="0"/>
              <a:t>m </a:t>
            </a:r>
            <a:r>
              <a:rPr lang="en-US" dirty="0"/>
              <a:t>Notations</a:t>
            </a:r>
          </a:p>
        </p:txBody>
      </p:sp>
      <p:sp>
        <p:nvSpPr>
          <p:cNvPr id="3" name="Content Placeholder 2"/>
          <p:cNvSpPr>
            <a:spLocks noGrp="1"/>
          </p:cNvSpPr>
          <p:nvPr>
            <p:ph idx="1"/>
          </p:nvPr>
        </p:nvSpPr>
        <p:spPr>
          <a:xfrm>
            <a:off x="457200" y="1295400"/>
            <a:ext cx="8382000" cy="5257800"/>
          </a:xfrm>
        </p:spPr>
        <p:txBody>
          <a:bodyPr/>
          <a:lstStyle/>
          <a:p>
            <a:r>
              <a:rPr lang="en-US" sz="3000" dirty="0"/>
              <a:t>The use of “mod” in </a:t>
            </a:r>
            <a:r>
              <a:rPr lang="en-US" sz="3000" i="1" dirty="0"/>
              <a:t>a  </a:t>
            </a:r>
            <a:r>
              <a:rPr lang="en-US" sz="3000" b="1" dirty="0">
                <a:ea typeface="Cambria Math"/>
              </a:rPr>
              <a:t>≡</a:t>
            </a:r>
            <a:r>
              <a:rPr lang="en-US" sz="3000" b="1" dirty="0"/>
              <a:t>  </a:t>
            </a:r>
            <a:r>
              <a:rPr lang="en-US" sz="3000" i="1" dirty="0"/>
              <a:t>b </a:t>
            </a:r>
            <a:r>
              <a:rPr lang="en-US" sz="3000" dirty="0"/>
              <a:t>(mod</a:t>
            </a:r>
            <a:r>
              <a:rPr lang="en-US" sz="3000" i="1" dirty="0"/>
              <a:t> m</a:t>
            </a:r>
            <a:r>
              <a:rPr lang="en-US" sz="3000" dirty="0"/>
              <a:t>)</a:t>
            </a:r>
            <a:r>
              <a:rPr lang="en-US" sz="3000" i="1" dirty="0"/>
              <a:t> </a:t>
            </a:r>
            <a:r>
              <a:rPr lang="en-US" sz="3000" dirty="0"/>
              <a:t>and</a:t>
            </a:r>
            <a:r>
              <a:rPr lang="en-US" sz="3000" i="1" dirty="0"/>
              <a:t> a </a:t>
            </a:r>
            <a:r>
              <a:rPr lang="en-US" sz="3000" b="1" dirty="0"/>
              <a:t>mod</a:t>
            </a:r>
            <a:r>
              <a:rPr lang="en-US" sz="3000" i="1" dirty="0"/>
              <a:t> m = b </a:t>
            </a:r>
            <a:r>
              <a:rPr lang="en-US" sz="3000" dirty="0"/>
              <a:t>are different</a:t>
            </a:r>
            <a:r>
              <a:rPr lang="en-US" sz="3000" i="1" dirty="0"/>
              <a:t>.</a:t>
            </a:r>
          </a:p>
          <a:p>
            <a:pPr marL="342000" lvl="1"/>
            <a:r>
              <a:rPr lang="en-US" sz="2600" i="1" dirty="0"/>
              <a:t>a  </a:t>
            </a:r>
            <a:r>
              <a:rPr lang="en-US" sz="2600" b="1" dirty="0">
                <a:ea typeface="Cambria Math"/>
              </a:rPr>
              <a:t>≡</a:t>
            </a:r>
            <a:r>
              <a:rPr lang="en-US" sz="2600" b="1" dirty="0"/>
              <a:t>  </a:t>
            </a:r>
            <a:r>
              <a:rPr lang="en-US" sz="2600" i="1" dirty="0"/>
              <a:t>b </a:t>
            </a:r>
            <a:r>
              <a:rPr lang="en-US" sz="2600" dirty="0"/>
              <a:t>(mod</a:t>
            </a:r>
            <a:r>
              <a:rPr lang="en-US" sz="2600" i="1" dirty="0"/>
              <a:t> m</a:t>
            </a:r>
            <a:r>
              <a:rPr lang="en-US" sz="2600" dirty="0"/>
              <a:t>) is a relation on the set of integers.</a:t>
            </a:r>
          </a:p>
          <a:p>
            <a:pPr marL="342000" lvl="1"/>
            <a:r>
              <a:rPr lang="en-US" sz="2600" dirty="0"/>
              <a:t>In</a:t>
            </a:r>
            <a:r>
              <a:rPr lang="en-US" sz="2600" i="1" dirty="0"/>
              <a:t> a </a:t>
            </a:r>
            <a:r>
              <a:rPr lang="en-US" sz="2600" b="1" dirty="0"/>
              <a:t>mod</a:t>
            </a:r>
            <a:r>
              <a:rPr lang="en-US" sz="2600" i="1" dirty="0"/>
              <a:t> m = b,  </a:t>
            </a:r>
            <a:r>
              <a:rPr lang="en-US" sz="2600" dirty="0"/>
              <a:t>the notation </a:t>
            </a:r>
            <a:r>
              <a:rPr lang="en-US" sz="2600" b="1" dirty="0"/>
              <a:t>mod</a:t>
            </a:r>
            <a:r>
              <a:rPr lang="en-US" sz="2600" dirty="0"/>
              <a:t> denotes a function</a:t>
            </a:r>
            <a:r>
              <a:rPr lang="en-US" sz="2600" i="1" dirty="0"/>
              <a:t>.</a:t>
            </a:r>
          </a:p>
          <a:p>
            <a:r>
              <a:rPr lang="en-US" sz="3000" dirty="0"/>
              <a:t>The relationship between these notations is made clear in this theorem.</a:t>
            </a:r>
          </a:p>
          <a:p>
            <a:r>
              <a:rPr lang="en-US" sz="3000" b="1" dirty="0"/>
              <a:t>Theorem </a:t>
            </a:r>
            <a:r>
              <a:rPr lang="en-US" sz="3000" b="1" dirty="0">
                <a:ea typeface="Cambria Math" pitchFamily="18" charset="0"/>
              </a:rPr>
              <a:t>3</a:t>
            </a:r>
            <a:r>
              <a:rPr lang="en-US" sz="3000" dirty="0"/>
              <a:t>: Let </a:t>
            </a:r>
            <a:r>
              <a:rPr lang="en-US" sz="3000" i="1" dirty="0"/>
              <a:t>a</a:t>
            </a:r>
            <a:r>
              <a:rPr lang="en-US" sz="3000" dirty="0"/>
              <a:t> and </a:t>
            </a:r>
            <a:r>
              <a:rPr lang="en-US" sz="3000" i="1" dirty="0"/>
              <a:t>b</a:t>
            </a:r>
            <a:r>
              <a:rPr lang="en-US" sz="3000" dirty="0"/>
              <a:t> be integers, and let </a:t>
            </a:r>
            <a:r>
              <a:rPr lang="en-US" sz="3000" i="1" dirty="0"/>
              <a:t>m</a:t>
            </a:r>
            <a:r>
              <a:rPr lang="en-US" sz="3000" dirty="0"/>
              <a:t> be a positive integer. Then </a:t>
            </a:r>
            <a:r>
              <a:rPr lang="en-US" sz="3000" i="1" dirty="0"/>
              <a:t>a </a:t>
            </a:r>
            <a:r>
              <a:rPr lang="en-US" sz="3000" b="1" dirty="0">
                <a:ea typeface="Cambria Math"/>
              </a:rPr>
              <a:t>≡</a:t>
            </a:r>
            <a:r>
              <a:rPr lang="en-US" sz="3000" i="1" dirty="0"/>
              <a:t> b </a:t>
            </a:r>
            <a:r>
              <a:rPr lang="en-US" sz="3000" dirty="0"/>
              <a:t>(mod</a:t>
            </a:r>
            <a:r>
              <a:rPr lang="en-US" sz="3000" i="1" dirty="0"/>
              <a:t> m</a:t>
            </a:r>
            <a:r>
              <a:rPr lang="en-US" sz="3000" dirty="0"/>
              <a:t>)  if and only if </a:t>
            </a:r>
            <a:r>
              <a:rPr lang="en-US" sz="3000" i="1" dirty="0"/>
              <a:t>a </a:t>
            </a:r>
            <a:r>
              <a:rPr lang="en-US" sz="3000" b="1" dirty="0"/>
              <a:t>mod</a:t>
            </a:r>
            <a:r>
              <a:rPr lang="en-US" sz="3000" i="1" dirty="0"/>
              <a:t> m = b </a:t>
            </a:r>
            <a:r>
              <a:rPr lang="en-US" sz="3000" b="1" dirty="0"/>
              <a:t>mod</a:t>
            </a:r>
            <a:r>
              <a:rPr lang="en-US" sz="3000" i="1" dirty="0"/>
              <a:t> m. </a:t>
            </a:r>
            <a:r>
              <a:rPr lang="en-US" sz="3000" dirty="0"/>
              <a:t>(</a:t>
            </a:r>
            <a:r>
              <a:rPr lang="en-US" sz="3000" i="1" dirty="0"/>
              <a:t>Proof  in the exercises</a:t>
            </a:r>
            <a:r>
              <a:rPr lang="en-US" sz="3000" dirty="0"/>
              <a:t>)</a:t>
            </a:r>
          </a:p>
        </p:txBody>
      </p:sp>
      <p:sp>
        <p:nvSpPr>
          <p:cNvPr id="4" name="Slide Number Placeholder 5">
            <a:extLst>
              <a:ext uri="{FF2B5EF4-FFF2-40B4-BE49-F238E27FC236}">
                <a16:creationId xmlns:a16="http://schemas.microsoft.com/office/drawing/2014/main" id="{0CE1966D-8F5F-41CA-8573-21EE01949B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88997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B380-EF68-4F1D-9FED-0F9BED62B49D}"/>
              </a:ext>
            </a:extLst>
          </p:cNvPr>
          <p:cNvSpPr>
            <a:spLocks noGrp="1"/>
          </p:cNvSpPr>
          <p:nvPr>
            <p:ph type="title"/>
          </p:nvPr>
        </p:nvSpPr>
        <p:spPr/>
        <p:txBody>
          <a:bodyPr/>
          <a:lstStyle/>
          <a:p>
            <a:r>
              <a:rPr lang="en-US" dirty="0"/>
              <a:t>Congruences of Sums and Products</a:t>
            </a:r>
            <a:endParaRPr lang="en-IN" dirty="0"/>
          </a:p>
        </p:txBody>
      </p:sp>
      <p:sp>
        <p:nvSpPr>
          <p:cNvPr id="3" name="Content Placeholder 2">
            <a:extLst>
              <a:ext uri="{FF2B5EF4-FFF2-40B4-BE49-F238E27FC236}">
                <a16:creationId xmlns:a16="http://schemas.microsoft.com/office/drawing/2014/main" id="{4B2C286F-CC55-4CB9-B7E7-962ADCECEBAD}"/>
              </a:ext>
            </a:extLst>
          </p:cNvPr>
          <p:cNvSpPr>
            <a:spLocks noGrp="1"/>
          </p:cNvSpPr>
          <p:nvPr>
            <p:ph idx="1"/>
          </p:nvPr>
        </p:nvSpPr>
        <p:spPr>
          <a:xfrm>
            <a:off x="457200" y="1295400"/>
            <a:ext cx="8382000" cy="4648200"/>
          </a:xfrm>
        </p:spPr>
        <p:txBody>
          <a:bodyPr/>
          <a:lstStyle/>
          <a:p>
            <a:pPr>
              <a:spcBef>
                <a:spcPts val="0"/>
              </a:spcBef>
            </a:pPr>
            <a:r>
              <a:rPr lang="en-US" sz="2400" b="1" dirty="0"/>
              <a:t>Theorem </a:t>
            </a:r>
            <a:r>
              <a:rPr lang="en-US" sz="2400" b="1" dirty="0">
                <a:ea typeface="Cambria Math" pitchFamily="18" charset="0"/>
              </a:rPr>
              <a:t>5</a:t>
            </a:r>
            <a:r>
              <a:rPr lang="en-US" sz="2400" dirty="0"/>
              <a:t>: Let m be a positive integer. If  </a:t>
            </a:r>
            <a:r>
              <a:rPr lang="en-US" sz="2400" i="1" dirty="0"/>
              <a:t>a  </a:t>
            </a:r>
            <a:r>
              <a:rPr lang="en-US" sz="2400" b="1" dirty="0">
                <a:ea typeface="Cambria Math"/>
              </a:rPr>
              <a:t>≡</a:t>
            </a:r>
            <a:r>
              <a:rPr lang="en-US" sz="2400" b="1" dirty="0"/>
              <a:t>  </a:t>
            </a:r>
            <a:r>
              <a:rPr lang="en-US" sz="2400" i="1" dirty="0"/>
              <a:t>b </a:t>
            </a:r>
            <a:r>
              <a:rPr lang="en-US" sz="2400" dirty="0"/>
              <a:t>(mod</a:t>
            </a:r>
            <a:r>
              <a:rPr lang="en-US" sz="2400" i="1" dirty="0"/>
              <a:t> m</a:t>
            </a:r>
            <a:r>
              <a:rPr lang="en-US" sz="2400" dirty="0"/>
              <a:t>) and  </a:t>
            </a:r>
            <a:r>
              <a:rPr lang="en-US" sz="2400" i="1" dirty="0"/>
              <a:t>c  </a:t>
            </a:r>
            <a:r>
              <a:rPr lang="en-US" sz="2400" b="1" dirty="0">
                <a:ea typeface="Cambria Math"/>
              </a:rPr>
              <a:t>≡</a:t>
            </a:r>
            <a:r>
              <a:rPr lang="en-US" sz="2400" b="1" dirty="0"/>
              <a:t>  </a:t>
            </a:r>
            <a:r>
              <a:rPr lang="en-US" sz="2400" i="1" dirty="0"/>
              <a:t>d </a:t>
            </a:r>
            <a:r>
              <a:rPr lang="en-US" sz="2400" dirty="0"/>
              <a:t>(mod</a:t>
            </a:r>
            <a:r>
              <a:rPr lang="en-US" sz="2400" i="1" dirty="0"/>
              <a:t> m</a:t>
            </a:r>
            <a:r>
              <a:rPr lang="en-US" sz="2400" dirty="0"/>
              <a:t>), then </a:t>
            </a:r>
            <a:r>
              <a:rPr lang="en-US" sz="2400" i="1" dirty="0"/>
              <a:t>a + c  </a:t>
            </a:r>
            <a:r>
              <a:rPr lang="en-US" sz="2400" b="1" dirty="0">
                <a:ea typeface="Cambria Math"/>
              </a:rPr>
              <a:t>≡</a:t>
            </a:r>
            <a:r>
              <a:rPr lang="en-US" sz="2400" b="1" dirty="0"/>
              <a:t>  </a:t>
            </a:r>
            <a:r>
              <a:rPr lang="en-US" sz="2400" i="1" dirty="0"/>
              <a:t>b + d </a:t>
            </a:r>
            <a:r>
              <a:rPr lang="en-US" sz="2400" dirty="0"/>
              <a:t>(mod</a:t>
            </a:r>
            <a:r>
              <a:rPr lang="en-US" sz="2400" i="1" dirty="0"/>
              <a:t> m</a:t>
            </a:r>
            <a:r>
              <a:rPr lang="en-US" sz="2400" dirty="0"/>
              <a:t>) and </a:t>
            </a:r>
            <a:r>
              <a:rPr lang="en-US" sz="2400" i="1" dirty="0"/>
              <a:t>ac  </a:t>
            </a:r>
            <a:r>
              <a:rPr lang="en-US" sz="2400" b="1" dirty="0">
                <a:ea typeface="Cambria Math"/>
              </a:rPr>
              <a:t>≡</a:t>
            </a:r>
            <a:r>
              <a:rPr lang="en-US" sz="2400" b="1" dirty="0"/>
              <a:t>  </a:t>
            </a:r>
            <a:r>
              <a:rPr lang="en-US" sz="2400" i="1" dirty="0"/>
              <a:t>bd </a:t>
            </a:r>
            <a:r>
              <a:rPr lang="en-US" sz="2400" dirty="0"/>
              <a:t>(mod</a:t>
            </a:r>
            <a:r>
              <a:rPr lang="en-US" sz="2400" i="1" dirty="0"/>
              <a:t> m</a:t>
            </a:r>
            <a:r>
              <a:rPr lang="en-US" sz="2400" dirty="0"/>
              <a:t>) </a:t>
            </a:r>
          </a:p>
          <a:p>
            <a:pPr>
              <a:spcBef>
                <a:spcPts val="0"/>
              </a:spcBef>
            </a:pPr>
            <a:r>
              <a:rPr lang="en-US" sz="2400" b="1" dirty="0"/>
              <a:t>Proof</a:t>
            </a:r>
            <a:r>
              <a:rPr lang="en-US" sz="2400" dirty="0"/>
              <a:t>: </a:t>
            </a:r>
          </a:p>
          <a:p>
            <a:pPr>
              <a:spcBef>
                <a:spcPts val="0"/>
              </a:spcBef>
            </a:pPr>
            <a:r>
              <a:rPr lang="en-US" sz="2000" dirty="0"/>
              <a:t>Because </a:t>
            </a:r>
            <a:r>
              <a:rPr lang="en-US" sz="2000" i="1" dirty="0"/>
              <a:t>a  </a:t>
            </a:r>
            <a:r>
              <a:rPr lang="en-US" sz="2000" b="1" dirty="0">
                <a:ea typeface="Cambria Math"/>
              </a:rPr>
              <a:t>≡</a:t>
            </a:r>
            <a:r>
              <a:rPr lang="en-US" sz="2000" b="1" dirty="0"/>
              <a:t>  </a:t>
            </a:r>
            <a:r>
              <a:rPr lang="en-US" sz="2000" i="1" dirty="0"/>
              <a:t>b </a:t>
            </a:r>
            <a:r>
              <a:rPr lang="en-US" sz="2000" dirty="0"/>
              <a:t>(mod</a:t>
            </a:r>
            <a:r>
              <a:rPr lang="en-US" sz="2000" i="1" dirty="0"/>
              <a:t> m</a:t>
            </a:r>
            <a:r>
              <a:rPr lang="en-US" sz="2000" dirty="0"/>
              <a:t>)  and </a:t>
            </a:r>
            <a:r>
              <a:rPr lang="en-US" sz="2000" i="1" dirty="0"/>
              <a:t>c  </a:t>
            </a:r>
            <a:r>
              <a:rPr lang="en-US" sz="2000" b="1" dirty="0">
                <a:ea typeface="Cambria Math"/>
              </a:rPr>
              <a:t>≡</a:t>
            </a:r>
            <a:r>
              <a:rPr lang="en-US" sz="2000" b="1" dirty="0"/>
              <a:t>  </a:t>
            </a:r>
            <a:r>
              <a:rPr lang="en-US" sz="2000" i="1" dirty="0"/>
              <a:t>d </a:t>
            </a:r>
            <a:r>
              <a:rPr lang="en-US" sz="2000" dirty="0"/>
              <a:t>(mod</a:t>
            </a:r>
            <a:r>
              <a:rPr lang="en-US" sz="2000" i="1" dirty="0"/>
              <a:t> m</a:t>
            </a:r>
            <a:r>
              <a:rPr lang="en-US" sz="2000" dirty="0"/>
              <a:t>), by Theorem </a:t>
            </a:r>
            <a:r>
              <a:rPr lang="en-US" sz="2000" dirty="0">
                <a:ea typeface="Cambria Math" pitchFamily="18" charset="0"/>
              </a:rPr>
              <a:t>4</a:t>
            </a:r>
            <a:r>
              <a:rPr lang="en-US" sz="2000" dirty="0"/>
              <a:t> there are integers </a:t>
            </a:r>
            <a:r>
              <a:rPr lang="en-US" sz="2000" i="1" dirty="0"/>
              <a:t>s</a:t>
            </a:r>
            <a:r>
              <a:rPr lang="en-US" sz="2000" dirty="0"/>
              <a:t> and </a:t>
            </a:r>
            <a:r>
              <a:rPr lang="en-US" sz="2000" i="1" dirty="0"/>
              <a:t>t</a:t>
            </a:r>
            <a:r>
              <a:rPr lang="en-US" sz="2000" dirty="0"/>
              <a:t> with </a:t>
            </a:r>
            <a:r>
              <a:rPr lang="en-US" sz="2000" i="1" dirty="0"/>
              <a:t>b</a:t>
            </a:r>
            <a:r>
              <a:rPr lang="en-US" sz="2000" dirty="0"/>
              <a:t> = </a:t>
            </a:r>
            <a:r>
              <a:rPr lang="en-US" sz="2000" i="1" dirty="0"/>
              <a:t>a</a:t>
            </a:r>
            <a:r>
              <a:rPr lang="en-US" sz="2000" dirty="0"/>
              <a:t> + </a:t>
            </a:r>
            <a:r>
              <a:rPr lang="en-US" sz="2000" i="1" dirty="0" err="1"/>
              <a:t>sm</a:t>
            </a:r>
            <a:r>
              <a:rPr lang="en-US" sz="2000" dirty="0"/>
              <a:t> and </a:t>
            </a:r>
            <a:r>
              <a:rPr lang="en-US" sz="2000" i="1" dirty="0"/>
              <a:t>d</a:t>
            </a:r>
            <a:r>
              <a:rPr lang="en-US" sz="2000" dirty="0"/>
              <a:t> = </a:t>
            </a:r>
            <a:r>
              <a:rPr lang="en-US" sz="2000" i="1" dirty="0"/>
              <a:t>c </a:t>
            </a:r>
            <a:r>
              <a:rPr lang="en-US" sz="2000" dirty="0"/>
              <a:t>+ </a:t>
            </a:r>
            <a:r>
              <a:rPr lang="en-US" sz="2000" i="1" dirty="0"/>
              <a:t>tm</a:t>
            </a:r>
            <a:r>
              <a:rPr lang="en-US" sz="2000" dirty="0"/>
              <a:t>.</a:t>
            </a:r>
          </a:p>
          <a:p>
            <a:pPr>
              <a:spcBef>
                <a:spcPts val="0"/>
              </a:spcBef>
            </a:pPr>
            <a:r>
              <a:rPr lang="en-US" sz="2000" dirty="0"/>
              <a:t>Therefore,  </a:t>
            </a:r>
          </a:p>
          <a:p>
            <a:pPr marL="342000" lvl="2" indent="-342000">
              <a:spcBef>
                <a:spcPts val="0"/>
              </a:spcBef>
              <a:buClr>
                <a:srgbClr val="04617B"/>
              </a:buClr>
            </a:pPr>
            <a:r>
              <a:rPr lang="en-US" sz="1800" i="1" dirty="0"/>
              <a:t>b + d = </a:t>
            </a:r>
            <a:r>
              <a:rPr lang="en-US" sz="1800" dirty="0"/>
              <a:t>(</a:t>
            </a:r>
            <a:r>
              <a:rPr lang="en-US" sz="1800" i="1" dirty="0"/>
              <a:t>a  </a:t>
            </a:r>
            <a:r>
              <a:rPr lang="en-US" sz="1800" dirty="0"/>
              <a:t>+</a:t>
            </a:r>
            <a:r>
              <a:rPr lang="en-US" sz="1800" i="1" dirty="0"/>
              <a:t> </a:t>
            </a:r>
            <a:r>
              <a:rPr lang="en-US" sz="1800" i="1" dirty="0" err="1"/>
              <a:t>sm</a:t>
            </a:r>
            <a:r>
              <a:rPr lang="en-US" sz="1800" dirty="0"/>
              <a:t>)</a:t>
            </a:r>
            <a:r>
              <a:rPr lang="en-US" sz="1800" i="1" dirty="0"/>
              <a:t> + </a:t>
            </a:r>
            <a:r>
              <a:rPr lang="en-US" sz="1800" dirty="0"/>
              <a:t>(</a:t>
            </a:r>
            <a:r>
              <a:rPr lang="en-US" sz="1800" i="1" dirty="0"/>
              <a:t>c + tm</a:t>
            </a:r>
            <a:r>
              <a:rPr lang="en-US" sz="1800" dirty="0"/>
              <a:t>)</a:t>
            </a:r>
            <a:r>
              <a:rPr lang="en-US" sz="1800" i="1" dirty="0"/>
              <a:t> </a:t>
            </a:r>
            <a:r>
              <a:rPr lang="en-US" sz="1800" dirty="0"/>
              <a:t>=</a:t>
            </a:r>
            <a:r>
              <a:rPr lang="en-US" sz="1800" i="1" dirty="0"/>
              <a:t> </a:t>
            </a:r>
            <a:r>
              <a:rPr lang="en-US" sz="1800" dirty="0"/>
              <a:t>(</a:t>
            </a:r>
            <a:r>
              <a:rPr lang="en-US" sz="1800" i="1" dirty="0"/>
              <a:t>a + c</a:t>
            </a:r>
            <a:r>
              <a:rPr lang="en-US" sz="1800" dirty="0"/>
              <a:t>)</a:t>
            </a:r>
            <a:r>
              <a:rPr lang="en-US" sz="1800" i="1" dirty="0"/>
              <a:t> + m</a:t>
            </a:r>
            <a:r>
              <a:rPr lang="en-US" sz="1800" dirty="0"/>
              <a:t>(</a:t>
            </a:r>
            <a:r>
              <a:rPr lang="en-US" sz="1800" i="1" dirty="0"/>
              <a:t>s + t</a:t>
            </a:r>
            <a:r>
              <a:rPr lang="en-US" sz="1800" dirty="0"/>
              <a:t>) and</a:t>
            </a:r>
          </a:p>
          <a:p>
            <a:pPr marL="342000" lvl="2" indent="-342000">
              <a:spcBef>
                <a:spcPts val="0"/>
              </a:spcBef>
              <a:buClr>
                <a:srgbClr val="04617B"/>
              </a:buClr>
            </a:pPr>
            <a:r>
              <a:rPr lang="en-US" sz="1800" i="1" dirty="0"/>
              <a:t>b d = </a:t>
            </a:r>
            <a:r>
              <a:rPr lang="en-US" sz="1800" dirty="0"/>
              <a:t>(</a:t>
            </a:r>
            <a:r>
              <a:rPr lang="en-US" sz="1800" i="1" dirty="0"/>
              <a:t>a  </a:t>
            </a:r>
            <a:r>
              <a:rPr lang="en-US" sz="1800" dirty="0"/>
              <a:t>+</a:t>
            </a:r>
            <a:r>
              <a:rPr lang="en-US" sz="1800" i="1" dirty="0"/>
              <a:t> </a:t>
            </a:r>
            <a:r>
              <a:rPr lang="en-US" sz="1800" i="1" dirty="0" err="1"/>
              <a:t>sm</a:t>
            </a:r>
            <a:r>
              <a:rPr lang="en-US" sz="1800" dirty="0"/>
              <a:t>)</a:t>
            </a:r>
            <a:r>
              <a:rPr lang="en-US" sz="1800" i="1" dirty="0"/>
              <a:t> </a:t>
            </a:r>
            <a:r>
              <a:rPr lang="en-US" sz="1800" dirty="0"/>
              <a:t>(</a:t>
            </a:r>
            <a:r>
              <a:rPr lang="en-US" sz="1800" i="1" dirty="0"/>
              <a:t>c + tm</a:t>
            </a:r>
            <a:r>
              <a:rPr lang="en-US" sz="1800" dirty="0"/>
              <a:t>)</a:t>
            </a:r>
            <a:r>
              <a:rPr lang="en-US" sz="1800" i="1" dirty="0"/>
              <a:t> </a:t>
            </a:r>
            <a:r>
              <a:rPr lang="en-US" sz="1800" dirty="0"/>
              <a:t>=</a:t>
            </a:r>
            <a:r>
              <a:rPr lang="en-US" sz="1800" i="1" dirty="0"/>
              <a:t> ac + m</a:t>
            </a:r>
            <a:r>
              <a:rPr lang="en-US" sz="1800" dirty="0"/>
              <a:t>(</a:t>
            </a:r>
            <a:r>
              <a:rPr lang="en-US" sz="1800" i="1" dirty="0"/>
              <a:t>at + cs + </a:t>
            </a:r>
            <a:r>
              <a:rPr lang="en-US" sz="1800" i="1" dirty="0" err="1"/>
              <a:t>stm</a:t>
            </a:r>
            <a:r>
              <a:rPr lang="en-US" sz="1800" dirty="0"/>
              <a:t>).</a:t>
            </a:r>
          </a:p>
          <a:p>
            <a:pPr marL="0" lvl="2" indent="0">
              <a:spcBef>
                <a:spcPts val="0"/>
              </a:spcBef>
              <a:buNone/>
            </a:pPr>
            <a:r>
              <a:rPr lang="en-US" sz="2000" dirty="0"/>
              <a:t>Hence, </a:t>
            </a:r>
            <a:r>
              <a:rPr lang="en-US" sz="2000" i="1" dirty="0"/>
              <a:t>a + c  </a:t>
            </a:r>
            <a:r>
              <a:rPr lang="en-US" sz="2000" b="1" dirty="0">
                <a:ea typeface="Cambria Math"/>
              </a:rPr>
              <a:t>≡</a:t>
            </a:r>
            <a:r>
              <a:rPr lang="en-US" sz="2000" b="1" dirty="0"/>
              <a:t>  </a:t>
            </a:r>
            <a:r>
              <a:rPr lang="en-US" sz="2000" i="1" dirty="0"/>
              <a:t>b + d </a:t>
            </a:r>
            <a:r>
              <a:rPr lang="en-US" sz="2000" dirty="0"/>
              <a:t>(mod</a:t>
            </a:r>
            <a:r>
              <a:rPr lang="en-US" sz="2000" i="1" dirty="0"/>
              <a:t> m</a:t>
            </a:r>
            <a:r>
              <a:rPr lang="en-US" sz="2000" dirty="0"/>
              <a:t>) and </a:t>
            </a:r>
            <a:r>
              <a:rPr lang="en-US" sz="2000" i="1" dirty="0"/>
              <a:t>ac  </a:t>
            </a:r>
            <a:r>
              <a:rPr lang="en-US" sz="2000" b="1" dirty="0">
                <a:ea typeface="Cambria Math"/>
              </a:rPr>
              <a:t>≡</a:t>
            </a:r>
            <a:r>
              <a:rPr lang="en-US" sz="2000" b="1" dirty="0"/>
              <a:t>  </a:t>
            </a:r>
            <a:r>
              <a:rPr lang="en-US" sz="2000" i="1" dirty="0"/>
              <a:t>bd </a:t>
            </a:r>
            <a:r>
              <a:rPr lang="en-US" sz="2000" dirty="0"/>
              <a:t>(mod</a:t>
            </a:r>
            <a:r>
              <a:rPr lang="en-US" sz="2000" i="1" dirty="0"/>
              <a:t> m</a:t>
            </a:r>
            <a:r>
              <a:rPr lang="en-US" sz="2000" dirty="0"/>
              <a:t>). </a:t>
            </a:r>
          </a:p>
          <a:p>
            <a:pPr>
              <a:spcBef>
                <a:spcPts val="0"/>
              </a:spcBef>
            </a:pPr>
            <a:r>
              <a:rPr lang="en-US" sz="2400" b="1" dirty="0"/>
              <a:t>Example</a:t>
            </a:r>
            <a:r>
              <a:rPr lang="en-US" sz="2400" dirty="0"/>
              <a:t>: Because </a:t>
            </a:r>
            <a:r>
              <a:rPr lang="en-US" sz="2400" dirty="0">
                <a:ea typeface="Cambria Math" pitchFamily="18" charset="0"/>
              </a:rPr>
              <a:t>7</a:t>
            </a:r>
            <a:r>
              <a:rPr lang="en-US" sz="2400" i="1" dirty="0"/>
              <a:t>  </a:t>
            </a:r>
            <a:r>
              <a:rPr lang="en-US" sz="2400" b="1" dirty="0">
                <a:ea typeface="Cambria Math"/>
              </a:rPr>
              <a:t>≡</a:t>
            </a:r>
            <a:r>
              <a:rPr lang="en-US" sz="2400" b="1" dirty="0"/>
              <a:t>  </a:t>
            </a:r>
            <a:r>
              <a:rPr lang="en-US" sz="2400" dirty="0">
                <a:ea typeface="Cambria Math" pitchFamily="18" charset="0"/>
              </a:rPr>
              <a:t>2</a:t>
            </a:r>
            <a:r>
              <a:rPr lang="en-US" sz="2400" i="1" dirty="0"/>
              <a:t> </a:t>
            </a:r>
            <a:r>
              <a:rPr lang="en-US" sz="2400" dirty="0"/>
              <a:t>(mod</a:t>
            </a:r>
            <a:r>
              <a:rPr lang="en-US" sz="2400" i="1" dirty="0"/>
              <a:t> </a:t>
            </a:r>
            <a:r>
              <a:rPr lang="en-US" sz="2400" dirty="0">
                <a:ea typeface="Cambria Math" pitchFamily="18" charset="0"/>
              </a:rPr>
              <a:t>5</a:t>
            </a:r>
            <a:r>
              <a:rPr lang="en-US" sz="2400" dirty="0"/>
              <a:t>) and  </a:t>
            </a:r>
            <a:r>
              <a:rPr lang="en-US" sz="2400" dirty="0">
                <a:ea typeface="Cambria Math" pitchFamily="18" charset="0"/>
              </a:rPr>
              <a:t>11</a:t>
            </a:r>
            <a:r>
              <a:rPr lang="en-US" sz="2400" i="1" dirty="0"/>
              <a:t>  </a:t>
            </a:r>
            <a:r>
              <a:rPr lang="en-US" sz="2400" b="1" dirty="0">
                <a:ea typeface="Cambria Math"/>
              </a:rPr>
              <a:t>≡</a:t>
            </a:r>
            <a:r>
              <a:rPr lang="en-US" sz="2400" b="1" dirty="0"/>
              <a:t>  </a:t>
            </a:r>
            <a:r>
              <a:rPr lang="en-US" sz="2400" dirty="0">
                <a:ea typeface="Cambria Math" pitchFamily="18" charset="0"/>
              </a:rPr>
              <a:t>1</a:t>
            </a:r>
            <a:r>
              <a:rPr lang="en-US" sz="2400" i="1" dirty="0"/>
              <a:t> </a:t>
            </a:r>
            <a:r>
              <a:rPr lang="en-US" sz="2400" dirty="0"/>
              <a:t>(mod</a:t>
            </a:r>
            <a:r>
              <a:rPr lang="en-US" sz="2400" i="1" dirty="0"/>
              <a:t> </a:t>
            </a:r>
            <a:r>
              <a:rPr lang="en-US" sz="2400" dirty="0">
                <a:ea typeface="Cambria Math" pitchFamily="18" charset="0"/>
              </a:rPr>
              <a:t>5</a:t>
            </a:r>
            <a:r>
              <a:rPr lang="en-US" sz="2400" dirty="0"/>
              <a:t>) , it follows from Theorem </a:t>
            </a:r>
            <a:r>
              <a:rPr lang="en-US" sz="2400" dirty="0">
                <a:ea typeface="Cambria Math" pitchFamily="18" charset="0"/>
              </a:rPr>
              <a:t>5</a:t>
            </a:r>
            <a:r>
              <a:rPr lang="en-US" sz="2400" dirty="0"/>
              <a:t> that</a:t>
            </a:r>
          </a:p>
          <a:p>
            <a:pPr lvl="2">
              <a:spcBef>
                <a:spcPts val="0"/>
              </a:spcBef>
              <a:buNone/>
            </a:pPr>
            <a:r>
              <a:rPr lang="en-US" dirty="0">
                <a:ea typeface="Cambria Math" pitchFamily="18" charset="0"/>
              </a:rPr>
              <a:t>18 = 7 + 11</a:t>
            </a:r>
            <a:r>
              <a:rPr lang="en-US" i="1" dirty="0"/>
              <a:t>  </a:t>
            </a:r>
            <a:r>
              <a:rPr lang="en-US" b="1" dirty="0">
                <a:ea typeface="Cambria Math"/>
              </a:rPr>
              <a:t>≡</a:t>
            </a:r>
            <a:r>
              <a:rPr lang="en-US" b="1" dirty="0"/>
              <a:t>  </a:t>
            </a:r>
            <a:r>
              <a:rPr lang="en-US" dirty="0">
                <a:ea typeface="Cambria Math" pitchFamily="18" charset="0"/>
              </a:rPr>
              <a:t>2 + 1 = 3</a:t>
            </a:r>
            <a:r>
              <a:rPr lang="en-US" i="1" dirty="0"/>
              <a:t> </a:t>
            </a:r>
            <a:r>
              <a:rPr lang="en-US" dirty="0"/>
              <a:t>(mod</a:t>
            </a:r>
            <a:r>
              <a:rPr lang="en-US" i="1" dirty="0"/>
              <a:t> </a:t>
            </a:r>
            <a:r>
              <a:rPr lang="en-US" dirty="0">
                <a:ea typeface="Cambria Math" pitchFamily="18" charset="0"/>
              </a:rPr>
              <a:t>5</a:t>
            </a:r>
            <a:r>
              <a:rPr lang="en-US" dirty="0"/>
              <a:t>)  </a:t>
            </a:r>
          </a:p>
        </p:txBody>
      </p:sp>
      <p:graphicFrame>
        <p:nvGraphicFramePr>
          <p:cNvPr id="9" name="Object 8">
            <a:extLst>
              <a:ext uri="{FF2B5EF4-FFF2-40B4-BE49-F238E27FC236}">
                <a16:creationId xmlns:a16="http://schemas.microsoft.com/office/drawing/2014/main" id="{7DF2E4F1-3257-41ED-B2BF-D38D548D90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4467692"/>
              </p:ext>
            </p:extLst>
          </p:nvPr>
        </p:nvGraphicFramePr>
        <p:xfrm>
          <a:off x="1071563" y="5991225"/>
          <a:ext cx="1433512" cy="401638"/>
        </p:xfrm>
        <a:graphic>
          <a:graphicData uri="http://schemas.openxmlformats.org/presentationml/2006/ole">
            <mc:AlternateContent xmlns:mc="http://schemas.openxmlformats.org/markup-compatibility/2006">
              <mc:Choice xmlns:v="urn:schemas-microsoft-com:vml" Requires="v">
                <p:oleObj name="Equation" r:id="rId2" imgW="723600" imgH="203040" progId="Equation.DSMT4">
                  <p:embed/>
                </p:oleObj>
              </mc:Choice>
              <mc:Fallback>
                <p:oleObj name="Equation" r:id="rId2" imgW="723600" imgH="203040" progId="Equation.DSMT4">
                  <p:embed/>
                  <p:pic>
                    <p:nvPicPr>
                      <p:cNvPr id="5" name="Object 4">
                        <a:extLst>
                          <a:ext uri="{FF2B5EF4-FFF2-40B4-BE49-F238E27FC236}">
                            <a16:creationId xmlns:a16="http://schemas.microsoft.com/office/drawing/2014/main" id="{A1591378-7523-4E7C-9E72-3E6E0E5E3EDC}"/>
                          </a:ext>
                        </a:extLst>
                      </p:cNvPr>
                      <p:cNvPicPr/>
                      <p:nvPr/>
                    </p:nvPicPr>
                    <p:blipFill>
                      <a:blip r:embed="rId3"/>
                      <a:stretch>
                        <a:fillRect/>
                      </a:stretch>
                    </p:blipFill>
                    <p:spPr>
                      <a:xfrm>
                        <a:off x="1071563" y="5991225"/>
                        <a:ext cx="1433512" cy="4016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9217C46-067A-4B37-A31C-876812A6A25A}"/>
              </a:ext>
            </a:extLst>
          </p:cNvPr>
          <p:cNvSpPr>
            <a:spLocks noGrp="1"/>
          </p:cNvSpPr>
          <p:nvPr>
            <p:ph idx="13"/>
          </p:nvPr>
        </p:nvSpPr>
        <p:spPr>
          <a:xfrm>
            <a:off x="2443957" y="5920154"/>
            <a:ext cx="457200" cy="457200"/>
          </a:xfrm>
        </p:spPr>
        <p:txBody>
          <a:bodyPr/>
          <a:lstStyle/>
          <a:p>
            <a:r>
              <a:rPr lang="en-US" sz="2400" b="1" dirty="0">
                <a:ea typeface="Cambria Math"/>
              </a:rPr>
              <a:t>≡</a:t>
            </a:r>
            <a:endParaRPr lang="en-IN" sz="2400" dirty="0">
              <a:latin typeface="+mn-lt"/>
            </a:endParaRPr>
          </a:p>
        </p:txBody>
      </p:sp>
      <p:graphicFrame>
        <p:nvGraphicFramePr>
          <p:cNvPr id="10" name="Object 9">
            <a:extLst>
              <a:ext uri="{FF2B5EF4-FFF2-40B4-BE49-F238E27FC236}">
                <a16:creationId xmlns:a16="http://schemas.microsoft.com/office/drawing/2014/main" id="{278E8639-2C04-425D-A7B6-1AA8014554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7347180"/>
              </p:ext>
            </p:extLst>
          </p:nvPr>
        </p:nvGraphicFramePr>
        <p:xfrm>
          <a:off x="2782888" y="5988050"/>
          <a:ext cx="1046162" cy="427038"/>
        </p:xfrm>
        <a:graphic>
          <a:graphicData uri="http://schemas.openxmlformats.org/presentationml/2006/ole">
            <mc:AlternateContent xmlns:mc="http://schemas.openxmlformats.org/markup-compatibility/2006">
              <mc:Choice xmlns:v="urn:schemas-microsoft-com:vml" Requires="v">
                <p:oleObj name="Equation" r:id="rId4" imgW="495000" imgH="203040" progId="Equation.DSMT4">
                  <p:embed/>
                </p:oleObj>
              </mc:Choice>
              <mc:Fallback>
                <p:oleObj name="Equation" r:id="rId4" imgW="495000" imgH="203040" progId="Equation.DSMT4">
                  <p:embed/>
                  <p:pic>
                    <p:nvPicPr>
                      <p:cNvPr id="0" name=""/>
                      <p:cNvPicPr/>
                      <p:nvPr/>
                    </p:nvPicPr>
                    <p:blipFill>
                      <a:blip r:embed="rId5"/>
                      <a:stretch>
                        <a:fillRect/>
                      </a:stretch>
                    </p:blipFill>
                    <p:spPr>
                      <a:xfrm>
                        <a:off x="2782888" y="5988050"/>
                        <a:ext cx="1046162" cy="4270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B69F3D5-4616-4191-98AC-E784EF96F79E}"/>
              </a:ext>
            </a:extLst>
          </p:cNvPr>
          <p:cNvSpPr>
            <a:spLocks noGrp="1"/>
          </p:cNvSpPr>
          <p:nvPr>
            <p:ph idx="14"/>
          </p:nvPr>
        </p:nvSpPr>
        <p:spPr>
          <a:xfrm>
            <a:off x="3811633" y="5920154"/>
            <a:ext cx="1247313" cy="457200"/>
          </a:xfrm>
        </p:spPr>
        <p:txBody>
          <a:bodyPr/>
          <a:lstStyle/>
          <a:p>
            <a:r>
              <a:rPr lang="en-US" sz="2400" dirty="0">
                <a:latin typeface="+mn-lt"/>
              </a:rPr>
              <a:t>(mod</a:t>
            </a:r>
            <a:r>
              <a:rPr lang="en-US" sz="2400" i="1" dirty="0">
                <a:latin typeface="+mn-lt"/>
              </a:rPr>
              <a:t> </a:t>
            </a:r>
            <a:r>
              <a:rPr lang="en-US" sz="2400" dirty="0">
                <a:latin typeface="+mn-lt"/>
                <a:ea typeface="Cambria Math" pitchFamily="18" charset="0"/>
              </a:rPr>
              <a:t>5</a:t>
            </a:r>
            <a:r>
              <a:rPr lang="en-US" sz="2400" dirty="0">
                <a:latin typeface="+mn-lt"/>
              </a:rPr>
              <a:t>)</a:t>
            </a:r>
            <a:endParaRPr lang="en-IN" sz="2400" dirty="0">
              <a:latin typeface="+mn-lt"/>
            </a:endParaRPr>
          </a:p>
        </p:txBody>
      </p:sp>
      <p:sp>
        <p:nvSpPr>
          <p:cNvPr id="12" name="Slide Number Placeholder 5">
            <a:extLst>
              <a:ext uri="{FF2B5EF4-FFF2-40B4-BE49-F238E27FC236}">
                <a16:creationId xmlns:a16="http://schemas.microsoft.com/office/drawing/2014/main" id="{D1747132-9695-4C84-84F5-50B79953E1E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18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Algebraic Manipulation of Congruences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1188720"/>
          </a:xfrm>
        </p:spPr>
        <p:txBody>
          <a:bodyPr/>
          <a:lstStyle/>
          <a:p>
            <a:pPr>
              <a:spcBef>
                <a:spcPts val="600"/>
              </a:spcBef>
            </a:pPr>
            <a:r>
              <a:rPr lang="en-US" sz="2200" dirty="0"/>
              <a:t>Multiplying both sides of a valid congruence by an integer preserves validity. </a:t>
            </a:r>
          </a:p>
          <a:p>
            <a:pPr marL="0" lvl="1" indent="0">
              <a:spcBef>
                <a:spcPts val="600"/>
              </a:spcBef>
              <a:buNone/>
            </a:pPr>
            <a:r>
              <a:rPr lang="en-US" sz="2200" dirty="0">
                <a:latin typeface="+mn-lt"/>
              </a:rPr>
              <a:t>If  </a:t>
            </a:r>
            <a:r>
              <a:rPr lang="en-US" sz="2200" i="1" dirty="0">
                <a:latin typeface="+mn-lt"/>
              </a:rPr>
              <a:t>a  </a:t>
            </a:r>
            <a:r>
              <a:rPr lang="en-US" sz="2200" b="1" dirty="0">
                <a:latin typeface="+mn-lt"/>
                <a:ea typeface="Cambria Math"/>
              </a:rPr>
              <a:t>≡</a:t>
            </a:r>
            <a:r>
              <a:rPr lang="en-US" sz="2200" b="1" dirty="0">
                <a:latin typeface="+mn-lt"/>
              </a:rPr>
              <a:t>  </a:t>
            </a:r>
            <a:r>
              <a:rPr lang="en-US" sz="2200" i="1" dirty="0">
                <a:latin typeface="+mn-lt"/>
              </a:rPr>
              <a:t>b </a:t>
            </a:r>
            <a:r>
              <a:rPr lang="en-US" sz="2200" dirty="0">
                <a:latin typeface="+mn-lt"/>
              </a:rPr>
              <a:t>(mod</a:t>
            </a:r>
            <a:r>
              <a:rPr lang="en-US" sz="2200" i="1" dirty="0">
                <a:latin typeface="+mn-lt"/>
              </a:rPr>
              <a:t> m</a:t>
            </a:r>
            <a:r>
              <a:rPr lang="en-US" sz="2200" dirty="0">
                <a:latin typeface="+mn-lt"/>
              </a:rPr>
              <a:t>) holds then</a:t>
            </a:r>
            <a:endParaRPr lang="en-IN" dirty="0">
              <a:latin typeface="+mn-lt"/>
            </a:endParaRPr>
          </a:p>
        </p:txBody>
      </p:sp>
      <p:graphicFrame>
        <p:nvGraphicFramePr>
          <p:cNvPr id="17" name="Object 16">
            <a:extLst>
              <a:ext uri="{FF2B5EF4-FFF2-40B4-BE49-F238E27FC236}">
                <a16:creationId xmlns:a16="http://schemas.microsoft.com/office/drawing/2014/main" id="{51CA0460-89D8-4D18-9488-14DD22C562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6552544"/>
              </p:ext>
            </p:extLst>
          </p:nvPr>
        </p:nvGraphicFramePr>
        <p:xfrm>
          <a:off x="3851275" y="2230438"/>
          <a:ext cx="436563" cy="266700"/>
        </p:xfrm>
        <a:graphic>
          <a:graphicData uri="http://schemas.openxmlformats.org/presentationml/2006/ole">
            <mc:AlternateContent xmlns:mc="http://schemas.openxmlformats.org/markup-compatibility/2006">
              <mc:Choice xmlns:v="urn:schemas-microsoft-com:vml" Requires="v">
                <p:oleObj name="Equation" r:id="rId2" imgW="228600" imgH="139680" progId="Equation.DSMT4">
                  <p:embed/>
                </p:oleObj>
              </mc:Choice>
              <mc:Fallback>
                <p:oleObj name="Equation" r:id="rId2" imgW="228600" imgH="139680" progId="Equation.DSMT4">
                  <p:embed/>
                  <p:pic>
                    <p:nvPicPr>
                      <p:cNvPr id="6" name="Object 5">
                        <a:extLst>
                          <a:ext uri="{FF2B5EF4-FFF2-40B4-BE49-F238E27FC236}">
                            <a16:creationId xmlns:a16="http://schemas.microsoft.com/office/drawing/2014/main" id="{78FB050F-3A9C-49CF-B9D2-5D877365D20C}"/>
                          </a:ext>
                        </a:extLst>
                      </p:cNvPr>
                      <p:cNvPicPr/>
                      <p:nvPr/>
                    </p:nvPicPr>
                    <p:blipFill>
                      <a:blip r:embed="rId3"/>
                      <a:stretch>
                        <a:fillRect/>
                      </a:stretch>
                    </p:blipFill>
                    <p:spPr>
                      <a:xfrm>
                        <a:off x="3851275" y="2230438"/>
                        <a:ext cx="436563" cy="266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257136" y="2119935"/>
            <a:ext cx="324928" cy="426720"/>
          </a:xfrm>
        </p:spPr>
        <p:txBody>
          <a:bodyPr/>
          <a:lstStyle/>
          <a:p>
            <a:r>
              <a:rPr lang="en-US" sz="2200" b="1" dirty="0">
                <a:ea typeface="Cambria Math"/>
              </a:rPr>
              <a:t>≡</a:t>
            </a:r>
            <a:endParaRPr lang="en-IN" sz="2200" dirty="0"/>
          </a:p>
        </p:txBody>
      </p:sp>
      <p:graphicFrame>
        <p:nvGraphicFramePr>
          <p:cNvPr id="18" name="Object 17">
            <a:extLst>
              <a:ext uri="{FF2B5EF4-FFF2-40B4-BE49-F238E27FC236}">
                <a16:creationId xmlns:a16="http://schemas.microsoft.com/office/drawing/2014/main" id="{487B385E-390A-4C6C-BDF5-BEF910A575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2840674"/>
              </p:ext>
            </p:extLst>
          </p:nvPr>
        </p:nvGraphicFramePr>
        <p:xfrm>
          <a:off x="4535488" y="2192338"/>
          <a:ext cx="396875" cy="292100"/>
        </p:xfrm>
        <a:graphic>
          <a:graphicData uri="http://schemas.openxmlformats.org/presentationml/2006/ole">
            <mc:AlternateContent xmlns:mc="http://schemas.openxmlformats.org/markup-compatibility/2006">
              <mc:Choice xmlns:v="urn:schemas-microsoft-com:vml" Requires="v">
                <p:oleObj name="Equation" r:id="rId4" imgW="241200" imgH="177480" progId="Equation.DSMT4">
                  <p:embed/>
                </p:oleObj>
              </mc:Choice>
              <mc:Fallback>
                <p:oleObj name="Equation" r:id="rId4" imgW="241200" imgH="177480" progId="Equation.DSMT4">
                  <p:embed/>
                  <p:pic>
                    <p:nvPicPr>
                      <p:cNvPr id="7" name="Object 6">
                        <a:extLst>
                          <a:ext uri="{FF2B5EF4-FFF2-40B4-BE49-F238E27FC236}">
                            <a16:creationId xmlns:a16="http://schemas.microsoft.com/office/drawing/2014/main" id="{51652F67-26AD-47BB-9071-FE345C8B74AC}"/>
                          </a:ext>
                        </a:extLst>
                      </p:cNvPr>
                      <p:cNvPicPr/>
                      <p:nvPr/>
                    </p:nvPicPr>
                    <p:blipFill>
                      <a:blip r:embed="rId5"/>
                      <a:stretch>
                        <a:fillRect/>
                      </a:stretch>
                    </p:blipFill>
                    <p:spPr>
                      <a:xfrm>
                        <a:off x="4535488" y="2192338"/>
                        <a:ext cx="396875" cy="292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899209" y="2110318"/>
            <a:ext cx="4267200" cy="533400"/>
          </a:xfrm>
        </p:spPr>
        <p:txBody>
          <a:bodyPr/>
          <a:lstStyle/>
          <a:p>
            <a:pPr>
              <a:spcBef>
                <a:spcPts val="600"/>
              </a:spcBef>
            </a:pPr>
            <a:r>
              <a:rPr lang="en-US" sz="2200" dirty="0"/>
              <a:t>(mod</a:t>
            </a:r>
            <a:r>
              <a:rPr lang="en-US" sz="2200" i="1" dirty="0"/>
              <a:t> m</a:t>
            </a:r>
            <a:r>
              <a:rPr lang="en-US" sz="2200" dirty="0"/>
              <a:t>), where </a:t>
            </a:r>
            <a:r>
              <a:rPr lang="en-US" sz="2200" i="1" dirty="0"/>
              <a:t>c</a:t>
            </a:r>
            <a:r>
              <a:rPr lang="en-US" sz="2200" dirty="0"/>
              <a:t> is any integer,</a:t>
            </a:r>
            <a:endParaRPr lang="en-US" sz="2200" dirty="0">
              <a:latin typeface="+mn-lt"/>
              <a:ea typeface="Cambria Math" pitchFamily="18" charset="0"/>
            </a:endParaRPr>
          </a:p>
        </p:txBody>
      </p:sp>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2436152"/>
            <a:ext cx="8534400" cy="3812248"/>
          </a:xfrm>
        </p:spPr>
        <p:txBody>
          <a:bodyPr/>
          <a:lstStyle/>
          <a:p>
            <a:pPr marL="0" lvl="1" indent="0">
              <a:spcBef>
                <a:spcPts val="600"/>
              </a:spcBef>
              <a:buNone/>
            </a:pPr>
            <a:r>
              <a:rPr lang="en-US" sz="2200" dirty="0">
                <a:latin typeface="+mn-lt"/>
              </a:rPr>
              <a:t>holds by Theorem </a:t>
            </a:r>
            <a:r>
              <a:rPr lang="en-US" sz="2200" dirty="0">
                <a:latin typeface="+mn-lt"/>
                <a:ea typeface="Cambria Math" pitchFamily="18" charset="0"/>
              </a:rPr>
              <a:t>5</a:t>
            </a:r>
            <a:r>
              <a:rPr lang="en-US" sz="2200" dirty="0">
                <a:latin typeface="+mn-lt"/>
              </a:rPr>
              <a:t> with </a:t>
            </a:r>
            <a:r>
              <a:rPr lang="en-US" sz="2200" i="1" dirty="0">
                <a:latin typeface="+mn-lt"/>
              </a:rPr>
              <a:t>d</a:t>
            </a:r>
            <a:r>
              <a:rPr lang="en-US" sz="2200" dirty="0">
                <a:latin typeface="+mn-lt"/>
              </a:rPr>
              <a:t> = </a:t>
            </a:r>
            <a:r>
              <a:rPr lang="en-US" sz="2200" i="1" dirty="0">
                <a:latin typeface="+mn-lt"/>
              </a:rPr>
              <a:t>c</a:t>
            </a:r>
            <a:r>
              <a:rPr lang="en-US" sz="2200" dirty="0">
                <a:latin typeface="+mn-lt"/>
              </a:rPr>
              <a:t>.</a:t>
            </a:r>
          </a:p>
          <a:p>
            <a:pPr>
              <a:spcBef>
                <a:spcPts val="600"/>
              </a:spcBef>
            </a:pPr>
            <a:r>
              <a:rPr lang="en-US" sz="2200" dirty="0"/>
              <a:t>Adding an integer to both sides of a valid congruence preserves validity.</a:t>
            </a:r>
          </a:p>
          <a:p>
            <a:pPr marL="0" lvl="1" indent="0">
              <a:spcBef>
                <a:spcPts val="600"/>
              </a:spcBef>
              <a:buNone/>
            </a:pPr>
            <a:r>
              <a:rPr lang="en-US" sz="2200" dirty="0">
                <a:latin typeface="+mn-lt"/>
              </a:rPr>
              <a:t>If  </a:t>
            </a:r>
            <a:r>
              <a:rPr lang="en-US" sz="2200" i="1" dirty="0">
                <a:latin typeface="+mn-lt"/>
              </a:rPr>
              <a:t>a  </a:t>
            </a:r>
            <a:r>
              <a:rPr lang="en-US" sz="2200" b="1" dirty="0">
                <a:latin typeface="+mn-lt"/>
                <a:ea typeface="Cambria Math"/>
              </a:rPr>
              <a:t>≡</a:t>
            </a:r>
            <a:r>
              <a:rPr lang="en-US" sz="2200" b="1" dirty="0">
                <a:latin typeface="+mn-lt"/>
              </a:rPr>
              <a:t>  </a:t>
            </a:r>
            <a:r>
              <a:rPr lang="en-US" sz="2200" i="1" dirty="0">
                <a:latin typeface="+mn-lt"/>
              </a:rPr>
              <a:t>b </a:t>
            </a:r>
            <a:r>
              <a:rPr lang="en-US" sz="2200" dirty="0">
                <a:latin typeface="+mn-lt"/>
              </a:rPr>
              <a:t>(mod</a:t>
            </a:r>
            <a:r>
              <a:rPr lang="en-US" sz="2200" i="1" dirty="0">
                <a:latin typeface="+mn-lt"/>
              </a:rPr>
              <a:t> m</a:t>
            </a:r>
            <a:r>
              <a:rPr lang="en-US" sz="2200" dirty="0">
                <a:latin typeface="+mn-lt"/>
              </a:rPr>
              <a:t>) holds then </a:t>
            </a:r>
            <a:r>
              <a:rPr lang="en-US" sz="2200" i="1" dirty="0">
                <a:latin typeface="+mn-lt"/>
              </a:rPr>
              <a:t>c</a:t>
            </a:r>
            <a:r>
              <a:rPr lang="en-US" sz="2200" dirty="0">
                <a:latin typeface="+mn-lt"/>
                <a:ea typeface="Cambria Math"/>
              </a:rPr>
              <a:t> + </a:t>
            </a:r>
            <a:r>
              <a:rPr lang="en-US" sz="2200" i="1" dirty="0">
                <a:latin typeface="+mn-lt"/>
              </a:rPr>
              <a:t>a  </a:t>
            </a:r>
            <a:r>
              <a:rPr lang="en-US" sz="2200" b="1" dirty="0">
                <a:latin typeface="+mn-lt"/>
                <a:ea typeface="Cambria Math"/>
              </a:rPr>
              <a:t>≡</a:t>
            </a:r>
            <a:r>
              <a:rPr lang="en-US" sz="2200" b="1" dirty="0">
                <a:latin typeface="+mn-lt"/>
              </a:rPr>
              <a:t> </a:t>
            </a:r>
            <a:r>
              <a:rPr lang="en-US" sz="2200" i="1" dirty="0">
                <a:latin typeface="+mn-lt"/>
              </a:rPr>
              <a:t>c</a:t>
            </a:r>
            <a:r>
              <a:rPr lang="en-US" sz="2200" dirty="0">
                <a:latin typeface="+mn-lt"/>
                <a:ea typeface="Cambria Math"/>
              </a:rPr>
              <a:t> + </a:t>
            </a:r>
            <a:r>
              <a:rPr lang="en-US" sz="2200" i="1" dirty="0">
                <a:latin typeface="+mn-lt"/>
              </a:rPr>
              <a:t>b </a:t>
            </a:r>
            <a:r>
              <a:rPr lang="en-US" sz="2200" dirty="0">
                <a:latin typeface="+mn-lt"/>
              </a:rPr>
              <a:t>(mod</a:t>
            </a:r>
            <a:r>
              <a:rPr lang="en-US" sz="2200" i="1" dirty="0">
                <a:latin typeface="+mn-lt"/>
              </a:rPr>
              <a:t> m</a:t>
            </a:r>
            <a:r>
              <a:rPr lang="en-US" sz="2200" dirty="0">
                <a:latin typeface="+mn-lt"/>
              </a:rPr>
              <a:t>), where </a:t>
            </a:r>
            <a:r>
              <a:rPr lang="en-US" sz="2200" i="1" dirty="0">
                <a:latin typeface="+mn-lt"/>
              </a:rPr>
              <a:t>c</a:t>
            </a:r>
            <a:r>
              <a:rPr lang="en-US" sz="2200" dirty="0">
                <a:latin typeface="+mn-lt"/>
              </a:rPr>
              <a:t> is any integer, holds by Theorem </a:t>
            </a:r>
            <a:r>
              <a:rPr lang="en-US" sz="2200" dirty="0">
                <a:latin typeface="+mn-lt"/>
                <a:ea typeface="Cambria Math" pitchFamily="18" charset="0"/>
              </a:rPr>
              <a:t>5</a:t>
            </a:r>
            <a:r>
              <a:rPr lang="en-US" sz="2200" dirty="0">
                <a:latin typeface="+mn-lt"/>
              </a:rPr>
              <a:t>  with </a:t>
            </a:r>
            <a:r>
              <a:rPr lang="en-US" sz="2200" i="1" dirty="0">
                <a:latin typeface="+mn-lt"/>
              </a:rPr>
              <a:t>d</a:t>
            </a:r>
            <a:r>
              <a:rPr lang="en-US" sz="2200" dirty="0">
                <a:latin typeface="+mn-lt"/>
              </a:rPr>
              <a:t> = </a:t>
            </a:r>
            <a:r>
              <a:rPr lang="en-US" sz="2200" i="1" dirty="0">
                <a:latin typeface="+mn-lt"/>
              </a:rPr>
              <a:t>c</a:t>
            </a:r>
            <a:r>
              <a:rPr lang="en-US" sz="2200" dirty="0">
                <a:latin typeface="+mn-lt"/>
              </a:rPr>
              <a:t>.</a:t>
            </a:r>
          </a:p>
          <a:p>
            <a:pPr>
              <a:spcBef>
                <a:spcPts val="600"/>
              </a:spcBef>
            </a:pPr>
            <a:r>
              <a:rPr lang="en-US" sz="2200" dirty="0"/>
              <a:t>Dividing a congruence by an integer does not always produce a valid congruence.</a:t>
            </a:r>
          </a:p>
          <a:p>
            <a:pPr>
              <a:spcBef>
                <a:spcPts val="600"/>
              </a:spcBef>
            </a:pPr>
            <a:r>
              <a:rPr lang="en-US" sz="2200" b="1" dirty="0"/>
              <a:t>Example</a:t>
            </a:r>
            <a:r>
              <a:rPr lang="en-US" sz="2200" dirty="0"/>
              <a:t>: The congruence </a:t>
            </a:r>
            <a:r>
              <a:rPr lang="en-US" sz="2200" dirty="0">
                <a:ea typeface="Cambria Math" pitchFamily="18" charset="0"/>
              </a:rPr>
              <a:t>14</a:t>
            </a:r>
            <a:r>
              <a:rPr lang="en-US" sz="2200" dirty="0">
                <a:ea typeface="Cambria Math"/>
              </a:rPr>
              <a:t>≡</a:t>
            </a:r>
            <a:r>
              <a:rPr lang="en-US" sz="2200" dirty="0"/>
              <a:t> </a:t>
            </a:r>
            <a:r>
              <a:rPr lang="en-US" sz="2200" dirty="0">
                <a:ea typeface="Cambria Math" pitchFamily="18" charset="0"/>
              </a:rPr>
              <a:t>8</a:t>
            </a:r>
            <a:r>
              <a:rPr lang="en-US" sz="2200" dirty="0"/>
              <a:t> (mod </a:t>
            </a:r>
            <a:r>
              <a:rPr lang="en-US" sz="2200" dirty="0">
                <a:ea typeface="Cambria Math" pitchFamily="18" charset="0"/>
              </a:rPr>
              <a:t>6</a:t>
            </a:r>
            <a:r>
              <a:rPr lang="en-US" sz="2200" dirty="0"/>
              <a:t>) holds. But dividing both sides by </a:t>
            </a:r>
            <a:r>
              <a:rPr lang="en-US" sz="2200" dirty="0">
                <a:ea typeface="Cambria Math" pitchFamily="18" charset="0"/>
              </a:rPr>
              <a:t>2 </a:t>
            </a:r>
            <a:r>
              <a:rPr lang="en-US" sz="2200" dirty="0"/>
              <a:t>does not produce a valid congruence since</a:t>
            </a:r>
            <a:endParaRPr lang="en-US" sz="2800" dirty="0"/>
          </a:p>
        </p:txBody>
      </p:sp>
      <p:graphicFrame>
        <p:nvGraphicFramePr>
          <p:cNvPr id="19" name="Object 18">
            <a:extLst>
              <a:ext uri="{FF2B5EF4-FFF2-40B4-BE49-F238E27FC236}">
                <a16:creationId xmlns:a16="http://schemas.microsoft.com/office/drawing/2014/main" id="{F48A9B33-2348-43AC-841C-D7DB01C687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850221"/>
              </p:ext>
            </p:extLst>
          </p:nvPr>
        </p:nvGraphicFramePr>
        <p:xfrm>
          <a:off x="5603875" y="5457825"/>
          <a:ext cx="2252663" cy="373063"/>
        </p:xfrm>
        <a:graphic>
          <a:graphicData uri="http://schemas.openxmlformats.org/presentationml/2006/ole">
            <mc:AlternateContent xmlns:mc="http://schemas.openxmlformats.org/markup-compatibility/2006">
              <mc:Choice xmlns:v="urn:schemas-microsoft-com:vml" Requires="v">
                <p:oleObj name="Equation" r:id="rId6" imgW="1307880" imgH="215640" progId="Equation.DSMT4">
                  <p:embed/>
                </p:oleObj>
              </mc:Choice>
              <mc:Fallback>
                <p:oleObj name="Equation" r:id="rId6" imgW="1307880" imgH="215640" progId="Equation.DSMT4">
                  <p:embed/>
                  <p:pic>
                    <p:nvPicPr>
                      <p:cNvPr id="8" name="Object 7">
                        <a:extLst>
                          <a:ext uri="{FF2B5EF4-FFF2-40B4-BE49-F238E27FC236}">
                            <a16:creationId xmlns:a16="http://schemas.microsoft.com/office/drawing/2014/main" id="{F307DB5A-E31D-41A1-A8A9-9947ED9FDBEC}"/>
                          </a:ext>
                        </a:extLst>
                      </p:cNvPr>
                      <p:cNvPicPr/>
                      <p:nvPr/>
                    </p:nvPicPr>
                    <p:blipFill>
                      <a:blip r:embed="rId7"/>
                      <a:stretch>
                        <a:fillRect/>
                      </a:stretch>
                    </p:blipFill>
                    <p:spPr>
                      <a:xfrm>
                        <a:off x="5603875" y="5457825"/>
                        <a:ext cx="2252663" cy="37306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7772400" y="5372100"/>
            <a:ext cx="1219200" cy="381000"/>
          </a:xfrm>
        </p:spPr>
        <p:txBody>
          <a:bodyPr/>
          <a:lstStyle/>
          <a:p>
            <a:pPr>
              <a:spcBef>
                <a:spcPts val="600"/>
              </a:spcBef>
            </a:pPr>
            <a:r>
              <a:rPr lang="en-US" sz="2200" dirty="0">
                <a:ea typeface="Cambria Math" pitchFamily="18" charset="0"/>
              </a:rPr>
              <a:t>, but</a:t>
            </a:r>
          </a:p>
        </p:txBody>
      </p:sp>
      <p:graphicFrame>
        <p:nvGraphicFramePr>
          <p:cNvPr id="21" name="Object 20">
            <a:extLst>
              <a:ext uri="{FF2B5EF4-FFF2-40B4-BE49-F238E27FC236}">
                <a16:creationId xmlns:a16="http://schemas.microsoft.com/office/drawing/2014/main" id="{D2572C9B-EE62-4DD9-9F09-8D6175C1E5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09749964"/>
              </p:ext>
            </p:extLst>
          </p:nvPr>
        </p:nvGraphicFramePr>
        <p:xfrm>
          <a:off x="512612" y="5829680"/>
          <a:ext cx="615255" cy="266320"/>
        </p:xfrm>
        <a:graphic>
          <a:graphicData uri="http://schemas.openxmlformats.org/presentationml/2006/ole">
            <mc:AlternateContent xmlns:mc="http://schemas.openxmlformats.org/markup-compatibility/2006">
              <mc:Choice xmlns:v="urn:schemas-microsoft-com:vml" Requires="v">
                <p:oleObj name="Equation" r:id="rId8" imgW="380880" imgH="164880" progId="Equation.DSMT4">
                  <p:embed/>
                </p:oleObj>
              </mc:Choice>
              <mc:Fallback>
                <p:oleObj name="Equation" r:id="rId8" imgW="380880" imgH="164880" progId="Equation.DSMT4">
                  <p:embed/>
                  <p:pic>
                    <p:nvPicPr>
                      <p:cNvPr id="5" name="Object 4">
                        <a:extLst>
                          <a:ext uri="{FF2B5EF4-FFF2-40B4-BE49-F238E27FC236}">
                            <a16:creationId xmlns:a16="http://schemas.microsoft.com/office/drawing/2014/main" id="{E956E3F9-8A6D-422F-A802-1BD259C71BFA}"/>
                          </a:ext>
                        </a:extLst>
                      </p:cNvPr>
                      <p:cNvPicPr/>
                      <p:nvPr/>
                    </p:nvPicPr>
                    <p:blipFill>
                      <a:blip r:embed="rId9"/>
                      <a:stretch>
                        <a:fillRect/>
                      </a:stretch>
                    </p:blipFill>
                    <p:spPr>
                      <a:xfrm>
                        <a:off x="512612" y="5829680"/>
                        <a:ext cx="615255" cy="26632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1066800" y="5715000"/>
            <a:ext cx="1371600" cy="381000"/>
          </a:xfrm>
        </p:spPr>
        <p:txBody>
          <a:bodyPr/>
          <a:lstStyle/>
          <a:p>
            <a:pPr>
              <a:spcBef>
                <a:spcPts val="600"/>
              </a:spcBef>
            </a:pPr>
            <a:r>
              <a:rPr lang="en-US" sz="2200" dirty="0">
                <a:ea typeface="Cambria Math" pitchFamily="18" charset="0"/>
              </a:rPr>
              <a:t>(mod 6). </a:t>
            </a:r>
          </a:p>
        </p:txBody>
      </p:sp>
      <p:sp>
        <p:nvSpPr>
          <p:cNvPr id="9" name="Content Placeholder 8">
            <a:extLst>
              <a:ext uri="{FF2B5EF4-FFF2-40B4-BE49-F238E27FC236}">
                <a16:creationId xmlns:a16="http://schemas.microsoft.com/office/drawing/2014/main" id="{8804FA99-5C73-4DA5-B530-A9C5553A8704}"/>
              </a:ext>
            </a:extLst>
          </p:cNvPr>
          <p:cNvSpPr>
            <a:spLocks noGrp="1"/>
          </p:cNvSpPr>
          <p:nvPr>
            <p:ph idx="15"/>
          </p:nvPr>
        </p:nvSpPr>
        <p:spPr>
          <a:xfrm>
            <a:off x="479196" y="6248400"/>
            <a:ext cx="7924800" cy="381000"/>
          </a:xfrm>
        </p:spPr>
        <p:txBody>
          <a:bodyPr/>
          <a:lstStyle/>
          <a:p>
            <a:r>
              <a:rPr lang="en-US" sz="2200" dirty="0">
                <a:ea typeface="Cambria Math" pitchFamily="18" charset="0"/>
              </a:rPr>
              <a:t>See Section 4.3 for conditions when division is ok.</a:t>
            </a:r>
          </a:p>
        </p:txBody>
      </p:sp>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03563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a:t>
            </a:r>
            <a:r>
              <a:rPr lang="en-US" b="1" dirty="0"/>
              <a:t>mod</a:t>
            </a:r>
            <a:r>
              <a:rPr lang="en-US" dirty="0"/>
              <a:t> </a:t>
            </a:r>
            <a:r>
              <a:rPr lang="en-US" i="1" dirty="0"/>
              <a:t>m </a:t>
            </a:r>
            <a:r>
              <a:rPr lang="en-US" dirty="0"/>
              <a:t>Function of Products and Sums</a:t>
            </a:r>
          </a:p>
        </p:txBody>
      </p:sp>
      <p:sp>
        <p:nvSpPr>
          <p:cNvPr id="3" name="Content Placeholder 2"/>
          <p:cNvSpPr>
            <a:spLocks noGrp="1"/>
          </p:cNvSpPr>
          <p:nvPr>
            <p:ph idx="1"/>
          </p:nvPr>
        </p:nvSpPr>
        <p:spPr>
          <a:xfrm>
            <a:off x="457200" y="1295400"/>
            <a:ext cx="8534400" cy="5257800"/>
          </a:xfrm>
        </p:spPr>
        <p:txBody>
          <a:bodyPr/>
          <a:lstStyle/>
          <a:p>
            <a:r>
              <a:rPr lang="en-US" dirty="0"/>
              <a:t>We use the  following corollary to Theorem </a:t>
            </a:r>
            <a:r>
              <a:rPr lang="en-US" dirty="0">
                <a:ea typeface="Cambria Math" pitchFamily="18" charset="0"/>
              </a:rPr>
              <a:t>5  to  compute the remainder of the product or sum of two integers when divided by </a:t>
            </a:r>
            <a:r>
              <a:rPr lang="en-US" i="1" dirty="0">
                <a:ea typeface="Cambria Math" pitchFamily="18" charset="0"/>
              </a:rPr>
              <a:t>m</a:t>
            </a:r>
            <a:r>
              <a:rPr lang="en-US" dirty="0">
                <a:ea typeface="Cambria Math" pitchFamily="18" charset="0"/>
              </a:rPr>
              <a:t> from the remainders when each is divided by </a:t>
            </a:r>
            <a:r>
              <a:rPr lang="en-US" i="1" dirty="0">
                <a:ea typeface="Cambria Math" pitchFamily="18" charset="0"/>
              </a:rPr>
              <a:t>m</a:t>
            </a:r>
            <a:r>
              <a:rPr lang="en-US" dirty="0">
                <a:ea typeface="Cambria Math" pitchFamily="18" charset="0"/>
              </a:rPr>
              <a:t>.</a:t>
            </a:r>
            <a:endParaRPr lang="en-US" b="1" dirty="0"/>
          </a:p>
          <a:p>
            <a:r>
              <a:rPr lang="en-US" b="1" dirty="0"/>
              <a:t>Corollary</a:t>
            </a:r>
            <a:r>
              <a:rPr lang="en-US" dirty="0"/>
              <a:t>: Let </a:t>
            </a:r>
            <a:r>
              <a:rPr lang="en-US" i="1" dirty="0"/>
              <a:t>m</a:t>
            </a:r>
            <a:r>
              <a:rPr lang="en-US" dirty="0"/>
              <a:t> be a positive integer and let </a:t>
            </a:r>
            <a:r>
              <a:rPr lang="en-US" i="1" dirty="0"/>
              <a:t>a</a:t>
            </a:r>
            <a:r>
              <a:rPr lang="en-US" b="1" dirty="0"/>
              <a:t> </a:t>
            </a:r>
            <a:r>
              <a:rPr lang="en-US" dirty="0"/>
              <a:t>and</a:t>
            </a:r>
            <a:r>
              <a:rPr lang="en-US" b="1" dirty="0"/>
              <a:t> </a:t>
            </a:r>
            <a:r>
              <a:rPr lang="en-US" i="1" dirty="0"/>
              <a:t>b</a:t>
            </a:r>
            <a:r>
              <a:rPr lang="en-US" dirty="0"/>
              <a:t>  be integers. Then</a:t>
            </a:r>
            <a:br>
              <a:rPr lang="en-US" dirty="0"/>
            </a:br>
            <a:r>
              <a:rPr lang="en-US" dirty="0"/>
              <a:t>(</a:t>
            </a:r>
            <a:r>
              <a:rPr lang="en-US" i="1" dirty="0"/>
              <a:t>a + b) </a:t>
            </a:r>
            <a:r>
              <a:rPr lang="en-US" dirty="0"/>
              <a:t>(</a:t>
            </a:r>
            <a:r>
              <a:rPr lang="en-US" b="1" dirty="0"/>
              <a:t>mod</a:t>
            </a:r>
            <a:r>
              <a:rPr lang="en-US" i="1" dirty="0"/>
              <a:t> m</a:t>
            </a:r>
            <a:r>
              <a:rPr lang="en-US" dirty="0"/>
              <a:t>) =</a:t>
            </a:r>
            <a:r>
              <a:rPr lang="en-US" i="1" dirty="0"/>
              <a:t> </a:t>
            </a:r>
            <a:r>
              <a:rPr lang="en-US" dirty="0"/>
              <a:t>((</a:t>
            </a:r>
            <a:r>
              <a:rPr lang="en-US" i="1" dirty="0"/>
              <a:t>a </a:t>
            </a:r>
            <a:r>
              <a:rPr lang="en-US" b="1" dirty="0"/>
              <a:t>mod</a:t>
            </a:r>
            <a:r>
              <a:rPr lang="en-US" i="1" dirty="0"/>
              <a:t> m</a:t>
            </a:r>
            <a:r>
              <a:rPr lang="en-US" dirty="0"/>
              <a:t>) + (</a:t>
            </a:r>
            <a:r>
              <a:rPr lang="en-US" i="1" dirty="0"/>
              <a:t>b </a:t>
            </a:r>
            <a:r>
              <a:rPr lang="en-US" b="1" dirty="0"/>
              <a:t>mod</a:t>
            </a:r>
            <a:r>
              <a:rPr lang="en-US" i="1" dirty="0"/>
              <a:t> m</a:t>
            </a:r>
            <a:r>
              <a:rPr lang="en-US" dirty="0"/>
              <a:t>)) </a:t>
            </a:r>
            <a:r>
              <a:rPr lang="en-US" b="1" dirty="0"/>
              <a:t>mod</a:t>
            </a:r>
            <a:r>
              <a:rPr lang="en-US" i="1" dirty="0"/>
              <a:t> m</a:t>
            </a:r>
            <a:br>
              <a:rPr lang="en-US" i="1" dirty="0"/>
            </a:br>
            <a:r>
              <a:rPr lang="en-US" dirty="0"/>
              <a:t>and</a:t>
            </a:r>
            <a:br>
              <a:rPr lang="en-US" dirty="0"/>
            </a:br>
            <a:r>
              <a:rPr lang="en-US" i="1" dirty="0"/>
              <a:t>ab </a:t>
            </a:r>
            <a:r>
              <a:rPr lang="en-US" b="1" dirty="0"/>
              <a:t>mod</a:t>
            </a:r>
            <a:r>
              <a:rPr lang="en-US" i="1" dirty="0"/>
              <a:t> m</a:t>
            </a:r>
            <a:r>
              <a:rPr lang="en-US" dirty="0"/>
              <a:t> </a:t>
            </a:r>
            <a:r>
              <a:rPr lang="en-US" i="1" dirty="0"/>
              <a:t>= </a:t>
            </a:r>
            <a:r>
              <a:rPr lang="en-US" dirty="0"/>
              <a:t>((</a:t>
            </a:r>
            <a:r>
              <a:rPr lang="en-US" i="1" dirty="0"/>
              <a:t>a</a:t>
            </a:r>
            <a:r>
              <a:rPr lang="en-US" dirty="0"/>
              <a:t> </a:t>
            </a:r>
            <a:r>
              <a:rPr lang="en-US" b="1" dirty="0"/>
              <a:t>mod</a:t>
            </a:r>
            <a:r>
              <a:rPr lang="en-US" i="1" dirty="0"/>
              <a:t> m</a:t>
            </a:r>
            <a:r>
              <a:rPr lang="en-US" dirty="0"/>
              <a:t>)</a:t>
            </a:r>
            <a:r>
              <a:rPr lang="en-US" i="1" dirty="0"/>
              <a:t> </a:t>
            </a:r>
            <a:r>
              <a:rPr lang="en-US" dirty="0"/>
              <a:t>(</a:t>
            </a:r>
            <a:r>
              <a:rPr lang="en-US" i="1" dirty="0"/>
              <a:t>b</a:t>
            </a:r>
            <a:r>
              <a:rPr lang="en-US" dirty="0"/>
              <a:t> </a:t>
            </a:r>
            <a:r>
              <a:rPr lang="en-US" b="1" dirty="0"/>
              <a:t>mod</a:t>
            </a:r>
            <a:r>
              <a:rPr lang="en-US" i="1" dirty="0"/>
              <a:t> m</a:t>
            </a:r>
            <a:r>
              <a:rPr lang="en-US" dirty="0"/>
              <a:t>)) </a:t>
            </a:r>
            <a:r>
              <a:rPr lang="en-US" b="1" dirty="0"/>
              <a:t>mod</a:t>
            </a:r>
            <a:r>
              <a:rPr lang="en-US" i="1" dirty="0"/>
              <a:t> m</a:t>
            </a:r>
            <a:r>
              <a:rPr lang="en-US" dirty="0"/>
              <a:t>. (</a:t>
            </a:r>
            <a:r>
              <a:rPr lang="en-US" i="1" dirty="0"/>
              <a:t>proof  in text</a:t>
            </a:r>
            <a:r>
              <a:rPr lang="en-US" dirty="0"/>
              <a:t>)</a:t>
            </a:r>
          </a:p>
        </p:txBody>
      </p:sp>
      <p:sp>
        <p:nvSpPr>
          <p:cNvPr id="4" name="Slide Number Placeholder 5">
            <a:extLst>
              <a:ext uri="{FF2B5EF4-FFF2-40B4-BE49-F238E27FC236}">
                <a16:creationId xmlns:a16="http://schemas.microsoft.com/office/drawing/2014/main" id="{7008EE2A-D2E6-4650-A2A3-ADE9A42BD78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396332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F482-B1CE-4087-A36B-F17A4FC8C178}"/>
              </a:ext>
            </a:extLst>
          </p:cNvPr>
          <p:cNvSpPr>
            <a:spLocks noGrp="1"/>
          </p:cNvSpPr>
          <p:nvPr>
            <p:ph type="title"/>
          </p:nvPr>
        </p:nvSpPr>
        <p:spPr/>
        <p:txBody>
          <a:bodyPr/>
          <a:lstStyle/>
          <a:p>
            <a:r>
              <a:rPr lang="en-US" dirty="0"/>
              <a:t>Arithmetic Modulo </a:t>
            </a:r>
            <a:r>
              <a:rPr lang="en-US" i="1" dirty="0"/>
              <a:t>m</a:t>
            </a:r>
            <a:r>
              <a:rPr lang="en-US" sz="1500" dirty="0"/>
              <a:t> 1</a:t>
            </a:r>
            <a:endParaRPr lang="en-IN" dirty="0"/>
          </a:p>
        </p:txBody>
      </p:sp>
      <p:sp>
        <p:nvSpPr>
          <p:cNvPr id="3" name="Content Placeholder 2">
            <a:extLst>
              <a:ext uri="{FF2B5EF4-FFF2-40B4-BE49-F238E27FC236}">
                <a16:creationId xmlns:a16="http://schemas.microsoft.com/office/drawing/2014/main" id="{F244F928-1649-40DF-B18F-D5D510D987B8}"/>
              </a:ext>
            </a:extLst>
          </p:cNvPr>
          <p:cNvSpPr>
            <a:spLocks noGrp="1"/>
          </p:cNvSpPr>
          <p:nvPr>
            <p:ph idx="1"/>
          </p:nvPr>
        </p:nvSpPr>
        <p:spPr>
          <a:xfrm>
            <a:off x="457200" y="1295400"/>
            <a:ext cx="2743200" cy="381000"/>
          </a:xfrm>
        </p:spPr>
        <p:txBody>
          <a:bodyPr/>
          <a:lstStyle/>
          <a:p>
            <a:r>
              <a:rPr lang="en-US" sz="2800" b="1" dirty="0"/>
              <a:t>Definitions</a:t>
            </a:r>
            <a:r>
              <a:rPr lang="en-US" sz="2800" dirty="0"/>
              <a:t>: Let</a:t>
            </a:r>
            <a:endParaRPr lang="en-IN" sz="2800" dirty="0"/>
          </a:p>
        </p:txBody>
      </p:sp>
      <p:graphicFrame>
        <p:nvGraphicFramePr>
          <p:cNvPr id="25" name="Object 24">
            <a:extLst>
              <a:ext uri="{FF2B5EF4-FFF2-40B4-BE49-F238E27FC236}">
                <a16:creationId xmlns:a16="http://schemas.microsoft.com/office/drawing/2014/main" id="{64BD0128-F68C-49B9-88CF-FF52689053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0646719"/>
              </p:ext>
            </p:extLst>
          </p:nvPr>
        </p:nvGraphicFramePr>
        <p:xfrm>
          <a:off x="2810933" y="1320216"/>
          <a:ext cx="474133" cy="533400"/>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5" name="Object 4">
                        <a:extLst>
                          <a:ext uri="{FF2B5EF4-FFF2-40B4-BE49-F238E27FC236}">
                            <a16:creationId xmlns:a16="http://schemas.microsoft.com/office/drawing/2014/main" id="{9F963794-DB0E-4579-AC96-616EF083725F}"/>
                          </a:ext>
                        </a:extLst>
                      </p:cNvPr>
                      <p:cNvPicPr/>
                      <p:nvPr/>
                    </p:nvPicPr>
                    <p:blipFill>
                      <a:blip r:embed="rId3"/>
                      <a:stretch>
                        <a:fillRect/>
                      </a:stretch>
                    </p:blipFill>
                    <p:spPr>
                      <a:xfrm>
                        <a:off x="2810933" y="1320216"/>
                        <a:ext cx="474133" cy="5334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2435D7C-B6D3-4A85-9809-BD6032B97906}"/>
              </a:ext>
            </a:extLst>
          </p:cNvPr>
          <p:cNvSpPr>
            <a:spLocks noGrp="1"/>
          </p:cNvSpPr>
          <p:nvPr>
            <p:ph idx="10"/>
          </p:nvPr>
        </p:nvSpPr>
        <p:spPr>
          <a:xfrm>
            <a:off x="3200400" y="1293322"/>
            <a:ext cx="5791200" cy="535478"/>
          </a:xfrm>
        </p:spPr>
        <p:txBody>
          <a:bodyPr/>
          <a:lstStyle/>
          <a:p>
            <a:r>
              <a:rPr lang="en-US" sz="2800" dirty="0"/>
              <a:t>be the set of nonnegative integers less</a:t>
            </a:r>
            <a:endParaRPr lang="en-IN" sz="2800" dirty="0"/>
          </a:p>
        </p:txBody>
      </p:sp>
      <p:sp>
        <p:nvSpPr>
          <p:cNvPr id="5" name="Content Placeholder 4">
            <a:extLst>
              <a:ext uri="{FF2B5EF4-FFF2-40B4-BE49-F238E27FC236}">
                <a16:creationId xmlns:a16="http://schemas.microsoft.com/office/drawing/2014/main" id="{FB98D496-EF74-4622-B672-9A05DB09583C}"/>
              </a:ext>
            </a:extLst>
          </p:cNvPr>
          <p:cNvSpPr>
            <a:spLocks noGrp="1"/>
          </p:cNvSpPr>
          <p:nvPr>
            <p:ph idx="11"/>
          </p:nvPr>
        </p:nvSpPr>
        <p:spPr>
          <a:xfrm>
            <a:off x="457200" y="1750522"/>
            <a:ext cx="1600200" cy="535478"/>
          </a:xfrm>
        </p:spPr>
        <p:txBody>
          <a:bodyPr/>
          <a:lstStyle/>
          <a:p>
            <a:r>
              <a:rPr lang="en-US" sz="2800" dirty="0"/>
              <a:t>than </a:t>
            </a:r>
            <a:r>
              <a:rPr lang="en-US" sz="2800" i="1" dirty="0"/>
              <a:t>m</a:t>
            </a:r>
            <a:r>
              <a:rPr lang="en-US" sz="2800" dirty="0"/>
              <a:t>:</a:t>
            </a:r>
            <a:endParaRPr lang="en-IN" sz="2800" dirty="0"/>
          </a:p>
        </p:txBody>
      </p:sp>
      <p:graphicFrame>
        <p:nvGraphicFramePr>
          <p:cNvPr id="26" name="Object 25">
            <a:extLst>
              <a:ext uri="{FF2B5EF4-FFF2-40B4-BE49-F238E27FC236}">
                <a16:creationId xmlns:a16="http://schemas.microsoft.com/office/drawing/2014/main" id="{82A75805-708E-4875-A765-01BF7D0588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3324447"/>
              </p:ext>
            </p:extLst>
          </p:nvPr>
        </p:nvGraphicFramePr>
        <p:xfrm>
          <a:off x="1694895" y="1753773"/>
          <a:ext cx="2076450" cy="554038"/>
        </p:xfrm>
        <a:graphic>
          <a:graphicData uri="http://schemas.openxmlformats.org/presentationml/2006/ole">
            <mc:AlternateContent xmlns:mc="http://schemas.openxmlformats.org/markup-compatibility/2006">
              <mc:Choice xmlns:v="urn:schemas-microsoft-com:vml" Requires="v">
                <p:oleObj name="Equation" r:id="rId4" imgW="952200" imgH="253800" progId="Equation.DSMT4">
                  <p:embed/>
                </p:oleObj>
              </mc:Choice>
              <mc:Fallback>
                <p:oleObj name="Equation" r:id="rId4" imgW="952200" imgH="253800" progId="Equation.DSMT4">
                  <p:embed/>
                  <p:pic>
                    <p:nvPicPr>
                      <p:cNvPr id="6" name="Object 5">
                        <a:extLst>
                          <a:ext uri="{FF2B5EF4-FFF2-40B4-BE49-F238E27FC236}">
                            <a16:creationId xmlns:a16="http://schemas.microsoft.com/office/drawing/2014/main" id="{190941DD-B550-4970-ACF4-E195D5E225F0}"/>
                          </a:ext>
                        </a:extLst>
                      </p:cNvPr>
                      <p:cNvPicPr/>
                      <p:nvPr/>
                    </p:nvPicPr>
                    <p:blipFill>
                      <a:blip r:embed="rId5"/>
                      <a:stretch>
                        <a:fillRect/>
                      </a:stretch>
                    </p:blipFill>
                    <p:spPr>
                      <a:xfrm>
                        <a:off x="1694895" y="1753773"/>
                        <a:ext cx="2076450" cy="5540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072F6F1-C009-4908-8EEC-D5837C0C9932}"/>
              </a:ext>
            </a:extLst>
          </p:cNvPr>
          <p:cNvSpPr>
            <a:spLocks noGrp="1"/>
          </p:cNvSpPr>
          <p:nvPr>
            <p:ph idx="12"/>
          </p:nvPr>
        </p:nvSpPr>
        <p:spPr>
          <a:xfrm>
            <a:off x="457200" y="2283922"/>
            <a:ext cx="2438400" cy="535478"/>
          </a:xfrm>
        </p:spPr>
        <p:txBody>
          <a:bodyPr/>
          <a:lstStyle/>
          <a:p>
            <a:pPr marL="342000" indent="-342000">
              <a:buClr>
                <a:srgbClr val="04617B"/>
              </a:buClr>
              <a:buFont typeface="Arial" panose="020B0604020202020204" pitchFamily="34" charset="0"/>
              <a:buChar char="•"/>
            </a:pPr>
            <a:r>
              <a:rPr lang="en-US" dirty="0">
                <a:ea typeface="Cambria Math"/>
              </a:rPr>
              <a:t>The operation</a:t>
            </a:r>
            <a:endParaRPr lang="en-IN" dirty="0"/>
          </a:p>
        </p:txBody>
      </p:sp>
      <p:graphicFrame>
        <p:nvGraphicFramePr>
          <p:cNvPr id="38" name="Object 37">
            <a:extLst>
              <a:ext uri="{FF2B5EF4-FFF2-40B4-BE49-F238E27FC236}">
                <a16:creationId xmlns:a16="http://schemas.microsoft.com/office/drawing/2014/main" id="{647BD607-5FDC-412B-B6A2-0E29FFDA41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4132358"/>
              </p:ext>
            </p:extLst>
          </p:nvPr>
        </p:nvGraphicFramePr>
        <p:xfrm>
          <a:off x="2666999" y="2339788"/>
          <a:ext cx="399473" cy="422972"/>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7" name="Object 6">
                        <a:extLst>
                          <a:ext uri="{FF2B5EF4-FFF2-40B4-BE49-F238E27FC236}">
                            <a16:creationId xmlns:a16="http://schemas.microsoft.com/office/drawing/2014/main" id="{399EDCCE-6AC4-47AC-938B-3A0BD540E526}"/>
                          </a:ext>
                        </a:extLst>
                      </p:cNvPr>
                      <p:cNvPicPr/>
                      <p:nvPr/>
                    </p:nvPicPr>
                    <p:blipFill>
                      <a:blip r:embed="rId7"/>
                      <a:stretch>
                        <a:fillRect/>
                      </a:stretch>
                    </p:blipFill>
                    <p:spPr>
                      <a:xfrm>
                        <a:off x="2666999" y="2339788"/>
                        <a:ext cx="399473" cy="4229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5FB5013-D4D4-4C07-9774-C9514EBF4CF0}"/>
              </a:ext>
            </a:extLst>
          </p:cNvPr>
          <p:cNvSpPr>
            <a:spLocks noGrp="1"/>
          </p:cNvSpPr>
          <p:nvPr>
            <p:ph idx="13"/>
          </p:nvPr>
        </p:nvSpPr>
        <p:spPr>
          <a:xfrm>
            <a:off x="3048000" y="2286000"/>
            <a:ext cx="1828800" cy="381000"/>
          </a:xfrm>
        </p:spPr>
        <p:txBody>
          <a:bodyPr/>
          <a:lstStyle/>
          <a:p>
            <a:r>
              <a:rPr lang="en-US" sz="2400" dirty="0">
                <a:ea typeface="Cambria Math"/>
              </a:rPr>
              <a:t>is defined as</a:t>
            </a:r>
            <a:endParaRPr lang="en-IN" dirty="0"/>
          </a:p>
        </p:txBody>
      </p:sp>
      <p:graphicFrame>
        <p:nvGraphicFramePr>
          <p:cNvPr id="40" name="Object 39">
            <a:extLst>
              <a:ext uri="{FF2B5EF4-FFF2-40B4-BE49-F238E27FC236}">
                <a16:creationId xmlns:a16="http://schemas.microsoft.com/office/drawing/2014/main" id="{5098AA02-DB56-4E4B-B677-F66958AA8E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5052868"/>
              </p:ext>
            </p:extLst>
          </p:nvPr>
        </p:nvGraphicFramePr>
        <p:xfrm>
          <a:off x="4703763" y="2293938"/>
          <a:ext cx="1881187" cy="488950"/>
        </p:xfrm>
        <a:graphic>
          <a:graphicData uri="http://schemas.openxmlformats.org/presentationml/2006/ole">
            <mc:AlternateContent xmlns:mc="http://schemas.openxmlformats.org/markup-compatibility/2006">
              <mc:Choice xmlns:v="urn:schemas-microsoft-com:vml" Requires="v">
                <p:oleObj name="Equation" r:id="rId8" imgW="977760" imgH="253800" progId="Equation.DSMT4">
                  <p:embed/>
                </p:oleObj>
              </mc:Choice>
              <mc:Fallback>
                <p:oleObj name="Equation" r:id="rId8" imgW="977760" imgH="253800" progId="Equation.DSMT4">
                  <p:embed/>
                  <p:pic>
                    <p:nvPicPr>
                      <p:cNvPr id="8" name="Object 7">
                        <a:extLst>
                          <a:ext uri="{FF2B5EF4-FFF2-40B4-BE49-F238E27FC236}">
                            <a16:creationId xmlns:a16="http://schemas.microsoft.com/office/drawing/2014/main" id="{1570A0B2-CB15-41E4-A206-36DE685EF30B}"/>
                          </a:ext>
                        </a:extLst>
                      </p:cNvPr>
                      <p:cNvPicPr/>
                      <p:nvPr/>
                    </p:nvPicPr>
                    <p:blipFill>
                      <a:blip r:embed="rId9"/>
                      <a:stretch>
                        <a:fillRect/>
                      </a:stretch>
                    </p:blipFill>
                    <p:spPr>
                      <a:xfrm>
                        <a:off x="4703763" y="2293938"/>
                        <a:ext cx="1881187" cy="4889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2F7B2AE-3B00-4FDF-A957-6AE1CA1D78B5}"/>
              </a:ext>
            </a:extLst>
          </p:cNvPr>
          <p:cNvSpPr>
            <a:spLocks noGrp="1"/>
          </p:cNvSpPr>
          <p:nvPr>
            <p:ph idx="14"/>
          </p:nvPr>
        </p:nvSpPr>
        <p:spPr>
          <a:xfrm>
            <a:off x="6553200" y="2286000"/>
            <a:ext cx="1993900" cy="381000"/>
          </a:xfrm>
        </p:spPr>
        <p:txBody>
          <a:bodyPr/>
          <a:lstStyle/>
          <a:p>
            <a:r>
              <a:rPr lang="en-US" sz="2400" b="1" dirty="0">
                <a:ea typeface="Cambria Math"/>
              </a:rPr>
              <a:t>mod</a:t>
            </a:r>
            <a:r>
              <a:rPr lang="en-US" sz="2400" dirty="0">
                <a:ea typeface="Cambria Math"/>
              </a:rPr>
              <a:t> </a:t>
            </a:r>
            <a:r>
              <a:rPr lang="en-US" sz="2400" i="1" dirty="0">
                <a:ea typeface="Cambria Math"/>
              </a:rPr>
              <a:t>m</a:t>
            </a:r>
            <a:r>
              <a:rPr lang="en-US" sz="2400" dirty="0">
                <a:ea typeface="Cambria Math"/>
              </a:rPr>
              <a:t>. This is</a:t>
            </a:r>
            <a:endParaRPr lang="en-IN" dirty="0"/>
          </a:p>
        </p:txBody>
      </p:sp>
      <p:sp>
        <p:nvSpPr>
          <p:cNvPr id="9" name="Content Placeholder 8">
            <a:extLst>
              <a:ext uri="{FF2B5EF4-FFF2-40B4-BE49-F238E27FC236}">
                <a16:creationId xmlns:a16="http://schemas.microsoft.com/office/drawing/2014/main" id="{23F33A25-FE0A-4A1A-88E8-4D1795E7290E}"/>
              </a:ext>
            </a:extLst>
          </p:cNvPr>
          <p:cNvSpPr>
            <a:spLocks noGrp="1"/>
          </p:cNvSpPr>
          <p:nvPr>
            <p:ph idx="15"/>
          </p:nvPr>
        </p:nvSpPr>
        <p:spPr>
          <a:xfrm>
            <a:off x="793812" y="2667000"/>
            <a:ext cx="3314700" cy="381000"/>
          </a:xfrm>
        </p:spPr>
        <p:txBody>
          <a:bodyPr/>
          <a:lstStyle/>
          <a:p>
            <a:r>
              <a:rPr lang="en-US" sz="2400" i="1" dirty="0">
                <a:ea typeface="Cambria Math"/>
              </a:rPr>
              <a:t>addition modulo m</a:t>
            </a:r>
            <a:r>
              <a:rPr lang="en-US" sz="2400" dirty="0">
                <a:ea typeface="Cambria Math"/>
              </a:rPr>
              <a:t>.</a:t>
            </a:r>
          </a:p>
        </p:txBody>
      </p:sp>
      <p:sp>
        <p:nvSpPr>
          <p:cNvPr id="10" name="Content Placeholder 9">
            <a:extLst>
              <a:ext uri="{FF2B5EF4-FFF2-40B4-BE49-F238E27FC236}">
                <a16:creationId xmlns:a16="http://schemas.microsoft.com/office/drawing/2014/main" id="{D293D8F7-85A9-4C5B-B0D8-DD388FA65F89}"/>
              </a:ext>
            </a:extLst>
          </p:cNvPr>
          <p:cNvSpPr>
            <a:spLocks noGrp="1"/>
          </p:cNvSpPr>
          <p:nvPr>
            <p:ph idx="16"/>
          </p:nvPr>
        </p:nvSpPr>
        <p:spPr>
          <a:xfrm>
            <a:off x="457200" y="3200400"/>
            <a:ext cx="2743200" cy="381000"/>
          </a:xfrm>
        </p:spPr>
        <p:txBody>
          <a:bodyPr/>
          <a:lstStyle/>
          <a:p>
            <a:pPr marL="342900" indent="-342900">
              <a:buClr>
                <a:srgbClr val="04617B"/>
              </a:buClr>
              <a:buFont typeface="Arial" panose="020B0604020202020204" pitchFamily="34" charset="0"/>
              <a:buChar char="•"/>
            </a:pPr>
            <a:r>
              <a:rPr lang="en-US" sz="2400" dirty="0">
                <a:ea typeface="Cambria Math"/>
              </a:rPr>
              <a:t>The operation</a:t>
            </a:r>
            <a:endParaRPr lang="en-IN" dirty="0"/>
          </a:p>
        </p:txBody>
      </p:sp>
      <p:graphicFrame>
        <p:nvGraphicFramePr>
          <p:cNvPr id="35" name="Object 34">
            <a:extLst>
              <a:ext uri="{FF2B5EF4-FFF2-40B4-BE49-F238E27FC236}">
                <a16:creationId xmlns:a16="http://schemas.microsoft.com/office/drawing/2014/main" id="{0DD7254D-7C5F-4E1D-82B4-E4F108FBD3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4164938"/>
              </p:ext>
            </p:extLst>
          </p:nvPr>
        </p:nvGraphicFramePr>
        <p:xfrm>
          <a:off x="2667000" y="3181350"/>
          <a:ext cx="330200" cy="4953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6" name="Object 5">
                        <a:extLst>
                          <a:ext uri="{FF2B5EF4-FFF2-40B4-BE49-F238E27FC236}">
                            <a16:creationId xmlns:a16="http://schemas.microsoft.com/office/drawing/2014/main" id="{82B6E0E6-BF19-40E5-9924-CCC3C952CFED}"/>
                          </a:ext>
                        </a:extLst>
                      </p:cNvPr>
                      <p:cNvPicPr/>
                      <p:nvPr/>
                    </p:nvPicPr>
                    <p:blipFill>
                      <a:blip r:embed="rId11"/>
                      <a:stretch>
                        <a:fillRect/>
                      </a:stretch>
                    </p:blipFill>
                    <p:spPr>
                      <a:xfrm>
                        <a:off x="2667000" y="3181350"/>
                        <a:ext cx="330200" cy="4953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A7002BC-2152-48BD-9E29-708F9310739A}"/>
              </a:ext>
            </a:extLst>
          </p:cNvPr>
          <p:cNvSpPr>
            <a:spLocks noGrp="1"/>
          </p:cNvSpPr>
          <p:nvPr>
            <p:ph idx="17"/>
          </p:nvPr>
        </p:nvSpPr>
        <p:spPr>
          <a:xfrm>
            <a:off x="2971800" y="3200400"/>
            <a:ext cx="1828800" cy="381000"/>
          </a:xfrm>
        </p:spPr>
        <p:txBody>
          <a:bodyPr/>
          <a:lstStyle/>
          <a:p>
            <a:r>
              <a:rPr lang="en-US" sz="2400" dirty="0">
                <a:ea typeface="Cambria Math"/>
              </a:rPr>
              <a:t>is defined as</a:t>
            </a:r>
            <a:endParaRPr lang="en-IN" dirty="0"/>
          </a:p>
        </p:txBody>
      </p:sp>
      <p:graphicFrame>
        <p:nvGraphicFramePr>
          <p:cNvPr id="41" name="Object 40">
            <a:extLst>
              <a:ext uri="{FF2B5EF4-FFF2-40B4-BE49-F238E27FC236}">
                <a16:creationId xmlns:a16="http://schemas.microsoft.com/office/drawing/2014/main" id="{05DB69F3-C7F6-4AD1-ABF1-5D2B5CC820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2476713"/>
              </p:ext>
            </p:extLst>
          </p:nvPr>
        </p:nvGraphicFramePr>
        <p:xfrm>
          <a:off x="4643438" y="3192463"/>
          <a:ext cx="1717675" cy="506412"/>
        </p:xfrm>
        <a:graphic>
          <a:graphicData uri="http://schemas.openxmlformats.org/presentationml/2006/ole">
            <mc:AlternateContent xmlns:mc="http://schemas.openxmlformats.org/markup-compatibility/2006">
              <mc:Choice xmlns:v="urn:schemas-microsoft-com:vml" Requires="v">
                <p:oleObj name="Equation" r:id="rId12" imgW="863280" imgH="253800" progId="Equation.DSMT4">
                  <p:embed/>
                </p:oleObj>
              </mc:Choice>
              <mc:Fallback>
                <p:oleObj name="Equation" r:id="rId12" imgW="863280" imgH="253800" progId="Equation.DSMT4">
                  <p:embed/>
                  <p:pic>
                    <p:nvPicPr>
                      <p:cNvPr id="8" name="Object 7">
                        <a:extLst>
                          <a:ext uri="{FF2B5EF4-FFF2-40B4-BE49-F238E27FC236}">
                            <a16:creationId xmlns:a16="http://schemas.microsoft.com/office/drawing/2014/main" id="{1570A0B2-CB15-41E4-A206-36DE685EF30B}"/>
                          </a:ext>
                        </a:extLst>
                      </p:cNvPr>
                      <p:cNvPicPr/>
                      <p:nvPr/>
                    </p:nvPicPr>
                    <p:blipFill>
                      <a:blip r:embed="rId13"/>
                      <a:stretch>
                        <a:fillRect/>
                      </a:stretch>
                    </p:blipFill>
                    <p:spPr>
                      <a:xfrm>
                        <a:off x="4643438" y="3192463"/>
                        <a:ext cx="1717675" cy="50641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1C788E30-4D73-4172-A2C8-A8900057AB42}"/>
              </a:ext>
            </a:extLst>
          </p:cNvPr>
          <p:cNvSpPr>
            <a:spLocks noGrp="1"/>
          </p:cNvSpPr>
          <p:nvPr>
            <p:ph idx="18"/>
          </p:nvPr>
        </p:nvSpPr>
        <p:spPr>
          <a:xfrm>
            <a:off x="6324600" y="3200400"/>
            <a:ext cx="2209800" cy="381000"/>
          </a:xfrm>
        </p:spPr>
        <p:txBody>
          <a:bodyPr/>
          <a:lstStyle/>
          <a:p>
            <a:r>
              <a:rPr lang="en-US" sz="2400" b="1" dirty="0">
                <a:ea typeface="Cambria Math"/>
              </a:rPr>
              <a:t>mod</a:t>
            </a:r>
            <a:r>
              <a:rPr lang="en-US" sz="2400" dirty="0">
                <a:ea typeface="Cambria Math"/>
              </a:rPr>
              <a:t> </a:t>
            </a:r>
            <a:r>
              <a:rPr lang="en-US" sz="2400" i="1" dirty="0">
                <a:ea typeface="Cambria Math"/>
              </a:rPr>
              <a:t>m</a:t>
            </a:r>
            <a:r>
              <a:rPr lang="en-US" sz="2400" dirty="0">
                <a:ea typeface="Cambria Math"/>
              </a:rPr>
              <a:t>. This is</a:t>
            </a:r>
            <a:endParaRPr lang="en-IN" dirty="0"/>
          </a:p>
        </p:txBody>
      </p:sp>
      <p:sp>
        <p:nvSpPr>
          <p:cNvPr id="13" name="Content Placeholder 12">
            <a:extLst>
              <a:ext uri="{FF2B5EF4-FFF2-40B4-BE49-F238E27FC236}">
                <a16:creationId xmlns:a16="http://schemas.microsoft.com/office/drawing/2014/main" id="{B0EAC3B5-B6E2-4C6C-843A-478B8200FBFB}"/>
              </a:ext>
            </a:extLst>
          </p:cNvPr>
          <p:cNvSpPr>
            <a:spLocks noGrp="1"/>
          </p:cNvSpPr>
          <p:nvPr>
            <p:ph idx="19"/>
          </p:nvPr>
        </p:nvSpPr>
        <p:spPr>
          <a:xfrm>
            <a:off x="793812" y="3542332"/>
            <a:ext cx="3314700" cy="381000"/>
          </a:xfrm>
        </p:spPr>
        <p:txBody>
          <a:bodyPr/>
          <a:lstStyle/>
          <a:p>
            <a:r>
              <a:rPr lang="en-US" sz="2400" i="1" dirty="0">
                <a:ea typeface="Cambria Math"/>
              </a:rPr>
              <a:t>multiplication modulo m</a:t>
            </a:r>
            <a:r>
              <a:rPr lang="en-US" sz="2400" dirty="0">
                <a:ea typeface="Cambria Math"/>
              </a:rPr>
              <a:t>.</a:t>
            </a:r>
          </a:p>
        </p:txBody>
      </p:sp>
      <p:sp>
        <p:nvSpPr>
          <p:cNvPr id="14" name="Content Placeholder 13">
            <a:extLst>
              <a:ext uri="{FF2B5EF4-FFF2-40B4-BE49-F238E27FC236}">
                <a16:creationId xmlns:a16="http://schemas.microsoft.com/office/drawing/2014/main" id="{CF312E09-633F-4C86-94CB-2CF8DD4064B5}"/>
              </a:ext>
            </a:extLst>
          </p:cNvPr>
          <p:cNvSpPr>
            <a:spLocks noGrp="1"/>
          </p:cNvSpPr>
          <p:nvPr>
            <p:ph idx="20"/>
          </p:nvPr>
        </p:nvSpPr>
        <p:spPr>
          <a:xfrm>
            <a:off x="457200" y="4085350"/>
            <a:ext cx="8686800" cy="1477250"/>
          </a:xfrm>
        </p:spPr>
        <p:txBody>
          <a:bodyPr/>
          <a:lstStyle/>
          <a:p>
            <a:pPr marL="342000" lvl="1">
              <a:spcBef>
                <a:spcPts val="600"/>
              </a:spcBef>
              <a:buClr>
                <a:srgbClr val="04617B"/>
              </a:buClr>
            </a:pPr>
            <a:r>
              <a:rPr lang="en-US" sz="2400" dirty="0">
                <a:ea typeface="Cambria Math"/>
              </a:rPr>
              <a:t>Using these operations is said to be doing </a:t>
            </a:r>
            <a:r>
              <a:rPr lang="en-US" sz="2400" i="1" dirty="0">
                <a:ea typeface="Cambria Math"/>
              </a:rPr>
              <a:t>arithmetic modulo m</a:t>
            </a:r>
            <a:r>
              <a:rPr lang="en-US" sz="2400" dirty="0">
                <a:ea typeface="Cambria Math"/>
              </a:rPr>
              <a:t>.</a:t>
            </a:r>
            <a:endParaRPr lang="en-US" sz="2400" dirty="0"/>
          </a:p>
          <a:p>
            <a:pPr>
              <a:spcBef>
                <a:spcPts val="600"/>
              </a:spcBef>
            </a:pPr>
            <a:r>
              <a:rPr lang="en-US" sz="2800" b="1" dirty="0"/>
              <a:t>Example</a:t>
            </a:r>
            <a:r>
              <a:rPr lang="en-US" sz="2800" dirty="0"/>
              <a:t>: Find</a:t>
            </a:r>
            <a:endParaRPr lang="en-IN" dirty="0"/>
          </a:p>
        </p:txBody>
      </p:sp>
      <p:graphicFrame>
        <p:nvGraphicFramePr>
          <p:cNvPr id="42" name="Object 41">
            <a:extLst>
              <a:ext uri="{FF2B5EF4-FFF2-40B4-BE49-F238E27FC236}">
                <a16:creationId xmlns:a16="http://schemas.microsoft.com/office/drawing/2014/main" id="{B2F4C63E-1F27-4489-BA4D-60F06E520A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3834686"/>
              </p:ext>
            </p:extLst>
          </p:nvPr>
        </p:nvGraphicFramePr>
        <p:xfrm>
          <a:off x="2638425" y="4616388"/>
          <a:ext cx="2518000" cy="532653"/>
        </p:xfrm>
        <a:graphic>
          <a:graphicData uri="http://schemas.openxmlformats.org/presentationml/2006/ole">
            <mc:AlternateContent xmlns:mc="http://schemas.openxmlformats.org/markup-compatibility/2006">
              <mc:Choice xmlns:v="urn:schemas-microsoft-com:vml" Requires="v">
                <p:oleObj name="Equation" r:id="rId14" imgW="1079280" imgH="228600" progId="Equation.DSMT4">
                  <p:embed/>
                </p:oleObj>
              </mc:Choice>
              <mc:Fallback>
                <p:oleObj name="Equation" r:id="rId14" imgW="1079280" imgH="228600" progId="Equation.DSMT4">
                  <p:embed/>
                  <p:pic>
                    <p:nvPicPr>
                      <p:cNvPr id="9" name="Object 8">
                        <a:extLst>
                          <a:ext uri="{FF2B5EF4-FFF2-40B4-BE49-F238E27FC236}">
                            <a16:creationId xmlns:a16="http://schemas.microsoft.com/office/drawing/2014/main" id="{C890BFB9-DA2C-4FB9-94A1-EE1BD67EAE88}"/>
                          </a:ext>
                        </a:extLst>
                      </p:cNvPr>
                      <p:cNvPicPr/>
                      <p:nvPr/>
                    </p:nvPicPr>
                    <p:blipFill>
                      <a:blip r:embed="rId15"/>
                      <a:stretch>
                        <a:fillRect/>
                      </a:stretch>
                    </p:blipFill>
                    <p:spPr>
                      <a:xfrm>
                        <a:off x="2638425" y="4616388"/>
                        <a:ext cx="2518000" cy="53265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BCDB8F13-FAF0-42DB-9406-FAFE4D25E2C1}"/>
              </a:ext>
            </a:extLst>
          </p:cNvPr>
          <p:cNvSpPr>
            <a:spLocks noGrp="1"/>
          </p:cNvSpPr>
          <p:nvPr>
            <p:ph idx="21"/>
          </p:nvPr>
        </p:nvSpPr>
        <p:spPr>
          <a:xfrm>
            <a:off x="457200" y="5149042"/>
            <a:ext cx="7086600" cy="565958"/>
          </a:xfrm>
        </p:spPr>
        <p:txBody>
          <a:bodyPr/>
          <a:lstStyle/>
          <a:p>
            <a:r>
              <a:rPr lang="en-US" sz="2800" b="1" dirty="0"/>
              <a:t>Solution</a:t>
            </a:r>
            <a:r>
              <a:rPr lang="en-US" sz="2800" dirty="0"/>
              <a:t>: Using the definitions above:</a:t>
            </a:r>
          </a:p>
        </p:txBody>
      </p:sp>
      <p:sp>
        <p:nvSpPr>
          <p:cNvPr id="16" name="Content Placeholder 15">
            <a:extLst>
              <a:ext uri="{FF2B5EF4-FFF2-40B4-BE49-F238E27FC236}">
                <a16:creationId xmlns:a16="http://schemas.microsoft.com/office/drawing/2014/main" id="{64CD59AD-14A1-4E70-BE0F-0BD9845A4433}"/>
              </a:ext>
            </a:extLst>
          </p:cNvPr>
          <p:cNvSpPr>
            <a:spLocks noGrp="1"/>
          </p:cNvSpPr>
          <p:nvPr>
            <p:ph idx="22"/>
          </p:nvPr>
        </p:nvSpPr>
        <p:spPr>
          <a:xfrm>
            <a:off x="453851" y="5743464"/>
            <a:ext cx="533400" cy="381000"/>
          </a:xfrm>
        </p:spPr>
        <p:txBody>
          <a:bodyPr/>
          <a:lstStyle/>
          <a:p>
            <a:pPr marL="342900" indent="-342900">
              <a:buClr>
                <a:srgbClr val="04617B"/>
              </a:buClr>
              <a:buFont typeface="Arial" panose="020B0604020202020204" pitchFamily="34" charset="0"/>
              <a:buChar char="•"/>
            </a:pPr>
            <a:r>
              <a:rPr lang="en-US" sz="2000" dirty="0"/>
              <a:t> </a:t>
            </a:r>
            <a:endParaRPr lang="en-IN" sz="2000" dirty="0"/>
          </a:p>
        </p:txBody>
      </p:sp>
      <p:graphicFrame>
        <p:nvGraphicFramePr>
          <p:cNvPr id="36" name="Object 35">
            <a:extLst>
              <a:ext uri="{FF2B5EF4-FFF2-40B4-BE49-F238E27FC236}">
                <a16:creationId xmlns:a16="http://schemas.microsoft.com/office/drawing/2014/main" id="{5492F98D-8635-4D9F-9179-999E7F7958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7288185"/>
              </p:ext>
            </p:extLst>
          </p:nvPr>
        </p:nvGraphicFramePr>
        <p:xfrm>
          <a:off x="854075" y="5768975"/>
          <a:ext cx="1649413" cy="403225"/>
        </p:xfrm>
        <a:graphic>
          <a:graphicData uri="http://schemas.openxmlformats.org/presentationml/2006/ole">
            <mc:AlternateContent xmlns:mc="http://schemas.openxmlformats.org/markup-compatibility/2006">
              <mc:Choice xmlns:v="urn:schemas-microsoft-com:vml" Requires="v">
                <p:oleObj name="Equation" r:id="rId16" imgW="1041120" imgH="253800" progId="Equation.DSMT4">
                  <p:embed/>
                </p:oleObj>
              </mc:Choice>
              <mc:Fallback>
                <p:oleObj name="Equation" r:id="rId16" imgW="1041120" imgH="253800" progId="Equation.DSMT4">
                  <p:embed/>
                  <p:pic>
                    <p:nvPicPr>
                      <p:cNvPr id="13" name="Object 12">
                        <a:extLst>
                          <a:ext uri="{FF2B5EF4-FFF2-40B4-BE49-F238E27FC236}">
                            <a16:creationId xmlns:a16="http://schemas.microsoft.com/office/drawing/2014/main" id="{ACDEF5A5-E3D0-42F3-8F04-0B8612BA7329}"/>
                          </a:ext>
                        </a:extLst>
                      </p:cNvPr>
                      <p:cNvPicPr/>
                      <p:nvPr/>
                    </p:nvPicPr>
                    <p:blipFill>
                      <a:blip r:embed="rId17"/>
                      <a:stretch>
                        <a:fillRect/>
                      </a:stretch>
                    </p:blipFill>
                    <p:spPr>
                      <a:xfrm>
                        <a:off x="854075" y="5768975"/>
                        <a:ext cx="1649413" cy="403225"/>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A78F3478-B0B5-44D2-B4C5-22A97B1BFB2A}"/>
              </a:ext>
            </a:extLst>
          </p:cNvPr>
          <p:cNvSpPr>
            <a:spLocks noGrp="1"/>
          </p:cNvSpPr>
          <p:nvPr>
            <p:ph idx="23"/>
          </p:nvPr>
        </p:nvSpPr>
        <p:spPr>
          <a:xfrm>
            <a:off x="2476500" y="5753100"/>
            <a:ext cx="3543300" cy="381000"/>
          </a:xfrm>
        </p:spPr>
        <p:txBody>
          <a:bodyPr/>
          <a:lstStyle/>
          <a:p>
            <a:r>
              <a:rPr lang="en-US" sz="2000" b="1" dirty="0">
                <a:ea typeface="Cambria Math" pitchFamily="18" charset="0"/>
              </a:rPr>
              <a:t>mod</a:t>
            </a:r>
            <a:r>
              <a:rPr lang="en-US" sz="2000" dirty="0">
                <a:ea typeface="Cambria Math" pitchFamily="18" charset="0"/>
              </a:rPr>
              <a:t> 11 = 16 </a:t>
            </a:r>
            <a:r>
              <a:rPr lang="en-US" sz="2000" b="1" dirty="0">
                <a:ea typeface="Cambria Math" pitchFamily="18" charset="0"/>
              </a:rPr>
              <a:t>mod</a:t>
            </a:r>
            <a:r>
              <a:rPr lang="en-US" sz="2000" dirty="0">
                <a:ea typeface="Cambria Math" pitchFamily="18" charset="0"/>
              </a:rPr>
              <a:t> 11 = 5.</a:t>
            </a:r>
            <a:endParaRPr lang="en-IN" sz="2000" dirty="0"/>
          </a:p>
        </p:txBody>
      </p:sp>
      <p:sp>
        <p:nvSpPr>
          <p:cNvPr id="18" name="Content Placeholder 17">
            <a:extLst>
              <a:ext uri="{FF2B5EF4-FFF2-40B4-BE49-F238E27FC236}">
                <a16:creationId xmlns:a16="http://schemas.microsoft.com/office/drawing/2014/main" id="{E7592878-D9AD-4429-8A35-2AC41919CF94}"/>
              </a:ext>
            </a:extLst>
          </p:cNvPr>
          <p:cNvSpPr>
            <a:spLocks noGrp="1"/>
          </p:cNvSpPr>
          <p:nvPr>
            <p:ph idx="24"/>
          </p:nvPr>
        </p:nvSpPr>
        <p:spPr>
          <a:xfrm>
            <a:off x="453851" y="6198386"/>
            <a:ext cx="374712" cy="381000"/>
          </a:xfrm>
        </p:spPr>
        <p:txBody>
          <a:bodyPr/>
          <a:lstStyle/>
          <a:p>
            <a:pPr marL="342900" indent="-342900">
              <a:buClr>
                <a:srgbClr val="04617B"/>
              </a:buClr>
              <a:buFont typeface="Arial" panose="020B0604020202020204" pitchFamily="34" charset="0"/>
              <a:buChar char="•"/>
            </a:pPr>
            <a:r>
              <a:rPr lang="en-US" sz="2000" dirty="0"/>
              <a:t> </a:t>
            </a:r>
            <a:endParaRPr lang="en-IN" sz="2000" dirty="0"/>
          </a:p>
        </p:txBody>
      </p:sp>
      <p:graphicFrame>
        <p:nvGraphicFramePr>
          <p:cNvPr id="37" name="Object 36">
            <a:extLst>
              <a:ext uri="{FF2B5EF4-FFF2-40B4-BE49-F238E27FC236}">
                <a16:creationId xmlns:a16="http://schemas.microsoft.com/office/drawing/2014/main" id="{9FAB6C75-4A34-4163-B737-0F0583FB72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7999953"/>
              </p:ext>
            </p:extLst>
          </p:nvPr>
        </p:nvGraphicFramePr>
        <p:xfrm>
          <a:off x="865188" y="6188075"/>
          <a:ext cx="1550987" cy="436563"/>
        </p:xfrm>
        <a:graphic>
          <a:graphicData uri="http://schemas.openxmlformats.org/presentationml/2006/ole">
            <mc:AlternateContent xmlns:mc="http://schemas.openxmlformats.org/markup-compatibility/2006">
              <mc:Choice xmlns:v="urn:schemas-microsoft-com:vml" Requires="v">
                <p:oleObj name="Equation" r:id="rId18" imgW="901440" imgH="253800" progId="Equation.DSMT4">
                  <p:embed/>
                </p:oleObj>
              </mc:Choice>
              <mc:Fallback>
                <p:oleObj name="Equation" r:id="rId18" imgW="901440" imgH="253800" progId="Equation.DSMT4">
                  <p:embed/>
                  <p:pic>
                    <p:nvPicPr>
                      <p:cNvPr id="13" name="Object 12">
                        <a:extLst>
                          <a:ext uri="{FF2B5EF4-FFF2-40B4-BE49-F238E27FC236}">
                            <a16:creationId xmlns:a16="http://schemas.microsoft.com/office/drawing/2014/main" id="{ACDEF5A5-E3D0-42F3-8F04-0B8612BA7329}"/>
                          </a:ext>
                        </a:extLst>
                      </p:cNvPr>
                      <p:cNvPicPr/>
                      <p:nvPr/>
                    </p:nvPicPr>
                    <p:blipFill>
                      <a:blip r:embed="rId19"/>
                      <a:stretch>
                        <a:fillRect/>
                      </a:stretch>
                    </p:blipFill>
                    <p:spPr>
                      <a:xfrm>
                        <a:off x="865188" y="6188075"/>
                        <a:ext cx="1550987" cy="436563"/>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84D1B0F0-E500-45B3-A305-C8141FF6B725}"/>
              </a:ext>
            </a:extLst>
          </p:cNvPr>
          <p:cNvSpPr>
            <a:spLocks noGrp="1"/>
          </p:cNvSpPr>
          <p:nvPr>
            <p:ph idx="25"/>
          </p:nvPr>
        </p:nvSpPr>
        <p:spPr>
          <a:xfrm>
            <a:off x="2394012" y="6179882"/>
            <a:ext cx="4159188" cy="381000"/>
          </a:xfrm>
        </p:spPr>
        <p:txBody>
          <a:bodyPr/>
          <a:lstStyle/>
          <a:p>
            <a:r>
              <a:rPr lang="en-US" sz="2000" b="1" dirty="0">
                <a:ea typeface="Cambria Math" pitchFamily="18" charset="0"/>
              </a:rPr>
              <a:t>mod</a:t>
            </a:r>
            <a:r>
              <a:rPr lang="en-US" sz="2000" dirty="0">
                <a:ea typeface="Cambria Math" pitchFamily="18" charset="0"/>
              </a:rPr>
              <a:t> 11 = 63 </a:t>
            </a:r>
            <a:r>
              <a:rPr lang="en-US" sz="2000" b="1" dirty="0">
                <a:ea typeface="Cambria Math" pitchFamily="18" charset="0"/>
              </a:rPr>
              <a:t>mod</a:t>
            </a:r>
            <a:r>
              <a:rPr lang="en-US" sz="2000" dirty="0">
                <a:ea typeface="Cambria Math" pitchFamily="18" charset="0"/>
              </a:rPr>
              <a:t> 11 = 8.</a:t>
            </a:r>
            <a:endParaRPr lang="en-IN" sz="2000" dirty="0"/>
          </a:p>
        </p:txBody>
      </p:sp>
      <p:sp>
        <p:nvSpPr>
          <p:cNvPr id="39" name="Slide Number Placeholder 5">
            <a:extLst>
              <a:ext uri="{FF2B5EF4-FFF2-40B4-BE49-F238E27FC236}">
                <a16:creationId xmlns:a16="http://schemas.microsoft.com/office/drawing/2014/main" id="{3E636B3D-A34A-4C04-A79B-988EE8FC21D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82586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F482-B1CE-4087-A36B-F17A4FC8C178}"/>
              </a:ext>
            </a:extLst>
          </p:cNvPr>
          <p:cNvSpPr>
            <a:spLocks noGrp="1"/>
          </p:cNvSpPr>
          <p:nvPr>
            <p:ph type="title"/>
          </p:nvPr>
        </p:nvSpPr>
        <p:spPr/>
        <p:txBody>
          <a:bodyPr/>
          <a:lstStyle/>
          <a:p>
            <a:r>
              <a:rPr lang="en-US" dirty="0"/>
              <a:t>Arithmetic Modulo </a:t>
            </a:r>
            <a:r>
              <a:rPr lang="en-US" i="1" dirty="0"/>
              <a:t>m</a:t>
            </a:r>
            <a:r>
              <a:rPr lang="en-US" sz="1500" dirty="0"/>
              <a:t> 2</a:t>
            </a:r>
            <a:endParaRPr lang="en-IN" dirty="0"/>
          </a:p>
        </p:txBody>
      </p:sp>
      <p:sp>
        <p:nvSpPr>
          <p:cNvPr id="3" name="Content Placeholder 2">
            <a:extLst>
              <a:ext uri="{FF2B5EF4-FFF2-40B4-BE49-F238E27FC236}">
                <a16:creationId xmlns:a16="http://schemas.microsoft.com/office/drawing/2014/main" id="{F244F928-1649-40DF-B18F-D5D510D987B8}"/>
              </a:ext>
            </a:extLst>
          </p:cNvPr>
          <p:cNvSpPr>
            <a:spLocks noGrp="1"/>
          </p:cNvSpPr>
          <p:nvPr>
            <p:ph idx="1"/>
          </p:nvPr>
        </p:nvSpPr>
        <p:spPr>
          <a:xfrm>
            <a:off x="457200" y="1295400"/>
            <a:ext cx="2743200" cy="473470"/>
          </a:xfrm>
        </p:spPr>
        <p:txBody>
          <a:bodyPr/>
          <a:lstStyle/>
          <a:p>
            <a:r>
              <a:rPr lang="en-US" sz="3000" dirty="0">
                <a:ea typeface="Cambria Math"/>
              </a:rPr>
              <a:t>The operations</a:t>
            </a:r>
            <a:endParaRPr lang="en-IN" sz="3000" dirty="0"/>
          </a:p>
        </p:txBody>
      </p:sp>
      <p:graphicFrame>
        <p:nvGraphicFramePr>
          <p:cNvPr id="32" name="Object 31">
            <a:extLst>
              <a:ext uri="{FF2B5EF4-FFF2-40B4-BE49-F238E27FC236}">
                <a16:creationId xmlns:a16="http://schemas.microsoft.com/office/drawing/2014/main" id="{0839549D-B608-498C-B331-7C3F026A14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7324900"/>
              </p:ext>
            </p:extLst>
          </p:nvPr>
        </p:nvGraphicFramePr>
        <p:xfrm>
          <a:off x="2909455" y="1367653"/>
          <a:ext cx="1524000" cy="537347"/>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26" name="Object 25">
                        <a:extLst>
                          <a:ext uri="{FF2B5EF4-FFF2-40B4-BE49-F238E27FC236}">
                            <a16:creationId xmlns:a16="http://schemas.microsoft.com/office/drawing/2014/main" id="{E998E524-4361-4AA3-B96E-0EC371F22293}"/>
                          </a:ext>
                        </a:extLst>
                      </p:cNvPr>
                      <p:cNvPicPr/>
                      <p:nvPr/>
                    </p:nvPicPr>
                    <p:blipFill>
                      <a:blip r:embed="rId3"/>
                      <a:stretch>
                        <a:fillRect/>
                      </a:stretch>
                    </p:blipFill>
                    <p:spPr>
                      <a:xfrm>
                        <a:off x="2909455" y="1367653"/>
                        <a:ext cx="1524000" cy="53734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2435D7C-B6D3-4A85-9809-BD6032B97906}"/>
              </a:ext>
            </a:extLst>
          </p:cNvPr>
          <p:cNvSpPr>
            <a:spLocks noGrp="1"/>
          </p:cNvSpPr>
          <p:nvPr>
            <p:ph idx="10"/>
          </p:nvPr>
        </p:nvSpPr>
        <p:spPr>
          <a:xfrm>
            <a:off x="4419600" y="1293322"/>
            <a:ext cx="4191000" cy="535478"/>
          </a:xfrm>
        </p:spPr>
        <p:txBody>
          <a:bodyPr/>
          <a:lstStyle/>
          <a:p>
            <a:r>
              <a:rPr lang="en-US" sz="3000" dirty="0">
                <a:ea typeface="Cambria Math"/>
              </a:rPr>
              <a:t>satisfy many of the same</a:t>
            </a:r>
            <a:endParaRPr lang="en-IN" sz="3000" dirty="0"/>
          </a:p>
        </p:txBody>
      </p:sp>
      <p:sp>
        <p:nvSpPr>
          <p:cNvPr id="5" name="Content Placeholder 4">
            <a:extLst>
              <a:ext uri="{FF2B5EF4-FFF2-40B4-BE49-F238E27FC236}">
                <a16:creationId xmlns:a16="http://schemas.microsoft.com/office/drawing/2014/main" id="{FB98D496-EF74-4622-B672-9A05DB09583C}"/>
              </a:ext>
            </a:extLst>
          </p:cNvPr>
          <p:cNvSpPr>
            <a:spLocks noGrp="1"/>
          </p:cNvSpPr>
          <p:nvPr>
            <p:ph idx="11"/>
          </p:nvPr>
        </p:nvSpPr>
        <p:spPr>
          <a:xfrm>
            <a:off x="457200" y="1750522"/>
            <a:ext cx="8229600" cy="1145078"/>
          </a:xfrm>
        </p:spPr>
        <p:txBody>
          <a:bodyPr/>
          <a:lstStyle/>
          <a:p>
            <a:pPr>
              <a:spcBef>
                <a:spcPts val="600"/>
              </a:spcBef>
            </a:pPr>
            <a:r>
              <a:rPr lang="en-US" sz="3000" dirty="0">
                <a:ea typeface="Cambria Math"/>
              </a:rPr>
              <a:t>properties as ordinary addition and multiplication.</a:t>
            </a:r>
          </a:p>
          <a:p>
            <a:pPr>
              <a:spcBef>
                <a:spcPts val="600"/>
              </a:spcBef>
            </a:pPr>
            <a:r>
              <a:rPr lang="en-US" dirty="0">
                <a:ea typeface="Cambria Math"/>
              </a:rPr>
              <a:t>Closure: If a and b belong to</a:t>
            </a:r>
            <a:endParaRPr lang="en-IN" dirty="0">
              <a:latin typeface="+mn-lt"/>
            </a:endParaRPr>
          </a:p>
        </p:txBody>
      </p:sp>
      <p:graphicFrame>
        <p:nvGraphicFramePr>
          <p:cNvPr id="35" name="Object 34">
            <a:extLst>
              <a:ext uri="{FF2B5EF4-FFF2-40B4-BE49-F238E27FC236}">
                <a16:creationId xmlns:a16="http://schemas.microsoft.com/office/drawing/2014/main" id="{8931A6CD-26DF-4172-9F37-5A3FA0C262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2982294"/>
              </p:ext>
            </p:extLst>
          </p:nvPr>
        </p:nvGraphicFramePr>
        <p:xfrm>
          <a:off x="4038600" y="2376488"/>
          <a:ext cx="4319588" cy="460375"/>
        </p:xfrm>
        <a:graphic>
          <a:graphicData uri="http://schemas.openxmlformats.org/presentationml/2006/ole">
            <mc:AlternateContent xmlns:mc="http://schemas.openxmlformats.org/markup-compatibility/2006">
              <mc:Choice xmlns:v="urn:schemas-microsoft-com:vml" Requires="v">
                <p:oleObj name="Equation" r:id="rId4" imgW="2145960" imgH="228600" progId="Equation.DSMT4">
                  <p:embed/>
                </p:oleObj>
              </mc:Choice>
              <mc:Fallback>
                <p:oleObj name="Equation" r:id="rId4" imgW="2145960" imgH="228600" progId="Equation.DSMT4">
                  <p:embed/>
                  <p:pic>
                    <p:nvPicPr>
                      <p:cNvPr id="27" name="Object 26">
                        <a:extLst>
                          <a:ext uri="{FF2B5EF4-FFF2-40B4-BE49-F238E27FC236}">
                            <a16:creationId xmlns:a16="http://schemas.microsoft.com/office/drawing/2014/main" id="{8CE6D55C-BB6D-47FD-BBBB-1323C898868B}"/>
                          </a:ext>
                        </a:extLst>
                      </p:cNvPr>
                      <p:cNvPicPr/>
                      <p:nvPr/>
                    </p:nvPicPr>
                    <p:blipFill>
                      <a:blip r:embed="rId5"/>
                      <a:stretch>
                        <a:fillRect/>
                      </a:stretch>
                    </p:blipFill>
                    <p:spPr>
                      <a:xfrm>
                        <a:off x="4038600" y="2376488"/>
                        <a:ext cx="4319588" cy="4603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A0A463D-4BBC-4FEB-991A-00D54DE674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7757519"/>
              </p:ext>
            </p:extLst>
          </p:nvPr>
        </p:nvGraphicFramePr>
        <p:xfrm>
          <a:off x="531813" y="2770188"/>
          <a:ext cx="763587" cy="430212"/>
        </p:xfrm>
        <a:graphic>
          <a:graphicData uri="http://schemas.openxmlformats.org/presentationml/2006/ole">
            <mc:AlternateContent xmlns:mc="http://schemas.openxmlformats.org/markup-compatibility/2006">
              <mc:Choice xmlns:v="urn:schemas-microsoft-com:vml" Requires="v">
                <p:oleObj name="Equation" r:id="rId6" imgW="406080" imgH="228600" progId="Equation.DSMT4">
                  <p:embed/>
                </p:oleObj>
              </mc:Choice>
              <mc:Fallback>
                <p:oleObj name="Equation" r:id="rId6" imgW="406080" imgH="228600" progId="Equation.DSMT4">
                  <p:embed/>
                  <p:pic>
                    <p:nvPicPr>
                      <p:cNvPr id="0" name=""/>
                      <p:cNvPicPr/>
                      <p:nvPr/>
                    </p:nvPicPr>
                    <p:blipFill>
                      <a:blip r:embed="rId7"/>
                      <a:stretch>
                        <a:fillRect/>
                      </a:stretch>
                    </p:blipFill>
                    <p:spPr>
                      <a:xfrm>
                        <a:off x="531813" y="2770188"/>
                        <a:ext cx="763587" cy="4302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072F6F1-C009-4908-8EEC-D5837C0C9932}"/>
              </a:ext>
            </a:extLst>
          </p:cNvPr>
          <p:cNvSpPr>
            <a:spLocks noGrp="1"/>
          </p:cNvSpPr>
          <p:nvPr>
            <p:ph idx="12"/>
          </p:nvPr>
        </p:nvSpPr>
        <p:spPr>
          <a:xfrm>
            <a:off x="457200" y="3274522"/>
            <a:ext cx="6898689" cy="535478"/>
          </a:xfrm>
        </p:spPr>
        <p:txBody>
          <a:bodyPr/>
          <a:lstStyle/>
          <a:p>
            <a:r>
              <a:rPr lang="en-US" sz="2400" i="1" dirty="0">
                <a:ea typeface="Cambria Math"/>
              </a:rPr>
              <a:t>Associativity</a:t>
            </a:r>
            <a:r>
              <a:rPr lang="en-US" sz="2400" dirty="0">
                <a:ea typeface="Cambria Math"/>
              </a:rPr>
              <a:t>: If </a:t>
            </a:r>
            <a:r>
              <a:rPr lang="en-US" sz="2400" i="1" dirty="0">
                <a:ea typeface="Cambria Math"/>
              </a:rPr>
              <a:t>a</a:t>
            </a:r>
            <a:r>
              <a:rPr lang="en-US" sz="2400" dirty="0">
                <a:ea typeface="Cambria Math"/>
              </a:rPr>
              <a:t>, </a:t>
            </a:r>
            <a:r>
              <a:rPr lang="en-US" sz="2400" i="1" dirty="0">
                <a:ea typeface="Cambria Math"/>
              </a:rPr>
              <a:t>b, </a:t>
            </a:r>
            <a:r>
              <a:rPr lang="en-US" sz="2400" dirty="0">
                <a:ea typeface="Cambria Math"/>
              </a:rPr>
              <a:t>and</a:t>
            </a:r>
            <a:r>
              <a:rPr lang="en-US" sz="2400" i="1" dirty="0">
                <a:ea typeface="Cambria Math"/>
              </a:rPr>
              <a:t> c</a:t>
            </a:r>
            <a:r>
              <a:rPr lang="en-US" sz="2400" dirty="0">
                <a:ea typeface="Cambria Math"/>
              </a:rPr>
              <a:t> belong to</a:t>
            </a:r>
            <a:endParaRPr lang="en-IN" dirty="0"/>
          </a:p>
        </p:txBody>
      </p:sp>
      <p:graphicFrame>
        <p:nvGraphicFramePr>
          <p:cNvPr id="12" name="Object 11">
            <a:extLst>
              <a:ext uri="{FF2B5EF4-FFF2-40B4-BE49-F238E27FC236}">
                <a16:creationId xmlns:a16="http://schemas.microsoft.com/office/drawing/2014/main" id="{C709D4F2-FFAE-4F34-B738-F8738510DE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9158160"/>
              </p:ext>
            </p:extLst>
          </p:nvPr>
        </p:nvGraphicFramePr>
        <p:xfrm>
          <a:off x="5029200" y="3287713"/>
          <a:ext cx="3276600" cy="477837"/>
        </p:xfrm>
        <a:graphic>
          <a:graphicData uri="http://schemas.openxmlformats.org/presentationml/2006/ole">
            <mc:AlternateContent xmlns:mc="http://schemas.openxmlformats.org/markup-compatibility/2006">
              <mc:Choice xmlns:v="urn:schemas-microsoft-com:vml" Requires="v">
                <p:oleObj name="Equation" r:id="rId8" imgW="1739880" imgH="253800" progId="Equation.DSMT4">
                  <p:embed/>
                </p:oleObj>
              </mc:Choice>
              <mc:Fallback>
                <p:oleObj name="Equation" r:id="rId8" imgW="1739880" imgH="253800" progId="Equation.DSMT4">
                  <p:embed/>
                  <p:pic>
                    <p:nvPicPr>
                      <p:cNvPr id="0" name=""/>
                      <p:cNvPicPr/>
                      <p:nvPr/>
                    </p:nvPicPr>
                    <p:blipFill>
                      <a:blip r:embed="rId9"/>
                      <a:stretch>
                        <a:fillRect/>
                      </a:stretch>
                    </p:blipFill>
                    <p:spPr>
                      <a:xfrm>
                        <a:off x="5029200" y="3287713"/>
                        <a:ext cx="3276600" cy="47783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C837B604-20D1-4ADE-8307-3CEE7CE34E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9782801"/>
              </p:ext>
            </p:extLst>
          </p:nvPr>
        </p:nvGraphicFramePr>
        <p:xfrm>
          <a:off x="482600" y="3636963"/>
          <a:ext cx="5080000" cy="488950"/>
        </p:xfrm>
        <a:graphic>
          <a:graphicData uri="http://schemas.openxmlformats.org/presentationml/2006/ole">
            <mc:AlternateContent xmlns:mc="http://schemas.openxmlformats.org/markup-compatibility/2006">
              <mc:Choice xmlns:v="urn:schemas-microsoft-com:vml" Requires="v">
                <p:oleObj name="Equation" r:id="rId10" imgW="2641320" imgH="253800" progId="Equation.DSMT4">
                  <p:embed/>
                </p:oleObj>
              </mc:Choice>
              <mc:Fallback>
                <p:oleObj name="Equation" r:id="rId10" imgW="2641320" imgH="253800" progId="Equation.DSMT4">
                  <p:embed/>
                  <p:pic>
                    <p:nvPicPr>
                      <p:cNvPr id="6" name="Object 5">
                        <a:extLst>
                          <a:ext uri="{FF2B5EF4-FFF2-40B4-BE49-F238E27FC236}">
                            <a16:creationId xmlns:a16="http://schemas.microsoft.com/office/drawing/2014/main" id="{0945349B-D2F2-4355-A142-29938238E2D3}"/>
                          </a:ext>
                        </a:extLst>
                      </p:cNvPr>
                      <p:cNvPicPr/>
                      <p:nvPr/>
                    </p:nvPicPr>
                    <p:blipFill>
                      <a:blip r:embed="rId11"/>
                      <a:stretch>
                        <a:fillRect/>
                      </a:stretch>
                    </p:blipFill>
                    <p:spPr>
                      <a:xfrm>
                        <a:off x="482600" y="3636963"/>
                        <a:ext cx="5080000" cy="4889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5FB5013-D4D4-4C07-9774-C9514EBF4CF0}"/>
              </a:ext>
            </a:extLst>
          </p:cNvPr>
          <p:cNvSpPr>
            <a:spLocks noGrp="1"/>
          </p:cNvSpPr>
          <p:nvPr>
            <p:ph idx="13"/>
          </p:nvPr>
        </p:nvSpPr>
        <p:spPr>
          <a:xfrm>
            <a:off x="457200" y="4114800"/>
            <a:ext cx="4612690" cy="381000"/>
          </a:xfrm>
        </p:spPr>
        <p:txBody>
          <a:bodyPr/>
          <a:lstStyle/>
          <a:p>
            <a:r>
              <a:rPr lang="en-US" sz="2400" i="1" dirty="0">
                <a:ea typeface="Cambria Math"/>
              </a:rPr>
              <a:t>Commutativity</a:t>
            </a:r>
            <a:r>
              <a:rPr lang="en-US" sz="2400" dirty="0">
                <a:ea typeface="Cambria Math"/>
              </a:rPr>
              <a:t>: If </a:t>
            </a:r>
            <a:r>
              <a:rPr lang="en-US" sz="2400" i="1" dirty="0">
                <a:ea typeface="Cambria Math"/>
              </a:rPr>
              <a:t>a</a:t>
            </a:r>
            <a:r>
              <a:rPr lang="en-US" sz="2400" dirty="0">
                <a:ea typeface="Cambria Math"/>
              </a:rPr>
              <a:t> and</a:t>
            </a:r>
            <a:r>
              <a:rPr lang="en-US" sz="2400" i="1" dirty="0">
                <a:ea typeface="Cambria Math"/>
              </a:rPr>
              <a:t> b</a:t>
            </a:r>
            <a:r>
              <a:rPr lang="en-US" sz="2400" dirty="0">
                <a:ea typeface="Cambria Math"/>
              </a:rPr>
              <a:t> belong to</a:t>
            </a:r>
            <a:endParaRPr lang="en-IN" dirty="0"/>
          </a:p>
        </p:txBody>
      </p:sp>
      <p:graphicFrame>
        <p:nvGraphicFramePr>
          <p:cNvPr id="28" name="Object 27">
            <a:extLst>
              <a:ext uri="{FF2B5EF4-FFF2-40B4-BE49-F238E27FC236}">
                <a16:creationId xmlns:a16="http://schemas.microsoft.com/office/drawing/2014/main" id="{D023FD34-42FF-4FA3-A247-C6906C8197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0762602"/>
              </p:ext>
            </p:extLst>
          </p:nvPr>
        </p:nvGraphicFramePr>
        <p:xfrm>
          <a:off x="4952999" y="4139008"/>
          <a:ext cx="400236" cy="451782"/>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
                      <p:cNvPicPr/>
                      <p:nvPr/>
                    </p:nvPicPr>
                    <p:blipFill>
                      <a:blip r:embed="rId13"/>
                      <a:stretch>
                        <a:fillRect/>
                      </a:stretch>
                    </p:blipFill>
                    <p:spPr>
                      <a:xfrm>
                        <a:off x="4952999" y="4139008"/>
                        <a:ext cx="400236" cy="45178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2F7B2AE-3B00-4FDF-A957-6AE1CA1D78B5}"/>
              </a:ext>
            </a:extLst>
          </p:cNvPr>
          <p:cNvSpPr>
            <a:spLocks noGrp="1"/>
          </p:cNvSpPr>
          <p:nvPr>
            <p:ph idx="14"/>
          </p:nvPr>
        </p:nvSpPr>
        <p:spPr>
          <a:xfrm>
            <a:off x="5257800" y="4114800"/>
            <a:ext cx="1152594" cy="381000"/>
          </a:xfrm>
        </p:spPr>
        <p:txBody>
          <a:bodyPr/>
          <a:lstStyle/>
          <a:p>
            <a:r>
              <a:rPr lang="en-US" sz="2400" dirty="0">
                <a:ea typeface="Cambria Math"/>
              </a:rPr>
              <a:t>, then</a:t>
            </a:r>
            <a:endParaRPr lang="en-IN" dirty="0"/>
          </a:p>
        </p:txBody>
      </p:sp>
      <p:graphicFrame>
        <p:nvGraphicFramePr>
          <p:cNvPr id="27" name="Object 26">
            <a:extLst>
              <a:ext uri="{FF2B5EF4-FFF2-40B4-BE49-F238E27FC236}">
                <a16:creationId xmlns:a16="http://schemas.microsoft.com/office/drawing/2014/main" id="{887650F7-23CB-4731-A811-B07FD8A628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95531573"/>
              </p:ext>
            </p:extLst>
          </p:nvPr>
        </p:nvGraphicFramePr>
        <p:xfrm>
          <a:off x="527822" y="4495800"/>
          <a:ext cx="4265613" cy="461963"/>
        </p:xfrm>
        <a:graphic>
          <a:graphicData uri="http://schemas.openxmlformats.org/presentationml/2006/ole">
            <mc:AlternateContent xmlns:mc="http://schemas.openxmlformats.org/markup-compatibility/2006">
              <mc:Choice xmlns:v="urn:schemas-microsoft-com:vml" Requires="v">
                <p:oleObj name="Equation" r:id="rId14" imgW="2108160" imgH="228600" progId="Equation.DSMT4">
                  <p:embed/>
                </p:oleObj>
              </mc:Choice>
              <mc:Fallback>
                <p:oleObj name="Equation" r:id="rId14" imgW="2108160" imgH="228600" progId="Equation.DSMT4">
                  <p:embed/>
                  <p:pic>
                    <p:nvPicPr>
                      <p:cNvPr id="5" name="Object 4">
                        <a:extLst>
                          <a:ext uri="{FF2B5EF4-FFF2-40B4-BE49-F238E27FC236}">
                            <a16:creationId xmlns:a16="http://schemas.microsoft.com/office/drawing/2014/main" id="{AA4FEA0D-8E6D-40AB-AA4A-C3938D590514}"/>
                          </a:ext>
                        </a:extLst>
                      </p:cNvPr>
                      <p:cNvPicPr/>
                      <p:nvPr/>
                    </p:nvPicPr>
                    <p:blipFill>
                      <a:blip r:embed="rId15"/>
                      <a:stretch>
                        <a:fillRect/>
                      </a:stretch>
                    </p:blipFill>
                    <p:spPr>
                      <a:xfrm>
                        <a:off x="527822" y="4495800"/>
                        <a:ext cx="4265613" cy="46196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3F33A25-FE0A-4A1A-88E8-4D1795E7290E}"/>
              </a:ext>
            </a:extLst>
          </p:cNvPr>
          <p:cNvSpPr>
            <a:spLocks noGrp="1"/>
          </p:cNvSpPr>
          <p:nvPr>
            <p:ph idx="15"/>
          </p:nvPr>
        </p:nvSpPr>
        <p:spPr>
          <a:xfrm>
            <a:off x="492710" y="5029200"/>
            <a:ext cx="7965490" cy="1419630"/>
          </a:xfrm>
        </p:spPr>
        <p:txBody>
          <a:bodyPr/>
          <a:lstStyle/>
          <a:p>
            <a:pPr marL="0" lvl="1" indent="0">
              <a:spcBef>
                <a:spcPts val="600"/>
              </a:spcBef>
              <a:buNone/>
            </a:pPr>
            <a:r>
              <a:rPr lang="en-US" sz="2400" i="1" dirty="0">
                <a:latin typeface="+mn-lt"/>
                <a:ea typeface="Cambria Math"/>
              </a:rPr>
              <a:t>Identity elements</a:t>
            </a:r>
            <a:r>
              <a:rPr lang="en-US" sz="2400" dirty="0">
                <a:latin typeface="+mn-lt"/>
                <a:ea typeface="Cambria Math"/>
              </a:rPr>
              <a:t>: The elements </a:t>
            </a:r>
            <a:r>
              <a:rPr lang="en-US" sz="2400" dirty="0">
                <a:latin typeface="+mn-lt"/>
                <a:ea typeface="Cambria Math" pitchFamily="18" charset="0"/>
              </a:rPr>
              <a:t>0</a:t>
            </a:r>
            <a:r>
              <a:rPr lang="en-US" sz="2400" dirty="0">
                <a:latin typeface="+mn-lt"/>
                <a:ea typeface="Cambria Math"/>
              </a:rPr>
              <a:t> and </a:t>
            </a:r>
            <a:r>
              <a:rPr lang="en-US" sz="2400" dirty="0">
                <a:latin typeface="+mn-lt"/>
                <a:ea typeface="Cambria Math" pitchFamily="18" charset="0"/>
              </a:rPr>
              <a:t>1</a:t>
            </a:r>
            <a:r>
              <a:rPr lang="en-US" sz="2400" dirty="0">
                <a:latin typeface="+mn-lt"/>
                <a:ea typeface="Cambria Math"/>
              </a:rPr>
              <a:t> are identity elements for addition and multiplication modulo </a:t>
            </a:r>
            <a:r>
              <a:rPr lang="en-US" sz="2400" i="1" dirty="0">
                <a:latin typeface="+mn-lt"/>
                <a:ea typeface="Cambria Math"/>
              </a:rPr>
              <a:t>m</a:t>
            </a:r>
            <a:r>
              <a:rPr lang="en-US" sz="2400" dirty="0">
                <a:latin typeface="+mn-lt"/>
                <a:ea typeface="Cambria Math"/>
              </a:rPr>
              <a:t>, respectively.</a:t>
            </a:r>
          </a:p>
          <a:p>
            <a:pPr marL="342000" lvl="2" indent="-342000">
              <a:spcBef>
                <a:spcPts val="600"/>
              </a:spcBef>
            </a:pPr>
            <a:r>
              <a:rPr lang="en-US" dirty="0">
                <a:latin typeface="+mn-lt"/>
                <a:ea typeface="Cambria Math"/>
              </a:rPr>
              <a:t>If </a:t>
            </a:r>
            <a:r>
              <a:rPr lang="en-US" i="1" dirty="0">
                <a:latin typeface="+mn-lt"/>
                <a:ea typeface="Cambria Math"/>
              </a:rPr>
              <a:t>a</a:t>
            </a:r>
            <a:r>
              <a:rPr lang="en-US" dirty="0">
                <a:latin typeface="+mn-lt"/>
                <a:ea typeface="Cambria Math"/>
              </a:rPr>
              <a:t> belongs to</a:t>
            </a:r>
            <a:endParaRPr lang="en-US" sz="2400" dirty="0">
              <a:latin typeface="+mn-lt"/>
              <a:ea typeface="Cambria Math"/>
            </a:endParaRPr>
          </a:p>
        </p:txBody>
      </p:sp>
      <p:graphicFrame>
        <p:nvGraphicFramePr>
          <p:cNvPr id="30" name="Object 29">
            <a:extLst>
              <a:ext uri="{FF2B5EF4-FFF2-40B4-BE49-F238E27FC236}">
                <a16:creationId xmlns:a16="http://schemas.microsoft.com/office/drawing/2014/main" id="{4F8E38FB-3BC5-4353-BFFD-6D8D9C88C6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2285553"/>
              </p:ext>
            </p:extLst>
          </p:nvPr>
        </p:nvGraphicFramePr>
        <p:xfrm>
          <a:off x="2743200" y="5942013"/>
          <a:ext cx="4327525" cy="469900"/>
        </p:xfrm>
        <a:graphic>
          <a:graphicData uri="http://schemas.openxmlformats.org/presentationml/2006/ole">
            <mc:AlternateContent xmlns:mc="http://schemas.openxmlformats.org/markup-compatibility/2006">
              <mc:Choice xmlns:v="urn:schemas-microsoft-com:vml" Requires="v">
                <p:oleObj name="Equation" r:id="rId16" imgW="2108160" imgH="228600" progId="Equation.DSMT4">
                  <p:embed/>
                </p:oleObj>
              </mc:Choice>
              <mc:Fallback>
                <p:oleObj name="Equation" r:id="rId16" imgW="2108160" imgH="228600" progId="Equation.DSMT4">
                  <p:embed/>
                  <p:pic>
                    <p:nvPicPr>
                      <p:cNvPr id="5" name="Object 4">
                        <a:extLst>
                          <a:ext uri="{FF2B5EF4-FFF2-40B4-BE49-F238E27FC236}">
                            <a16:creationId xmlns:a16="http://schemas.microsoft.com/office/drawing/2014/main" id="{136237A8-C2EE-4871-8C65-422F34566CC6}"/>
                          </a:ext>
                        </a:extLst>
                      </p:cNvPr>
                      <p:cNvPicPr/>
                      <p:nvPr/>
                    </p:nvPicPr>
                    <p:blipFill>
                      <a:blip r:embed="rId17"/>
                      <a:stretch>
                        <a:fillRect/>
                      </a:stretch>
                    </p:blipFill>
                    <p:spPr>
                      <a:xfrm>
                        <a:off x="2743200" y="5942013"/>
                        <a:ext cx="4327525" cy="469900"/>
                      </a:xfrm>
                      <a:prstGeom prst="rect">
                        <a:avLst/>
                      </a:prstGeom>
                    </p:spPr>
                  </p:pic>
                </p:oleObj>
              </mc:Fallback>
            </mc:AlternateContent>
          </a:graphicData>
        </a:graphic>
      </p:graphicFrame>
      <p:sp>
        <p:nvSpPr>
          <p:cNvPr id="24" name="Slide Number Placeholder 5">
            <a:extLst>
              <a:ext uri="{FF2B5EF4-FFF2-40B4-BE49-F238E27FC236}">
                <a16:creationId xmlns:a16="http://schemas.microsoft.com/office/drawing/2014/main" id="{F5F84CAF-6EF5-4B21-83AF-4BC57B1076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6989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F482-B1CE-4087-A36B-F17A4FC8C178}"/>
              </a:ext>
            </a:extLst>
          </p:cNvPr>
          <p:cNvSpPr>
            <a:spLocks noGrp="1"/>
          </p:cNvSpPr>
          <p:nvPr>
            <p:ph type="title"/>
          </p:nvPr>
        </p:nvSpPr>
        <p:spPr/>
        <p:txBody>
          <a:bodyPr/>
          <a:lstStyle/>
          <a:p>
            <a:r>
              <a:rPr lang="en-US" dirty="0"/>
              <a:t>Arithmetic Modulo </a:t>
            </a:r>
            <a:r>
              <a:rPr lang="en-US" i="1" dirty="0"/>
              <a:t>m</a:t>
            </a:r>
            <a:r>
              <a:rPr lang="en-US" sz="1500" dirty="0"/>
              <a:t> 3</a:t>
            </a:r>
            <a:endParaRPr lang="en-IN" dirty="0"/>
          </a:p>
        </p:txBody>
      </p:sp>
      <p:sp>
        <p:nvSpPr>
          <p:cNvPr id="3" name="Content Placeholder 2">
            <a:extLst>
              <a:ext uri="{FF2B5EF4-FFF2-40B4-BE49-F238E27FC236}">
                <a16:creationId xmlns:a16="http://schemas.microsoft.com/office/drawing/2014/main" id="{F244F928-1649-40DF-B18F-D5D510D987B8}"/>
              </a:ext>
            </a:extLst>
          </p:cNvPr>
          <p:cNvSpPr>
            <a:spLocks noGrp="1"/>
          </p:cNvSpPr>
          <p:nvPr>
            <p:ph idx="1"/>
          </p:nvPr>
        </p:nvSpPr>
        <p:spPr>
          <a:xfrm>
            <a:off x="492710" y="1288852"/>
            <a:ext cx="4648200" cy="473470"/>
          </a:xfrm>
        </p:spPr>
        <p:txBody>
          <a:bodyPr/>
          <a:lstStyle/>
          <a:p>
            <a:r>
              <a:rPr lang="en-US" sz="2200" i="1" dirty="0">
                <a:ea typeface="Cambria Math"/>
              </a:rPr>
              <a:t>Additive inverses</a:t>
            </a:r>
            <a:r>
              <a:rPr lang="en-US" sz="2200" dirty="0">
                <a:ea typeface="Cambria Math"/>
              </a:rPr>
              <a:t>: If </a:t>
            </a:r>
            <a:r>
              <a:rPr lang="en-US" sz="2200" i="1" dirty="0">
                <a:ea typeface="Cambria Math"/>
              </a:rPr>
              <a:t>a≠ </a:t>
            </a:r>
            <a:r>
              <a:rPr lang="en-US" sz="2200" dirty="0">
                <a:ea typeface="Cambria Math" pitchFamily="18" charset="0"/>
              </a:rPr>
              <a:t>0 </a:t>
            </a:r>
            <a:r>
              <a:rPr lang="en-US" sz="2200" dirty="0">
                <a:ea typeface="Cambria Math"/>
              </a:rPr>
              <a:t>belongs to</a:t>
            </a:r>
            <a:endParaRPr lang="en-IN" sz="2200" dirty="0"/>
          </a:p>
        </p:txBody>
      </p:sp>
      <p:graphicFrame>
        <p:nvGraphicFramePr>
          <p:cNvPr id="26" name="Object 25">
            <a:extLst>
              <a:ext uri="{FF2B5EF4-FFF2-40B4-BE49-F238E27FC236}">
                <a16:creationId xmlns:a16="http://schemas.microsoft.com/office/drawing/2014/main" id="{C24DA7F2-D6D2-4125-B3A4-0976E59CBB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6495199"/>
              </p:ext>
            </p:extLst>
          </p:nvPr>
        </p:nvGraphicFramePr>
        <p:xfrm>
          <a:off x="4496179" y="1290984"/>
          <a:ext cx="467651" cy="443123"/>
        </p:xfrm>
        <a:graphic>
          <a:graphicData uri="http://schemas.openxmlformats.org/presentationml/2006/ole">
            <mc:AlternateContent xmlns:mc="http://schemas.openxmlformats.org/markup-compatibility/2006">
              <mc:Choice xmlns:v="urn:schemas-microsoft-com:vml" Requires="v">
                <p:oleObj name="Equation" r:id="rId2" imgW="241200" imgH="228600" progId="Equation.DSMT4">
                  <p:embed/>
                </p:oleObj>
              </mc:Choice>
              <mc:Fallback>
                <p:oleObj name="Equation" r:id="rId2" imgW="241200" imgH="228600" progId="Equation.DSMT4">
                  <p:embed/>
                  <p:pic>
                    <p:nvPicPr>
                      <p:cNvPr id="26" name="Object 25">
                        <a:extLst>
                          <a:ext uri="{FF2B5EF4-FFF2-40B4-BE49-F238E27FC236}">
                            <a16:creationId xmlns:a16="http://schemas.microsoft.com/office/drawing/2014/main" id="{9A0A463D-4BBC-4FEB-991A-00D54DE67412}"/>
                          </a:ext>
                        </a:extLst>
                      </p:cNvPr>
                      <p:cNvPicPr/>
                      <p:nvPr/>
                    </p:nvPicPr>
                    <p:blipFill>
                      <a:blip r:embed="rId3"/>
                      <a:stretch>
                        <a:fillRect/>
                      </a:stretch>
                    </p:blipFill>
                    <p:spPr>
                      <a:xfrm>
                        <a:off x="4496179" y="1290984"/>
                        <a:ext cx="467651" cy="44312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2435D7C-B6D3-4A85-9809-BD6032B97906}"/>
              </a:ext>
            </a:extLst>
          </p:cNvPr>
          <p:cNvSpPr>
            <a:spLocks noGrp="1"/>
          </p:cNvSpPr>
          <p:nvPr>
            <p:ph idx="10"/>
          </p:nvPr>
        </p:nvSpPr>
        <p:spPr>
          <a:xfrm>
            <a:off x="4886711" y="1273563"/>
            <a:ext cx="3657600" cy="535478"/>
          </a:xfrm>
        </p:spPr>
        <p:txBody>
          <a:bodyPr/>
          <a:lstStyle/>
          <a:p>
            <a:r>
              <a:rPr lang="en-US" sz="2200" dirty="0">
                <a:ea typeface="Cambria Math"/>
              </a:rPr>
              <a:t>, then </a:t>
            </a:r>
            <a:r>
              <a:rPr lang="en-US" sz="2200" i="1" dirty="0">
                <a:ea typeface="Cambria Math"/>
              </a:rPr>
              <a:t>m− a</a:t>
            </a:r>
            <a:r>
              <a:rPr lang="en-US" sz="2200" dirty="0">
                <a:ea typeface="Cambria Math"/>
              </a:rPr>
              <a:t>  is the additive</a:t>
            </a:r>
            <a:endParaRPr lang="en-IN" sz="2200" dirty="0"/>
          </a:p>
        </p:txBody>
      </p:sp>
      <p:sp>
        <p:nvSpPr>
          <p:cNvPr id="5" name="Content Placeholder 4">
            <a:extLst>
              <a:ext uri="{FF2B5EF4-FFF2-40B4-BE49-F238E27FC236}">
                <a16:creationId xmlns:a16="http://schemas.microsoft.com/office/drawing/2014/main" id="{FB98D496-EF74-4622-B672-9A05DB09583C}"/>
              </a:ext>
            </a:extLst>
          </p:cNvPr>
          <p:cNvSpPr>
            <a:spLocks noGrp="1"/>
          </p:cNvSpPr>
          <p:nvPr>
            <p:ph idx="11"/>
          </p:nvPr>
        </p:nvSpPr>
        <p:spPr>
          <a:xfrm>
            <a:off x="451044" y="1700638"/>
            <a:ext cx="8229600" cy="890162"/>
          </a:xfrm>
        </p:spPr>
        <p:txBody>
          <a:bodyPr/>
          <a:lstStyle/>
          <a:p>
            <a:pPr>
              <a:spcBef>
                <a:spcPts val="600"/>
              </a:spcBef>
            </a:pPr>
            <a:r>
              <a:rPr lang="en-US" sz="2200" dirty="0">
                <a:ea typeface="Cambria Math"/>
              </a:rPr>
              <a:t>inverse of a modulo m and </a:t>
            </a:r>
            <a:r>
              <a:rPr lang="en-US" sz="2200" dirty="0">
                <a:ea typeface="Cambria Math"/>
                <a:cs typeface="Cambria"/>
              </a:rPr>
              <a:t>0</a:t>
            </a:r>
            <a:r>
              <a:rPr lang="en-US" sz="2200" dirty="0">
                <a:ea typeface="Cambria Math"/>
              </a:rPr>
              <a:t> is its own additive inverse.</a:t>
            </a:r>
            <a:endParaRPr lang="en-US" sz="2000" dirty="0">
              <a:ea typeface="Cambria Math"/>
            </a:endParaRPr>
          </a:p>
          <a:p>
            <a:pPr marL="342900" indent="-342900">
              <a:spcBef>
                <a:spcPts val="600"/>
              </a:spcBef>
              <a:buClr>
                <a:srgbClr val="04617B"/>
              </a:buClr>
              <a:buFont typeface="Arial" panose="020B0604020202020204" pitchFamily="34" charset="0"/>
              <a:buChar char="•"/>
            </a:pPr>
            <a:r>
              <a:rPr lang="en-US" sz="2000" dirty="0">
                <a:latin typeface="+mn-lt"/>
                <a:ea typeface="Cambria Math"/>
              </a:rPr>
              <a:t> </a:t>
            </a:r>
            <a:endParaRPr lang="en-IN" sz="2000" dirty="0">
              <a:latin typeface="+mn-lt"/>
            </a:endParaRPr>
          </a:p>
        </p:txBody>
      </p:sp>
      <p:graphicFrame>
        <p:nvGraphicFramePr>
          <p:cNvPr id="22" name="Object 21">
            <a:extLst>
              <a:ext uri="{FF2B5EF4-FFF2-40B4-BE49-F238E27FC236}">
                <a16:creationId xmlns:a16="http://schemas.microsoft.com/office/drawing/2014/main" id="{FD623C26-241F-41CC-A32F-B46C47AB3B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6080832"/>
              </p:ext>
            </p:extLst>
          </p:nvPr>
        </p:nvGraphicFramePr>
        <p:xfrm>
          <a:off x="838200" y="2197594"/>
          <a:ext cx="3375725" cy="427264"/>
        </p:xfrm>
        <a:graphic>
          <a:graphicData uri="http://schemas.openxmlformats.org/presentationml/2006/ole">
            <mc:AlternateContent xmlns:mc="http://schemas.openxmlformats.org/markup-compatibility/2006">
              <mc:Choice xmlns:v="urn:schemas-microsoft-com:vml" Requires="v">
                <p:oleObj name="Equation" r:id="rId4" imgW="2006280" imgH="253800" progId="Equation.DSMT4">
                  <p:embed/>
                </p:oleObj>
              </mc:Choice>
              <mc:Fallback>
                <p:oleObj name="Equation" r:id="rId4" imgW="2006280" imgH="253800" progId="Equation.DSMT4">
                  <p:embed/>
                  <p:pic>
                    <p:nvPicPr>
                      <p:cNvPr id="3" name="Object 2">
                        <a:extLst>
                          <a:ext uri="{FF2B5EF4-FFF2-40B4-BE49-F238E27FC236}">
                            <a16:creationId xmlns:a16="http://schemas.microsoft.com/office/drawing/2014/main" id="{6BE404F1-4C4B-477C-A1E2-11ACB7496052}"/>
                          </a:ext>
                        </a:extLst>
                      </p:cNvPr>
                      <p:cNvPicPr/>
                      <p:nvPr/>
                    </p:nvPicPr>
                    <p:blipFill>
                      <a:blip r:embed="rId5"/>
                      <a:stretch>
                        <a:fillRect/>
                      </a:stretch>
                    </p:blipFill>
                    <p:spPr>
                      <a:xfrm>
                        <a:off x="838200" y="2197594"/>
                        <a:ext cx="3375725" cy="4272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072F6F1-C009-4908-8EEC-D5837C0C9932}"/>
              </a:ext>
            </a:extLst>
          </p:cNvPr>
          <p:cNvSpPr>
            <a:spLocks noGrp="1"/>
          </p:cNvSpPr>
          <p:nvPr>
            <p:ph idx="12"/>
          </p:nvPr>
        </p:nvSpPr>
        <p:spPr>
          <a:xfrm>
            <a:off x="481524" y="2741933"/>
            <a:ext cx="4765089" cy="535478"/>
          </a:xfrm>
        </p:spPr>
        <p:txBody>
          <a:bodyPr/>
          <a:lstStyle/>
          <a:p>
            <a:r>
              <a:rPr lang="en-US" sz="2200" i="1" dirty="0">
                <a:ea typeface="Cambria Math" pitchFamily="18" charset="0"/>
              </a:rPr>
              <a:t>Distributivity</a:t>
            </a:r>
            <a:r>
              <a:rPr lang="en-US" sz="2200" dirty="0">
                <a:ea typeface="Cambria Math" pitchFamily="18" charset="0"/>
              </a:rPr>
              <a:t>:</a:t>
            </a:r>
            <a:r>
              <a:rPr lang="en-US" sz="2200" dirty="0">
                <a:ea typeface="Cambria Math"/>
              </a:rPr>
              <a:t> If </a:t>
            </a:r>
            <a:r>
              <a:rPr lang="en-US" sz="2200" i="1" dirty="0">
                <a:ea typeface="Cambria Math"/>
              </a:rPr>
              <a:t>a</a:t>
            </a:r>
            <a:r>
              <a:rPr lang="en-US" sz="2200" dirty="0">
                <a:ea typeface="Cambria Math"/>
              </a:rPr>
              <a:t>, </a:t>
            </a:r>
            <a:r>
              <a:rPr lang="en-US" sz="2200" i="1" dirty="0">
                <a:ea typeface="Cambria Math"/>
              </a:rPr>
              <a:t>b, </a:t>
            </a:r>
            <a:r>
              <a:rPr lang="en-US" sz="2200" dirty="0">
                <a:ea typeface="Cambria Math"/>
              </a:rPr>
              <a:t>and</a:t>
            </a:r>
            <a:r>
              <a:rPr lang="en-US" sz="2200" i="1" dirty="0">
                <a:ea typeface="Cambria Math"/>
              </a:rPr>
              <a:t> c</a:t>
            </a:r>
            <a:r>
              <a:rPr lang="en-US" sz="2200" dirty="0">
                <a:ea typeface="Cambria Math"/>
              </a:rPr>
              <a:t> belong to</a:t>
            </a:r>
            <a:endParaRPr lang="en-IN" sz="2200" dirty="0"/>
          </a:p>
        </p:txBody>
      </p:sp>
      <p:graphicFrame>
        <p:nvGraphicFramePr>
          <p:cNvPr id="29" name="Object 28">
            <a:extLst>
              <a:ext uri="{FF2B5EF4-FFF2-40B4-BE49-F238E27FC236}">
                <a16:creationId xmlns:a16="http://schemas.microsoft.com/office/drawing/2014/main" id="{F8C98928-0EE9-49BF-8D9F-AFAB414CF6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140353"/>
              </p:ext>
            </p:extLst>
          </p:nvPr>
        </p:nvGraphicFramePr>
        <p:xfrm>
          <a:off x="4591050" y="2772689"/>
          <a:ext cx="438150" cy="416379"/>
        </p:xfrm>
        <a:graphic>
          <a:graphicData uri="http://schemas.openxmlformats.org/presentationml/2006/ole">
            <mc:AlternateContent xmlns:mc="http://schemas.openxmlformats.org/markup-compatibility/2006">
              <mc:Choice xmlns:v="urn:schemas-microsoft-com:vml" Requires="v">
                <p:oleObj name="Equation" r:id="rId6" imgW="241200" imgH="228600" progId="Equation.DSMT4">
                  <p:embed/>
                </p:oleObj>
              </mc:Choice>
              <mc:Fallback>
                <p:oleObj name="Equation" r:id="rId6" imgW="241200" imgH="228600" progId="Equation.DSMT4">
                  <p:embed/>
                  <p:pic>
                    <p:nvPicPr>
                      <p:cNvPr id="0" name=""/>
                      <p:cNvPicPr/>
                      <p:nvPr/>
                    </p:nvPicPr>
                    <p:blipFill>
                      <a:blip r:embed="rId7"/>
                      <a:stretch>
                        <a:fillRect/>
                      </a:stretch>
                    </p:blipFill>
                    <p:spPr>
                      <a:xfrm>
                        <a:off x="4591050" y="2772689"/>
                        <a:ext cx="438150" cy="41637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5FB5013-D4D4-4C07-9774-C9514EBF4CF0}"/>
              </a:ext>
            </a:extLst>
          </p:cNvPr>
          <p:cNvSpPr>
            <a:spLocks noGrp="1"/>
          </p:cNvSpPr>
          <p:nvPr>
            <p:ph idx="13"/>
          </p:nvPr>
        </p:nvSpPr>
        <p:spPr>
          <a:xfrm>
            <a:off x="4939898" y="2744776"/>
            <a:ext cx="955090" cy="381000"/>
          </a:xfrm>
        </p:spPr>
        <p:txBody>
          <a:bodyPr/>
          <a:lstStyle/>
          <a:p>
            <a:r>
              <a:rPr lang="en-US" sz="2200" dirty="0">
                <a:ea typeface="Cambria Math"/>
              </a:rPr>
              <a:t>, then</a:t>
            </a:r>
            <a:endParaRPr lang="en-IN" sz="2200" dirty="0"/>
          </a:p>
        </p:txBody>
      </p:sp>
      <p:sp>
        <p:nvSpPr>
          <p:cNvPr id="8" name="Content Placeholder 7">
            <a:extLst>
              <a:ext uri="{FF2B5EF4-FFF2-40B4-BE49-F238E27FC236}">
                <a16:creationId xmlns:a16="http://schemas.microsoft.com/office/drawing/2014/main" id="{E2F7B2AE-3B00-4FDF-A957-6AE1CA1D78B5}"/>
              </a:ext>
            </a:extLst>
          </p:cNvPr>
          <p:cNvSpPr>
            <a:spLocks noGrp="1"/>
          </p:cNvSpPr>
          <p:nvPr>
            <p:ph idx="14"/>
          </p:nvPr>
        </p:nvSpPr>
        <p:spPr>
          <a:xfrm>
            <a:off x="459844" y="3299248"/>
            <a:ext cx="609600" cy="381000"/>
          </a:xfrm>
        </p:spPr>
        <p:txBody>
          <a:bodyPr/>
          <a:lstStyle/>
          <a:p>
            <a:pPr marL="342900" indent="-342900">
              <a:buClr>
                <a:srgbClr val="04617B"/>
              </a:buClr>
              <a:buFont typeface="Arial" panose="020B0604020202020204" pitchFamily="34" charset="0"/>
              <a:buChar char="•"/>
            </a:pPr>
            <a:r>
              <a:rPr lang="en-US" sz="2000" dirty="0"/>
              <a:t> </a:t>
            </a:r>
            <a:endParaRPr lang="en-IN" sz="2000" dirty="0"/>
          </a:p>
        </p:txBody>
      </p:sp>
      <p:graphicFrame>
        <p:nvGraphicFramePr>
          <p:cNvPr id="23" name="Object 22">
            <a:extLst>
              <a:ext uri="{FF2B5EF4-FFF2-40B4-BE49-F238E27FC236}">
                <a16:creationId xmlns:a16="http://schemas.microsoft.com/office/drawing/2014/main" id="{22468751-9809-4F1E-85BA-21F85FF41E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6461708"/>
              </p:ext>
            </p:extLst>
          </p:nvPr>
        </p:nvGraphicFramePr>
        <p:xfrm>
          <a:off x="838200" y="3309938"/>
          <a:ext cx="7061200" cy="409575"/>
        </p:xfrm>
        <a:graphic>
          <a:graphicData uri="http://schemas.openxmlformats.org/presentationml/2006/ole">
            <mc:AlternateContent xmlns:mc="http://schemas.openxmlformats.org/markup-compatibility/2006">
              <mc:Choice xmlns:v="urn:schemas-microsoft-com:vml" Requires="v">
                <p:oleObj name="Equation" r:id="rId8" imgW="4381200" imgH="253800" progId="Equation.DSMT4">
                  <p:embed/>
                </p:oleObj>
              </mc:Choice>
              <mc:Fallback>
                <p:oleObj name="Equation" r:id="rId8" imgW="4381200" imgH="253800" progId="Equation.DSMT4">
                  <p:embed/>
                  <p:pic>
                    <p:nvPicPr>
                      <p:cNvPr id="6" name="Object 5">
                        <a:extLst>
                          <a:ext uri="{FF2B5EF4-FFF2-40B4-BE49-F238E27FC236}">
                            <a16:creationId xmlns:a16="http://schemas.microsoft.com/office/drawing/2014/main" id="{EDC2FA83-4AEB-47E9-8505-991C7E448CEF}"/>
                          </a:ext>
                        </a:extLst>
                      </p:cNvPr>
                      <p:cNvPicPr/>
                      <p:nvPr/>
                    </p:nvPicPr>
                    <p:blipFill>
                      <a:blip r:embed="rId9"/>
                      <a:stretch>
                        <a:fillRect/>
                      </a:stretch>
                    </p:blipFill>
                    <p:spPr>
                      <a:xfrm>
                        <a:off x="838200" y="3309938"/>
                        <a:ext cx="7061200" cy="40957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3F33A25-FE0A-4A1A-88E8-4D1795E7290E}"/>
              </a:ext>
            </a:extLst>
          </p:cNvPr>
          <p:cNvSpPr>
            <a:spLocks noGrp="1"/>
          </p:cNvSpPr>
          <p:nvPr>
            <p:ph idx="15"/>
          </p:nvPr>
        </p:nvSpPr>
        <p:spPr>
          <a:xfrm>
            <a:off x="492710" y="3810000"/>
            <a:ext cx="8498890" cy="2286000"/>
          </a:xfrm>
        </p:spPr>
        <p:txBody>
          <a:bodyPr/>
          <a:lstStyle/>
          <a:p>
            <a:r>
              <a:rPr lang="en-US" dirty="0">
                <a:ea typeface="Cambria Math" pitchFamily="18" charset="0"/>
              </a:rPr>
              <a:t>Exercises 42-44 ask for proofs of these properties.</a:t>
            </a:r>
          </a:p>
          <a:p>
            <a:r>
              <a:rPr lang="en-US" dirty="0">
                <a:ea typeface="Cambria Math" pitchFamily="18" charset="0"/>
              </a:rPr>
              <a:t>Multiplicative inverses have not been included since they do not always exist. For example, there is no multiplicative inverse of 2 modulo 6.</a:t>
            </a:r>
          </a:p>
          <a:p>
            <a:r>
              <a:rPr lang="en-US" dirty="0">
                <a:ea typeface="Cambria Math" pitchFamily="18" charset="0"/>
              </a:rPr>
              <a:t>(</a:t>
            </a:r>
            <a:r>
              <a:rPr lang="en-US" i="1" dirty="0">
                <a:ea typeface="Cambria Math" pitchFamily="18" charset="0"/>
              </a:rPr>
              <a:t>optional</a:t>
            </a:r>
            <a:r>
              <a:rPr lang="en-US" dirty="0">
                <a:ea typeface="Cambria Math" pitchFamily="18" charset="0"/>
              </a:rPr>
              <a:t>) Using the terminology of  abstract algebra,</a:t>
            </a:r>
            <a:endParaRPr lang="en-US" dirty="0">
              <a:ea typeface="Cambria Math"/>
            </a:endParaRPr>
          </a:p>
        </p:txBody>
      </p:sp>
      <p:graphicFrame>
        <p:nvGraphicFramePr>
          <p:cNvPr id="47" name="Object 46">
            <a:extLst>
              <a:ext uri="{FF2B5EF4-FFF2-40B4-BE49-F238E27FC236}">
                <a16:creationId xmlns:a16="http://schemas.microsoft.com/office/drawing/2014/main" id="{763BBB66-7064-4F9A-A07D-000496992E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0398337"/>
              </p:ext>
            </p:extLst>
          </p:nvPr>
        </p:nvGraphicFramePr>
        <p:xfrm>
          <a:off x="7162800" y="5765800"/>
          <a:ext cx="1676400" cy="431800"/>
        </p:xfrm>
        <a:graphic>
          <a:graphicData uri="http://schemas.openxmlformats.org/presentationml/2006/ole">
            <mc:AlternateContent xmlns:mc="http://schemas.openxmlformats.org/markup-compatibility/2006">
              <mc:Choice xmlns:v="urn:schemas-microsoft-com:vml" Requires="v">
                <p:oleObj name="Equation" r:id="rId10" imgW="888840" imgH="228600" progId="Equation.DSMT4">
                  <p:embed/>
                </p:oleObj>
              </mc:Choice>
              <mc:Fallback>
                <p:oleObj name="Equation" r:id="rId10" imgW="888840" imgH="228600" progId="Equation.DSMT4">
                  <p:embed/>
                  <p:pic>
                    <p:nvPicPr>
                      <p:cNvPr id="0" name=""/>
                      <p:cNvPicPr/>
                      <p:nvPr/>
                    </p:nvPicPr>
                    <p:blipFill>
                      <a:blip r:embed="rId11"/>
                      <a:stretch>
                        <a:fillRect/>
                      </a:stretch>
                    </p:blipFill>
                    <p:spPr>
                      <a:xfrm>
                        <a:off x="7162800" y="5765800"/>
                        <a:ext cx="1676400" cy="4318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293D8F7-85A9-4C5B-B0D8-DD388FA65F89}"/>
              </a:ext>
            </a:extLst>
          </p:cNvPr>
          <p:cNvSpPr>
            <a:spLocks noGrp="1"/>
          </p:cNvSpPr>
          <p:nvPr>
            <p:ph idx="16"/>
          </p:nvPr>
        </p:nvSpPr>
        <p:spPr>
          <a:xfrm>
            <a:off x="533400" y="6100685"/>
            <a:ext cx="5908090" cy="381000"/>
          </a:xfrm>
        </p:spPr>
        <p:txBody>
          <a:bodyPr/>
          <a:lstStyle/>
          <a:p>
            <a:r>
              <a:rPr lang="en-US" sz="2400" dirty="0">
                <a:ea typeface="Cambria Math" pitchFamily="18" charset="0"/>
              </a:rPr>
              <a:t>a commutative group and</a:t>
            </a:r>
            <a:endParaRPr lang="en-IN" dirty="0"/>
          </a:p>
        </p:txBody>
      </p:sp>
      <p:graphicFrame>
        <p:nvGraphicFramePr>
          <p:cNvPr id="27" name="Object 26">
            <a:extLst>
              <a:ext uri="{FF2B5EF4-FFF2-40B4-BE49-F238E27FC236}">
                <a16:creationId xmlns:a16="http://schemas.microsoft.com/office/drawing/2014/main" id="{3F52A4E8-2C87-4FE0-9F9B-18BD9C53DE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0179027"/>
              </p:ext>
            </p:extLst>
          </p:nvPr>
        </p:nvGraphicFramePr>
        <p:xfrm>
          <a:off x="3847127" y="6138131"/>
          <a:ext cx="2364145" cy="453169"/>
        </p:xfrm>
        <a:graphic>
          <a:graphicData uri="http://schemas.openxmlformats.org/presentationml/2006/ole">
            <mc:AlternateContent xmlns:mc="http://schemas.openxmlformats.org/markup-compatibility/2006">
              <mc:Choice xmlns:v="urn:schemas-microsoft-com:vml" Requires="v">
                <p:oleObj name="Equation" r:id="rId12" imgW="1193760" imgH="228600" progId="Equation.DSMT4">
                  <p:embed/>
                </p:oleObj>
              </mc:Choice>
              <mc:Fallback>
                <p:oleObj name="Equation" r:id="rId12" imgW="1193760" imgH="228600" progId="Equation.DSMT4">
                  <p:embed/>
                  <p:pic>
                    <p:nvPicPr>
                      <p:cNvPr id="25" name="Object 24">
                        <a:extLst>
                          <a:ext uri="{FF2B5EF4-FFF2-40B4-BE49-F238E27FC236}">
                            <a16:creationId xmlns:a16="http://schemas.microsoft.com/office/drawing/2014/main" id="{A1C13358-92B5-4A71-9882-829F27E8060E}"/>
                          </a:ext>
                        </a:extLst>
                      </p:cNvPr>
                      <p:cNvPicPr/>
                      <p:nvPr/>
                    </p:nvPicPr>
                    <p:blipFill>
                      <a:blip r:embed="rId13"/>
                      <a:stretch>
                        <a:fillRect/>
                      </a:stretch>
                    </p:blipFill>
                    <p:spPr>
                      <a:xfrm>
                        <a:off x="3847127" y="6138131"/>
                        <a:ext cx="2364145" cy="45316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A7002BC-2152-48BD-9E29-708F9310739A}"/>
              </a:ext>
            </a:extLst>
          </p:cNvPr>
          <p:cNvSpPr>
            <a:spLocks noGrp="1"/>
          </p:cNvSpPr>
          <p:nvPr>
            <p:ph idx="17"/>
          </p:nvPr>
        </p:nvSpPr>
        <p:spPr>
          <a:xfrm>
            <a:off x="6075655" y="6096000"/>
            <a:ext cx="2915945" cy="381000"/>
          </a:xfrm>
        </p:spPr>
        <p:txBody>
          <a:bodyPr/>
          <a:lstStyle/>
          <a:p>
            <a:r>
              <a:rPr lang="en-US" sz="2400" dirty="0">
                <a:ea typeface="Cambria Math" pitchFamily="18" charset="0"/>
              </a:rPr>
              <a:t>is a commutative ring.</a:t>
            </a:r>
            <a:endParaRPr lang="en-IN" dirty="0"/>
          </a:p>
        </p:txBody>
      </p:sp>
      <p:sp>
        <p:nvSpPr>
          <p:cNvPr id="24" name="Slide Number Placeholder 5">
            <a:extLst>
              <a:ext uri="{FF2B5EF4-FFF2-40B4-BE49-F238E27FC236}">
                <a16:creationId xmlns:a16="http://schemas.microsoft.com/office/drawing/2014/main" id="{F56DFC3F-F046-47D1-8A20-57D23214D69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89737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dirty="0"/>
              <a:t>Integer Representations and Algorithms</a:t>
            </a:r>
            <a:endParaRPr lang="en-US" sz="6000" b="1" dirty="0"/>
          </a:p>
        </p:txBody>
      </p:sp>
      <p:sp>
        <p:nvSpPr>
          <p:cNvPr id="3" name="Content Placeholder 2"/>
          <p:cNvSpPr>
            <a:spLocks noGrp="1"/>
          </p:cNvSpPr>
          <p:nvPr>
            <p:ph idx="1"/>
          </p:nvPr>
        </p:nvSpPr>
        <p:spPr>
          <a:xfrm>
            <a:off x="3200400" y="3810000"/>
            <a:ext cx="2743200" cy="640080"/>
          </a:xfrm>
        </p:spPr>
        <p:txBody>
          <a:bodyPr/>
          <a:lstStyle/>
          <a:p>
            <a:pPr algn="ctr"/>
            <a:r>
              <a:rPr lang="en-US" dirty="0"/>
              <a:t>Section 4.2</a:t>
            </a:r>
          </a:p>
        </p:txBody>
      </p:sp>
      <p:sp>
        <p:nvSpPr>
          <p:cNvPr id="4" name="Slide Number Placeholder 5">
            <a:extLst>
              <a:ext uri="{FF2B5EF4-FFF2-40B4-BE49-F238E27FC236}">
                <a16:creationId xmlns:a16="http://schemas.microsoft.com/office/drawing/2014/main" id="{66663ECE-0FA1-4EAD-A5CB-7BC65A07C9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a:xfrm>
            <a:off x="457200" y="1295400"/>
            <a:ext cx="8229600" cy="5257800"/>
          </a:xfrm>
        </p:spPr>
        <p:txBody>
          <a:bodyPr/>
          <a:lstStyle/>
          <a:p>
            <a:r>
              <a:rPr lang="en-US" dirty="0"/>
              <a:t>Integer Representations.</a:t>
            </a:r>
          </a:p>
          <a:p>
            <a:pPr marL="342000" lvl="1" indent="-342000"/>
            <a:r>
              <a:rPr lang="en-US" dirty="0"/>
              <a:t>Base </a:t>
            </a:r>
            <a:r>
              <a:rPr lang="en-US" i="1" dirty="0"/>
              <a:t>b</a:t>
            </a:r>
            <a:r>
              <a:rPr lang="en-US" dirty="0"/>
              <a:t> Expansions.</a:t>
            </a:r>
          </a:p>
          <a:p>
            <a:pPr marL="342000" lvl="1" indent="-342000"/>
            <a:r>
              <a:rPr lang="en-US" dirty="0"/>
              <a:t>Binary Expansions.</a:t>
            </a:r>
          </a:p>
          <a:p>
            <a:pPr marL="342000" lvl="1" indent="-342000"/>
            <a:r>
              <a:rPr lang="en-US" dirty="0"/>
              <a:t>Octal Expansions.</a:t>
            </a:r>
          </a:p>
          <a:p>
            <a:pPr marL="342000" lvl="1" indent="-342000"/>
            <a:r>
              <a:rPr lang="en-US" dirty="0"/>
              <a:t>Hexadecimal Expansions.</a:t>
            </a:r>
          </a:p>
          <a:p>
            <a:r>
              <a:rPr lang="en-US" dirty="0"/>
              <a:t>Base Conversion Algorithm.</a:t>
            </a:r>
          </a:p>
          <a:p>
            <a:r>
              <a:rPr lang="en-US" dirty="0"/>
              <a:t>Algorithms for Integer Operations.</a:t>
            </a:r>
          </a:p>
        </p:txBody>
      </p:sp>
      <p:sp>
        <p:nvSpPr>
          <p:cNvPr id="4" name="Slide Number Placeholder 5">
            <a:extLst>
              <a:ext uri="{FF2B5EF4-FFF2-40B4-BE49-F238E27FC236}">
                <a16:creationId xmlns:a16="http://schemas.microsoft.com/office/drawing/2014/main" id="{1F916313-18E9-4A36-A601-8C8587FBE6A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32532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Motivation</a:t>
            </a:r>
          </a:p>
        </p:txBody>
      </p:sp>
      <p:sp>
        <p:nvSpPr>
          <p:cNvPr id="4" name="Content Placeholder 2"/>
          <p:cNvSpPr>
            <a:spLocks noGrp="1"/>
          </p:cNvSpPr>
          <p:nvPr>
            <p:ph idx="1"/>
          </p:nvPr>
        </p:nvSpPr>
        <p:spPr>
          <a:xfrm>
            <a:off x="457200" y="1295400"/>
            <a:ext cx="8458200" cy="5257800"/>
          </a:xfrm>
        </p:spPr>
        <p:txBody>
          <a:bodyPr/>
          <a:lstStyle/>
          <a:p>
            <a:pPr>
              <a:spcBef>
                <a:spcPts val="0"/>
              </a:spcBef>
            </a:pPr>
            <a:r>
              <a:rPr lang="en-US" sz="2400" i="1" dirty="0"/>
              <a:t>Number theory </a:t>
            </a:r>
            <a:r>
              <a:rPr lang="en-US" sz="2400" dirty="0"/>
              <a:t>is the part of mathematics devoted to the study of the integers and their properties. </a:t>
            </a:r>
          </a:p>
          <a:p>
            <a:pPr>
              <a:spcBef>
                <a:spcPts val="0"/>
              </a:spcBef>
            </a:pPr>
            <a:r>
              <a:rPr lang="en-US" sz="2400" dirty="0"/>
              <a:t>Key ideas in number theory include divisibility and the primality of integers.</a:t>
            </a:r>
          </a:p>
          <a:p>
            <a:pPr>
              <a:spcBef>
                <a:spcPts val="0"/>
              </a:spcBef>
            </a:pPr>
            <a:r>
              <a:rPr lang="en-US" sz="2400" dirty="0"/>
              <a:t>Representations of integers, including binary and hexadecimal representations, are part of number theory. </a:t>
            </a:r>
          </a:p>
          <a:p>
            <a:pPr>
              <a:spcBef>
                <a:spcPts val="0"/>
              </a:spcBef>
            </a:pPr>
            <a:r>
              <a:rPr lang="en-US" sz="2400" dirty="0"/>
              <a:t>Number theory has long been studied because of the beauty of its ideas, its accessibility, and its wealth of open questions. </a:t>
            </a:r>
          </a:p>
          <a:p>
            <a:pPr>
              <a:spcBef>
                <a:spcPts val="0"/>
              </a:spcBef>
            </a:pPr>
            <a:r>
              <a:rPr lang="en-US" sz="2400" dirty="0"/>
              <a:t>We’ll use many ideas developed in Chapter </a:t>
            </a:r>
            <a:r>
              <a:rPr lang="en-US" sz="2400" dirty="0">
                <a:ea typeface="Cambria Math" pitchFamily="18" charset="0"/>
              </a:rPr>
              <a:t>1</a:t>
            </a:r>
            <a:r>
              <a:rPr lang="en-US" sz="2400" dirty="0"/>
              <a:t> about proof methods and proof strategy in our exploration of number theory.</a:t>
            </a:r>
          </a:p>
          <a:p>
            <a:pPr>
              <a:spcBef>
                <a:spcPts val="0"/>
              </a:spcBef>
            </a:pPr>
            <a:r>
              <a:rPr lang="en-US" sz="2400" dirty="0"/>
              <a:t>Mathematicians have long considered number theory to be pure mathematics, but it has important applications to computer science and cryptography studied in Sections </a:t>
            </a:r>
            <a:r>
              <a:rPr lang="en-US" sz="2400" dirty="0">
                <a:ea typeface="Cambria Math" pitchFamily="18" charset="0"/>
              </a:rPr>
              <a:t>4.5</a:t>
            </a:r>
            <a:r>
              <a:rPr lang="en-US" sz="2400" dirty="0"/>
              <a:t> and </a:t>
            </a:r>
            <a:r>
              <a:rPr lang="en-US" sz="2400" dirty="0">
                <a:ea typeface="Cambria Math" pitchFamily="18" charset="0"/>
              </a:rPr>
              <a:t>4.6</a:t>
            </a:r>
            <a:r>
              <a:rPr lang="en-US" sz="2400" dirty="0"/>
              <a:t>.</a:t>
            </a:r>
          </a:p>
        </p:txBody>
      </p:sp>
      <p:sp>
        <p:nvSpPr>
          <p:cNvPr id="6" name="Slide Number Placeholder 5">
            <a:extLst>
              <a:ext uri="{FF2B5EF4-FFF2-40B4-BE49-F238E27FC236}">
                <a16:creationId xmlns:a16="http://schemas.microsoft.com/office/drawing/2014/main" id="{9EA201D4-1ED7-4A2D-900E-3BF4F3CBB47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7AF-4B43-40D8-AD4C-E695A910A550}"/>
              </a:ext>
            </a:extLst>
          </p:cNvPr>
          <p:cNvSpPr>
            <a:spLocks noGrp="1"/>
          </p:cNvSpPr>
          <p:nvPr>
            <p:ph type="title"/>
          </p:nvPr>
        </p:nvSpPr>
        <p:spPr/>
        <p:txBody>
          <a:bodyPr/>
          <a:lstStyle/>
          <a:p>
            <a:r>
              <a:rPr lang="en-US" dirty="0"/>
              <a:t>Representations of Integers</a:t>
            </a:r>
            <a:endParaRPr lang="en-IN" dirty="0"/>
          </a:p>
        </p:txBody>
      </p:sp>
      <p:sp>
        <p:nvSpPr>
          <p:cNvPr id="3" name="Content Placeholder 2">
            <a:extLst>
              <a:ext uri="{FF2B5EF4-FFF2-40B4-BE49-F238E27FC236}">
                <a16:creationId xmlns:a16="http://schemas.microsoft.com/office/drawing/2014/main" id="{731E2F0C-9464-4FC4-89FB-D381675EA76C}"/>
              </a:ext>
            </a:extLst>
          </p:cNvPr>
          <p:cNvSpPr>
            <a:spLocks noGrp="1"/>
          </p:cNvSpPr>
          <p:nvPr>
            <p:ph idx="1"/>
          </p:nvPr>
        </p:nvSpPr>
        <p:spPr>
          <a:xfrm>
            <a:off x="457200" y="1295400"/>
            <a:ext cx="8534400" cy="1600200"/>
          </a:xfrm>
        </p:spPr>
        <p:txBody>
          <a:bodyPr/>
          <a:lstStyle/>
          <a:p>
            <a:r>
              <a:rPr lang="en-US" sz="3000" dirty="0"/>
              <a:t>In the modern world, we use </a:t>
            </a:r>
            <a:r>
              <a:rPr lang="en-US" sz="3000" i="1" dirty="0"/>
              <a:t>decimal,</a:t>
            </a:r>
            <a:r>
              <a:rPr lang="en-US" sz="3000" dirty="0"/>
              <a:t> or </a:t>
            </a:r>
            <a:r>
              <a:rPr lang="en-US" sz="3000" i="1" dirty="0"/>
              <a:t>base</a:t>
            </a:r>
            <a:r>
              <a:rPr lang="en-US" sz="3000" dirty="0"/>
              <a:t> </a:t>
            </a:r>
            <a:r>
              <a:rPr lang="en-US" sz="3000" dirty="0">
                <a:ea typeface="Cambria Math" pitchFamily="18" charset="0"/>
              </a:rPr>
              <a:t>10,</a:t>
            </a:r>
            <a:r>
              <a:rPr lang="en-US" sz="3000" dirty="0"/>
              <a:t> </a:t>
            </a:r>
            <a:r>
              <a:rPr lang="en-US" sz="3000" i="1" dirty="0"/>
              <a:t>notation</a:t>
            </a:r>
            <a:r>
              <a:rPr lang="en-US" sz="3000" dirty="0"/>
              <a:t> to represent integers. For example when we write </a:t>
            </a:r>
            <a:r>
              <a:rPr lang="en-US" sz="3000" dirty="0">
                <a:ea typeface="Cambria Math" pitchFamily="18" charset="0"/>
              </a:rPr>
              <a:t>965, we </a:t>
            </a:r>
            <a:r>
              <a:rPr lang="en-US" sz="3000" dirty="0"/>
              <a:t> mean</a:t>
            </a:r>
            <a:endParaRPr lang="en-IN" sz="3000" dirty="0"/>
          </a:p>
        </p:txBody>
      </p:sp>
      <p:graphicFrame>
        <p:nvGraphicFramePr>
          <p:cNvPr id="12" name="Object 11">
            <a:extLst>
              <a:ext uri="{FF2B5EF4-FFF2-40B4-BE49-F238E27FC236}">
                <a16:creationId xmlns:a16="http://schemas.microsoft.com/office/drawing/2014/main" id="{23D26DBD-798A-4C16-B607-F4C9888F1B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6166451"/>
              </p:ext>
            </p:extLst>
          </p:nvPr>
        </p:nvGraphicFramePr>
        <p:xfrm>
          <a:off x="3733800" y="2230174"/>
          <a:ext cx="3517422" cy="566366"/>
        </p:xfrm>
        <a:graphic>
          <a:graphicData uri="http://schemas.openxmlformats.org/presentationml/2006/ole">
            <mc:AlternateContent xmlns:mc="http://schemas.openxmlformats.org/markup-compatibility/2006">
              <mc:Choice xmlns:v="urn:schemas-microsoft-com:vml" Requires="v">
                <p:oleObj name="Equation" r:id="rId2" imgW="1498320" imgH="241200" progId="Equation.DSMT4">
                  <p:embed/>
                </p:oleObj>
              </mc:Choice>
              <mc:Fallback>
                <p:oleObj name="Equation" r:id="rId2" imgW="1498320" imgH="241200" progId="Equation.DSMT4">
                  <p:embed/>
                  <p:pic>
                    <p:nvPicPr>
                      <p:cNvPr id="5" name="Object 4">
                        <a:extLst>
                          <a:ext uri="{FF2B5EF4-FFF2-40B4-BE49-F238E27FC236}">
                            <a16:creationId xmlns:a16="http://schemas.microsoft.com/office/drawing/2014/main" id="{A58F3E2F-81A2-4E55-A912-37ACED215215}"/>
                          </a:ext>
                        </a:extLst>
                      </p:cNvPr>
                      <p:cNvPicPr/>
                      <p:nvPr/>
                    </p:nvPicPr>
                    <p:blipFill>
                      <a:blip r:embed="rId3"/>
                      <a:stretch>
                        <a:fillRect/>
                      </a:stretch>
                    </p:blipFill>
                    <p:spPr>
                      <a:xfrm>
                        <a:off x="3733800" y="2230174"/>
                        <a:ext cx="3517422" cy="56636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3DE3238-6639-4A9A-A253-AB5160DC9A8D}"/>
              </a:ext>
            </a:extLst>
          </p:cNvPr>
          <p:cNvSpPr>
            <a:spLocks noGrp="1"/>
          </p:cNvSpPr>
          <p:nvPr>
            <p:ph idx="13"/>
          </p:nvPr>
        </p:nvSpPr>
        <p:spPr>
          <a:xfrm>
            <a:off x="457200" y="2849880"/>
            <a:ext cx="8382000" cy="3398520"/>
          </a:xfrm>
        </p:spPr>
        <p:txBody>
          <a:bodyPr/>
          <a:lstStyle/>
          <a:p>
            <a:pPr>
              <a:spcBef>
                <a:spcPts val="600"/>
              </a:spcBef>
            </a:pPr>
            <a:r>
              <a:rPr lang="en-US" sz="3000" dirty="0"/>
              <a:t>We  can represent numbers using any base </a:t>
            </a:r>
            <a:r>
              <a:rPr lang="en-US" sz="3000" i="1" dirty="0"/>
              <a:t>b</a:t>
            </a:r>
            <a:r>
              <a:rPr lang="en-US" sz="3000" dirty="0"/>
              <a:t>, where </a:t>
            </a:r>
            <a:r>
              <a:rPr lang="en-US" sz="3000" i="1" dirty="0"/>
              <a:t>b</a:t>
            </a:r>
            <a:r>
              <a:rPr lang="en-US" sz="3000" dirty="0"/>
              <a:t> is a positive integer greater than </a:t>
            </a:r>
            <a:r>
              <a:rPr lang="en-US" sz="3000" dirty="0">
                <a:ea typeface="Cambria Math" pitchFamily="18" charset="0"/>
              </a:rPr>
              <a:t>1</a:t>
            </a:r>
            <a:r>
              <a:rPr lang="en-US" sz="3000" dirty="0"/>
              <a:t>.</a:t>
            </a:r>
          </a:p>
          <a:p>
            <a:pPr>
              <a:spcBef>
                <a:spcPts val="600"/>
              </a:spcBef>
            </a:pPr>
            <a:r>
              <a:rPr lang="en-US" sz="3000" dirty="0"/>
              <a:t>The bases </a:t>
            </a:r>
            <a:r>
              <a:rPr lang="en-US" sz="3000" i="1" dirty="0"/>
              <a:t>b</a:t>
            </a:r>
            <a:r>
              <a:rPr lang="en-US" sz="3000" dirty="0"/>
              <a:t> = </a:t>
            </a:r>
            <a:r>
              <a:rPr lang="en-US" sz="3000" dirty="0">
                <a:ea typeface="Cambria Math" pitchFamily="18" charset="0"/>
              </a:rPr>
              <a:t>2 (</a:t>
            </a:r>
            <a:r>
              <a:rPr lang="en-US" sz="3000" i="1" dirty="0">
                <a:ea typeface="Cambria Math" pitchFamily="18" charset="0"/>
              </a:rPr>
              <a:t>binary</a:t>
            </a:r>
            <a:r>
              <a:rPr lang="en-US" sz="3000" dirty="0">
                <a:ea typeface="Cambria Math" pitchFamily="18" charset="0"/>
              </a:rPr>
              <a:t>)</a:t>
            </a:r>
            <a:r>
              <a:rPr lang="en-US" sz="3000" dirty="0"/>
              <a:t>, </a:t>
            </a:r>
            <a:r>
              <a:rPr lang="en-US" sz="3000" i="1" dirty="0"/>
              <a:t>b</a:t>
            </a:r>
            <a:r>
              <a:rPr lang="en-US" sz="3000" dirty="0"/>
              <a:t> = 8 (</a:t>
            </a:r>
            <a:r>
              <a:rPr lang="en-US" sz="3000" i="1" dirty="0"/>
              <a:t>octal</a:t>
            </a:r>
            <a:r>
              <a:rPr lang="en-US" sz="3000" dirty="0"/>
              <a:t>) , and </a:t>
            </a:r>
            <a:r>
              <a:rPr lang="en-US" sz="3000" i="1" dirty="0"/>
              <a:t>b </a:t>
            </a:r>
            <a:r>
              <a:rPr lang="en-US" sz="3000" dirty="0"/>
              <a:t>= </a:t>
            </a:r>
            <a:r>
              <a:rPr lang="en-US" sz="3000" dirty="0">
                <a:ea typeface="Cambria Math" pitchFamily="18" charset="0"/>
              </a:rPr>
              <a:t>16 </a:t>
            </a:r>
            <a:r>
              <a:rPr lang="en-US" sz="3000" dirty="0"/>
              <a:t>(</a:t>
            </a:r>
            <a:r>
              <a:rPr lang="en-US" sz="3000" i="1" dirty="0"/>
              <a:t>hexadecimal</a:t>
            </a:r>
            <a:r>
              <a:rPr lang="en-US" sz="3000" dirty="0"/>
              <a:t>) are important for computing and communications.</a:t>
            </a:r>
          </a:p>
          <a:p>
            <a:pPr>
              <a:spcBef>
                <a:spcPts val="600"/>
              </a:spcBef>
            </a:pPr>
            <a:r>
              <a:rPr lang="en-US" sz="3000" dirty="0"/>
              <a:t>The ancient Mayans used base </a:t>
            </a:r>
            <a:r>
              <a:rPr lang="en-US" sz="3000" dirty="0">
                <a:ea typeface="Cambria Math" pitchFamily="18" charset="0"/>
              </a:rPr>
              <a:t>20</a:t>
            </a:r>
            <a:r>
              <a:rPr lang="en-US" sz="3000" dirty="0"/>
              <a:t> and the ancient Babylonians used base </a:t>
            </a:r>
            <a:r>
              <a:rPr lang="en-US" sz="3000" dirty="0">
                <a:ea typeface="Cambria Math" pitchFamily="18" charset="0"/>
              </a:rPr>
              <a:t>60</a:t>
            </a:r>
            <a:r>
              <a:rPr lang="en-US" sz="3000" dirty="0"/>
              <a:t>.</a:t>
            </a:r>
          </a:p>
        </p:txBody>
      </p:sp>
      <p:sp>
        <p:nvSpPr>
          <p:cNvPr id="11" name="Slide Number Placeholder 5">
            <a:extLst>
              <a:ext uri="{FF2B5EF4-FFF2-40B4-BE49-F238E27FC236}">
                <a16:creationId xmlns:a16="http://schemas.microsoft.com/office/drawing/2014/main" id="{B1B06562-3156-42DC-BBDF-13E367945F0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17660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Base </a:t>
            </a:r>
            <a:r>
              <a:rPr lang="en-US" i="1" dirty="0"/>
              <a:t>b</a:t>
            </a:r>
            <a:r>
              <a:rPr lang="en-US" dirty="0"/>
              <a:t> Representations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304800" y="1303020"/>
            <a:ext cx="8534400" cy="1828800"/>
          </a:xfrm>
        </p:spPr>
        <p:txBody>
          <a:bodyPr/>
          <a:lstStyle/>
          <a:p>
            <a:pPr>
              <a:spcBef>
                <a:spcPts val="600"/>
              </a:spcBef>
            </a:pPr>
            <a:r>
              <a:rPr lang="en-US" dirty="0"/>
              <a:t>We can use positive integer </a:t>
            </a:r>
            <a:r>
              <a:rPr lang="en-US" i="1" dirty="0"/>
              <a:t>b</a:t>
            </a:r>
            <a:r>
              <a:rPr lang="en-US" dirty="0"/>
              <a:t> greater than </a:t>
            </a:r>
            <a:r>
              <a:rPr lang="en-US" dirty="0">
                <a:ea typeface="Cambria Math" pitchFamily="18" charset="0"/>
              </a:rPr>
              <a:t>1</a:t>
            </a:r>
            <a:r>
              <a:rPr lang="en-US" dirty="0"/>
              <a:t> as a base, because of this theorem:</a:t>
            </a:r>
          </a:p>
          <a:p>
            <a:pPr>
              <a:spcBef>
                <a:spcPts val="600"/>
              </a:spcBef>
            </a:pPr>
            <a:r>
              <a:rPr lang="en-US" b="1" dirty="0"/>
              <a:t>Theorem </a:t>
            </a:r>
            <a:r>
              <a:rPr lang="en-US" b="1" dirty="0">
                <a:ea typeface="Cambria Math" pitchFamily="18" charset="0"/>
              </a:rPr>
              <a:t>1</a:t>
            </a:r>
            <a:r>
              <a:rPr lang="en-US" dirty="0"/>
              <a:t>: Let </a:t>
            </a:r>
            <a:r>
              <a:rPr lang="en-US" i="1" dirty="0"/>
              <a:t>b</a:t>
            </a:r>
            <a:r>
              <a:rPr lang="en-US" dirty="0"/>
              <a:t> be a positive integer greater than </a:t>
            </a:r>
            <a:r>
              <a:rPr lang="en-US" dirty="0">
                <a:ea typeface="Cambria Math" pitchFamily="18" charset="0"/>
              </a:rPr>
              <a:t>1</a:t>
            </a:r>
            <a:r>
              <a:rPr lang="en-US" dirty="0"/>
              <a:t>. Then if </a:t>
            </a:r>
            <a:r>
              <a:rPr lang="en-US" i="1" dirty="0"/>
              <a:t>n</a:t>
            </a:r>
            <a:r>
              <a:rPr lang="en-US" dirty="0"/>
              <a:t> is a positive integer, it can be expressed uniquely in the form:</a:t>
            </a:r>
          </a:p>
        </p:txBody>
      </p:sp>
      <p:graphicFrame>
        <p:nvGraphicFramePr>
          <p:cNvPr id="20" name="Object 19">
            <a:extLst>
              <a:ext uri="{FF2B5EF4-FFF2-40B4-BE49-F238E27FC236}">
                <a16:creationId xmlns:a16="http://schemas.microsoft.com/office/drawing/2014/main" id="{ACCC6FAC-AF51-41BA-8E9E-2788F6413A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217945"/>
              </p:ext>
            </p:extLst>
          </p:nvPr>
        </p:nvGraphicFramePr>
        <p:xfrm>
          <a:off x="2573338" y="3041650"/>
          <a:ext cx="3998912" cy="471488"/>
        </p:xfrm>
        <a:graphic>
          <a:graphicData uri="http://schemas.openxmlformats.org/presentationml/2006/ole">
            <mc:AlternateContent xmlns:mc="http://schemas.openxmlformats.org/markup-compatibility/2006">
              <mc:Choice xmlns:v="urn:schemas-microsoft-com:vml" Requires="v">
                <p:oleObj name="Equation" r:id="rId2" imgW="2044440" imgH="241200" progId="Equation.DSMT4">
                  <p:embed/>
                </p:oleObj>
              </mc:Choice>
              <mc:Fallback>
                <p:oleObj name="Equation" r:id="rId2" imgW="2044440" imgH="241200" progId="Equation.DSMT4">
                  <p:embed/>
                  <p:pic>
                    <p:nvPicPr>
                      <p:cNvPr id="5" name="Object 4">
                        <a:extLst>
                          <a:ext uri="{FF2B5EF4-FFF2-40B4-BE49-F238E27FC236}">
                            <a16:creationId xmlns:a16="http://schemas.microsoft.com/office/drawing/2014/main" id="{4A69A415-386E-49AC-A017-FD64ADADE558}"/>
                          </a:ext>
                        </a:extLst>
                      </p:cNvPr>
                      <p:cNvPicPr/>
                      <p:nvPr/>
                    </p:nvPicPr>
                    <p:blipFill>
                      <a:blip r:embed="rId3"/>
                      <a:stretch>
                        <a:fillRect/>
                      </a:stretch>
                    </p:blipFill>
                    <p:spPr>
                      <a:xfrm>
                        <a:off x="2573338" y="3041650"/>
                        <a:ext cx="3998912" cy="4714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304800" y="3611880"/>
            <a:ext cx="6858000" cy="426720"/>
          </a:xfrm>
        </p:spPr>
        <p:txBody>
          <a:bodyPr/>
          <a:lstStyle/>
          <a:p>
            <a:r>
              <a:rPr lang="en-US" dirty="0"/>
              <a:t>where </a:t>
            </a:r>
            <a:r>
              <a:rPr lang="en-US" i="1" dirty="0"/>
              <a:t>k</a:t>
            </a:r>
            <a:r>
              <a:rPr lang="en-US" dirty="0"/>
              <a:t> is a nonnegative integer,</a:t>
            </a:r>
            <a:endParaRPr lang="en-IN" dirty="0"/>
          </a:p>
        </p:txBody>
      </p:sp>
      <p:graphicFrame>
        <p:nvGraphicFramePr>
          <p:cNvPr id="21" name="Object 20">
            <a:extLst>
              <a:ext uri="{FF2B5EF4-FFF2-40B4-BE49-F238E27FC236}">
                <a16:creationId xmlns:a16="http://schemas.microsoft.com/office/drawing/2014/main" id="{4907AE8D-1A8F-42A3-BA80-B0DD557DC9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0193024"/>
              </p:ext>
            </p:extLst>
          </p:nvPr>
        </p:nvGraphicFramePr>
        <p:xfrm>
          <a:off x="4497977" y="3622171"/>
          <a:ext cx="1293223" cy="465561"/>
        </p:xfrm>
        <a:graphic>
          <a:graphicData uri="http://schemas.openxmlformats.org/presentationml/2006/ole">
            <mc:AlternateContent xmlns:mc="http://schemas.openxmlformats.org/markup-compatibility/2006">
              <mc:Choice xmlns:v="urn:schemas-microsoft-com:vml" Requires="v">
                <p:oleObj name="Equation" r:id="rId4" imgW="634680" imgH="228600" progId="Equation.DSMT4">
                  <p:embed/>
                </p:oleObj>
              </mc:Choice>
              <mc:Fallback>
                <p:oleObj name="Equation" r:id="rId4" imgW="634680" imgH="228600" progId="Equation.DSMT4">
                  <p:embed/>
                  <p:pic>
                    <p:nvPicPr>
                      <p:cNvPr id="6" name="Object 5">
                        <a:extLst>
                          <a:ext uri="{FF2B5EF4-FFF2-40B4-BE49-F238E27FC236}">
                            <a16:creationId xmlns:a16="http://schemas.microsoft.com/office/drawing/2014/main" id="{0E4E655F-EBEB-42EE-BC72-BB7211B1FAAD}"/>
                          </a:ext>
                        </a:extLst>
                      </p:cNvPr>
                      <p:cNvPicPr/>
                      <p:nvPr/>
                    </p:nvPicPr>
                    <p:blipFill>
                      <a:blip r:embed="rId5"/>
                      <a:stretch>
                        <a:fillRect/>
                      </a:stretch>
                    </p:blipFill>
                    <p:spPr>
                      <a:xfrm>
                        <a:off x="4497977" y="3622171"/>
                        <a:ext cx="1293223" cy="46556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5715000" y="3581400"/>
            <a:ext cx="2413362" cy="533400"/>
          </a:xfrm>
        </p:spPr>
        <p:txBody>
          <a:bodyPr/>
          <a:lstStyle/>
          <a:p>
            <a:pPr>
              <a:spcBef>
                <a:spcPts val="600"/>
              </a:spcBef>
            </a:pPr>
            <a:r>
              <a:rPr lang="en-US" dirty="0"/>
              <a:t>are nonnegative</a:t>
            </a:r>
            <a:endParaRPr lang="en-US" dirty="0">
              <a:latin typeface="+mn-lt"/>
              <a:ea typeface="Cambria Math" pitchFamily="18" charset="0"/>
            </a:endParaRPr>
          </a:p>
        </p:txBody>
      </p:sp>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304800" y="3962400"/>
            <a:ext cx="8534400" cy="2133600"/>
          </a:xfrm>
        </p:spPr>
        <p:txBody>
          <a:bodyPr/>
          <a:lstStyle/>
          <a:p>
            <a:pPr marL="0" lvl="1" indent="0">
              <a:spcBef>
                <a:spcPts val="600"/>
              </a:spcBef>
              <a:buNone/>
            </a:pPr>
            <a:r>
              <a:rPr lang="en-US" sz="2400" dirty="0">
                <a:latin typeface="+mn-lt"/>
              </a:rPr>
              <a:t>integers less than </a:t>
            </a:r>
            <a:r>
              <a:rPr lang="en-US" sz="2400" i="1" dirty="0">
                <a:latin typeface="+mn-lt"/>
              </a:rPr>
              <a:t>b</a:t>
            </a:r>
            <a:r>
              <a:rPr lang="en-US" sz="2400" dirty="0">
                <a:latin typeface="+mn-lt"/>
              </a:rPr>
              <a:t>, and</a:t>
            </a:r>
          </a:p>
        </p:txBody>
      </p:sp>
      <p:graphicFrame>
        <p:nvGraphicFramePr>
          <p:cNvPr id="23" name="Object 22">
            <a:extLst>
              <a:ext uri="{FF2B5EF4-FFF2-40B4-BE49-F238E27FC236}">
                <a16:creationId xmlns:a16="http://schemas.microsoft.com/office/drawing/2014/main" id="{960B0933-BBCB-4C03-813F-E69FCD6C24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85220201"/>
              </p:ext>
            </p:extLst>
          </p:nvPr>
        </p:nvGraphicFramePr>
        <p:xfrm>
          <a:off x="3443797" y="3971091"/>
          <a:ext cx="2959100" cy="488950"/>
        </p:xfrm>
        <a:graphic>
          <a:graphicData uri="http://schemas.openxmlformats.org/presentationml/2006/ole">
            <mc:AlternateContent xmlns:mc="http://schemas.openxmlformats.org/markup-compatibility/2006">
              <mc:Choice xmlns:v="urn:schemas-microsoft-com:vml" Requires="v">
                <p:oleObj name="Equation" r:id="rId6" imgW="1460160" imgH="241200" progId="Equation.DSMT4">
                  <p:embed/>
                </p:oleObj>
              </mc:Choice>
              <mc:Fallback>
                <p:oleObj name="Equation" r:id="rId6" imgW="1460160" imgH="241200" progId="Equation.DSMT4">
                  <p:embed/>
                  <p:pic>
                    <p:nvPicPr>
                      <p:cNvPr id="8" name="Object 7">
                        <a:extLst>
                          <a:ext uri="{FF2B5EF4-FFF2-40B4-BE49-F238E27FC236}">
                            <a16:creationId xmlns:a16="http://schemas.microsoft.com/office/drawing/2014/main" id="{EAD90B41-0954-46BD-8770-B682032599AA}"/>
                          </a:ext>
                        </a:extLst>
                      </p:cNvPr>
                      <p:cNvPicPr/>
                      <p:nvPr/>
                    </p:nvPicPr>
                    <p:blipFill>
                      <a:blip r:embed="rId7"/>
                      <a:stretch>
                        <a:fillRect/>
                      </a:stretch>
                    </p:blipFill>
                    <p:spPr>
                      <a:xfrm>
                        <a:off x="3443797" y="3971091"/>
                        <a:ext cx="2959100" cy="4889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6324600" y="3951368"/>
            <a:ext cx="2667000" cy="419100"/>
          </a:xfrm>
        </p:spPr>
        <p:txBody>
          <a:bodyPr/>
          <a:lstStyle/>
          <a:p>
            <a:pPr>
              <a:spcBef>
                <a:spcPts val="600"/>
              </a:spcBef>
            </a:pPr>
            <a:r>
              <a:rPr lang="en-US" dirty="0"/>
              <a:t>are called the base-</a:t>
            </a:r>
            <a:endParaRPr lang="en-US" dirty="0">
              <a:ea typeface="Cambria Math" pitchFamily="18" charset="0"/>
            </a:endParaRPr>
          </a:p>
        </p:txBody>
      </p:sp>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304800" y="4343400"/>
            <a:ext cx="8229600" cy="1676400"/>
          </a:xfrm>
        </p:spPr>
        <p:txBody>
          <a:bodyPr/>
          <a:lstStyle/>
          <a:p>
            <a:pPr>
              <a:spcBef>
                <a:spcPts val="600"/>
              </a:spcBef>
            </a:pPr>
            <a:r>
              <a:rPr lang="en-US" i="1" dirty="0"/>
              <a:t>b</a:t>
            </a:r>
            <a:r>
              <a:rPr lang="en-US" dirty="0"/>
              <a:t> digits of the representation.</a:t>
            </a:r>
            <a:br>
              <a:rPr lang="en-US" dirty="0"/>
            </a:br>
            <a:r>
              <a:rPr lang="en-US" dirty="0"/>
              <a:t>(We will prove this using mathematical induction in Section </a:t>
            </a:r>
            <a:r>
              <a:rPr lang="en-US" dirty="0">
                <a:ea typeface="Cambria Math" pitchFamily="18" charset="0"/>
              </a:rPr>
              <a:t>5.1</a:t>
            </a:r>
            <a:r>
              <a:rPr lang="en-US" dirty="0"/>
              <a:t>.)</a:t>
            </a:r>
          </a:p>
          <a:p>
            <a:pPr>
              <a:spcBef>
                <a:spcPts val="600"/>
              </a:spcBef>
            </a:pPr>
            <a:r>
              <a:rPr lang="en-US" dirty="0"/>
              <a:t>The representation of n given in Theorem </a:t>
            </a:r>
            <a:r>
              <a:rPr lang="en-US" dirty="0">
                <a:ea typeface="Cambria Math" pitchFamily="18" charset="0"/>
              </a:rPr>
              <a:t>1</a:t>
            </a:r>
            <a:r>
              <a:rPr lang="en-US" dirty="0"/>
              <a:t> is called the </a:t>
            </a:r>
            <a:r>
              <a:rPr lang="en-US" i="1" dirty="0"/>
              <a:t>base b expansion of n</a:t>
            </a:r>
            <a:r>
              <a:rPr lang="en-US" dirty="0"/>
              <a:t> and is denoted by</a:t>
            </a:r>
            <a:endParaRPr lang="en-US" dirty="0">
              <a:ea typeface="Cambria Math" pitchFamily="18" charset="0"/>
            </a:endParaRPr>
          </a:p>
        </p:txBody>
      </p:sp>
      <p:graphicFrame>
        <p:nvGraphicFramePr>
          <p:cNvPr id="22" name="Object 21">
            <a:extLst>
              <a:ext uri="{FF2B5EF4-FFF2-40B4-BE49-F238E27FC236}">
                <a16:creationId xmlns:a16="http://schemas.microsoft.com/office/drawing/2014/main" id="{EF235AC6-EE6D-4F66-89DC-DB1B50A793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3063365"/>
              </p:ext>
            </p:extLst>
          </p:nvPr>
        </p:nvGraphicFramePr>
        <p:xfrm>
          <a:off x="4485037" y="5582074"/>
          <a:ext cx="1982787" cy="495300"/>
        </p:xfrm>
        <a:graphic>
          <a:graphicData uri="http://schemas.openxmlformats.org/presentationml/2006/ole">
            <mc:AlternateContent xmlns:mc="http://schemas.openxmlformats.org/markup-compatibility/2006">
              <mc:Choice xmlns:v="urn:schemas-microsoft-com:vml" Requires="v">
                <p:oleObj name="Equation" r:id="rId8" imgW="1015920" imgH="253800" progId="Equation.DSMT4">
                  <p:embed/>
                </p:oleObj>
              </mc:Choice>
              <mc:Fallback>
                <p:oleObj name="Equation" r:id="rId8" imgW="1015920" imgH="253800" progId="Equation.DSMT4">
                  <p:embed/>
                  <p:pic>
                    <p:nvPicPr>
                      <p:cNvPr id="7" name="Object 6">
                        <a:extLst>
                          <a:ext uri="{FF2B5EF4-FFF2-40B4-BE49-F238E27FC236}">
                            <a16:creationId xmlns:a16="http://schemas.microsoft.com/office/drawing/2014/main" id="{852BC747-7757-41A2-AF78-AA41487003BE}"/>
                          </a:ext>
                        </a:extLst>
                      </p:cNvPr>
                      <p:cNvPicPr/>
                      <p:nvPr/>
                    </p:nvPicPr>
                    <p:blipFill>
                      <a:blip r:embed="rId9"/>
                      <a:stretch>
                        <a:fillRect/>
                      </a:stretch>
                    </p:blipFill>
                    <p:spPr>
                      <a:xfrm>
                        <a:off x="4485037" y="5582074"/>
                        <a:ext cx="1982787" cy="4953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804FA99-5C73-4DA5-B530-A9C5553A8704}"/>
              </a:ext>
            </a:extLst>
          </p:cNvPr>
          <p:cNvSpPr>
            <a:spLocks noGrp="1"/>
          </p:cNvSpPr>
          <p:nvPr>
            <p:ph idx="15"/>
          </p:nvPr>
        </p:nvSpPr>
        <p:spPr>
          <a:xfrm>
            <a:off x="304800" y="6096000"/>
            <a:ext cx="7924800" cy="381000"/>
          </a:xfrm>
        </p:spPr>
        <p:txBody>
          <a:bodyPr/>
          <a:lstStyle/>
          <a:p>
            <a:pPr>
              <a:spcBef>
                <a:spcPts val="600"/>
              </a:spcBef>
            </a:pPr>
            <a:r>
              <a:rPr lang="en-US" dirty="0"/>
              <a:t>We usually omit the  subscript </a:t>
            </a:r>
            <a:r>
              <a:rPr lang="en-US" dirty="0">
                <a:ea typeface="Cambria Math" pitchFamily="18" charset="0"/>
              </a:rPr>
              <a:t>10</a:t>
            </a:r>
            <a:r>
              <a:rPr lang="en-US" dirty="0"/>
              <a:t> for base </a:t>
            </a:r>
            <a:r>
              <a:rPr lang="en-US" dirty="0">
                <a:ea typeface="Cambria Math" pitchFamily="18" charset="0"/>
              </a:rPr>
              <a:t>10</a:t>
            </a:r>
            <a:r>
              <a:rPr lang="en-US" dirty="0"/>
              <a:t> expansions.</a:t>
            </a:r>
          </a:p>
        </p:txBody>
      </p:sp>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057500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Binary Expansions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2133600"/>
          </a:xfrm>
        </p:spPr>
        <p:txBody>
          <a:bodyPr/>
          <a:lstStyle/>
          <a:p>
            <a:pPr>
              <a:spcBef>
                <a:spcPts val="600"/>
              </a:spcBef>
            </a:pPr>
            <a:r>
              <a:rPr lang="en-US" sz="2600" dirty="0"/>
              <a:t>Most computers represent integers and do arithmetic with binary  (base </a:t>
            </a:r>
            <a:r>
              <a:rPr lang="en-US" sz="2600" dirty="0">
                <a:ea typeface="Cambria Math" pitchFamily="18" charset="0"/>
              </a:rPr>
              <a:t>2</a:t>
            </a:r>
            <a:r>
              <a:rPr lang="en-US" sz="2600" dirty="0"/>
              <a:t>) expansions of integers. In these expansions, the only digits used are </a:t>
            </a:r>
            <a:r>
              <a:rPr lang="en-US" sz="2600" dirty="0">
                <a:ea typeface="Cambria Math" pitchFamily="18" charset="0"/>
              </a:rPr>
              <a:t>0 and 1</a:t>
            </a:r>
            <a:r>
              <a:rPr lang="en-US" sz="2600" dirty="0"/>
              <a:t>.</a:t>
            </a:r>
          </a:p>
          <a:p>
            <a:pPr>
              <a:spcBef>
                <a:spcPts val="600"/>
              </a:spcBef>
            </a:pPr>
            <a:r>
              <a:rPr lang="en-US" sz="2600" b="1" dirty="0"/>
              <a:t>Example</a:t>
            </a:r>
            <a:r>
              <a:rPr lang="en-US" sz="2600" dirty="0"/>
              <a:t>: What is the decimal expansion of  the integer that has</a:t>
            </a:r>
          </a:p>
        </p:txBody>
      </p:sp>
      <p:graphicFrame>
        <p:nvGraphicFramePr>
          <p:cNvPr id="14" name="Object 13">
            <a:extLst>
              <a:ext uri="{FF2B5EF4-FFF2-40B4-BE49-F238E27FC236}">
                <a16:creationId xmlns:a16="http://schemas.microsoft.com/office/drawing/2014/main" id="{C2405AAE-95EA-4346-9CF5-FB4F6C3302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0733588"/>
              </p:ext>
            </p:extLst>
          </p:nvPr>
        </p:nvGraphicFramePr>
        <p:xfrm>
          <a:off x="1022426" y="3026685"/>
          <a:ext cx="2025574" cy="547314"/>
        </p:xfrm>
        <a:graphic>
          <a:graphicData uri="http://schemas.openxmlformats.org/presentationml/2006/ole">
            <mc:AlternateContent xmlns:mc="http://schemas.openxmlformats.org/markup-compatibility/2006">
              <mc:Choice xmlns:v="urn:schemas-microsoft-com:vml" Requires="v">
                <p:oleObj name="Equation" r:id="rId2" imgW="939600" imgH="253800" progId="Equation.DSMT4">
                  <p:embed/>
                </p:oleObj>
              </mc:Choice>
              <mc:Fallback>
                <p:oleObj name="Equation" r:id="rId2" imgW="939600" imgH="253800" progId="Equation.DSMT4">
                  <p:embed/>
                  <p:pic>
                    <p:nvPicPr>
                      <p:cNvPr id="6" name="Object 5">
                        <a:extLst>
                          <a:ext uri="{FF2B5EF4-FFF2-40B4-BE49-F238E27FC236}">
                            <a16:creationId xmlns:a16="http://schemas.microsoft.com/office/drawing/2014/main" id="{17E3C29F-F767-4147-91FD-10BAE0433991}"/>
                          </a:ext>
                        </a:extLst>
                      </p:cNvPr>
                      <p:cNvPicPr/>
                      <p:nvPr/>
                    </p:nvPicPr>
                    <p:blipFill>
                      <a:blip r:embed="rId3"/>
                      <a:stretch>
                        <a:fillRect/>
                      </a:stretch>
                    </p:blipFill>
                    <p:spPr>
                      <a:xfrm>
                        <a:off x="1022426" y="3026685"/>
                        <a:ext cx="2025574" cy="54731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2971800" y="3010217"/>
            <a:ext cx="3429000" cy="426720"/>
          </a:xfrm>
        </p:spPr>
        <p:txBody>
          <a:bodyPr/>
          <a:lstStyle/>
          <a:p>
            <a:pPr>
              <a:spcBef>
                <a:spcPts val="600"/>
              </a:spcBef>
            </a:pPr>
            <a:r>
              <a:rPr lang="en-US" sz="2600" dirty="0"/>
              <a:t>as its binary expansion?</a:t>
            </a:r>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200" y="3581400"/>
            <a:ext cx="2413362" cy="533400"/>
          </a:xfrm>
        </p:spPr>
        <p:txBody>
          <a:bodyPr/>
          <a:lstStyle/>
          <a:p>
            <a:pPr>
              <a:spcBef>
                <a:spcPts val="600"/>
              </a:spcBef>
            </a:pPr>
            <a:r>
              <a:rPr lang="en-US" sz="2600" b="1" dirty="0"/>
              <a:t>Solution</a:t>
            </a:r>
            <a:r>
              <a:rPr lang="en-US" sz="2600" dirty="0"/>
              <a:t>:</a:t>
            </a:r>
          </a:p>
        </p:txBody>
      </p:sp>
      <p:graphicFrame>
        <p:nvGraphicFramePr>
          <p:cNvPr id="21" name="Object 20">
            <a:extLst>
              <a:ext uri="{FF2B5EF4-FFF2-40B4-BE49-F238E27FC236}">
                <a16:creationId xmlns:a16="http://schemas.microsoft.com/office/drawing/2014/main" id="{BA0DD9BE-53D3-43A2-976D-346B933B80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889933"/>
              </p:ext>
            </p:extLst>
          </p:nvPr>
        </p:nvGraphicFramePr>
        <p:xfrm>
          <a:off x="517525" y="4122738"/>
          <a:ext cx="8307388" cy="525462"/>
        </p:xfrm>
        <a:graphic>
          <a:graphicData uri="http://schemas.openxmlformats.org/presentationml/2006/ole">
            <mc:AlternateContent xmlns:mc="http://schemas.openxmlformats.org/markup-compatibility/2006">
              <mc:Choice xmlns:v="urn:schemas-microsoft-com:vml" Requires="v">
                <p:oleObj name="Equation" r:id="rId4" imgW="4012920" imgH="253800" progId="Equation.DSMT4">
                  <p:embed/>
                </p:oleObj>
              </mc:Choice>
              <mc:Fallback>
                <p:oleObj name="Equation" r:id="rId4" imgW="4012920" imgH="253800" progId="Equation.DSMT4">
                  <p:embed/>
                  <p:pic>
                    <p:nvPicPr>
                      <p:cNvPr id="5" name="Object 4">
                        <a:extLst>
                          <a:ext uri="{FF2B5EF4-FFF2-40B4-BE49-F238E27FC236}">
                            <a16:creationId xmlns:a16="http://schemas.microsoft.com/office/drawing/2014/main" id="{B30DD81C-7C80-4DEC-920D-0CC0E48938D2}"/>
                          </a:ext>
                        </a:extLst>
                      </p:cNvPr>
                      <p:cNvPicPr/>
                      <p:nvPr/>
                    </p:nvPicPr>
                    <p:blipFill>
                      <a:blip r:embed="rId5"/>
                      <a:stretch>
                        <a:fillRect/>
                      </a:stretch>
                    </p:blipFill>
                    <p:spPr>
                      <a:xfrm>
                        <a:off x="517525" y="4122738"/>
                        <a:ext cx="8307388" cy="5254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42B3A726-B600-4530-9799-47EC054D29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5867083"/>
              </p:ext>
            </p:extLst>
          </p:nvPr>
        </p:nvGraphicFramePr>
        <p:xfrm>
          <a:off x="517525" y="4552831"/>
          <a:ext cx="2773363" cy="538450"/>
        </p:xfrm>
        <a:graphic>
          <a:graphicData uri="http://schemas.openxmlformats.org/presentationml/2006/ole">
            <mc:AlternateContent xmlns:mc="http://schemas.openxmlformats.org/markup-compatibility/2006">
              <mc:Choice xmlns:v="urn:schemas-microsoft-com:vml" Requires="v">
                <p:oleObj name="Equation" r:id="rId6" imgW="1244520" imgH="241200" progId="Equation.DSMT4">
                  <p:embed/>
                </p:oleObj>
              </mc:Choice>
              <mc:Fallback>
                <p:oleObj name="Equation" r:id="rId6" imgW="1244520" imgH="241200" progId="Equation.DSMT4">
                  <p:embed/>
                  <p:pic>
                    <p:nvPicPr>
                      <p:cNvPr id="8" name="Object 7">
                        <a:extLst>
                          <a:ext uri="{FF2B5EF4-FFF2-40B4-BE49-F238E27FC236}">
                            <a16:creationId xmlns:a16="http://schemas.microsoft.com/office/drawing/2014/main" id="{4B1534DE-CCC4-4397-B0F5-E258C515EE3A}"/>
                          </a:ext>
                        </a:extLst>
                      </p:cNvPr>
                      <p:cNvPicPr/>
                      <p:nvPr/>
                    </p:nvPicPr>
                    <p:blipFill>
                      <a:blip r:embed="rId7"/>
                      <a:stretch>
                        <a:fillRect/>
                      </a:stretch>
                    </p:blipFill>
                    <p:spPr>
                      <a:xfrm>
                        <a:off x="517525" y="4552831"/>
                        <a:ext cx="2773363" cy="5384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5105400"/>
            <a:ext cx="8534400" cy="990600"/>
          </a:xfrm>
        </p:spPr>
        <p:txBody>
          <a:bodyPr/>
          <a:lstStyle/>
          <a:p>
            <a:pPr marL="0" lvl="1" indent="0">
              <a:spcBef>
                <a:spcPts val="600"/>
              </a:spcBef>
              <a:spcAft>
                <a:spcPts val="1200"/>
              </a:spcAft>
              <a:buNone/>
            </a:pPr>
            <a:r>
              <a:rPr lang="en-US" sz="2600" b="1" dirty="0">
                <a:latin typeface="+mn-lt"/>
              </a:rPr>
              <a:t>Example</a:t>
            </a:r>
            <a:r>
              <a:rPr lang="en-US" sz="2600" dirty="0">
                <a:latin typeface="+mn-lt"/>
              </a:rPr>
              <a:t>: What is the decimal expansion of  the integer that has</a:t>
            </a:r>
          </a:p>
        </p:txBody>
      </p:sp>
      <p:graphicFrame>
        <p:nvGraphicFramePr>
          <p:cNvPr id="18" name="Object 17">
            <a:extLst>
              <a:ext uri="{FF2B5EF4-FFF2-40B4-BE49-F238E27FC236}">
                <a16:creationId xmlns:a16="http://schemas.microsoft.com/office/drawing/2014/main" id="{110247EA-136A-4468-98B5-B171BA531B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5495703"/>
              </p:ext>
            </p:extLst>
          </p:nvPr>
        </p:nvGraphicFramePr>
        <p:xfrm>
          <a:off x="1047930" y="5514639"/>
          <a:ext cx="1161870" cy="505161"/>
        </p:xfrm>
        <a:graphic>
          <a:graphicData uri="http://schemas.openxmlformats.org/presentationml/2006/ole">
            <mc:AlternateContent xmlns:mc="http://schemas.openxmlformats.org/markup-compatibility/2006">
              <mc:Choice xmlns:v="urn:schemas-microsoft-com:vml" Requires="v">
                <p:oleObj name="Equation" r:id="rId8" imgW="583920" imgH="253800" progId="Equation.DSMT4">
                  <p:embed/>
                </p:oleObj>
              </mc:Choice>
              <mc:Fallback>
                <p:oleObj name="Equation" r:id="rId8" imgW="583920" imgH="253800" progId="Equation.DSMT4">
                  <p:embed/>
                  <p:pic>
                    <p:nvPicPr>
                      <p:cNvPr id="9" name="Object 8">
                        <a:extLst>
                          <a:ext uri="{FF2B5EF4-FFF2-40B4-BE49-F238E27FC236}">
                            <a16:creationId xmlns:a16="http://schemas.microsoft.com/office/drawing/2014/main" id="{D3CAA85A-A62D-41D6-AED5-B58777591063}"/>
                          </a:ext>
                        </a:extLst>
                      </p:cNvPr>
                      <p:cNvPicPr/>
                      <p:nvPr/>
                    </p:nvPicPr>
                    <p:blipFill>
                      <a:blip r:embed="rId9"/>
                      <a:stretch>
                        <a:fillRect/>
                      </a:stretch>
                    </p:blipFill>
                    <p:spPr>
                      <a:xfrm>
                        <a:off x="1047930" y="5514639"/>
                        <a:ext cx="1161870" cy="50516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2194704" y="5486400"/>
            <a:ext cx="3810000" cy="419100"/>
          </a:xfrm>
        </p:spPr>
        <p:txBody>
          <a:bodyPr/>
          <a:lstStyle/>
          <a:p>
            <a:pPr>
              <a:spcBef>
                <a:spcPts val="600"/>
              </a:spcBef>
            </a:pPr>
            <a:r>
              <a:rPr lang="en-US" sz="2600" dirty="0"/>
              <a:t>as its binary expansion?</a:t>
            </a:r>
          </a:p>
        </p:txBody>
      </p:sp>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57200" y="6019800"/>
            <a:ext cx="1676400" cy="457200"/>
          </a:xfrm>
        </p:spPr>
        <p:txBody>
          <a:bodyPr/>
          <a:lstStyle/>
          <a:p>
            <a:pPr>
              <a:spcBef>
                <a:spcPts val="600"/>
              </a:spcBef>
            </a:pPr>
            <a:r>
              <a:rPr lang="en-US" sz="2600" b="1" dirty="0"/>
              <a:t>Solution</a:t>
            </a:r>
            <a:r>
              <a:rPr lang="en-US" sz="2600" dirty="0"/>
              <a:t>:</a:t>
            </a:r>
            <a:endParaRPr lang="en-US" sz="2600" dirty="0">
              <a:ea typeface="Cambria Math" pitchFamily="18" charset="0"/>
            </a:endParaRPr>
          </a:p>
        </p:txBody>
      </p:sp>
      <p:graphicFrame>
        <p:nvGraphicFramePr>
          <p:cNvPr id="19" name="Object 18">
            <a:extLst>
              <a:ext uri="{FF2B5EF4-FFF2-40B4-BE49-F238E27FC236}">
                <a16:creationId xmlns:a16="http://schemas.microsoft.com/office/drawing/2014/main" id="{2BFBC420-9577-450D-8A7C-2B68970015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57609089"/>
              </p:ext>
            </p:extLst>
          </p:nvPr>
        </p:nvGraphicFramePr>
        <p:xfrm>
          <a:off x="1906588" y="6030913"/>
          <a:ext cx="6272212" cy="522287"/>
        </p:xfrm>
        <a:graphic>
          <a:graphicData uri="http://schemas.openxmlformats.org/presentationml/2006/ole">
            <mc:AlternateContent xmlns:mc="http://schemas.openxmlformats.org/markup-compatibility/2006">
              <mc:Choice xmlns:v="urn:schemas-microsoft-com:vml" Requires="v">
                <p:oleObj name="Equation" r:id="rId10" imgW="3047760" imgH="253800" progId="Equation.DSMT4">
                  <p:embed/>
                </p:oleObj>
              </mc:Choice>
              <mc:Fallback>
                <p:oleObj name="Equation" r:id="rId10" imgW="3047760" imgH="253800" progId="Equation.DSMT4">
                  <p:embed/>
                  <p:pic>
                    <p:nvPicPr>
                      <p:cNvPr id="10" name="Object 9">
                        <a:extLst>
                          <a:ext uri="{FF2B5EF4-FFF2-40B4-BE49-F238E27FC236}">
                            <a16:creationId xmlns:a16="http://schemas.microsoft.com/office/drawing/2014/main" id="{E5D48DC7-D9AD-4EDE-B3D7-5A9BD6342A79}"/>
                          </a:ext>
                        </a:extLst>
                      </p:cNvPr>
                      <p:cNvPicPr/>
                      <p:nvPr/>
                    </p:nvPicPr>
                    <p:blipFill>
                      <a:blip r:embed="rId11"/>
                      <a:stretch>
                        <a:fillRect/>
                      </a:stretch>
                    </p:blipFill>
                    <p:spPr>
                      <a:xfrm>
                        <a:off x="1906588" y="6030913"/>
                        <a:ext cx="6272212" cy="522287"/>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59645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Octal Expansions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609600"/>
          </a:xfrm>
        </p:spPr>
        <p:txBody>
          <a:bodyPr/>
          <a:lstStyle/>
          <a:p>
            <a:pPr>
              <a:spcBef>
                <a:spcPts val="600"/>
              </a:spcBef>
            </a:pPr>
            <a:r>
              <a:rPr lang="en-US" sz="3200" dirty="0"/>
              <a:t>The octal expansion (base 8) uses the digits</a:t>
            </a:r>
          </a:p>
        </p:txBody>
      </p:sp>
      <p:graphicFrame>
        <p:nvGraphicFramePr>
          <p:cNvPr id="17" name="Object 16">
            <a:extLst>
              <a:ext uri="{FF2B5EF4-FFF2-40B4-BE49-F238E27FC236}">
                <a16:creationId xmlns:a16="http://schemas.microsoft.com/office/drawing/2014/main" id="{74F2CB31-44DE-4CEB-809E-F7B8DEA3F3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2524492"/>
              </p:ext>
            </p:extLst>
          </p:nvPr>
        </p:nvGraphicFramePr>
        <p:xfrm>
          <a:off x="533400" y="1740409"/>
          <a:ext cx="2773680" cy="609600"/>
        </p:xfrm>
        <a:graphic>
          <a:graphicData uri="http://schemas.openxmlformats.org/presentationml/2006/ole">
            <mc:AlternateContent xmlns:mc="http://schemas.openxmlformats.org/markup-compatibility/2006">
              <mc:Choice xmlns:v="urn:schemas-microsoft-com:vml" Requires="v">
                <p:oleObj name="Equation" r:id="rId2" imgW="1155600" imgH="253800" progId="Equation.DSMT4">
                  <p:embed/>
                </p:oleObj>
              </mc:Choice>
              <mc:Fallback>
                <p:oleObj name="Equation" r:id="rId2" imgW="1155600" imgH="253800" progId="Equation.DSMT4">
                  <p:embed/>
                  <p:pic>
                    <p:nvPicPr>
                      <p:cNvPr id="6" name="Object 5">
                        <a:extLst>
                          <a:ext uri="{FF2B5EF4-FFF2-40B4-BE49-F238E27FC236}">
                            <a16:creationId xmlns:a16="http://schemas.microsoft.com/office/drawing/2014/main" id="{B7793521-B4CD-49EB-BDD5-EA010628FF3B}"/>
                          </a:ext>
                        </a:extLst>
                      </p:cNvPr>
                      <p:cNvPicPr/>
                      <p:nvPr/>
                    </p:nvPicPr>
                    <p:blipFill>
                      <a:blip r:embed="rId3"/>
                      <a:stretch>
                        <a:fillRect/>
                      </a:stretch>
                    </p:blipFill>
                    <p:spPr>
                      <a:xfrm>
                        <a:off x="533400" y="1740409"/>
                        <a:ext cx="2773680" cy="609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56460" y="2514600"/>
            <a:ext cx="8077200" cy="990600"/>
          </a:xfrm>
        </p:spPr>
        <p:txBody>
          <a:bodyPr/>
          <a:lstStyle/>
          <a:p>
            <a:pPr>
              <a:spcBef>
                <a:spcPts val="600"/>
              </a:spcBef>
            </a:pPr>
            <a:r>
              <a:rPr lang="en-US" sz="3200" b="1" dirty="0"/>
              <a:t>Example</a:t>
            </a:r>
            <a:r>
              <a:rPr lang="en-US" sz="3200" dirty="0"/>
              <a:t>: What is the decimal expansion of the number with octal expansion</a:t>
            </a:r>
          </a:p>
        </p:txBody>
      </p:sp>
      <p:graphicFrame>
        <p:nvGraphicFramePr>
          <p:cNvPr id="18" name="Object 17">
            <a:extLst>
              <a:ext uri="{FF2B5EF4-FFF2-40B4-BE49-F238E27FC236}">
                <a16:creationId xmlns:a16="http://schemas.microsoft.com/office/drawing/2014/main" id="{3593129E-7A21-43FC-BCAB-8E0BC5DB3C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35114068"/>
              </p:ext>
            </p:extLst>
          </p:nvPr>
        </p:nvGraphicFramePr>
        <p:xfrm>
          <a:off x="5410200" y="2996557"/>
          <a:ext cx="1623900" cy="649560"/>
        </p:xfrm>
        <a:graphic>
          <a:graphicData uri="http://schemas.openxmlformats.org/presentationml/2006/ole">
            <mc:AlternateContent xmlns:mc="http://schemas.openxmlformats.org/markup-compatibility/2006">
              <mc:Choice xmlns:v="urn:schemas-microsoft-com:vml" Requires="v">
                <p:oleObj name="Equation" r:id="rId4" imgW="634680" imgH="253800" progId="Equation.DSMT4">
                  <p:embed/>
                </p:oleObj>
              </mc:Choice>
              <mc:Fallback>
                <p:oleObj name="Equation" r:id="rId4" imgW="634680" imgH="253800" progId="Equation.DSMT4">
                  <p:embed/>
                  <p:pic>
                    <p:nvPicPr>
                      <p:cNvPr id="7" name="Object 6">
                        <a:extLst>
                          <a:ext uri="{FF2B5EF4-FFF2-40B4-BE49-F238E27FC236}">
                            <a16:creationId xmlns:a16="http://schemas.microsoft.com/office/drawing/2014/main" id="{16D8F6FE-CDED-4E34-939B-E1912A4202E1}"/>
                          </a:ext>
                        </a:extLst>
                      </p:cNvPr>
                      <p:cNvPicPr/>
                      <p:nvPr/>
                    </p:nvPicPr>
                    <p:blipFill>
                      <a:blip r:embed="rId5"/>
                      <a:stretch>
                        <a:fillRect/>
                      </a:stretch>
                    </p:blipFill>
                    <p:spPr>
                      <a:xfrm>
                        <a:off x="5410200" y="2996557"/>
                        <a:ext cx="1623900" cy="6495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6460" y="3733800"/>
            <a:ext cx="2413362" cy="533400"/>
          </a:xfrm>
        </p:spPr>
        <p:txBody>
          <a:bodyPr/>
          <a:lstStyle/>
          <a:p>
            <a:pPr>
              <a:spcBef>
                <a:spcPts val="600"/>
              </a:spcBef>
            </a:pPr>
            <a:r>
              <a:rPr lang="en-US" sz="3200" b="1" dirty="0"/>
              <a:t>Solution</a:t>
            </a:r>
            <a:r>
              <a:rPr lang="en-US" sz="3200" dirty="0"/>
              <a:t>:</a:t>
            </a:r>
          </a:p>
        </p:txBody>
      </p:sp>
      <p:graphicFrame>
        <p:nvGraphicFramePr>
          <p:cNvPr id="20" name="Object 19">
            <a:extLst>
              <a:ext uri="{FF2B5EF4-FFF2-40B4-BE49-F238E27FC236}">
                <a16:creationId xmlns:a16="http://schemas.microsoft.com/office/drawing/2014/main" id="{4B37BF74-EA03-442E-96C5-780018FEA3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1107631"/>
              </p:ext>
            </p:extLst>
          </p:nvPr>
        </p:nvGraphicFramePr>
        <p:xfrm>
          <a:off x="2155825" y="3741738"/>
          <a:ext cx="5162550" cy="601662"/>
        </p:xfrm>
        <a:graphic>
          <a:graphicData uri="http://schemas.openxmlformats.org/presentationml/2006/ole">
            <mc:AlternateContent xmlns:mc="http://schemas.openxmlformats.org/markup-compatibility/2006">
              <mc:Choice xmlns:v="urn:schemas-microsoft-com:vml" Requires="v">
                <p:oleObj name="Equation" r:id="rId6" imgW="2070000" imgH="241200" progId="Equation.DSMT4">
                  <p:embed/>
                </p:oleObj>
              </mc:Choice>
              <mc:Fallback>
                <p:oleObj name="Equation" r:id="rId6" imgW="2070000" imgH="241200" progId="Equation.DSMT4">
                  <p:embed/>
                  <p:pic>
                    <p:nvPicPr>
                      <p:cNvPr id="10" name="Object 9">
                        <a:extLst>
                          <a:ext uri="{FF2B5EF4-FFF2-40B4-BE49-F238E27FC236}">
                            <a16:creationId xmlns:a16="http://schemas.microsoft.com/office/drawing/2014/main" id="{696C676B-E348-4BBF-8CB9-F9CC8A347C32}"/>
                          </a:ext>
                        </a:extLst>
                      </p:cNvPr>
                      <p:cNvPicPr/>
                      <p:nvPr/>
                    </p:nvPicPr>
                    <p:blipFill>
                      <a:blip r:embed="rId7"/>
                      <a:stretch>
                        <a:fillRect/>
                      </a:stretch>
                    </p:blipFill>
                    <p:spPr>
                      <a:xfrm>
                        <a:off x="2155825" y="3741738"/>
                        <a:ext cx="5162550" cy="60166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4419600"/>
            <a:ext cx="8534400" cy="990600"/>
          </a:xfrm>
        </p:spPr>
        <p:txBody>
          <a:bodyPr/>
          <a:lstStyle/>
          <a:p>
            <a:pPr marL="0" lvl="1" indent="0">
              <a:spcBef>
                <a:spcPts val="600"/>
              </a:spcBef>
              <a:spcAft>
                <a:spcPts val="1200"/>
              </a:spcAft>
              <a:buNone/>
            </a:pPr>
            <a:r>
              <a:rPr lang="en-US" sz="3200" b="1" dirty="0">
                <a:latin typeface="+mn-lt"/>
                <a:ea typeface="Cambria Math"/>
              </a:rPr>
              <a:t>Example</a:t>
            </a:r>
            <a:r>
              <a:rPr lang="en-US" sz="3200" dirty="0">
                <a:latin typeface="+mn-lt"/>
                <a:ea typeface="Cambria Math"/>
              </a:rPr>
              <a:t>: </a:t>
            </a:r>
            <a:r>
              <a:rPr lang="en-US" sz="3200" dirty="0">
                <a:latin typeface="+mn-lt"/>
              </a:rPr>
              <a:t>What is the decimal expansion of the number with octal expansion</a:t>
            </a:r>
          </a:p>
        </p:txBody>
      </p:sp>
      <p:graphicFrame>
        <p:nvGraphicFramePr>
          <p:cNvPr id="19" name="Object 18">
            <a:extLst>
              <a:ext uri="{FF2B5EF4-FFF2-40B4-BE49-F238E27FC236}">
                <a16:creationId xmlns:a16="http://schemas.microsoft.com/office/drawing/2014/main" id="{8CDF85E5-62E5-4E7B-9084-D58CE9F8B7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2692496"/>
              </p:ext>
            </p:extLst>
          </p:nvPr>
        </p:nvGraphicFramePr>
        <p:xfrm>
          <a:off x="5410200" y="4912259"/>
          <a:ext cx="1371600" cy="637504"/>
        </p:xfrm>
        <a:graphic>
          <a:graphicData uri="http://schemas.openxmlformats.org/presentationml/2006/ole">
            <mc:AlternateContent xmlns:mc="http://schemas.openxmlformats.org/markup-compatibility/2006">
              <mc:Choice xmlns:v="urn:schemas-microsoft-com:vml" Requires="v">
                <p:oleObj name="Equation" r:id="rId8" imgW="545760" imgH="253800" progId="Equation.DSMT4">
                  <p:embed/>
                </p:oleObj>
              </mc:Choice>
              <mc:Fallback>
                <p:oleObj name="Equation" r:id="rId8" imgW="545760" imgH="253800" progId="Equation.DSMT4">
                  <p:embed/>
                  <p:pic>
                    <p:nvPicPr>
                      <p:cNvPr id="8" name="Object 7">
                        <a:extLst>
                          <a:ext uri="{FF2B5EF4-FFF2-40B4-BE49-F238E27FC236}">
                            <a16:creationId xmlns:a16="http://schemas.microsoft.com/office/drawing/2014/main" id="{E4FC39C0-796F-47A4-8C2F-E488FA886469}"/>
                          </a:ext>
                        </a:extLst>
                      </p:cNvPr>
                      <p:cNvPicPr/>
                      <p:nvPr/>
                    </p:nvPicPr>
                    <p:blipFill>
                      <a:blip r:embed="rId9"/>
                      <a:stretch>
                        <a:fillRect/>
                      </a:stretch>
                    </p:blipFill>
                    <p:spPr>
                      <a:xfrm>
                        <a:off x="5410200" y="4912259"/>
                        <a:ext cx="1371600" cy="6375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57200" y="5638800"/>
            <a:ext cx="2514600" cy="457200"/>
          </a:xfrm>
        </p:spPr>
        <p:txBody>
          <a:bodyPr/>
          <a:lstStyle/>
          <a:p>
            <a:pPr>
              <a:spcBef>
                <a:spcPts val="600"/>
              </a:spcBef>
            </a:pPr>
            <a:r>
              <a:rPr lang="en-US" sz="3200" b="1" dirty="0"/>
              <a:t>Solution</a:t>
            </a:r>
            <a:r>
              <a:rPr lang="en-US" sz="3200" dirty="0"/>
              <a:t>:</a:t>
            </a:r>
            <a:endParaRPr lang="en-US" sz="3200" dirty="0">
              <a:ea typeface="Cambria Math" pitchFamily="18" charset="0"/>
            </a:endParaRPr>
          </a:p>
        </p:txBody>
      </p:sp>
      <p:graphicFrame>
        <p:nvGraphicFramePr>
          <p:cNvPr id="21" name="Object 20">
            <a:extLst>
              <a:ext uri="{FF2B5EF4-FFF2-40B4-BE49-F238E27FC236}">
                <a16:creationId xmlns:a16="http://schemas.microsoft.com/office/drawing/2014/main" id="{D8C64803-649E-43F1-80A8-2691FCEBD5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242930"/>
              </p:ext>
            </p:extLst>
          </p:nvPr>
        </p:nvGraphicFramePr>
        <p:xfrm>
          <a:off x="2138363" y="5657850"/>
          <a:ext cx="5732462" cy="601663"/>
        </p:xfrm>
        <a:graphic>
          <a:graphicData uri="http://schemas.openxmlformats.org/presentationml/2006/ole">
            <mc:AlternateContent xmlns:mc="http://schemas.openxmlformats.org/markup-compatibility/2006">
              <mc:Choice xmlns:v="urn:schemas-microsoft-com:vml" Requires="v">
                <p:oleObj name="Equation" r:id="rId10" imgW="2298600" imgH="241200" progId="Equation.DSMT4">
                  <p:embed/>
                </p:oleObj>
              </mc:Choice>
              <mc:Fallback>
                <p:oleObj name="Equation" r:id="rId10" imgW="2298600" imgH="241200" progId="Equation.DSMT4">
                  <p:embed/>
                  <p:pic>
                    <p:nvPicPr>
                      <p:cNvPr id="11" name="Object 10">
                        <a:extLst>
                          <a:ext uri="{FF2B5EF4-FFF2-40B4-BE49-F238E27FC236}">
                            <a16:creationId xmlns:a16="http://schemas.microsoft.com/office/drawing/2014/main" id="{A613FECB-D33C-4827-A4A8-4C2F6130FC98}"/>
                          </a:ext>
                        </a:extLst>
                      </p:cNvPr>
                      <p:cNvPicPr/>
                      <p:nvPr/>
                    </p:nvPicPr>
                    <p:blipFill>
                      <a:blip r:embed="rId11"/>
                      <a:stretch>
                        <a:fillRect/>
                      </a:stretch>
                    </p:blipFill>
                    <p:spPr>
                      <a:xfrm>
                        <a:off x="2138363" y="5657850"/>
                        <a:ext cx="5732462" cy="601663"/>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74901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Hexadecimal Expansions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1295400"/>
          </a:xfrm>
        </p:spPr>
        <p:txBody>
          <a:bodyPr/>
          <a:lstStyle/>
          <a:p>
            <a:pPr>
              <a:spcBef>
                <a:spcPts val="600"/>
              </a:spcBef>
            </a:pPr>
            <a:r>
              <a:rPr lang="en-US" sz="2600" dirty="0"/>
              <a:t>The hexadecimal expansion needs </a:t>
            </a:r>
            <a:r>
              <a:rPr lang="en-US" sz="2600" dirty="0">
                <a:ea typeface="Cambria Math" pitchFamily="18" charset="0"/>
              </a:rPr>
              <a:t>16</a:t>
            </a:r>
            <a:r>
              <a:rPr lang="en-US" sz="2600" dirty="0"/>
              <a:t> digits, but our decimal system provides only </a:t>
            </a:r>
            <a:r>
              <a:rPr lang="en-US" sz="2600" dirty="0">
                <a:ea typeface="Cambria Math" pitchFamily="18" charset="0"/>
              </a:rPr>
              <a:t>10</a:t>
            </a:r>
            <a:r>
              <a:rPr lang="en-US" sz="2600" dirty="0"/>
              <a:t>. So letters are used for the additional symbols.  The hexadecimal system uses the digits</a:t>
            </a:r>
          </a:p>
        </p:txBody>
      </p:sp>
      <p:graphicFrame>
        <p:nvGraphicFramePr>
          <p:cNvPr id="9" name="Object 8">
            <a:extLst>
              <a:ext uri="{FF2B5EF4-FFF2-40B4-BE49-F238E27FC236}">
                <a16:creationId xmlns:a16="http://schemas.microsoft.com/office/drawing/2014/main" id="{2F7ACEAA-49AE-47DA-9EFD-5D1D9D912F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7554172"/>
              </p:ext>
            </p:extLst>
          </p:nvPr>
        </p:nvGraphicFramePr>
        <p:xfrm>
          <a:off x="497623" y="2539014"/>
          <a:ext cx="4351831" cy="508986"/>
        </p:xfrm>
        <a:graphic>
          <a:graphicData uri="http://schemas.openxmlformats.org/presentationml/2006/ole">
            <mc:AlternateContent xmlns:mc="http://schemas.openxmlformats.org/markup-compatibility/2006">
              <mc:Choice xmlns:v="urn:schemas-microsoft-com:vml" Requires="v">
                <p:oleObj name="Equation" r:id="rId2" imgW="2171520" imgH="253800" progId="Equation.DSMT4">
                  <p:embed/>
                </p:oleObj>
              </mc:Choice>
              <mc:Fallback>
                <p:oleObj name="Equation" r:id="rId2" imgW="2171520" imgH="253800" progId="Equation.DSMT4">
                  <p:embed/>
                  <p:pic>
                    <p:nvPicPr>
                      <p:cNvPr id="0" name=""/>
                      <p:cNvPicPr/>
                      <p:nvPr/>
                    </p:nvPicPr>
                    <p:blipFill>
                      <a:blip r:embed="rId3"/>
                      <a:stretch>
                        <a:fillRect/>
                      </a:stretch>
                    </p:blipFill>
                    <p:spPr>
                      <a:xfrm>
                        <a:off x="497623" y="2539014"/>
                        <a:ext cx="4351831" cy="50898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800600" y="2514600"/>
            <a:ext cx="3429000" cy="426720"/>
          </a:xfrm>
        </p:spPr>
        <p:txBody>
          <a:bodyPr/>
          <a:lstStyle/>
          <a:p>
            <a:pPr>
              <a:spcBef>
                <a:spcPts val="600"/>
              </a:spcBef>
            </a:pPr>
            <a:r>
              <a:rPr lang="en-US" sz="2600" dirty="0"/>
              <a:t>The letters A through F</a:t>
            </a:r>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200" y="2895600"/>
            <a:ext cx="8458200" cy="1341194"/>
          </a:xfrm>
        </p:spPr>
        <p:txBody>
          <a:bodyPr/>
          <a:lstStyle/>
          <a:p>
            <a:pPr>
              <a:spcBef>
                <a:spcPts val="300"/>
              </a:spcBef>
            </a:pPr>
            <a:r>
              <a:rPr lang="en-US" sz="2600" dirty="0"/>
              <a:t>represent the decimal numbers </a:t>
            </a:r>
            <a:r>
              <a:rPr lang="en-US" sz="2600" dirty="0">
                <a:ea typeface="Cambria Math" pitchFamily="18" charset="0"/>
              </a:rPr>
              <a:t>10</a:t>
            </a:r>
            <a:r>
              <a:rPr lang="en-US" sz="2600" dirty="0"/>
              <a:t> through </a:t>
            </a:r>
            <a:r>
              <a:rPr lang="en-US" sz="2600" dirty="0">
                <a:ea typeface="Cambria Math" pitchFamily="18" charset="0"/>
              </a:rPr>
              <a:t>15</a:t>
            </a:r>
            <a:r>
              <a:rPr lang="en-US" sz="2600" dirty="0"/>
              <a:t>.</a:t>
            </a:r>
          </a:p>
          <a:p>
            <a:pPr>
              <a:spcBef>
                <a:spcPts val="300"/>
              </a:spcBef>
            </a:pPr>
            <a:r>
              <a:rPr lang="en-US" sz="2600" b="1" dirty="0"/>
              <a:t>Example</a:t>
            </a:r>
            <a:r>
              <a:rPr lang="en-US" sz="2600" dirty="0"/>
              <a:t>: What is the decimal expansion of the number with hexadecimal expansion</a:t>
            </a:r>
          </a:p>
        </p:txBody>
      </p:sp>
      <p:graphicFrame>
        <p:nvGraphicFramePr>
          <p:cNvPr id="13" name="Object 12">
            <a:extLst>
              <a:ext uri="{FF2B5EF4-FFF2-40B4-BE49-F238E27FC236}">
                <a16:creationId xmlns:a16="http://schemas.microsoft.com/office/drawing/2014/main" id="{C4663077-E444-4B17-B488-8AF5EF13FD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5487347"/>
              </p:ext>
            </p:extLst>
          </p:nvPr>
        </p:nvGraphicFramePr>
        <p:xfrm>
          <a:off x="3706427" y="3826990"/>
          <a:ext cx="1475746" cy="491916"/>
        </p:xfrm>
        <a:graphic>
          <a:graphicData uri="http://schemas.openxmlformats.org/presentationml/2006/ole">
            <mc:AlternateContent xmlns:mc="http://schemas.openxmlformats.org/markup-compatibility/2006">
              <mc:Choice xmlns:v="urn:schemas-microsoft-com:vml" Requires="v">
                <p:oleObj name="Equation" r:id="rId4" imgW="761760" imgH="253800" progId="Equation.DSMT4">
                  <p:embed/>
                </p:oleObj>
              </mc:Choice>
              <mc:Fallback>
                <p:oleObj name="Equation" r:id="rId4" imgW="761760" imgH="253800" progId="Equation.DSMT4">
                  <p:embed/>
                  <p:pic>
                    <p:nvPicPr>
                      <p:cNvPr id="0" name=""/>
                      <p:cNvPicPr/>
                      <p:nvPr/>
                    </p:nvPicPr>
                    <p:blipFill>
                      <a:blip r:embed="rId5"/>
                      <a:stretch>
                        <a:fillRect/>
                      </a:stretch>
                    </p:blipFill>
                    <p:spPr>
                      <a:xfrm>
                        <a:off x="3706427" y="3826990"/>
                        <a:ext cx="1475746" cy="4919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4343400"/>
            <a:ext cx="1905000" cy="457200"/>
          </a:xfrm>
        </p:spPr>
        <p:txBody>
          <a:bodyPr/>
          <a:lstStyle/>
          <a:p>
            <a:pPr>
              <a:spcBef>
                <a:spcPts val="600"/>
              </a:spcBef>
            </a:pPr>
            <a:r>
              <a:rPr lang="en-US" sz="2600" b="1" dirty="0"/>
              <a:t>Solution</a:t>
            </a:r>
            <a:r>
              <a:rPr lang="en-US" sz="2600" dirty="0"/>
              <a:t>:</a:t>
            </a:r>
            <a:endParaRPr lang="en-US" sz="2600" dirty="0">
              <a:ea typeface="Cambria Math" pitchFamily="18" charset="0"/>
            </a:endParaRPr>
          </a:p>
        </p:txBody>
      </p:sp>
      <p:graphicFrame>
        <p:nvGraphicFramePr>
          <p:cNvPr id="15" name="Object 14">
            <a:extLst>
              <a:ext uri="{FF2B5EF4-FFF2-40B4-BE49-F238E27FC236}">
                <a16:creationId xmlns:a16="http://schemas.microsoft.com/office/drawing/2014/main" id="{4BD051C6-8D3B-4504-9691-E2BEBF07AE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2329056"/>
              </p:ext>
            </p:extLst>
          </p:nvPr>
        </p:nvGraphicFramePr>
        <p:xfrm>
          <a:off x="496888" y="4841875"/>
          <a:ext cx="6627812" cy="492125"/>
        </p:xfrm>
        <a:graphic>
          <a:graphicData uri="http://schemas.openxmlformats.org/presentationml/2006/ole">
            <mc:AlternateContent xmlns:mc="http://schemas.openxmlformats.org/markup-compatibility/2006">
              <mc:Choice xmlns:v="urn:schemas-microsoft-com:vml" Requires="v">
                <p:oleObj name="Equation" r:id="rId6" imgW="3251160" imgH="241200" progId="Equation.DSMT4">
                  <p:embed/>
                </p:oleObj>
              </mc:Choice>
              <mc:Fallback>
                <p:oleObj name="Equation" r:id="rId6" imgW="3251160" imgH="241200" progId="Equation.DSMT4">
                  <p:embed/>
                  <p:pic>
                    <p:nvPicPr>
                      <p:cNvPr id="6" name="Object 5">
                        <a:extLst>
                          <a:ext uri="{FF2B5EF4-FFF2-40B4-BE49-F238E27FC236}">
                            <a16:creationId xmlns:a16="http://schemas.microsoft.com/office/drawing/2014/main" id="{B52A6AFD-86F2-44FE-9AFB-E5D5582FAA9F}"/>
                          </a:ext>
                        </a:extLst>
                      </p:cNvPr>
                      <p:cNvPicPr/>
                      <p:nvPr/>
                    </p:nvPicPr>
                    <p:blipFill>
                      <a:blip r:embed="rId7"/>
                      <a:stretch>
                        <a:fillRect/>
                      </a:stretch>
                    </p:blipFill>
                    <p:spPr>
                      <a:xfrm>
                        <a:off x="496888" y="4841875"/>
                        <a:ext cx="6627812" cy="49212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419100" y="5344795"/>
            <a:ext cx="8305800" cy="1055259"/>
          </a:xfrm>
        </p:spPr>
        <p:txBody>
          <a:bodyPr/>
          <a:lstStyle/>
          <a:p>
            <a:pPr>
              <a:spcBef>
                <a:spcPts val="600"/>
              </a:spcBef>
            </a:pPr>
            <a:r>
              <a:rPr lang="en-US" sz="2600" b="1" dirty="0"/>
              <a:t>Example</a:t>
            </a:r>
            <a:r>
              <a:rPr lang="en-US" sz="2600" dirty="0"/>
              <a:t>: What is the decimal expansion of the number with hexadecimal expansion</a:t>
            </a:r>
          </a:p>
        </p:txBody>
      </p:sp>
      <p:graphicFrame>
        <p:nvGraphicFramePr>
          <p:cNvPr id="19" name="Object 18">
            <a:extLst>
              <a:ext uri="{FF2B5EF4-FFF2-40B4-BE49-F238E27FC236}">
                <a16:creationId xmlns:a16="http://schemas.microsoft.com/office/drawing/2014/main" id="{EACCD54A-BD88-4CE8-805F-563836E5DF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4795103"/>
              </p:ext>
            </p:extLst>
          </p:nvPr>
        </p:nvGraphicFramePr>
        <p:xfrm>
          <a:off x="3668327" y="5768120"/>
          <a:ext cx="990600" cy="495300"/>
        </p:xfrm>
        <a:graphic>
          <a:graphicData uri="http://schemas.openxmlformats.org/presentationml/2006/ole">
            <mc:AlternateContent xmlns:mc="http://schemas.openxmlformats.org/markup-compatibility/2006">
              <mc:Choice xmlns:v="urn:schemas-microsoft-com:vml" Requires="v">
                <p:oleObj name="Equation" r:id="rId8" imgW="507960" imgH="253800" progId="Equation.DSMT4">
                  <p:embed/>
                </p:oleObj>
              </mc:Choice>
              <mc:Fallback>
                <p:oleObj name="Equation" r:id="rId8" imgW="507960" imgH="253800" progId="Equation.DSMT4">
                  <p:embed/>
                  <p:pic>
                    <p:nvPicPr>
                      <p:cNvPr id="5" name="Object 4">
                        <a:extLst>
                          <a:ext uri="{FF2B5EF4-FFF2-40B4-BE49-F238E27FC236}">
                            <a16:creationId xmlns:a16="http://schemas.microsoft.com/office/drawing/2014/main" id="{BBA71A07-8A87-4E00-BC3C-641220B8F064}"/>
                          </a:ext>
                        </a:extLst>
                      </p:cNvPr>
                      <p:cNvPicPr/>
                      <p:nvPr/>
                    </p:nvPicPr>
                    <p:blipFill>
                      <a:blip r:embed="rId9"/>
                      <a:stretch>
                        <a:fillRect/>
                      </a:stretch>
                    </p:blipFill>
                    <p:spPr>
                      <a:xfrm>
                        <a:off x="3668327" y="5768120"/>
                        <a:ext cx="990600" cy="4953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19100" y="6171454"/>
            <a:ext cx="1676400" cy="457200"/>
          </a:xfrm>
        </p:spPr>
        <p:txBody>
          <a:bodyPr/>
          <a:lstStyle/>
          <a:p>
            <a:pPr>
              <a:spcBef>
                <a:spcPts val="600"/>
              </a:spcBef>
            </a:pPr>
            <a:r>
              <a:rPr lang="en-US" sz="2600" b="1" dirty="0"/>
              <a:t>Solution</a:t>
            </a:r>
            <a:r>
              <a:rPr lang="en-US" sz="2600" dirty="0"/>
              <a:t>:</a:t>
            </a:r>
            <a:endParaRPr lang="en-US" sz="2600" dirty="0">
              <a:ea typeface="Cambria Math" pitchFamily="18" charset="0"/>
            </a:endParaRPr>
          </a:p>
        </p:txBody>
      </p:sp>
      <p:graphicFrame>
        <p:nvGraphicFramePr>
          <p:cNvPr id="17" name="Object 16">
            <a:extLst>
              <a:ext uri="{FF2B5EF4-FFF2-40B4-BE49-F238E27FC236}">
                <a16:creationId xmlns:a16="http://schemas.microsoft.com/office/drawing/2014/main" id="{A2092CAA-C92D-44ED-B15F-C303F9A7D4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25884771"/>
              </p:ext>
            </p:extLst>
          </p:nvPr>
        </p:nvGraphicFramePr>
        <p:xfrm>
          <a:off x="1827213" y="6196013"/>
          <a:ext cx="4038600" cy="492125"/>
        </p:xfrm>
        <a:graphic>
          <a:graphicData uri="http://schemas.openxmlformats.org/presentationml/2006/ole">
            <mc:AlternateContent xmlns:mc="http://schemas.openxmlformats.org/markup-compatibility/2006">
              <mc:Choice xmlns:v="urn:schemas-microsoft-com:vml" Requires="v">
                <p:oleObj name="Equation" r:id="rId10" imgW="1981080" imgH="241200" progId="Equation.DSMT4">
                  <p:embed/>
                </p:oleObj>
              </mc:Choice>
              <mc:Fallback>
                <p:oleObj name="Equation" r:id="rId10" imgW="1981080" imgH="241200" progId="Equation.DSMT4">
                  <p:embed/>
                  <p:pic>
                    <p:nvPicPr>
                      <p:cNvPr id="7" name="Object 6">
                        <a:extLst>
                          <a:ext uri="{FF2B5EF4-FFF2-40B4-BE49-F238E27FC236}">
                            <a16:creationId xmlns:a16="http://schemas.microsoft.com/office/drawing/2014/main" id="{D56960E9-D306-490B-89A3-DE7DDE756AD8}"/>
                          </a:ext>
                        </a:extLst>
                      </p:cNvPr>
                      <p:cNvPicPr/>
                      <p:nvPr/>
                    </p:nvPicPr>
                    <p:blipFill>
                      <a:blip r:embed="rId11"/>
                      <a:stretch>
                        <a:fillRect/>
                      </a:stretch>
                    </p:blipFill>
                    <p:spPr>
                      <a:xfrm>
                        <a:off x="1827213" y="6196013"/>
                        <a:ext cx="4038600" cy="492125"/>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92269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Base Conversion</a:t>
            </a:r>
            <a:r>
              <a:rPr lang="en-US" sz="1500" dirty="0"/>
              <a:t> 1</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1341194"/>
          </a:xfrm>
        </p:spPr>
        <p:txBody>
          <a:bodyPr/>
          <a:lstStyle/>
          <a:p>
            <a:pPr>
              <a:spcBef>
                <a:spcPts val="600"/>
              </a:spcBef>
            </a:pPr>
            <a:r>
              <a:rPr lang="en-US" sz="3000" dirty="0"/>
              <a:t>To construct the base </a:t>
            </a:r>
            <a:r>
              <a:rPr lang="en-US" sz="3000" i="1" dirty="0"/>
              <a:t>b</a:t>
            </a:r>
            <a:r>
              <a:rPr lang="en-US" sz="3000" dirty="0"/>
              <a:t> expansion of an integer </a:t>
            </a:r>
            <a:r>
              <a:rPr lang="en-US" sz="3000" i="1" dirty="0"/>
              <a:t>n</a:t>
            </a:r>
            <a:r>
              <a:rPr lang="en-US" sz="3000" dirty="0"/>
              <a:t>:</a:t>
            </a:r>
          </a:p>
          <a:p>
            <a:pPr marL="342000" lvl="1" indent="-342000">
              <a:spcBef>
                <a:spcPts val="600"/>
              </a:spcBef>
              <a:buClr>
                <a:srgbClr val="04617B"/>
              </a:buClr>
            </a:pPr>
            <a:r>
              <a:rPr lang="en-US" sz="2600" dirty="0"/>
              <a:t>Divide </a:t>
            </a:r>
            <a:r>
              <a:rPr lang="en-US" sz="2600" i="1" dirty="0"/>
              <a:t>n</a:t>
            </a:r>
            <a:r>
              <a:rPr lang="en-US" sz="2600" dirty="0"/>
              <a:t> by </a:t>
            </a:r>
            <a:r>
              <a:rPr lang="en-US" sz="2600" i="1" dirty="0"/>
              <a:t>b</a:t>
            </a:r>
            <a:r>
              <a:rPr lang="en-US" sz="2600" dirty="0"/>
              <a:t> to obtain a quotient and remainder.</a:t>
            </a:r>
          </a:p>
        </p:txBody>
      </p:sp>
      <p:graphicFrame>
        <p:nvGraphicFramePr>
          <p:cNvPr id="18" name="Object 17">
            <a:extLst>
              <a:ext uri="{FF2B5EF4-FFF2-40B4-BE49-F238E27FC236}">
                <a16:creationId xmlns:a16="http://schemas.microsoft.com/office/drawing/2014/main" id="{DE161290-21BE-464B-B37E-20DD41681D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5183507"/>
              </p:ext>
            </p:extLst>
          </p:nvPr>
        </p:nvGraphicFramePr>
        <p:xfrm>
          <a:off x="901700" y="2338388"/>
          <a:ext cx="3046413" cy="477837"/>
        </p:xfrm>
        <a:graphic>
          <a:graphicData uri="http://schemas.openxmlformats.org/presentationml/2006/ole">
            <mc:AlternateContent xmlns:mc="http://schemas.openxmlformats.org/markup-compatibility/2006">
              <mc:Choice xmlns:v="urn:schemas-microsoft-com:vml" Requires="v">
                <p:oleObj name="Equation" r:id="rId2" imgW="1460160" imgH="228600" progId="Equation.DSMT4">
                  <p:embed/>
                </p:oleObj>
              </mc:Choice>
              <mc:Fallback>
                <p:oleObj name="Equation" r:id="rId2" imgW="1460160" imgH="228600" progId="Equation.DSMT4">
                  <p:embed/>
                  <p:pic>
                    <p:nvPicPr>
                      <p:cNvPr id="6" name="Object 5">
                        <a:extLst>
                          <a:ext uri="{FF2B5EF4-FFF2-40B4-BE49-F238E27FC236}">
                            <a16:creationId xmlns:a16="http://schemas.microsoft.com/office/drawing/2014/main" id="{D5744413-6D2D-4FF6-A500-13F3499AB6A0}"/>
                          </a:ext>
                        </a:extLst>
                      </p:cNvPr>
                      <p:cNvPicPr/>
                      <p:nvPr/>
                    </p:nvPicPr>
                    <p:blipFill>
                      <a:blip r:embed="rId3"/>
                      <a:stretch>
                        <a:fillRect/>
                      </a:stretch>
                    </p:blipFill>
                    <p:spPr>
                      <a:xfrm>
                        <a:off x="901700" y="2338388"/>
                        <a:ext cx="3046413" cy="4778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57200" y="2849880"/>
            <a:ext cx="3429000" cy="426720"/>
          </a:xfrm>
        </p:spPr>
        <p:txBody>
          <a:bodyPr/>
          <a:lstStyle/>
          <a:p>
            <a:pPr marL="342000" indent="-342000">
              <a:spcBef>
                <a:spcPts val="600"/>
              </a:spcBef>
              <a:buClr>
                <a:srgbClr val="04617B"/>
              </a:buClr>
              <a:buFont typeface="Arial" panose="020B0604020202020204" pitchFamily="34" charset="0"/>
              <a:buChar char="•"/>
            </a:pPr>
            <a:r>
              <a:rPr lang="en-US" sz="2600" dirty="0">
                <a:ea typeface="Cambria Math" pitchFamily="18" charset="0"/>
              </a:rPr>
              <a:t>The remainder,</a:t>
            </a:r>
            <a:endParaRPr lang="en-US" sz="2600" dirty="0"/>
          </a:p>
        </p:txBody>
      </p:sp>
      <p:graphicFrame>
        <p:nvGraphicFramePr>
          <p:cNvPr id="14" name="Object 13">
            <a:extLst>
              <a:ext uri="{FF2B5EF4-FFF2-40B4-BE49-F238E27FC236}">
                <a16:creationId xmlns:a16="http://schemas.microsoft.com/office/drawing/2014/main" id="{DE2985CE-0057-4BD1-88CE-1353B53F66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8431326"/>
              </p:ext>
            </p:extLst>
          </p:nvPr>
        </p:nvGraphicFramePr>
        <p:xfrm>
          <a:off x="2914650" y="2851638"/>
          <a:ext cx="361950" cy="5011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914650" y="2851638"/>
                        <a:ext cx="361950" cy="5011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3200400" y="2842480"/>
            <a:ext cx="5029200" cy="510320"/>
          </a:xfrm>
        </p:spPr>
        <p:txBody>
          <a:bodyPr/>
          <a:lstStyle/>
          <a:p>
            <a:pPr>
              <a:spcBef>
                <a:spcPts val="300"/>
              </a:spcBef>
            </a:pPr>
            <a:r>
              <a:rPr lang="en-US" sz="2600" dirty="0">
                <a:ea typeface="Cambria Math" pitchFamily="18" charset="0"/>
              </a:rPr>
              <a:t>, is the rightmost digit in the base </a:t>
            </a:r>
            <a:r>
              <a:rPr lang="en-US" sz="2600" i="1" dirty="0">
                <a:ea typeface="Cambria Math" pitchFamily="18" charset="0"/>
              </a:rPr>
              <a:t>b</a:t>
            </a:r>
            <a:endParaRPr lang="en-US" sz="2600" dirty="0"/>
          </a:p>
        </p:txBody>
      </p:sp>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797130" y="3265868"/>
            <a:ext cx="4419600" cy="457200"/>
          </a:xfrm>
        </p:spPr>
        <p:txBody>
          <a:bodyPr/>
          <a:lstStyle/>
          <a:p>
            <a:pPr>
              <a:spcBef>
                <a:spcPts val="600"/>
              </a:spcBef>
            </a:pPr>
            <a:r>
              <a:rPr lang="en-US" sz="2600" dirty="0">
                <a:ea typeface="Cambria Math" pitchFamily="18" charset="0"/>
              </a:rPr>
              <a:t>expansion of </a:t>
            </a:r>
            <a:r>
              <a:rPr lang="en-US" sz="2600" i="1" dirty="0">
                <a:ea typeface="Cambria Math" pitchFamily="18" charset="0"/>
              </a:rPr>
              <a:t>n</a:t>
            </a:r>
            <a:r>
              <a:rPr lang="en-US" sz="2600" dirty="0">
                <a:ea typeface="Cambria Math" pitchFamily="18" charset="0"/>
              </a:rPr>
              <a:t>. Next, divide</a:t>
            </a:r>
          </a:p>
        </p:txBody>
      </p:sp>
      <p:graphicFrame>
        <p:nvGraphicFramePr>
          <p:cNvPr id="17" name="Object 16">
            <a:extLst>
              <a:ext uri="{FF2B5EF4-FFF2-40B4-BE49-F238E27FC236}">
                <a16:creationId xmlns:a16="http://schemas.microsoft.com/office/drawing/2014/main" id="{6B090ACB-D979-4ABF-A4CB-B580261FBA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8901467"/>
              </p:ext>
            </p:extLst>
          </p:nvPr>
        </p:nvGraphicFramePr>
        <p:xfrm>
          <a:off x="4681415" y="3295223"/>
          <a:ext cx="1070631" cy="481783"/>
        </p:xfrm>
        <a:graphic>
          <a:graphicData uri="http://schemas.openxmlformats.org/presentationml/2006/ole">
            <mc:AlternateContent xmlns:mc="http://schemas.openxmlformats.org/markup-compatibility/2006">
              <mc:Choice xmlns:v="urn:schemas-microsoft-com:vml" Requires="v">
                <p:oleObj name="Equation" r:id="rId6" imgW="507960" imgH="228600" progId="Equation.DSMT4">
                  <p:embed/>
                </p:oleObj>
              </mc:Choice>
              <mc:Fallback>
                <p:oleObj name="Equation" r:id="rId6" imgW="507960" imgH="228600" progId="Equation.DSMT4">
                  <p:embed/>
                  <p:pic>
                    <p:nvPicPr>
                      <p:cNvPr id="5" name="Object 4">
                        <a:extLst>
                          <a:ext uri="{FF2B5EF4-FFF2-40B4-BE49-F238E27FC236}">
                            <a16:creationId xmlns:a16="http://schemas.microsoft.com/office/drawing/2014/main" id="{A932F9CE-24DC-4F37-8168-3E6E1D6A8D2D}"/>
                          </a:ext>
                        </a:extLst>
                      </p:cNvPr>
                      <p:cNvPicPr/>
                      <p:nvPr/>
                    </p:nvPicPr>
                    <p:blipFill>
                      <a:blip r:embed="rId7"/>
                      <a:stretch>
                        <a:fillRect/>
                      </a:stretch>
                    </p:blipFill>
                    <p:spPr>
                      <a:xfrm>
                        <a:off x="4681415" y="3295223"/>
                        <a:ext cx="1070631" cy="48178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BFE2D62-C253-474F-A214-BB2B159353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7329433"/>
              </p:ext>
            </p:extLst>
          </p:nvPr>
        </p:nvGraphicFramePr>
        <p:xfrm>
          <a:off x="884238" y="3676650"/>
          <a:ext cx="3128962" cy="477838"/>
        </p:xfrm>
        <a:graphic>
          <a:graphicData uri="http://schemas.openxmlformats.org/presentationml/2006/ole">
            <mc:AlternateContent xmlns:mc="http://schemas.openxmlformats.org/markup-compatibility/2006">
              <mc:Choice xmlns:v="urn:schemas-microsoft-com:vml" Requires="v">
                <p:oleObj name="Equation" r:id="rId8" imgW="1498320" imgH="228600" progId="Equation.DSMT4">
                  <p:embed/>
                </p:oleObj>
              </mc:Choice>
              <mc:Fallback>
                <p:oleObj name="Equation" r:id="rId8" imgW="1498320" imgH="228600" progId="Equation.DSMT4">
                  <p:embed/>
                  <p:pic>
                    <p:nvPicPr>
                      <p:cNvPr id="7" name="Object 6">
                        <a:extLst>
                          <a:ext uri="{FF2B5EF4-FFF2-40B4-BE49-F238E27FC236}">
                            <a16:creationId xmlns:a16="http://schemas.microsoft.com/office/drawing/2014/main" id="{5F9A05B9-BF81-4297-82BF-DD36372765FC}"/>
                          </a:ext>
                        </a:extLst>
                      </p:cNvPr>
                      <p:cNvPicPr/>
                      <p:nvPr/>
                    </p:nvPicPr>
                    <p:blipFill>
                      <a:blip r:embed="rId9"/>
                      <a:stretch>
                        <a:fillRect/>
                      </a:stretch>
                    </p:blipFill>
                    <p:spPr>
                      <a:xfrm>
                        <a:off x="884238" y="3676650"/>
                        <a:ext cx="3128962" cy="47783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457200" y="4191000"/>
            <a:ext cx="2667000" cy="521860"/>
          </a:xfrm>
        </p:spPr>
        <p:txBody>
          <a:bodyPr/>
          <a:lstStyle/>
          <a:p>
            <a:pPr marL="342000" indent="-342000">
              <a:spcBef>
                <a:spcPts val="600"/>
              </a:spcBef>
              <a:buClr>
                <a:srgbClr val="04617B"/>
              </a:buClr>
              <a:buFont typeface="Arial" panose="020B0604020202020204" pitchFamily="34" charset="0"/>
              <a:buChar char="•"/>
            </a:pPr>
            <a:r>
              <a:rPr lang="en-US" sz="2600" dirty="0"/>
              <a:t>The remainder,</a:t>
            </a:r>
          </a:p>
        </p:txBody>
      </p:sp>
      <p:graphicFrame>
        <p:nvGraphicFramePr>
          <p:cNvPr id="13" name="Object 12">
            <a:extLst>
              <a:ext uri="{FF2B5EF4-FFF2-40B4-BE49-F238E27FC236}">
                <a16:creationId xmlns:a16="http://schemas.microsoft.com/office/drawing/2014/main" id="{71B987D5-9A99-48FE-8BFF-F66B99B0BB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8480523"/>
              </p:ext>
            </p:extLst>
          </p:nvPr>
        </p:nvGraphicFramePr>
        <p:xfrm>
          <a:off x="2971800" y="4216154"/>
          <a:ext cx="350557" cy="485386"/>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2971800" y="4216154"/>
                        <a:ext cx="350557" cy="48538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3162302" y="4188687"/>
            <a:ext cx="5715000" cy="457200"/>
          </a:xfrm>
        </p:spPr>
        <p:txBody>
          <a:bodyPr/>
          <a:lstStyle/>
          <a:p>
            <a:pPr>
              <a:spcBef>
                <a:spcPts val="600"/>
              </a:spcBef>
            </a:pPr>
            <a:r>
              <a:rPr lang="en-US" sz="2600" dirty="0"/>
              <a:t>, is the second digit from the right in the</a:t>
            </a:r>
            <a:endParaRPr lang="en-US" sz="2600" dirty="0">
              <a:ea typeface="Cambria Math" pitchFamily="18" charset="0"/>
            </a:endParaRPr>
          </a:p>
        </p:txBody>
      </p:sp>
      <p:sp>
        <p:nvSpPr>
          <p:cNvPr id="9" name="Content Placeholder 8">
            <a:extLst>
              <a:ext uri="{FF2B5EF4-FFF2-40B4-BE49-F238E27FC236}">
                <a16:creationId xmlns:a16="http://schemas.microsoft.com/office/drawing/2014/main" id="{8804FA99-5C73-4DA5-B530-A9C5553A8704}"/>
              </a:ext>
            </a:extLst>
          </p:cNvPr>
          <p:cNvSpPr>
            <a:spLocks noGrp="1"/>
          </p:cNvSpPr>
          <p:nvPr>
            <p:ph idx="15"/>
          </p:nvPr>
        </p:nvSpPr>
        <p:spPr>
          <a:xfrm>
            <a:off x="685800" y="4572000"/>
            <a:ext cx="3352800" cy="381000"/>
          </a:xfrm>
        </p:spPr>
        <p:txBody>
          <a:bodyPr/>
          <a:lstStyle/>
          <a:p>
            <a:pPr marL="109728" lvl="1" indent="0">
              <a:spcBef>
                <a:spcPts val="600"/>
              </a:spcBef>
              <a:buNone/>
            </a:pPr>
            <a:r>
              <a:rPr lang="en-US" sz="2600" dirty="0">
                <a:latin typeface="+mn-lt"/>
              </a:rPr>
              <a:t>base </a:t>
            </a:r>
            <a:r>
              <a:rPr lang="en-US" sz="2600" i="1" dirty="0">
                <a:latin typeface="+mn-lt"/>
              </a:rPr>
              <a:t>b</a:t>
            </a:r>
            <a:r>
              <a:rPr lang="en-US" sz="2600" dirty="0">
                <a:latin typeface="+mn-lt"/>
              </a:rPr>
              <a:t> expansion of </a:t>
            </a:r>
            <a:r>
              <a:rPr lang="en-US" sz="2600" i="1" dirty="0">
                <a:latin typeface="+mn-lt"/>
              </a:rPr>
              <a:t>n</a:t>
            </a:r>
            <a:r>
              <a:rPr lang="en-US" sz="2600" dirty="0">
                <a:latin typeface="+mn-lt"/>
              </a:rPr>
              <a:t>.</a:t>
            </a:r>
          </a:p>
        </p:txBody>
      </p:sp>
      <p:sp>
        <p:nvSpPr>
          <p:cNvPr id="10" name="Content Placeholder 9">
            <a:extLst>
              <a:ext uri="{FF2B5EF4-FFF2-40B4-BE49-F238E27FC236}">
                <a16:creationId xmlns:a16="http://schemas.microsoft.com/office/drawing/2014/main" id="{353B1442-22B0-439C-8CF6-D3E2B005053E}"/>
              </a:ext>
            </a:extLst>
          </p:cNvPr>
          <p:cNvSpPr>
            <a:spLocks noGrp="1"/>
          </p:cNvSpPr>
          <p:nvPr>
            <p:ph idx="16"/>
          </p:nvPr>
        </p:nvSpPr>
        <p:spPr>
          <a:xfrm>
            <a:off x="462117" y="5132127"/>
            <a:ext cx="8382000" cy="1341195"/>
          </a:xfrm>
        </p:spPr>
        <p:txBody>
          <a:bodyPr/>
          <a:lstStyle/>
          <a:p>
            <a:pPr marL="342000" indent="-342000">
              <a:buClr>
                <a:srgbClr val="04617B"/>
              </a:buClr>
              <a:buFont typeface="Arial" panose="020B0604020202020204" pitchFamily="34" charset="0"/>
              <a:buChar char="•"/>
            </a:pPr>
            <a:r>
              <a:rPr lang="en-US" sz="2600" dirty="0"/>
              <a:t>Continue by successively dividing the quotients by </a:t>
            </a:r>
            <a:r>
              <a:rPr lang="en-US" sz="2600" i="1" dirty="0"/>
              <a:t>b</a:t>
            </a:r>
            <a:r>
              <a:rPr lang="en-US" sz="2600" dirty="0"/>
              <a:t>, obtaining the additional base </a:t>
            </a:r>
            <a:r>
              <a:rPr lang="en-US" sz="2600" i="1" dirty="0"/>
              <a:t>b</a:t>
            </a:r>
            <a:r>
              <a:rPr lang="en-US" sz="2600" dirty="0"/>
              <a:t> digits as the remainder. The process terminates when the quotient is </a:t>
            </a:r>
            <a:r>
              <a:rPr lang="en-US" sz="2600" dirty="0">
                <a:ea typeface="Cambria Math" pitchFamily="18" charset="0"/>
              </a:rPr>
              <a:t>0</a:t>
            </a:r>
            <a:r>
              <a:rPr lang="en-US" sz="2600" dirty="0"/>
              <a:t>.</a:t>
            </a:r>
          </a:p>
        </p:txBody>
      </p:sp>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8017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Proof of Second De Morgan Law</a:t>
            </a:r>
            <a:r>
              <a:rPr lang="en-US" sz="1500" dirty="0"/>
              <a:t> 1</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229600" cy="3352800"/>
          </a:xfrm>
          <a:ln w="9525">
            <a:solidFill>
              <a:srgbClr val="14AAE1"/>
            </a:solidFill>
          </a:ln>
        </p:spPr>
        <p:txBody>
          <a:bodyPr/>
          <a:lstStyle/>
          <a:p>
            <a:pPr marL="274320" lvl="0" indent="-274320" defTabSz="914400">
              <a:spcBef>
                <a:spcPts val="300"/>
              </a:spcBef>
              <a:buClr>
                <a:schemeClr val="accent3"/>
              </a:buClr>
              <a:buSzPct val="95000"/>
              <a:defRPr/>
            </a:pPr>
            <a:r>
              <a:rPr lang="en-US" sz="2000" b="1" dirty="0"/>
              <a:t>procedure</a:t>
            </a:r>
            <a:r>
              <a:rPr lang="en-US" sz="2000" dirty="0"/>
              <a:t> </a:t>
            </a:r>
            <a:r>
              <a:rPr lang="en-US" sz="2000" i="1" dirty="0"/>
              <a:t>base b expansion</a:t>
            </a:r>
            <a:r>
              <a:rPr lang="en-US" sz="2000" dirty="0"/>
              <a:t>(</a:t>
            </a:r>
            <a:r>
              <a:rPr lang="en-US" sz="2000" i="1" dirty="0"/>
              <a:t>n, b</a:t>
            </a:r>
            <a:r>
              <a:rPr lang="en-US" sz="2000" dirty="0"/>
              <a:t>: positive integers with </a:t>
            </a:r>
            <a:r>
              <a:rPr lang="en-US" sz="2000" i="1" dirty="0"/>
              <a:t>b</a:t>
            </a:r>
            <a:r>
              <a:rPr lang="en-US" sz="2000" dirty="0"/>
              <a:t> &gt; </a:t>
            </a:r>
            <a:r>
              <a:rPr lang="en-US" sz="2000" dirty="0">
                <a:ea typeface="Cambria Math" pitchFamily="18" charset="0"/>
              </a:rPr>
              <a:t>1</a:t>
            </a:r>
            <a:r>
              <a:rPr lang="en-US" sz="2000" dirty="0"/>
              <a:t>)</a:t>
            </a:r>
          </a:p>
          <a:p>
            <a:pPr marL="274320" lvl="0" indent="-274320" defTabSz="914400">
              <a:spcBef>
                <a:spcPts val="300"/>
              </a:spcBef>
              <a:buClr>
                <a:schemeClr val="accent3"/>
              </a:buClr>
              <a:buSzPct val="95000"/>
              <a:defRPr/>
            </a:pPr>
            <a:r>
              <a:rPr lang="en-US" sz="2000" i="1" dirty="0"/>
              <a:t>q</a:t>
            </a:r>
            <a:r>
              <a:rPr lang="en-US" sz="2000" dirty="0"/>
              <a:t> := </a:t>
            </a:r>
            <a:r>
              <a:rPr lang="en-US" sz="2000" i="1" dirty="0">
                <a:ea typeface="Cambria Math" pitchFamily="18" charset="0"/>
              </a:rPr>
              <a:t>n</a:t>
            </a:r>
          </a:p>
          <a:p>
            <a:pPr marL="274320" lvl="0" indent="-274320" defTabSz="914400">
              <a:spcBef>
                <a:spcPts val="300"/>
              </a:spcBef>
              <a:buClr>
                <a:schemeClr val="accent3"/>
              </a:buClr>
              <a:buSzPct val="95000"/>
              <a:defRPr/>
            </a:pPr>
            <a:r>
              <a:rPr lang="en-US" sz="2000" i="1" dirty="0">
                <a:ea typeface="Cambria Math" pitchFamily="18" charset="0"/>
              </a:rPr>
              <a:t>k </a:t>
            </a:r>
            <a:r>
              <a:rPr lang="en-US" sz="2000" dirty="0">
                <a:ea typeface="Cambria Math" pitchFamily="18" charset="0"/>
              </a:rPr>
              <a:t>:= 0</a:t>
            </a:r>
            <a:endParaRPr lang="en-US" sz="2000" i="1" dirty="0">
              <a:ea typeface="Cambria Math" pitchFamily="18" charset="0"/>
            </a:endParaRPr>
          </a:p>
          <a:p>
            <a:pPr marL="274320" lvl="0" indent="-274320">
              <a:spcBef>
                <a:spcPts val="300"/>
              </a:spcBef>
              <a:buClr>
                <a:schemeClr val="accent3"/>
              </a:buClr>
              <a:buSzPct val="95000"/>
              <a:defRPr/>
            </a:pPr>
            <a:r>
              <a:rPr lang="en-US" sz="2000" b="1" dirty="0"/>
              <a:t>while</a:t>
            </a:r>
            <a:r>
              <a:rPr lang="en-US" sz="2000" dirty="0"/>
              <a:t> (</a:t>
            </a:r>
            <a:r>
              <a:rPr lang="en-US" sz="2000" i="1" dirty="0"/>
              <a:t>q</a:t>
            </a:r>
            <a:r>
              <a:rPr lang="en-US" sz="2000" dirty="0"/>
              <a:t> ≠ </a:t>
            </a:r>
            <a:r>
              <a:rPr lang="en-US" sz="2000" dirty="0">
                <a:ea typeface="Cambria Math" pitchFamily="18" charset="0"/>
              </a:rPr>
              <a:t>0</a:t>
            </a:r>
            <a:r>
              <a:rPr lang="en-US" sz="2000" dirty="0"/>
              <a:t>)</a:t>
            </a:r>
          </a:p>
        </p:txBody>
      </p:sp>
      <p:graphicFrame>
        <p:nvGraphicFramePr>
          <p:cNvPr id="17" name="Object 16">
            <a:extLst>
              <a:ext uri="{FF2B5EF4-FFF2-40B4-BE49-F238E27FC236}">
                <a16:creationId xmlns:a16="http://schemas.microsoft.com/office/drawing/2014/main" id="{B5DEF60E-0C89-46D2-894D-D68DFB13D3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4241345"/>
              </p:ext>
            </p:extLst>
          </p:nvPr>
        </p:nvGraphicFramePr>
        <p:xfrm>
          <a:off x="533400" y="2987040"/>
          <a:ext cx="1443438" cy="381000"/>
        </p:xfrm>
        <a:graphic>
          <a:graphicData uri="http://schemas.openxmlformats.org/presentationml/2006/ole">
            <mc:AlternateContent xmlns:mc="http://schemas.openxmlformats.org/markup-compatibility/2006">
              <mc:Choice xmlns:v="urn:schemas-microsoft-com:vml" Requires="v">
                <p:oleObj name="Equation" r:id="rId2" imgW="863280" imgH="228600" progId="Equation.DSMT4">
                  <p:embed/>
                </p:oleObj>
              </mc:Choice>
              <mc:Fallback>
                <p:oleObj name="Equation" r:id="rId2" imgW="863280" imgH="228600" progId="Equation.DSMT4">
                  <p:embed/>
                  <p:pic>
                    <p:nvPicPr>
                      <p:cNvPr id="7" name="Object 6">
                        <a:extLst>
                          <a:ext uri="{FF2B5EF4-FFF2-40B4-BE49-F238E27FC236}">
                            <a16:creationId xmlns:a16="http://schemas.microsoft.com/office/drawing/2014/main" id="{B91AD9DB-690C-4FAA-9D72-7E16FAEF3560}"/>
                          </a:ext>
                        </a:extLst>
                      </p:cNvPr>
                      <p:cNvPicPr/>
                      <p:nvPr/>
                    </p:nvPicPr>
                    <p:blipFill>
                      <a:blip r:embed="rId3"/>
                      <a:stretch>
                        <a:fillRect/>
                      </a:stretch>
                    </p:blipFill>
                    <p:spPr>
                      <a:xfrm>
                        <a:off x="533400" y="2987040"/>
                        <a:ext cx="1443438"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57200" y="3368040"/>
            <a:ext cx="1676400" cy="1203960"/>
          </a:xfrm>
        </p:spPr>
        <p:txBody>
          <a:bodyPr/>
          <a:lstStyle/>
          <a:p>
            <a:pPr>
              <a:spcBef>
                <a:spcPts val="300"/>
              </a:spcBef>
            </a:pPr>
            <a:r>
              <a:rPr lang="en-US" sz="2000" i="1" dirty="0"/>
              <a:t>q</a:t>
            </a:r>
            <a:r>
              <a:rPr lang="en-US" sz="2000" dirty="0"/>
              <a:t> := </a:t>
            </a:r>
            <a:r>
              <a:rPr lang="en-US" sz="2000" i="1" dirty="0"/>
              <a:t>q</a:t>
            </a:r>
            <a:r>
              <a:rPr lang="en-US" sz="2000" dirty="0"/>
              <a:t> </a:t>
            </a:r>
            <a:r>
              <a:rPr lang="en-US" sz="2000" b="1" dirty="0"/>
              <a:t>div</a:t>
            </a:r>
            <a:r>
              <a:rPr lang="en-US" sz="2000" dirty="0"/>
              <a:t> </a:t>
            </a:r>
            <a:r>
              <a:rPr lang="en-US" sz="2000" i="1" dirty="0"/>
              <a:t>b</a:t>
            </a:r>
          </a:p>
          <a:p>
            <a:pPr>
              <a:spcBef>
                <a:spcPts val="300"/>
              </a:spcBef>
            </a:pPr>
            <a:r>
              <a:rPr lang="en-US" sz="2000" i="1" dirty="0"/>
              <a:t>k</a:t>
            </a:r>
            <a:r>
              <a:rPr lang="en-US" sz="2000" dirty="0"/>
              <a:t> := </a:t>
            </a:r>
            <a:r>
              <a:rPr lang="en-US" sz="2000" i="1" dirty="0"/>
              <a:t>k</a:t>
            </a:r>
            <a:r>
              <a:rPr lang="en-US" sz="2000" dirty="0"/>
              <a:t> + </a:t>
            </a:r>
            <a:r>
              <a:rPr lang="en-US" sz="2000" dirty="0">
                <a:ea typeface="Cambria Math" pitchFamily="18" charset="0"/>
              </a:rPr>
              <a:t>1</a:t>
            </a:r>
            <a:endParaRPr lang="en-US" sz="2000" dirty="0"/>
          </a:p>
          <a:p>
            <a:pPr marL="274320" lvl="0" indent="-274320">
              <a:spcBef>
                <a:spcPts val="300"/>
              </a:spcBef>
              <a:buClr>
                <a:schemeClr val="accent3"/>
              </a:buClr>
              <a:buSzPct val="95000"/>
              <a:defRPr/>
            </a:pPr>
            <a:r>
              <a:rPr lang="en-US" sz="2000" b="1" dirty="0"/>
              <a:t>return</a:t>
            </a:r>
            <a:endParaRPr lang="en-US" sz="2000" dirty="0"/>
          </a:p>
        </p:txBody>
      </p:sp>
      <p:graphicFrame>
        <p:nvGraphicFramePr>
          <p:cNvPr id="14" name="Object 13">
            <a:extLst>
              <a:ext uri="{FF2B5EF4-FFF2-40B4-BE49-F238E27FC236}">
                <a16:creationId xmlns:a16="http://schemas.microsoft.com/office/drawing/2014/main" id="{A81E5F22-EB40-46A5-8000-D4F40D2786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9603098"/>
              </p:ext>
            </p:extLst>
          </p:nvPr>
        </p:nvGraphicFramePr>
        <p:xfrm>
          <a:off x="1219200" y="4228286"/>
          <a:ext cx="1559747" cy="404674"/>
        </p:xfrm>
        <a:graphic>
          <a:graphicData uri="http://schemas.openxmlformats.org/presentationml/2006/ole">
            <mc:AlternateContent xmlns:mc="http://schemas.openxmlformats.org/markup-compatibility/2006">
              <mc:Choice xmlns:v="urn:schemas-microsoft-com:vml" Requires="v">
                <p:oleObj name="Equation" r:id="rId4" imgW="977760" imgH="253800" progId="Equation.DSMT4">
                  <p:embed/>
                </p:oleObj>
              </mc:Choice>
              <mc:Fallback>
                <p:oleObj name="Equation" r:id="rId4" imgW="977760" imgH="253800" progId="Equation.DSMT4">
                  <p:embed/>
                  <p:pic>
                    <p:nvPicPr>
                      <p:cNvPr id="3" name="Object 2">
                        <a:extLst>
                          <a:ext uri="{FF2B5EF4-FFF2-40B4-BE49-F238E27FC236}">
                            <a16:creationId xmlns:a16="http://schemas.microsoft.com/office/drawing/2014/main" id="{F25FC7F9-DFB8-45A3-8D5D-DE0696E061DB}"/>
                          </a:ext>
                        </a:extLst>
                      </p:cNvPr>
                      <p:cNvPicPr/>
                      <p:nvPr/>
                    </p:nvPicPr>
                    <p:blipFill>
                      <a:blip r:embed="rId5"/>
                      <a:stretch>
                        <a:fillRect/>
                      </a:stretch>
                    </p:blipFill>
                    <p:spPr>
                      <a:xfrm>
                        <a:off x="1219200" y="4228286"/>
                        <a:ext cx="1559747" cy="40467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BD59B0C-4C82-4FDA-AC25-20653D0B9A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6574735"/>
              </p:ext>
            </p:extLst>
          </p:nvPr>
        </p:nvGraphicFramePr>
        <p:xfrm>
          <a:off x="2692400" y="4203700"/>
          <a:ext cx="3937000" cy="444500"/>
        </p:xfrm>
        <a:graphic>
          <a:graphicData uri="http://schemas.openxmlformats.org/presentationml/2006/ole">
            <mc:AlternateContent xmlns:mc="http://schemas.openxmlformats.org/markup-compatibility/2006">
              <mc:Choice xmlns:v="urn:schemas-microsoft-com:vml" Requires="v">
                <p:oleObj name="Equation" r:id="rId6" imgW="2476440" imgH="279360" progId="Equation.DSMT4">
                  <p:embed/>
                </p:oleObj>
              </mc:Choice>
              <mc:Fallback>
                <p:oleObj name="Equation" r:id="rId6" imgW="2476440" imgH="279360" progId="Equation.DSMT4">
                  <p:embed/>
                  <p:pic>
                    <p:nvPicPr>
                      <p:cNvPr id="6" name="Object 5">
                        <a:extLst>
                          <a:ext uri="{FF2B5EF4-FFF2-40B4-BE49-F238E27FC236}">
                            <a16:creationId xmlns:a16="http://schemas.microsoft.com/office/drawing/2014/main" id="{2286A3AB-B9E3-4F7E-896E-BE5627AEA9CC}"/>
                          </a:ext>
                        </a:extLst>
                      </p:cNvPr>
                      <p:cNvPicPr/>
                      <p:nvPr/>
                    </p:nvPicPr>
                    <p:blipFill>
                      <a:blip r:embed="rId7"/>
                      <a:stretch>
                        <a:fillRect/>
                      </a:stretch>
                    </p:blipFill>
                    <p:spPr>
                      <a:xfrm>
                        <a:off x="2692400" y="4203700"/>
                        <a:ext cx="3937000" cy="444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200" y="4648200"/>
            <a:ext cx="8229600" cy="1981200"/>
          </a:xfrm>
        </p:spPr>
        <p:txBody>
          <a:bodyPr/>
          <a:lstStyle/>
          <a:p>
            <a:pPr>
              <a:spcBef>
                <a:spcPts val="600"/>
              </a:spcBef>
            </a:pPr>
            <a:r>
              <a:rPr lang="en-US" sz="2000" i="1" dirty="0"/>
              <a:t>q </a:t>
            </a:r>
            <a:r>
              <a:rPr lang="en-US" sz="2000" dirty="0"/>
              <a:t>represents the quotient obtained by successive divisions by </a:t>
            </a:r>
            <a:r>
              <a:rPr lang="en-US" sz="2000" i="1" dirty="0"/>
              <a:t>b</a:t>
            </a:r>
            <a:r>
              <a:rPr lang="en-US" sz="2000" dirty="0"/>
              <a:t>, starting with </a:t>
            </a:r>
            <a:r>
              <a:rPr lang="en-US" sz="2000" i="1" dirty="0"/>
              <a:t>q</a:t>
            </a:r>
            <a:r>
              <a:rPr lang="en-US" sz="2000" dirty="0"/>
              <a:t> = </a:t>
            </a:r>
            <a:r>
              <a:rPr lang="en-US" sz="2000" i="1" dirty="0"/>
              <a:t>n</a:t>
            </a:r>
            <a:r>
              <a:rPr lang="en-US" sz="2000" dirty="0"/>
              <a:t>.</a:t>
            </a:r>
          </a:p>
          <a:p>
            <a:pPr>
              <a:spcBef>
                <a:spcPts val="600"/>
              </a:spcBef>
            </a:pPr>
            <a:r>
              <a:rPr lang="en-US" sz="2000" dirty="0"/>
              <a:t>The digits in the base </a:t>
            </a:r>
            <a:r>
              <a:rPr lang="en-US" sz="2000" i="1" dirty="0"/>
              <a:t>b </a:t>
            </a:r>
            <a:r>
              <a:rPr lang="en-US" sz="2000" dirty="0"/>
              <a:t>expansion are the remainders of the division given by</a:t>
            </a:r>
            <a:r>
              <a:rPr lang="en-US" sz="2000" i="1" dirty="0"/>
              <a:t> q</a:t>
            </a:r>
            <a:r>
              <a:rPr lang="en-US" sz="2000" dirty="0"/>
              <a:t> </a:t>
            </a:r>
            <a:r>
              <a:rPr lang="en-US" sz="2000" b="1" dirty="0"/>
              <a:t>mod</a:t>
            </a:r>
            <a:r>
              <a:rPr lang="en-US" sz="2000" dirty="0"/>
              <a:t> </a:t>
            </a:r>
            <a:r>
              <a:rPr lang="en-US" sz="2000" i="1" dirty="0"/>
              <a:t>b.</a:t>
            </a:r>
          </a:p>
          <a:p>
            <a:pPr>
              <a:spcBef>
                <a:spcPts val="600"/>
              </a:spcBef>
            </a:pPr>
            <a:r>
              <a:rPr lang="en-US" sz="2000" dirty="0"/>
              <a:t>The algorithm terminates when </a:t>
            </a:r>
            <a:r>
              <a:rPr lang="en-US" sz="2000" i="1" dirty="0"/>
              <a:t>q = </a:t>
            </a:r>
            <a:r>
              <a:rPr lang="en-US" sz="2000" dirty="0">
                <a:ea typeface="Cambria Math" pitchFamily="18" charset="0"/>
              </a:rPr>
              <a:t>0</a:t>
            </a:r>
            <a:r>
              <a:rPr lang="en-US" sz="2000" dirty="0"/>
              <a:t> is reached</a:t>
            </a:r>
            <a:r>
              <a:rPr lang="en-US" sz="2000" i="1" dirty="0"/>
              <a:t>.</a:t>
            </a:r>
          </a:p>
        </p:txBody>
      </p:sp>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794244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Base Conversion</a:t>
            </a:r>
            <a:r>
              <a:rPr lang="en-US" sz="1500" dirty="0"/>
              <a:t> 2</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066800"/>
            <a:ext cx="6324600" cy="510320"/>
          </a:xfrm>
        </p:spPr>
        <p:txBody>
          <a:bodyPr/>
          <a:lstStyle/>
          <a:p>
            <a:pPr>
              <a:spcBef>
                <a:spcPts val="600"/>
              </a:spcBef>
            </a:pPr>
            <a:r>
              <a:rPr lang="en-US" sz="3200" b="1" dirty="0"/>
              <a:t>Example</a:t>
            </a:r>
            <a:r>
              <a:rPr lang="en-US" sz="3200" dirty="0"/>
              <a:t>: Find the octal expansion of</a:t>
            </a:r>
          </a:p>
        </p:txBody>
      </p:sp>
      <p:graphicFrame>
        <p:nvGraphicFramePr>
          <p:cNvPr id="14" name="Object 13">
            <a:extLst>
              <a:ext uri="{FF2B5EF4-FFF2-40B4-BE49-F238E27FC236}">
                <a16:creationId xmlns:a16="http://schemas.microsoft.com/office/drawing/2014/main" id="{A2064A5B-621A-4A3A-9924-F35A17D689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7179268"/>
              </p:ext>
            </p:extLst>
          </p:nvPr>
        </p:nvGraphicFramePr>
        <p:xfrm>
          <a:off x="6686550" y="1063039"/>
          <a:ext cx="1695450" cy="639763"/>
        </p:xfrm>
        <a:graphic>
          <a:graphicData uri="http://schemas.openxmlformats.org/presentationml/2006/ole">
            <mc:AlternateContent xmlns:mc="http://schemas.openxmlformats.org/markup-compatibility/2006">
              <mc:Choice xmlns:v="urn:schemas-microsoft-com:vml" Requires="v">
                <p:oleObj name="Equation" r:id="rId2" imgW="672840" imgH="253800" progId="Equation.DSMT4">
                  <p:embed/>
                </p:oleObj>
              </mc:Choice>
              <mc:Fallback>
                <p:oleObj name="Equation" r:id="rId2" imgW="672840" imgH="253800" progId="Equation.DSMT4">
                  <p:embed/>
                  <p:pic>
                    <p:nvPicPr>
                      <p:cNvPr id="3" name="Object 2">
                        <a:extLst>
                          <a:ext uri="{FF2B5EF4-FFF2-40B4-BE49-F238E27FC236}">
                            <a16:creationId xmlns:a16="http://schemas.microsoft.com/office/drawing/2014/main" id="{B0C0D11A-B088-4709-9093-88B03560CE27}"/>
                          </a:ext>
                        </a:extLst>
                      </p:cNvPr>
                      <p:cNvPicPr/>
                      <p:nvPr/>
                    </p:nvPicPr>
                    <p:blipFill>
                      <a:blip r:embed="rId3"/>
                      <a:stretch>
                        <a:fillRect/>
                      </a:stretch>
                    </p:blipFill>
                    <p:spPr>
                      <a:xfrm>
                        <a:off x="6686550" y="1063039"/>
                        <a:ext cx="1695450" cy="6397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57200" y="1676400"/>
            <a:ext cx="7391400" cy="457200"/>
          </a:xfrm>
        </p:spPr>
        <p:txBody>
          <a:bodyPr/>
          <a:lstStyle/>
          <a:p>
            <a:pPr>
              <a:spcBef>
                <a:spcPts val="600"/>
              </a:spcBef>
            </a:pPr>
            <a:r>
              <a:rPr lang="en-US" sz="3200" b="1" dirty="0"/>
              <a:t>Solution</a:t>
            </a:r>
            <a:r>
              <a:rPr lang="en-US" sz="3200" dirty="0"/>
              <a:t>:  Successively dividing by 8 gives:</a:t>
            </a:r>
            <a:endParaRPr lang="en-US" sz="3200" baseline="-25000" dirty="0"/>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199" y="2361731"/>
            <a:ext cx="635493" cy="569650"/>
          </a:xfrm>
        </p:spPr>
        <p:txBody>
          <a:bodyPr/>
          <a:lstStyle/>
          <a:p>
            <a:pPr marL="457200" indent="-457200">
              <a:spcBef>
                <a:spcPts val="300"/>
              </a:spcBef>
              <a:buClr>
                <a:srgbClr val="04617B"/>
              </a:buClr>
              <a:buFont typeface="Arial" panose="020B0604020202020204" pitchFamily="34" charset="0"/>
              <a:buChar char="•"/>
            </a:pPr>
            <a:r>
              <a:rPr lang="en-US" sz="2800" dirty="0"/>
              <a:t> </a:t>
            </a:r>
          </a:p>
        </p:txBody>
      </p:sp>
      <p:graphicFrame>
        <p:nvGraphicFramePr>
          <p:cNvPr id="15" name="Object 14">
            <a:extLst>
              <a:ext uri="{FF2B5EF4-FFF2-40B4-BE49-F238E27FC236}">
                <a16:creationId xmlns:a16="http://schemas.microsoft.com/office/drawing/2014/main" id="{76492D16-BE46-4C1C-96AB-C32D2AD093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2430250"/>
              </p:ext>
            </p:extLst>
          </p:nvPr>
        </p:nvGraphicFramePr>
        <p:xfrm>
          <a:off x="852487" y="2409825"/>
          <a:ext cx="3109913" cy="485775"/>
        </p:xfrm>
        <a:graphic>
          <a:graphicData uri="http://schemas.openxmlformats.org/presentationml/2006/ole">
            <mc:AlternateContent xmlns:mc="http://schemas.openxmlformats.org/markup-compatibility/2006">
              <mc:Choice xmlns:v="urn:schemas-microsoft-com:vml" Requires="v">
                <p:oleObj name="Equation" r:id="rId4" imgW="1295280" imgH="203040" progId="Equation.DSMT4">
                  <p:embed/>
                </p:oleObj>
              </mc:Choice>
              <mc:Fallback>
                <p:oleObj name="Equation" r:id="rId4" imgW="1295280" imgH="203040" progId="Equation.DSMT4">
                  <p:embed/>
                  <p:pic>
                    <p:nvPicPr>
                      <p:cNvPr id="6" name="Object 5">
                        <a:extLst>
                          <a:ext uri="{FF2B5EF4-FFF2-40B4-BE49-F238E27FC236}">
                            <a16:creationId xmlns:a16="http://schemas.microsoft.com/office/drawing/2014/main" id="{20123843-59AF-4F76-B465-2CE12DCADD57}"/>
                          </a:ext>
                        </a:extLst>
                      </p:cNvPr>
                      <p:cNvPicPr/>
                      <p:nvPr/>
                    </p:nvPicPr>
                    <p:blipFill>
                      <a:blip r:embed="rId5"/>
                      <a:stretch>
                        <a:fillRect/>
                      </a:stretch>
                    </p:blipFill>
                    <p:spPr>
                      <a:xfrm>
                        <a:off x="852487" y="2409825"/>
                        <a:ext cx="3109913" cy="4857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199" y="2933806"/>
            <a:ext cx="635493" cy="457200"/>
          </a:xfrm>
        </p:spPr>
        <p:txBody>
          <a:bodyPr/>
          <a:lstStyle/>
          <a:p>
            <a:pPr marL="457200" indent="-457200">
              <a:spcBef>
                <a:spcPts val="600"/>
              </a:spcBef>
              <a:buClr>
                <a:srgbClr val="04617B"/>
              </a:buClr>
              <a:buFont typeface="Arial" panose="020B0604020202020204" pitchFamily="34" charset="0"/>
              <a:buChar char="•"/>
            </a:pPr>
            <a:r>
              <a:rPr lang="en-US" sz="2800" dirty="0">
                <a:ea typeface="Cambria Math" pitchFamily="18" charset="0"/>
              </a:rPr>
              <a:t> </a:t>
            </a:r>
          </a:p>
        </p:txBody>
      </p:sp>
      <p:graphicFrame>
        <p:nvGraphicFramePr>
          <p:cNvPr id="17" name="Object 16">
            <a:extLst>
              <a:ext uri="{FF2B5EF4-FFF2-40B4-BE49-F238E27FC236}">
                <a16:creationId xmlns:a16="http://schemas.microsoft.com/office/drawing/2014/main" id="{52676CB8-B58A-42C9-B1D4-6B419B1F5E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09287047"/>
              </p:ext>
            </p:extLst>
          </p:nvPr>
        </p:nvGraphicFramePr>
        <p:xfrm>
          <a:off x="854075" y="3024188"/>
          <a:ext cx="2727325" cy="481012"/>
        </p:xfrm>
        <a:graphic>
          <a:graphicData uri="http://schemas.openxmlformats.org/presentationml/2006/ole">
            <mc:AlternateContent xmlns:mc="http://schemas.openxmlformats.org/markup-compatibility/2006">
              <mc:Choice xmlns:v="urn:schemas-microsoft-com:vml" Requires="v">
                <p:oleObj name="Equation" r:id="rId6" imgW="1155600" imgH="203040" progId="Equation.DSMT4">
                  <p:embed/>
                </p:oleObj>
              </mc:Choice>
              <mc:Fallback>
                <p:oleObj name="Equation" r:id="rId6" imgW="1155600" imgH="203040" progId="Equation.DSMT4">
                  <p:embed/>
                  <p:pic>
                    <p:nvPicPr>
                      <p:cNvPr id="7" name="Object 6">
                        <a:extLst>
                          <a:ext uri="{FF2B5EF4-FFF2-40B4-BE49-F238E27FC236}">
                            <a16:creationId xmlns:a16="http://schemas.microsoft.com/office/drawing/2014/main" id="{95A01E01-83F1-494F-AE3A-386D739B126F}"/>
                          </a:ext>
                        </a:extLst>
                      </p:cNvPr>
                      <p:cNvPicPr/>
                      <p:nvPr/>
                    </p:nvPicPr>
                    <p:blipFill>
                      <a:blip r:embed="rId7"/>
                      <a:stretch>
                        <a:fillRect/>
                      </a:stretch>
                    </p:blipFill>
                    <p:spPr>
                      <a:xfrm>
                        <a:off x="854075" y="3024188"/>
                        <a:ext cx="2727325" cy="48101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457200" y="3513322"/>
            <a:ext cx="609600" cy="521860"/>
          </a:xfrm>
        </p:spPr>
        <p:txBody>
          <a:bodyPr/>
          <a:lstStyle/>
          <a:p>
            <a:pPr marL="342000" indent="-342000">
              <a:spcBef>
                <a:spcPts val="600"/>
              </a:spcBef>
              <a:buClr>
                <a:srgbClr val="04617B"/>
              </a:buClr>
              <a:buFont typeface="Arial" panose="020B0604020202020204" pitchFamily="34" charset="0"/>
              <a:buChar char="•"/>
            </a:pPr>
            <a:r>
              <a:rPr lang="en-US" sz="2800" dirty="0"/>
              <a:t> </a:t>
            </a:r>
          </a:p>
        </p:txBody>
      </p:sp>
      <p:graphicFrame>
        <p:nvGraphicFramePr>
          <p:cNvPr id="18" name="Object 17">
            <a:extLst>
              <a:ext uri="{FF2B5EF4-FFF2-40B4-BE49-F238E27FC236}">
                <a16:creationId xmlns:a16="http://schemas.microsoft.com/office/drawing/2014/main" id="{1C4EA07B-9E10-41EB-8037-1DBE552CF6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8437714"/>
              </p:ext>
            </p:extLst>
          </p:nvPr>
        </p:nvGraphicFramePr>
        <p:xfrm>
          <a:off x="865187" y="3581400"/>
          <a:ext cx="2336800" cy="466725"/>
        </p:xfrm>
        <a:graphic>
          <a:graphicData uri="http://schemas.openxmlformats.org/presentationml/2006/ole">
            <mc:AlternateContent xmlns:mc="http://schemas.openxmlformats.org/markup-compatibility/2006">
              <mc:Choice xmlns:v="urn:schemas-microsoft-com:vml" Requires="v">
                <p:oleObj name="Equation" r:id="rId8" imgW="1015920" imgH="203040" progId="Equation.DSMT4">
                  <p:embed/>
                </p:oleObj>
              </mc:Choice>
              <mc:Fallback>
                <p:oleObj name="Equation" r:id="rId8" imgW="1015920" imgH="203040" progId="Equation.DSMT4">
                  <p:embed/>
                  <p:pic>
                    <p:nvPicPr>
                      <p:cNvPr id="8" name="Object 7">
                        <a:extLst>
                          <a:ext uri="{FF2B5EF4-FFF2-40B4-BE49-F238E27FC236}">
                            <a16:creationId xmlns:a16="http://schemas.microsoft.com/office/drawing/2014/main" id="{FFAD3BF0-3670-42E5-A025-1B39C697D22E}"/>
                          </a:ext>
                        </a:extLst>
                      </p:cNvPr>
                      <p:cNvPicPr/>
                      <p:nvPr/>
                    </p:nvPicPr>
                    <p:blipFill>
                      <a:blip r:embed="rId9"/>
                      <a:stretch>
                        <a:fillRect/>
                      </a:stretch>
                    </p:blipFill>
                    <p:spPr>
                      <a:xfrm>
                        <a:off x="865187" y="3581400"/>
                        <a:ext cx="2336800" cy="4667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57199" y="4086159"/>
            <a:ext cx="533400" cy="457200"/>
          </a:xfrm>
        </p:spPr>
        <p:txBody>
          <a:bodyPr/>
          <a:lstStyle/>
          <a:p>
            <a:pPr marL="457200" indent="-457200">
              <a:spcBef>
                <a:spcPts val="600"/>
              </a:spcBef>
              <a:buClr>
                <a:srgbClr val="04617B"/>
              </a:buClr>
              <a:buFont typeface="Arial" panose="020B0604020202020204" pitchFamily="34" charset="0"/>
              <a:buChar char="•"/>
            </a:pPr>
            <a:r>
              <a:rPr lang="en-US" sz="2800" dirty="0">
                <a:ea typeface="Cambria Math" pitchFamily="18" charset="0"/>
              </a:rPr>
              <a:t> </a:t>
            </a:r>
          </a:p>
        </p:txBody>
      </p:sp>
      <p:graphicFrame>
        <p:nvGraphicFramePr>
          <p:cNvPr id="19" name="Object 18">
            <a:extLst>
              <a:ext uri="{FF2B5EF4-FFF2-40B4-BE49-F238E27FC236}">
                <a16:creationId xmlns:a16="http://schemas.microsoft.com/office/drawing/2014/main" id="{98B16467-1A09-425D-893C-8F6D8AFC92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099334"/>
              </p:ext>
            </p:extLst>
          </p:nvPr>
        </p:nvGraphicFramePr>
        <p:xfrm>
          <a:off x="877887" y="4176713"/>
          <a:ext cx="2001838" cy="471487"/>
        </p:xfrm>
        <a:graphic>
          <a:graphicData uri="http://schemas.openxmlformats.org/presentationml/2006/ole">
            <mc:AlternateContent xmlns:mc="http://schemas.openxmlformats.org/markup-compatibility/2006">
              <mc:Choice xmlns:v="urn:schemas-microsoft-com:vml" Requires="v">
                <p:oleObj name="Equation" r:id="rId10" imgW="863280" imgH="203040" progId="Equation.DSMT4">
                  <p:embed/>
                </p:oleObj>
              </mc:Choice>
              <mc:Fallback>
                <p:oleObj name="Equation" r:id="rId10" imgW="863280" imgH="203040" progId="Equation.DSMT4">
                  <p:embed/>
                  <p:pic>
                    <p:nvPicPr>
                      <p:cNvPr id="9" name="Object 8">
                        <a:extLst>
                          <a:ext uri="{FF2B5EF4-FFF2-40B4-BE49-F238E27FC236}">
                            <a16:creationId xmlns:a16="http://schemas.microsoft.com/office/drawing/2014/main" id="{323DFF93-31FD-4367-82F9-30E2BA44ED01}"/>
                          </a:ext>
                        </a:extLst>
                      </p:cNvPr>
                      <p:cNvPicPr/>
                      <p:nvPr/>
                    </p:nvPicPr>
                    <p:blipFill>
                      <a:blip r:embed="rId11"/>
                      <a:stretch>
                        <a:fillRect/>
                      </a:stretch>
                    </p:blipFill>
                    <p:spPr>
                      <a:xfrm>
                        <a:off x="877887" y="4176713"/>
                        <a:ext cx="2001838" cy="47148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804FA99-5C73-4DA5-B530-A9C5553A8704}"/>
              </a:ext>
            </a:extLst>
          </p:cNvPr>
          <p:cNvSpPr>
            <a:spLocks noGrp="1"/>
          </p:cNvSpPr>
          <p:nvPr>
            <p:ph idx="15"/>
          </p:nvPr>
        </p:nvSpPr>
        <p:spPr>
          <a:xfrm>
            <a:off x="342067" y="4663778"/>
            <a:ext cx="858915" cy="381000"/>
          </a:xfrm>
        </p:spPr>
        <p:txBody>
          <a:bodyPr/>
          <a:lstStyle/>
          <a:p>
            <a:pPr marL="566928" lvl="1" indent="-457200">
              <a:spcBef>
                <a:spcPts val="600"/>
              </a:spcBef>
              <a:buClr>
                <a:srgbClr val="04617B"/>
              </a:buClr>
            </a:pPr>
            <a:r>
              <a:rPr lang="en-US" dirty="0">
                <a:latin typeface="+mn-lt"/>
              </a:rPr>
              <a:t> </a:t>
            </a:r>
          </a:p>
        </p:txBody>
      </p:sp>
      <p:graphicFrame>
        <p:nvGraphicFramePr>
          <p:cNvPr id="20" name="Object 19">
            <a:extLst>
              <a:ext uri="{FF2B5EF4-FFF2-40B4-BE49-F238E27FC236}">
                <a16:creationId xmlns:a16="http://schemas.microsoft.com/office/drawing/2014/main" id="{E82B05AE-9D3D-412C-AAC9-1332909CC2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9548936"/>
              </p:ext>
            </p:extLst>
          </p:nvPr>
        </p:nvGraphicFramePr>
        <p:xfrm>
          <a:off x="876300" y="4725988"/>
          <a:ext cx="1946275" cy="501650"/>
        </p:xfrm>
        <a:graphic>
          <a:graphicData uri="http://schemas.openxmlformats.org/presentationml/2006/ole">
            <mc:AlternateContent xmlns:mc="http://schemas.openxmlformats.org/markup-compatibility/2006">
              <mc:Choice xmlns:v="urn:schemas-microsoft-com:vml" Requires="v">
                <p:oleObj name="Equation" r:id="rId12" imgW="787320" imgH="203040" progId="Equation.DSMT4">
                  <p:embed/>
                </p:oleObj>
              </mc:Choice>
              <mc:Fallback>
                <p:oleObj name="Equation" r:id="rId12" imgW="787320" imgH="203040" progId="Equation.DSMT4">
                  <p:embed/>
                  <p:pic>
                    <p:nvPicPr>
                      <p:cNvPr id="10" name="Object 9">
                        <a:extLst>
                          <a:ext uri="{FF2B5EF4-FFF2-40B4-BE49-F238E27FC236}">
                            <a16:creationId xmlns:a16="http://schemas.microsoft.com/office/drawing/2014/main" id="{EBF17B93-6119-4709-BBB2-9EB0BFBDF84D}"/>
                          </a:ext>
                        </a:extLst>
                      </p:cNvPr>
                      <p:cNvPicPr/>
                      <p:nvPr/>
                    </p:nvPicPr>
                    <p:blipFill>
                      <a:blip r:embed="rId13"/>
                      <a:stretch>
                        <a:fillRect/>
                      </a:stretch>
                    </p:blipFill>
                    <p:spPr>
                      <a:xfrm>
                        <a:off x="876300" y="4725988"/>
                        <a:ext cx="1946275" cy="50165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53B1442-22B0-439C-8CF6-D3E2B005053E}"/>
              </a:ext>
            </a:extLst>
          </p:cNvPr>
          <p:cNvSpPr>
            <a:spLocks noGrp="1"/>
          </p:cNvSpPr>
          <p:nvPr>
            <p:ph idx="16"/>
          </p:nvPr>
        </p:nvSpPr>
        <p:spPr>
          <a:xfrm>
            <a:off x="457200" y="5257800"/>
            <a:ext cx="8305800" cy="1081340"/>
          </a:xfrm>
        </p:spPr>
        <p:txBody>
          <a:bodyPr/>
          <a:lstStyle/>
          <a:p>
            <a:r>
              <a:rPr lang="en-US" sz="3200" dirty="0"/>
              <a:t>The remainders are the digits from right to left yielding</a:t>
            </a:r>
          </a:p>
        </p:txBody>
      </p:sp>
      <p:graphicFrame>
        <p:nvGraphicFramePr>
          <p:cNvPr id="13" name="Object 12">
            <a:extLst>
              <a:ext uri="{FF2B5EF4-FFF2-40B4-BE49-F238E27FC236}">
                <a16:creationId xmlns:a16="http://schemas.microsoft.com/office/drawing/2014/main" id="{AE87EDDE-7102-4F65-85A7-4EDDD8079D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5375736"/>
              </p:ext>
            </p:extLst>
          </p:nvPr>
        </p:nvGraphicFramePr>
        <p:xfrm>
          <a:off x="1981200" y="5715000"/>
          <a:ext cx="1623281" cy="636580"/>
        </p:xfrm>
        <a:graphic>
          <a:graphicData uri="http://schemas.openxmlformats.org/presentationml/2006/ole">
            <mc:AlternateContent xmlns:mc="http://schemas.openxmlformats.org/markup-compatibility/2006">
              <mc:Choice xmlns:v="urn:schemas-microsoft-com:vml" Requires="v">
                <p:oleObj name="Equation" r:id="rId14" imgW="647640" imgH="253800" progId="Equation.DSMT4">
                  <p:embed/>
                </p:oleObj>
              </mc:Choice>
              <mc:Fallback>
                <p:oleObj name="Equation" r:id="rId14" imgW="647640" imgH="253800" progId="Equation.DSMT4">
                  <p:embed/>
                  <p:pic>
                    <p:nvPicPr>
                      <p:cNvPr id="0" name=""/>
                      <p:cNvPicPr/>
                      <p:nvPr/>
                    </p:nvPicPr>
                    <p:blipFill>
                      <a:blip r:embed="rId15"/>
                      <a:stretch>
                        <a:fillRect/>
                      </a:stretch>
                    </p:blipFill>
                    <p:spPr>
                      <a:xfrm>
                        <a:off x="1981200" y="5715000"/>
                        <a:ext cx="1623281" cy="636580"/>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296916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Hexadecimal, Octal, and Binary Representations</a:t>
            </a:r>
            <a:endParaRPr lang="en-US" sz="1500" dirty="0"/>
          </a:p>
        </p:txBody>
      </p:sp>
      <p:sp>
        <p:nvSpPr>
          <p:cNvPr id="3" name="Content Placeholder 2"/>
          <p:cNvSpPr>
            <a:spLocks noGrp="1"/>
          </p:cNvSpPr>
          <p:nvPr>
            <p:ph idx="1"/>
          </p:nvPr>
        </p:nvSpPr>
        <p:spPr>
          <a:xfrm>
            <a:off x="304800" y="1442720"/>
            <a:ext cx="8686800" cy="350520"/>
          </a:xfrm>
          <a:solidFill>
            <a:srgbClr val="E1F3FF"/>
          </a:solidFill>
          <a:ln w="28575">
            <a:solidFill>
              <a:srgbClr val="14AAE1"/>
            </a:solidFill>
          </a:ln>
        </p:spPr>
        <p:txBody>
          <a:bodyPr/>
          <a:lstStyle/>
          <a:p>
            <a:r>
              <a:rPr lang="en-US" sz="1600" b="1" dirty="0">
                <a:latin typeface="+mn-lt"/>
              </a:rPr>
              <a:t>TABLE 1 </a:t>
            </a:r>
            <a:r>
              <a:rPr lang="en-US" sz="1600" dirty="0">
                <a:latin typeface="+mn-lt"/>
              </a:rPr>
              <a:t>Hexadecimal, Octal, and Binary Representation of the Integers 0 through 15.</a:t>
            </a:r>
          </a:p>
        </p:txBody>
      </p:sp>
      <p:graphicFrame>
        <p:nvGraphicFramePr>
          <p:cNvPr id="11" name="Table 3"/>
          <p:cNvGraphicFramePr>
            <a:graphicFrameLocks noGrp="1"/>
          </p:cNvGraphicFramePr>
          <p:nvPr>
            <p:extLst>
              <p:ext uri="{D42A27DB-BD31-4B8C-83A1-F6EECF244321}">
                <p14:modId xmlns:p14="http://schemas.microsoft.com/office/powerpoint/2010/main" val="3140600641"/>
              </p:ext>
            </p:extLst>
          </p:nvPr>
        </p:nvGraphicFramePr>
        <p:xfrm>
          <a:off x="304800" y="1793240"/>
          <a:ext cx="8686800" cy="148336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559814242"/>
                    </a:ext>
                  </a:extLst>
                </a:gridCol>
                <a:gridCol w="274320">
                  <a:extLst>
                    <a:ext uri="{9D8B030D-6E8A-4147-A177-3AD203B41FA5}">
                      <a16:colId xmlns:a16="http://schemas.microsoft.com/office/drawing/2014/main" val="79835377"/>
                    </a:ext>
                  </a:extLst>
                </a:gridCol>
                <a:gridCol w="274320">
                  <a:extLst>
                    <a:ext uri="{9D8B030D-6E8A-4147-A177-3AD203B41FA5}">
                      <a16:colId xmlns:a16="http://schemas.microsoft.com/office/drawing/2014/main" val="2403772547"/>
                    </a:ext>
                  </a:extLst>
                </a:gridCol>
                <a:gridCol w="365760">
                  <a:extLst>
                    <a:ext uri="{9D8B030D-6E8A-4147-A177-3AD203B41FA5}">
                      <a16:colId xmlns:a16="http://schemas.microsoft.com/office/drawing/2014/main" val="3963937081"/>
                    </a:ext>
                  </a:extLst>
                </a:gridCol>
                <a:gridCol w="365760">
                  <a:extLst>
                    <a:ext uri="{9D8B030D-6E8A-4147-A177-3AD203B41FA5}">
                      <a16:colId xmlns:a16="http://schemas.microsoft.com/office/drawing/2014/main" val="39426312"/>
                    </a:ext>
                  </a:extLst>
                </a:gridCol>
                <a:gridCol w="457200">
                  <a:extLst>
                    <a:ext uri="{9D8B030D-6E8A-4147-A177-3AD203B41FA5}">
                      <a16:colId xmlns:a16="http://schemas.microsoft.com/office/drawing/2014/main" val="3241644840"/>
                    </a:ext>
                  </a:extLst>
                </a:gridCol>
                <a:gridCol w="457200">
                  <a:extLst>
                    <a:ext uri="{9D8B030D-6E8A-4147-A177-3AD203B41FA5}">
                      <a16:colId xmlns:a16="http://schemas.microsoft.com/office/drawing/2014/main" val="147837153"/>
                    </a:ext>
                  </a:extLst>
                </a:gridCol>
                <a:gridCol w="457200">
                  <a:extLst>
                    <a:ext uri="{9D8B030D-6E8A-4147-A177-3AD203B41FA5}">
                      <a16:colId xmlns:a16="http://schemas.microsoft.com/office/drawing/2014/main" val="2185988809"/>
                    </a:ext>
                  </a:extLst>
                </a:gridCol>
                <a:gridCol w="457200">
                  <a:extLst>
                    <a:ext uri="{9D8B030D-6E8A-4147-A177-3AD203B41FA5}">
                      <a16:colId xmlns:a16="http://schemas.microsoft.com/office/drawing/2014/main" val="1696512057"/>
                    </a:ext>
                  </a:extLst>
                </a:gridCol>
                <a:gridCol w="548640">
                  <a:extLst>
                    <a:ext uri="{9D8B030D-6E8A-4147-A177-3AD203B41FA5}">
                      <a16:colId xmlns:a16="http://schemas.microsoft.com/office/drawing/2014/main" val="281665756"/>
                    </a:ext>
                  </a:extLst>
                </a:gridCol>
                <a:gridCol w="548640">
                  <a:extLst>
                    <a:ext uri="{9D8B030D-6E8A-4147-A177-3AD203B41FA5}">
                      <a16:colId xmlns:a16="http://schemas.microsoft.com/office/drawing/2014/main" val="4205101576"/>
                    </a:ext>
                  </a:extLst>
                </a:gridCol>
                <a:gridCol w="548640">
                  <a:extLst>
                    <a:ext uri="{9D8B030D-6E8A-4147-A177-3AD203B41FA5}">
                      <a16:colId xmlns:a16="http://schemas.microsoft.com/office/drawing/2014/main" val="1259748875"/>
                    </a:ext>
                  </a:extLst>
                </a:gridCol>
                <a:gridCol w="548640">
                  <a:extLst>
                    <a:ext uri="{9D8B030D-6E8A-4147-A177-3AD203B41FA5}">
                      <a16:colId xmlns:a16="http://schemas.microsoft.com/office/drawing/2014/main" val="2179751775"/>
                    </a:ext>
                  </a:extLst>
                </a:gridCol>
                <a:gridCol w="548640">
                  <a:extLst>
                    <a:ext uri="{9D8B030D-6E8A-4147-A177-3AD203B41FA5}">
                      <a16:colId xmlns:a16="http://schemas.microsoft.com/office/drawing/2014/main" val="3894415370"/>
                    </a:ext>
                  </a:extLst>
                </a:gridCol>
                <a:gridCol w="548640">
                  <a:extLst>
                    <a:ext uri="{9D8B030D-6E8A-4147-A177-3AD203B41FA5}">
                      <a16:colId xmlns:a16="http://schemas.microsoft.com/office/drawing/2014/main" val="4286969987"/>
                    </a:ext>
                  </a:extLst>
                </a:gridCol>
                <a:gridCol w="548640">
                  <a:extLst>
                    <a:ext uri="{9D8B030D-6E8A-4147-A177-3AD203B41FA5}">
                      <a16:colId xmlns:a16="http://schemas.microsoft.com/office/drawing/2014/main" val="3318788757"/>
                    </a:ext>
                  </a:extLst>
                </a:gridCol>
                <a:gridCol w="548640">
                  <a:extLst>
                    <a:ext uri="{9D8B030D-6E8A-4147-A177-3AD203B41FA5}">
                      <a16:colId xmlns:a16="http://schemas.microsoft.com/office/drawing/2014/main" val="2716941851"/>
                    </a:ext>
                  </a:extLst>
                </a:gridCol>
              </a:tblGrid>
              <a:tr h="370840">
                <a:tc>
                  <a:txBody>
                    <a:bodyPr/>
                    <a:lstStyle/>
                    <a:p>
                      <a:r>
                        <a:rPr lang="en-US" sz="1400" b="0" i="0" u="none" strike="noStrike" kern="1200" baseline="0" dirty="0">
                          <a:solidFill>
                            <a:schemeClr val="tx1"/>
                          </a:solidFill>
                          <a:latin typeface="+mn-lt"/>
                          <a:ea typeface="+mn-ea"/>
                          <a:cs typeface="+mn-cs"/>
                        </a:rPr>
                        <a:t>Decimal</a:t>
                      </a:r>
                      <a:endParaRPr lang="en-US" sz="14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2</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3</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4</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5</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6</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7</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8</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9</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12</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13</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14</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15</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1451543170"/>
                  </a:ext>
                </a:extLst>
              </a:tr>
              <a:tr h="370840">
                <a:tc>
                  <a:txBody>
                    <a:bodyPr/>
                    <a:lstStyle/>
                    <a:p>
                      <a:r>
                        <a:rPr lang="en-US" sz="1400" b="0" i="0" u="none" strike="noStrike" kern="1200" baseline="0" dirty="0">
                          <a:solidFill>
                            <a:schemeClr val="dk1"/>
                          </a:solidFill>
                          <a:latin typeface="+mn-lt"/>
                          <a:ea typeface="+mn-ea"/>
                          <a:cs typeface="+mn-cs"/>
                        </a:rPr>
                        <a:t>Hexadecimal</a:t>
                      </a:r>
                      <a:endParaRPr lang="en-US" sz="14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2</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3</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4</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5</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6</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7</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8</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9</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A</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B</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C</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D</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E</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F</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2013468403"/>
                  </a:ext>
                </a:extLst>
              </a:tr>
              <a:tr h="370840">
                <a:tc>
                  <a:txBody>
                    <a:bodyPr/>
                    <a:lstStyle/>
                    <a:p>
                      <a:r>
                        <a:rPr lang="en-US" sz="1400" b="0" i="0" u="none" strike="noStrike" kern="1200" baseline="0" dirty="0">
                          <a:solidFill>
                            <a:schemeClr val="dk1"/>
                          </a:solidFill>
                          <a:latin typeface="+mn-lt"/>
                          <a:ea typeface="+mn-ea"/>
                          <a:cs typeface="+mn-cs"/>
                        </a:rPr>
                        <a:t>Octal</a:t>
                      </a:r>
                      <a:endParaRPr lang="en-US" sz="14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2</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3</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4</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5</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6</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7</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12</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13</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14</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15</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16</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17</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131061498"/>
                  </a:ext>
                </a:extLst>
              </a:tr>
              <a:tr h="370840">
                <a:tc>
                  <a:txBody>
                    <a:bodyPr/>
                    <a:lstStyle/>
                    <a:p>
                      <a:r>
                        <a:rPr lang="en-US" sz="1400" b="0" i="0" u="none" strike="noStrike" kern="1200" baseline="0" dirty="0">
                          <a:solidFill>
                            <a:schemeClr val="dk1"/>
                          </a:solidFill>
                          <a:latin typeface="+mn-lt"/>
                          <a:ea typeface="+mn-ea"/>
                          <a:cs typeface="+mn-cs"/>
                        </a:rPr>
                        <a:t>Binary</a:t>
                      </a:r>
                      <a:endParaRPr lang="en-US" sz="14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1000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1001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1011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1100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1101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1110</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tc>
                  <a:txBody>
                    <a:bodyPr/>
                    <a:lstStyle/>
                    <a:p>
                      <a:r>
                        <a:rPr lang="en-US" sz="1400" b="0" dirty="0">
                          <a:solidFill>
                            <a:schemeClr val="tx1"/>
                          </a:solidFill>
                        </a:rPr>
                        <a:t>1111</a:t>
                      </a: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noFill/>
                  </a:tcPr>
                </a:tc>
                <a:extLst>
                  <a:ext uri="{0D108BD9-81ED-4DB2-BD59-A6C34878D82A}">
                    <a16:rowId xmlns:a16="http://schemas.microsoft.com/office/drawing/2014/main" val="3402797663"/>
                  </a:ext>
                </a:extLst>
              </a:tr>
            </a:tbl>
          </a:graphicData>
        </a:graphic>
      </p:graphicFrame>
      <p:sp>
        <p:nvSpPr>
          <p:cNvPr id="7" name="Content Placeholder 4"/>
          <p:cNvSpPr>
            <a:spLocks noGrp="1"/>
          </p:cNvSpPr>
          <p:nvPr>
            <p:ph idx="13"/>
          </p:nvPr>
        </p:nvSpPr>
        <p:spPr>
          <a:xfrm>
            <a:off x="3486150" y="3352800"/>
            <a:ext cx="2171700" cy="304800"/>
          </a:xfrm>
        </p:spPr>
        <p:txBody>
          <a:bodyPr/>
          <a:lstStyle/>
          <a:p>
            <a:r>
              <a:rPr lang="en-US" sz="1600" dirty="0">
                <a:latin typeface="+mn-lt"/>
              </a:rPr>
              <a:t>Initial </a:t>
            </a:r>
            <a:r>
              <a:rPr lang="en-US" sz="1600" dirty="0">
                <a:latin typeface="+mn-lt"/>
                <a:ea typeface="Cambria Math" pitchFamily="18" charset="0"/>
              </a:rPr>
              <a:t>0</a:t>
            </a:r>
            <a:r>
              <a:rPr lang="en-US" sz="1600" dirty="0">
                <a:latin typeface="+mn-lt"/>
              </a:rPr>
              <a:t>s are not shown</a:t>
            </a:r>
          </a:p>
        </p:txBody>
      </p:sp>
      <p:sp>
        <p:nvSpPr>
          <p:cNvPr id="8" name="Content Placeholder 5"/>
          <p:cNvSpPr>
            <a:spLocks noGrp="1"/>
          </p:cNvSpPr>
          <p:nvPr>
            <p:ph idx="14"/>
          </p:nvPr>
        </p:nvSpPr>
        <p:spPr>
          <a:xfrm>
            <a:off x="457200" y="4343400"/>
            <a:ext cx="8534400" cy="2057400"/>
          </a:xfrm>
        </p:spPr>
        <p:txBody>
          <a:bodyPr/>
          <a:lstStyle/>
          <a:p>
            <a:r>
              <a:rPr lang="en-US" sz="2600" dirty="0">
                <a:latin typeface="+mn-lt"/>
              </a:rPr>
              <a:t>Each octal digit corresponds to a block of </a:t>
            </a:r>
            <a:r>
              <a:rPr lang="en-US" sz="2600" dirty="0">
                <a:latin typeface="+mn-lt"/>
                <a:ea typeface="Cambria Math" pitchFamily="18" charset="0"/>
              </a:rPr>
              <a:t>3</a:t>
            </a:r>
            <a:r>
              <a:rPr lang="en-US" sz="2600" dirty="0">
                <a:latin typeface="+mn-lt"/>
              </a:rPr>
              <a:t> binary digits.</a:t>
            </a:r>
          </a:p>
          <a:p>
            <a:r>
              <a:rPr lang="en-US" sz="2600" dirty="0">
                <a:latin typeface="+mn-lt"/>
              </a:rPr>
              <a:t>Each hexadecimal digit corresponds to a block of </a:t>
            </a:r>
            <a:r>
              <a:rPr lang="en-US" sz="2600" dirty="0">
                <a:latin typeface="+mn-lt"/>
                <a:ea typeface="Cambria Math" pitchFamily="18" charset="0"/>
              </a:rPr>
              <a:t>4</a:t>
            </a:r>
            <a:r>
              <a:rPr lang="en-US" sz="2600" dirty="0">
                <a:latin typeface="+mn-lt"/>
              </a:rPr>
              <a:t> binary digits. </a:t>
            </a:r>
          </a:p>
          <a:p>
            <a:r>
              <a:rPr lang="en-US" sz="2600" dirty="0">
                <a:latin typeface="+mn-lt"/>
              </a:rPr>
              <a:t>So, conversion between binary, octal, and hexadecimal is easy.</a:t>
            </a:r>
          </a:p>
        </p:txBody>
      </p:sp>
      <p:sp>
        <p:nvSpPr>
          <p:cNvPr id="9" name="Slide Number Placeholder 5">
            <a:extLst>
              <a:ext uri="{FF2B5EF4-FFF2-40B4-BE49-F238E27FC236}">
                <a16:creationId xmlns:a16="http://schemas.microsoft.com/office/drawing/2014/main" id="{6599171E-E49A-49D4-A487-87209EFBB5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49718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Conversion Between Binary, Octal, and Hexadecimal Expansions</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686800" cy="979060"/>
          </a:xfrm>
        </p:spPr>
        <p:txBody>
          <a:bodyPr/>
          <a:lstStyle/>
          <a:p>
            <a:pPr>
              <a:spcBef>
                <a:spcPts val="600"/>
              </a:spcBef>
            </a:pPr>
            <a:r>
              <a:rPr lang="en-US" sz="3000" b="1" dirty="0"/>
              <a:t>Example</a:t>
            </a:r>
            <a:r>
              <a:rPr lang="en-US" sz="3000" dirty="0"/>
              <a:t>: Find the octal and hexadecimal expansions of</a:t>
            </a:r>
          </a:p>
        </p:txBody>
      </p:sp>
      <p:graphicFrame>
        <p:nvGraphicFramePr>
          <p:cNvPr id="14" name="Object 13">
            <a:extLst>
              <a:ext uri="{FF2B5EF4-FFF2-40B4-BE49-F238E27FC236}">
                <a16:creationId xmlns:a16="http://schemas.microsoft.com/office/drawing/2014/main" id="{DD982B9C-83DD-4410-9388-6E0E95DEFC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9407586"/>
              </p:ext>
            </p:extLst>
          </p:nvPr>
        </p:nvGraphicFramePr>
        <p:xfrm>
          <a:off x="914400" y="1722438"/>
          <a:ext cx="3552825" cy="639762"/>
        </p:xfrm>
        <a:graphic>
          <a:graphicData uri="http://schemas.openxmlformats.org/presentationml/2006/ole">
            <mc:AlternateContent xmlns:mc="http://schemas.openxmlformats.org/markup-compatibility/2006">
              <mc:Choice xmlns:v="urn:schemas-microsoft-com:vml" Requires="v">
                <p:oleObj name="Equation" r:id="rId2" imgW="1409400" imgH="253800" progId="Equation.DSMT4">
                  <p:embed/>
                </p:oleObj>
              </mc:Choice>
              <mc:Fallback>
                <p:oleObj name="Equation" r:id="rId2" imgW="1409400" imgH="253800" progId="Equation.DSMT4">
                  <p:embed/>
                  <p:pic>
                    <p:nvPicPr>
                      <p:cNvPr id="5" name="Object 4">
                        <a:extLst>
                          <a:ext uri="{FF2B5EF4-FFF2-40B4-BE49-F238E27FC236}">
                            <a16:creationId xmlns:a16="http://schemas.microsoft.com/office/drawing/2014/main" id="{0F4C2B07-1698-4E4C-8BAC-00B66537DFEA}"/>
                          </a:ext>
                        </a:extLst>
                      </p:cNvPr>
                      <p:cNvPicPr/>
                      <p:nvPr/>
                    </p:nvPicPr>
                    <p:blipFill>
                      <a:blip r:embed="rId3"/>
                      <a:stretch>
                        <a:fillRect/>
                      </a:stretch>
                    </p:blipFill>
                    <p:spPr>
                      <a:xfrm>
                        <a:off x="914400" y="1722438"/>
                        <a:ext cx="3552825" cy="6397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467557" y="2379417"/>
            <a:ext cx="1513643" cy="516183"/>
          </a:xfrm>
        </p:spPr>
        <p:txBody>
          <a:bodyPr/>
          <a:lstStyle/>
          <a:p>
            <a:pPr>
              <a:spcBef>
                <a:spcPts val="600"/>
              </a:spcBef>
            </a:pPr>
            <a:r>
              <a:rPr lang="en-US" sz="3000" b="1" dirty="0"/>
              <a:t>Solution</a:t>
            </a:r>
            <a:endParaRPr lang="en-US" sz="3000" baseline="-25000" dirty="0"/>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200" y="2960259"/>
            <a:ext cx="8305800" cy="1611741"/>
          </a:xfrm>
        </p:spPr>
        <p:txBody>
          <a:bodyPr/>
          <a:lstStyle/>
          <a:p>
            <a:pPr marL="342000" indent="-342000">
              <a:spcBef>
                <a:spcPts val="300"/>
              </a:spcBef>
              <a:buClr>
                <a:srgbClr val="04617B"/>
              </a:buClr>
              <a:buFont typeface="Arial" panose="020B0604020202020204" pitchFamily="34" charset="0"/>
              <a:buChar char="•"/>
            </a:pPr>
            <a:r>
              <a:rPr lang="en-US" sz="2600" dirty="0"/>
              <a:t>To convert to octal, we group the digits into blocks of three</a:t>
            </a:r>
          </a:p>
        </p:txBody>
      </p:sp>
      <p:graphicFrame>
        <p:nvGraphicFramePr>
          <p:cNvPr id="15" name="Object 14">
            <a:extLst>
              <a:ext uri="{FF2B5EF4-FFF2-40B4-BE49-F238E27FC236}">
                <a16:creationId xmlns:a16="http://schemas.microsoft.com/office/drawing/2014/main" id="{EE70F485-60C3-4448-B9A0-6738BB2839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7979103"/>
              </p:ext>
            </p:extLst>
          </p:nvPr>
        </p:nvGraphicFramePr>
        <p:xfrm>
          <a:off x="1654175" y="3352800"/>
          <a:ext cx="3222625" cy="555476"/>
        </p:xfrm>
        <a:graphic>
          <a:graphicData uri="http://schemas.openxmlformats.org/presentationml/2006/ole">
            <mc:AlternateContent xmlns:mc="http://schemas.openxmlformats.org/markup-compatibility/2006">
              <mc:Choice xmlns:v="urn:schemas-microsoft-com:vml" Requires="v">
                <p:oleObj name="Equation" r:id="rId4" imgW="1473120" imgH="253800" progId="Equation.DSMT4">
                  <p:embed/>
                </p:oleObj>
              </mc:Choice>
              <mc:Fallback>
                <p:oleObj name="Equation" r:id="rId4" imgW="1473120" imgH="253800" progId="Equation.DSMT4">
                  <p:embed/>
                  <p:pic>
                    <p:nvPicPr>
                      <p:cNvPr id="6" name="Object 5">
                        <a:extLst>
                          <a:ext uri="{FF2B5EF4-FFF2-40B4-BE49-F238E27FC236}">
                            <a16:creationId xmlns:a16="http://schemas.microsoft.com/office/drawing/2014/main" id="{18C62989-5089-4E5E-B415-4D6DBB06A61A}"/>
                          </a:ext>
                        </a:extLst>
                      </p:cNvPr>
                      <p:cNvPicPr/>
                      <p:nvPr/>
                    </p:nvPicPr>
                    <p:blipFill>
                      <a:blip r:embed="rId5"/>
                      <a:stretch>
                        <a:fillRect/>
                      </a:stretch>
                    </p:blipFill>
                    <p:spPr>
                      <a:xfrm>
                        <a:off x="1654175" y="3352800"/>
                        <a:ext cx="3222625" cy="5554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724400" y="3352800"/>
            <a:ext cx="4038600" cy="457200"/>
          </a:xfrm>
        </p:spPr>
        <p:txBody>
          <a:bodyPr/>
          <a:lstStyle/>
          <a:p>
            <a:pPr>
              <a:spcBef>
                <a:spcPts val="600"/>
              </a:spcBef>
            </a:pPr>
            <a:r>
              <a:rPr lang="en-US" sz="2600" dirty="0"/>
              <a:t>, adding initial </a:t>
            </a:r>
            <a:r>
              <a:rPr lang="en-US" sz="2600" dirty="0">
                <a:ea typeface="Cambria Math" pitchFamily="18" charset="0"/>
              </a:rPr>
              <a:t>0</a:t>
            </a:r>
            <a:r>
              <a:rPr lang="en-US" sz="2600" dirty="0"/>
              <a:t>s as needed.</a:t>
            </a:r>
            <a:r>
              <a:rPr lang="en-US" sz="2600" dirty="0">
                <a:ea typeface="Cambria Math" pitchFamily="18" charset="0"/>
              </a:rPr>
              <a:t> </a:t>
            </a:r>
          </a:p>
        </p:txBody>
      </p:sp>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788263" y="3798459"/>
            <a:ext cx="7288937" cy="1002141"/>
          </a:xfrm>
        </p:spPr>
        <p:txBody>
          <a:bodyPr/>
          <a:lstStyle/>
          <a:p>
            <a:pPr>
              <a:spcBef>
                <a:spcPts val="600"/>
              </a:spcBef>
            </a:pPr>
            <a:r>
              <a:rPr lang="en-US" sz="2600" dirty="0"/>
              <a:t>The blocks from left to right correspond to the digits </a:t>
            </a:r>
            <a:r>
              <a:rPr lang="en-US" sz="2600" dirty="0">
                <a:ea typeface="Cambria Math" pitchFamily="18" charset="0"/>
              </a:rPr>
              <a:t>3</a:t>
            </a:r>
            <a:r>
              <a:rPr lang="en-US" sz="2600" dirty="0"/>
              <a:t>,</a:t>
            </a:r>
            <a:r>
              <a:rPr lang="en-US" sz="2600" dirty="0">
                <a:ea typeface="Cambria Math" pitchFamily="18" charset="0"/>
              </a:rPr>
              <a:t>7</a:t>
            </a:r>
            <a:r>
              <a:rPr lang="en-US" sz="2600" dirty="0"/>
              <a:t>,</a:t>
            </a:r>
            <a:r>
              <a:rPr lang="en-US" sz="2600" dirty="0">
                <a:ea typeface="Cambria Math" pitchFamily="18" charset="0"/>
              </a:rPr>
              <a:t>2</a:t>
            </a:r>
            <a:r>
              <a:rPr lang="en-US" sz="2600" dirty="0"/>
              <a:t>,</a:t>
            </a:r>
            <a:r>
              <a:rPr lang="en-US" sz="2600" dirty="0">
                <a:ea typeface="Cambria Math" pitchFamily="18" charset="0"/>
              </a:rPr>
              <a:t>7</a:t>
            </a:r>
            <a:r>
              <a:rPr lang="en-US" sz="2600" dirty="0"/>
              <a:t>, and </a:t>
            </a:r>
            <a:r>
              <a:rPr lang="en-US" sz="2600" dirty="0">
                <a:ea typeface="Cambria Math" pitchFamily="18" charset="0"/>
              </a:rPr>
              <a:t>4</a:t>
            </a:r>
            <a:r>
              <a:rPr lang="en-US" sz="2600" dirty="0"/>
              <a:t>. Hence, the solution is</a:t>
            </a:r>
          </a:p>
        </p:txBody>
      </p:sp>
      <p:graphicFrame>
        <p:nvGraphicFramePr>
          <p:cNvPr id="18" name="Object 17">
            <a:extLst>
              <a:ext uri="{FF2B5EF4-FFF2-40B4-BE49-F238E27FC236}">
                <a16:creationId xmlns:a16="http://schemas.microsoft.com/office/drawing/2014/main" id="{78FDBB75-1A6E-41A6-A15B-5A5E5E0E53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3249474"/>
              </p:ext>
            </p:extLst>
          </p:nvPr>
        </p:nvGraphicFramePr>
        <p:xfrm>
          <a:off x="5791200" y="4200693"/>
          <a:ext cx="1263650" cy="495549"/>
        </p:xfrm>
        <a:graphic>
          <a:graphicData uri="http://schemas.openxmlformats.org/presentationml/2006/ole">
            <mc:AlternateContent xmlns:mc="http://schemas.openxmlformats.org/markup-compatibility/2006">
              <mc:Choice xmlns:v="urn:schemas-microsoft-com:vml" Requires="v">
                <p:oleObj name="Equation" r:id="rId6" imgW="647640" imgH="253800" progId="Equation.DSMT4">
                  <p:embed/>
                </p:oleObj>
              </mc:Choice>
              <mc:Fallback>
                <p:oleObj name="Equation" r:id="rId6" imgW="647640" imgH="253800" progId="Equation.DSMT4">
                  <p:embed/>
                  <p:pic>
                    <p:nvPicPr>
                      <p:cNvPr id="7" name="Object 6">
                        <a:extLst>
                          <a:ext uri="{FF2B5EF4-FFF2-40B4-BE49-F238E27FC236}">
                            <a16:creationId xmlns:a16="http://schemas.microsoft.com/office/drawing/2014/main" id="{BFDE1A84-5FB0-4A05-9953-39DB97BA378F}"/>
                          </a:ext>
                        </a:extLst>
                      </p:cNvPr>
                      <p:cNvPicPr/>
                      <p:nvPr/>
                    </p:nvPicPr>
                    <p:blipFill>
                      <a:blip r:embed="rId7"/>
                      <a:stretch>
                        <a:fillRect/>
                      </a:stretch>
                    </p:blipFill>
                    <p:spPr>
                      <a:xfrm>
                        <a:off x="5791200" y="4200693"/>
                        <a:ext cx="1263650" cy="49554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52516" y="4735289"/>
            <a:ext cx="8458200" cy="1194342"/>
          </a:xfrm>
        </p:spPr>
        <p:txBody>
          <a:bodyPr/>
          <a:lstStyle/>
          <a:p>
            <a:pPr marL="342000" indent="-342000">
              <a:spcBef>
                <a:spcPts val="600"/>
              </a:spcBef>
              <a:buClr>
                <a:srgbClr val="04617B"/>
              </a:buClr>
              <a:buFont typeface="Arial" panose="020B0604020202020204" pitchFamily="34" charset="0"/>
              <a:buChar char="•"/>
            </a:pPr>
            <a:r>
              <a:rPr lang="en-US" sz="2600" dirty="0"/>
              <a:t>To convert to hexadecimal, we group the digits into blocks of four</a:t>
            </a:r>
            <a:endParaRPr lang="en-US" sz="2600" dirty="0">
              <a:ea typeface="Cambria Math" pitchFamily="18" charset="0"/>
            </a:endParaRPr>
          </a:p>
        </p:txBody>
      </p:sp>
      <p:graphicFrame>
        <p:nvGraphicFramePr>
          <p:cNvPr id="17" name="Object 16">
            <a:extLst>
              <a:ext uri="{FF2B5EF4-FFF2-40B4-BE49-F238E27FC236}">
                <a16:creationId xmlns:a16="http://schemas.microsoft.com/office/drawing/2014/main" id="{8687FC5E-C258-4A5D-B447-144EE7DF52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3875211"/>
              </p:ext>
            </p:extLst>
          </p:nvPr>
        </p:nvGraphicFramePr>
        <p:xfrm>
          <a:off x="1981200" y="5088111"/>
          <a:ext cx="3276600" cy="550689"/>
        </p:xfrm>
        <a:graphic>
          <a:graphicData uri="http://schemas.openxmlformats.org/presentationml/2006/ole">
            <mc:AlternateContent xmlns:mc="http://schemas.openxmlformats.org/markup-compatibility/2006">
              <mc:Choice xmlns:v="urn:schemas-microsoft-com:vml" Requires="v">
                <p:oleObj name="Equation" r:id="rId8" imgW="1511280" imgH="253800" progId="Equation.DSMT4">
                  <p:embed/>
                </p:oleObj>
              </mc:Choice>
              <mc:Fallback>
                <p:oleObj name="Equation" r:id="rId8" imgW="1511280" imgH="253800" progId="Equation.DSMT4">
                  <p:embed/>
                  <p:pic>
                    <p:nvPicPr>
                      <p:cNvPr id="8" name="Object 7">
                        <a:extLst>
                          <a:ext uri="{FF2B5EF4-FFF2-40B4-BE49-F238E27FC236}">
                            <a16:creationId xmlns:a16="http://schemas.microsoft.com/office/drawing/2014/main" id="{F95506A4-97EE-45F7-B9BB-EA81E2BDE9C2}"/>
                          </a:ext>
                        </a:extLst>
                      </p:cNvPr>
                      <p:cNvPicPr/>
                      <p:nvPr/>
                    </p:nvPicPr>
                    <p:blipFill>
                      <a:blip r:embed="rId9"/>
                      <a:stretch>
                        <a:fillRect/>
                      </a:stretch>
                    </p:blipFill>
                    <p:spPr>
                      <a:xfrm>
                        <a:off x="1981200" y="5088111"/>
                        <a:ext cx="3276600" cy="55068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804FA99-5C73-4DA5-B530-A9C5553A8704}"/>
              </a:ext>
            </a:extLst>
          </p:cNvPr>
          <p:cNvSpPr>
            <a:spLocks noGrp="1"/>
          </p:cNvSpPr>
          <p:nvPr>
            <p:ph idx="15"/>
          </p:nvPr>
        </p:nvSpPr>
        <p:spPr>
          <a:xfrm>
            <a:off x="5029200" y="5112800"/>
            <a:ext cx="2971800" cy="449800"/>
          </a:xfrm>
        </p:spPr>
        <p:txBody>
          <a:bodyPr/>
          <a:lstStyle/>
          <a:p>
            <a:pPr marL="109728" lvl="1" indent="0">
              <a:spcBef>
                <a:spcPts val="600"/>
              </a:spcBef>
              <a:buNone/>
            </a:pPr>
            <a:r>
              <a:rPr lang="en-US" sz="2600" dirty="0"/>
              <a:t>, adding initial </a:t>
            </a:r>
            <a:r>
              <a:rPr lang="en-US" sz="2600" dirty="0">
                <a:ea typeface="Cambria Math" pitchFamily="18" charset="0"/>
              </a:rPr>
              <a:t>0</a:t>
            </a:r>
            <a:r>
              <a:rPr lang="en-US" sz="2600" dirty="0"/>
              <a:t>s as</a:t>
            </a:r>
            <a:r>
              <a:rPr lang="en-US" sz="2600" dirty="0">
                <a:latin typeface="+mn-lt"/>
              </a:rPr>
              <a:t> </a:t>
            </a:r>
          </a:p>
        </p:txBody>
      </p:sp>
      <p:sp>
        <p:nvSpPr>
          <p:cNvPr id="10" name="Content Placeholder 9">
            <a:extLst>
              <a:ext uri="{FF2B5EF4-FFF2-40B4-BE49-F238E27FC236}">
                <a16:creationId xmlns:a16="http://schemas.microsoft.com/office/drawing/2014/main" id="{353B1442-22B0-439C-8CF6-D3E2B005053E}"/>
              </a:ext>
            </a:extLst>
          </p:cNvPr>
          <p:cNvSpPr>
            <a:spLocks noGrp="1"/>
          </p:cNvSpPr>
          <p:nvPr>
            <p:ph idx="16"/>
          </p:nvPr>
        </p:nvSpPr>
        <p:spPr>
          <a:xfrm>
            <a:off x="788263" y="5510781"/>
            <a:ext cx="8305800" cy="831060"/>
          </a:xfrm>
        </p:spPr>
        <p:txBody>
          <a:bodyPr/>
          <a:lstStyle/>
          <a:p>
            <a:r>
              <a:rPr lang="en-US" sz="2600" dirty="0"/>
              <a:t>needed. The blocks from left to right correspond to the digits </a:t>
            </a:r>
            <a:r>
              <a:rPr lang="en-US" sz="2600" dirty="0">
                <a:ea typeface="Cambria Math" pitchFamily="18" charset="0"/>
              </a:rPr>
              <a:t>3</a:t>
            </a:r>
            <a:r>
              <a:rPr lang="en-US" sz="2600" dirty="0"/>
              <a:t>,</a:t>
            </a:r>
            <a:r>
              <a:rPr lang="en-US" sz="2600" dirty="0">
                <a:ea typeface="Cambria Math" pitchFamily="18" charset="0"/>
              </a:rPr>
              <a:t>E</a:t>
            </a:r>
            <a:r>
              <a:rPr lang="en-US" sz="2600" dirty="0"/>
              <a:t>,</a:t>
            </a:r>
            <a:r>
              <a:rPr lang="en-US" sz="2600" dirty="0">
                <a:ea typeface="Cambria Math" pitchFamily="18" charset="0"/>
              </a:rPr>
              <a:t>B</a:t>
            </a:r>
            <a:r>
              <a:rPr lang="en-US" sz="2600" dirty="0"/>
              <a:t>,</a:t>
            </a:r>
            <a:r>
              <a:rPr lang="en-US" sz="2600" dirty="0">
                <a:ea typeface="Cambria Math" pitchFamily="18" charset="0"/>
              </a:rPr>
              <a:t> and </a:t>
            </a:r>
            <a:r>
              <a:rPr lang="en-US" sz="2600" dirty="0"/>
              <a:t> </a:t>
            </a:r>
            <a:r>
              <a:rPr lang="en-US" sz="2600" dirty="0">
                <a:ea typeface="Cambria Math" pitchFamily="18" charset="0"/>
              </a:rPr>
              <a:t>C</a:t>
            </a:r>
            <a:r>
              <a:rPr lang="en-US" sz="2600" dirty="0"/>
              <a:t>. Hence, the solution is</a:t>
            </a:r>
          </a:p>
        </p:txBody>
      </p:sp>
      <p:graphicFrame>
        <p:nvGraphicFramePr>
          <p:cNvPr id="19" name="Object 18">
            <a:extLst>
              <a:ext uri="{FF2B5EF4-FFF2-40B4-BE49-F238E27FC236}">
                <a16:creationId xmlns:a16="http://schemas.microsoft.com/office/drawing/2014/main" id="{EAB5944D-22E9-48FC-9C95-D4235BF81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9192145"/>
              </p:ext>
            </p:extLst>
          </p:nvPr>
        </p:nvGraphicFramePr>
        <p:xfrm>
          <a:off x="6397342" y="5912579"/>
          <a:ext cx="1320800" cy="550333"/>
        </p:xfrm>
        <a:graphic>
          <a:graphicData uri="http://schemas.openxmlformats.org/presentationml/2006/ole">
            <mc:AlternateContent xmlns:mc="http://schemas.openxmlformats.org/markup-compatibility/2006">
              <mc:Choice xmlns:v="urn:schemas-microsoft-com:vml" Requires="v">
                <p:oleObj name="Equation" r:id="rId10" imgW="609480" imgH="253800" progId="Equation.DSMT4">
                  <p:embed/>
                </p:oleObj>
              </mc:Choice>
              <mc:Fallback>
                <p:oleObj name="Equation" r:id="rId10" imgW="609480" imgH="253800" progId="Equation.DSMT4">
                  <p:embed/>
                  <p:pic>
                    <p:nvPicPr>
                      <p:cNvPr id="9" name="Object 8">
                        <a:extLst>
                          <a:ext uri="{FF2B5EF4-FFF2-40B4-BE49-F238E27FC236}">
                            <a16:creationId xmlns:a16="http://schemas.microsoft.com/office/drawing/2014/main" id="{FC058825-371C-440F-B73E-0EABFDC2B177}"/>
                          </a:ext>
                        </a:extLst>
                      </p:cNvPr>
                      <p:cNvPicPr/>
                      <p:nvPr/>
                    </p:nvPicPr>
                    <p:blipFill>
                      <a:blip r:embed="rId11"/>
                      <a:stretch>
                        <a:fillRect/>
                      </a:stretch>
                    </p:blipFill>
                    <p:spPr>
                      <a:xfrm>
                        <a:off x="6397342" y="5912579"/>
                        <a:ext cx="1320800" cy="550333"/>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258418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4" name="Content Placeholder 2"/>
          <p:cNvSpPr>
            <a:spLocks noGrp="1"/>
          </p:cNvSpPr>
          <p:nvPr>
            <p:ph idx="1"/>
          </p:nvPr>
        </p:nvSpPr>
        <p:spPr>
          <a:xfrm>
            <a:off x="457200" y="1295400"/>
            <a:ext cx="8458200" cy="5257800"/>
          </a:xfrm>
        </p:spPr>
        <p:txBody>
          <a:bodyPr/>
          <a:lstStyle/>
          <a:p>
            <a:r>
              <a:rPr lang="en-US" dirty="0"/>
              <a:t>Divisibility and Modular Arithmetic.</a:t>
            </a:r>
          </a:p>
          <a:p>
            <a:r>
              <a:rPr lang="en-US" dirty="0"/>
              <a:t>Integer Representations and Algorithms.</a:t>
            </a:r>
          </a:p>
          <a:p>
            <a:r>
              <a:rPr lang="en-US" dirty="0"/>
              <a:t>Primes and Greatest Common Divisors.</a:t>
            </a:r>
          </a:p>
          <a:p>
            <a:r>
              <a:rPr lang="en-US" dirty="0"/>
              <a:t>Solving Congruences.</a:t>
            </a:r>
          </a:p>
          <a:p>
            <a:r>
              <a:rPr lang="en-US" dirty="0"/>
              <a:t>Applications of Congruences.</a:t>
            </a:r>
          </a:p>
          <a:p>
            <a:r>
              <a:rPr lang="en-US" dirty="0"/>
              <a:t>Cryptography.</a:t>
            </a:r>
          </a:p>
        </p:txBody>
      </p:sp>
      <p:sp>
        <p:nvSpPr>
          <p:cNvPr id="5" name="Slide Number Placeholder 5">
            <a:extLst>
              <a:ext uri="{FF2B5EF4-FFF2-40B4-BE49-F238E27FC236}">
                <a16:creationId xmlns:a16="http://schemas.microsoft.com/office/drawing/2014/main" id="{3D8D5CC4-FF50-4E31-A708-CD82CDC8D2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47653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311C-9AB0-4758-A1B1-2C2461684572}"/>
              </a:ext>
            </a:extLst>
          </p:cNvPr>
          <p:cNvSpPr>
            <a:spLocks noGrp="1"/>
          </p:cNvSpPr>
          <p:nvPr>
            <p:ph type="title"/>
          </p:nvPr>
        </p:nvSpPr>
        <p:spPr/>
        <p:txBody>
          <a:bodyPr/>
          <a:lstStyle/>
          <a:p>
            <a:r>
              <a:rPr lang="en-US" dirty="0"/>
              <a:t>Binary Addition of Integers</a:t>
            </a:r>
            <a:endParaRPr lang="en-IN" dirty="0"/>
          </a:p>
        </p:txBody>
      </p:sp>
      <p:sp>
        <p:nvSpPr>
          <p:cNvPr id="3" name="Content Placeholder 2">
            <a:extLst>
              <a:ext uri="{FF2B5EF4-FFF2-40B4-BE49-F238E27FC236}">
                <a16:creationId xmlns:a16="http://schemas.microsoft.com/office/drawing/2014/main" id="{D0FD3639-1A30-44A0-AA7B-04532246794A}"/>
              </a:ext>
            </a:extLst>
          </p:cNvPr>
          <p:cNvSpPr>
            <a:spLocks noGrp="1"/>
          </p:cNvSpPr>
          <p:nvPr>
            <p:ph idx="1"/>
          </p:nvPr>
        </p:nvSpPr>
        <p:spPr>
          <a:xfrm>
            <a:off x="457200" y="1295400"/>
            <a:ext cx="8229600" cy="1066800"/>
          </a:xfrm>
        </p:spPr>
        <p:txBody>
          <a:bodyPr/>
          <a:lstStyle/>
          <a:p>
            <a:r>
              <a:rPr lang="en-US" sz="2000" dirty="0"/>
              <a:t>Algorithms for performing operations with integers using their binary expansions are important as computer chips work with binary numbers. Each digit is called a </a:t>
            </a:r>
            <a:r>
              <a:rPr lang="en-US" sz="2000" i="1" dirty="0"/>
              <a:t>bit</a:t>
            </a:r>
            <a:r>
              <a:rPr lang="en-US" sz="2000" dirty="0"/>
              <a:t>.</a:t>
            </a:r>
          </a:p>
        </p:txBody>
      </p:sp>
      <p:sp>
        <p:nvSpPr>
          <p:cNvPr id="4" name="Content Placeholder 3">
            <a:extLst>
              <a:ext uri="{FF2B5EF4-FFF2-40B4-BE49-F238E27FC236}">
                <a16:creationId xmlns:a16="http://schemas.microsoft.com/office/drawing/2014/main" id="{DC3147E5-B636-412B-A6D1-77DBE8A09FD3}"/>
              </a:ext>
            </a:extLst>
          </p:cNvPr>
          <p:cNvSpPr>
            <a:spLocks noGrp="1"/>
          </p:cNvSpPr>
          <p:nvPr>
            <p:ph idx="10"/>
          </p:nvPr>
        </p:nvSpPr>
        <p:spPr>
          <a:xfrm>
            <a:off x="457200" y="2309210"/>
            <a:ext cx="8229600" cy="3512821"/>
          </a:xfrm>
          <a:ln w="28575">
            <a:solidFill>
              <a:srgbClr val="14AAE1"/>
            </a:solidFill>
          </a:ln>
        </p:spPr>
        <p:txBody>
          <a:bodyPr/>
          <a:lstStyle/>
          <a:p>
            <a:pPr marL="274320" lvl="0" indent="-274320" defTabSz="914400">
              <a:spcBef>
                <a:spcPts val="0"/>
              </a:spcBef>
              <a:spcAft>
                <a:spcPts val="300"/>
              </a:spcAft>
              <a:buClr>
                <a:schemeClr val="accent3"/>
              </a:buClr>
              <a:buSzPct val="95000"/>
              <a:defRPr/>
            </a:pPr>
            <a:r>
              <a:rPr lang="en-US" sz="2000" b="1" dirty="0"/>
              <a:t>procedure</a:t>
            </a:r>
            <a:r>
              <a:rPr lang="en-US" sz="2000" dirty="0"/>
              <a:t> </a:t>
            </a:r>
            <a:r>
              <a:rPr lang="en-US" sz="2000" i="1" dirty="0"/>
              <a:t>add</a:t>
            </a:r>
            <a:r>
              <a:rPr lang="en-US" sz="2000" dirty="0"/>
              <a:t>(</a:t>
            </a:r>
            <a:r>
              <a:rPr lang="en-US" sz="2000" i="1" dirty="0"/>
              <a:t>a, b</a:t>
            </a:r>
            <a:r>
              <a:rPr lang="en-US" sz="2000" dirty="0"/>
              <a:t>: positive integers)</a:t>
            </a:r>
          </a:p>
          <a:p>
            <a:pPr lvl="0">
              <a:spcBef>
                <a:spcPts val="0"/>
              </a:spcBef>
              <a:spcAft>
                <a:spcPts val="300"/>
              </a:spcAft>
              <a:buClr>
                <a:schemeClr val="accent3"/>
              </a:buClr>
              <a:buSzPct val="95000"/>
              <a:defRPr/>
            </a:pPr>
            <a:r>
              <a:rPr lang="en-US" sz="2000" dirty="0"/>
              <a:t>{the binary expansions of </a:t>
            </a:r>
            <a:r>
              <a:rPr lang="en-US" sz="2000" i="1" dirty="0"/>
              <a:t>a</a:t>
            </a:r>
            <a:r>
              <a:rPr lang="en-US" sz="2000" dirty="0"/>
              <a:t> and </a:t>
            </a:r>
            <a:r>
              <a:rPr lang="en-US" sz="2000" i="1" dirty="0"/>
              <a:t>b</a:t>
            </a:r>
            <a:r>
              <a:rPr lang="en-US" sz="2000" dirty="0"/>
              <a:t> are</a:t>
            </a:r>
            <a:endParaRPr lang="en-IN" sz="2000" dirty="0"/>
          </a:p>
        </p:txBody>
      </p:sp>
      <p:graphicFrame>
        <p:nvGraphicFramePr>
          <p:cNvPr id="23" name="Object 22">
            <a:extLst>
              <a:ext uri="{FF2B5EF4-FFF2-40B4-BE49-F238E27FC236}">
                <a16:creationId xmlns:a16="http://schemas.microsoft.com/office/drawing/2014/main" id="{CFF047C3-CA44-4197-9C90-2F3AAD4A63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51058749"/>
              </p:ext>
            </p:extLst>
          </p:nvPr>
        </p:nvGraphicFramePr>
        <p:xfrm>
          <a:off x="4419600" y="2654424"/>
          <a:ext cx="3849467" cy="398522"/>
        </p:xfrm>
        <a:graphic>
          <a:graphicData uri="http://schemas.openxmlformats.org/presentationml/2006/ole">
            <mc:AlternateContent xmlns:mc="http://schemas.openxmlformats.org/markup-compatibility/2006">
              <mc:Choice xmlns:v="urn:schemas-microsoft-com:vml" Requires="v">
                <p:oleObj name="Equation" r:id="rId2" imgW="2450880" imgH="253800" progId="Equation.DSMT4">
                  <p:embed/>
                </p:oleObj>
              </mc:Choice>
              <mc:Fallback>
                <p:oleObj name="Equation" r:id="rId2" imgW="2450880" imgH="253800" progId="Equation.DSMT4">
                  <p:embed/>
                  <p:pic>
                    <p:nvPicPr>
                      <p:cNvPr id="4" name="Object 3">
                        <a:extLst>
                          <a:ext uri="{FF2B5EF4-FFF2-40B4-BE49-F238E27FC236}">
                            <a16:creationId xmlns:a16="http://schemas.microsoft.com/office/drawing/2014/main" id="{FDE0E627-FB67-476E-B3FB-8386DE36C679}"/>
                          </a:ext>
                        </a:extLst>
                      </p:cNvPr>
                      <p:cNvPicPr/>
                      <p:nvPr/>
                    </p:nvPicPr>
                    <p:blipFill>
                      <a:blip r:embed="rId3"/>
                      <a:stretch>
                        <a:fillRect/>
                      </a:stretch>
                    </p:blipFill>
                    <p:spPr>
                      <a:xfrm>
                        <a:off x="4419600" y="2654424"/>
                        <a:ext cx="3849467" cy="39852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CFC1CD2-F66E-42C7-BC90-579B56A0D0E2}"/>
              </a:ext>
            </a:extLst>
          </p:cNvPr>
          <p:cNvSpPr>
            <a:spLocks noGrp="1"/>
          </p:cNvSpPr>
          <p:nvPr>
            <p:ph idx="11"/>
          </p:nvPr>
        </p:nvSpPr>
        <p:spPr>
          <a:xfrm>
            <a:off x="457200" y="3040380"/>
            <a:ext cx="2590800" cy="1150620"/>
          </a:xfrm>
        </p:spPr>
        <p:txBody>
          <a:bodyPr/>
          <a:lstStyle/>
          <a:p>
            <a:pPr lvl="0">
              <a:spcBef>
                <a:spcPts val="0"/>
              </a:spcBef>
              <a:spcAft>
                <a:spcPts val="300"/>
              </a:spcAft>
              <a:buClr>
                <a:schemeClr val="accent3"/>
              </a:buClr>
              <a:buSzPct val="95000"/>
              <a:defRPr/>
            </a:pPr>
            <a:r>
              <a:rPr lang="en-US" sz="2000" dirty="0"/>
              <a:t>respectively}</a:t>
            </a:r>
          </a:p>
          <a:p>
            <a:pPr marL="274320" lvl="0" indent="-274320" defTabSz="914400">
              <a:spcBef>
                <a:spcPts val="0"/>
              </a:spcBef>
              <a:spcAft>
                <a:spcPts val="300"/>
              </a:spcAft>
              <a:buClr>
                <a:schemeClr val="accent3"/>
              </a:buClr>
              <a:buSzPct val="95000"/>
              <a:defRPr/>
            </a:pPr>
            <a:r>
              <a:rPr lang="en-US" sz="2000" i="1" dirty="0">
                <a:ea typeface="Cambria Math" pitchFamily="18" charset="0"/>
              </a:rPr>
              <a:t>c </a:t>
            </a:r>
            <a:r>
              <a:rPr lang="en-US" sz="2000" dirty="0">
                <a:ea typeface="Cambria Math" pitchFamily="18" charset="0"/>
              </a:rPr>
              <a:t>:= 0</a:t>
            </a:r>
            <a:endParaRPr lang="en-US" sz="2000" i="1" dirty="0">
              <a:ea typeface="Cambria Math" pitchFamily="18" charset="0"/>
            </a:endParaRPr>
          </a:p>
          <a:p>
            <a:pPr marL="274320" lvl="0" indent="-274320">
              <a:spcBef>
                <a:spcPts val="0"/>
              </a:spcBef>
              <a:spcAft>
                <a:spcPts val="300"/>
              </a:spcAft>
              <a:buClr>
                <a:schemeClr val="accent3"/>
              </a:buClr>
              <a:buSzPct val="95000"/>
              <a:defRPr/>
            </a:pPr>
            <a:r>
              <a:rPr lang="en-US" sz="2000" b="1" dirty="0"/>
              <a:t>for  </a:t>
            </a:r>
            <a:r>
              <a:rPr lang="en-US" sz="2000" i="1" dirty="0"/>
              <a:t>j</a:t>
            </a:r>
            <a:r>
              <a:rPr lang="en-US" sz="2000" dirty="0"/>
              <a:t> </a:t>
            </a:r>
            <a:r>
              <a:rPr lang="en-US" sz="2000" dirty="0">
                <a:ea typeface="Cambria Math" pitchFamily="18" charset="0"/>
              </a:rPr>
              <a:t>:= 0 </a:t>
            </a:r>
            <a:r>
              <a:rPr lang="en-US" sz="2000" dirty="0"/>
              <a:t>to </a:t>
            </a:r>
            <a:r>
              <a:rPr lang="en-US" sz="2000" i="1" dirty="0"/>
              <a:t>n</a:t>
            </a:r>
            <a:r>
              <a:rPr lang="en-US" sz="2000" dirty="0"/>
              <a:t> </a:t>
            </a:r>
            <a:r>
              <a:rPr lang="en-US" sz="2000" dirty="0">
                <a:ea typeface="Cambria Math"/>
              </a:rPr>
              <a:t>− 1</a:t>
            </a:r>
            <a:endParaRPr lang="en-US" sz="2000" dirty="0"/>
          </a:p>
        </p:txBody>
      </p:sp>
      <p:graphicFrame>
        <p:nvGraphicFramePr>
          <p:cNvPr id="24" name="Object 23">
            <a:extLst>
              <a:ext uri="{FF2B5EF4-FFF2-40B4-BE49-F238E27FC236}">
                <a16:creationId xmlns:a16="http://schemas.microsoft.com/office/drawing/2014/main" id="{4F3CB8B2-8444-484D-BDA8-77009194FB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7282636"/>
              </p:ext>
            </p:extLst>
          </p:nvPr>
        </p:nvGraphicFramePr>
        <p:xfrm>
          <a:off x="523875" y="4038600"/>
          <a:ext cx="1916113" cy="455613"/>
        </p:xfrm>
        <a:graphic>
          <a:graphicData uri="http://schemas.openxmlformats.org/presentationml/2006/ole">
            <mc:AlternateContent xmlns:mc="http://schemas.openxmlformats.org/markup-compatibility/2006">
              <mc:Choice xmlns:v="urn:schemas-microsoft-com:vml" Requires="v">
                <p:oleObj name="Equation" r:id="rId4" imgW="1282680" imgH="304560" progId="Equation.DSMT4">
                  <p:embed/>
                </p:oleObj>
              </mc:Choice>
              <mc:Fallback>
                <p:oleObj name="Equation" r:id="rId4" imgW="1282680" imgH="304560" progId="Equation.DSMT4">
                  <p:embed/>
                  <p:pic>
                    <p:nvPicPr>
                      <p:cNvPr id="7" name="Object 6">
                        <a:extLst>
                          <a:ext uri="{FF2B5EF4-FFF2-40B4-BE49-F238E27FC236}">
                            <a16:creationId xmlns:a16="http://schemas.microsoft.com/office/drawing/2014/main" id="{5D7020DC-5CC7-4B7B-BBA6-C3F8726AA93E}"/>
                          </a:ext>
                        </a:extLst>
                      </p:cNvPr>
                      <p:cNvPicPr/>
                      <p:nvPr/>
                    </p:nvPicPr>
                    <p:blipFill>
                      <a:blip r:embed="rId5"/>
                      <a:stretch>
                        <a:fillRect/>
                      </a:stretch>
                    </p:blipFill>
                    <p:spPr>
                      <a:xfrm>
                        <a:off x="523875" y="4038600"/>
                        <a:ext cx="1916113" cy="4556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283B8EDF-1953-4B44-A641-ED28E43BE4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6336049"/>
              </p:ext>
            </p:extLst>
          </p:nvPr>
        </p:nvGraphicFramePr>
        <p:xfrm>
          <a:off x="523875" y="4425950"/>
          <a:ext cx="1858963" cy="374650"/>
        </p:xfrm>
        <a:graphic>
          <a:graphicData uri="http://schemas.openxmlformats.org/presentationml/2006/ole">
            <mc:AlternateContent xmlns:mc="http://schemas.openxmlformats.org/markup-compatibility/2006">
              <mc:Choice xmlns:v="urn:schemas-microsoft-com:vml" Requires="v">
                <p:oleObj name="Equation" r:id="rId6" imgW="1193760" imgH="241200" progId="Equation.DSMT4">
                  <p:embed/>
                </p:oleObj>
              </mc:Choice>
              <mc:Fallback>
                <p:oleObj name="Equation" r:id="rId6" imgW="1193760" imgH="241200" progId="Equation.DSMT4">
                  <p:embed/>
                  <p:pic>
                    <p:nvPicPr>
                      <p:cNvPr id="9" name="Object 8">
                        <a:extLst>
                          <a:ext uri="{FF2B5EF4-FFF2-40B4-BE49-F238E27FC236}">
                            <a16:creationId xmlns:a16="http://schemas.microsoft.com/office/drawing/2014/main" id="{261E1F56-0454-4FBC-AC5A-49ED31698438}"/>
                          </a:ext>
                        </a:extLst>
                      </p:cNvPr>
                      <p:cNvPicPr/>
                      <p:nvPr/>
                    </p:nvPicPr>
                    <p:blipFill>
                      <a:blip r:embed="rId7"/>
                      <a:stretch>
                        <a:fillRect/>
                      </a:stretch>
                    </p:blipFill>
                    <p:spPr>
                      <a:xfrm>
                        <a:off x="523875" y="4425950"/>
                        <a:ext cx="1858963" cy="3746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9B9EF0E-78B3-4E54-8139-1398541D697F}"/>
              </a:ext>
            </a:extLst>
          </p:cNvPr>
          <p:cNvSpPr>
            <a:spLocks noGrp="1"/>
          </p:cNvSpPr>
          <p:nvPr>
            <p:ph idx="12"/>
          </p:nvPr>
        </p:nvSpPr>
        <p:spPr>
          <a:xfrm>
            <a:off x="457200" y="4724400"/>
            <a:ext cx="838200" cy="381000"/>
          </a:xfrm>
        </p:spPr>
        <p:txBody>
          <a:bodyPr/>
          <a:lstStyle/>
          <a:p>
            <a:r>
              <a:rPr lang="en-US" sz="2000" i="1" dirty="0"/>
              <a:t>c</a:t>
            </a:r>
            <a:r>
              <a:rPr lang="en-US" sz="2000" dirty="0"/>
              <a:t> := </a:t>
            </a:r>
            <a:r>
              <a:rPr lang="en-US" sz="2000" i="1" dirty="0"/>
              <a:t>d</a:t>
            </a:r>
          </a:p>
        </p:txBody>
      </p:sp>
      <p:graphicFrame>
        <p:nvGraphicFramePr>
          <p:cNvPr id="26" name="Object 25">
            <a:extLst>
              <a:ext uri="{FF2B5EF4-FFF2-40B4-BE49-F238E27FC236}">
                <a16:creationId xmlns:a16="http://schemas.microsoft.com/office/drawing/2014/main" id="{BF5A857E-EB4B-4731-97B6-BD33E721E8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5928002"/>
              </p:ext>
            </p:extLst>
          </p:nvPr>
        </p:nvGraphicFramePr>
        <p:xfrm>
          <a:off x="503238" y="5100638"/>
          <a:ext cx="749300" cy="385762"/>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10" name="Object 9">
                        <a:extLst>
                          <a:ext uri="{FF2B5EF4-FFF2-40B4-BE49-F238E27FC236}">
                            <a16:creationId xmlns:a16="http://schemas.microsoft.com/office/drawing/2014/main" id="{EB658D3E-6EFF-4B36-BE82-C76DF4BF1121}"/>
                          </a:ext>
                        </a:extLst>
                      </p:cNvPr>
                      <p:cNvPicPr/>
                      <p:nvPr/>
                    </p:nvPicPr>
                    <p:blipFill>
                      <a:blip r:embed="rId9"/>
                      <a:stretch>
                        <a:fillRect/>
                      </a:stretch>
                    </p:blipFill>
                    <p:spPr>
                      <a:xfrm>
                        <a:off x="503238" y="5100638"/>
                        <a:ext cx="749300" cy="3857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C922DE5-C988-46D8-8C8B-FBC04B164C89}"/>
              </a:ext>
            </a:extLst>
          </p:cNvPr>
          <p:cNvSpPr>
            <a:spLocks noGrp="1"/>
          </p:cNvSpPr>
          <p:nvPr>
            <p:ph idx="13"/>
          </p:nvPr>
        </p:nvSpPr>
        <p:spPr>
          <a:xfrm>
            <a:off x="457200" y="5405875"/>
            <a:ext cx="914400" cy="381000"/>
          </a:xfrm>
        </p:spPr>
        <p:txBody>
          <a:bodyPr/>
          <a:lstStyle/>
          <a:p>
            <a:r>
              <a:rPr lang="en-US" sz="2000" b="1" dirty="0"/>
              <a:t>return</a:t>
            </a:r>
            <a:endParaRPr lang="en-IN" sz="2000" dirty="0"/>
          </a:p>
        </p:txBody>
      </p:sp>
      <p:graphicFrame>
        <p:nvGraphicFramePr>
          <p:cNvPr id="27" name="Object 26">
            <a:extLst>
              <a:ext uri="{FF2B5EF4-FFF2-40B4-BE49-F238E27FC236}">
                <a16:creationId xmlns:a16="http://schemas.microsoft.com/office/drawing/2014/main" id="{E0F285C9-A684-4B94-BF54-9247D95CEB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5362089"/>
              </p:ext>
            </p:extLst>
          </p:nvPr>
        </p:nvGraphicFramePr>
        <p:xfrm>
          <a:off x="1206636" y="5390594"/>
          <a:ext cx="1292399" cy="445655"/>
        </p:xfrm>
        <a:graphic>
          <a:graphicData uri="http://schemas.openxmlformats.org/presentationml/2006/ole">
            <mc:AlternateContent xmlns:mc="http://schemas.openxmlformats.org/markup-compatibility/2006">
              <mc:Choice xmlns:v="urn:schemas-microsoft-com:vml" Requires="v">
                <p:oleObj name="Equation" r:id="rId10" imgW="736560" imgH="253800" progId="Equation.DSMT4">
                  <p:embed/>
                </p:oleObj>
              </mc:Choice>
              <mc:Fallback>
                <p:oleObj name="Equation" r:id="rId10" imgW="736560" imgH="253800" progId="Equation.DSMT4">
                  <p:embed/>
                  <p:pic>
                    <p:nvPicPr>
                      <p:cNvPr id="11" name="Object 10">
                        <a:extLst>
                          <a:ext uri="{FF2B5EF4-FFF2-40B4-BE49-F238E27FC236}">
                            <a16:creationId xmlns:a16="http://schemas.microsoft.com/office/drawing/2014/main" id="{5BA352AA-60A6-4B5C-BE1E-03C61C284907}"/>
                          </a:ext>
                        </a:extLst>
                      </p:cNvPr>
                      <p:cNvPicPr/>
                      <p:nvPr/>
                    </p:nvPicPr>
                    <p:blipFill>
                      <a:blip r:embed="rId11"/>
                      <a:stretch>
                        <a:fillRect/>
                      </a:stretch>
                    </p:blipFill>
                    <p:spPr>
                      <a:xfrm>
                        <a:off x="1206636" y="5390594"/>
                        <a:ext cx="1292399" cy="44565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7451482-7C70-455D-8FD0-B03BAAF536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3136460"/>
              </p:ext>
            </p:extLst>
          </p:nvPr>
        </p:nvGraphicFramePr>
        <p:xfrm>
          <a:off x="2430379" y="5395669"/>
          <a:ext cx="5162365" cy="445381"/>
        </p:xfrm>
        <a:graphic>
          <a:graphicData uri="http://schemas.openxmlformats.org/presentationml/2006/ole">
            <mc:AlternateContent xmlns:mc="http://schemas.openxmlformats.org/markup-compatibility/2006">
              <mc:Choice xmlns:v="urn:schemas-microsoft-com:vml" Requires="v">
                <p:oleObj name="Equation" r:id="rId12" imgW="3238200" imgH="279360" progId="Equation.DSMT4">
                  <p:embed/>
                </p:oleObj>
              </mc:Choice>
              <mc:Fallback>
                <p:oleObj name="Equation" r:id="rId12" imgW="3238200" imgH="279360" progId="Equation.DSMT4">
                  <p:embed/>
                  <p:pic>
                    <p:nvPicPr>
                      <p:cNvPr id="12" name="Object 11">
                        <a:extLst>
                          <a:ext uri="{FF2B5EF4-FFF2-40B4-BE49-F238E27FC236}">
                            <a16:creationId xmlns:a16="http://schemas.microsoft.com/office/drawing/2014/main" id="{4C3E0F59-ABEE-42F9-8682-ADE28A64D40F}"/>
                          </a:ext>
                        </a:extLst>
                      </p:cNvPr>
                      <p:cNvPicPr/>
                      <p:nvPr/>
                    </p:nvPicPr>
                    <p:blipFill>
                      <a:blip r:embed="rId13"/>
                      <a:stretch>
                        <a:fillRect/>
                      </a:stretch>
                    </p:blipFill>
                    <p:spPr>
                      <a:xfrm>
                        <a:off x="2430379" y="5395669"/>
                        <a:ext cx="5162365" cy="44538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D2576B7-4706-43AD-9260-EB489F1887B6}"/>
              </a:ext>
            </a:extLst>
          </p:cNvPr>
          <p:cNvSpPr>
            <a:spLocks noGrp="1"/>
          </p:cNvSpPr>
          <p:nvPr>
            <p:ph idx="14"/>
          </p:nvPr>
        </p:nvSpPr>
        <p:spPr>
          <a:xfrm>
            <a:off x="457200" y="5867400"/>
            <a:ext cx="8229600" cy="627973"/>
          </a:xfrm>
        </p:spPr>
        <p:txBody>
          <a:bodyPr/>
          <a:lstStyle/>
          <a:p>
            <a:r>
              <a:rPr lang="en-US" sz="2000" dirty="0"/>
              <a:t>The number of additions of bits used by the algorithm to add two </a:t>
            </a:r>
            <a:r>
              <a:rPr lang="en-US" sz="2000" i="1" dirty="0"/>
              <a:t>n</a:t>
            </a:r>
            <a:r>
              <a:rPr lang="en-US" sz="2000" dirty="0"/>
              <a:t>-bit integers is </a:t>
            </a:r>
            <a:r>
              <a:rPr lang="en-US" sz="2000" i="1" dirty="0"/>
              <a:t>O</a:t>
            </a:r>
            <a:r>
              <a:rPr lang="en-US" sz="2000" dirty="0"/>
              <a:t>(</a:t>
            </a:r>
            <a:r>
              <a:rPr lang="en-US" sz="2000" i="1" dirty="0"/>
              <a:t>n</a:t>
            </a:r>
            <a:r>
              <a:rPr lang="en-US" sz="2000" dirty="0"/>
              <a:t>).</a:t>
            </a:r>
          </a:p>
        </p:txBody>
      </p:sp>
      <p:sp>
        <p:nvSpPr>
          <p:cNvPr id="30" name="Slide Number Placeholder 5">
            <a:extLst>
              <a:ext uri="{FF2B5EF4-FFF2-40B4-BE49-F238E27FC236}">
                <a16:creationId xmlns:a16="http://schemas.microsoft.com/office/drawing/2014/main" id="{DB2B5441-7AA6-42AB-8739-09C39A5536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50135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311C-9AB0-4758-A1B1-2C2461684572}"/>
              </a:ext>
            </a:extLst>
          </p:cNvPr>
          <p:cNvSpPr>
            <a:spLocks noGrp="1"/>
          </p:cNvSpPr>
          <p:nvPr>
            <p:ph type="title"/>
          </p:nvPr>
        </p:nvSpPr>
        <p:spPr/>
        <p:txBody>
          <a:bodyPr/>
          <a:lstStyle/>
          <a:p>
            <a:r>
              <a:rPr lang="en-US" dirty="0"/>
              <a:t>Binary Multiplication of Integers</a:t>
            </a:r>
            <a:endParaRPr lang="en-IN" dirty="0"/>
          </a:p>
        </p:txBody>
      </p:sp>
      <p:sp>
        <p:nvSpPr>
          <p:cNvPr id="3" name="Content Placeholder 2">
            <a:extLst>
              <a:ext uri="{FF2B5EF4-FFF2-40B4-BE49-F238E27FC236}">
                <a16:creationId xmlns:a16="http://schemas.microsoft.com/office/drawing/2014/main" id="{D0FD3639-1A30-44A0-AA7B-04532246794A}"/>
              </a:ext>
            </a:extLst>
          </p:cNvPr>
          <p:cNvSpPr>
            <a:spLocks noGrp="1"/>
          </p:cNvSpPr>
          <p:nvPr>
            <p:ph idx="1"/>
          </p:nvPr>
        </p:nvSpPr>
        <p:spPr>
          <a:xfrm>
            <a:off x="457200" y="1295400"/>
            <a:ext cx="8229600" cy="515053"/>
          </a:xfrm>
        </p:spPr>
        <p:txBody>
          <a:bodyPr/>
          <a:lstStyle/>
          <a:p>
            <a:r>
              <a:rPr lang="en-US" dirty="0"/>
              <a:t>Algorithm for computing the product of two </a:t>
            </a:r>
            <a:r>
              <a:rPr lang="en-US" i="1" dirty="0"/>
              <a:t>n</a:t>
            </a:r>
            <a:r>
              <a:rPr lang="en-US" dirty="0"/>
              <a:t> bit integers.</a:t>
            </a:r>
          </a:p>
        </p:txBody>
      </p:sp>
      <p:sp>
        <p:nvSpPr>
          <p:cNvPr id="4" name="Content Placeholder 3">
            <a:extLst>
              <a:ext uri="{FF2B5EF4-FFF2-40B4-BE49-F238E27FC236}">
                <a16:creationId xmlns:a16="http://schemas.microsoft.com/office/drawing/2014/main" id="{DC3147E5-B636-412B-A6D1-77DBE8A09FD3}"/>
              </a:ext>
            </a:extLst>
          </p:cNvPr>
          <p:cNvSpPr>
            <a:spLocks noGrp="1"/>
          </p:cNvSpPr>
          <p:nvPr>
            <p:ph idx="10"/>
          </p:nvPr>
        </p:nvSpPr>
        <p:spPr>
          <a:xfrm>
            <a:off x="457200" y="1752599"/>
            <a:ext cx="8229600" cy="4113585"/>
          </a:xfrm>
          <a:ln w="28575">
            <a:solidFill>
              <a:srgbClr val="14AAE1"/>
            </a:solidFill>
          </a:ln>
        </p:spPr>
        <p:txBody>
          <a:bodyPr/>
          <a:lstStyle/>
          <a:p>
            <a:pPr marL="274320" lvl="0" indent="-274320" defTabSz="914400">
              <a:spcBef>
                <a:spcPts val="0"/>
              </a:spcBef>
              <a:spcAft>
                <a:spcPts val="300"/>
              </a:spcAft>
              <a:buClr>
                <a:schemeClr val="accent3"/>
              </a:buClr>
              <a:buSzPct val="95000"/>
              <a:defRPr/>
            </a:pPr>
            <a:r>
              <a:rPr lang="en-US" sz="2200" b="1" dirty="0"/>
              <a:t>procedure </a:t>
            </a:r>
            <a:r>
              <a:rPr lang="en-US" sz="2200" dirty="0"/>
              <a:t>multiply(a, b: positive integers)</a:t>
            </a:r>
          </a:p>
          <a:p>
            <a:pPr lvl="0" defTabSz="914400">
              <a:spcBef>
                <a:spcPts val="0"/>
              </a:spcBef>
              <a:spcAft>
                <a:spcPts val="300"/>
              </a:spcAft>
              <a:buClr>
                <a:schemeClr val="accent3"/>
              </a:buClr>
              <a:buSzPct val="95000"/>
              <a:defRPr/>
            </a:pPr>
            <a:r>
              <a:rPr lang="en-US" sz="2200" dirty="0"/>
              <a:t>{the binary expansions of a and b are</a:t>
            </a:r>
            <a:endParaRPr lang="en-IN" sz="2200" dirty="0"/>
          </a:p>
        </p:txBody>
      </p:sp>
      <p:graphicFrame>
        <p:nvGraphicFramePr>
          <p:cNvPr id="23" name="Object 22">
            <a:extLst>
              <a:ext uri="{FF2B5EF4-FFF2-40B4-BE49-F238E27FC236}">
                <a16:creationId xmlns:a16="http://schemas.microsoft.com/office/drawing/2014/main" id="{B7DEBD9B-52C8-4160-9F79-0B2D96F0A7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3285402"/>
              </p:ext>
            </p:extLst>
          </p:nvPr>
        </p:nvGraphicFramePr>
        <p:xfrm>
          <a:off x="4742660" y="2137593"/>
          <a:ext cx="3297596" cy="433990"/>
        </p:xfrm>
        <a:graphic>
          <a:graphicData uri="http://schemas.openxmlformats.org/presentationml/2006/ole">
            <mc:AlternateContent xmlns:mc="http://schemas.openxmlformats.org/markup-compatibility/2006">
              <mc:Choice xmlns:v="urn:schemas-microsoft-com:vml" Requires="v">
                <p:oleObj name="Equation" r:id="rId2" imgW="1930320" imgH="253800" progId="Equation.DSMT4">
                  <p:embed/>
                </p:oleObj>
              </mc:Choice>
              <mc:Fallback>
                <p:oleObj name="Equation" r:id="rId2" imgW="1930320" imgH="253800" progId="Equation.DSMT4">
                  <p:embed/>
                  <p:pic>
                    <p:nvPicPr>
                      <p:cNvPr id="4" name="Object 3">
                        <a:extLst>
                          <a:ext uri="{FF2B5EF4-FFF2-40B4-BE49-F238E27FC236}">
                            <a16:creationId xmlns:a16="http://schemas.microsoft.com/office/drawing/2014/main" id="{3DB5A9F8-00CE-4392-8CF3-A00E993DAFF1}"/>
                          </a:ext>
                        </a:extLst>
                      </p:cNvPr>
                      <p:cNvPicPr/>
                      <p:nvPr/>
                    </p:nvPicPr>
                    <p:blipFill>
                      <a:blip r:embed="rId3"/>
                      <a:stretch>
                        <a:fillRect/>
                      </a:stretch>
                    </p:blipFill>
                    <p:spPr>
                      <a:xfrm>
                        <a:off x="4742660" y="2137593"/>
                        <a:ext cx="3297596" cy="43399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3AD890F0-FBD0-40FF-A180-7224892892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7539692"/>
              </p:ext>
            </p:extLst>
          </p:nvPr>
        </p:nvGraphicFramePr>
        <p:xfrm>
          <a:off x="533400" y="2477816"/>
          <a:ext cx="898236" cy="417784"/>
        </p:xfrm>
        <a:graphic>
          <a:graphicData uri="http://schemas.openxmlformats.org/presentationml/2006/ole">
            <mc:AlternateContent xmlns:mc="http://schemas.openxmlformats.org/markup-compatibility/2006">
              <mc:Choice xmlns:v="urn:schemas-microsoft-com:vml" Requires="v">
                <p:oleObj name="Equation" r:id="rId4" imgW="545760" imgH="253800" progId="Equation.DSMT4">
                  <p:embed/>
                </p:oleObj>
              </mc:Choice>
              <mc:Fallback>
                <p:oleObj name="Equation" r:id="rId4" imgW="545760" imgH="253800" progId="Equation.DSMT4">
                  <p:embed/>
                  <p:pic>
                    <p:nvPicPr>
                      <p:cNvPr id="7" name="Object 6">
                        <a:extLst>
                          <a:ext uri="{FF2B5EF4-FFF2-40B4-BE49-F238E27FC236}">
                            <a16:creationId xmlns:a16="http://schemas.microsoft.com/office/drawing/2014/main" id="{74ADD034-B022-4D26-AE2E-581B39977265}"/>
                          </a:ext>
                        </a:extLst>
                      </p:cNvPr>
                      <p:cNvPicPr/>
                      <p:nvPr/>
                    </p:nvPicPr>
                    <p:blipFill>
                      <a:blip r:embed="rId5"/>
                      <a:stretch>
                        <a:fillRect/>
                      </a:stretch>
                    </p:blipFill>
                    <p:spPr>
                      <a:xfrm>
                        <a:off x="533400" y="2477816"/>
                        <a:ext cx="898236" cy="4177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CFC1CD2-F66E-42C7-BC90-579B56A0D0E2}"/>
              </a:ext>
            </a:extLst>
          </p:cNvPr>
          <p:cNvSpPr>
            <a:spLocks noGrp="1"/>
          </p:cNvSpPr>
          <p:nvPr>
            <p:ph idx="11"/>
          </p:nvPr>
        </p:nvSpPr>
        <p:spPr>
          <a:xfrm>
            <a:off x="1325709" y="2430780"/>
            <a:ext cx="1828800" cy="464820"/>
          </a:xfrm>
        </p:spPr>
        <p:txBody>
          <a:bodyPr/>
          <a:lstStyle/>
          <a:p>
            <a:pPr lvl="0">
              <a:spcBef>
                <a:spcPts val="0"/>
              </a:spcBef>
              <a:spcAft>
                <a:spcPts val="300"/>
              </a:spcAft>
              <a:buClr>
                <a:schemeClr val="accent3"/>
              </a:buClr>
              <a:buSzPct val="95000"/>
              <a:defRPr/>
            </a:pPr>
            <a:r>
              <a:rPr lang="en-US" sz="2200" dirty="0"/>
              <a:t>, respectively}</a:t>
            </a:r>
          </a:p>
        </p:txBody>
      </p:sp>
      <p:sp>
        <p:nvSpPr>
          <p:cNvPr id="6" name="Content Placeholder 5">
            <a:extLst>
              <a:ext uri="{FF2B5EF4-FFF2-40B4-BE49-F238E27FC236}">
                <a16:creationId xmlns:a16="http://schemas.microsoft.com/office/drawing/2014/main" id="{F9B9EF0E-78B3-4E54-8139-1398541D697F}"/>
              </a:ext>
            </a:extLst>
          </p:cNvPr>
          <p:cNvSpPr>
            <a:spLocks noGrp="1"/>
          </p:cNvSpPr>
          <p:nvPr>
            <p:ph idx="12"/>
          </p:nvPr>
        </p:nvSpPr>
        <p:spPr>
          <a:xfrm>
            <a:off x="469037" y="2819400"/>
            <a:ext cx="2362200" cy="381000"/>
          </a:xfrm>
        </p:spPr>
        <p:txBody>
          <a:bodyPr/>
          <a:lstStyle/>
          <a:p>
            <a:pPr marL="274320" lvl="0" indent="-274320" defTabSz="914400">
              <a:spcBef>
                <a:spcPts val="0"/>
              </a:spcBef>
              <a:spcAft>
                <a:spcPts val="300"/>
              </a:spcAft>
              <a:buClr>
                <a:schemeClr val="accent3"/>
              </a:buClr>
              <a:buSzPct val="95000"/>
              <a:defRPr/>
            </a:pPr>
            <a:r>
              <a:rPr lang="en-US" sz="2200" b="1" dirty="0"/>
              <a:t>for  </a:t>
            </a:r>
            <a:r>
              <a:rPr lang="en-US" sz="2200" i="1" dirty="0"/>
              <a:t>j</a:t>
            </a:r>
            <a:r>
              <a:rPr lang="en-US" sz="2200" dirty="0"/>
              <a:t> := 0 to </a:t>
            </a:r>
            <a:r>
              <a:rPr lang="en-US" sz="2200" i="1" dirty="0"/>
              <a:t>n</a:t>
            </a:r>
            <a:r>
              <a:rPr lang="en-US" sz="2200" dirty="0"/>
              <a:t> </a:t>
            </a:r>
            <a:r>
              <a:rPr lang="en-US" sz="2200" i="1" dirty="0"/>
              <a:t>−</a:t>
            </a:r>
            <a:r>
              <a:rPr lang="en-US" sz="2200" dirty="0"/>
              <a:t> 1</a:t>
            </a:r>
          </a:p>
        </p:txBody>
      </p:sp>
      <p:graphicFrame>
        <p:nvGraphicFramePr>
          <p:cNvPr id="25" name="Object 24">
            <a:extLst>
              <a:ext uri="{FF2B5EF4-FFF2-40B4-BE49-F238E27FC236}">
                <a16:creationId xmlns:a16="http://schemas.microsoft.com/office/drawing/2014/main" id="{CC49EC52-E5DE-4EB2-A666-2FDFBB2A03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2207782"/>
              </p:ext>
            </p:extLst>
          </p:nvPr>
        </p:nvGraphicFramePr>
        <p:xfrm>
          <a:off x="1038225" y="3216275"/>
          <a:ext cx="1779588" cy="433388"/>
        </p:xfrm>
        <a:graphic>
          <a:graphicData uri="http://schemas.openxmlformats.org/presentationml/2006/ole">
            <mc:AlternateContent xmlns:mc="http://schemas.openxmlformats.org/markup-compatibility/2006">
              <mc:Choice xmlns:v="urn:schemas-microsoft-com:vml" Requires="v">
                <p:oleObj name="Equation" r:id="rId6" imgW="990360" imgH="241200" progId="Equation.DSMT4">
                  <p:embed/>
                </p:oleObj>
              </mc:Choice>
              <mc:Fallback>
                <p:oleObj name="Equation" r:id="rId6" imgW="990360" imgH="241200" progId="Equation.DSMT4">
                  <p:embed/>
                  <p:pic>
                    <p:nvPicPr>
                      <p:cNvPr id="9" name="Object 8">
                        <a:extLst>
                          <a:ext uri="{FF2B5EF4-FFF2-40B4-BE49-F238E27FC236}">
                            <a16:creationId xmlns:a16="http://schemas.microsoft.com/office/drawing/2014/main" id="{248C8BB4-136A-4180-9FA0-1B5BE3C5D87A}"/>
                          </a:ext>
                        </a:extLst>
                      </p:cNvPr>
                      <p:cNvPicPr/>
                      <p:nvPr/>
                    </p:nvPicPr>
                    <p:blipFill>
                      <a:blip r:embed="rId7"/>
                      <a:stretch>
                        <a:fillRect/>
                      </a:stretch>
                    </p:blipFill>
                    <p:spPr>
                      <a:xfrm>
                        <a:off x="1038225" y="3216275"/>
                        <a:ext cx="1779588" cy="4333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C922DE5-C988-46D8-8C8B-FBC04B164C89}"/>
              </a:ext>
            </a:extLst>
          </p:cNvPr>
          <p:cNvSpPr>
            <a:spLocks noGrp="1"/>
          </p:cNvSpPr>
          <p:nvPr>
            <p:ph idx="13"/>
          </p:nvPr>
        </p:nvSpPr>
        <p:spPr>
          <a:xfrm>
            <a:off x="2672918" y="3200400"/>
            <a:ext cx="2426564" cy="381000"/>
          </a:xfrm>
        </p:spPr>
        <p:txBody>
          <a:bodyPr/>
          <a:lstStyle/>
          <a:p>
            <a:r>
              <a:rPr lang="en-US" sz="2200" dirty="0"/>
              <a:t>= a  shifted </a:t>
            </a:r>
            <a:r>
              <a:rPr lang="en-US" sz="2200" i="1" dirty="0"/>
              <a:t>j</a:t>
            </a:r>
            <a:r>
              <a:rPr lang="en-US" sz="2200" dirty="0"/>
              <a:t> places</a:t>
            </a:r>
            <a:endParaRPr lang="en-IN" sz="2200" dirty="0"/>
          </a:p>
        </p:txBody>
      </p:sp>
      <p:graphicFrame>
        <p:nvGraphicFramePr>
          <p:cNvPr id="26" name="Object 25">
            <a:extLst>
              <a:ext uri="{FF2B5EF4-FFF2-40B4-BE49-F238E27FC236}">
                <a16:creationId xmlns:a16="http://schemas.microsoft.com/office/drawing/2014/main" id="{18DE85D0-8033-46E7-9AC2-CC70ADD3E6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1572945"/>
              </p:ext>
            </p:extLst>
          </p:nvPr>
        </p:nvGraphicFramePr>
        <p:xfrm>
          <a:off x="1006605" y="3599098"/>
          <a:ext cx="1287063" cy="444623"/>
        </p:xfrm>
        <a:graphic>
          <a:graphicData uri="http://schemas.openxmlformats.org/presentationml/2006/ole">
            <mc:AlternateContent xmlns:mc="http://schemas.openxmlformats.org/markup-compatibility/2006">
              <mc:Choice xmlns:v="urn:schemas-microsoft-com:vml" Requires="v">
                <p:oleObj name="Equation" r:id="rId8" imgW="698400" imgH="241200" progId="Equation.DSMT4">
                  <p:embed/>
                </p:oleObj>
              </mc:Choice>
              <mc:Fallback>
                <p:oleObj name="Equation" r:id="rId8" imgW="698400" imgH="241200" progId="Equation.DSMT4">
                  <p:embed/>
                  <p:pic>
                    <p:nvPicPr>
                      <p:cNvPr id="10" name="Object 9">
                        <a:extLst>
                          <a:ext uri="{FF2B5EF4-FFF2-40B4-BE49-F238E27FC236}">
                            <a16:creationId xmlns:a16="http://schemas.microsoft.com/office/drawing/2014/main" id="{CC60C824-41D6-4246-AF0E-ED59A945BD2A}"/>
                          </a:ext>
                        </a:extLst>
                      </p:cNvPr>
                      <p:cNvPicPr/>
                      <p:nvPr/>
                    </p:nvPicPr>
                    <p:blipFill>
                      <a:blip r:embed="rId9"/>
                      <a:stretch>
                        <a:fillRect/>
                      </a:stretch>
                    </p:blipFill>
                    <p:spPr>
                      <a:xfrm>
                        <a:off x="1006605" y="3599098"/>
                        <a:ext cx="1287063" cy="44462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92B516D-8080-44CA-814F-99CBD65A59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6425832"/>
              </p:ext>
            </p:extLst>
          </p:nvPr>
        </p:nvGraphicFramePr>
        <p:xfrm>
          <a:off x="495094" y="3958931"/>
          <a:ext cx="4274819" cy="457200"/>
        </p:xfrm>
        <a:graphic>
          <a:graphicData uri="http://schemas.openxmlformats.org/presentationml/2006/ole">
            <mc:AlternateContent xmlns:mc="http://schemas.openxmlformats.org/markup-compatibility/2006">
              <mc:Choice xmlns:v="urn:schemas-microsoft-com:vml" Requires="v">
                <p:oleObj name="Equation" r:id="rId10" imgW="2374560" imgH="253800" progId="Equation.DSMT4">
                  <p:embed/>
                </p:oleObj>
              </mc:Choice>
              <mc:Fallback>
                <p:oleObj name="Equation" r:id="rId10" imgW="2374560" imgH="253800" progId="Equation.DSMT4">
                  <p:embed/>
                  <p:pic>
                    <p:nvPicPr>
                      <p:cNvPr id="12" name="Object 11">
                        <a:extLst>
                          <a:ext uri="{FF2B5EF4-FFF2-40B4-BE49-F238E27FC236}">
                            <a16:creationId xmlns:a16="http://schemas.microsoft.com/office/drawing/2014/main" id="{AAAD706D-5122-46D2-B3E1-8286159638D5}"/>
                          </a:ext>
                        </a:extLst>
                      </p:cNvPr>
                      <p:cNvPicPr/>
                      <p:nvPr/>
                    </p:nvPicPr>
                    <p:blipFill>
                      <a:blip r:embed="rId11"/>
                      <a:stretch>
                        <a:fillRect/>
                      </a:stretch>
                    </p:blipFill>
                    <p:spPr>
                      <a:xfrm>
                        <a:off x="495094" y="3958931"/>
                        <a:ext cx="4274819"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D2576B7-4706-43AD-9260-EB489F1887B6}"/>
              </a:ext>
            </a:extLst>
          </p:cNvPr>
          <p:cNvSpPr>
            <a:spLocks noGrp="1"/>
          </p:cNvSpPr>
          <p:nvPr>
            <p:ph idx="14"/>
          </p:nvPr>
        </p:nvSpPr>
        <p:spPr>
          <a:xfrm>
            <a:off x="457200" y="4343400"/>
            <a:ext cx="8229600" cy="1216129"/>
          </a:xfrm>
        </p:spPr>
        <p:txBody>
          <a:bodyPr/>
          <a:lstStyle/>
          <a:p>
            <a:pPr marL="274320" lvl="0" indent="-274320" defTabSz="914400">
              <a:spcBef>
                <a:spcPts val="0"/>
              </a:spcBef>
              <a:spcAft>
                <a:spcPts val="300"/>
              </a:spcAft>
              <a:buClr>
                <a:schemeClr val="accent3"/>
              </a:buClr>
              <a:buSzPct val="95000"/>
              <a:defRPr/>
            </a:pPr>
            <a:r>
              <a:rPr lang="en-US" sz="2200" i="1" dirty="0"/>
              <a:t> p </a:t>
            </a:r>
            <a:r>
              <a:rPr lang="en-US" sz="2200" dirty="0"/>
              <a:t>:=</a:t>
            </a:r>
            <a:r>
              <a:rPr lang="en-US" sz="2200" i="1" dirty="0"/>
              <a:t> 0</a:t>
            </a:r>
          </a:p>
          <a:p>
            <a:pPr marL="274320" lvl="0" indent="-274320" defTabSz="914400">
              <a:spcBef>
                <a:spcPts val="0"/>
              </a:spcBef>
              <a:spcAft>
                <a:spcPts val="300"/>
              </a:spcAft>
              <a:buClr>
                <a:schemeClr val="accent3"/>
              </a:buClr>
              <a:buSzPct val="95000"/>
              <a:defRPr/>
            </a:pPr>
            <a:r>
              <a:rPr lang="en-US" sz="2200" b="1" dirty="0"/>
              <a:t>for  </a:t>
            </a:r>
            <a:r>
              <a:rPr lang="en-US" sz="2200" b="1" i="1" dirty="0"/>
              <a:t>j </a:t>
            </a:r>
            <a:r>
              <a:rPr lang="en-US" sz="2200" dirty="0"/>
              <a:t>:= 0 to </a:t>
            </a:r>
            <a:r>
              <a:rPr lang="en-US" sz="2200" i="1" dirty="0"/>
              <a:t>n − 1</a:t>
            </a:r>
          </a:p>
          <a:p>
            <a:pPr marL="274320" lvl="0" indent="-274320" defTabSz="914400">
              <a:spcBef>
                <a:spcPts val="0"/>
              </a:spcBef>
              <a:spcAft>
                <a:spcPts val="300"/>
              </a:spcAft>
              <a:buClr>
                <a:schemeClr val="accent3"/>
              </a:buClr>
              <a:buSzPct val="95000"/>
              <a:defRPr/>
            </a:pPr>
            <a:r>
              <a:rPr lang="en-US" sz="2200" b="1" dirty="0"/>
              <a:t>    </a:t>
            </a:r>
            <a:r>
              <a:rPr lang="en-US" sz="2200" i="1" dirty="0"/>
              <a:t>p</a:t>
            </a:r>
            <a:r>
              <a:rPr lang="en-US" sz="2200" b="1" dirty="0"/>
              <a:t>  := </a:t>
            </a:r>
            <a:r>
              <a:rPr lang="en-US" sz="2200" i="1" dirty="0"/>
              <a:t>p</a:t>
            </a:r>
            <a:r>
              <a:rPr lang="en-US" sz="2200" dirty="0"/>
              <a:t> +</a:t>
            </a:r>
          </a:p>
        </p:txBody>
      </p:sp>
      <p:graphicFrame>
        <p:nvGraphicFramePr>
          <p:cNvPr id="27" name="Object 26">
            <a:extLst>
              <a:ext uri="{FF2B5EF4-FFF2-40B4-BE49-F238E27FC236}">
                <a16:creationId xmlns:a16="http://schemas.microsoft.com/office/drawing/2014/main" id="{947AC5F3-7BA8-47AC-BDC0-802646F860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5122717"/>
              </p:ext>
            </p:extLst>
          </p:nvPr>
        </p:nvGraphicFramePr>
        <p:xfrm>
          <a:off x="1727200" y="5113990"/>
          <a:ext cx="283332" cy="448610"/>
        </p:xfrm>
        <a:graphic>
          <a:graphicData uri="http://schemas.openxmlformats.org/presentationml/2006/ole">
            <mc:AlternateContent xmlns:mc="http://schemas.openxmlformats.org/markup-compatibility/2006">
              <mc:Choice xmlns:v="urn:schemas-microsoft-com:vml" Requires="v">
                <p:oleObj name="Equation" r:id="rId12" imgW="152280" imgH="241200" progId="Equation.DSMT4">
                  <p:embed/>
                </p:oleObj>
              </mc:Choice>
              <mc:Fallback>
                <p:oleObj name="Equation" r:id="rId12" imgW="152280" imgH="241200" progId="Equation.DSMT4">
                  <p:embed/>
                  <p:pic>
                    <p:nvPicPr>
                      <p:cNvPr id="0" name=""/>
                      <p:cNvPicPr/>
                      <p:nvPr/>
                    </p:nvPicPr>
                    <p:blipFill>
                      <a:blip r:embed="rId13"/>
                      <a:stretch>
                        <a:fillRect/>
                      </a:stretch>
                    </p:blipFill>
                    <p:spPr>
                      <a:xfrm>
                        <a:off x="1727200" y="5113990"/>
                        <a:ext cx="283332" cy="44861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AA0967A-7B24-4117-921F-6BFF397BFF35}"/>
              </a:ext>
            </a:extLst>
          </p:cNvPr>
          <p:cNvSpPr>
            <a:spLocks noGrp="1"/>
          </p:cNvSpPr>
          <p:nvPr>
            <p:ph idx="15"/>
          </p:nvPr>
        </p:nvSpPr>
        <p:spPr>
          <a:xfrm>
            <a:off x="457200" y="5486400"/>
            <a:ext cx="5017363" cy="381000"/>
          </a:xfrm>
        </p:spPr>
        <p:txBody>
          <a:bodyPr/>
          <a:lstStyle/>
          <a:p>
            <a:pPr marL="274320" lvl="0" indent="-274320" defTabSz="914400">
              <a:spcBef>
                <a:spcPts val="0"/>
              </a:spcBef>
              <a:spcAft>
                <a:spcPts val="300"/>
              </a:spcAft>
              <a:buClr>
                <a:schemeClr val="accent3"/>
              </a:buClr>
              <a:buSzPct val="95000"/>
              <a:defRPr/>
            </a:pPr>
            <a:r>
              <a:rPr lang="en-US" sz="2200" b="1" dirty="0"/>
              <a:t>return </a:t>
            </a:r>
            <a:r>
              <a:rPr lang="en-US" sz="2200" i="1" dirty="0"/>
              <a:t>p </a:t>
            </a:r>
            <a:r>
              <a:rPr lang="en-US" sz="2200" dirty="0"/>
              <a:t>{p is the value of </a:t>
            </a:r>
            <a:r>
              <a:rPr lang="en-US" sz="2200" i="1" dirty="0"/>
              <a:t>ab</a:t>
            </a:r>
            <a:r>
              <a:rPr lang="en-US" sz="2200" dirty="0"/>
              <a:t>}</a:t>
            </a:r>
          </a:p>
        </p:txBody>
      </p:sp>
      <p:sp>
        <p:nvSpPr>
          <p:cNvPr id="10" name="Content Placeholder 9">
            <a:extLst>
              <a:ext uri="{FF2B5EF4-FFF2-40B4-BE49-F238E27FC236}">
                <a16:creationId xmlns:a16="http://schemas.microsoft.com/office/drawing/2014/main" id="{65893824-AA64-44BC-A3A6-3E9DEAEFFAE5}"/>
              </a:ext>
            </a:extLst>
          </p:cNvPr>
          <p:cNvSpPr>
            <a:spLocks noGrp="1"/>
          </p:cNvSpPr>
          <p:nvPr>
            <p:ph idx="16"/>
          </p:nvPr>
        </p:nvSpPr>
        <p:spPr>
          <a:xfrm>
            <a:off x="457200" y="5866185"/>
            <a:ext cx="8229600" cy="687015"/>
          </a:xfrm>
        </p:spPr>
        <p:txBody>
          <a:bodyPr/>
          <a:lstStyle/>
          <a:p>
            <a:r>
              <a:rPr lang="en-US" sz="2200" dirty="0"/>
              <a:t>The number of additions of bits used by the algorithm to multiply two </a:t>
            </a:r>
            <a:r>
              <a:rPr lang="en-US" sz="2200" i="1" dirty="0"/>
              <a:t>n</a:t>
            </a:r>
            <a:r>
              <a:rPr lang="en-US" sz="2200" dirty="0"/>
              <a:t>-bit integers is</a:t>
            </a:r>
            <a:endParaRPr lang="en-IN" sz="2200" dirty="0"/>
          </a:p>
        </p:txBody>
      </p:sp>
      <p:graphicFrame>
        <p:nvGraphicFramePr>
          <p:cNvPr id="29" name="Object 28">
            <a:extLst>
              <a:ext uri="{FF2B5EF4-FFF2-40B4-BE49-F238E27FC236}">
                <a16:creationId xmlns:a16="http://schemas.microsoft.com/office/drawing/2014/main" id="{122A8A42-B6FE-4E42-A7C9-DB1E360A0C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80335463"/>
              </p:ext>
            </p:extLst>
          </p:nvPr>
        </p:nvGraphicFramePr>
        <p:xfrm>
          <a:off x="2315117" y="6172200"/>
          <a:ext cx="854110" cy="536869"/>
        </p:xfrm>
        <a:graphic>
          <a:graphicData uri="http://schemas.openxmlformats.org/presentationml/2006/ole">
            <mc:AlternateContent xmlns:mc="http://schemas.openxmlformats.org/markup-compatibility/2006">
              <mc:Choice xmlns:v="urn:schemas-microsoft-com:vml" Requires="v">
                <p:oleObj name="Equation" r:id="rId14" imgW="444240" imgH="279360" progId="Equation.DSMT4">
                  <p:embed/>
                </p:oleObj>
              </mc:Choice>
              <mc:Fallback>
                <p:oleObj name="Equation" r:id="rId14" imgW="444240" imgH="279360" progId="Equation.DSMT4">
                  <p:embed/>
                  <p:pic>
                    <p:nvPicPr>
                      <p:cNvPr id="13" name="Object 12">
                        <a:extLst>
                          <a:ext uri="{FF2B5EF4-FFF2-40B4-BE49-F238E27FC236}">
                            <a16:creationId xmlns:a16="http://schemas.microsoft.com/office/drawing/2014/main" id="{2C09B18C-956C-413D-86EC-3B4AED42C923}"/>
                          </a:ext>
                        </a:extLst>
                      </p:cNvPr>
                      <p:cNvPicPr/>
                      <p:nvPr/>
                    </p:nvPicPr>
                    <p:blipFill>
                      <a:blip r:embed="rId15"/>
                      <a:stretch>
                        <a:fillRect/>
                      </a:stretch>
                    </p:blipFill>
                    <p:spPr>
                      <a:xfrm>
                        <a:off x="2315117" y="6172200"/>
                        <a:ext cx="854110" cy="536869"/>
                      </a:xfrm>
                      <a:prstGeom prst="rect">
                        <a:avLst/>
                      </a:prstGeom>
                    </p:spPr>
                  </p:pic>
                </p:oleObj>
              </mc:Fallback>
            </mc:AlternateContent>
          </a:graphicData>
        </a:graphic>
      </p:graphicFrame>
      <p:sp>
        <p:nvSpPr>
          <p:cNvPr id="31" name="Slide Number Placeholder 5">
            <a:extLst>
              <a:ext uri="{FF2B5EF4-FFF2-40B4-BE49-F238E27FC236}">
                <a16:creationId xmlns:a16="http://schemas.microsoft.com/office/drawing/2014/main" id="{48365AE0-A8C9-4720-BFF0-793B7BD6613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317204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311C-9AB0-4758-A1B1-2C2461684572}"/>
              </a:ext>
            </a:extLst>
          </p:cNvPr>
          <p:cNvSpPr>
            <a:spLocks noGrp="1"/>
          </p:cNvSpPr>
          <p:nvPr>
            <p:ph type="title"/>
          </p:nvPr>
        </p:nvSpPr>
        <p:spPr/>
        <p:txBody>
          <a:bodyPr/>
          <a:lstStyle/>
          <a:p>
            <a:r>
              <a:rPr lang="en-US" dirty="0"/>
              <a:t>Binary Modular Exponentiation</a:t>
            </a:r>
            <a:endParaRPr lang="en-IN" dirty="0"/>
          </a:p>
        </p:txBody>
      </p:sp>
      <p:sp>
        <p:nvSpPr>
          <p:cNvPr id="3" name="Content Placeholder 2">
            <a:extLst>
              <a:ext uri="{FF2B5EF4-FFF2-40B4-BE49-F238E27FC236}">
                <a16:creationId xmlns:a16="http://schemas.microsoft.com/office/drawing/2014/main" id="{D0FD3639-1A30-44A0-AA7B-04532246794A}"/>
              </a:ext>
            </a:extLst>
          </p:cNvPr>
          <p:cNvSpPr>
            <a:spLocks noGrp="1"/>
          </p:cNvSpPr>
          <p:nvPr>
            <p:ph idx="1"/>
          </p:nvPr>
        </p:nvSpPr>
        <p:spPr>
          <a:xfrm>
            <a:off x="457200" y="1157061"/>
            <a:ext cx="8229600" cy="3276600"/>
          </a:xfrm>
        </p:spPr>
        <p:txBody>
          <a:bodyPr/>
          <a:lstStyle/>
          <a:p>
            <a:pPr>
              <a:spcBef>
                <a:spcPts val="0"/>
              </a:spcBef>
            </a:pPr>
            <a:r>
              <a:rPr lang="en-US" sz="2600" dirty="0"/>
              <a:t>In cryptography, it is important to be able to find</a:t>
            </a:r>
          </a:p>
        </p:txBody>
      </p:sp>
      <p:graphicFrame>
        <p:nvGraphicFramePr>
          <p:cNvPr id="35" name="Object 34">
            <a:extLst>
              <a:ext uri="{FF2B5EF4-FFF2-40B4-BE49-F238E27FC236}">
                <a16:creationId xmlns:a16="http://schemas.microsoft.com/office/drawing/2014/main" id="{6B9A2402-D9D2-4A60-BB5F-57F98300D8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9933039"/>
              </p:ext>
            </p:extLst>
          </p:nvPr>
        </p:nvGraphicFramePr>
        <p:xfrm>
          <a:off x="7086600" y="1172936"/>
          <a:ext cx="377825" cy="431800"/>
        </p:xfrm>
        <a:graphic>
          <a:graphicData uri="http://schemas.openxmlformats.org/presentationml/2006/ole">
            <mc:AlternateContent xmlns:mc="http://schemas.openxmlformats.org/markup-compatibility/2006">
              <mc:Choice xmlns:v="urn:schemas-microsoft-com:vml" Requires="v">
                <p:oleObj name="Equation" r:id="rId2" imgW="177480" imgH="203040" progId="Equation.DSMT4">
                  <p:embed/>
                </p:oleObj>
              </mc:Choice>
              <mc:Fallback>
                <p:oleObj name="Equation" r:id="rId2" imgW="177480" imgH="203040" progId="Equation.DSMT4">
                  <p:embed/>
                  <p:pic>
                    <p:nvPicPr>
                      <p:cNvPr id="0" name=""/>
                      <p:cNvPicPr/>
                      <p:nvPr/>
                    </p:nvPicPr>
                    <p:blipFill>
                      <a:blip r:embed="rId3"/>
                      <a:stretch>
                        <a:fillRect/>
                      </a:stretch>
                    </p:blipFill>
                    <p:spPr>
                      <a:xfrm>
                        <a:off x="7086600" y="1172936"/>
                        <a:ext cx="377825"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C3147E5-B636-412B-A6D1-77DBE8A09FD3}"/>
              </a:ext>
            </a:extLst>
          </p:cNvPr>
          <p:cNvSpPr>
            <a:spLocks noGrp="1"/>
          </p:cNvSpPr>
          <p:nvPr>
            <p:ph idx="10"/>
          </p:nvPr>
        </p:nvSpPr>
        <p:spPr>
          <a:xfrm>
            <a:off x="7391400" y="1157061"/>
            <a:ext cx="1219200" cy="381000"/>
          </a:xfrm>
          <a:ln w="3175">
            <a:solidFill>
              <a:schemeClr val="bg1"/>
            </a:solidFill>
          </a:ln>
        </p:spPr>
        <p:txBody>
          <a:bodyPr/>
          <a:lstStyle/>
          <a:p>
            <a:pPr marL="274320" lvl="0" indent="-274320" defTabSz="914400">
              <a:spcBef>
                <a:spcPts val="0"/>
              </a:spcBef>
              <a:spcAft>
                <a:spcPts val="300"/>
              </a:spcAft>
              <a:buClr>
                <a:schemeClr val="accent3"/>
              </a:buClr>
              <a:buSzPct val="95000"/>
              <a:defRPr/>
            </a:pPr>
            <a:r>
              <a:rPr lang="en-US" sz="2600" dirty="0"/>
              <a:t>mod m</a:t>
            </a:r>
            <a:endParaRPr lang="en-IN" sz="2600" dirty="0"/>
          </a:p>
        </p:txBody>
      </p:sp>
      <p:sp>
        <p:nvSpPr>
          <p:cNvPr id="5" name="Content Placeholder 4">
            <a:extLst>
              <a:ext uri="{FF2B5EF4-FFF2-40B4-BE49-F238E27FC236}">
                <a16:creationId xmlns:a16="http://schemas.microsoft.com/office/drawing/2014/main" id="{5CFC1CD2-F66E-42C7-BC90-579B56A0D0E2}"/>
              </a:ext>
            </a:extLst>
          </p:cNvPr>
          <p:cNvSpPr>
            <a:spLocks noGrp="1"/>
          </p:cNvSpPr>
          <p:nvPr>
            <p:ph idx="11"/>
          </p:nvPr>
        </p:nvSpPr>
        <p:spPr>
          <a:xfrm>
            <a:off x="457200" y="1534251"/>
            <a:ext cx="7467600" cy="842010"/>
          </a:xfrm>
        </p:spPr>
        <p:txBody>
          <a:bodyPr/>
          <a:lstStyle/>
          <a:p>
            <a:pPr>
              <a:spcBef>
                <a:spcPts val="0"/>
              </a:spcBef>
            </a:pPr>
            <a:r>
              <a:rPr lang="en-US" sz="2600" dirty="0"/>
              <a:t>efficiently, where b, n, and m are large integers.</a:t>
            </a:r>
          </a:p>
          <a:p>
            <a:pPr>
              <a:spcBef>
                <a:spcPts val="0"/>
              </a:spcBef>
            </a:pPr>
            <a:r>
              <a:rPr lang="en-US" sz="2600" dirty="0"/>
              <a:t>Use the binary expansion of n, n = (ak-1,</a:t>
            </a:r>
          </a:p>
        </p:txBody>
      </p:sp>
      <p:graphicFrame>
        <p:nvGraphicFramePr>
          <p:cNvPr id="23" name="Object 22">
            <a:extLst>
              <a:ext uri="{FF2B5EF4-FFF2-40B4-BE49-F238E27FC236}">
                <a16:creationId xmlns:a16="http://schemas.microsoft.com/office/drawing/2014/main" id="{C8FBF08C-6EC1-42DF-9B78-E90D953108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2748535"/>
              </p:ext>
            </p:extLst>
          </p:nvPr>
        </p:nvGraphicFramePr>
        <p:xfrm>
          <a:off x="5943600" y="2250849"/>
          <a:ext cx="333375" cy="166687"/>
        </p:xfrm>
        <a:graphic>
          <a:graphicData uri="http://schemas.openxmlformats.org/presentationml/2006/ole">
            <mc:AlternateContent xmlns:mc="http://schemas.openxmlformats.org/markup-compatibility/2006">
              <mc:Choice xmlns:v="urn:schemas-microsoft-com:vml" Requires="v">
                <p:oleObj name="Equation" r:id="rId4" imgW="152280" imgH="75960" progId="Equation.DSMT4">
                  <p:embed/>
                </p:oleObj>
              </mc:Choice>
              <mc:Fallback>
                <p:oleObj name="Equation" r:id="rId4" imgW="152280" imgH="75960" progId="Equation.DSMT4">
                  <p:embed/>
                  <p:pic>
                    <p:nvPicPr>
                      <p:cNvPr id="0" name=""/>
                      <p:cNvPicPr/>
                      <p:nvPr/>
                    </p:nvPicPr>
                    <p:blipFill>
                      <a:blip r:embed="rId5"/>
                      <a:stretch>
                        <a:fillRect/>
                      </a:stretch>
                    </p:blipFill>
                    <p:spPr>
                      <a:xfrm>
                        <a:off x="5943600" y="2250849"/>
                        <a:ext cx="333375" cy="16668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9B9EF0E-78B3-4E54-8139-1398541D697F}"/>
              </a:ext>
            </a:extLst>
          </p:cNvPr>
          <p:cNvSpPr>
            <a:spLocks noGrp="1"/>
          </p:cNvSpPr>
          <p:nvPr>
            <p:ph idx="12"/>
          </p:nvPr>
        </p:nvSpPr>
        <p:spPr>
          <a:xfrm>
            <a:off x="6172200" y="2035266"/>
            <a:ext cx="1828800" cy="381000"/>
          </a:xfrm>
        </p:spPr>
        <p:txBody>
          <a:bodyPr/>
          <a:lstStyle/>
          <a:p>
            <a:pPr marL="274320" lvl="0" indent="-274320" defTabSz="914400">
              <a:spcBef>
                <a:spcPts val="0"/>
              </a:spcBef>
              <a:spcAft>
                <a:spcPts val="300"/>
              </a:spcAft>
              <a:buClr>
                <a:schemeClr val="accent3"/>
              </a:buClr>
              <a:buSzPct val="95000"/>
              <a:defRPr/>
            </a:pPr>
            <a:r>
              <a:rPr lang="en-US" sz="2400" dirty="0"/>
              <a:t>, a1,ao)2 , to</a:t>
            </a:r>
            <a:endParaRPr lang="en-US" sz="2200" dirty="0"/>
          </a:p>
        </p:txBody>
      </p:sp>
      <p:sp>
        <p:nvSpPr>
          <p:cNvPr id="7" name="Content Placeholder 6">
            <a:extLst>
              <a:ext uri="{FF2B5EF4-FFF2-40B4-BE49-F238E27FC236}">
                <a16:creationId xmlns:a16="http://schemas.microsoft.com/office/drawing/2014/main" id="{7C922DE5-C988-46D8-8C8B-FBC04B164C89}"/>
              </a:ext>
            </a:extLst>
          </p:cNvPr>
          <p:cNvSpPr>
            <a:spLocks noGrp="1"/>
          </p:cNvSpPr>
          <p:nvPr>
            <p:ph idx="13"/>
          </p:nvPr>
        </p:nvSpPr>
        <p:spPr>
          <a:xfrm>
            <a:off x="457200" y="2454865"/>
            <a:ext cx="1600200" cy="530996"/>
          </a:xfrm>
        </p:spPr>
        <p:txBody>
          <a:bodyPr/>
          <a:lstStyle/>
          <a:p>
            <a:r>
              <a:rPr lang="en-US" sz="2600" dirty="0"/>
              <a:t>compute</a:t>
            </a:r>
            <a:endParaRPr lang="en-IN" sz="2600" dirty="0"/>
          </a:p>
        </p:txBody>
      </p:sp>
      <p:graphicFrame>
        <p:nvGraphicFramePr>
          <p:cNvPr id="24" name="Object 23">
            <a:extLst>
              <a:ext uri="{FF2B5EF4-FFF2-40B4-BE49-F238E27FC236}">
                <a16:creationId xmlns:a16="http://schemas.microsoft.com/office/drawing/2014/main" id="{9AFDEB4F-B891-4574-A72B-BBD5DE41D0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7533888"/>
              </p:ext>
            </p:extLst>
          </p:nvPr>
        </p:nvGraphicFramePr>
        <p:xfrm>
          <a:off x="1751012" y="2450874"/>
          <a:ext cx="458788" cy="431800"/>
        </p:xfrm>
        <a:graphic>
          <a:graphicData uri="http://schemas.openxmlformats.org/presentationml/2006/ole">
            <mc:AlternateContent xmlns:mc="http://schemas.openxmlformats.org/markup-compatibility/2006">
              <mc:Choice xmlns:v="urn:schemas-microsoft-com:vml" Requires="v">
                <p:oleObj name="Equation" r:id="rId6" imgW="215640" imgH="203040" progId="Equation.DSMT4">
                  <p:embed/>
                </p:oleObj>
              </mc:Choice>
              <mc:Fallback>
                <p:oleObj name="Equation" r:id="rId6" imgW="215640" imgH="203040" progId="Equation.DSMT4">
                  <p:embed/>
                  <p:pic>
                    <p:nvPicPr>
                      <p:cNvPr id="0" name=""/>
                      <p:cNvPicPr/>
                      <p:nvPr/>
                    </p:nvPicPr>
                    <p:blipFill>
                      <a:blip r:embed="rId7"/>
                      <a:stretch>
                        <a:fillRect/>
                      </a:stretch>
                    </p:blipFill>
                    <p:spPr>
                      <a:xfrm>
                        <a:off x="1751012" y="2450874"/>
                        <a:ext cx="458788" cy="4318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D2576B7-4706-43AD-9260-EB489F1887B6}"/>
              </a:ext>
            </a:extLst>
          </p:cNvPr>
          <p:cNvSpPr>
            <a:spLocks noGrp="1"/>
          </p:cNvSpPr>
          <p:nvPr>
            <p:ph idx="14"/>
          </p:nvPr>
        </p:nvSpPr>
        <p:spPr>
          <a:xfrm>
            <a:off x="457200" y="2918056"/>
            <a:ext cx="1728925" cy="372605"/>
          </a:xfrm>
        </p:spPr>
        <p:txBody>
          <a:bodyPr/>
          <a:lstStyle/>
          <a:p>
            <a:pPr>
              <a:spcBef>
                <a:spcPts val="0"/>
              </a:spcBef>
            </a:pPr>
            <a:r>
              <a:rPr lang="en-US" sz="2600" dirty="0"/>
              <a:t>Note that:</a:t>
            </a:r>
          </a:p>
        </p:txBody>
      </p:sp>
      <p:graphicFrame>
        <p:nvGraphicFramePr>
          <p:cNvPr id="25" name="Object 24">
            <a:extLst>
              <a:ext uri="{FF2B5EF4-FFF2-40B4-BE49-F238E27FC236}">
                <a16:creationId xmlns:a16="http://schemas.microsoft.com/office/drawing/2014/main" id="{E0AC57AE-1476-42F8-95A9-12E6BEAA23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2243835"/>
              </p:ext>
            </p:extLst>
          </p:nvPr>
        </p:nvGraphicFramePr>
        <p:xfrm>
          <a:off x="2263775" y="3357563"/>
          <a:ext cx="5848350" cy="454025"/>
        </p:xfrm>
        <a:graphic>
          <a:graphicData uri="http://schemas.openxmlformats.org/presentationml/2006/ole">
            <mc:AlternateContent xmlns:mc="http://schemas.openxmlformats.org/markup-compatibility/2006">
              <mc:Choice xmlns:v="urn:schemas-microsoft-com:vml" Requires="v">
                <p:oleObj name="Equation" r:id="rId8" imgW="3111480" imgH="241200" progId="Equation.DSMT4">
                  <p:embed/>
                </p:oleObj>
              </mc:Choice>
              <mc:Fallback>
                <p:oleObj name="Equation" r:id="rId8" imgW="3111480" imgH="241200" progId="Equation.DSMT4">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2263775" y="3357563"/>
                        <a:ext cx="5848350" cy="4540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AA0967A-7B24-4117-921F-6BFF397BFF35}"/>
              </a:ext>
            </a:extLst>
          </p:cNvPr>
          <p:cNvSpPr>
            <a:spLocks noGrp="1"/>
          </p:cNvSpPr>
          <p:nvPr>
            <p:ph idx="15"/>
          </p:nvPr>
        </p:nvSpPr>
        <p:spPr>
          <a:xfrm>
            <a:off x="457200" y="3824061"/>
            <a:ext cx="3493363" cy="386918"/>
          </a:xfrm>
        </p:spPr>
        <p:txBody>
          <a:bodyPr/>
          <a:lstStyle/>
          <a:p>
            <a:r>
              <a:rPr lang="en-US" sz="2600" dirty="0"/>
              <a:t>Therefore,  to compute</a:t>
            </a:r>
            <a:endParaRPr lang="en-IN" sz="2600" dirty="0"/>
          </a:p>
        </p:txBody>
      </p:sp>
      <p:graphicFrame>
        <p:nvGraphicFramePr>
          <p:cNvPr id="26" name="Object 25">
            <a:extLst>
              <a:ext uri="{FF2B5EF4-FFF2-40B4-BE49-F238E27FC236}">
                <a16:creationId xmlns:a16="http://schemas.microsoft.com/office/drawing/2014/main" id="{6CC3D9C4-E494-4271-9343-19ACC1B4DD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3413616"/>
              </p:ext>
            </p:extLst>
          </p:nvPr>
        </p:nvGraphicFramePr>
        <p:xfrm>
          <a:off x="3736975" y="3835400"/>
          <a:ext cx="377825" cy="431800"/>
        </p:xfrm>
        <a:graphic>
          <a:graphicData uri="http://schemas.openxmlformats.org/presentationml/2006/ole">
            <mc:AlternateContent xmlns:mc="http://schemas.openxmlformats.org/markup-compatibility/2006">
              <mc:Choice xmlns:v="urn:schemas-microsoft-com:vml" Requires="v">
                <p:oleObj name="Equation" r:id="rId10" imgW="177480" imgH="203040" progId="Equation.DSMT4">
                  <p:embed/>
                </p:oleObj>
              </mc:Choice>
              <mc:Fallback>
                <p:oleObj name="Equation" r:id="rId10" imgW="177480" imgH="203040" progId="Equation.DSMT4">
                  <p:embed/>
                  <p:pic>
                    <p:nvPicPr>
                      <p:cNvPr id="0" name=""/>
                      <p:cNvPicPr/>
                      <p:nvPr/>
                    </p:nvPicPr>
                    <p:blipFill>
                      <a:blip r:embed="rId11"/>
                      <a:stretch>
                        <a:fillRect/>
                      </a:stretch>
                    </p:blipFill>
                    <p:spPr>
                      <a:xfrm>
                        <a:off x="3736975" y="3835400"/>
                        <a:ext cx="377825" cy="4318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5893824-AA64-44BC-A3A6-3E9DEAEFFAE5}"/>
              </a:ext>
            </a:extLst>
          </p:cNvPr>
          <p:cNvSpPr>
            <a:spLocks noGrp="1"/>
          </p:cNvSpPr>
          <p:nvPr>
            <p:ph idx="16"/>
          </p:nvPr>
        </p:nvSpPr>
        <p:spPr>
          <a:xfrm>
            <a:off x="3975445" y="3798458"/>
            <a:ext cx="5029200" cy="381000"/>
          </a:xfrm>
        </p:spPr>
        <p:txBody>
          <a:bodyPr/>
          <a:lstStyle/>
          <a:p>
            <a:r>
              <a:rPr lang="en-US" sz="2600" i="1" dirty="0"/>
              <a:t>, </a:t>
            </a:r>
            <a:r>
              <a:rPr lang="en-US" sz="2600" dirty="0"/>
              <a:t>we need only compute the values</a:t>
            </a:r>
            <a:endParaRPr lang="en-IN" sz="2600" dirty="0"/>
          </a:p>
        </p:txBody>
      </p:sp>
      <p:graphicFrame>
        <p:nvGraphicFramePr>
          <p:cNvPr id="29" name="Object 28">
            <a:extLst>
              <a:ext uri="{FF2B5EF4-FFF2-40B4-BE49-F238E27FC236}">
                <a16:creationId xmlns:a16="http://schemas.microsoft.com/office/drawing/2014/main" id="{8BC43251-9047-4C6D-9D5D-153C5F29EB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1925898"/>
              </p:ext>
            </p:extLst>
          </p:nvPr>
        </p:nvGraphicFramePr>
        <p:xfrm>
          <a:off x="541108" y="4171179"/>
          <a:ext cx="4152900" cy="608013"/>
        </p:xfrm>
        <a:graphic>
          <a:graphicData uri="http://schemas.openxmlformats.org/presentationml/2006/ole">
            <mc:AlternateContent xmlns:mc="http://schemas.openxmlformats.org/markup-compatibility/2006">
              <mc:Choice xmlns:v="urn:schemas-microsoft-com:vml" Requires="v">
                <p:oleObj name="Equation" r:id="rId12" imgW="2082600" imgH="304560" progId="Equation.DSMT4">
                  <p:embed/>
                </p:oleObj>
              </mc:Choice>
              <mc:Fallback>
                <p:oleObj name="Equation" r:id="rId12" imgW="2082600" imgH="304560" progId="Equation.DSMT4">
                  <p:embed/>
                  <p:pic>
                    <p:nvPicPr>
                      <p:cNvPr id="5" name="Object 4">
                        <a:extLst>
                          <a:ext uri="{FF2B5EF4-FFF2-40B4-BE49-F238E27FC236}">
                            <a16:creationId xmlns:a16="http://schemas.microsoft.com/office/drawing/2014/main" id="{3C88DF75-AD91-48E1-A5BD-532F956A6C7C}"/>
                          </a:ext>
                        </a:extLst>
                      </p:cNvPr>
                      <p:cNvPicPr/>
                      <p:nvPr/>
                    </p:nvPicPr>
                    <p:blipFill>
                      <a:blip r:embed="rId13"/>
                      <a:stretch>
                        <a:fillRect/>
                      </a:stretch>
                    </p:blipFill>
                    <p:spPr>
                      <a:xfrm>
                        <a:off x="541108" y="4171179"/>
                        <a:ext cx="4152900" cy="60801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930AB79-51C0-415C-BFC8-53E29929C18F}"/>
              </a:ext>
            </a:extLst>
          </p:cNvPr>
          <p:cNvSpPr>
            <a:spLocks noGrp="1"/>
          </p:cNvSpPr>
          <p:nvPr>
            <p:ph idx="17"/>
          </p:nvPr>
        </p:nvSpPr>
        <p:spPr>
          <a:xfrm>
            <a:off x="4659021" y="4224413"/>
            <a:ext cx="4191000" cy="381000"/>
          </a:xfrm>
        </p:spPr>
        <p:txBody>
          <a:bodyPr/>
          <a:lstStyle/>
          <a:p>
            <a:r>
              <a:rPr lang="en-US" sz="2600" dirty="0"/>
              <a:t>and the multiply the terms in</a:t>
            </a:r>
            <a:endParaRPr lang="en-US" sz="2600" i="1" dirty="0"/>
          </a:p>
        </p:txBody>
      </p:sp>
      <p:sp>
        <p:nvSpPr>
          <p:cNvPr id="12" name="Content Placeholder 11">
            <a:extLst>
              <a:ext uri="{FF2B5EF4-FFF2-40B4-BE49-F238E27FC236}">
                <a16:creationId xmlns:a16="http://schemas.microsoft.com/office/drawing/2014/main" id="{8AFCA168-3CC0-4036-9E1F-02288F17E811}"/>
              </a:ext>
            </a:extLst>
          </p:cNvPr>
          <p:cNvSpPr>
            <a:spLocks noGrp="1"/>
          </p:cNvSpPr>
          <p:nvPr>
            <p:ph idx="18"/>
          </p:nvPr>
        </p:nvSpPr>
        <p:spPr>
          <a:xfrm>
            <a:off x="381000" y="4586061"/>
            <a:ext cx="3124200" cy="478636"/>
          </a:xfrm>
        </p:spPr>
        <p:txBody>
          <a:bodyPr/>
          <a:lstStyle/>
          <a:p>
            <a:r>
              <a:rPr lang="en-US" sz="2600" dirty="0"/>
              <a:t> this list, where</a:t>
            </a:r>
            <a:endParaRPr lang="en-IN" sz="2600" dirty="0"/>
          </a:p>
        </p:txBody>
      </p:sp>
      <p:graphicFrame>
        <p:nvGraphicFramePr>
          <p:cNvPr id="27" name="Object 26">
            <a:extLst>
              <a:ext uri="{FF2B5EF4-FFF2-40B4-BE49-F238E27FC236}">
                <a16:creationId xmlns:a16="http://schemas.microsoft.com/office/drawing/2014/main" id="{CDE9EE6C-E06C-4230-AC3A-DCE3DD054C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9529654"/>
              </p:ext>
            </p:extLst>
          </p:nvPr>
        </p:nvGraphicFramePr>
        <p:xfrm>
          <a:off x="2603500" y="4640263"/>
          <a:ext cx="871538" cy="485775"/>
        </p:xfrm>
        <a:graphic>
          <a:graphicData uri="http://schemas.openxmlformats.org/presentationml/2006/ole">
            <mc:AlternateContent xmlns:mc="http://schemas.openxmlformats.org/markup-compatibility/2006">
              <mc:Choice xmlns:v="urn:schemas-microsoft-com:vml" Requires="v">
                <p:oleObj name="Equation" r:id="rId14" imgW="431640" imgH="241200" progId="Equation.DSMT4">
                  <p:embed/>
                </p:oleObj>
              </mc:Choice>
              <mc:Fallback>
                <p:oleObj name="Equation" r:id="rId14" imgW="431640" imgH="241200" progId="Equation.DSMT4">
                  <p:embed/>
                  <p:pic>
                    <p:nvPicPr>
                      <p:cNvPr id="0" name=""/>
                      <p:cNvPicPr/>
                      <p:nvPr/>
                    </p:nvPicPr>
                    <p:blipFill>
                      <a:blip r:embed="rId15"/>
                      <a:stretch>
                        <a:fillRect/>
                      </a:stretch>
                    </p:blipFill>
                    <p:spPr>
                      <a:xfrm>
                        <a:off x="2603500" y="4640263"/>
                        <a:ext cx="871538" cy="4857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D404263-D3A2-4E3E-8B69-E07111963AEE}"/>
              </a:ext>
            </a:extLst>
          </p:cNvPr>
          <p:cNvSpPr>
            <a:spLocks noGrp="1"/>
          </p:cNvSpPr>
          <p:nvPr>
            <p:ph idx="19"/>
          </p:nvPr>
        </p:nvSpPr>
        <p:spPr>
          <a:xfrm>
            <a:off x="457200" y="5088981"/>
            <a:ext cx="2806270" cy="487680"/>
          </a:xfrm>
        </p:spPr>
        <p:txBody>
          <a:bodyPr/>
          <a:lstStyle/>
          <a:p>
            <a:r>
              <a:rPr lang="en-US" sz="2600" b="1" dirty="0"/>
              <a:t>Example</a:t>
            </a:r>
            <a:r>
              <a:rPr lang="en-US" sz="2600" dirty="0"/>
              <a:t>: Compute</a:t>
            </a:r>
            <a:endParaRPr lang="en-IN" sz="2600" dirty="0"/>
          </a:p>
        </p:txBody>
      </p:sp>
      <p:graphicFrame>
        <p:nvGraphicFramePr>
          <p:cNvPr id="28" name="Object 27">
            <a:extLst>
              <a:ext uri="{FF2B5EF4-FFF2-40B4-BE49-F238E27FC236}">
                <a16:creationId xmlns:a16="http://schemas.microsoft.com/office/drawing/2014/main" id="{BAA015B3-4099-46ED-A9EA-BD9D18D560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2672159"/>
              </p:ext>
            </p:extLst>
          </p:nvPr>
        </p:nvGraphicFramePr>
        <p:xfrm>
          <a:off x="3124200" y="5074983"/>
          <a:ext cx="457200" cy="457200"/>
        </p:xfrm>
        <a:graphic>
          <a:graphicData uri="http://schemas.openxmlformats.org/presentationml/2006/ole">
            <mc:AlternateContent xmlns:mc="http://schemas.openxmlformats.org/markup-compatibility/2006">
              <mc:Choice xmlns:v="urn:schemas-microsoft-com:vml" Requires="v">
                <p:oleObj name="Equation" r:id="rId16" imgW="203040" imgH="203040" progId="Equation.DSMT4">
                  <p:embed/>
                </p:oleObj>
              </mc:Choice>
              <mc:Fallback>
                <p:oleObj name="Equation" r:id="rId16" imgW="203040" imgH="203040" progId="Equation.DSMT4">
                  <p:embed/>
                  <p:pic>
                    <p:nvPicPr>
                      <p:cNvPr id="0" name=""/>
                      <p:cNvPicPr/>
                      <p:nvPr/>
                    </p:nvPicPr>
                    <p:blipFill>
                      <a:blip r:embed="rId17"/>
                      <a:stretch>
                        <a:fillRect/>
                      </a:stretch>
                    </p:blipFill>
                    <p:spPr>
                      <a:xfrm>
                        <a:off x="3124200" y="5074983"/>
                        <a:ext cx="457200" cy="4572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2B329E2C-34EE-45E7-8FB9-FB04BA857722}"/>
              </a:ext>
            </a:extLst>
          </p:cNvPr>
          <p:cNvSpPr>
            <a:spLocks noGrp="1"/>
          </p:cNvSpPr>
          <p:nvPr>
            <p:ph idx="20"/>
          </p:nvPr>
        </p:nvSpPr>
        <p:spPr>
          <a:xfrm>
            <a:off x="3515998" y="5083444"/>
            <a:ext cx="2959963" cy="427515"/>
          </a:xfrm>
        </p:spPr>
        <p:txBody>
          <a:bodyPr/>
          <a:lstStyle/>
          <a:p>
            <a:r>
              <a:rPr lang="en-US" sz="2600" dirty="0"/>
              <a:t>using this method</a:t>
            </a:r>
            <a:r>
              <a:rPr lang="en-US" sz="2600" i="1" dirty="0"/>
              <a:t>.</a:t>
            </a:r>
          </a:p>
        </p:txBody>
      </p:sp>
      <p:sp>
        <p:nvSpPr>
          <p:cNvPr id="15" name="Content Placeholder 14">
            <a:extLst>
              <a:ext uri="{FF2B5EF4-FFF2-40B4-BE49-F238E27FC236}">
                <a16:creationId xmlns:a16="http://schemas.microsoft.com/office/drawing/2014/main" id="{563417E4-3FD8-4971-932B-641D2EC72147}"/>
              </a:ext>
            </a:extLst>
          </p:cNvPr>
          <p:cNvSpPr>
            <a:spLocks noGrp="1"/>
          </p:cNvSpPr>
          <p:nvPr>
            <p:ph idx="21"/>
          </p:nvPr>
        </p:nvSpPr>
        <p:spPr>
          <a:xfrm>
            <a:off x="457200" y="5576661"/>
            <a:ext cx="3644470" cy="427515"/>
          </a:xfrm>
        </p:spPr>
        <p:txBody>
          <a:bodyPr/>
          <a:lstStyle/>
          <a:p>
            <a:r>
              <a:rPr lang="en-US" sz="2600" b="1" dirty="0"/>
              <a:t>Solution</a:t>
            </a:r>
            <a:r>
              <a:rPr lang="en-US" sz="2600" dirty="0"/>
              <a:t>: Note that </a:t>
            </a:r>
            <a:r>
              <a:rPr lang="en-US" sz="2600" dirty="0">
                <a:ea typeface="Cambria Math" pitchFamily="18" charset="0"/>
              </a:rPr>
              <a:t>11 </a:t>
            </a:r>
            <a:r>
              <a:rPr lang="en-US" sz="2600" dirty="0"/>
              <a:t>=</a:t>
            </a:r>
            <a:endParaRPr lang="en-IN" sz="2600" dirty="0"/>
          </a:p>
        </p:txBody>
      </p:sp>
      <p:graphicFrame>
        <p:nvGraphicFramePr>
          <p:cNvPr id="37" name="Object 36">
            <a:extLst>
              <a:ext uri="{FF2B5EF4-FFF2-40B4-BE49-F238E27FC236}">
                <a16:creationId xmlns:a16="http://schemas.microsoft.com/office/drawing/2014/main" id="{960F4EBC-1287-4122-BC29-698F92A90F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3218483"/>
              </p:ext>
            </p:extLst>
          </p:nvPr>
        </p:nvGraphicFramePr>
        <p:xfrm>
          <a:off x="3846060" y="5576661"/>
          <a:ext cx="1030740" cy="515370"/>
        </p:xfrm>
        <a:graphic>
          <a:graphicData uri="http://schemas.openxmlformats.org/presentationml/2006/ole">
            <mc:AlternateContent xmlns:mc="http://schemas.openxmlformats.org/markup-compatibility/2006">
              <mc:Choice xmlns:v="urn:schemas-microsoft-com:vml" Requires="v">
                <p:oleObj name="Equation" r:id="rId18" imgW="507960" imgH="253800" progId="Equation.DSMT4">
                  <p:embed/>
                </p:oleObj>
              </mc:Choice>
              <mc:Fallback>
                <p:oleObj name="Equation" r:id="rId18" imgW="507960" imgH="253800" progId="Equation.DSMT4">
                  <p:embed/>
                  <p:pic>
                    <p:nvPicPr>
                      <p:cNvPr id="5" name="Object 4">
                        <a:extLst>
                          <a:ext uri="{FF2B5EF4-FFF2-40B4-BE49-F238E27FC236}">
                            <a16:creationId xmlns:a16="http://schemas.microsoft.com/office/drawing/2014/main" id="{8DCA582E-5B54-4DEF-A08C-88981F4D069E}"/>
                          </a:ext>
                        </a:extLst>
                      </p:cNvPr>
                      <p:cNvPicPr/>
                      <p:nvPr/>
                    </p:nvPicPr>
                    <p:blipFill>
                      <a:blip r:embed="rId19"/>
                      <a:stretch>
                        <a:fillRect/>
                      </a:stretch>
                    </p:blipFill>
                    <p:spPr>
                      <a:xfrm>
                        <a:off x="3846060" y="5576661"/>
                        <a:ext cx="1030740" cy="51537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F9A5867E-ED27-49D6-9A2E-0F8D5BAFD90E}"/>
              </a:ext>
            </a:extLst>
          </p:cNvPr>
          <p:cNvSpPr>
            <a:spLocks noGrp="1"/>
          </p:cNvSpPr>
          <p:nvPr>
            <p:ph idx="22"/>
          </p:nvPr>
        </p:nvSpPr>
        <p:spPr>
          <a:xfrm>
            <a:off x="4839896" y="5560675"/>
            <a:ext cx="1231037" cy="427515"/>
          </a:xfrm>
        </p:spPr>
        <p:txBody>
          <a:bodyPr/>
          <a:lstStyle/>
          <a:p>
            <a:r>
              <a:rPr lang="en-US" sz="2600" dirty="0"/>
              <a:t>so that</a:t>
            </a:r>
            <a:endParaRPr lang="en-IN" sz="2600" dirty="0"/>
          </a:p>
        </p:txBody>
      </p:sp>
      <p:graphicFrame>
        <p:nvGraphicFramePr>
          <p:cNvPr id="30" name="Object 29">
            <a:extLst>
              <a:ext uri="{FF2B5EF4-FFF2-40B4-BE49-F238E27FC236}">
                <a16:creationId xmlns:a16="http://schemas.microsoft.com/office/drawing/2014/main" id="{852E4250-FBDD-4B7E-8D7A-557EA84C62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1035272"/>
              </p:ext>
            </p:extLst>
          </p:nvPr>
        </p:nvGraphicFramePr>
        <p:xfrm>
          <a:off x="5943600" y="5577681"/>
          <a:ext cx="1897063" cy="514350"/>
        </p:xfrm>
        <a:graphic>
          <a:graphicData uri="http://schemas.openxmlformats.org/presentationml/2006/ole">
            <mc:AlternateContent xmlns:mc="http://schemas.openxmlformats.org/markup-compatibility/2006">
              <mc:Choice xmlns:v="urn:schemas-microsoft-com:vml" Requires="v">
                <p:oleObj name="Equation" r:id="rId20" imgW="888840" imgH="241200" progId="Equation.DSMT4">
                  <p:embed/>
                </p:oleObj>
              </mc:Choice>
              <mc:Fallback>
                <p:oleObj name="Equation" r:id="rId20" imgW="888840" imgH="241200" progId="Equation.DSMT4">
                  <p:embed/>
                  <p:pic>
                    <p:nvPicPr>
                      <p:cNvPr id="8" name="Object 7">
                        <a:extLst>
                          <a:ext uri="{FF2B5EF4-FFF2-40B4-BE49-F238E27FC236}">
                            <a16:creationId xmlns:a16="http://schemas.microsoft.com/office/drawing/2014/main" id="{8CB67903-F670-4421-A745-8E0E31E0A96F}"/>
                          </a:ext>
                        </a:extLst>
                      </p:cNvPr>
                      <p:cNvPicPr/>
                      <p:nvPr/>
                    </p:nvPicPr>
                    <p:blipFill>
                      <a:blip r:embed="rId21"/>
                      <a:stretch>
                        <a:fillRect/>
                      </a:stretch>
                    </p:blipFill>
                    <p:spPr>
                      <a:xfrm>
                        <a:off x="5943600" y="5577681"/>
                        <a:ext cx="1897063" cy="51435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23767312-9FB4-4C32-BCE9-D994451620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1838617"/>
              </p:ext>
            </p:extLst>
          </p:nvPr>
        </p:nvGraphicFramePr>
        <p:xfrm>
          <a:off x="541108" y="5931558"/>
          <a:ext cx="6769100" cy="696913"/>
        </p:xfrm>
        <a:graphic>
          <a:graphicData uri="http://schemas.openxmlformats.org/presentationml/2006/ole">
            <mc:AlternateContent xmlns:mc="http://schemas.openxmlformats.org/markup-compatibility/2006">
              <mc:Choice xmlns:v="urn:schemas-microsoft-com:vml" Requires="v">
                <p:oleObj name="Equation" r:id="rId22" imgW="3822480" imgH="393480" progId="Equation.DSMT4">
                  <p:embed/>
                </p:oleObj>
              </mc:Choice>
              <mc:Fallback>
                <p:oleObj name="Equation" r:id="rId22" imgW="3822480" imgH="393480" progId="Equation.DSMT4">
                  <p:embed/>
                  <p:pic>
                    <p:nvPicPr>
                      <p:cNvPr id="9" name="Object 8">
                        <a:extLst>
                          <a:ext uri="{FF2B5EF4-FFF2-40B4-BE49-F238E27FC236}">
                            <a16:creationId xmlns:a16="http://schemas.microsoft.com/office/drawing/2014/main" id="{55F08F27-19B3-443E-ADA7-C9471BF88EDB}"/>
                          </a:ext>
                        </a:extLst>
                      </p:cNvPr>
                      <p:cNvPicPr/>
                      <p:nvPr/>
                    </p:nvPicPr>
                    <p:blipFill>
                      <a:blip r:embed="rId23"/>
                      <a:stretch>
                        <a:fillRect/>
                      </a:stretch>
                    </p:blipFill>
                    <p:spPr>
                      <a:xfrm>
                        <a:off x="541108" y="5931558"/>
                        <a:ext cx="6769100" cy="696913"/>
                      </a:xfrm>
                      <a:prstGeom prst="rect">
                        <a:avLst/>
                      </a:prstGeom>
                    </p:spPr>
                  </p:pic>
                </p:oleObj>
              </mc:Fallback>
            </mc:AlternateContent>
          </a:graphicData>
        </a:graphic>
      </p:graphicFrame>
      <p:sp>
        <p:nvSpPr>
          <p:cNvPr id="33" name="Slide Number Placeholder 5">
            <a:extLst>
              <a:ext uri="{FF2B5EF4-FFF2-40B4-BE49-F238E27FC236}">
                <a16:creationId xmlns:a16="http://schemas.microsoft.com/office/drawing/2014/main" id="{875EE63B-B942-4564-888F-CDBDB8A421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417389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311C-9AB0-4758-A1B1-2C2461684572}"/>
              </a:ext>
            </a:extLst>
          </p:cNvPr>
          <p:cNvSpPr>
            <a:spLocks noGrp="1"/>
          </p:cNvSpPr>
          <p:nvPr>
            <p:ph type="title"/>
          </p:nvPr>
        </p:nvSpPr>
        <p:spPr/>
        <p:txBody>
          <a:bodyPr/>
          <a:lstStyle/>
          <a:p>
            <a:r>
              <a:rPr lang="en-US" dirty="0"/>
              <a:t>Binary Modular Exponentiation Algorithm</a:t>
            </a:r>
            <a:endParaRPr lang="en-IN" dirty="0"/>
          </a:p>
        </p:txBody>
      </p:sp>
      <p:sp>
        <p:nvSpPr>
          <p:cNvPr id="3" name="Content Placeholder 2">
            <a:extLst>
              <a:ext uri="{FF2B5EF4-FFF2-40B4-BE49-F238E27FC236}">
                <a16:creationId xmlns:a16="http://schemas.microsoft.com/office/drawing/2014/main" id="{D0FD3639-1A30-44A0-AA7B-04532246794A}"/>
              </a:ext>
            </a:extLst>
          </p:cNvPr>
          <p:cNvSpPr>
            <a:spLocks noGrp="1"/>
          </p:cNvSpPr>
          <p:nvPr>
            <p:ph idx="1"/>
          </p:nvPr>
        </p:nvSpPr>
        <p:spPr>
          <a:xfrm>
            <a:off x="457200" y="1295400"/>
            <a:ext cx="8229600" cy="515053"/>
          </a:xfrm>
        </p:spPr>
        <p:txBody>
          <a:bodyPr/>
          <a:lstStyle/>
          <a:p>
            <a:r>
              <a:rPr lang="en-US" sz="2400" dirty="0"/>
              <a:t>Algorithm for computing the product of two </a:t>
            </a:r>
            <a:r>
              <a:rPr lang="en-US" sz="2400" i="1" dirty="0"/>
              <a:t>n</a:t>
            </a:r>
            <a:r>
              <a:rPr lang="en-US" sz="2400" dirty="0"/>
              <a:t> bit integers.</a:t>
            </a:r>
          </a:p>
        </p:txBody>
      </p:sp>
      <p:sp>
        <p:nvSpPr>
          <p:cNvPr id="4" name="Content Placeholder 3">
            <a:extLst>
              <a:ext uri="{FF2B5EF4-FFF2-40B4-BE49-F238E27FC236}">
                <a16:creationId xmlns:a16="http://schemas.microsoft.com/office/drawing/2014/main" id="{DC3147E5-B636-412B-A6D1-77DBE8A09FD3}"/>
              </a:ext>
            </a:extLst>
          </p:cNvPr>
          <p:cNvSpPr>
            <a:spLocks noGrp="1"/>
          </p:cNvSpPr>
          <p:nvPr>
            <p:ph idx="10"/>
          </p:nvPr>
        </p:nvSpPr>
        <p:spPr>
          <a:xfrm>
            <a:off x="457200" y="1981200"/>
            <a:ext cx="8229600" cy="4063028"/>
          </a:xfrm>
          <a:ln w="28575">
            <a:solidFill>
              <a:srgbClr val="14AAE1"/>
            </a:solidFill>
          </a:ln>
        </p:spPr>
        <p:txBody>
          <a:bodyPr/>
          <a:lstStyle/>
          <a:p>
            <a:pPr marL="274320" lvl="0" indent="-274320" defTabSz="914400">
              <a:spcBef>
                <a:spcPts val="0"/>
              </a:spcBef>
              <a:spcAft>
                <a:spcPts val="300"/>
              </a:spcAft>
              <a:buClr>
                <a:schemeClr val="accent3"/>
              </a:buClr>
              <a:buSzPct val="95000"/>
              <a:defRPr/>
            </a:pPr>
            <a:r>
              <a:rPr lang="en-US" b="1" dirty="0"/>
              <a:t>procedure</a:t>
            </a:r>
            <a:r>
              <a:rPr lang="en-US" dirty="0"/>
              <a:t> </a:t>
            </a:r>
            <a:r>
              <a:rPr lang="en-US" i="1" dirty="0"/>
              <a:t>modular exponentiation</a:t>
            </a:r>
            <a:r>
              <a:rPr lang="en-US" dirty="0"/>
              <a:t>(</a:t>
            </a:r>
            <a:r>
              <a:rPr lang="en-US" i="1" dirty="0"/>
              <a:t>b</a:t>
            </a:r>
            <a:r>
              <a:rPr lang="en-US" dirty="0"/>
              <a:t>: integer, </a:t>
            </a:r>
            <a:r>
              <a:rPr lang="en-US" i="1" dirty="0"/>
              <a:t>n</a:t>
            </a:r>
            <a:r>
              <a:rPr lang="en-US" dirty="0"/>
              <a:t> =</a:t>
            </a:r>
            <a:endParaRPr lang="en-IN" dirty="0"/>
          </a:p>
        </p:txBody>
      </p:sp>
      <p:graphicFrame>
        <p:nvGraphicFramePr>
          <p:cNvPr id="24" name="Object 23">
            <a:extLst>
              <a:ext uri="{FF2B5EF4-FFF2-40B4-BE49-F238E27FC236}">
                <a16:creationId xmlns:a16="http://schemas.microsoft.com/office/drawing/2014/main" id="{2CFB5B40-ED46-4B9C-8298-5777A0D9F0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5012301"/>
              </p:ext>
            </p:extLst>
          </p:nvPr>
        </p:nvGraphicFramePr>
        <p:xfrm>
          <a:off x="6672739" y="1981200"/>
          <a:ext cx="1936750" cy="484187"/>
        </p:xfrm>
        <a:graphic>
          <a:graphicData uri="http://schemas.openxmlformats.org/presentationml/2006/ole">
            <mc:AlternateContent xmlns:mc="http://schemas.openxmlformats.org/markup-compatibility/2006">
              <mc:Choice xmlns:v="urn:schemas-microsoft-com:vml" Requires="v">
                <p:oleObj name="Equation" r:id="rId2" imgW="1015920" imgH="253800" progId="Equation.DSMT4">
                  <p:embed/>
                </p:oleObj>
              </mc:Choice>
              <mc:Fallback>
                <p:oleObj name="Equation" r:id="rId2" imgW="1015920" imgH="253800" progId="Equation.DSMT4">
                  <p:embed/>
                  <p:pic>
                    <p:nvPicPr>
                      <p:cNvPr id="4" name="Object 3">
                        <a:extLst>
                          <a:ext uri="{FF2B5EF4-FFF2-40B4-BE49-F238E27FC236}">
                            <a16:creationId xmlns:a16="http://schemas.microsoft.com/office/drawing/2014/main" id="{80BECC8C-D399-4688-BC87-B8D159593A95}"/>
                          </a:ext>
                        </a:extLst>
                      </p:cNvPr>
                      <p:cNvPicPr/>
                      <p:nvPr/>
                    </p:nvPicPr>
                    <p:blipFill>
                      <a:blip r:embed="rId3"/>
                      <a:stretch>
                        <a:fillRect/>
                      </a:stretch>
                    </p:blipFill>
                    <p:spPr>
                      <a:xfrm>
                        <a:off x="6672739" y="1981200"/>
                        <a:ext cx="1936750" cy="4841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CFC1CD2-F66E-42C7-BC90-579B56A0D0E2}"/>
              </a:ext>
            </a:extLst>
          </p:cNvPr>
          <p:cNvSpPr>
            <a:spLocks noGrp="1"/>
          </p:cNvSpPr>
          <p:nvPr>
            <p:ph idx="11"/>
          </p:nvPr>
        </p:nvSpPr>
        <p:spPr>
          <a:xfrm>
            <a:off x="457200" y="2379008"/>
            <a:ext cx="3048000" cy="464820"/>
          </a:xfrm>
        </p:spPr>
        <p:txBody>
          <a:bodyPr/>
          <a:lstStyle/>
          <a:p>
            <a:pPr lvl="0">
              <a:spcBef>
                <a:spcPct val="20000"/>
              </a:spcBef>
              <a:buClr>
                <a:schemeClr val="accent3"/>
              </a:buClr>
              <a:buSzPct val="95000"/>
              <a:defRPr/>
            </a:pPr>
            <a:r>
              <a:rPr lang="en-US" dirty="0"/>
              <a:t>, </a:t>
            </a:r>
            <a:r>
              <a:rPr lang="en-US" i="1" dirty="0"/>
              <a:t>m</a:t>
            </a:r>
            <a:r>
              <a:rPr lang="en-US" dirty="0"/>
              <a:t>: positive integers)</a:t>
            </a:r>
          </a:p>
        </p:txBody>
      </p:sp>
      <p:sp>
        <p:nvSpPr>
          <p:cNvPr id="6" name="Content Placeholder 5">
            <a:extLst>
              <a:ext uri="{FF2B5EF4-FFF2-40B4-BE49-F238E27FC236}">
                <a16:creationId xmlns:a16="http://schemas.microsoft.com/office/drawing/2014/main" id="{F9B9EF0E-78B3-4E54-8139-1398541D697F}"/>
              </a:ext>
            </a:extLst>
          </p:cNvPr>
          <p:cNvSpPr>
            <a:spLocks noGrp="1"/>
          </p:cNvSpPr>
          <p:nvPr>
            <p:ph idx="12"/>
          </p:nvPr>
        </p:nvSpPr>
        <p:spPr>
          <a:xfrm>
            <a:off x="469036" y="2843828"/>
            <a:ext cx="4483963" cy="1467035"/>
          </a:xfrm>
        </p:spPr>
        <p:txBody>
          <a:bodyPr/>
          <a:lstStyle/>
          <a:p>
            <a:pPr marL="274320" lvl="0" indent="-274320">
              <a:spcBef>
                <a:spcPct val="20000"/>
              </a:spcBef>
              <a:buClr>
                <a:schemeClr val="accent3"/>
              </a:buClr>
              <a:buSzPct val="95000"/>
              <a:defRPr/>
            </a:pPr>
            <a:r>
              <a:rPr lang="en-US" b="1" dirty="0"/>
              <a:t> </a:t>
            </a:r>
            <a:r>
              <a:rPr lang="en-US" i="1" dirty="0"/>
              <a:t>x</a:t>
            </a:r>
            <a:r>
              <a:rPr lang="en-US" dirty="0"/>
              <a:t> </a:t>
            </a:r>
            <a:r>
              <a:rPr lang="en-US" dirty="0">
                <a:ea typeface="Cambria Math" pitchFamily="18" charset="0"/>
              </a:rPr>
              <a:t>:= 1</a:t>
            </a:r>
          </a:p>
          <a:p>
            <a:pPr marL="274320" lvl="0" indent="-274320">
              <a:spcBef>
                <a:spcPct val="20000"/>
              </a:spcBef>
              <a:buClr>
                <a:schemeClr val="accent3"/>
              </a:buClr>
              <a:buSzPct val="95000"/>
              <a:defRPr/>
            </a:pPr>
            <a:r>
              <a:rPr lang="en-US" i="1" dirty="0"/>
              <a:t>power</a:t>
            </a:r>
            <a:r>
              <a:rPr lang="en-US" dirty="0"/>
              <a:t> </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b="1" dirty="0">
                <a:ea typeface="Cambria Math" pitchFamily="18" charset="0"/>
              </a:rPr>
              <a:t>mod</a:t>
            </a:r>
            <a:r>
              <a:rPr lang="en-US" dirty="0">
                <a:ea typeface="Cambria Math" pitchFamily="18" charset="0"/>
              </a:rPr>
              <a:t> </a:t>
            </a:r>
            <a:r>
              <a:rPr lang="en-US" i="1" dirty="0">
                <a:ea typeface="Cambria Math" pitchFamily="18" charset="0"/>
              </a:rPr>
              <a:t>m</a:t>
            </a:r>
          </a:p>
          <a:p>
            <a:pPr marL="274320" lvl="0" indent="-274320">
              <a:spcBef>
                <a:spcPct val="20000"/>
              </a:spcBef>
              <a:buClr>
                <a:schemeClr val="accent3"/>
              </a:buClr>
              <a:buSzPct val="95000"/>
              <a:defRPr/>
            </a:pPr>
            <a:r>
              <a:rPr lang="en-US" b="1" dirty="0"/>
              <a:t>for  </a:t>
            </a:r>
            <a:r>
              <a:rPr lang="en-US" i="1" dirty="0" err="1"/>
              <a:t>i</a:t>
            </a:r>
            <a:r>
              <a:rPr lang="en-US" dirty="0"/>
              <a:t> </a:t>
            </a:r>
            <a:r>
              <a:rPr lang="en-US" dirty="0">
                <a:ea typeface="Cambria Math" pitchFamily="18" charset="0"/>
              </a:rPr>
              <a:t>:= 0 </a:t>
            </a:r>
            <a:r>
              <a:rPr lang="en-US" dirty="0"/>
              <a:t>to </a:t>
            </a:r>
            <a:r>
              <a:rPr lang="en-US" i="1" dirty="0"/>
              <a:t>k</a:t>
            </a:r>
            <a:r>
              <a:rPr lang="en-US" dirty="0"/>
              <a:t> </a:t>
            </a:r>
            <a:r>
              <a:rPr lang="en-US" dirty="0">
                <a:ea typeface="Cambria Math"/>
              </a:rPr>
              <a:t>− 1</a:t>
            </a:r>
          </a:p>
        </p:txBody>
      </p:sp>
      <p:sp>
        <p:nvSpPr>
          <p:cNvPr id="7" name="Content Placeholder 6">
            <a:extLst>
              <a:ext uri="{FF2B5EF4-FFF2-40B4-BE49-F238E27FC236}">
                <a16:creationId xmlns:a16="http://schemas.microsoft.com/office/drawing/2014/main" id="{7C922DE5-C988-46D8-8C8B-FBC04B164C89}"/>
              </a:ext>
            </a:extLst>
          </p:cNvPr>
          <p:cNvSpPr>
            <a:spLocks noGrp="1"/>
          </p:cNvSpPr>
          <p:nvPr>
            <p:ph idx="13"/>
          </p:nvPr>
        </p:nvSpPr>
        <p:spPr>
          <a:xfrm>
            <a:off x="719831" y="4444028"/>
            <a:ext cx="499369" cy="381000"/>
          </a:xfrm>
        </p:spPr>
        <p:txBody>
          <a:bodyPr/>
          <a:lstStyle/>
          <a:p>
            <a:r>
              <a:rPr lang="en-US" b="1" dirty="0">
                <a:ea typeface="Cambria Math"/>
              </a:rPr>
              <a:t>if</a:t>
            </a:r>
            <a:endParaRPr lang="en-IN" dirty="0"/>
          </a:p>
        </p:txBody>
      </p:sp>
      <p:graphicFrame>
        <p:nvGraphicFramePr>
          <p:cNvPr id="25" name="Object 24">
            <a:extLst>
              <a:ext uri="{FF2B5EF4-FFF2-40B4-BE49-F238E27FC236}">
                <a16:creationId xmlns:a16="http://schemas.microsoft.com/office/drawing/2014/main" id="{D68274CC-A26C-468D-A12A-D4872E584A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8363350"/>
              </p:ext>
            </p:extLst>
          </p:nvPr>
        </p:nvGraphicFramePr>
        <p:xfrm>
          <a:off x="1036505" y="4492025"/>
          <a:ext cx="670190" cy="447303"/>
        </p:xfrm>
        <a:graphic>
          <a:graphicData uri="http://schemas.openxmlformats.org/presentationml/2006/ole">
            <mc:AlternateContent xmlns:mc="http://schemas.openxmlformats.org/markup-compatibility/2006">
              <mc:Choice xmlns:v="urn:schemas-microsoft-com:vml" Requires="v">
                <p:oleObj name="Equation" r:id="rId4" imgW="342720" imgH="228600" progId="Equation.DSMT4">
                  <p:embed/>
                </p:oleObj>
              </mc:Choice>
              <mc:Fallback>
                <p:oleObj name="Equation" r:id="rId4" imgW="342720" imgH="228600" progId="Equation.DSMT4">
                  <p:embed/>
                  <p:pic>
                    <p:nvPicPr>
                      <p:cNvPr id="7" name="Object 6">
                        <a:extLst>
                          <a:ext uri="{FF2B5EF4-FFF2-40B4-BE49-F238E27FC236}">
                            <a16:creationId xmlns:a16="http://schemas.microsoft.com/office/drawing/2014/main" id="{C03DFED9-6F08-47DF-A25B-D916177769FC}"/>
                          </a:ext>
                        </a:extLst>
                      </p:cNvPr>
                      <p:cNvPicPr/>
                      <p:nvPr/>
                    </p:nvPicPr>
                    <p:blipFill>
                      <a:blip r:embed="rId5"/>
                      <a:stretch>
                        <a:fillRect/>
                      </a:stretch>
                    </p:blipFill>
                    <p:spPr>
                      <a:xfrm>
                        <a:off x="1036505" y="4492025"/>
                        <a:ext cx="670190" cy="44730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D2576B7-4706-43AD-9260-EB489F1887B6}"/>
              </a:ext>
            </a:extLst>
          </p:cNvPr>
          <p:cNvSpPr>
            <a:spLocks noGrp="1"/>
          </p:cNvSpPr>
          <p:nvPr>
            <p:ph idx="14"/>
          </p:nvPr>
        </p:nvSpPr>
        <p:spPr>
          <a:xfrm>
            <a:off x="1628313" y="4444028"/>
            <a:ext cx="1876887" cy="605013"/>
          </a:xfrm>
        </p:spPr>
        <p:txBody>
          <a:bodyPr/>
          <a:lstStyle/>
          <a:p>
            <a:pPr marL="274320" lvl="0" indent="-274320" defTabSz="914400">
              <a:spcBef>
                <a:spcPts val="0"/>
              </a:spcBef>
              <a:spcAft>
                <a:spcPts val="300"/>
              </a:spcAft>
              <a:buClr>
                <a:schemeClr val="accent3"/>
              </a:buClr>
              <a:buSzPct val="95000"/>
              <a:defRPr/>
            </a:pPr>
            <a:r>
              <a:rPr lang="en-US" b="1" dirty="0">
                <a:ea typeface="Cambria Math" pitchFamily="18" charset="0"/>
              </a:rPr>
              <a:t>then </a:t>
            </a:r>
            <a:r>
              <a:rPr lang="en-US" i="1" dirty="0"/>
              <a:t>x</a:t>
            </a:r>
            <a:r>
              <a:rPr lang="en-US" i="1" baseline="-25000" dirty="0"/>
              <a:t> </a:t>
            </a:r>
            <a:r>
              <a:rPr lang="en-US" dirty="0">
                <a:ea typeface="Cambria Math" pitchFamily="18" charset="0"/>
              </a:rPr>
              <a:t>:= (</a:t>
            </a:r>
            <a:r>
              <a:rPr lang="en-US" i="1" dirty="0">
                <a:ea typeface="Cambria Math" pitchFamily="18" charset="0"/>
              </a:rPr>
              <a:t>x</a:t>
            </a:r>
            <a:endParaRPr lang="en-US" dirty="0"/>
          </a:p>
        </p:txBody>
      </p:sp>
      <p:graphicFrame>
        <p:nvGraphicFramePr>
          <p:cNvPr id="27" name="Object 26">
            <a:extLst>
              <a:ext uri="{FF2B5EF4-FFF2-40B4-BE49-F238E27FC236}">
                <a16:creationId xmlns:a16="http://schemas.microsoft.com/office/drawing/2014/main" id="{F7BA3B8D-B2E9-447B-BBF0-E06D41536D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7947585"/>
              </p:ext>
            </p:extLst>
          </p:nvPr>
        </p:nvGraphicFramePr>
        <p:xfrm>
          <a:off x="3112884" y="4636308"/>
          <a:ext cx="87516" cy="112520"/>
        </p:xfrm>
        <a:graphic>
          <a:graphicData uri="http://schemas.openxmlformats.org/presentationml/2006/ole">
            <mc:AlternateContent xmlns:mc="http://schemas.openxmlformats.org/markup-compatibility/2006">
              <mc:Choice xmlns:v="urn:schemas-microsoft-com:vml" Requires="v">
                <p:oleObj name="Equation" r:id="rId6" imgW="88560" imgH="114120" progId="Equation.DSMT4">
                  <p:embed/>
                </p:oleObj>
              </mc:Choice>
              <mc:Fallback>
                <p:oleObj name="Equation" r:id="rId6" imgW="88560" imgH="114120" progId="Equation.DSMT4">
                  <p:embed/>
                  <p:pic>
                    <p:nvPicPr>
                      <p:cNvPr id="0" name=""/>
                      <p:cNvPicPr/>
                      <p:nvPr/>
                    </p:nvPicPr>
                    <p:blipFill>
                      <a:blip r:embed="rId7"/>
                      <a:stretch>
                        <a:fillRect/>
                      </a:stretch>
                    </p:blipFill>
                    <p:spPr>
                      <a:xfrm>
                        <a:off x="3112884" y="4636308"/>
                        <a:ext cx="87516" cy="11252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CAA0967A-7B24-4117-921F-6BFF397BFF35}"/>
              </a:ext>
            </a:extLst>
          </p:cNvPr>
          <p:cNvSpPr>
            <a:spLocks noGrp="1"/>
          </p:cNvSpPr>
          <p:nvPr>
            <p:ph idx="15"/>
          </p:nvPr>
        </p:nvSpPr>
        <p:spPr>
          <a:xfrm>
            <a:off x="3124200" y="4444028"/>
            <a:ext cx="2121763" cy="381000"/>
          </a:xfrm>
        </p:spPr>
        <p:txBody>
          <a:bodyPr/>
          <a:lstStyle/>
          <a:p>
            <a:pPr marL="274320" lvl="0" indent="-274320">
              <a:spcBef>
                <a:spcPct val="20000"/>
              </a:spcBef>
              <a:buClr>
                <a:schemeClr val="accent3"/>
              </a:buClr>
              <a:buSzPct val="95000"/>
              <a:defRPr/>
            </a:pPr>
            <a:r>
              <a:rPr lang="en-US" sz="2400" i="1" dirty="0">
                <a:ea typeface="Cambria Math"/>
              </a:rPr>
              <a:t>power</a:t>
            </a:r>
            <a:r>
              <a:rPr lang="en-US" sz="2400" dirty="0"/>
              <a:t> )</a:t>
            </a:r>
            <a:r>
              <a:rPr lang="en-US" sz="2400" b="1" dirty="0">
                <a:ea typeface="Cambria Math" pitchFamily="18" charset="0"/>
              </a:rPr>
              <a:t> mod</a:t>
            </a:r>
            <a:r>
              <a:rPr lang="en-US" sz="2400" dirty="0">
                <a:ea typeface="Cambria Math" pitchFamily="18" charset="0"/>
              </a:rPr>
              <a:t> </a:t>
            </a:r>
            <a:r>
              <a:rPr lang="en-US" sz="2400" i="1" dirty="0">
                <a:ea typeface="Cambria Math" pitchFamily="18" charset="0"/>
              </a:rPr>
              <a:t>m</a:t>
            </a:r>
            <a:endParaRPr lang="en-US" sz="2400" dirty="0">
              <a:ea typeface="Cambria Math" pitchFamily="18" charset="0"/>
            </a:endParaRPr>
          </a:p>
        </p:txBody>
      </p:sp>
      <p:sp>
        <p:nvSpPr>
          <p:cNvPr id="10" name="Content Placeholder 9">
            <a:extLst>
              <a:ext uri="{FF2B5EF4-FFF2-40B4-BE49-F238E27FC236}">
                <a16:creationId xmlns:a16="http://schemas.microsoft.com/office/drawing/2014/main" id="{65893824-AA64-44BC-A3A6-3E9DEAEFFAE5}"/>
              </a:ext>
            </a:extLst>
          </p:cNvPr>
          <p:cNvSpPr>
            <a:spLocks noGrp="1"/>
          </p:cNvSpPr>
          <p:nvPr>
            <p:ph idx="16"/>
          </p:nvPr>
        </p:nvSpPr>
        <p:spPr>
          <a:xfrm>
            <a:off x="763109" y="4919575"/>
            <a:ext cx="2437291" cy="362653"/>
          </a:xfrm>
        </p:spPr>
        <p:txBody>
          <a:bodyPr/>
          <a:lstStyle/>
          <a:p>
            <a:r>
              <a:rPr lang="en-US" sz="2400" i="1" dirty="0"/>
              <a:t>power</a:t>
            </a:r>
            <a:r>
              <a:rPr lang="en-US" sz="2400" dirty="0"/>
              <a:t> </a:t>
            </a:r>
            <a:r>
              <a:rPr lang="en-US" sz="2400" dirty="0">
                <a:ea typeface="Cambria Math" pitchFamily="18" charset="0"/>
              </a:rPr>
              <a:t>:= (</a:t>
            </a:r>
            <a:r>
              <a:rPr lang="en-US" sz="2400" i="1" dirty="0">
                <a:ea typeface="Cambria Math" pitchFamily="18" charset="0"/>
              </a:rPr>
              <a:t>power</a:t>
            </a:r>
            <a:endParaRPr lang="en-IN" dirty="0"/>
          </a:p>
        </p:txBody>
      </p:sp>
      <p:graphicFrame>
        <p:nvGraphicFramePr>
          <p:cNvPr id="31" name="Object 30">
            <a:extLst>
              <a:ext uri="{FF2B5EF4-FFF2-40B4-BE49-F238E27FC236}">
                <a16:creationId xmlns:a16="http://schemas.microsoft.com/office/drawing/2014/main" id="{C3675FCB-AA9C-473A-A654-B4AA562615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8293769"/>
              </p:ext>
            </p:extLst>
          </p:nvPr>
        </p:nvGraphicFramePr>
        <p:xfrm>
          <a:off x="2876388" y="5129828"/>
          <a:ext cx="95412" cy="122548"/>
        </p:xfrm>
        <a:graphic>
          <a:graphicData uri="http://schemas.openxmlformats.org/presentationml/2006/ole">
            <mc:AlternateContent xmlns:mc="http://schemas.openxmlformats.org/markup-compatibility/2006">
              <mc:Choice xmlns:v="urn:schemas-microsoft-com:vml" Requires="v">
                <p:oleObj name="Equation" r:id="rId8" imgW="173799" imgH="222799" progId="Equation.DSMT4">
                  <p:embed/>
                </p:oleObj>
              </mc:Choice>
              <mc:Fallback>
                <p:oleObj name="Equation" r:id="rId8" imgW="173799" imgH="222799" progId="Equation.DSMT4">
                  <p:embed/>
                  <p:pic>
                    <p:nvPicPr>
                      <p:cNvPr id="0" name=""/>
                      <p:cNvPicPr/>
                      <p:nvPr/>
                    </p:nvPicPr>
                    <p:blipFill>
                      <a:blip r:embed="rId9"/>
                      <a:stretch>
                        <a:fillRect/>
                      </a:stretch>
                    </p:blipFill>
                    <p:spPr>
                      <a:xfrm>
                        <a:off x="2876388" y="5129828"/>
                        <a:ext cx="95412" cy="12254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930AB79-51C0-415C-BFC8-53E29929C18F}"/>
              </a:ext>
            </a:extLst>
          </p:cNvPr>
          <p:cNvSpPr>
            <a:spLocks noGrp="1"/>
          </p:cNvSpPr>
          <p:nvPr>
            <p:ph idx="17"/>
          </p:nvPr>
        </p:nvSpPr>
        <p:spPr>
          <a:xfrm>
            <a:off x="2895600" y="4901228"/>
            <a:ext cx="2297837" cy="381000"/>
          </a:xfrm>
        </p:spPr>
        <p:txBody>
          <a:bodyPr/>
          <a:lstStyle/>
          <a:p>
            <a:r>
              <a:rPr lang="en-US" sz="2400" i="1" dirty="0">
                <a:ea typeface="Cambria Math"/>
              </a:rPr>
              <a:t>power</a:t>
            </a:r>
            <a:r>
              <a:rPr lang="en-US" sz="2400" dirty="0"/>
              <a:t> )</a:t>
            </a:r>
            <a:r>
              <a:rPr lang="en-US" sz="2400" b="1" dirty="0">
                <a:ea typeface="Cambria Math" pitchFamily="18" charset="0"/>
              </a:rPr>
              <a:t> mod</a:t>
            </a:r>
            <a:r>
              <a:rPr lang="en-US" sz="2400" dirty="0">
                <a:ea typeface="Cambria Math" pitchFamily="18" charset="0"/>
              </a:rPr>
              <a:t> </a:t>
            </a:r>
            <a:r>
              <a:rPr lang="en-US" sz="2400" i="1" dirty="0">
                <a:ea typeface="Cambria Math" pitchFamily="18" charset="0"/>
              </a:rPr>
              <a:t>m</a:t>
            </a:r>
            <a:endParaRPr lang="en-US" sz="2400" i="1" dirty="0"/>
          </a:p>
        </p:txBody>
      </p:sp>
      <p:sp>
        <p:nvSpPr>
          <p:cNvPr id="12" name="Content Placeholder 11">
            <a:extLst>
              <a:ext uri="{FF2B5EF4-FFF2-40B4-BE49-F238E27FC236}">
                <a16:creationId xmlns:a16="http://schemas.microsoft.com/office/drawing/2014/main" id="{8AFCA168-3CC0-4036-9E1F-02288F17E811}"/>
              </a:ext>
            </a:extLst>
          </p:cNvPr>
          <p:cNvSpPr>
            <a:spLocks noGrp="1"/>
          </p:cNvSpPr>
          <p:nvPr>
            <p:ph idx="18"/>
          </p:nvPr>
        </p:nvSpPr>
        <p:spPr>
          <a:xfrm>
            <a:off x="457200" y="5434628"/>
            <a:ext cx="2667000" cy="381000"/>
          </a:xfrm>
        </p:spPr>
        <p:txBody>
          <a:bodyPr/>
          <a:lstStyle/>
          <a:p>
            <a:r>
              <a:rPr lang="en-US" sz="2400" b="1" dirty="0"/>
              <a:t>return</a:t>
            </a:r>
            <a:r>
              <a:rPr lang="en-US" sz="2400" dirty="0"/>
              <a:t> </a:t>
            </a:r>
            <a:r>
              <a:rPr lang="en-US" sz="2400" i="1" dirty="0"/>
              <a:t>x </a:t>
            </a:r>
            <a:r>
              <a:rPr lang="en-US" sz="2400" dirty="0"/>
              <a:t>{</a:t>
            </a:r>
            <a:r>
              <a:rPr lang="en-US" sz="2400" i="1" dirty="0"/>
              <a:t>x</a:t>
            </a:r>
            <a:r>
              <a:rPr lang="en-US" sz="2400" dirty="0"/>
              <a:t> equals</a:t>
            </a:r>
            <a:endParaRPr lang="en-IN" dirty="0"/>
          </a:p>
        </p:txBody>
      </p:sp>
      <p:graphicFrame>
        <p:nvGraphicFramePr>
          <p:cNvPr id="28" name="Object 27">
            <a:extLst>
              <a:ext uri="{FF2B5EF4-FFF2-40B4-BE49-F238E27FC236}">
                <a16:creationId xmlns:a16="http://schemas.microsoft.com/office/drawing/2014/main" id="{1DED4E73-9114-491C-9EE0-3B8F47CC2F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0236654"/>
              </p:ext>
            </p:extLst>
          </p:nvPr>
        </p:nvGraphicFramePr>
        <p:xfrm>
          <a:off x="2742102" y="5469137"/>
          <a:ext cx="363984" cy="414305"/>
        </p:xfrm>
        <a:graphic>
          <a:graphicData uri="http://schemas.openxmlformats.org/presentationml/2006/ole">
            <mc:AlternateContent xmlns:mc="http://schemas.openxmlformats.org/markup-compatibility/2006">
              <mc:Choice xmlns:v="urn:schemas-microsoft-com:vml" Requires="v">
                <p:oleObj name="Equation" r:id="rId10" imgW="344720" imgH="391881" progId="Equation.DSMT4">
                  <p:embed/>
                </p:oleObj>
              </mc:Choice>
              <mc:Fallback>
                <p:oleObj name="Equation" r:id="rId10" imgW="344720" imgH="391881" progId="Equation.DSMT4">
                  <p:embed/>
                  <p:pic>
                    <p:nvPicPr>
                      <p:cNvPr id="0" name=""/>
                      <p:cNvPicPr/>
                      <p:nvPr/>
                    </p:nvPicPr>
                    <p:blipFill>
                      <a:blip r:embed="rId11"/>
                      <a:stretch>
                        <a:fillRect/>
                      </a:stretch>
                    </p:blipFill>
                    <p:spPr>
                      <a:xfrm>
                        <a:off x="2742102" y="5469137"/>
                        <a:ext cx="363984" cy="41430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D404263-D3A2-4E3E-8B69-E07111963AEE}"/>
              </a:ext>
            </a:extLst>
          </p:cNvPr>
          <p:cNvSpPr>
            <a:spLocks noGrp="1"/>
          </p:cNvSpPr>
          <p:nvPr>
            <p:ph idx="19"/>
          </p:nvPr>
        </p:nvSpPr>
        <p:spPr>
          <a:xfrm>
            <a:off x="3015732" y="5434628"/>
            <a:ext cx="1676400" cy="381000"/>
          </a:xfrm>
        </p:spPr>
        <p:txBody>
          <a:bodyPr/>
          <a:lstStyle/>
          <a:p>
            <a:r>
              <a:rPr lang="en-US" sz="2400" b="1" dirty="0"/>
              <a:t>mod</a:t>
            </a:r>
            <a:r>
              <a:rPr lang="en-US" sz="2400" dirty="0"/>
              <a:t> </a:t>
            </a:r>
            <a:r>
              <a:rPr lang="en-US" sz="2400" i="1" dirty="0"/>
              <a:t>m</a:t>
            </a:r>
            <a:r>
              <a:rPr lang="en-US" sz="2400" dirty="0"/>
              <a:t> }</a:t>
            </a:r>
            <a:endParaRPr lang="en-IN" dirty="0"/>
          </a:p>
        </p:txBody>
      </p:sp>
      <p:graphicFrame>
        <p:nvGraphicFramePr>
          <p:cNvPr id="29" name="Object 28">
            <a:extLst>
              <a:ext uri="{FF2B5EF4-FFF2-40B4-BE49-F238E27FC236}">
                <a16:creationId xmlns:a16="http://schemas.microsoft.com/office/drawing/2014/main" id="{D9D0184A-3D3D-41F9-9386-D3BEB0E889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0494843"/>
              </p:ext>
            </p:extLst>
          </p:nvPr>
        </p:nvGraphicFramePr>
        <p:xfrm>
          <a:off x="533400" y="6045227"/>
          <a:ext cx="2047672" cy="611948"/>
        </p:xfrm>
        <a:graphic>
          <a:graphicData uri="http://schemas.openxmlformats.org/presentationml/2006/ole">
            <mc:AlternateContent xmlns:mc="http://schemas.openxmlformats.org/markup-compatibility/2006">
              <mc:Choice xmlns:v="urn:schemas-microsoft-com:vml" Requires="v">
                <p:oleObj name="Equation" r:id="rId12" imgW="1104840" imgH="330120" progId="Equation.DSMT4">
                  <p:embed/>
                </p:oleObj>
              </mc:Choice>
              <mc:Fallback>
                <p:oleObj name="Equation" r:id="rId12" imgW="1104840" imgH="330120" progId="Equation.DSMT4">
                  <p:embed/>
                  <p:pic>
                    <p:nvPicPr>
                      <p:cNvPr id="4" name="Object 3">
                        <a:extLst>
                          <a:ext uri="{FF2B5EF4-FFF2-40B4-BE49-F238E27FC236}">
                            <a16:creationId xmlns:a16="http://schemas.microsoft.com/office/drawing/2014/main" id="{F303E243-2D8D-47C4-8A14-F5CC70A23544}"/>
                          </a:ext>
                        </a:extLst>
                      </p:cNvPr>
                      <p:cNvPicPr/>
                      <p:nvPr/>
                    </p:nvPicPr>
                    <p:blipFill>
                      <a:blip r:embed="rId13"/>
                      <a:stretch>
                        <a:fillRect/>
                      </a:stretch>
                    </p:blipFill>
                    <p:spPr>
                      <a:xfrm>
                        <a:off x="533400" y="6045227"/>
                        <a:ext cx="2047672" cy="61194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63417E4-3FD8-4971-932B-641D2EC72147}"/>
              </a:ext>
            </a:extLst>
          </p:cNvPr>
          <p:cNvSpPr>
            <a:spLocks noGrp="1"/>
          </p:cNvSpPr>
          <p:nvPr>
            <p:ph idx="21"/>
          </p:nvPr>
        </p:nvSpPr>
        <p:spPr>
          <a:xfrm>
            <a:off x="2514600" y="6088380"/>
            <a:ext cx="4305300" cy="464820"/>
          </a:xfrm>
        </p:spPr>
        <p:txBody>
          <a:bodyPr/>
          <a:lstStyle/>
          <a:p>
            <a:r>
              <a:rPr lang="en-US" sz="2600" dirty="0"/>
              <a:t>bit operations are used to find</a:t>
            </a:r>
            <a:endParaRPr lang="en-IN" sz="2600" dirty="0"/>
          </a:p>
        </p:txBody>
      </p:sp>
      <p:graphicFrame>
        <p:nvGraphicFramePr>
          <p:cNvPr id="26" name="Object 25">
            <a:extLst>
              <a:ext uri="{FF2B5EF4-FFF2-40B4-BE49-F238E27FC236}">
                <a16:creationId xmlns:a16="http://schemas.microsoft.com/office/drawing/2014/main" id="{DCC3DAA0-873B-4BDB-9627-D6CCC67CA9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5177116"/>
              </p:ext>
            </p:extLst>
          </p:nvPr>
        </p:nvGraphicFramePr>
        <p:xfrm>
          <a:off x="6722623" y="6069013"/>
          <a:ext cx="402077" cy="459517"/>
        </p:xfrm>
        <a:graphic>
          <a:graphicData uri="http://schemas.openxmlformats.org/presentationml/2006/ole">
            <mc:AlternateContent xmlns:mc="http://schemas.openxmlformats.org/markup-compatibility/2006">
              <mc:Choice xmlns:v="urn:schemas-microsoft-com:vml" Requires="v">
                <p:oleObj name="Equation" r:id="rId14" imgW="177480" imgH="203040" progId="Equation.DSMT4">
                  <p:embed/>
                </p:oleObj>
              </mc:Choice>
              <mc:Fallback>
                <p:oleObj name="Equation" r:id="rId14" imgW="177480" imgH="203040" progId="Equation.DSMT4">
                  <p:embed/>
                  <p:pic>
                    <p:nvPicPr>
                      <p:cNvPr id="0" name=""/>
                      <p:cNvPicPr/>
                      <p:nvPr/>
                    </p:nvPicPr>
                    <p:blipFill>
                      <a:blip r:embed="rId15"/>
                      <a:stretch>
                        <a:fillRect/>
                      </a:stretch>
                    </p:blipFill>
                    <p:spPr>
                      <a:xfrm>
                        <a:off x="6722623" y="6069013"/>
                        <a:ext cx="402077" cy="459517"/>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F9A5867E-ED27-49D6-9A2E-0F8D5BAFD90E}"/>
              </a:ext>
            </a:extLst>
          </p:cNvPr>
          <p:cNvSpPr>
            <a:spLocks noGrp="1"/>
          </p:cNvSpPr>
          <p:nvPr>
            <p:ph idx="22"/>
          </p:nvPr>
        </p:nvSpPr>
        <p:spPr>
          <a:xfrm>
            <a:off x="7020128" y="6069013"/>
            <a:ext cx="1409700" cy="484187"/>
          </a:xfrm>
        </p:spPr>
        <p:txBody>
          <a:bodyPr/>
          <a:lstStyle/>
          <a:p>
            <a:r>
              <a:rPr lang="en-US" sz="2600" b="1" dirty="0"/>
              <a:t>mod</a:t>
            </a:r>
            <a:r>
              <a:rPr lang="en-US" sz="2600" dirty="0"/>
              <a:t> </a:t>
            </a:r>
            <a:r>
              <a:rPr lang="en-US" sz="2600" i="1" dirty="0"/>
              <a:t>m</a:t>
            </a:r>
            <a:r>
              <a:rPr lang="en-US" sz="2600" dirty="0"/>
              <a:t>.</a:t>
            </a:r>
            <a:endParaRPr lang="en-IN" sz="2600" dirty="0"/>
          </a:p>
        </p:txBody>
      </p:sp>
      <p:sp>
        <p:nvSpPr>
          <p:cNvPr id="23" name="Slide Number Placeholder 5">
            <a:extLst>
              <a:ext uri="{FF2B5EF4-FFF2-40B4-BE49-F238E27FC236}">
                <a16:creationId xmlns:a16="http://schemas.microsoft.com/office/drawing/2014/main" id="{AED13C86-EC80-432D-9936-1143F11F53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307469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Primes and Greatest Common Divisors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4.3</a:t>
            </a:r>
          </a:p>
        </p:txBody>
      </p:sp>
      <p:sp>
        <p:nvSpPr>
          <p:cNvPr id="4" name="Slide Number Placeholder 5">
            <a:extLst>
              <a:ext uri="{FF2B5EF4-FFF2-40B4-BE49-F238E27FC236}">
                <a16:creationId xmlns:a16="http://schemas.microsoft.com/office/drawing/2014/main" id="{B5C9F1E6-2757-4AC8-A551-A250C778D02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89045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Section Summary</a:t>
            </a:r>
            <a:r>
              <a:rPr lang="en-US" sz="1500" dirty="0"/>
              <a:t> 3</a:t>
            </a:r>
          </a:p>
        </p:txBody>
      </p:sp>
      <p:sp>
        <p:nvSpPr>
          <p:cNvPr id="14" name="Content Placeholder 2"/>
          <p:cNvSpPr>
            <a:spLocks noGrp="1"/>
          </p:cNvSpPr>
          <p:nvPr>
            <p:ph idx="1"/>
          </p:nvPr>
        </p:nvSpPr>
        <p:spPr/>
        <p:txBody>
          <a:bodyPr/>
          <a:lstStyle/>
          <a:p>
            <a:r>
              <a:rPr lang="en-US" dirty="0"/>
              <a:t>Prime Numbers and their Properties.</a:t>
            </a:r>
          </a:p>
          <a:p>
            <a:r>
              <a:rPr lang="en-US" dirty="0"/>
              <a:t>Conjectures and Open Problems About Primes.</a:t>
            </a:r>
          </a:p>
          <a:p>
            <a:r>
              <a:rPr lang="en-US" dirty="0"/>
              <a:t>Greatest Common Divisors and Least Common Multiples.</a:t>
            </a:r>
          </a:p>
          <a:p>
            <a:r>
              <a:rPr lang="en-US" dirty="0"/>
              <a:t>The Euclidian Algorithm.</a:t>
            </a:r>
          </a:p>
          <a:p>
            <a:r>
              <a:rPr lang="en-US" dirty="0" err="1"/>
              <a:t>gcds</a:t>
            </a:r>
            <a:r>
              <a:rPr lang="en-US" dirty="0"/>
              <a:t> as Linear Combinations.</a:t>
            </a:r>
          </a:p>
        </p:txBody>
      </p:sp>
      <p:sp>
        <p:nvSpPr>
          <p:cNvPr id="4" name="Slide Number Placeholder 5">
            <a:extLst>
              <a:ext uri="{FF2B5EF4-FFF2-40B4-BE49-F238E27FC236}">
                <a16:creationId xmlns:a16="http://schemas.microsoft.com/office/drawing/2014/main" id="{AEB21549-E432-4C6D-914C-4173F490422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47104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Primes</a:t>
            </a:r>
            <a:endParaRPr lang="en-US" sz="1500" dirty="0"/>
          </a:p>
        </p:txBody>
      </p:sp>
      <p:sp>
        <p:nvSpPr>
          <p:cNvPr id="14" name="Content Placeholder 2"/>
          <p:cNvSpPr>
            <a:spLocks noGrp="1"/>
          </p:cNvSpPr>
          <p:nvPr>
            <p:ph idx="1"/>
          </p:nvPr>
        </p:nvSpPr>
        <p:spPr/>
        <p:txBody>
          <a:bodyPr/>
          <a:lstStyle/>
          <a:p>
            <a:r>
              <a:rPr lang="en-US" b="1" dirty="0"/>
              <a:t> Definition</a:t>
            </a:r>
            <a:r>
              <a:rPr lang="en-US" dirty="0"/>
              <a:t>: A positive integer </a:t>
            </a:r>
            <a:r>
              <a:rPr lang="en-US" i="1" dirty="0"/>
              <a:t>p</a:t>
            </a:r>
            <a:r>
              <a:rPr lang="en-US" dirty="0"/>
              <a:t> greater than </a:t>
            </a:r>
            <a:r>
              <a:rPr lang="en-US" dirty="0">
                <a:ea typeface="Cambria Math" pitchFamily="18" charset="0"/>
              </a:rPr>
              <a:t>1</a:t>
            </a:r>
            <a:r>
              <a:rPr lang="en-US" dirty="0"/>
              <a:t> is called </a:t>
            </a:r>
            <a:r>
              <a:rPr lang="en-US" i="1" dirty="0"/>
              <a:t>prime</a:t>
            </a:r>
            <a:r>
              <a:rPr lang="en-US" dirty="0"/>
              <a:t> if the only positive factors of </a:t>
            </a:r>
            <a:r>
              <a:rPr lang="en-US" i="1" dirty="0"/>
              <a:t>p</a:t>
            </a:r>
            <a:r>
              <a:rPr lang="en-US" dirty="0"/>
              <a:t> are </a:t>
            </a:r>
            <a:r>
              <a:rPr lang="en-US" dirty="0">
                <a:ea typeface="Cambria Math" pitchFamily="18" charset="0"/>
              </a:rPr>
              <a:t>1</a:t>
            </a:r>
            <a:r>
              <a:rPr lang="en-US" dirty="0"/>
              <a:t> and </a:t>
            </a:r>
            <a:r>
              <a:rPr lang="en-US" i="1" dirty="0"/>
              <a:t>p</a:t>
            </a:r>
            <a:r>
              <a:rPr lang="en-US" dirty="0"/>
              <a:t>. A positive integer that is greater than </a:t>
            </a:r>
            <a:r>
              <a:rPr lang="en-US" dirty="0">
                <a:ea typeface="Cambria Math" pitchFamily="18" charset="0"/>
              </a:rPr>
              <a:t>1</a:t>
            </a:r>
            <a:r>
              <a:rPr lang="en-US" dirty="0"/>
              <a:t> and is not prime is called </a:t>
            </a:r>
            <a:r>
              <a:rPr lang="en-US" i="1" dirty="0"/>
              <a:t>composite</a:t>
            </a:r>
            <a:r>
              <a:rPr lang="en-US" dirty="0"/>
              <a:t>.</a:t>
            </a:r>
          </a:p>
          <a:p>
            <a:r>
              <a:rPr lang="en-US" b="1" dirty="0"/>
              <a:t>Example</a:t>
            </a:r>
            <a:r>
              <a:rPr lang="en-US" dirty="0"/>
              <a:t>:  The integer </a:t>
            </a:r>
            <a:r>
              <a:rPr lang="en-US" dirty="0">
                <a:ea typeface="Cambria Math" pitchFamily="18" charset="0"/>
              </a:rPr>
              <a:t>7</a:t>
            </a:r>
            <a:r>
              <a:rPr lang="en-US" dirty="0"/>
              <a:t> is prime because its only positive factors are </a:t>
            </a:r>
            <a:r>
              <a:rPr lang="en-US" dirty="0">
                <a:ea typeface="Cambria Math" pitchFamily="18" charset="0"/>
              </a:rPr>
              <a:t>1</a:t>
            </a:r>
            <a:r>
              <a:rPr lang="en-US" dirty="0"/>
              <a:t>  and </a:t>
            </a:r>
            <a:r>
              <a:rPr lang="en-US" dirty="0">
                <a:ea typeface="Cambria Math" pitchFamily="18" charset="0"/>
              </a:rPr>
              <a:t>7</a:t>
            </a:r>
            <a:r>
              <a:rPr lang="en-US" dirty="0"/>
              <a:t>, but </a:t>
            </a:r>
            <a:r>
              <a:rPr lang="en-US" dirty="0">
                <a:ea typeface="Cambria Math" pitchFamily="18" charset="0"/>
              </a:rPr>
              <a:t>9</a:t>
            </a:r>
            <a:r>
              <a:rPr lang="en-US" dirty="0"/>
              <a:t> is composite because it is divisible by </a:t>
            </a:r>
            <a:r>
              <a:rPr lang="en-US" dirty="0">
                <a:ea typeface="Cambria Math" pitchFamily="18" charset="0"/>
              </a:rPr>
              <a:t>3</a:t>
            </a:r>
            <a:r>
              <a:rPr lang="en-US" dirty="0"/>
              <a:t>. </a:t>
            </a:r>
          </a:p>
        </p:txBody>
      </p:sp>
      <p:sp>
        <p:nvSpPr>
          <p:cNvPr id="4" name="Slide Number Placeholder 5">
            <a:extLst>
              <a:ext uri="{FF2B5EF4-FFF2-40B4-BE49-F238E27FC236}">
                <a16:creationId xmlns:a16="http://schemas.microsoft.com/office/drawing/2014/main" id="{136FA8D6-A398-49AE-B12E-F5F72F3AFB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18524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The Fundamental Theorem of Arithmetic</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457200" y="1295400"/>
            <a:ext cx="8458200" cy="3276600"/>
          </a:xfrm>
        </p:spPr>
        <p:txBody>
          <a:bodyPr/>
          <a:lstStyle/>
          <a:p>
            <a:pPr>
              <a:spcBef>
                <a:spcPts val="600"/>
              </a:spcBef>
            </a:pPr>
            <a:r>
              <a:rPr lang="en-US" sz="3200" b="1" dirty="0"/>
              <a:t>Theorem</a:t>
            </a:r>
            <a:r>
              <a:rPr lang="en-US" sz="3200" dirty="0"/>
              <a:t>: Every positive integer greater than </a:t>
            </a:r>
            <a:r>
              <a:rPr lang="en-US" sz="3200" dirty="0">
                <a:ea typeface="Cambria Math" pitchFamily="18" charset="0"/>
              </a:rPr>
              <a:t>1</a:t>
            </a:r>
            <a:r>
              <a:rPr lang="en-US" sz="3200" dirty="0"/>
              <a:t> can be written uniquely as a prime or as the product of two or more primes where the prime factors are written in order of nondecreasing size. </a:t>
            </a:r>
          </a:p>
          <a:p>
            <a:pPr>
              <a:spcBef>
                <a:spcPts val="600"/>
              </a:spcBef>
            </a:pPr>
            <a:r>
              <a:rPr lang="en-US" sz="3200" b="1" dirty="0"/>
              <a:t>Examples</a:t>
            </a:r>
            <a:r>
              <a:rPr lang="en-US" sz="3200" dirty="0"/>
              <a:t>:</a:t>
            </a:r>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457200" y="4039791"/>
            <a:ext cx="609600" cy="510320"/>
          </a:xfrm>
        </p:spPr>
        <p:txBody>
          <a:bodyPr/>
          <a:lstStyle/>
          <a:p>
            <a:pPr marL="457200" indent="-457200">
              <a:spcBef>
                <a:spcPts val="300"/>
              </a:spcBef>
              <a:buClr>
                <a:srgbClr val="04617B"/>
              </a:buClr>
              <a:buFont typeface="Arial" panose="020B0604020202020204" pitchFamily="34" charset="0"/>
              <a:buChar char="•"/>
            </a:pPr>
            <a:r>
              <a:rPr lang="en-US" sz="2800" dirty="0"/>
              <a:t> </a:t>
            </a:r>
          </a:p>
        </p:txBody>
      </p:sp>
      <p:graphicFrame>
        <p:nvGraphicFramePr>
          <p:cNvPr id="13" name="Object 12">
            <a:extLst>
              <a:ext uri="{FF2B5EF4-FFF2-40B4-BE49-F238E27FC236}">
                <a16:creationId xmlns:a16="http://schemas.microsoft.com/office/drawing/2014/main" id="{F2C0171B-D590-427A-9EC7-7EAA6F285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297526"/>
              </p:ext>
            </p:extLst>
          </p:nvPr>
        </p:nvGraphicFramePr>
        <p:xfrm>
          <a:off x="838200" y="4021267"/>
          <a:ext cx="3640138" cy="577850"/>
        </p:xfrm>
        <a:graphic>
          <a:graphicData uri="http://schemas.openxmlformats.org/presentationml/2006/ole">
            <mc:AlternateContent xmlns:mc="http://schemas.openxmlformats.org/markup-compatibility/2006">
              <mc:Choice xmlns:v="urn:schemas-microsoft-com:vml" Requires="v">
                <p:oleObj name="Equation" r:id="rId2" imgW="1523880" imgH="241200" progId="Equation.DSMT4">
                  <p:embed/>
                </p:oleObj>
              </mc:Choice>
              <mc:Fallback>
                <p:oleObj name="Equation" r:id="rId2" imgW="1523880" imgH="241200" progId="Equation.DSMT4">
                  <p:embed/>
                  <p:pic>
                    <p:nvPicPr>
                      <p:cNvPr id="2" name="Object 1">
                        <a:extLst>
                          <a:ext uri="{FF2B5EF4-FFF2-40B4-BE49-F238E27FC236}">
                            <a16:creationId xmlns:a16="http://schemas.microsoft.com/office/drawing/2014/main" id="{3B5F5899-098B-49B3-BDEB-A00B81D2A242}"/>
                          </a:ext>
                        </a:extLst>
                      </p:cNvPr>
                      <p:cNvPicPr/>
                      <p:nvPr/>
                    </p:nvPicPr>
                    <p:blipFill>
                      <a:blip r:embed="rId3"/>
                      <a:stretch>
                        <a:fillRect/>
                      </a:stretch>
                    </p:blipFill>
                    <p:spPr>
                      <a:xfrm>
                        <a:off x="838200" y="4021267"/>
                        <a:ext cx="3640138" cy="5778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457200" y="4626808"/>
            <a:ext cx="2667000" cy="457200"/>
          </a:xfrm>
        </p:spPr>
        <p:txBody>
          <a:bodyPr/>
          <a:lstStyle/>
          <a:p>
            <a:pPr marL="342000" lvl="1" indent="-342000">
              <a:spcBef>
                <a:spcPts val="600"/>
              </a:spcBef>
              <a:buClr>
                <a:srgbClr val="04617B"/>
              </a:buClr>
            </a:pPr>
            <a:r>
              <a:rPr lang="en-US" dirty="0">
                <a:latin typeface="+mn-lt"/>
                <a:ea typeface="Cambria Math"/>
              </a:rPr>
              <a:t>641 = 641.</a:t>
            </a:r>
          </a:p>
        </p:txBody>
      </p:sp>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457200" y="5209259"/>
            <a:ext cx="2667000" cy="521860"/>
          </a:xfrm>
        </p:spPr>
        <p:txBody>
          <a:bodyPr/>
          <a:lstStyle/>
          <a:p>
            <a:pPr marL="342000" indent="-342000">
              <a:spcBef>
                <a:spcPts val="600"/>
              </a:spcBef>
              <a:buClr>
                <a:srgbClr val="04617B"/>
              </a:buClr>
              <a:buFont typeface="Arial" panose="020B0604020202020204" pitchFamily="34" charset="0"/>
              <a:buChar char="•"/>
            </a:pPr>
            <a:r>
              <a:rPr lang="en-US" sz="2800" dirty="0"/>
              <a:t> </a:t>
            </a:r>
          </a:p>
        </p:txBody>
      </p:sp>
      <p:graphicFrame>
        <p:nvGraphicFramePr>
          <p:cNvPr id="14" name="Object 13">
            <a:extLst>
              <a:ext uri="{FF2B5EF4-FFF2-40B4-BE49-F238E27FC236}">
                <a16:creationId xmlns:a16="http://schemas.microsoft.com/office/drawing/2014/main" id="{321277B0-6D35-46D0-9F5A-5444BBA2A9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9476594"/>
              </p:ext>
            </p:extLst>
          </p:nvPr>
        </p:nvGraphicFramePr>
        <p:xfrm>
          <a:off x="838200" y="5199126"/>
          <a:ext cx="3927475" cy="587375"/>
        </p:xfrm>
        <a:graphic>
          <a:graphicData uri="http://schemas.openxmlformats.org/presentationml/2006/ole">
            <mc:AlternateContent xmlns:mc="http://schemas.openxmlformats.org/markup-compatibility/2006">
              <mc:Choice xmlns:v="urn:schemas-microsoft-com:vml" Requires="v">
                <p:oleObj name="Equation" r:id="rId4" imgW="1612800" imgH="241200" progId="Equation.DSMT4">
                  <p:embed/>
                </p:oleObj>
              </mc:Choice>
              <mc:Fallback>
                <p:oleObj name="Equation" r:id="rId4" imgW="1612800" imgH="241200" progId="Equation.DSMT4">
                  <p:embed/>
                  <p:pic>
                    <p:nvPicPr>
                      <p:cNvPr id="6" name="Object 5">
                        <a:extLst>
                          <a:ext uri="{FF2B5EF4-FFF2-40B4-BE49-F238E27FC236}">
                            <a16:creationId xmlns:a16="http://schemas.microsoft.com/office/drawing/2014/main" id="{29750167-D4B0-4187-B8CF-66F66E272DEE}"/>
                          </a:ext>
                        </a:extLst>
                      </p:cNvPr>
                      <p:cNvPicPr/>
                      <p:nvPr/>
                    </p:nvPicPr>
                    <p:blipFill>
                      <a:blip r:embed="rId5"/>
                      <a:stretch>
                        <a:fillRect/>
                      </a:stretch>
                    </p:blipFill>
                    <p:spPr>
                      <a:xfrm>
                        <a:off x="838200" y="5199126"/>
                        <a:ext cx="3927475" cy="5873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DE70638-6B97-4027-9E8C-10A9DDA2C766}"/>
              </a:ext>
            </a:extLst>
          </p:cNvPr>
          <p:cNvSpPr>
            <a:spLocks noGrp="1"/>
          </p:cNvSpPr>
          <p:nvPr>
            <p:ph idx="14"/>
          </p:nvPr>
        </p:nvSpPr>
        <p:spPr>
          <a:xfrm>
            <a:off x="457200" y="5786501"/>
            <a:ext cx="1143000" cy="457200"/>
          </a:xfrm>
        </p:spPr>
        <p:txBody>
          <a:bodyPr/>
          <a:lstStyle/>
          <a:p>
            <a:pPr marL="457200" indent="-457200">
              <a:spcBef>
                <a:spcPts val="600"/>
              </a:spcBef>
              <a:buClr>
                <a:srgbClr val="04617B"/>
              </a:buClr>
              <a:buFont typeface="Arial" panose="020B0604020202020204" pitchFamily="34" charset="0"/>
              <a:buChar char="•"/>
            </a:pPr>
            <a:r>
              <a:rPr lang="en-US" sz="2800" dirty="0">
                <a:ea typeface="Cambria Math" pitchFamily="18" charset="0"/>
              </a:rPr>
              <a:t> </a:t>
            </a:r>
          </a:p>
        </p:txBody>
      </p:sp>
      <p:graphicFrame>
        <p:nvGraphicFramePr>
          <p:cNvPr id="15" name="Object 14">
            <a:extLst>
              <a:ext uri="{FF2B5EF4-FFF2-40B4-BE49-F238E27FC236}">
                <a16:creationId xmlns:a16="http://schemas.microsoft.com/office/drawing/2014/main" id="{AD1E16E1-5091-4BD0-9DD4-525A076F57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4198057"/>
              </p:ext>
            </p:extLst>
          </p:nvPr>
        </p:nvGraphicFramePr>
        <p:xfrm>
          <a:off x="838200" y="5731119"/>
          <a:ext cx="5746750" cy="601663"/>
        </p:xfrm>
        <a:graphic>
          <a:graphicData uri="http://schemas.openxmlformats.org/presentationml/2006/ole">
            <mc:AlternateContent xmlns:mc="http://schemas.openxmlformats.org/markup-compatibility/2006">
              <mc:Choice xmlns:v="urn:schemas-microsoft-com:vml" Requires="v">
                <p:oleObj name="Equation" r:id="rId6" imgW="2298600" imgH="241200" progId="Equation.DSMT4">
                  <p:embed/>
                </p:oleObj>
              </mc:Choice>
              <mc:Fallback>
                <p:oleObj name="Equation" r:id="rId6" imgW="2298600" imgH="241200" progId="Equation.DSMT4">
                  <p:embed/>
                  <p:pic>
                    <p:nvPicPr>
                      <p:cNvPr id="7" name="Object 6">
                        <a:extLst>
                          <a:ext uri="{FF2B5EF4-FFF2-40B4-BE49-F238E27FC236}">
                            <a16:creationId xmlns:a16="http://schemas.microsoft.com/office/drawing/2014/main" id="{E84D3254-8763-4AF8-85B8-BEBFF7185813}"/>
                          </a:ext>
                        </a:extLst>
                      </p:cNvPr>
                      <p:cNvPicPr/>
                      <p:nvPr/>
                    </p:nvPicPr>
                    <p:blipFill>
                      <a:blip r:embed="rId7"/>
                      <a:stretch>
                        <a:fillRect/>
                      </a:stretch>
                    </p:blipFill>
                    <p:spPr>
                      <a:xfrm>
                        <a:off x="838200" y="5731119"/>
                        <a:ext cx="5746750" cy="601663"/>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DCBCD6DC-90AA-472A-B766-370154AE79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888711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The Sieve of Eratosthenes</a:t>
            </a:r>
            <a:r>
              <a:rPr lang="en-US" sz="1500" dirty="0"/>
              <a:t> 1</a:t>
            </a:r>
          </a:p>
        </p:txBody>
      </p:sp>
      <p:pic>
        <p:nvPicPr>
          <p:cNvPr id="10" name="Picture 2" descr="A portrait of Eratosthen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67601" y="1023908"/>
            <a:ext cx="1352377" cy="1566892"/>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idx="13"/>
          </p:nvPr>
        </p:nvSpPr>
        <p:spPr>
          <a:xfrm>
            <a:off x="7315200" y="2514600"/>
            <a:ext cx="1666788" cy="762000"/>
          </a:xfrm>
        </p:spPr>
        <p:txBody>
          <a:bodyPr/>
          <a:lstStyle/>
          <a:p>
            <a:pPr>
              <a:spcBef>
                <a:spcPts val="0"/>
              </a:spcBef>
            </a:pPr>
            <a:r>
              <a:rPr lang="en-US" sz="2000" dirty="0" err="1"/>
              <a:t>Erastothenes</a:t>
            </a:r>
            <a:endParaRPr lang="en-US" sz="2000" dirty="0"/>
          </a:p>
          <a:p>
            <a:pPr>
              <a:spcBef>
                <a:spcPts val="0"/>
              </a:spcBef>
            </a:pPr>
            <a:r>
              <a:rPr lang="en-US" sz="2000" dirty="0"/>
              <a:t>(</a:t>
            </a:r>
            <a:r>
              <a:rPr lang="en-US" sz="2000" dirty="0">
                <a:ea typeface="Cambria Math" pitchFamily="18" charset="0"/>
              </a:rPr>
              <a:t>276-194</a:t>
            </a:r>
            <a:r>
              <a:rPr lang="en-US" sz="2000" dirty="0"/>
              <a:t> B.C.)</a:t>
            </a:r>
          </a:p>
        </p:txBody>
      </p:sp>
      <p:sp>
        <p:nvSpPr>
          <p:cNvPr id="2" name="Content Placeholder 4"/>
          <p:cNvSpPr>
            <a:spLocks noGrp="1"/>
          </p:cNvSpPr>
          <p:nvPr>
            <p:ph idx="14"/>
          </p:nvPr>
        </p:nvSpPr>
        <p:spPr>
          <a:xfrm>
            <a:off x="457199" y="1295400"/>
            <a:ext cx="8448587" cy="4538692"/>
          </a:xfrm>
        </p:spPr>
        <p:txBody>
          <a:bodyPr/>
          <a:lstStyle/>
          <a:p>
            <a:pPr>
              <a:spcBef>
                <a:spcPts val="600"/>
              </a:spcBef>
            </a:pPr>
            <a:r>
              <a:rPr lang="en-US" sz="2600" dirty="0">
                <a:latin typeface="+mn-lt"/>
              </a:rPr>
              <a:t>The </a:t>
            </a:r>
            <a:r>
              <a:rPr lang="en-US" sz="2600" i="1" dirty="0">
                <a:latin typeface="+mn-lt"/>
              </a:rPr>
              <a:t>Sieve of Eratosthenes </a:t>
            </a:r>
            <a:r>
              <a:rPr lang="en-US" sz="2600" dirty="0">
                <a:latin typeface="+mn-lt"/>
              </a:rPr>
              <a:t>can be used to find</a:t>
            </a:r>
            <a:br>
              <a:rPr lang="en-US" sz="2600" dirty="0">
                <a:latin typeface="+mn-lt"/>
              </a:rPr>
            </a:br>
            <a:r>
              <a:rPr lang="en-US" sz="2600" dirty="0">
                <a:latin typeface="+mn-lt"/>
              </a:rPr>
              <a:t>all primes not exceeding a specified positive</a:t>
            </a:r>
            <a:br>
              <a:rPr lang="en-US" sz="2600" dirty="0">
                <a:latin typeface="+mn-lt"/>
              </a:rPr>
            </a:br>
            <a:r>
              <a:rPr lang="en-US" sz="2600" dirty="0">
                <a:latin typeface="+mn-lt"/>
              </a:rPr>
              <a:t>integer. For example, begin with the list of</a:t>
            </a:r>
            <a:br>
              <a:rPr lang="en-US" sz="2600" dirty="0">
                <a:latin typeface="+mn-lt"/>
              </a:rPr>
            </a:br>
            <a:r>
              <a:rPr lang="en-US" sz="2600" dirty="0">
                <a:latin typeface="+mn-lt"/>
              </a:rPr>
              <a:t>integers between </a:t>
            </a:r>
            <a:r>
              <a:rPr lang="en-US" sz="2600" dirty="0">
                <a:latin typeface="+mn-lt"/>
                <a:ea typeface="Cambria Math" pitchFamily="18" charset="0"/>
              </a:rPr>
              <a:t>1</a:t>
            </a:r>
            <a:r>
              <a:rPr lang="en-US" sz="2600" dirty="0">
                <a:latin typeface="+mn-lt"/>
              </a:rPr>
              <a:t> and </a:t>
            </a:r>
            <a:r>
              <a:rPr lang="en-US" sz="2600" dirty="0">
                <a:latin typeface="+mn-lt"/>
                <a:ea typeface="Cambria Math" pitchFamily="18" charset="0"/>
              </a:rPr>
              <a:t>100</a:t>
            </a:r>
            <a:r>
              <a:rPr lang="en-US" sz="2600" dirty="0">
                <a:latin typeface="+mn-lt"/>
              </a:rPr>
              <a:t>.</a:t>
            </a:r>
          </a:p>
          <a:p>
            <a:pPr marL="0" lvl="1" indent="0">
              <a:spcBef>
                <a:spcPts val="600"/>
              </a:spcBef>
              <a:buNone/>
            </a:pPr>
            <a:r>
              <a:rPr lang="en-US" sz="2200" dirty="0">
                <a:solidFill>
                  <a:srgbClr val="04617B"/>
                </a:solidFill>
                <a:latin typeface="+mn-lt"/>
              </a:rPr>
              <a:t>a.    </a:t>
            </a:r>
            <a:r>
              <a:rPr lang="en-US" sz="2200" dirty="0">
                <a:latin typeface="+mn-lt"/>
              </a:rPr>
              <a:t>Delete all  the integers, other than </a:t>
            </a:r>
            <a:r>
              <a:rPr lang="en-US" sz="2200" dirty="0">
                <a:latin typeface="+mn-lt"/>
                <a:ea typeface="Cambria Math" pitchFamily="18" charset="0"/>
              </a:rPr>
              <a:t>2</a:t>
            </a:r>
            <a:r>
              <a:rPr lang="en-US" sz="2200" dirty="0">
                <a:latin typeface="+mn-lt"/>
              </a:rPr>
              <a:t>, divisible by </a:t>
            </a:r>
            <a:r>
              <a:rPr lang="en-US" sz="2200" dirty="0">
                <a:latin typeface="+mn-lt"/>
                <a:ea typeface="Cambria Math" pitchFamily="18" charset="0"/>
              </a:rPr>
              <a:t>2</a:t>
            </a:r>
            <a:r>
              <a:rPr lang="en-US" sz="2200" dirty="0">
                <a:latin typeface="+mn-lt"/>
              </a:rPr>
              <a:t>.</a:t>
            </a:r>
          </a:p>
          <a:p>
            <a:pPr marL="0" lvl="1" indent="0">
              <a:spcBef>
                <a:spcPts val="600"/>
              </a:spcBef>
              <a:buNone/>
            </a:pPr>
            <a:r>
              <a:rPr lang="en-US" sz="2200" dirty="0">
                <a:solidFill>
                  <a:srgbClr val="04617B"/>
                </a:solidFill>
                <a:latin typeface="+mn-lt"/>
              </a:rPr>
              <a:t>b.    </a:t>
            </a:r>
            <a:r>
              <a:rPr lang="en-US" sz="2200" dirty="0">
                <a:latin typeface="+mn-lt"/>
              </a:rPr>
              <a:t>Delete all the integers, other than </a:t>
            </a:r>
            <a:r>
              <a:rPr lang="en-US" sz="2200" dirty="0">
                <a:latin typeface="+mn-lt"/>
                <a:ea typeface="Cambria Math" pitchFamily="18" charset="0"/>
              </a:rPr>
              <a:t>3</a:t>
            </a:r>
            <a:r>
              <a:rPr lang="en-US" sz="2200" dirty="0">
                <a:latin typeface="+mn-lt"/>
              </a:rPr>
              <a:t>, divisible by </a:t>
            </a:r>
            <a:r>
              <a:rPr lang="en-US" sz="2200" dirty="0">
                <a:latin typeface="+mn-lt"/>
                <a:ea typeface="Cambria Math" pitchFamily="18" charset="0"/>
              </a:rPr>
              <a:t>3</a:t>
            </a:r>
            <a:r>
              <a:rPr lang="en-US" sz="2200" dirty="0">
                <a:latin typeface="+mn-lt"/>
              </a:rPr>
              <a:t>.</a:t>
            </a:r>
          </a:p>
          <a:p>
            <a:pPr marL="0" lvl="1" indent="0">
              <a:spcBef>
                <a:spcPts val="600"/>
              </a:spcBef>
              <a:buNone/>
            </a:pPr>
            <a:r>
              <a:rPr lang="en-US" sz="2200" dirty="0">
                <a:solidFill>
                  <a:srgbClr val="04617B"/>
                </a:solidFill>
                <a:latin typeface="+mn-lt"/>
              </a:rPr>
              <a:t>c.    </a:t>
            </a:r>
            <a:r>
              <a:rPr lang="en-US" sz="2200" dirty="0">
                <a:latin typeface="+mn-lt"/>
              </a:rPr>
              <a:t>Next, delete all the integers, other than </a:t>
            </a:r>
            <a:r>
              <a:rPr lang="en-US" sz="2200" dirty="0">
                <a:latin typeface="+mn-lt"/>
                <a:ea typeface="Cambria Math" pitchFamily="18" charset="0"/>
              </a:rPr>
              <a:t>5</a:t>
            </a:r>
            <a:r>
              <a:rPr lang="en-US" sz="2200" dirty="0">
                <a:latin typeface="+mn-lt"/>
              </a:rPr>
              <a:t>, divisible by </a:t>
            </a:r>
            <a:r>
              <a:rPr lang="en-US" sz="2200" dirty="0">
                <a:latin typeface="+mn-lt"/>
                <a:ea typeface="Cambria Math" pitchFamily="18" charset="0"/>
              </a:rPr>
              <a:t>5</a:t>
            </a:r>
            <a:r>
              <a:rPr lang="en-US" sz="2200" dirty="0">
                <a:latin typeface="+mn-lt"/>
              </a:rPr>
              <a:t>.</a:t>
            </a:r>
          </a:p>
          <a:p>
            <a:pPr marL="0" lvl="1" indent="0">
              <a:spcBef>
                <a:spcPts val="600"/>
              </a:spcBef>
              <a:buNone/>
            </a:pPr>
            <a:r>
              <a:rPr lang="en-US" sz="2200" dirty="0">
                <a:solidFill>
                  <a:srgbClr val="04617B"/>
                </a:solidFill>
                <a:latin typeface="+mn-lt"/>
              </a:rPr>
              <a:t>d.    </a:t>
            </a:r>
            <a:r>
              <a:rPr lang="en-US" sz="2200" dirty="0">
                <a:latin typeface="+mn-lt"/>
              </a:rPr>
              <a:t>Next, delete all the integers, other than </a:t>
            </a:r>
            <a:r>
              <a:rPr lang="en-US" sz="2200" dirty="0">
                <a:latin typeface="+mn-lt"/>
                <a:ea typeface="Cambria Math" pitchFamily="18" charset="0"/>
              </a:rPr>
              <a:t>7</a:t>
            </a:r>
            <a:r>
              <a:rPr lang="en-US" sz="2200" dirty="0">
                <a:latin typeface="+mn-lt"/>
              </a:rPr>
              <a:t>, divisible by </a:t>
            </a:r>
            <a:r>
              <a:rPr lang="en-US" sz="2200" dirty="0">
                <a:latin typeface="+mn-lt"/>
                <a:ea typeface="Cambria Math" pitchFamily="18" charset="0"/>
              </a:rPr>
              <a:t>7</a:t>
            </a:r>
            <a:r>
              <a:rPr lang="en-US" sz="2200" dirty="0">
                <a:latin typeface="+mn-lt"/>
              </a:rPr>
              <a:t>.</a:t>
            </a:r>
          </a:p>
          <a:p>
            <a:pPr marL="444500" lvl="1" indent="-444500" defTabSz="541338">
              <a:spcBef>
                <a:spcPts val="600"/>
              </a:spcBef>
              <a:buNone/>
              <a:tabLst>
                <a:tab pos="177800" algn="l"/>
                <a:tab pos="355600" algn="l"/>
              </a:tabLst>
            </a:pPr>
            <a:r>
              <a:rPr lang="en-US" sz="2200" dirty="0">
                <a:solidFill>
                  <a:srgbClr val="04617B"/>
                </a:solidFill>
                <a:latin typeface="+mn-lt"/>
              </a:rPr>
              <a:t>e.    </a:t>
            </a:r>
            <a:r>
              <a:rPr lang="en-US" sz="2200" dirty="0">
                <a:latin typeface="+mn-lt"/>
              </a:rPr>
              <a:t>Since all the remaining integers  are not divisible by any of the previous integers, other than </a:t>
            </a:r>
            <a:r>
              <a:rPr lang="en-US" sz="2200" dirty="0">
                <a:latin typeface="+mn-lt"/>
                <a:ea typeface="Cambria Math" pitchFamily="18" charset="0"/>
              </a:rPr>
              <a:t>1</a:t>
            </a:r>
            <a:r>
              <a:rPr lang="en-US" sz="2200" dirty="0">
                <a:latin typeface="+mn-lt"/>
              </a:rPr>
              <a:t>, the primes are:</a:t>
            </a:r>
          </a:p>
        </p:txBody>
      </p:sp>
      <p:graphicFrame>
        <p:nvGraphicFramePr>
          <p:cNvPr id="4" name="Object 3">
            <a:extLst>
              <a:ext uri="{FF2B5EF4-FFF2-40B4-BE49-F238E27FC236}">
                <a16:creationId xmlns:a16="http://schemas.microsoft.com/office/drawing/2014/main" id="{965D1527-42A7-4EDF-908B-C905806F43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3216234"/>
              </p:ext>
            </p:extLst>
          </p:nvPr>
        </p:nvGraphicFramePr>
        <p:xfrm>
          <a:off x="457199" y="5834092"/>
          <a:ext cx="8074025" cy="454025"/>
        </p:xfrm>
        <a:graphic>
          <a:graphicData uri="http://schemas.openxmlformats.org/presentationml/2006/ole">
            <mc:AlternateContent xmlns:mc="http://schemas.openxmlformats.org/markup-compatibility/2006">
              <mc:Choice xmlns:v="urn:schemas-microsoft-com:vml" Requires="v">
                <p:oleObj name="Equation" r:id="rId3" imgW="4520880" imgH="253800" progId="Equation.DSMT4">
                  <p:embed/>
                </p:oleObj>
              </mc:Choice>
              <mc:Fallback>
                <p:oleObj name="Equation" r:id="rId3" imgW="4520880" imgH="253800" progId="Equation.DSMT4">
                  <p:embed/>
                  <p:pic>
                    <p:nvPicPr>
                      <p:cNvPr id="0" name=""/>
                      <p:cNvPicPr/>
                      <p:nvPr/>
                    </p:nvPicPr>
                    <p:blipFill>
                      <a:blip r:embed="rId4"/>
                      <a:stretch>
                        <a:fillRect/>
                      </a:stretch>
                    </p:blipFill>
                    <p:spPr>
                      <a:xfrm>
                        <a:off x="457199" y="5834092"/>
                        <a:ext cx="8074025" cy="4540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66D136-47B6-4580-A90D-D6D1B40DB2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4304279"/>
              </p:ext>
            </p:extLst>
          </p:nvPr>
        </p:nvGraphicFramePr>
        <p:xfrm>
          <a:off x="536575" y="6160625"/>
          <a:ext cx="454025" cy="454025"/>
        </p:xfrm>
        <a:graphic>
          <a:graphicData uri="http://schemas.openxmlformats.org/presentationml/2006/ole">
            <mc:AlternateContent xmlns:mc="http://schemas.openxmlformats.org/markup-compatibility/2006">
              <mc:Choice xmlns:v="urn:schemas-microsoft-com:vml" Requires="v">
                <p:oleObj name="Equation" r:id="rId5" imgW="253800" imgH="253800" progId="Equation.DSMT4">
                  <p:embed/>
                </p:oleObj>
              </mc:Choice>
              <mc:Fallback>
                <p:oleObj name="Equation" r:id="rId5" imgW="253800" imgH="253800" progId="Equation.DSMT4">
                  <p:embed/>
                  <p:pic>
                    <p:nvPicPr>
                      <p:cNvPr id="0" name=""/>
                      <p:cNvPicPr/>
                      <p:nvPr/>
                    </p:nvPicPr>
                    <p:blipFill>
                      <a:blip r:embed="rId6"/>
                      <a:stretch>
                        <a:fillRect/>
                      </a:stretch>
                    </p:blipFill>
                    <p:spPr>
                      <a:xfrm>
                        <a:off x="536575" y="6160625"/>
                        <a:ext cx="454025" cy="454025"/>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450ED355-B9D8-4A87-B79F-A0A2E9769E7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258540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The Sieve of Eratosthenes</a:t>
            </a:r>
            <a:r>
              <a:rPr lang="en-US" sz="1500" dirty="0"/>
              <a:t> 2</a:t>
            </a:r>
          </a:p>
        </p:txBody>
      </p:sp>
      <p:pic>
        <p:nvPicPr>
          <p:cNvPr id="26" name="Picture 2" descr="Table summarizes the sieve of Eratosthen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501140"/>
            <a:ext cx="5035296" cy="4389120"/>
          </a:xfrm>
          <a:prstGeom prst="rect">
            <a:avLst/>
          </a:prstGeom>
          <a:extLst>
            <a:ext uri="{909E8E84-426E-40DD-AFC4-6F175D3DCCD1}">
              <a14:hiddenFill xmlns:a14="http://schemas.microsoft.com/office/drawing/2010/main">
                <a:solidFill>
                  <a:srgbClr val="FFFFFF"/>
                </a:solidFill>
              </a14:hiddenFill>
            </a:ext>
          </a:extLst>
        </p:spPr>
      </p:pic>
      <p:sp>
        <p:nvSpPr>
          <p:cNvPr id="20" name="Content Placeholder 3"/>
          <p:cNvSpPr>
            <a:spLocks noGrp="1"/>
          </p:cNvSpPr>
          <p:nvPr>
            <p:ph idx="13"/>
          </p:nvPr>
        </p:nvSpPr>
        <p:spPr>
          <a:xfrm>
            <a:off x="5791200" y="1295400"/>
            <a:ext cx="3200400" cy="5105400"/>
          </a:xfrm>
        </p:spPr>
        <p:txBody>
          <a:bodyPr/>
          <a:lstStyle/>
          <a:p>
            <a:pPr>
              <a:spcBef>
                <a:spcPts val="300"/>
              </a:spcBef>
            </a:pPr>
            <a:r>
              <a:rPr lang="en-US" sz="2400" dirty="0"/>
              <a:t>If an integer </a:t>
            </a:r>
            <a:r>
              <a:rPr lang="en-US" sz="2400" i="1" dirty="0"/>
              <a:t>n</a:t>
            </a:r>
            <a:r>
              <a:rPr lang="en-US" sz="2400" dirty="0"/>
              <a:t> is a composite integer, then it has a prime divisor less than or equal to </a:t>
            </a:r>
            <a:r>
              <a:rPr lang="en-US" sz="2400" dirty="0">
                <a:ea typeface="Cambria Math"/>
              </a:rPr>
              <a:t>√</a:t>
            </a:r>
            <a:r>
              <a:rPr lang="en-US" sz="2400" i="1" dirty="0"/>
              <a:t>n</a:t>
            </a:r>
            <a:r>
              <a:rPr lang="en-US" sz="2400" dirty="0"/>
              <a:t>.</a:t>
            </a:r>
          </a:p>
          <a:p>
            <a:pPr>
              <a:spcBef>
                <a:spcPts val="300"/>
              </a:spcBef>
            </a:pPr>
            <a:r>
              <a:rPr lang="en-US" sz="2400" dirty="0"/>
              <a:t>To see this, note that if </a:t>
            </a:r>
            <a:r>
              <a:rPr lang="en-US" sz="2400" i="1" dirty="0"/>
              <a:t>n</a:t>
            </a:r>
            <a:r>
              <a:rPr lang="en-US" sz="2400" dirty="0"/>
              <a:t> = </a:t>
            </a:r>
            <a:r>
              <a:rPr lang="en-US" sz="2400" i="1" dirty="0"/>
              <a:t>ab</a:t>
            </a:r>
            <a:r>
              <a:rPr lang="en-US" sz="2400" dirty="0"/>
              <a:t>, then  </a:t>
            </a:r>
            <a:r>
              <a:rPr lang="en-US" sz="2400" i="1" dirty="0"/>
              <a:t>a</a:t>
            </a:r>
            <a:r>
              <a:rPr lang="en-US" sz="2400" dirty="0"/>
              <a:t> </a:t>
            </a:r>
            <a:r>
              <a:rPr lang="en-US" sz="2400" dirty="0">
                <a:ea typeface="Cambria Math"/>
              </a:rPr>
              <a:t>≤ √</a:t>
            </a:r>
            <a:r>
              <a:rPr lang="en-US" sz="2400" i="1" dirty="0"/>
              <a:t>n </a:t>
            </a:r>
            <a:r>
              <a:rPr lang="en-US" sz="2400" dirty="0"/>
              <a:t> or </a:t>
            </a:r>
            <a:r>
              <a:rPr lang="en-US" sz="2400" i="1" dirty="0"/>
              <a:t>b </a:t>
            </a:r>
            <a:r>
              <a:rPr lang="en-US" sz="2400" dirty="0">
                <a:ea typeface="Cambria Math"/>
              </a:rPr>
              <a:t>≤√</a:t>
            </a:r>
            <a:r>
              <a:rPr lang="en-US" sz="2400" i="1" dirty="0"/>
              <a:t>n</a:t>
            </a:r>
            <a:r>
              <a:rPr lang="en-US" sz="2400" dirty="0"/>
              <a:t>.</a:t>
            </a:r>
          </a:p>
          <a:p>
            <a:pPr>
              <a:spcBef>
                <a:spcPts val="300"/>
              </a:spcBef>
            </a:pPr>
            <a:r>
              <a:rPr lang="en-US" sz="2400" i="1" dirty="0"/>
              <a:t>Trial division</a:t>
            </a:r>
            <a:r>
              <a:rPr lang="en-US" sz="2400" dirty="0"/>
              <a:t>, a very inefficient method of determining if a number </a:t>
            </a:r>
            <a:r>
              <a:rPr lang="en-US" sz="2400" i="1" dirty="0"/>
              <a:t>n</a:t>
            </a:r>
            <a:r>
              <a:rPr lang="en-US" sz="2400" dirty="0"/>
              <a:t>  is prime, is to try every integer </a:t>
            </a:r>
            <a:r>
              <a:rPr lang="en-US" sz="2400" i="1" dirty="0" err="1"/>
              <a:t>i</a:t>
            </a:r>
            <a:r>
              <a:rPr lang="en-US" sz="2400" dirty="0">
                <a:ea typeface="Cambria Math"/>
              </a:rPr>
              <a:t> ≤√</a:t>
            </a:r>
            <a:r>
              <a:rPr lang="en-US" sz="2400" i="1" dirty="0"/>
              <a:t>n </a:t>
            </a:r>
            <a:r>
              <a:rPr lang="en-US" sz="2400" dirty="0"/>
              <a:t>and see if n is divisible by </a:t>
            </a:r>
            <a:r>
              <a:rPr lang="en-US" sz="2400" i="1" dirty="0" err="1"/>
              <a:t>i</a:t>
            </a:r>
            <a:r>
              <a:rPr lang="en-US" sz="2400" dirty="0"/>
              <a:t>.</a:t>
            </a:r>
          </a:p>
        </p:txBody>
      </p:sp>
      <p:sp>
        <p:nvSpPr>
          <p:cNvPr id="5" name="Text Placeholder 2">
            <a:extLst>
              <a:ext uri="{FF2B5EF4-FFF2-40B4-BE49-F238E27FC236}">
                <a16:creationId xmlns:a16="http://schemas.microsoft.com/office/drawing/2014/main" id="{B77DC3EE-7829-4215-9058-A7EA6CF1DB03}"/>
              </a:ext>
            </a:extLst>
          </p:cNvPr>
          <p:cNvSpPr>
            <a:spLocks noGrp="1"/>
          </p:cNvSpPr>
          <p:nvPr>
            <p:ph type="body" sz="quarter" idx="14" hasCustomPrompt="1"/>
          </p:nvPr>
        </p:nvSpPr>
        <p:spPr>
          <a:xfrm>
            <a:off x="3465576" y="6446520"/>
            <a:ext cx="2212848" cy="182880"/>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r>
              <a:rPr lang="en-US"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041AE909-D44C-4082-B96E-9AB29076836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415005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120"/>
            <a:ext cx="9144000" cy="1706880"/>
          </a:xfrm>
        </p:spPr>
        <p:txBody>
          <a:bodyPr/>
          <a:lstStyle/>
          <a:p>
            <a:r>
              <a:rPr lang="en-US" sz="6000" b="1" dirty="0"/>
              <a:t>Divisibility and Modular Arithmetic</a:t>
            </a:r>
          </a:p>
        </p:txBody>
      </p:sp>
      <p:sp>
        <p:nvSpPr>
          <p:cNvPr id="3" name="Content Placeholder 2"/>
          <p:cNvSpPr>
            <a:spLocks noGrp="1"/>
          </p:cNvSpPr>
          <p:nvPr>
            <p:ph idx="1"/>
          </p:nvPr>
        </p:nvSpPr>
        <p:spPr>
          <a:xfrm>
            <a:off x="3200400" y="4008120"/>
            <a:ext cx="2743200" cy="640080"/>
          </a:xfrm>
        </p:spPr>
        <p:txBody>
          <a:bodyPr/>
          <a:lstStyle/>
          <a:p>
            <a:pPr algn="ctr"/>
            <a:r>
              <a:rPr lang="en-US" dirty="0"/>
              <a:t>Section 4.1</a:t>
            </a:r>
          </a:p>
        </p:txBody>
      </p:sp>
      <p:sp>
        <p:nvSpPr>
          <p:cNvPr id="4" name="Slide Number Placeholder 5">
            <a:extLst>
              <a:ext uri="{FF2B5EF4-FFF2-40B4-BE49-F238E27FC236}">
                <a16:creationId xmlns:a16="http://schemas.microsoft.com/office/drawing/2014/main" id="{417738D1-0DE8-4847-9E0C-CA0B1AA0735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1D98-9833-4343-BACC-2AB622C68027}"/>
              </a:ext>
            </a:extLst>
          </p:cNvPr>
          <p:cNvSpPr>
            <a:spLocks noGrp="1"/>
          </p:cNvSpPr>
          <p:nvPr>
            <p:ph type="title"/>
          </p:nvPr>
        </p:nvSpPr>
        <p:spPr/>
        <p:txBody>
          <a:bodyPr/>
          <a:lstStyle/>
          <a:p>
            <a:r>
              <a:rPr lang="en-US" dirty="0"/>
              <a:t>Infinitude of Primes</a:t>
            </a:r>
            <a:endParaRPr lang="en-IN" dirty="0"/>
          </a:p>
        </p:txBody>
      </p:sp>
      <p:pic>
        <p:nvPicPr>
          <p:cNvPr id="25" name="Picture 2" descr="A portrait of Euclid.">
            <a:extLst>
              <a:ext uri="{FF2B5EF4-FFF2-40B4-BE49-F238E27FC236}">
                <a16:creationId xmlns:a16="http://schemas.microsoft.com/office/drawing/2014/main" id="{65CB99C6-F779-44F0-BB72-EDE96AAAC2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1400" y="167619"/>
            <a:ext cx="1106799" cy="1279973"/>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6894E1-7823-47A4-9B3D-1EBE619A4C76}"/>
              </a:ext>
            </a:extLst>
          </p:cNvPr>
          <p:cNvSpPr>
            <a:spLocks noGrp="1"/>
          </p:cNvSpPr>
          <p:nvPr>
            <p:ph idx="1"/>
          </p:nvPr>
        </p:nvSpPr>
        <p:spPr>
          <a:xfrm>
            <a:off x="6474781" y="1423918"/>
            <a:ext cx="2667000" cy="838200"/>
          </a:xfrm>
        </p:spPr>
        <p:txBody>
          <a:bodyPr/>
          <a:lstStyle/>
          <a:p>
            <a:pPr algn="ctr">
              <a:spcBef>
                <a:spcPts val="0"/>
              </a:spcBef>
            </a:pPr>
            <a:r>
              <a:rPr lang="en-US" sz="1800" dirty="0"/>
              <a:t>Euclid </a:t>
            </a:r>
          </a:p>
          <a:p>
            <a:pPr algn="ctr">
              <a:spcBef>
                <a:spcPts val="0"/>
              </a:spcBef>
            </a:pPr>
            <a:r>
              <a:rPr lang="en-US" sz="1800" dirty="0"/>
              <a:t>(</a:t>
            </a:r>
            <a:r>
              <a:rPr lang="en-US" sz="1800" dirty="0">
                <a:ea typeface="Cambria Math" pitchFamily="18" charset="0"/>
              </a:rPr>
              <a:t>325</a:t>
            </a:r>
            <a:r>
              <a:rPr lang="en-US" sz="1800" dirty="0"/>
              <a:t> B.C.E. – </a:t>
            </a:r>
            <a:r>
              <a:rPr lang="en-US" sz="1800" dirty="0">
                <a:ea typeface="Cambria Math" pitchFamily="18" charset="0"/>
              </a:rPr>
              <a:t>265</a:t>
            </a:r>
            <a:r>
              <a:rPr lang="en-US" sz="1800" dirty="0"/>
              <a:t> B.C.E.)</a:t>
            </a:r>
          </a:p>
        </p:txBody>
      </p:sp>
      <p:sp>
        <p:nvSpPr>
          <p:cNvPr id="4" name="Content Placeholder 3">
            <a:extLst>
              <a:ext uri="{FF2B5EF4-FFF2-40B4-BE49-F238E27FC236}">
                <a16:creationId xmlns:a16="http://schemas.microsoft.com/office/drawing/2014/main" id="{D31D8E83-64E9-4AAB-996B-AAABE051C50A}"/>
              </a:ext>
            </a:extLst>
          </p:cNvPr>
          <p:cNvSpPr>
            <a:spLocks noGrp="1"/>
          </p:cNvSpPr>
          <p:nvPr>
            <p:ph idx="10"/>
          </p:nvPr>
        </p:nvSpPr>
        <p:spPr>
          <a:xfrm>
            <a:off x="457199" y="1295400"/>
            <a:ext cx="6017581" cy="992678"/>
          </a:xfrm>
        </p:spPr>
        <p:txBody>
          <a:bodyPr/>
          <a:lstStyle/>
          <a:p>
            <a:pPr>
              <a:spcBef>
                <a:spcPts val="0"/>
              </a:spcBef>
            </a:pPr>
            <a:r>
              <a:rPr lang="en-US" sz="2200" b="1" dirty="0"/>
              <a:t>Theorem</a:t>
            </a:r>
            <a:r>
              <a:rPr lang="en-US" sz="2200" dirty="0"/>
              <a:t>: There are infinitely many primes. (Euclid)</a:t>
            </a:r>
          </a:p>
          <a:p>
            <a:pPr>
              <a:spcBef>
                <a:spcPts val="0"/>
              </a:spcBef>
            </a:pPr>
            <a:r>
              <a:rPr lang="en-US" sz="2200" b="1" dirty="0"/>
              <a:t>Proof</a:t>
            </a:r>
            <a:r>
              <a:rPr lang="en-US" sz="2200" dirty="0"/>
              <a:t>:  Assume finitely many primes:</a:t>
            </a:r>
            <a:endParaRPr lang="en-IN" sz="2200" dirty="0"/>
          </a:p>
        </p:txBody>
      </p:sp>
      <p:graphicFrame>
        <p:nvGraphicFramePr>
          <p:cNvPr id="29" name="Object 28">
            <a:extLst>
              <a:ext uri="{FF2B5EF4-FFF2-40B4-BE49-F238E27FC236}">
                <a16:creationId xmlns:a16="http://schemas.microsoft.com/office/drawing/2014/main" id="{A68C260A-C336-40E8-A396-AEC2E666BC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395397"/>
              </p:ext>
            </p:extLst>
          </p:nvPr>
        </p:nvGraphicFramePr>
        <p:xfrm>
          <a:off x="4800599" y="1732505"/>
          <a:ext cx="1524001" cy="422453"/>
        </p:xfrm>
        <a:graphic>
          <a:graphicData uri="http://schemas.openxmlformats.org/presentationml/2006/ole">
            <mc:AlternateContent xmlns:mc="http://schemas.openxmlformats.org/markup-compatibility/2006">
              <mc:Choice xmlns:v="urn:schemas-microsoft-com:vml" Requires="v">
                <p:oleObj name="Equation" r:id="rId3" imgW="825480" imgH="228600" progId="Equation.DSMT4">
                  <p:embed/>
                </p:oleObj>
              </mc:Choice>
              <mc:Fallback>
                <p:oleObj name="Equation" r:id="rId3" imgW="825480" imgH="228600" progId="Equation.DSMT4">
                  <p:embed/>
                  <p:pic>
                    <p:nvPicPr>
                      <p:cNvPr id="13" name="Object 12">
                        <a:extLst>
                          <a:ext uri="{FF2B5EF4-FFF2-40B4-BE49-F238E27FC236}">
                            <a16:creationId xmlns:a16="http://schemas.microsoft.com/office/drawing/2014/main" id="{47AEDAB5-5669-4F18-9184-D7705DDAAC20}"/>
                          </a:ext>
                        </a:extLst>
                      </p:cNvPr>
                      <p:cNvPicPr/>
                      <p:nvPr/>
                    </p:nvPicPr>
                    <p:blipFill>
                      <a:blip r:embed="rId4"/>
                      <a:stretch>
                        <a:fillRect/>
                      </a:stretch>
                    </p:blipFill>
                    <p:spPr>
                      <a:xfrm>
                        <a:off x="4800599" y="1732505"/>
                        <a:ext cx="1524001" cy="42245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C5FCB32-2D25-42FF-8F62-F642C462F810}"/>
              </a:ext>
            </a:extLst>
          </p:cNvPr>
          <p:cNvSpPr>
            <a:spLocks noGrp="1"/>
          </p:cNvSpPr>
          <p:nvPr>
            <p:ph idx="11"/>
          </p:nvPr>
        </p:nvSpPr>
        <p:spPr>
          <a:xfrm>
            <a:off x="457198" y="2134043"/>
            <a:ext cx="1066800" cy="381000"/>
          </a:xfrm>
        </p:spPr>
        <p:txBody>
          <a:bodyPr/>
          <a:lstStyle/>
          <a:p>
            <a:r>
              <a:rPr lang="en-US" sz="2000" dirty="0"/>
              <a:t>Let </a:t>
            </a:r>
            <a:r>
              <a:rPr lang="en-US" sz="2000" i="1" dirty="0"/>
              <a:t>q =</a:t>
            </a:r>
            <a:endParaRPr lang="en-IN" sz="2000" dirty="0"/>
          </a:p>
        </p:txBody>
      </p:sp>
      <p:graphicFrame>
        <p:nvGraphicFramePr>
          <p:cNvPr id="27" name="Object 26">
            <a:extLst>
              <a:ext uri="{FF2B5EF4-FFF2-40B4-BE49-F238E27FC236}">
                <a16:creationId xmlns:a16="http://schemas.microsoft.com/office/drawing/2014/main" id="{E6458C09-5501-4CF2-B805-74275E23B5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3697732"/>
              </p:ext>
            </p:extLst>
          </p:nvPr>
        </p:nvGraphicFramePr>
        <p:xfrm>
          <a:off x="1143000" y="2161780"/>
          <a:ext cx="1362293" cy="370945"/>
        </p:xfrm>
        <a:graphic>
          <a:graphicData uri="http://schemas.openxmlformats.org/presentationml/2006/ole">
            <mc:AlternateContent xmlns:mc="http://schemas.openxmlformats.org/markup-compatibility/2006">
              <mc:Choice xmlns:v="urn:schemas-microsoft-com:vml" Requires="v">
                <p:oleObj name="Equation" r:id="rId5" imgW="838080" imgH="228600" progId="Equation.DSMT4">
                  <p:embed/>
                </p:oleObj>
              </mc:Choice>
              <mc:Fallback>
                <p:oleObj name="Equation" r:id="rId5" imgW="838080" imgH="228600" progId="Equation.DSMT4">
                  <p:embed/>
                  <p:pic>
                    <p:nvPicPr>
                      <p:cNvPr id="2" name="Object 1">
                        <a:extLst>
                          <a:ext uri="{FF2B5EF4-FFF2-40B4-BE49-F238E27FC236}">
                            <a16:creationId xmlns:a16="http://schemas.microsoft.com/office/drawing/2014/main" id="{6AF18781-A865-4AA4-B4EA-B23D86CAD4CD}"/>
                          </a:ext>
                        </a:extLst>
                      </p:cNvPr>
                      <p:cNvPicPr/>
                      <p:nvPr/>
                    </p:nvPicPr>
                    <p:blipFill>
                      <a:blip r:embed="rId6"/>
                      <a:stretch>
                        <a:fillRect/>
                      </a:stretch>
                    </p:blipFill>
                    <p:spPr>
                      <a:xfrm>
                        <a:off x="1143000" y="2161780"/>
                        <a:ext cx="1362293" cy="37094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8C600AB-3946-4175-B8AA-984484B8A50C}"/>
              </a:ext>
            </a:extLst>
          </p:cNvPr>
          <p:cNvSpPr>
            <a:spLocks noGrp="1"/>
          </p:cNvSpPr>
          <p:nvPr>
            <p:ph idx="12"/>
          </p:nvPr>
        </p:nvSpPr>
        <p:spPr>
          <a:xfrm>
            <a:off x="457200" y="2515043"/>
            <a:ext cx="8000999" cy="1073031"/>
          </a:xfrm>
        </p:spPr>
        <p:txBody>
          <a:bodyPr/>
          <a:lstStyle/>
          <a:p>
            <a:pPr marL="0" lvl="1" indent="0">
              <a:spcBef>
                <a:spcPts val="0"/>
              </a:spcBef>
              <a:buNone/>
            </a:pPr>
            <a:r>
              <a:rPr lang="en-US" sz="2000" dirty="0"/>
              <a:t>Either </a:t>
            </a:r>
            <a:r>
              <a:rPr lang="en-US" sz="2000" i="1" dirty="0"/>
              <a:t>q</a:t>
            </a:r>
            <a:r>
              <a:rPr lang="en-US" sz="2000" dirty="0"/>
              <a:t> is prime or by the fundamental theorem of arithmetic it is a product of primes. </a:t>
            </a:r>
          </a:p>
          <a:p>
            <a:pPr marL="342000" lvl="2" indent="-342000">
              <a:spcBef>
                <a:spcPts val="0"/>
              </a:spcBef>
              <a:buClr>
                <a:srgbClr val="04617B"/>
              </a:buClr>
            </a:pPr>
            <a:r>
              <a:rPr lang="en-US" sz="1800" dirty="0"/>
              <a:t>But none of the primes</a:t>
            </a:r>
            <a:endParaRPr lang="en-IN" dirty="0"/>
          </a:p>
        </p:txBody>
      </p:sp>
      <p:graphicFrame>
        <p:nvGraphicFramePr>
          <p:cNvPr id="33" name="Object 32">
            <a:extLst>
              <a:ext uri="{FF2B5EF4-FFF2-40B4-BE49-F238E27FC236}">
                <a16:creationId xmlns:a16="http://schemas.microsoft.com/office/drawing/2014/main" id="{698ABC10-78E2-4322-931D-0370E4EB62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81430410"/>
              </p:ext>
            </p:extLst>
          </p:nvPr>
        </p:nvGraphicFramePr>
        <p:xfrm>
          <a:off x="3062288" y="3242072"/>
          <a:ext cx="214312" cy="339328"/>
        </p:xfrm>
        <a:graphic>
          <a:graphicData uri="http://schemas.openxmlformats.org/presentationml/2006/ole">
            <mc:AlternateContent xmlns:mc="http://schemas.openxmlformats.org/markup-compatibility/2006">
              <mc:Choice xmlns:v="urn:schemas-microsoft-com:vml" Requires="v">
                <p:oleObj name="Equation" r:id="rId7" imgW="152280" imgH="241200" progId="Equation.DSMT4">
                  <p:embed/>
                </p:oleObj>
              </mc:Choice>
              <mc:Fallback>
                <p:oleObj name="Equation" r:id="rId7" imgW="152280" imgH="241200" progId="Equation.DSMT4">
                  <p:embed/>
                  <p:pic>
                    <p:nvPicPr>
                      <p:cNvPr id="0" name=""/>
                      <p:cNvPicPr/>
                      <p:nvPr/>
                    </p:nvPicPr>
                    <p:blipFill>
                      <a:blip r:embed="rId8"/>
                      <a:stretch>
                        <a:fillRect/>
                      </a:stretch>
                    </p:blipFill>
                    <p:spPr>
                      <a:xfrm>
                        <a:off x="3062288" y="3242072"/>
                        <a:ext cx="214312" cy="33932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13B11EA-EE74-4E86-93C8-B3C3C9415FCE}"/>
              </a:ext>
            </a:extLst>
          </p:cNvPr>
          <p:cNvSpPr>
            <a:spLocks noGrp="1"/>
          </p:cNvSpPr>
          <p:nvPr>
            <p:ph idx="13"/>
          </p:nvPr>
        </p:nvSpPr>
        <p:spPr>
          <a:xfrm>
            <a:off x="3200400" y="3200400"/>
            <a:ext cx="3314700" cy="381000"/>
          </a:xfrm>
        </p:spPr>
        <p:txBody>
          <a:bodyPr/>
          <a:lstStyle/>
          <a:p>
            <a:r>
              <a:rPr lang="en-US" sz="1800" dirty="0"/>
              <a:t>divides </a:t>
            </a:r>
            <a:r>
              <a:rPr lang="en-US" sz="1800" i="1" dirty="0"/>
              <a:t>q</a:t>
            </a:r>
            <a:r>
              <a:rPr lang="en-US" sz="1800" dirty="0"/>
              <a:t> since if</a:t>
            </a:r>
            <a:endParaRPr lang="en-IN" sz="1800" dirty="0"/>
          </a:p>
        </p:txBody>
      </p:sp>
      <p:graphicFrame>
        <p:nvGraphicFramePr>
          <p:cNvPr id="30" name="Object 29">
            <a:extLst>
              <a:ext uri="{FF2B5EF4-FFF2-40B4-BE49-F238E27FC236}">
                <a16:creationId xmlns:a16="http://schemas.microsoft.com/office/drawing/2014/main" id="{6DBFDE4A-A435-430F-8D1F-B6FBBEA8C1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4630437"/>
              </p:ext>
            </p:extLst>
          </p:nvPr>
        </p:nvGraphicFramePr>
        <p:xfrm>
          <a:off x="4871605" y="3202396"/>
          <a:ext cx="536626" cy="378497"/>
        </p:xfrm>
        <a:graphic>
          <a:graphicData uri="http://schemas.openxmlformats.org/presentationml/2006/ole">
            <mc:AlternateContent xmlns:mc="http://schemas.openxmlformats.org/markup-compatibility/2006">
              <mc:Choice xmlns:v="urn:schemas-microsoft-com:vml" Requires="v">
                <p:oleObj name="Equation" r:id="rId9" imgW="342720" imgH="241200" progId="Equation.DSMT4">
                  <p:embed/>
                </p:oleObj>
              </mc:Choice>
              <mc:Fallback>
                <p:oleObj name="Equation" r:id="rId9" imgW="342720" imgH="241200" progId="Equation.DSMT4">
                  <p:embed/>
                  <p:pic>
                    <p:nvPicPr>
                      <p:cNvPr id="14" name="Object 13">
                        <a:extLst>
                          <a:ext uri="{FF2B5EF4-FFF2-40B4-BE49-F238E27FC236}">
                            <a16:creationId xmlns:a16="http://schemas.microsoft.com/office/drawing/2014/main" id="{037409E3-5329-4838-92CE-D75947B0FF28}"/>
                          </a:ext>
                        </a:extLst>
                      </p:cNvPr>
                      <p:cNvPicPr/>
                      <p:nvPr/>
                    </p:nvPicPr>
                    <p:blipFill>
                      <a:blip r:embed="rId10"/>
                      <a:stretch>
                        <a:fillRect/>
                      </a:stretch>
                    </p:blipFill>
                    <p:spPr>
                      <a:xfrm>
                        <a:off x="4871605" y="3202396"/>
                        <a:ext cx="536626" cy="37849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CBA4483-06BC-4684-B672-99E5DD8B1906}"/>
              </a:ext>
            </a:extLst>
          </p:cNvPr>
          <p:cNvSpPr>
            <a:spLocks noGrp="1"/>
          </p:cNvSpPr>
          <p:nvPr>
            <p:ph idx="14"/>
          </p:nvPr>
        </p:nvSpPr>
        <p:spPr>
          <a:xfrm>
            <a:off x="5276850" y="3188875"/>
            <a:ext cx="1066800" cy="381000"/>
          </a:xfrm>
        </p:spPr>
        <p:txBody>
          <a:bodyPr/>
          <a:lstStyle/>
          <a:p>
            <a:r>
              <a:rPr lang="en-US" sz="1800" dirty="0"/>
              <a:t>, then</a:t>
            </a:r>
            <a:endParaRPr lang="en-IN" sz="1800" dirty="0"/>
          </a:p>
        </p:txBody>
      </p:sp>
      <p:graphicFrame>
        <p:nvGraphicFramePr>
          <p:cNvPr id="23" name="Object 22">
            <a:extLst>
              <a:ext uri="{FF2B5EF4-FFF2-40B4-BE49-F238E27FC236}">
                <a16:creationId xmlns:a16="http://schemas.microsoft.com/office/drawing/2014/main" id="{FD5607BE-824E-46E9-B019-848EF0F9FD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106921"/>
              </p:ext>
            </p:extLst>
          </p:nvPr>
        </p:nvGraphicFramePr>
        <p:xfrm>
          <a:off x="5942013" y="3233737"/>
          <a:ext cx="220662" cy="347663"/>
        </p:xfrm>
        <a:graphic>
          <a:graphicData uri="http://schemas.openxmlformats.org/presentationml/2006/ole">
            <mc:AlternateContent xmlns:mc="http://schemas.openxmlformats.org/markup-compatibility/2006">
              <mc:Choice xmlns:v="urn:schemas-microsoft-com:vml" Requires="v">
                <p:oleObj name="Equation" r:id="rId11" imgW="152280" imgH="241200" progId="Equation.DSMT4">
                  <p:embed/>
                </p:oleObj>
              </mc:Choice>
              <mc:Fallback>
                <p:oleObj name="Equation" r:id="rId11" imgW="152280" imgH="241200" progId="Equation.DSMT4">
                  <p:embed/>
                  <p:pic>
                    <p:nvPicPr>
                      <p:cNvPr id="0" name=""/>
                      <p:cNvPicPr/>
                      <p:nvPr/>
                    </p:nvPicPr>
                    <p:blipFill>
                      <a:blip r:embed="rId12"/>
                      <a:stretch>
                        <a:fillRect/>
                      </a:stretch>
                    </p:blipFill>
                    <p:spPr>
                      <a:xfrm>
                        <a:off x="5942013" y="3233737"/>
                        <a:ext cx="220662" cy="34766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8DCC6D3-AB4B-4205-BF2A-857FC6BBD44D}"/>
              </a:ext>
            </a:extLst>
          </p:cNvPr>
          <p:cNvSpPr>
            <a:spLocks noGrp="1"/>
          </p:cNvSpPr>
          <p:nvPr>
            <p:ph idx="15"/>
          </p:nvPr>
        </p:nvSpPr>
        <p:spPr>
          <a:xfrm>
            <a:off x="6108712" y="3200400"/>
            <a:ext cx="1143000" cy="381000"/>
          </a:xfrm>
        </p:spPr>
        <p:txBody>
          <a:bodyPr/>
          <a:lstStyle/>
          <a:p>
            <a:r>
              <a:rPr lang="en-US" sz="1800" dirty="0"/>
              <a:t>divides</a:t>
            </a:r>
            <a:endParaRPr lang="en-IN" sz="1800" dirty="0"/>
          </a:p>
        </p:txBody>
      </p:sp>
      <p:graphicFrame>
        <p:nvGraphicFramePr>
          <p:cNvPr id="28" name="Object 27">
            <a:extLst>
              <a:ext uri="{FF2B5EF4-FFF2-40B4-BE49-F238E27FC236}">
                <a16:creationId xmlns:a16="http://schemas.microsoft.com/office/drawing/2014/main" id="{0688FB13-853D-4A98-9E9B-B37EAE28C6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4093153"/>
              </p:ext>
            </p:extLst>
          </p:nvPr>
        </p:nvGraphicFramePr>
        <p:xfrm>
          <a:off x="890588" y="3441700"/>
          <a:ext cx="1416050" cy="330200"/>
        </p:xfrm>
        <a:graphic>
          <a:graphicData uri="http://schemas.openxmlformats.org/presentationml/2006/ole">
            <mc:AlternateContent xmlns:mc="http://schemas.openxmlformats.org/markup-compatibility/2006">
              <mc:Choice xmlns:v="urn:schemas-microsoft-com:vml" Requires="v">
                <p:oleObj name="Equation" r:id="rId13" imgW="977760" imgH="228600" progId="Equation.DSMT4">
                  <p:embed/>
                </p:oleObj>
              </mc:Choice>
              <mc:Fallback>
                <p:oleObj name="Equation" r:id="rId13" imgW="977760" imgH="228600" progId="Equation.DSMT4">
                  <p:embed/>
                  <p:pic>
                    <p:nvPicPr>
                      <p:cNvPr id="3" name="Object 2">
                        <a:extLst>
                          <a:ext uri="{FF2B5EF4-FFF2-40B4-BE49-F238E27FC236}">
                            <a16:creationId xmlns:a16="http://schemas.microsoft.com/office/drawing/2014/main" id="{30C6459D-56A6-43CA-812F-9B255951F92E}"/>
                          </a:ext>
                        </a:extLst>
                      </p:cNvPr>
                      <p:cNvPicPr/>
                      <p:nvPr/>
                    </p:nvPicPr>
                    <p:blipFill>
                      <a:blip r:embed="rId14"/>
                      <a:stretch>
                        <a:fillRect/>
                      </a:stretch>
                    </p:blipFill>
                    <p:spPr>
                      <a:xfrm>
                        <a:off x="890588" y="3441700"/>
                        <a:ext cx="1416050" cy="3302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AE1018A-2D16-4465-80E4-EA09CC2300F7}"/>
              </a:ext>
            </a:extLst>
          </p:cNvPr>
          <p:cNvSpPr>
            <a:spLocks noGrp="1"/>
          </p:cNvSpPr>
          <p:nvPr>
            <p:ph idx="16"/>
          </p:nvPr>
        </p:nvSpPr>
        <p:spPr>
          <a:xfrm>
            <a:off x="458311" y="3810000"/>
            <a:ext cx="4189889" cy="381000"/>
          </a:xfrm>
        </p:spPr>
        <p:txBody>
          <a:bodyPr/>
          <a:lstStyle/>
          <a:p>
            <a:pPr marL="342000" indent="-342000">
              <a:buClr>
                <a:srgbClr val="04617B"/>
              </a:buClr>
              <a:buFont typeface="Arial" panose="020B0604020202020204" pitchFamily="34" charset="0"/>
              <a:buChar char="•"/>
            </a:pPr>
            <a:r>
              <a:rPr lang="en-US" sz="1800" dirty="0"/>
              <a:t>Hence</a:t>
            </a:r>
            <a:r>
              <a:rPr lang="en-US" sz="1800" i="1" dirty="0"/>
              <a:t>, </a:t>
            </a:r>
            <a:r>
              <a:rPr lang="en-US" sz="1800" dirty="0"/>
              <a:t>there is a prime not on the list</a:t>
            </a:r>
            <a:endParaRPr lang="en-IN" sz="1800" dirty="0"/>
          </a:p>
        </p:txBody>
      </p:sp>
      <p:graphicFrame>
        <p:nvGraphicFramePr>
          <p:cNvPr id="24" name="Object 23">
            <a:extLst>
              <a:ext uri="{FF2B5EF4-FFF2-40B4-BE49-F238E27FC236}">
                <a16:creationId xmlns:a16="http://schemas.microsoft.com/office/drawing/2014/main" id="{0DD1953F-D8B9-43ED-909E-661F71E258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4055595"/>
              </p:ext>
            </p:extLst>
          </p:nvPr>
        </p:nvGraphicFramePr>
        <p:xfrm>
          <a:off x="4455268" y="3822970"/>
          <a:ext cx="1243056" cy="344231"/>
        </p:xfrm>
        <a:graphic>
          <a:graphicData uri="http://schemas.openxmlformats.org/presentationml/2006/ole">
            <mc:AlternateContent xmlns:mc="http://schemas.openxmlformats.org/markup-compatibility/2006">
              <mc:Choice xmlns:v="urn:schemas-microsoft-com:vml" Requires="v">
                <p:oleObj name="Equation" r:id="rId15" imgW="825480" imgH="228600" progId="Equation.DSMT4">
                  <p:embed/>
                </p:oleObj>
              </mc:Choice>
              <mc:Fallback>
                <p:oleObj name="Equation" r:id="rId15" imgW="825480" imgH="228600" progId="Equation.DSMT4">
                  <p:embed/>
                  <p:pic>
                    <p:nvPicPr>
                      <p:cNvPr id="0" name=""/>
                      <p:cNvPicPr/>
                      <p:nvPr/>
                    </p:nvPicPr>
                    <p:blipFill>
                      <a:blip r:embed="rId16"/>
                      <a:stretch>
                        <a:fillRect/>
                      </a:stretch>
                    </p:blipFill>
                    <p:spPr>
                      <a:xfrm>
                        <a:off x="4455268" y="3822970"/>
                        <a:ext cx="1243056" cy="344231"/>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5291D5A-E8F6-4349-8407-838C7EE9C944}"/>
              </a:ext>
            </a:extLst>
          </p:cNvPr>
          <p:cNvSpPr>
            <a:spLocks noGrp="1"/>
          </p:cNvSpPr>
          <p:nvPr>
            <p:ph idx="17"/>
          </p:nvPr>
        </p:nvSpPr>
        <p:spPr>
          <a:xfrm>
            <a:off x="5562599" y="3810000"/>
            <a:ext cx="3352801" cy="346236"/>
          </a:xfrm>
        </p:spPr>
        <p:txBody>
          <a:bodyPr/>
          <a:lstStyle/>
          <a:p>
            <a:r>
              <a:rPr lang="en-US" sz="1800" dirty="0"/>
              <a:t>.</a:t>
            </a:r>
            <a:r>
              <a:rPr lang="en-US" sz="1800" i="1" baseline="-25000" dirty="0"/>
              <a:t> </a:t>
            </a:r>
            <a:r>
              <a:rPr lang="en-US" sz="1800" dirty="0"/>
              <a:t>It is either </a:t>
            </a:r>
            <a:r>
              <a:rPr lang="en-US" sz="1800" i="1" dirty="0"/>
              <a:t>q</a:t>
            </a:r>
            <a:r>
              <a:rPr lang="en-US" sz="1800" dirty="0"/>
              <a:t>, or if </a:t>
            </a:r>
            <a:r>
              <a:rPr lang="en-US" sz="1800" i="1" dirty="0"/>
              <a:t>q</a:t>
            </a:r>
            <a:r>
              <a:rPr lang="en-US" sz="1800" dirty="0"/>
              <a:t> is composite,</a:t>
            </a:r>
            <a:endParaRPr lang="en-IN" sz="1800" dirty="0"/>
          </a:p>
        </p:txBody>
      </p:sp>
      <p:sp>
        <p:nvSpPr>
          <p:cNvPr id="12" name="Content Placeholder 11">
            <a:extLst>
              <a:ext uri="{FF2B5EF4-FFF2-40B4-BE49-F238E27FC236}">
                <a16:creationId xmlns:a16="http://schemas.microsoft.com/office/drawing/2014/main" id="{26B9ADDE-2FEE-47EE-8C1C-7C2F57C0DAC4}"/>
              </a:ext>
            </a:extLst>
          </p:cNvPr>
          <p:cNvSpPr>
            <a:spLocks noGrp="1"/>
          </p:cNvSpPr>
          <p:nvPr>
            <p:ph idx="18"/>
          </p:nvPr>
        </p:nvSpPr>
        <p:spPr>
          <a:xfrm>
            <a:off x="815547" y="4094116"/>
            <a:ext cx="6894200" cy="381000"/>
          </a:xfrm>
        </p:spPr>
        <p:txBody>
          <a:bodyPr/>
          <a:lstStyle/>
          <a:p>
            <a:r>
              <a:rPr lang="en-US" sz="1800" dirty="0"/>
              <a:t>it is a prime factor of </a:t>
            </a:r>
            <a:r>
              <a:rPr lang="en-US" sz="1800" i="1" dirty="0"/>
              <a:t>q</a:t>
            </a:r>
            <a:r>
              <a:rPr lang="en-US" sz="1800" dirty="0"/>
              <a:t>. This contradicts the assumption that</a:t>
            </a:r>
            <a:endParaRPr lang="en-IN" sz="1800" dirty="0"/>
          </a:p>
        </p:txBody>
      </p:sp>
      <p:graphicFrame>
        <p:nvGraphicFramePr>
          <p:cNvPr id="31" name="Object 30">
            <a:extLst>
              <a:ext uri="{FF2B5EF4-FFF2-40B4-BE49-F238E27FC236}">
                <a16:creationId xmlns:a16="http://schemas.microsoft.com/office/drawing/2014/main" id="{6D307936-64DF-48A0-8DEC-C55730B934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0494040"/>
              </p:ext>
            </p:extLst>
          </p:nvPr>
        </p:nvGraphicFramePr>
        <p:xfrm>
          <a:off x="6573838" y="4114800"/>
          <a:ext cx="1122362" cy="331788"/>
        </p:xfrm>
        <a:graphic>
          <a:graphicData uri="http://schemas.openxmlformats.org/presentationml/2006/ole">
            <mc:AlternateContent xmlns:mc="http://schemas.openxmlformats.org/markup-compatibility/2006">
              <mc:Choice xmlns:v="urn:schemas-microsoft-com:vml" Requires="v">
                <p:oleObj name="Equation" r:id="rId17" imgW="774360" imgH="228600" progId="Equation.DSMT4">
                  <p:embed/>
                </p:oleObj>
              </mc:Choice>
              <mc:Fallback>
                <p:oleObj name="Equation" r:id="rId17" imgW="774360" imgH="228600" progId="Equation.DSMT4">
                  <p:embed/>
                  <p:pic>
                    <p:nvPicPr>
                      <p:cNvPr id="15" name="Object 14">
                        <a:extLst>
                          <a:ext uri="{FF2B5EF4-FFF2-40B4-BE49-F238E27FC236}">
                            <a16:creationId xmlns:a16="http://schemas.microsoft.com/office/drawing/2014/main" id="{082CADED-D8EF-486E-ADA3-E288981371AF}"/>
                          </a:ext>
                        </a:extLst>
                      </p:cNvPr>
                      <p:cNvPicPr/>
                      <p:nvPr/>
                    </p:nvPicPr>
                    <p:blipFill>
                      <a:blip r:embed="rId18"/>
                      <a:stretch>
                        <a:fillRect/>
                      </a:stretch>
                    </p:blipFill>
                    <p:spPr>
                      <a:xfrm>
                        <a:off x="6573838" y="4114800"/>
                        <a:ext cx="1122362" cy="33178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959FD8BA-1731-4043-AC2F-B6A842AF97FB}"/>
              </a:ext>
            </a:extLst>
          </p:cNvPr>
          <p:cNvSpPr>
            <a:spLocks noGrp="1"/>
          </p:cNvSpPr>
          <p:nvPr>
            <p:ph idx="19"/>
          </p:nvPr>
        </p:nvSpPr>
        <p:spPr>
          <a:xfrm>
            <a:off x="7620000" y="4094116"/>
            <a:ext cx="1066800" cy="381000"/>
          </a:xfrm>
        </p:spPr>
        <p:txBody>
          <a:bodyPr/>
          <a:lstStyle/>
          <a:p>
            <a:r>
              <a:rPr lang="en-US" sz="1800" dirty="0"/>
              <a:t>are all</a:t>
            </a:r>
          </a:p>
        </p:txBody>
      </p:sp>
      <p:sp>
        <p:nvSpPr>
          <p:cNvPr id="14" name="Content Placeholder 13">
            <a:extLst>
              <a:ext uri="{FF2B5EF4-FFF2-40B4-BE49-F238E27FC236}">
                <a16:creationId xmlns:a16="http://schemas.microsoft.com/office/drawing/2014/main" id="{C8557FAA-D4D6-461E-902F-BF63933550C2}"/>
              </a:ext>
            </a:extLst>
          </p:cNvPr>
          <p:cNvSpPr>
            <a:spLocks noGrp="1"/>
          </p:cNvSpPr>
          <p:nvPr>
            <p:ph idx="20"/>
          </p:nvPr>
        </p:nvSpPr>
        <p:spPr>
          <a:xfrm>
            <a:off x="751164" y="4368432"/>
            <a:ext cx="1447061" cy="381000"/>
          </a:xfrm>
        </p:spPr>
        <p:txBody>
          <a:bodyPr/>
          <a:lstStyle/>
          <a:p>
            <a:r>
              <a:rPr lang="en-US" sz="1800" dirty="0"/>
              <a:t> the primes. </a:t>
            </a:r>
          </a:p>
        </p:txBody>
      </p:sp>
      <p:sp>
        <p:nvSpPr>
          <p:cNvPr id="15" name="Content Placeholder 14">
            <a:extLst>
              <a:ext uri="{FF2B5EF4-FFF2-40B4-BE49-F238E27FC236}">
                <a16:creationId xmlns:a16="http://schemas.microsoft.com/office/drawing/2014/main" id="{65BB8A7E-8384-4C45-A847-F14AC9785674}"/>
              </a:ext>
            </a:extLst>
          </p:cNvPr>
          <p:cNvSpPr>
            <a:spLocks noGrp="1"/>
          </p:cNvSpPr>
          <p:nvPr>
            <p:ph idx="21"/>
          </p:nvPr>
        </p:nvSpPr>
        <p:spPr>
          <a:xfrm>
            <a:off x="457198" y="4667080"/>
            <a:ext cx="7010401" cy="381001"/>
          </a:xfrm>
          <a:ln w="9525">
            <a:noFill/>
          </a:ln>
        </p:spPr>
        <p:txBody>
          <a:bodyPr/>
          <a:lstStyle/>
          <a:p>
            <a:pPr marL="0" lvl="1" indent="0">
              <a:spcBef>
                <a:spcPts val="0"/>
              </a:spcBef>
              <a:buNone/>
            </a:pPr>
            <a:r>
              <a:rPr lang="en-US" sz="2000" dirty="0"/>
              <a:t>Consequently, there are infinitely many primes.</a:t>
            </a:r>
          </a:p>
        </p:txBody>
      </p:sp>
      <p:sp>
        <p:nvSpPr>
          <p:cNvPr id="16" name="Content Placeholder 15">
            <a:extLst>
              <a:ext uri="{FF2B5EF4-FFF2-40B4-BE49-F238E27FC236}">
                <a16:creationId xmlns:a16="http://schemas.microsoft.com/office/drawing/2014/main" id="{08277C11-7D1E-4743-9BCF-563EB941FEA1}"/>
              </a:ext>
            </a:extLst>
          </p:cNvPr>
          <p:cNvSpPr>
            <a:spLocks noGrp="1"/>
          </p:cNvSpPr>
          <p:nvPr>
            <p:ph idx="22"/>
          </p:nvPr>
        </p:nvSpPr>
        <p:spPr>
          <a:xfrm>
            <a:off x="457198" y="5055008"/>
            <a:ext cx="7086601" cy="1574392"/>
          </a:xfrm>
          <a:ln w="9525">
            <a:solidFill>
              <a:srgbClr val="14AAE1"/>
            </a:solidFill>
          </a:ln>
        </p:spPr>
        <p:txBody>
          <a:bodyPr/>
          <a:lstStyle/>
          <a:p>
            <a:r>
              <a:rPr lang="en-US" sz="2000" dirty="0"/>
              <a:t>This proof was given by Euclid  </a:t>
            </a:r>
            <a:r>
              <a:rPr lang="en-US" sz="2000" i="1" dirty="0"/>
              <a:t>The Elements</a:t>
            </a:r>
            <a:r>
              <a:rPr lang="en-US" sz="2000" dirty="0"/>
              <a:t>. The proof is considered to be one of the most beautiful in all  mathematics.  It is  the first proof in </a:t>
            </a:r>
            <a:r>
              <a:rPr lang="en-US" sz="2000" i="1" dirty="0"/>
              <a:t>The Book, </a:t>
            </a:r>
            <a:r>
              <a:rPr lang="en-US" sz="2000" dirty="0"/>
              <a:t>inspired by the famous mathematician Paul </a:t>
            </a:r>
            <a:r>
              <a:rPr lang="en-US" sz="2000" dirty="0" err="1"/>
              <a:t>Erd</a:t>
            </a:r>
            <a:r>
              <a:rPr lang="hu-HU" sz="2000" dirty="0">
                <a:ea typeface="Cambria Math"/>
              </a:rPr>
              <a:t>ő</a:t>
            </a:r>
            <a:r>
              <a:rPr lang="en-US" sz="2000" dirty="0"/>
              <a:t>s’ imagined collection of perfect proofs maintained by God.</a:t>
            </a:r>
          </a:p>
        </p:txBody>
      </p:sp>
      <p:pic>
        <p:nvPicPr>
          <p:cNvPr id="26" name="Picture 6" descr="A portrait of Paul Erdős.">
            <a:extLst>
              <a:ext uri="{FF2B5EF4-FFF2-40B4-BE49-F238E27FC236}">
                <a16:creationId xmlns:a16="http://schemas.microsoft.com/office/drawing/2014/main" id="{04B07C7C-3C86-4DC3-94CE-12D692D0EAAB}"/>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7732445" y="4648200"/>
            <a:ext cx="1070508" cy="1241791"/>
          </a:xfrm>
          <a:prstGeom prst="rect">
            <a:avLst/>
          </a:prstGeom>
          <a:extLst>
            <a:ext uri="{909E8E84-426E-40DD-AFC4-6F175D3DCCD1}">
              <a14:hiddenFill xmlns:a14="http://schemas.microsoft.com/office/drawing/2010/main">
                <a:solidFill>
                  <a:srgbClr val="FFFFFF"/>
                </a:solidFill>
              </a14:hiddenFill>
            </a:ext>
          </a:extLst>
        </p:spPr>
      </p:pic>
      <p:sp>
        <p:nvSpPr>
          <p:cNvPr id="17" name="Content Placeholder 16">
            <a:extLst>
              <a:ext uri="{FF2B5EF4-FFF2-40B4-BE49-F238E27FC236}">
                <a16:creationId xmlns:a16="http://schemas.microsoft.com/office/drawing/2014/main" id="{EC082E7D-5BBC-4DB6-81D8-7517720CC5E4}"/>
              </a:ext>
            </a:extLst>
          </p:cNvPr>
          <p:cNvSpPr>
            <a:spLocks noGrp="1"/>
          </p:cNvSpPr>
          <p:nvPr>
            <p:ph idx="23"/>
          </p:nvPr>
        </p:nvSpPr>
        <p:spPr>
          <a:xfrm>
            <a:off x="7709747" y="5889991"/>
            <a:ext cx="1447800" cy="761743"/>
          </a:xfrm>
        </p:spPr>
        <p:txBody>
          <a:bodyPr/>
          <a:lstStyle/>
          <a:p>
            <a:pPr>
              <a:spcBef>
                <a:spcPts val="0"/>
              </a:spcBef>
            </a:pPr>
            <a:r>
              <a:rPr lang="en-US" sz="1800" dirty="0"/>
              <a:t>Paul  </a:t>
            </a:r>
            <a:r>
              <a:rPr lang="en-US" sz="1800" dirty="0" err="1"/>
              <a:t>Erd</a:t>
            </a:r>
            <a:r>
              <a:rPr lang="hu-HU" sz="1800" dirty="0">
                <a:ea typeface="Cambria Math"/>
              </a:rPr>
              <a:t>ő</a:t>
            </a:r>
            <a:r>
              <a:rPr lang="en-US" sz="1800" dirty="0"/>
              <a:t>s</a:t>
            </a:r>
          </a:p>
          <a:p>
            <a:pPr>
              <a:spcBef>
                <a:spcPts val="0"/>
              </a:spcBef>
            </a:pPr>
            <a:r>
              <a:rPr lang="en-US" sz="1800" dirty="0"/>
              <a:t>(1913-1996)</a:t>
            </a:r>
          </a:p>
        </p:txBody>
      </p:sp>
      <p:sp>
        <p:nvSpPr>
          <p:cNvPr id="35" name="Slide Number Placeholder 5">
            <a:extLst>
              <a:ext uri="{FF2B5EF4-FFF2-40B4-BE49-F238E27FC236}">
                <a16:creationId xmlns:a16="http://schemas.microsoft.com/office/drawing/2014/main" id="{A61E00C6-1DC6-4733-A91A-2F5BFFC646B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928978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668C-186B-4294-A270-BB91A1DE6AED}"/>
              </a:ext>
            </a:extLst>
          </p:cNvPr>
          <p:cNvSpPr>
            <a:spLocks noGrp="1"/>
          </p:cNvSpPr>
          <p:nvPr>
            <p:ph type="title"/>
          </p:nvPr>
        </p:nvSpPr>
        <p:spPr/>
        <p:txBody>
          <a:bodyPr/>
          <a:lstStyle/>
          <a:p>
            <a:r>
              <a:rPr lang="en-US" dirty="0"/>
              <a:t>Representing Functions</a:t>
            </a:r>
            <a:endParaRPr lang="en-IN" dirty="0"/>
          </a:p>
        </p:txBody>
      </p:sp>
      <p:pic>
        <p:nvPicPr>
          <p:cNvPr id="25" name="Picture 2" descr="A portrait of Marin Mersenne.">
            <a:extLst>
              <a:ext uri="{FF2B5EF4-FFF2-40B4-BE49-F238E27FC236}">
                <a16:creationId xmlns:a16="http://schemas.microsoft.com/office/drawing/2014/main" id="{DC4864A4-2B15-4F6E-A5F4-65A5AB070C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3800" y="464820"/>
            <a:ext cx="1277112" cy="1476932"/>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D11EBE-E5A8-40BB-BD80-93A9CFC38164}"/>
              </a:ext>
            </a:extLst>
          </p:cNvPr>
          <p:cNvSpPr>
            <a:spLocks noGrp="1"/>
          </p:cNvSpPr>
          <p:nvPr>
            <p:ph idx="1"/>
          </p:nvPr>
        </p:nvSpPr>
        <p:spPr>
          <a:xfrm>
            <a:off x="7010400" y="1828800"/>
            <a:ext cx="1981200" cy="914400"/>
          </a:xfrm>
        </p:spPr>
        <p:txBody>
          <a:bodyPr/>
          <a:lstStyle/>
          <a:p>
            <a:pPr algn="ctr">
              <a:spcBef>
                <a:spcPts val="0"/>
              </a:spcBef>
            </a:pPr>
            <a:r>
              <a:rPr lang="en-US" sz="2000" dirty="0"/>
              <a:t>Marin Mersenne</a:t>
            </a:r>
          </a:p>
          <a:p>
            <a:pPr algn="ctr">
              <a:spcBef>
                <a:spcPts val="0"/>
              </a:spcBef>
            </a:pPr>
            <a:r>
              <a:rPr lang="en-US" sz="2000" dirty="0"/>
              <a:t>(1588-1648)</a:t>
            </a:r>
          </a:p>
        </p:txBody>
      </p:sp>
      <p:sp>
        <p:nvSpPr>
          <p:cNvPr id="4" name="Content Placeholder 3">
            <a:extLst>
              <a:ext uri="{FF2B5EF4-FFF2-40B4-BE49-F238E27FC236}">
                <a16:creationId xmlns:a16="http://schemas.microsoft.com/office/drawing/2014/main" id="{16F857E5-247D-4A06-8E09-ED95E5F4D9D7}"/>
              </a:ext>
            </a:extLst>
          </p:cNvPr>
          <p:cNvSpPr>
            <a:spLocks noGrp="1"/>
          </p:cNvSpPr>
          <p:nvPr>
            <p:ph idx="10"/>
          </p:nvPr>
        </p:nvSpPr>
        <p:spPr>
          <a:xfrm>
            <a:off x="457200" y="1295400"/>
            <a:ext cx="5562600" cy="531323"/>
          </a:xfrm>
        </p:spPr>
        <p:txBody>
          <a:bodyPr/>
          <a:lstStyle/>
          <a:p>
            <a:r>
              <a:rPr lang="en-US" sz="2600" b="1" dirty="0"/>
              <a:t>Definition</a:t>
            </a:r>
            <a:r>
              <a:rPr lang="en-US" sz="2600" dirty="0"/>
              <a:t>: Prime numbers of the form</a:t>
            </a:r>
            <a:endParaRPr lang="en-IN" sz="2600" dirty="0"/>
          </a:p>
        </p:txBody>
      </p:sp>
      <p:graphicFrame>
        <p:nvGraphicFramePr>
          <p:cNvPr id="27" name="Object 26">
            <a:extLst>
              <a:ext uri="{FF2B5EF4-FFF2-40B4-BE49-F238E27FC236}">
                <a16:creationId xmlns:a16="http://schemas.microsoft.com/office/drawing/2014/main" id="{C578B853-DE35-430A-A5F6-CD2127B84D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5901524"/>
              </p:ext>
            </p:extLst>
          </p:nvPr>
        </p:nvGraphicFramePr>
        <p:xfrm>
          <a:off x="5791570" y="1309447"/>
          <a:ext cx="875930" cy="504323"/>
        </p:xfrm>
        <a:graphic>
          <a:graphicData uri="http://schemas.openxmlformats.org/presentationml/2006/ole">
            <mc:AlternateContent xmlns:mc="http://schemas.openxmlformats.org/markup-compatibility/2006">
              <mc:Choice xmlns:v="urn:schemas-microsoft-com:vml" Requires="v">
                <p:oleObj name="Equation" r:id="rId3" imgW="419040" imgH="241200" progId="Equation.DSMT4">
                  <p:embed/>
                </p:oleObj>
              </mc:Choice>
              <mc:Fallback>
                <p:oleObj name="Equation" r:id="rId3" imgW="419040" imgH="241200" progId="Equation.DSMT4">
                  <p:embed/>
                  <p:pic>
                    <p:nvPicPr>
                      <p:cNvPr id="3" name="Object 2">
                        <a:extLst>
                          <a:ext uri="{FF2B5EF4-FFF2-40B4-BE49-F238E27FC236}">
                            <a16:creationId xmlns:a16="http://schemas.microsoft.com/office/drawing/2014/main" id="{FF86B196-F75C-4EB3-8083-F5BDCAA1E9FF}"/>
                          </a:ext>
                        </a:extLst>
                      </p:cNvPr>
                      <p:cNvPicPr/>
                      <p:nvPr/>
                    </p:nvPicPr>
                    <p:blipFill>
                      <a:blip r:embed="rId4"/>
                      <a:stretch>
                        <a:fillRect/>
                      </a:stretch>
                    </p:blipFill>
                    <p:spPr>
                      <a:xfrm>
                        <a:off x="5791570" y="1309447"/>
                        <a:ext cx="875930" cy="50432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8BA653A-BC43-4C6F-B56B-5B302D3FEE51}"/>
              </a:ext>
            </a:extLst>
          </p:cNvPr>
          <p:cNvSpPr>
            <a:spLocks noGrp="1"/>
          </p:cNvSpPr>
          <p:nvPr>
            <p:ph idx="11"/>
          </p:nvPr>
        </p:nvSpPr>
        <p:spPr>
          <a:xfrm>
            <a:off x="457200" y="1703175"/>
            <a:ext cx="6400800" cy="506625"/>
          </a:xfrm>
        </p:spPr>
        <p:txBody>
          <a:bodyPr/>
          <a:lstStyle/>
          <a:p>
            <a:r>
              <a:rPr lang="en-US" sz="2600" dirty="0">
                <a:ea typeface="Cambria Math"/>
              </a:rPr>
              <a:t>where</a:t>
            </a:r>
            <a:r>
              <a:rPr lang="en-US" sz="2600" i="1" dirty="0">
                <a:ea typeface="Cambria Math"/>
              </a:rPr>
              <a:t> </a:t>
            </a:r>
            <a:r>
              <a:rPr lang="en-US" sz="2600" baseline="30000" dirty="0"/>
              <a:t> </a:t>
            </a:r>
            <a:r>
              <a:rPr lang="en-US" sz="2600" i="1" dirty="0"/>
              <a:t>p</a:t>
            </a:r>
            <a:r>
              <a:rPr lang="en-US" sz="2600" dirty="0"/>
              <a:t> is prime, are called </a:t>
            </a:r>
            <a:r>
              <a:rPr lang="en-US" sz="2600" i="1" dirty="0"/>
              <a:t>Mersenne primes</a:t>
            </a:r>
            <a:r>
              <a:rPr lang="en-US" sz="2600" dirty="0"/>
              <a:t>.</a:t>
            </a:r>
          </a:p>
        </p:txBody>
      </p:sp>
      <p:sp>
        <p:nvSpPr>
          <p:cNvPr id="6" name="Content Placeholder 5">
            <a:extLst>
              <a:ext uri="{FF2B5EF4-FFF2-40B4-BE49-F238E27FC236}">
                <a16:creationId xmlns:a16="http://schemas.microsoft.com/office/drawing/2014/main" id="{891FA5BA-CD25-47AB-8381-895DC8C86676}"/>
              </a:ext>
            </a:extLst>
          </p:cNvPr>
          <p:cNvSpPr>
            <a:spLocks noGrp="1"/>
          </p:cNvSpPr>
          <p:nvPr>
            <p:ph idx="12"/>
          </p:nvPr>
        </p:nvSpPr>
        <p:spPr>
          <a:xfrm>
            <a:off x="457200" y="2286000"/>
            <a:ext cx="381000" cy="381000"/>
          </a:xfrm>
        </p:spPr>
        <p:txBody>
          <a:bodyPr/>
          <a:lstStyle/>
          <a:p>
            <a:pPr marL="342900" indent="-342900">
              <a:buClr>
                <a:srgbClr val="04617B"/>
              </a:buClr>
              <a:buFont typeface="Arial" panose="020B0604020202020204" pitchFamily="34" charset="0"/>
              <a:buChar char="•"/>
            </a:pPr>
            <a:r>
              <a:rPr lang="en-US" sz="2200" dirty="0"/>
              <a:t> </a:t>
            </a:r>
            <a:endParaRPr lang="en-IN" sz="2200" dirty="0"/>
          </a:p>
        </p:txBody>
      </p:sp>
      <p:graphicFrame>
        <p:nvGraphicFramePr>
          <p:cNvPr id="32" name="Object 31">
            <a:extLst>
              <a:ext uri="{FF2B5EF4-FFF2-40B4-BE49-F238E27FC236}">
                <a16:creationId xmlns:a16="http://schemas.microsoft.com/office/drawing/2014/main" id="{8BB2BE19-4116-43AF-8DC2-3827F9A70A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9098628"/>
              </p:ext>
            </p:extLst>
          </p:nvPr>
        </p:nvGraphicFramePr>
        <p:xfrm>
          <a:off x="896228" y="2283923"/>
          <a:ext cx="5629275" cy="450850"/>
        </p:xfrm>
        <a:graphic>
          <a:graphicData uri="http://schemas.openxmlformats.org/presentationml/2006/ole">
            <mc:AlternateContent xmlns:mc="http://schemas.openxmlformats.org/markup-compatibility/2006">
              <mc:Choice xmlns:v="urn:schemas-microsoft-com:vml" Requires="v">
                <p:oleObj name="Equation" r:id="rId5" imgW="3009600" imgH="241200" progId="Equation.DSMT4">
                  <p:embed/>
                </p:oleObj>
              </mc:Choice>
              <mc:Fallback>
                <p:oleObj name="Equation" r:id="rId5" imgW="3009600" imgH="241200" progId="Equation.DSMT4">
                  <p:embed/>
                  <p:pic>
                    <p:nvPicPr>
                      <p:cNvPr id="10" name="Object 9">
                        <a:extLst>
                          <a:ext uri="{FF2B5EF4-FFF2-40B4-BE49-F238E27FC236}">
                            <a16:creationId xmlns:a16="http://schemas.microsoft.com/office/drawing/2014/main" id="{38593D7C-124D-4BF6-BF76-CF1EADA32264}"/>
                          </a:ext>
                        </a:extLst>
                      </p:cNvPr>
                      <p:cNvPicPr/>
                      <p:nvPr/>
                    </p:nvPicPr>
                    <p:blipFill>
                      <a:blip r:embed="rId6"/>
                      <a:stretch>
                        <a:fillRect/>
                      </a:stretch>
                    </p:blipFill>
                    <p:spPr>
                      <a:xfrm>
                        <a:off x="896228" y="2283923"/>
                        <a:ext cx="5629275" cy="4508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658C8C5-BFE1-4CF2-B02A-FE4645CC8B40}"/>
              </a:ext>
            </a:extLst>
          </p:cNvPr>
          <p:cNvSpPr>
            <a:spLocks noGrp="1"/>
          </p:cNvSpPr>
          <p:nvPr>
            <p:ph idx="13"/>
          </p:nvPr>
        </p:nvSpPr>
        <p:spPr>
          <a:xfrm>
            <a:off x="838200" y="2590800"/>
            <a:ext cx="2895600" cy="381000"/>
          </a:xfrm>
        </p:spPr>
        <p:txBody>
          <a:bodyPr/>
          <a:lstStyle/>
          <a:p>
            <a:r>
              <a:rPr lang="en-US" sz="2200" dirty="0">
                <a:ea typeface="Cambria Math"/>
              </a:rPr>
              <a:t>are Mersenne primes.</a:t>
            </a:r>
          </a:p>
        </p:txBody>
      </p:sp>
      <p:sp>
        <p:nvSpPr>
          <p:cNvPr id="8" name="Content Placeholder 7">
            <a:extLst>
              <a:ext uri="{FF2B5EF4-FFF2-40B4-BE49-F238E27FC236}">
                <a16:creationId xmlns:a16="http://schemas.microsoft.com/office/drawing/2014/main" id="{6BA9DE46-44B5-4B37-B684-AC0D632285F8}"/>
              </a:ext>
            </a:extLst>
          </p:cNvPr>
          <p:cNvSpPr>
            <a:spLocks noGrp="1"/>
          </p:cNvSpPr>
          <p:nvPr>
            <p:ph idx="14"/>
          </p:nvPr>
        </p:nvSpPr>
        <p:spPr>
          <a:xfrm>
            <a:off x="457200" y="3124200"/>
            <a:ext cx="304800" cy="381000"/>
          </a:xfrm>
        </p:spPr>
        <p:txBody>
          <a:bodyPr/>
          <a:lstStyle/>
          <a:p>
            <a:pPr marL="342900" indent="-342900">
              <a:buClr>
                <a:srgbClr val="04617B"/>
              </a:buClr>
              <a:buFont typeface="Arial" panose="020B0604020202020204" pitchFamily="34" charset="0"/>
              <a:buChar char="•"/>
            </a:pPr>
            <a:r>
              <a:rPr lang="en-US" sz="2200" dirty="0"/>
              <a:t> </a:t>
            </a:r>
            <a:endParaRPr lang="en-IN" sz="2200" dirty="0"/>
          </a:p>
        </p:txBody>
      </p:sp>
      <p:graphicFrame>
        <p:nvGraphicFramePr>
          <p:cNvPr id="30" name="Object 29">
            <a:extLst>
              <a:ext uri="{FF2B5EF4-FFF2-40B4-BE49-F238E27FC236}">
                <a16:creationId xmlns:a16="http://schemas.microsoft.com/office/drawing/2014/main" id="{3C8E7F20-782E-47A3-9896-3E5273A86B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3152196"/>
              </p:ext>
            </p:extLst>
          </p:nvPr>
        </p:nvGraphicFramePr>
        <p:xfrm>
          <a:off x="876186" y="3072619"/>
          <a:ext cx="785393" cy="466327"/>
        </p:xfrm>
        <a:graphic>
          <a:graphicData uri="http://schemas.openxmlformats.org/presentationml/2006/ole">
            <mc:AlternateContent xmlns:mc="http://schemas.openxmlformats.org/markup-compatibility/2006">
              <mc:Choice xmlns:v="urn:schemas-microsoft-com:vml" Requires="v">
                <p:oleObj name="Equation" r:id="rId7" imgW="406080" imgH="241200" progId="Equation.DSMT4">
                  <p:embed/>
                </p:oleObj>
              </mc:Choice>
              <mc:Fallback>
                <p:oleObj name="Equation" r:id="rId7" imgW="406080" imgH="241200" progId="Equation.DSMT4">
                  <p:embed/>
                  <p:pic>
                    <p:nvPicPr>
                      <p:cNvPr id="5" name="Object 4">
                        <a:extLst>
                          <a:ext uri="{FF2B5EF4-FFF2-40B4-BE49-F238E27FC236}">
                            <a16:creationId xmlns:a16="http://schemas.microsoft.com/office/drawing/2014/main" id="{96608B11-1E81-4AB5-8843-C3CA4BE6C4D4}"/>
                          </a:ext>
                        </a:extLst>
                      </p:cNvPr>
                      <p:cNvPicPr/>
                      <p:nvPr/>
                    </p:nvPicPr>
                    <p:blipFill>
                      <a:blip r:embed="rId8"/>
                      <a:stretch>
                        <a:fillRect/>
                      </a:stretch>
                    </p:blipFill>
                    <p:spPr>
                      <a:xfrm>
                        <a:off x="876186" y="3072619"/>
                        <a:ext cx="785393" cy="46632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594D706-390C-48DD-AC37-BB62A9C417D5}"/>
              </a:ext>
            </a:extLst>
          </p:cNvPr>
          <p:cNvSpPr>
            <a:spLocks noGrp="1"/>
          </p:cNvSpPr>
          <p:nvPr>
            <p:ph idx="15"/>
          </p:nvPr>
        </p:nvSpPr>
        <p:spPr>
          <a:xfrm>
            <a:off x="1545454" y="3124200"/>
            <a:ext cx="5562600" cy="506625"/>
          </a:xfrm>
        </p:spPr>
        <p:txBody>
          <a:bodyPr/>
          <a:lstStyle/>
          <a:p>
            <a:r>
              <a:rPr lang="en-US" sz="2200" i="1" dirty="0">
                <a:ea typeface="Cambria Math"/>
              </a:rPr>
              <a:t> = </a:t>
            </a:r>
            <a:r>
              <a:rPr lang="en-US" sz="2200" dirty="0">
                <a:ea typeface="Cambria Math"/>
              </a:rPr>
              <a:t>2047 </a:t>
            </a:r>
            <a:r>
              <a:rPr lang="en-US" sz="2200" i="1" dirty="0">
                <a:ea typeface="Cambria Math"/>
              </a:rPr>
              <a:t>  </a:t>
            </a:r>
            <a:r>
              <a:rPr lang="en-US" sz="2200" dirty="0">
                <a:ea typeface="Cambria Math"/>
              </a:rPr>
              <a:t>is not a Mersenne prime since 2047 = </a:t>
            </a:r>
            <a:endParaRPr lang="en-IN" sz="2200" dirty="0"/>
          </a:p>
        </p:txBody>
      </p:sp>
      <p:graphicFrame>
        <p:nvGraphicFramePr>
          <p:cNvPr id="31" name="Object 30">
            <a:extLst>
              <a:ext uri="{FF2B5EF4-FFF2-40B4-BE49-F238E27FC236}">
                <a16:creationId xmlns:a16="http://schemas.microsoft.com/office/drawing/2014/main" id="{B50D3659-8CC5-41A5-9009-BFE94CAE05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3169487"/>
              </p:ext>
            </p:extLst>
          </p:nvPr>
        </p:nvGraphicFramePr>
        <p:xfrm>
          <a:off x="6915151" y="3186731"/>
          <a:ext cx="836278" cy="310617"/>
        </p:xfrm>
        <a:graphic>
          <a:graphicData uri="http://schemas.openxmlformats.org/presentationml/2006/ole">
            <mc:AlternateContent xmlns:mc="http://schemas.openxmlformats.org/markup-compatibility/2006">
              <mc:Choice xmlns:v="urn:schemas-microsoft-com:vml" Requires="v">
                <p:oleObj name="Equation" r:id="rId9" imgW="444240" imgH="164880" progId="Equation.DSMT4">
                  <p:embed/>
                </p:oleObj>
              </mc:Choice>
              <mc:Fallback>
                <p:oleObj name="Equation" r:id="rId9" imgW="444240" imgH="164880" progId="Equation.DSMT4">
                  <p:embed/>
                  <p:pic>
                    <p:nvPicPr>
                      <p:cNvPr id="8" name="Object 7">
                        <a:extLst>
                          <a:ext uri="{FF2B5EF4-FFF2-40B4-BE49-F238E27FC236}">
                            <a16:creationId xmlns:a16="http://schemas.microsoft.com/office/drawing/2014/main" id="{E511BA36-B3B2-4399-AE2C-0D7661A82906}"/>
                          </a:ext>
                        </a:extLst>
                      </p:cNvPr>
                      <p:cNvPicPr/>
                      <p:nvPr/>
                    </p:nvPicPr>
                    <p:blipFill>
                      <a:blip r:embed="rId10"/>
                      <a:stretch>
                        <a:fillRect/>
                      </a:stretch>
                    </p:blipFill>
                    <p:spPr>
                      <a:xfrm>
                        <a:off x="6915151" y="3186731"/>
                        <a:ext cx="836278" cy="31061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4B161BA-8139-410C-B4CD-DB34D458429F}"/>
              </a:ext>
            </a:extLst>
          </p:cNvPr>
          <p:cNvSpPr>
            <a:spLocks noGrp="1"/>
          </p:cNvSpPr>
          <p:nvPr>
            <p:ph idx="16"/>
          </p:nvPr>
        </p:nvSpPr>
        <p:spPr>
          <a:xfrm>
            <a:off x="457200" y="3581400"/>
            <a:ext cx="5943600" cy="381000"/>
          </a:xfrm>
        </p:spPr>
        <p:txBody>
          <a:bodyPr/>
          <a:lstStyle/>
          <a:p>
            <a:pPr marL="342900" indent="-342900">
              <a:buClr>
                <a:srgbClr val="04617B"/>
              </a:buClr>
              <a:buFont typeface="Arial" panose="020B0604020202020204" pitchFamily="34" charset="0"/>
              <a:buChar char="•"/>
            </a:pPr>
            <a:r>
              <a:rPr lang="en-US" sz="2200" dirty="0">
                <a:ea typeface="Cambria Math"/>
              </a:rPr>
              <a:t>There is an efficient test for determining if</a:t>
            </a:r>
            <a:endParaRPr lang="en-IN" sz="2200" dirty="0"/>
          </a:p>
        </p:txBody>
      </p:sp>
      <p:graphicFrame>
        <p:nvGraphicFramePr>
          <p:cNvPr id="29" name="Object 28">
            <a:extLst>
              <a:ext uri="{FF2B5EF4-FFF2-40B4-BE49-F238E27FC236}">
                <a16:creationId xmlns:a16="http://schemas.microsoft.com/office/drawing/2014/main" id="{1F1BC8A1-51AF-4C09-B17D-B7A98D01F4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4710937"/>
              </p:ext>
            </p:extLst>
          </p:nvPr>
        </p:nvGraphicFramePr>
        <p:xfrm>
          <a:off x="5736454" y="3581492"/>
          <a:ext cx="721750" cy="457108"/>
        </p:xfrm>
        <a:graphic>
          <a:graphicData uri="http://schemas.openxmlformats.org/presentationml/2006/ole">
            <mc:AlternateContent xmlns:mc="http://schemas.openxmlformats.org/markup-compatibility/2006">
              <mc:Choice xmlns:v="urn:schemas-microsoft-com:vml" Requires="v">
                <p:oleObj name="Equation" r:id="rId11" imgW="380880" imgH="241200" progId="Equation.DSMT4">
                  <p:embed/>
                </p:oleObj>
              </mc:Choice>
              <mc:Fallback>
                <p:oleObj name="Equation" r:id="rId11" imgW="380880" imgH="241200" progId="Equation.DSMT4">
                  <p:embed/>
                  <p:pic>
                    <p:nvPicPr>
                      <p:cNvPr id="0" name=""/>
                      <p:cNvPicPr/>
                      <p:nvPr/>
                    </p:nvPicPr>
                    <p:blipFill>
                      <a:blip r:embed="rId12"/>
                      <a:stretch>
                        <a:fillRect/>
                      </a:stretch>
                    </p:blipFill>
                    <p:spPr>
                      <a:xfrm>
                        <a:off x="5736454" y="3581492"/>
                        <a:ext cx="721750" cy="45710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BAEFD04-8D23-4E45-B606-29F728F988B9}"/>
              </a:ext>
            </a:extLst>
          </p:cNvPr>
          <p:cNvSpPr>
            <a:spLocks noGrp="1"/>
          </p:cNvSpPr>
          <p:nvPr>
            <p:ph idx="17"/>
          </p:nvPr>
        </p:nvSpPr>
        <p:spPr>
          <a:xfrm>
            <a:off x="6476260" y="3572830"/>
            <a:ext cx="1371600" cy="473816"/>
          </a:xfrm>
        </p:spPr>
        <p:txBody>
          <a:bodyPr/>
          <a:lstStyle/>
          <a:p>
            <a:r>
              <a:rPr lang="en-US" sz="2200" dirty="0">
                <a:ea typeface="Cambria Math"/>
              </a:rPr>
              <a:t>is prime.</a:t>
            </a:r>
          </a:p>
        </p:txBody>
      </p:sp>
      <p:sp>
        <p:nvSpPr>
          <p:cNvPr id="12" name="Content Placeholder 11">
            <a:extLst>
              <a:ext uri="{FF2B5EF4-FFF2-40B4-BE49-F238E27FC236}">
                <a16:creationId xmlns:a16="http://schemas.microsoft.com/office/drawing/2014/main" id="{F20B5CF7-C279-4ABC-8E8D-036519F902A3}"/>
              </a:ext>
            </a:extLst>
          </p:cNvPr>
          <p:cNvSpPr>
            <a:spLocks noGrp="1"/>
          </p:cNvSpPr>
          <p:nvPr>
            <p:ph idx="18"/>
          </p:nvPr>
        </p:nvSpPr>
        <p:spPr>
          <a:xfrm>
            <a:off x="457200" y="4088025"/>
            <a:ext cx="7924800" cy="941175"/>
          </a:xfrm>
        </p:spPr>
        <p:txBody>
          <a:bodyPr/>
          <a:lstStyle/>
          <a:p>
            <a:pPr marL="342000" lvl="1">
              <a:spcBef>
                <a:spcPts val="600"/>
              </a:spcBef>
              <a:buClr>
                <a:srgbClr val="04617B"/>
              </a:buClr>
            </a:pPr>
            <a:r>
              <a:rPr lang="en-US" sz="2200" dirty="0">
                <a:ea typeface="Cambria Math"/>
              </a:rPr>
              <a:t>The largest known prime numbers are Mersenne primes.</a:t>
            </a:r>
          </a:p>
          <a:p>
            <a:pPr marL="342000" lvl="1">
              <a:spcBef>
                <a:spcPts val="600"/>
              </a:spcBef>
              <a:buClr>
                <a:srgbClr val="04617B"/>
              </a:buClr>
            </a:pPr>
            <a:r>
              <a:rPr lang="en-US" sz="2200" dirty="0">
                <a:ea typeface="Cambria Math"/>
              </a:rPr>
              <a:t>As of mid 2011, 47 Mersenne primes were known, the largest is</a:t>
            </a:r>
            <a:endParaRPr lang="en-IN" sz="2200" dirty="0">
              <a:latin typeface="+mn-lt"/>
            </a:endParaRPr>
          </a:p>
        </p:txBody>
      </p:sp>
      <p:graphicFrame>
        <p:nvGraphicFramePr>
          <p:cNvPr id="28" name="Object 27">
            <a:extLst>
              <a:ext uri="{FF2B5EF4-FFF2-40B4-BE49-F238E27FC236}">
                <a16:creationId xmlns:a16="http://schemas.microsoft.com/office/drawing/2014/main" id="{85DDC6CB-0E0B-4653-9C17-8BAA9FCBBC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716819"/>
              </p:ext>
            </p:extLst>
          </p:nvPr>
        </p:nvGraphicFramePr>
        <p:xfrm>
          <a:off x="890726" y="4898778"/>
          <a:ext cx="1477962" cy="460375"/>
        </p:xfrm>
        <a:graphic>
          <a:graphicData uri="http://schemas.openxmlformats.org/presentationml/2006/ole">
            <mc:AlternateContent xmlns:mc="http://schemas.openxmlformats.org/markup-compatibility/2006">
              <mc:Choice xmlns:v="urn:schemas-microsoft-com:vml" Requires="v">
                <p:oleObj name="Equation" r:id="rId13" imgW="774360" imgH="241200" progId="Equation.DSMT4">
                  <p:embed/>
                </p:oleObj>
              </mc:Choice>
              <mc:Fallback>
                <p:oleObj name="Equation" r:id="rId13" imgW="774360" imgH="241200" progId="Equation.DSMT4">
                  <p:embed/>
                  <p:pic>
                    <p:nvPicPr>
                      <p:cNvPr id="4" name="Object 3">
                        <a:extLst>
                          <a:ext uri="{FF2B5EF4-FFF2-40B4-BE49-F238E27FC236}">
                            <a16:creationId xmlns:a16="http://schemas.microsoft.com/office/drawing/2014/main" id="{C9AB4E88-F6B4-4014-A8C9-1915E3F71560}"/>
                          </a:ext>
                        </a:extLst>
                      </p:cNvPr>
                      <p:cNvPicPr/>
                      <p:nvPr/>
                    </p:nvPicPr>
                    <p:blipFill>
                      <a:blip r:embed="rId14"/>
                      <a:stretch>
                        <a:fillRect/>
                      </a:stretch>
                    </p:blipFill>
                    <p:spPr>
                      <a:xfrm>
                        <a:off x="890726" y="4898778"/>
                        <a:ext cx="1477962" cy="4603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9700226E-E98E-46C8-8EB9-EF1D5AC00BFD}"/>
              </a:ext>
            </a:extLst>
          </p:cNvPr>
          <p:cNvSpPr>
            <a:spLocks noGrp="1"/>
          </p:cNvSpPr>
          <p:nvPr>
            <p:ph idx="19"/>
          </p:nvPr>
        </p:nvSpPr>
        <p:spPr>
          <a:xfrm>
            <a:off x="2242636" y="4898778"/>
            <a:ext cx="5312546" cy="381000"/>
          </a:xfrm>
        </p:spPr>
        <p:txBody>
          <a:bodyPr/>
          <a:lstStyle/>
          <a:p>
            <a:r>
              <a:rPr lang="en-US" sz="2200" dirty="0">
                <a:ea typeface="Cambria Math"/>
              </a:rPr>
              <a:t>, which has nearly 13 million decimal digits.</a:t>
            </a:r>
            <a:endParaRPr lang="en-IN" sz="2200" dirty="0"/>
          </a:p>
        </p:txBody>
      </p:sp>
      <p:sp>
        <p:nvSpPr>
          <p:cNvPr id="14" name="Content Placeholder 13">
            <a:extLst>
              <a:ext uri="{FF2B5EF4-FFF2-40B4-BE49-F238E27FC236}">
                <a16:creationId xmlns:a16="http://schemas.microsoft.com/office/drawing/2014/main" id="{485B73ED-DE4E-46F8-994C-B25285F60C88}"/>
              </a:ext>
            </a:extLst>
          </p:cNvPr>
          <p:cNvSpPr>
            <a:spLocks noGrp="1"/>
          </p:cNvSpPr>
          <p:nvPr>
            <p:ph idx="20"/>
          </p:nvPr>
        </p:nvSpPr>
        <p:spPr>
          <a:xfrm>
            <a:off x="475488" y="5410200"/>
            <a:ext cx="8211312" cy="1219200"/>
          </a:xfrm>
        </p:spPr>
        <p:txBody>
          <a:bodyPr/>
          <a:lstStyle/>
          <a:p>
            <a:pPr marL="342000" lvl="1">
              <a:spcBef>
                <a:spcPts val="600"/>
              </a:spcBef>
              <a:buClr>
                <a:srgbClr val="04617B"/>
              </a:buClr>
            </a:pPr>
            <a:r>
              <a:rPr lang="en-US" sz="2200" dirty="0">
                <a:ea typeface="Cambria Math"/>
              </a:rPr>
              <a:t>The </a:t>
            </a:r>
            <a:r>
              <a:rPr lang="en-US" sz="2200" i="1" dirty="0">
                <a:ea typeface="Cambria Math"/>
              </a:rPr>
              <a:t>Great Internet Mersenne Prime Search </a:t>
            </a:r>
            <a:r>
              <a:rPr lang="en-US" sz="2200" dirty="0">
                <a:ea typeface="Cambria Math"/>
              </a:rPr>
              <a:t>(</a:t>
            </a:r>
            <a:r>
              <a:rPr lang="en-US" sz="2200" i="1" dirty="0">
                <a:ea typeface="Cambria Math"/>
              </a:rPr>
              <a:t>GIMPS</a:t>
            </a:r>
            <a:r>
              <a:rPr lang="en-US" sz="2200" dirty="0">
                <a:ea typeface="Cambria Math"/>
              </a:rPr>
              <a:t>) is a distributed computing project to search for new Mersenne Primes.</a:t>
            </a:r>
          </a:p>
          <a:p>
            <a:pPr lvl="1" algn="ctr">
              <a:spcBef>
                <a:spcPts val="600"/>
              </a:spcBef>
              <a:buNone/>
            </a:pPr>
            <a:r>
              <a:rPr lang="en-US" sz="2200">
                <a:ea typeface="Cambria Math"/>
                <a:hlinkClick r:id="rId15"/>
              </a:rPr>
              <a:t>http://www.mersenne.org/</a:t>
            </a:r>
            <a:endParaRPr lang="en-US" sz="2200" dirty="0">
              <a:ea typeface="Cambria Math"/>
            </a:endParaRPr>
          </a:p>
        </p:txBody>
      </p:sp>
      <p:sp>
        <p:nvSpPr>
          <p:cNvPr id="33" name="Slide Number Placeholder 5">
            <a:extLst>
              <a:ext uri="{FF2B5EF4-FFF2-40B4-BE49-F238E27FC236}">
                <a16:creationId xmlns:a16="http://schemas.microsoft.com/office/drawing/2014/main" id="{FFE2B827-950F-4828-8ACE-85C4151271A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349095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A6D9-804B-48BB-B101-68DA28AF695B}"/>
              </a:ext>
            </a:extLst>
          </p:cNvPr>
          <p:cNvSpPr>
            <a:spLocks noGrp="1"/>
          </p:cNvSpPr>
          <p:nvPr>
            <p:ph type="title"/>
          </p:nvPr>
        </p:nvSpPr>
        <p:spPr/>
        <p:txBody>
          <a:bodyPr/>
          <a:lstStyle/>
          <a:p>
            <a:r>
              <a:rPr lang="en-US" dirty="0"/>
              <a:t>Distribution of Primes</a:t>
            </a:r>
            <a:endParaRPr lang="en-IN" dirty="0"/>
          </a:p>
        </p:txBody>
      </p:sp>
      <p:sp>
        <p:nvSpPr>
          <p:cNvPr id="3" name="Content Placeholder 2">
            <a:extLst>
              <a:ext uri="{FF2B5EF4-FFF2-40B4-BE49-F238E27FC236}">
                <a16:creationId xmlns:a16="http://schemas.microsoft.com/office/drawing/2014/main" id="{BEB86E1C-1B11-433C-A3FD-4E38236F0E40}"/>
              </a:ext>
            </a:extLst>
          </p:cNvPr>
          <p:cNvSpPr>
            <a:spLocks noGrp="1"/>
          </p:cNvSpPr>
          <p:nvPr>
            <p:ph idx="1"/>
          </p:nvPr>
        </p:nvSpPr>
        <p:spPr>
          <a:xfrm>
            <a:off x="457200" y="1295400"/>
            <a:ext cx="8458200" cy="3276600"/>
          </a:xfrm>
        </p:spPr>
        <p:txBody>
          <a:bodyPr/>
          <a:lstStyle/>
          <a:p>
            <a:pPr>
              <a:spcBef>
                <a:spcPts val="600"/>
              </a:spcBef>
            </a:pPr>
            <a:r>
              <a:rPr lang="en-US" sz="2800" dirty="0"/>
              <a:t>Mathematicians have been interested in the distribution of prime numbers among the positive integers. In the nineteenth century, the </a:t>
            </a:r>
            <a:r>
              <a:rPr lang="en-US" sz="2800" i="1" dirty="0"/>
              <a:t>prime number theorem </a:t>
            </a:r>
            <a:r>
              <a:rPr lang="en-US" sz="2800" dirty="0"/>
              <a:t>was proved which</a:t>
            </a:r>
            <a:r>
              <a:rPr lang="en-US" sz="2800" i="1" dirty="0"/>
              <a:t> </a:t>
            </a:r>
            <a:r>
              <a:rPr lang="en-US" sz="2800" dirty="0"/>
              <a:t>gives an asymptotic estimate for the number of primes not exceeding </a:t>
            </a:r>
            <a:r>
              <a:rPr lang="en-US" sz="2800" i="1" dirty="0"/>
              <a:t>x</a:t>
            </a:r>
            <a:r>
              <a:rPr lang="en-US" sz="2800" dirty="0"/>
              <a:t>. </a:t>
            </a:r>
          </a:p>
          <a:p>
            <a:pPr>
              <a:spcBef>
                <a:spcPts val="300"/>
              </a:spcBef>
            </a:pPr>
            <a:r>
              <a:rPr lang="en-US" sz="2800" b="1" dirty="0"/>
              <a:t>Prime Number Theorem</a:t>
            </a:r>
            <a:r>
              <a:rPr lang="en-US" sz="2800" dirty="0"/>
              <a:t>: The ratio of the number of primes not exceeding </a:t>
            </a:r>
            <a:r>
              <a:rPr lang="en-US" sz="2800" i="1" dirty="0"/>
              <a:t>x</a:t>
            </a:r>
            <a:r>
              <a:rPr lang="en-US" sz="2800" dirty="0"/>
              <a:t> and</a:t>
            </a:r>
            <a:endParaRPr lang="en-IN" sz="2800" dirty="0"/>
          </a:p>
        </p:txBody>
      </p:sp>
      <p:graphicFrame>
        <p:nvGraphicFramePr>
          <p:cNvPr id="11" name="Object 10">
            <a:extLst>
              <a:ext uri="{FF2B5EF4-FFF2-40B4-BE49-F238E27FC236}">
                <a16:creationId xmlns:a16="http://schemas.microsoft.com/office/drawing/2014/main" id="{8434F0D8-0BF4-40C5-A210-2AA138D246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16586847"/>
              </p:ext>
            </p:extLst>
          </p:nvPr>
        </p:nvGraphicFramePr>
        <p:xfrm>
          <a:off x="4526280" y="4003040"/>
          <a:ext cx="731520" cy="457200"/>
        </p:xfrm>
        <a:graphic>
          <a:graphicData uri="http://schemas.openxmlformats.org/presentationml/2006/ole">
            <mc:AlternateContent xmlns:mc="http://schemas.openxmlformats.org/markup-compatibility/2006">
              <mc:Choice xmlns:v="urn:schemas-microsoft-com:vml" Requires="v">
                <p:oleObj name="Equation" r:id="rId2" imgW="304560" imgH="190440" progId="Equation.DSMT4">
                  <p:embed/>
                </p:oleObj>
              </mc:Choice>
              <mc:Fallback>
                <p:oleObj name="Equation" r:id="rId2" imgW="304560" imgH="190440" progId="Equation.DSMT4">
                  <p:embed/>
                  <p:pic>
                    <p:nvPicPr>
                      <p:cNvPr id="3" name="Object 2">
                        <a:extLst>
                          <a:ext uri="{FF2B5EF4-FFF2-40B4-BE49-F238E27FC236}">
                            <a16:creationId xmlns:a16="http://schemas.microsoft.com/office/drawing/2014/main" id="{7E28D767-01AE-4F25-A81A-186AFA1E1537}"/>
                          </a:ext>
                        </a:extLst>
                      </p:cNvPr>
                      <p:cNvPicPr/>
                      <p:nvPr/>
                    </p:nvPicPr>
                    <p:blipFill>
                      <a:blip r:embed="rId3"/>
                      <a:stretch>
                        <a:fillRect/>
                      </a:stretch>
                    </p:blipFill>
                    <p:spPr>
                      <a:xfrm>
                        <a:off x="4526280" y="4003040"/>
                        <a:ext cx="73152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EA54DF0-58E6-487F-AB0B-5781F6F7552D}"/>
              </a:ext>
            </a:extLst>
          </p:cNvPr>
          <p:cNvSpPr>
            <a:spLocks noGrp="1"/>
          </p:cNvSpPr>
          <p:nvPr>
            <p:ph idx="13"/>
          </p:nvPr>
        </p:nvSpPr>
        <p:spPr>
          <a:xfrm>
            <a:off x="5257800" y="3962400"/>
            <a:ext cx="3657600" cy="426720"/>
          </a:xfrm>
        </p:spPr>
        <p:txBody>
          <a:bodyPr/>
          <a:lstStyle/>
          <a:p>
            <a:r>
              <a:rPr lang="en-US" sz="2800" i="1" dirty="0"/>
              <a:t>x </a:t>
            </a:r>
            <a:r>
              <a:rPr lang="en-US" sz="2800" dirty="0"/>
              <a:t>approaches </a:t>
            </a:r>
            <a:r>
              <a:rPr lang="en-US" sz="2800" dirty="0">
                <a:ea typeface="Cambria Math" pitchFamily="18" charset="0"/>
              </a:rPr>
              <a:t>1</a:t>
            </a:r>
            <a:r>
              <a:rPr lang="en-US" sz="2800" dirty="0"/>
              <a:t> as </a:t>
            </a:r>
            <a:r>
              <a:rPr lang="en-US" sz="2800" i="1" dirty="0"/>
              <a:t>x</a:t>
            </a:r>
            <a:endParaRPr lang="en-IN" sz="2800" dirty="0"/>
          </a:p>
        </p:txBody>
      </p:sp>
      <p:sp>
        <p:nvSpPr>
          <p:cNvPr id="5" name="Content Placeholder 4">
            <a:extLst>
              <a:ext uri="{FF2B5EF4-FFF2-40B4-BE49-F238E27FC236}">
                <a16:creationId xmlns:a16="http://schemas.microsoft.com/office/drawing/2014/main" id="{6F26DF37-2460-4CA1-B611-D7376E93F311}"/>
              </a:ext>
            </a:extLst>
          </p:cNvPr>
          <p:cNvSpPr>
            <a:spLocks noGrp="1"/>
          </p:cNvSpPr>
          <p:nvPr>
            <p:ph idx="14"/>
          </p:nvPr>
        </p:nvSpPr>
        <p:spPr>
          <a:xfrm>
            <a:off x="457200" y="4450080"/>
            <a:ext cx="8229600" cy="1569720"/>
          </a:xfrm>
        </p:spPr>
        <p:txBody>
          <a:bodyPr/>
          <a:lstStyle/>
          <a:p>
            <a:pPr>
              <a:spcBef>
                <a:spcPts val="300"/>
              </a:spcBef>
            </a:pPr>
            <a:r>
              <a:rPr lang="en-US" sz="2800" dirty="0"/>
              <a:t>grows without bound. (ln </a:t>
            </a:r>
            <a:r>
              <a:rPr lang="en-US" sz="2800" i="1" dirty="0"/>
              <a:t>x</a:t>
            </a:r>
            <a:r>
              <a:rPr lang="en-US" sz="2800" dirty="0"/>
              <a:t> is the natural logarithm of </a:t>
            </a:r>
            <a:r>
              <a:rPr lang="en-US" sz="2800" i="1" dirty="0"/>
              <a:t>x</a:t>
            </a:r>
            <a:r>
              <a:rPr lang="en-US" sz="2800" dirty="0"/>
              <a:t>)</a:t>
            </a:r>
          </a:p>
          <a:p>
            <a:pPr marL="342000" lvl="1">
              <a:spcBef>
                <a:spcPts val="600"/>
              </a:spcBef>
            </a:pPr>
            <a:r>
              <a:rPr lang="en-US" sz="2400" dirty="0"/>
              <a:t>The theorem tells us that the number of primes not exceeding </a:t>
            </a:r>
            <a:r>
              <a:rPr lang="en-US" sz="2400" i="1" dirty="0"/>
              <a:t>x</a:t>
            </a:r>
            <a:r>
              <a:rPr lang="en-US" sz="2400" dirty="0"/>
              <a:t>, can be approximated by</a:t>
            </a:r>
          </a:p>
        </p:txBody>
      </p:sp>
      <p:graphicFrame>
        <p:nvGraphicFramePr>
          <p:cNvPr id="13" name="Object 12">
            <a:extLst>
              <a:ext uri="{FF2B5EF4-FFF2-40B4-BE49-F238E27FC236}">
                <a16:creationId xmlns:a16="http://schemas.microsoft.com/office/drawing/2014/main" id="{064E3C0F-018F-4EEE-846C-E8601192F1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8427352"/>
              </p:ext>
            </p:extLst>
          </p:nvPr>
        </p:nvGraphicFramePr>
        <p:xfrm>
          <a:off x="4140200" y="5472612"/>
          <a:ext cx="812800" cy="394788"/>
        </p:xfrm>
        <a:graphic>
          <a:graphicData uri="http://schemas.openxmlformats.org/presentationml/2006/ole">
            <mc:AlternateContent xmlns:mc="http://schemas.openxmlformats.org/markup-compatibility/2006">
              <mc:Choice xmlns:v="urn:schemas-microsoft-com:vml" Requires="v">
                <p:oleObj name="Equation" r:id="rId4" imgW="444240" imgH="215640" progId="Equation.DSMT4">
                  <p:embed/>
                </p:oleObj>
              </mc:Choice>
              <mc:Fallback>
                <p:oleObj name="Equation" r:id="rId4" imgW="444240" imgH="215640" progId="Equation.DSMT4">
                  <p:embed/>
                  <p:pic>
                    <p:nvPicPr>
                      <p:cNvPr id="0" name=""/>
                      <p:cNvPicPr/>
                      <p:nvPr/>
                    </p:nvPicPr>
                    <p:blipFill>
                      <a:blip r:embed="rId5"/>
                      <a:stretch>
                        <a:fillRect/>
                      </a:stretch>
                    </p:blipFill>
                    <p:spPr>
                      <a:xfrm>
                        <a:off x="4140200" y="5472612"/>
                        <a:ext cx="812800" cy="3947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45DDBBF-7627-42EE-B3A8-437A76A99268}"/>
              </a:ext>
            </a:extLst>
          </p:cNvPr>
          <p:cNvSpPr>
            <a:spLocks noGrp="1"/>
          </p:cNvSpPr>
          <p:nvPr>
            <p:ph idx="15"/>
          </p:nvPr>
        </p:nvSpPr>
        <p:spPr>
          <a:xfrm>
            <a:off x="457200" y="5821680"/>
            <a:ext cx="8458200" cy="731520"/>
          </a:xfrm>
        </p:spPr>
        <p:txBody>
          <a:bodyPr/>
          <a:lstStyle/>
          <a:p>
            <a:pPr marL="342000" lvl="1">
              <a:spcBef>
                <a:spcPts val="300"/>
              </a:spcBef>
            </a:pPr>
            <a:r>
              <a:rPr lang="en-US" sz="2400" dirty="0"/>
              <a:t>The odds that a randomly selected positive integer less than </a:t>
            </a:r>
            <a:r>
              <a:rPr lang="en-US" sz="2400" i="1" dirty="0"/>
              <a:t>n</a:t>
            </a:r>
            <a:r>
              <a:rPr lang="en-US" sz="2400" dirty="0"/>
              <a:t> is prime are approximately</a:t>
            </a:r>
            <a:endParaRPr lang="en-IN" sz="2400" dirty="0"/>
          </a:p>
        </p:txBody>
      </p:sp>
      <p:graphicFrame>
        <p:nvGraphicFramePr>
          <p:cNvPr id="16" name="Object 15">
            <a:extLst>
              <a:ext uri="{FF2B5EF4-FFF2-40B4-BE49-F238E27FC236}">
                <a16:creationId xmlns:a16="http://schemas.microsoft.com/office/drawing/2014/main" id="{2CF30384-97C3-4ACC-ADFD-78BB34200E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6862210"/>
              </p:ext>
            </p:extLst>
          </p:nvPr>
        </p:nvGraphicFramePr>
        <p:xfrm>
          <a:off x="3962400" y="6187440"/>
          <a:ext cx="2389909" cy="492765"/>
        </p:xfrm>
        <a:graphic>
          <a:graphicData uri="http://schemas.openxmlformats.org/presentationml/2006/ole">
            <mc:AlternateContent xmlns:mc="http://schemas.openxmlformats.org/markup-compatibility/2006">
              <mc:Choice xmlns:v="urn:schemas-microsoft-com:vml" Requires="v">
                <p:oleObj name="Equation" r:id="rId6" imgW="1231560" imgH="253800" progId="Equation.DSMT4">
                  <p:embed/>
                </p:oleObj>
              </mc:Choice>
              <mc:Fallback>
                <p:oleObj name="Equation" r:id="rId6" imgW="1231560" imgH="253800" progId="Equation.DSMT4">
                  <p:embed/>
                  <p:pic>
                    <p:nvPicPr>
                      <p:cNvPr id="0" name=""/>
                      <p:cNvPicPr/>
                      <p:nvPr/>
                    </p:nvPicPr>
                    <p:blipFill>
                      <a:blip r:embed="rId7"/>
                      <a:stretch>
                        <a:fillRect/>
                      </a:stretch>
                    </p:blipFill>
                    <p:spPr>
                      <a:xfrm>
                        <a:off x="3962400" y="6187440"/>
                        <a:ext cx="2389909" cy="492765"/>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539D8A36-6C51-42F0-920F-0A509B554C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1435356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DA76-13DB-4E33-B204-5B847BF054EE}"/>
              </a:ext>
            </a:extLst>
          </p:cNvPr>
          <p:cNvSpPr>
            <a:spLocks noGrp="1"/>
          </p:cNvSpPr>
          <p:nvPr>
            <p:ph type="title"/>
          </p:nvPr>
        </p:nvSpPr>
        <p:spPr/>
        <p:txBody>
          <a:bodyPr/>
          <a:lstStyle/>
          <a:p>
            <a:r>
              <a:rPr lang="en-US" dirty="0"/>
              <a:t>Primes and Arithmetic Progressions (</a:t>
            </a:r>
            <a:r>
              <a:rPr lang="en-US" i="1" dirty="0"/>
              <a:t>optional</a:t>
            </a:r>
            <a:r>
              <a:rPr lang="en-US" dirty="0"/>
              <a:t>)</a:t>
            </a:r>
            <a:endParaRPr lang="en-IN" dirty="0"/>
          </a:p>
        </p:txBody>
      </p:sp>
      <p:sp>
        <p:nvSpPr>
          <p:cNvPr id="3" name="Content Placeholder 2">
            <a:extLst>
              <a:ext uri="{FF2B5EF4-FFF2-40B4-BE49-F238E27FC236}">
                <a16:creationId xmlns:a16="http://schemas.microsoft.com/office/drawing/2014/main" id="{3F332F83-7652-4488-A04F-58C30A7BDE43}"/>
              </a:ext>
            </a:extLst>
          </p:cNvPr>
          <p:cNvSpPr>
            <a:spLocks noGrp="1"/>
          </p:cNvSpPr>
          <p:nvPr>
            <p:ph idx="1"/>
          </p:nvPr>
        </p:nvSpPr>
        <p:spPr>
          <a:xfrm>
            <a:off x="457200" y="1295401"/>
            <a:ext cx="8458200" cy="766154"/>
          </a:xfrm>
        </p:spPr>
        <p:txBody>
          <a:bodyPr/>
          <a:lstStyle/>
          <a:p>
            <a:r>
              <a:rPr lang="en-US" sz="2200" dirty="0"/>
              <a:t>Euclid’s proof that there are infinitely many primes can be easily adapted to show that there are infinitely many primes in the following </a:t>
            </a:r>
            <a:r>
              <a:rPr lang="en-US" sz="2200" dirty="0">
                <a:ea typeface="Cambria Math" pitchFamily="18" charset="0"/>
              </a:rPr>
              <a:t>4</a:t>
            </a:r>
            <a:r>
              <a:rPr lang="en-US" sz="2200" i="1" dirty="0"/>
              <a:t>k</a:t>
            </a:r>
            <a:r>
              <a:rPr lang="en-US" sz="2200" dirty="0"/>
              <a:t> + </a:t>
            </a:r>
            <a:r>
              <a:rPr lang="en-US" sz="2200" dirty="0">
                <a:ea typeface="Cambria Math" pitchFamily="18" charset="0"/>
              </a:rPr>
              <a:t>3</a:t>
            </a:r>
            <a:r>
              <a:rPr lang="en-US" sz="2200" dirty="0"/>
              <a:t>, </a:t>
            </a:r>
            <a:r>
              <a:rPr lang="en-US" sz="2200" i="1" dirty="0"/>
              <a:t>k</a:t>
            </a:r>
            <a:r>
              <a:rPr lang="en-US" sz="2200" dirty="0"/>
              <a:t> =</a:t>
            </a:r>
            <a:endParaRPr lang="en-IN" sz="2200" dirty="0"/>
          </a:p>
        </p:txBody>
      </p:sp>
      <p:graphicFrame>
        <p:nvGraphicFramePr>
          <p:cNvPr id="17" name="Object 16">
            <a:extLst>
              <a:ext uri="{FF2B5EF4-FFF2-40B4-BE49-F238E27FC236}">
                <a16:creationId xmlns:a16="http://schemas.microsoft.com/office/drawing/2014/main" id="{CF0B26C3-F3E6-4C45-ADB3-BCC387065F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720334"/>
              </p:ext>
            </p:extLst>
          </p:nvPr>
        </p:nvGraphicFramePr>
        <p:xfrm>
          <a:off x="533400" y="2052485"/>
          <a:ext cx="685800" cy="309716"/>
        </p:xfrm>
        <a:graphic>
          <a:graphicData uri="http://schemas.openxmlformats.org/presentationml/2006/ole">
            <mc:AlternateContent xmlns:mc="http://schemas.openxmlformats.org/markup-compatibility/2006">
              <mc:Choice xmlns:v="urn:schemas-microsoft-com:vml" Requires="v">
                <p:oleObj name="Equation" r:id="rId2" imgW="393480" imgH="177480" progId="Equation.DSMT4">
                  <p:embed/>
                </p:oleObj>
              </mc:Choice>
              <mc:Fallback>
                <p:oleObj name="Equation" r:id="rId2" imgW="393480" imgH="177480" progId="Equation.DSMT4">
                  <p:embed/>
                  <p:pic>
                    <p:nvPicPr>
                      <p:cNvPr id="3" name="Object 2">
                        <a:extLst>
                          <a:ext uri="{FF2B5EF4-FFF2-40B4-BE49-F238E27FC236}">
                            <a16:creationId xmlns:a16="http://schemas.microsoft.com/office/drawing/2014/main" id="{6241ADA9-42AE-477E-A0A4-CCDF78D57A3A}"/>
                          </a:ext>
                        </a:extLst>
                      </p:cNvPr>
                      <p:cNvPicPr/>
                      <p:nvPr/>
                    </p:nvPicPr>
                    <p:blipFill>
                      <a:blip r:embed="rId3"/>
                      <a:stretch>
                        <a:fillRect/>
                      </a:stretch>
                    </p:blipFill>
                    <p:spPr>
                      <a:xfrm>
                        <a:off x="533400" y="2052485"/>
                        <a:ext cx="685800" cy="3097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1CBC191-F5EA-4A13-B5F1-C1F9A17A925D}"/>
              </a:ext>
            </a:extLst>
          </p:cNvPr>
          <p:cNvSpPr>
            <a:spLocks noGrp="1"/>
          </p:cNvSpPr>
          <p:nvPr>
            <p:ph idx="10"/>
          </p:nvPr>
        </p:nvSpPr>
        <p:spPr>
          <a:xfrm>
            <a:off x="1143000" y="1981200"/>
            <a:ext cx="2286000" cy="381000"/>
          </a:xfrm>
        </p:spPr>
        <p:txBody>
          <a:bodyPr/>
          <a:lstStyle/>
          <a:p>
            <a:r>
              <a:rPr lang="en-US" sz="2200" dirty="0"/>
              <a:t>(See Exercise </a:t>
            </a:r>
            <a:r>
              <a:rPr lang="en-US" sz="2200" dirty="0">
                <a:ea typeface="Cambria Math" pitchFamily="18" charset="0"/>
              </a:rPr>
              <a:t>55</a:t>
            </a:r>
            <a:r>
              <a:rPr lang="en-US" sz="2200" dirty="0"/>
              <a:t>)</a:t>
            </a:r>
          </a:p>
        </p:txBody>
      </p:sp>
      <p:sp>
        <p:nvSpPr>
          <p:cNvPr id="5" name="Content Placeholder 4">
            <a:extLst>
              <a:ext uri="{FF2B5EF4-FFF2-40B4-BE49-F238E27FC236}">
                <a16:creationId xmlns:a16="http://schemas.microsoft.com/office/drawing/2014/main" id="{A3892B22-A7A4-49FB-BA3C-8929398849EF}"/>
              </a:ext>
            </a:extLst>
          </p:cNvPr>
          <p:cNvSpPr>
            <a:spLocks noGrp="1"/>
          </p:cNvSpPr>
          <p:nvPr>
            <p:ph idx="11"/>
          </p:nvPr>
        </p:nvSpPr>
        <p:spPr>
          <a:xfrm>
            <a:off x="457200" y="2358046"/>
            <a:ext cx="8229600" cy="766154"/>
          </a:xfrm>
        </p:spPr>
        <p:txBody>
          <a:bodyPr/>
          <a:lstStyle/>
          <a:p>
            <a:r>
              <a:rPr lang="en-US" sz="2200" dirty="0"/>
              <a:t>In the 19</a:t>
            </a:r>
            <a:r>
              <a:rPr lang="en-US" sz="2200" baseline="30000" dirty="0"/>
              <a:t>th</a:t>
            </a:r>
            <a:r>
              <a:rPr lang="en-US" sz="2200" dirty="0"/>
              <a:t> century G. Lejeune Dirichlet showed that every arithmetic progression </a:t>
            </a:r>
            <a:r>
              <a:rPr lang="en-US" sz="2200" i="1" dirty="0"/>
              <a:t>ka</a:t>
            </a:r>
            <a:r>
              <a:rPr lang="en-US" sz="2200" dirty="0"/>
              <a:t> + </a:t>
            </a:r>
            <a:r>
              <a:rPr lang="en-US" sz="2200" i="1" dirty="0"/>
              <a:t>b</a:t>
            </a:r>
            <a:r>
              <a:rPr lang="en-US" sz="2200" dirty="0"/>
              <a:t>, </a:t>
            </a:r>
            <a:r>
              <a:rPr lang="en-US" sz="2200" i="1" dirty="0"/>
              <a:t>k</a:t>
            </a:r>
            <a:r>
              <a:rPr lang="en-US" sz="2200" dirty="0"/>
              <a:t> =</a:t>
            </a:r>
            <a:endParaRPr lang="en-IN" sz="2200" dirty="0"/>
          </a:p>
        </p:txBody>
      </p:sp>
      <p:graphicFrame>
        <p:nvGraphicFramePr>
          <p:cNvPr id="13" name="Object 12">
            <a:extLst>
              <a:ext uri="{FF2B5EF4-FFF2-40B4-BE49-F238E27FC236}">
                <a16:creationId xmlns:a16="http://schemas.microsoft.com/office/drawing/2014/main" id="{A6B37FE0-AAEC-4B9E-A94E-C2E4DCD1D2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8250089"/>
              </p:ext>
            </p:extLst>
          </p:nvPr>
        </p:nvGraphicFramePr>
        <p:xfrm>
          <a:off x="3148145" y="2763535"/>
          <a:ext cx="714109" cy="358306"/>
        </p:xfrm>
        <a:graphic>
          <a:graphicData uri="http://schemas.openxmlformats.org/presentationml/2006/ole">
            <mc:AlternateContent xmlns:mc="http://schemas.openxmlformats.org/markup-compatibility/2006">
              <mc:Choice xmlns:v="urn:schemas-microsoft-com:vml" Requires="v">
                <p:oleObj name="Equation" r:id="rId4" imgW="406080" imgH="203040" progId="Equation.DSMT4">
                  <p:embed/>
                </p:oleObj>
              </mc:Choice>
              <mc:Fallback>
                <p:oleObj name="Equation" r:id="rId4" imgW="406080" imgH="203040" progId="Equation.DSMT4">
                  <p:embed/>
                  <p:pic>
                    <p:nvPicPr>
                      <p:cNvPr id="0" name=""/>
                      <p:cNvPicPr/>
                      <p:nvPr/>
                    </p:nvPicPr>
                    <p:blipFill>
                      <a:blip r:embed="rId5"/>
                      <a:stretch>
                        <a:fillRect/>
                      </a:stretch>
                    </p:blipFill>
                    <p:spPr>
                      <a:xfrm>
                        <a:off x="3148145" y="2763535"/>
                        <a:ext cx="714109" cy="35830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6DFCDA7-F9B8-43A4-9B35-D3386F858C84}"/>
              </a:ext>
            </a:extLst>
          </p:cNvPr>
          <p:cNvSpPr>
            <a:spLocks noGrp="1"/>
          </p:cNvSpPr>
          <p:nvPr>
            <p:ph idx="12"/>
          </p:nvPr>
        </p:nvSpPr>
        <p:spPr>
          <a:xfrm>
            <a:off x="3733800" y="2667000"/>
            <a:ext cx="4800600" cy="381000"/>
          </a:xfrm>
        </p:spPr>
        <p:txBody>
          <a:bodyPr/>
          <a:lstStyle/>
          <a:p>
            <a:r>
              <a:rPr lang="en-US" sz="2200" dirty="0"/>
              <a:t>, where  </a:t>
            </a:r>
            <a:r>
              <a:rPr lang="en-US" sz="2200" i="1" dirty="0">
                <a:ea typeface="Cambria Math" pitchFamily="18" charset="0"/>
              </a:rPr>
              <a:t>a</a:t>
            </a:r>
            <a:r>
              <a:rPr lang="en-US" sz="2200" dirty="0"/>
              <a:t> and </a:t>
            </a:r>
            <a:r>
              <a:rPr lang="en-US" sz="2200" i="1" dirty="0">
                <a:ea typeface="Cambria Math" pitchFamily="18" charset="0"/>
              </a:rPr>
              <a:t>b</a:t>
            </a:r>
            <a:r>
              <a:rPr lang="en-US" sz="2200" dirty="0"/>
              <a:t> have no common factor</a:t>
            </a:r>
            <a:endParaRPr lang="en-IN" sz="2200" dirty="0"/>
          </a:p>
        </p:txBody>
      </p:sp>
      <p:sp>
        <p:nvSpPr>
          <p:cNvPr id="7" name="Content Placeholder 6">
            <a:extLst>
              <a:ext uri="{FF2B5EF4-FFF2-40B4-BE49-F238E27FC236}">
                <a16:creationId xmlns:a16="http://schemas.microsoft.com/office/drawing/2014/main" id="{B450291F-A8E0-43C1-9B3F-4486ABCF7942}"/>
              </a:ext>
            </a:extLst>
          </p:cNvPr>
          <p:cNvSpPr>
            <a:spLocks noGrp="1"/>
          </p:cNvSpPr>
          <p:nvPr>
            <p:ph idx="13"/>
          </p:nvPr>
        </p:nvSpPr>
        <p:spPr>
          <a:xfrm>
            <a:off x="457200" y="3048000"/>
            <a:ext cx="8458200" cy="2141908"/>
          </a:xfrm>
        </p:spPr>
        <p:txBody>
          <a:bodyPr/>
          <a:lstStyle/>
          <a:p>
            <a:pPr>
              <a:spcBef>
                <a:spcPts val="0"/>
              </a:spcBef>
              <a:spcAft>
                <a:spcPts val="400"/>
              </a:spcAft>
            </a:pPr>
            <a:r>
              <a:rPr lang="en-US" sz="2200" dirty="0"/>
              <a:t>greater than </a:t>
            </a:r>
            <a:r>
              <a:rPr lang="en-US" sz="2200" dirty="0">
                <a:ea typeface="Cambria Math" pitchFamily="18" charset="0"/>
              </a:rPr>
              <a:t>1</a:t>
            </a:r>
            <a:r>
              <a:rPr lang="en-US" sz="2200" dirty="0"/>
              <a:t> contains infinitely many primes. (The proof is beyond the scope of the text.)</a:t>
            </a:r>
          </a:p>
          <a:p>
            <a:pPr>
              <a:spcBef>
                <a:spcPts val="0"/>
              </a:spcBef>
              <a:spcAft>
                <a:spcPts val="400"/>
              </a:spcAft>
            </a:pPr>
            <a:r>
              <a:rPr lang="en-US" sz="2200" dirty="0"/>
              <a:t>Are there long arithmetic progressions made up entirely of primes?</a:t>
            </a:r>
          </a:p>
          <a:p>
            <a:pPr marL="342000" lvl="1">
              <a:spcBef>
                <a:spcPts val="0"/>
              </a:spcBef>
              <a:spcAft>
                <a:spcPts val="400"/>
              </a:spcAft>
              <a:buClr>
                <a:srgbClr val="04617B"/>
              </a:buClr>
            </a:pPr>
            <a:r>
              <a:rPr lang="en-US" sz="2000" dirty="0">
                <a:latin typeface="+mn-lt"/>
                <a:ea typeface="Cambria Math" pitchFamily="18" charset="0"/>
              </a:rPr>
              <a:t>5,11, 17, 23, 29  is an arithmetic progression of five primes.</a:t>
            </a:r>
          </a:p>
          <a:p>
            <a:pPr marL="342000" lvl="1">
              <a:spcBef>
                <a:spcPts val="0"/>
              </a:spcBef>
              <a:spcAft>
                <a:spcPts val="400"/>
              </a:spcAft>
              <a:buClr>
                <a:srgbClr val="04617B"/>
              </a:buClr>
            </a:pPr>
            <a:r>
              <a:rPr lang="en-US" sz="2000" dirty="0">
                <a:latin typeface="+mn-lt"/>
                <a:ea typeface="Cambria Math" pitchFamily="18" charset="0"/>
              </a:rPr>
              <a:t>199, 409, 619, 829, 1039,1249,1459,1669,1879,2089 is an </a:t>
            </a:r>
          </a:p>
        </p:txBody>
      </p:sp>
      <p:sp>
        <p:nvSpPr>
          <p:cNvPr id="8" name="Content Placeholder 7">
            <a:extLst>
              <a:ext uri="{FF2B5EF4-FFF2-40B4-BE49-F238E27FC236}">
                <a16:creationId xmlns:a16="http://schemas.microsoft.com/office/drawing/2014/main" id="{CB4D76A5-7BD3-4E9E-97AC-D1BA0BB62EFB}"/>
              </a:ext>
            </a:extLst>
          </p:cNvPr>
          <p:cNvSpPr>
            <a:spLocks noGrp="1"/>
          </p:cNvSpPr>
          <p:nvPr>
            <p:ph idx="14"/>
          </p:nvPr>
        </p:nvSpPr>
        <p:spPr>
          <a:xfrm>
            <a:off x="808872" y="4800600"/>
            <a:ext cx="5638800" cy="381000"/>
          </a:xfrm>
        </p:spPr>
        <p:txBody>
          <a:bodyPr/>
          <a:lstStyle/>
          <a:p>
            <a:r>
              <a:rPr lang="en-US" sz="2000" dirty="0">
                <a:ea typeface="Cambria Math" pitchFamily="18" charset="0"/>
              </a:rPr>
              <a:t>arithmetic progression of ten primes.</a:t>
            </a:r>
          </a:p>
        </p:txBody>
      </p:sp>
      <p:sp>
        <p:nvSpPr>
          <p:cNvPr id="9" name="Content Placeholder 8">
            <a:extLst>
              <a:ext uri="{FF2B5EF4-FFF2-40B4-BE49-F238E27FC236}">
                <a16:creationId xmlns:a16="http://schemas.microsoft.com/office/drawing/2014/main" id="{D99DB73D-DA4F-4F0A-BA35-07C9ECD89F6D}"/>
              </a:ext>
            </a:extLst>
          </p:cNvPr>
          <p:cNvSpPr>
            <a:spLocks noGrp="1"/>
          </p:cNvSpPr>
          <p:nvPr>
            <p:ph idx="15"/>
          </p:nvPr>
        </p:nvSpPr>
        <p:spPr>
          <a:xfrm>
            <a:off x="457200" y="5181600"/>
            <a:ext cx="7924800" cy="1371600"/>
          </a:xfrm>
        </p:spPr>
        <p:txBody>
          <a:bodyPr/>
          <a:lstStyle/>
          <a:p>
            <a:r>
              <a:rPr lang="en-US" sz="2200" dirty="0">
                <a:ea typeface="Cambria Math" pitchFamily="18" charset="0"/>
              </a:rPr>
              <a:t>In the 1930s, Paul </a:t>
            </a:r>
            <a:r>
              <a:rPr lang="en-US" sz="2200" dirty="0" err="1">
                <a:ea typeface="Cambria Math" pitchFamily="18" charset="0"/>
              </a:rPr>
              <a:t>Erd</a:t>
            </a:r>
            <a:r>
              <a:rPr lang="hu-HU" sz="2200" dirty="0">
                <a:ea typeface="Cambria Math"/>
              </a:rPr>
              <a:t>ő</a:t>
            </a:r>
            <a:r>
              <a:rPr lang="en-US" sz="2200" dirty="0">
                <a:ea typeface="Cambria Math" pitchFamily="18" charset="0"/>
              </a:rPr>
              <a:t>s  conjectured that for every positive</a:t>
            </a:r>
            <a:br>
              <a:rPr lang="en-US" sz="2200" dirty="0">
                <a:ea typeface="Cambria Math" pitchFamily="18" charset="0"/>
              </a:rPr>
            </a:br>
            <a:r>
              <a:rPr lang="en-US" sz="2200" dirty="0">
                <a:ea typeface="Cambria Math" pitchFamily="18" charset="0"/>
              </a:rPr>
              <a:t>integer </a:t>
            </a:r>
            <a:r>
              <a:rPr lang="en-US" sz="2200" i="1" dirty="0">
                <a:ea typeface="Cambria Math" pitchFamily="18" charset="0"/>
              </a:rPr>
              <a:t>n</a:t>
            </a:r>
            <a:r>
              <a:rPr lang="en-US" sz="2200" dirty="0">
                <a:ea typeface="Cambria Math" pitchFamily="18" charset="0"/>
              </a:rPr>
              <a:t> greater than 1, there is an arithmetic progression</a:t>
            </a:r>
            <a:br>
              <a:rPr lang="en-US" sz="2200" dirty="0">
                <a:ea typeface="Cambria Math" pitchFamily="18" charset="0"/>
              </a:rPr>
            </a:br>
            <a:r>
              <a:rPr lang="en-US" sz="2200" dirty="0">
                <a:ea typeface="Cambria Math" pitchFamily="18" charset="0"/>
              </a:rPr>
              <a:t>of length </a:t>
            </a:r>
            <a:r>
              <a:rPr lang="en-US" sz="2200" i="1" dirty="0">
                <a:ea typeface="Cambria Math" pitchFamily="18" charset="0"/>
              </a:rPr>
              <a:t>n</a:t>
            </a:r>
            <a:r>
              <a:rPr lang="en-US" sz="2200" dirty="0">
                <a:ea typeface="Cambria Math" pitchFamily="18" charset="0"/>
              </a:rPr>
              <a:t> made up  entirely of primes. This was proven in</a:t>
            </a:r>
            <a:br>
              <a:rPr lang="en-US" sz="2200" dirty="0">
                <a:ea typeface="Cambria Math" pitchFamily="18" charset="0"/>
              </a:rPr>
            </a:br>
            <a:r>
              <a:rPr lang="en-US" sz="2200" dirty="0">
                <a:ea typeface="Cambria Math" pitchFamily="18" charset="0"/>
              </a:rPr>
              <a:t>2006, by Ben Green and Terrence Tau.</a:t>
            </a:r>
            <a:endParaRPr lang="en-US" sz="2200" dirty="0"/>
          </a:p>
        </p:txBody>
      </p:sp>
      <p:pic>
        <p:nvPicPr>
          <p:cNvPr id="16" name="Picture 3" descr="A portrait of Terence Tao.">
            <a:extLst>
              <a:ext uri="{FF2B5EF4-FFF2-40B4-BE49-F238E27FC236}">
                <a16:creationId xmlns:a16="http://schemas.microsoft.com/office/drawing/2014/main" id="{B7313E71-CA7D-4259-BC91-2EA236D89A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30" r="16366"/>
          <a:stretch/>
        </p:blipFill>
        <p:spPr bwMode="auto">
          <a:xfrm>
            <a:off x="7520605" y="4343400"/>
            <a:ext cx="1417992" cy="1622178"/>
          </a:xfrm>
          <a:prstGeom prst="rect">
            <a:avLst/>
          </a:prstGeom>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C2AC0EE9-47AC-4A5A-B8A7-F0DDF725B7D2}"/>
              </a:ext>
            </a:extLst>
          </p:cNvPr>
          <p:cNvSpPr>
            <a:spLocks noGrp="1"/>
          </p:cNvSpPr>
          <p:nvPr>
            <p:ph idx="16"/>
          </p:nvPr>
        </p:nvSpPr>
        <p:spPr>
          <a:xfrm>
            <a:off x="7467601" y="5933649"/>
            <a:ext cx="1524000" cy="695751"/>
          </a:xfrm>
        </p:spPr>
        <p:txBody>
          <a:bodyPr/>
          <a:lstStyle/>
          <a:p>
            <a:pPr>
              <a:spcBef>
                <a:spcPts val="0"/>
              </a:spcBef>
            </a:pPr>
            <a:r>
              <a:rPr lang="en-US" sz="1800" dirty="0"/>
              <a:t>Terence Tao (Born 1975)</a:t>
            </a:r>
          </a:p>
        </p:txBody>
      </p:sp>
      <p:sp>
        <p:nvSpPr>
          <p:cNvPr id="15" name="Slide Number Placeholder 5">
            <a:extLst>
              <a:ext uri="{FF2B5EF4-FFF2-40B4-BE49-F238E27FC236}">
                <a16:creationId xmlns:a16="http://schemas.microsoft.com/office/drawing/2014/main" id="{3BAB8DE3-6BA3-4BC6-B44C-BFD3634AB9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392555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EB93-B733-408E-BDE7-B028B68EBC7D}"/>
              </a:ext>
            </a:extLst>
          </p:cNvPr>
          <p:cNvSpPr>
            <a:spLocks noGrp="1"/>
          </p:cNvSpPr>
          <p:nvPr>
            <p:ph type="title"/>
          </p:nvPr>
        </p:nvSpPr>
        <p:spPr/>
        <p:txBody>
          <a:bodyPr/>
          <a:lstStyle/>
          <a:p>
            <a:r>
              <a:rPr lang="en-US" dirty="0"/>
              <a:t>Generating Primes</a:t>
            </a:r>
            <a:endParaRPr lang="en-IN" dirty="0"/>
          </a:p>
        </p:txBody>
      </p:sp>
      <p:sp>
        <p:nvSpPr>
          <p:cNvPr id="3" name="Content Placeholder 2">
            <a:extLst>
              <a:ext uri="{FF2B5EF4-FFF2-40B4-BE49-F238E27FC236}">
                <a16:creationId xmlns:a16="http://schemas.microsoft.com/office/drawing/2014/main" id="{581E198F-7F1E-4C0D-B5D1-A7A15396AC4D}"/>
              </a:ext>
            </a:extLst>
          </p:cNvPr>
          <p:cNvSpPr>
            <a:spLocks noGrp="1"/>
          </p:cNvSpPr>
          <p:nvPr>
            <p:ph idx="1"/>
          </p:nvPr>
        </p:nvSpPr>
        <p:spPr>
          <a:xfrm>
            <a:off x="457200" y="1295400"/>
            <a:ext cx="8229600" cy="3200400"/>
          </a:xfrm>
        </p:spPr>
        <p:txBody>
          <a:bodyPr/>
          <a:lstStyle/>
          <a:p>
            <a:pPr>
              <a:spcBef>
                <a:spcPts val="300"/>
              </a:spcBef>
            </a:pPr>
            <a:r>
              <a:rPr lang="en-US" sz="2200" dirty="0"/>
              <a:t>The problem of generating large  primes is of both theoretical and practical interest.</a:t>
            </a:r>
          </a:p>
          <a:p>
            <a:pPr>
              <a:spcBef>
                <a:spcPts val="300"/>
              </a:spcBef>
            </a:pPr>
            <a:r>
              <a:rPr lang="en-US" sz="2200" dirty="0"/>
              <a:t>We will see (in Section 4.6) that finding large primes with hundreds of digits is important in cryptography.</a:t>
            </a:r>
          </a:p>
          <a:p>
            <a:pPr>
              <a:spcBef>
                <a:spcPts val="300"/>
              </a:spcBef>
            </a:pPr>
            <a:r>
              <a:rPr lang="en-US" sz="2200" dirty="0"/>
              <a:t>So far, no useful closed formula that always produces primes  has been found. There is no simple  function </a:t>
            </a:r>
            <a:r>
              <a:rPr lang="en-US" sz="2200" i="1" dirty="0"/>
              <a:t>f</a:t>
            </a:r>
            <a:r>
              <a:rPr lang="en-US" sz="2200" dirty="0"/>
              <a:t>(</a:t>
            </a:r>
            <a:r>
              <a:rPr lang="en-US" sz="2200" i="1" dirty="0"/>
              <a:t>n</a:t>
            </a:r>
            <a:r>
              <a:rPr lang="en-US" sz="2200" dirty="0"/>
              <a:t>) such that </a:t>
            </a:r>
            <a:r>
              <a:rPr lang="en-US" sz="2200" i="1" dirty="0"/>
              <a:t>f</a:t>
            </a:r>
            <a:r>
              <a:rPr lang="en-US" sz="2200" dirty="0"/>
              <a:t>(</a:t>
            </a:r>
            <a:r>
              <a:rPr lang="en-US" sz="2200" i="1" dirty="0"/>
              <a:t>n</a:t>
            </a:r>
            <a:r>
              <a:rPr lang="en-US" sz="2200" dirty="0"/>
              <a:t>) is prime for all positive integers </a:t>
            </a:r>
            <a:r>
              <a:rPr lang="en-US" sz="2200" i="1" dirty="0"/>
              <a:t>n</a:t>
            </a:r>
            <a:r>
              <a:rPr lang="en-US" sz="2200" dirty="0"/>
              <a:t>. </a:t>
            </a:r>
          </a:p>
          <a:p>
            <a:pPr>
              <a:spcBef>
                <a:spcPts val="300"/>
              </a:spcBef>
            </a:pPr>
            <a:r>
              <a:rPr lang="en-US" sz="2200" dirty="0"/>
              <a:t>But  </a:t>
            </a:r>
            <a:r>
              <a:rPr lang="en-US" sz="2200" i="1" dirty="0"/>
              <a:t>f</a:t>
            </a:r>
            <a:r>
              <a:rPr lang="en-US" sz="2200" dirty="0"/>
              <a:t>(</a:t>
            </a:r>
            <a:r>
              <a:rPr lang="en-US" sz="2200" i="1" dirty="0"/>
              <a:t>n</a:t>
            </a:r>
            <a:r>
              <a:rPr lang="en-US" sz="2200" dirty="0"/>
              <a:t>) =</a:t>
            </a:r>
            <a:endParaRPr lang="en-IN" sz="2200" dirty="0"/>
          </a:p>
        </p:txBody>
      </p:sp>
      <p:graphicFrame>
        <p:nvGraphicFramePr>
          <p:cNvPr id="9" name="Object 8">
            <a:extLst>
              <a:ext uri="{FF2B5EF4-FFF2-40B4-BE49-F238E27FC236}">
                <a16:creationId xmlns:a16="http://schemas.microsoft.com/office/drawing/2014/main" id="{E0564BFD-10C4-48A5-BA07-A7B3E34BCD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5149894"/>
              </p:ext>
            </p:extLst>
          </p:nvPr>
        </p:nvGraphicFramePr>
        <p:xfrm>
          <a:off x="1676400" y="3955073"/>
          <a:ext cx="336550" cy="388327"/>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0" name=""/>
                      <p:cNvPicPr/>
                      <p:nvPr/>
                    </p:nvPicPr>
                    <p:blipFill>
                      <a:blip r:embed="rId3"/>
                      <a:stretch>
                        <a:fillRect/>
                      </a:stretch>
                    </p:blipFill>
                    <p:spPr>
                      <a:xfrm>
                        <a:off x="1676400" y="3955073"/>
                        <a:ext cx="336550" cy="38832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723BAFB-B7B3-4C8A-BD58-46FE36017C2F}"/>
              </a:ext>
            </a:extLst>
          </p:cNvPr>
          <p:cNvSpPr>
            <a:spLocks noGrp="1"/>
          </p:cNvSpPr>
          <p:nvPr>
            <p:ph idx="13"/>
          </p:nvPr>
        </p:nvSpPr>
        <p:spPr>
          <a:xfrm>
            <a:off x="1905000" y="3992880"/>
            <a:ext cx="4343400" cy="426720"/>
          </a:xfrm>
        </p:spPr>
        <p:txBody>
          <a:bodyPr/>
          <a:lstStyle/>
          <a:p>
            <a:r>
              <a:rPr lang="en-US" sz="2200" i="1" dirty="0"/>
              <a:t>−</a:t>
            </a:r>
            <a:r>
              <a:rPr lang="en-US" sz="2200" dirty="0"/>
              <a:t> </a:t>
            </a:r>
            <a:r>
              <a:rPr lang="en-US" sz="2200" i="1" dirty="0"/>
              <a:t>n</a:t>
            </a:r>
            <a:r>
              <a:rPr lang="en-US" sz="2200" dirty="0"/>
              <a:t> + </a:t>
            </a:r>
            <a:r>
              <a:rPr lang="en-US" sz="2200" dirty="0">
                <a:ea typeface="Cambria Math" pitchFamily="18" charset="0"/>
              </a:rPr>
              <a:t>41</a:t>
            </a:r>
            <a:r>
              <a:rPr lang="en-US" sz="2200" dirty="0"/>
              <a:t>  is prime for all integers</a:t>
            </a:r>
            <a:endParaRPr lang="en-IN" sz="2200" dirty="0"/>
          </a:p>
        </p:txBody>
      </p:sp>
      <p:graphicFrame>
        <p:nvGraphicFramePr>
          <p:cNvPr id="12" name="Object 11">
            <a:extLst>
              <a:ext uri="{FF2B5EF4-FFF2-40B4-BE49-F238E27FC236}">
                <a16:creationId xmlns:a16="http://schemas.microsoft.com/office/drawing/2014/main" id="{E844A84D-DBE3-4A07-8BB5-C99836AA44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3654796"/>
              </p:ext>
            </p:extLst>
          </p:nvPr>
        </p:nvGraphicFramePr>
        <p:xfrm>
          <a:off x="5638800" y="4077235"/>
          <a:ext cx="1112346" cy="348971"/>
        </p:xfrm>
        <a:graphic>
          <a:graphicData uri="http://schemas.openxmlformats.org/presentationml/2006/ole">
            <mc:AlternateContent xmlns:mc="http://schemas.openxmlformats.org/markup-compatibility/2006">
              <mc:Choice xmlns:v="urn:schemas-microsoft-com:vml" Requires="v">
                <p:oleObj name="Equation" r:id="rId4" imgW="647640" imgH="203040" progId="Equation.DSMT4">
                  <p:embed/>
                </p:oleObj>
              </mc:Choice>
              <mc:Fallback>
                <p:oleObj name="Equation" r:id="rId4" imgW="647640" imgH="203040" progId="Equation.DSMT4">
                  <p:embed/>
                  <p:pic>
                    <p:nvPicPr>
                      <p:cNvPr id="3" name="Object 2">
                        <a:extLst>
                          <a:ext uri="{FF2B5EF4-FFF2-40B4-BE49-F238E27FC236}">
                            <a16:creationId xmlns:a16="http://schemas.microsoft.com/office/drawing/2014/main" id="{DE7847C2-9A3A-42BE-A34B-92F0FCC38250}"/>
                          </a:ext>
                        </a:extLst>
                      </p:cNvPr>
                      <p:cNvPicPr/>
                      <p:nvPr/>
                    </p:nvPicPr>
                    <p:blipFill>
                      <a:blip r:embed="rId5"/>
                      <a:stretch>
                        <a:fillRect/>
                      </a:stretch>
                    </p:blipFill>
                    <p:spPr>
                      <a:xfrm>
                        <a:off x="5638800" y="4077235"/>
                        <a:ext cx="1112346" cy="34897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9AE511E-4ED6-4959-A786-93D7AA80075C}"/>
              </a:ext>
            </a:extLst>
          </p:cNvPr>
          <p:cNvSpPr>
            <a:spLocks noGrp="1"/>
          </p:cNvSpPr>
          <p:nvPr>
            <p:ph idx="14"/>
          </p:nvPr>
        </p:nvSpPr>
        <p:spPr>
          <a:xfrm>
            <a:off x="6595023" y="3980411"/>
            <a:ext cx="2247900" cy="388327"/>
          </a:xfrm>
        </p:spPr>
        <p:txBody>
          <a:bodyPr/>
          <a:lstStyle/>
          <a:p>
            <a:r>
              <a:rPr lang="en-US" sz="2200" dirty="0"/>
              <a:t> Because of this,</a:t>
            </a:r>
            <a:endParaRPr lang="en-IN" sz="2200" dirty="0"/>
          </a:p>
        </p:txBody>
      </p:sp>
      <p:sp>
        <p:nvSpPr>
          <p:cNvPr id="6" name="Content Placeholder 5">
            <a:extLst>
              <a:ext uri="{FF2B5EF4-FFF2-40B4-BE49-F238E27FC236}">
                <a16:creationId xmlns:a16="http://schemas.microsoft.com/office/drawing/2014/main" id="{15CCB749-D400-4F2C-8AF2-8768BC6BC612}"/>
              </a:ext>
            </a:extLst>
          </p:cNvPr>
          <p:cNvSpPr>
            <a:spLocks noGrp="1"/>
          </p:cNvSpPr>
          <p:nvPr>
            <p:ph idx="15"/>
          </p:nvPr>
        </p:nvSpPr>
        <p:spPr>
          <a:xfrm>
            <a:off x="454819" y="4297680"/>
            <a:ext cx="8534400" cy="731520"/>
          </a:xfrm>
        </p:spPr>
        <p:txBody>
          <a:bodyPr/>
          <a:lstStyle/>
          <a:p>
            <a:r>
              <a:rPr lang="en-US" sz="2200" dirty="0"/>
              <a:t>we might conjecture that </a:t>
            </a:r>
            <a:r>
              <a:rPr lang="en-US" sz="2200" i="1" dirty="0"/>
              <a:t>f</a:t>
            </a:r>
            <a:r>
              <a:rPr lang="en-US" sz="2200" dirty="0"/>
              <a:t>(</a:t>
            </a:r>
            <a:r>
              <a:rPr lang="en-US" sz="2200" i="1" dirty="0"/>
              <a:t>n</a:t>
            </a:r>
            <a:r>
              <a:rPr lang="en-US" sz="2200" dirty="0"/>
              <a:t>) is prime for all positive integers </a:t>
            </a:r>
            <a:r>
              <a:rPr lang="en-US" sz="2200" i="1" dirty="0"/>
              <a:t>n</a:t>
            </a:r>
            <a:r>
              <a:rPr lang="en-US" sz="2200" dirty="0"/>
              <a:t>. </a:t>
            </a:r>
            <a:r>
              <a:rPr lang="en-US" sz="2200" dirty="0">
                <a:ea typeface="Cambria Math" pitchFamily="18" charset="0"/>
              </a:rPr>
              <a:t>But </a:t>
            </a:r>
            <a:r>
              <a:rPr lang="en-US" sz="2200" i="1" dirty="0"/>
              <a:t>f</a:t>
            </a:r>
            <a:r>
              <a:rPr lang="en-US" sz="2200" dirty="0"/>
              <a:t>(</a:t>
            </a:r>
            <a:r>
              <a:rPr lang="en-US" sz="2200" dirty="0">
                <a:ea typeface="Cambria Math" pitchFamily="18" charset="0"/>
              </a:rPr>
              <a:t>41</a:t>
            </a:r>
            <a:r>
              <a:rPr lang="en-US" sz="2200" dirty="0"/>
              <a:t>) =</a:t>
            </a:r>
            <a:endParaRPr lang="en-IN" sz="2200" dirty="0"/>
          </a:p>
        </p:txBody>
      </p:sp>
      <p:graphicFrame>
        <p:nvGraphicFramePr>
          <p:cNvPr id="11" name="Object 10">
            <a:extLst>
              <a:ext uri="{FF2B5EF4-FFF2-40B4-BE49-F238E27FC236}">
                <a16:creationId xmlns:a16="http://schemas.microsoft.com/office/drawing/2014/main" id="{0D222584-7031-400B-A993-F830BB3FB2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2469407"/>
              </p:ext>
            </p:extLst>
          </p:nvPr>
        </p:nvGraphicFramePr>
        <p:xfrm>
          <a:off x="685800" y="4615693"/>
          <a:ext cx="465866" cy="367788"/>
        </p:xfrm>
        <a:graphic>
          <a:graphicData uri="http://schemas.openxmlformats.org/presentationml/2006/ole">
            <mc:AlternateContent xmlns:mc="http://schemas.openxmlformats.org/markup-compatibility/2006">
              <mc:Choice xmlns:v="urn:schemas-microsoft-com:vml" Requires="v">
                <p:oleObj name="Equation" r:id="rId6" imgW="241200" imgH="190440" progId="Equation.DSMT4">
                  <p:embed/>
                </p:oleObj>
              </mc:Choice>
              <mc:Fallback>
                <p:oleObj name="Equation" r:id="rId6" imgW="241200" imgH="190440" progId="Equation.DSMT4">
                  <p:embed/>
                  <p:pic>
                    <p:nvPicPr>
                      <p:cNvPr id="0" name=""/>
                      <p:cNvPicPr/>
                      <p:nvPr/>
                    </p:nvPicPr>
                    <p:blipFill>
                      <a:blip r:embed="rId7"/>
                      <a:stretch>
                        <a:fillRect/>
                      </a:stretch>
                    </p:blipFill>
                    <p:spPr>
                      <a:xfrm>
                        <a:off x="685800" y="4615693"/>
                        <a:ext cx="465866" cy="3677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7CF115F-3727-4D41-81B9-0AEA3B32E119}"/>
              </a:ext>
            </a:extLst>
          </p:cNvPr>
          <p:cNvSpPr>
            <a:spLocks noGrp="1"/>
          </p:cNvSpPr>
          <p:nvPr>
            <p:ph idx="16"/>
          </p:nvPr>
        </p:nvSpPr>
        <p:spPr>
          <a:xfrm>
            <a:off x="990600" y="4615693"/>
            <a:ext cx="1905000" cy="426720"/>
          </a:xfrm>
        </p:spPr>
        <p:txBody>
          <a:bodyPr/>
          <a:lstStyle/>
          <a:p>
            <a:r>
              <a:rPr lang="en-US" sz="2200" dirty="0">
                <a:ea typeface="Cambria Math" pitchFamily="18" charset="0"/>
              </a:rPr>
              <a:t> is not prime.</a:t>
            </a:r>
            <a:endParaRPr lang="en-IN" sz="2200" dirty="0"/>
          </a:p>
        </p:txBody>
      </p:sp>
      <p:sp>
        <p:nvSpPr>
          <p:cNvPr id="8" name="Content Placeholder 7">
            <a:extLst>
              <a:ext uri="{FF2B5EF4-FFF2-40B4-BE49-F238E27FC236}">
                <a16:creationId xmlns:a16="http://schemas.microsoft.com/office/drawing/2014/main" id="{2AFC0327-268F-4337-ACC0-F4560EA98C44}"/>
              </a:ext>
            </a:extLst>
          </p:cNvPr>
          <p:cNvSpPr>
            <a:spLocks noGrp="1"/>
          </p:cNvSpPr>
          <p:nvPr>
            <p:ph idx="17"/>
          </p:nvPr>
        </p:nvSpPr>
        <p:spPr>
          <a:xfrm>
            <a:off x="452336" y="5105400"/>
            <a:ext cx="8691664" cy="1402080"/>
          </a:xfrm>
        </p:spPr>
        <p:txBody>
          <a:bodyPr/>
          <a:lstStyle/>
          <a:p>
            <a:pPr>
              <a:spcBef>
                <a:spcPts val="300"/>
              </a:spcBef>
            </a:pPr>
            <a:r>
              <a:rPr lang="en-US" sz="2200" dirty="0"/>
              <a:t>More generally, there is  no polynomial with integer coefficients such that  </a:t>
            </a:r>
            <a:r>
              <a:rPr lang="en-US" sz="2200" i="1" dirty="0"/>
              <a:t>f</a:t>
            </a:r>
            <a:r>
              <a:rPr lang="en-US" sz="2200" dirty="0"/>
              <a:t>(</a:t>
            </a:r>
            <a:r>
              <a:rPr lang="en-US" sz="2200" i="1" dirty="0"/>
              <a:t>n</a:t>
            </a:r>
            <a:r>
              <a:rPr lang="en-US" sz="2200" dirty="0"/>
              <a:t>) is prime for all positive integers </a:t>
            </a:r>
            <a:r>
              <a:rPr lang="en-US" sz="2200" i="1" dirty="0"/>
              <a:t>n. </a:t>
            </a:r>
            <a:r>
              <a:rPr lang="en-US" sz="2200" dirty="0"/>
              <a:t>(See supplementary Exercise </a:t>
            </a:r>
            <a:r>
              <a:rPr lang="en-US" sz="2200" dirty="0">
                <a:ea typeface="Cambria Math" pitchFamily="18" charset="0"/>
              </a:rPr>
              <a:t>23</a:t>
            </a:r>
            <a:r>
              <a:rPr lang="en-US" sz="2200" dirty="0"/>
              <a:t>.)</a:t>
            </a:r>
          </a:p>
          <a:p>
            <a:pPr>
              <a:spcBef>
                <a:spcPts val="300"/>
              </a:spcBef>
            </a:pPr>
            <a:r>
              <a:rPr lang="en-US" sz="2200" dirty="0"/>
              <a:t>Fortunately, we can generate large integers which are almost certainly primes. See Chapter</a:t>
            </a:r>
            <a:r>
              <a:rPr lang="en-US" sz="2200" i="1" dirty="0"/>
              <a:t> </a:t>
            </a:r>
            <a:r>
              <a:rPr lang="en-US" sz="2200" dirty="0">
                <a:ea typeface="Cambria Math" pitchFamily="18" charset="0"/>
              </a:rPr>
              <a:t>7</a:t>
            </a:r>
            <a:r>
              <a:rPr lang="en-US" sz="2200" dirty="0"/>
              <a:t>.</a:t>
            </a:r>
          </a:p>
        </p:txBody>
      </p:sp>
      <p:sp>
        <p:nvSpPr>
          <p:cNvPr id="14" name="Slide Number Placeholder 5">
            <a:extLst>
              <a:ext uri="{FF2B5EF4-FFF2-40B4-BE49-F238E27FC236}">
                <a16:creationId xmlns:a16="http://schemas.microsoft.com/office/drawing/2014/main" id="{A4578795-AD87-4995-82E9-BBA9075D46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3885156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Conjectures about Primes</a:t>
            </a:r>
            <a:endParaRPr lang="en-IN" dirty="0"/>
          </a:p>
        </p:txBody>
      </p:sp>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457200" y="1295400"/>
            <a:ext cx="8610600" cy="1905000"/>
          </a:xfrm>
        </p:spPr>
        <p:txBody>
          <a:bodyPr/>
          <a:lstStyle/>
          <a:p>
            <a:pPr>
              <a:spcBef>
                <a:spcPts val="0"/>
              </a:spcBef>
            </a:pPr>
            <a:r>
              <a:rPr lang="en-US" sz="2200" dirty="0"/>
              <a:t>Even though primes have been studied extensively for centuries, many conjectures about them are unresolved, including:</a:t>
            </a:r>
          </a:p>
          <a:p>
            <a:pPr>
              <a:spcBef>
                <a:spcPts val="0"/>
              </a:spcBef>
            </a:pPr>
            <a:r>
              <a:rPr lang="en-US" sz="2200" i="1" dirty="0">
                <a:ea typeface="Cambria Math" pitchFamily="18" charset="0"/>
              </a:rPr>
              <a:t>Goldbach’s Conjecture</a:t>
            </a:r>
            <a:r>
              <a:rPr lang="en-US" sz="2200" dirty="0">
                <a:ea typeface="Cambria Math" pitchFamily="18" charset="0"/>
              </a:rPr>
              <a:t>: Every even integer </a:t>
            </a:r>
            <a:r>
              <a:rPr lang="en-US" sz="2200" i="1" dirty="0">
                <a:ea typeface="Cambria Math" pitchFamily="18" charset="0"/>
              </a:rPr>
              <a:t>n</a:t>
            </a:r>
            <a:r>
              <a:rPr lang="en-US" sz="2200" dirty="0">
                <a:ea typeface="Cambria Math" pitchFamily="18" charset="0"/>
              </a:rPr>
              <a:t>, </a:t>
            </a:r>
            <a:r>
              <a:rPr lang="en-US" sz="2200" i="1" dirty="0">
                <a:ea typeface="Cambria Math" pitchFamily="18" charset="0"/>
              </a:rPr>
              <a:t>n</a:t>
            </a:r>
            <a:r>
              <a:rPr lang="en-US" sz="2200" dirty="0">
                <a:ea typeface="Cambria Math" pitchFamily="18" charset="0"/>
              </a:rPr>
              <a:t> &gt; 2, is the sum of two primes. It has been verified  by computer for all positive even integers up to</a:t>
            </a:r>
            <a:endParaRPr lang="en-IN" sz="2200" dirty="0"/>
          </a:p>
        </p:txBody>
      </p:sp>
      <p:graphicFrame>
        <p:nvGraphicFramePr>
          <p:cNvPr id="14" name="Object 13">
            <a:extLst>
              <a:ext uri="{FF2B5EF4-FFF2-40B4-BE49-F238E27FC236}">
                <a16:creationId xmlns:a16="http://schemas.microsoft.com/office/drawing/2014/main" id="{3BAB1B44-A9C0-4441-9DEF-BA42BECBEC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3581379"/>
              </p:ext>
            </p:extLst>
          </p:nvPr>
        </p:nvGraphicFramePr>
        <p:xfrm>
          <a:off x="913795" y="2701783"/>
          <a:ext cx="1071561" cy="381000"/>
        </p:xfrm>
        <a:graphic>
          <a:graphicData uri="http://schemas.openxmlformats.org/presentationml/2006/ole">
            <mc:AlternateContent xmlns:mc="http://schemas.openxmlformats.org/markup-compatibility/2006">
              <mc:Choice xmlns:v="urn:schemas-microsoft-com:vml" Requires="v">
                <p:oleObj name="Equation" r:id="rId2" imgW="571320" imgH="203040" progId="Equation.DSMT4">
                  <p:embed/>
                </p:oleObj>
              </mc:Choice>
              <mc:Fallback>
                <p:oleObj name="Equation" r:id="rId2" imgW="571320" imgH="203040" progId="Equation.DSMT4">
                  <p:embed/>
                  <p:pic>
                    <p:nvPicPr>
                      <p:cNvPr id="3" name="Object 2">
                        <a:extLst>
                          <a:ext uri="{FF2B5EF4-FFF2-40B4-BE49-F238E27FC236}">
                            <a16:creationId xmlns:a16="http://schemas.microsoft.com/office/drawing/2014/main" id="{5FB41CB9-6B1C-4C14-9DE7-45A3E69E8D8D}"/>
                          </a:ext>
                        </a:extLst>
                      </p:cNvPr>
                      <p:cNvPicPr/>
                      <p:nvPr/>
                    </p:nvPicPr>
                    <p:blipFill>
                      <a:blip r:embed="rId3"/>
                      <a:stretch>
                        <a:fillRect/>
                      </a:stretch>
                    </p:blipFill>
                    <p:spPr>
                      <a:xfrm>
                        <a:off x="913795" y="2701783"/>
                        <a:ext cx="1071561"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98185B-2EFC-4CD1-A6DA-B5529AAA9D34}"/>
              </a:ext>
            </a:extLst>
          </p:cNvPr>
          <p:cNvSpPr>
            <a:spLocks noGrp="1"/>
          </p:cNvSpPr>
          <p:nvPr>
            <p:ph idx="10"/>
          </p:nvPr>
        </p:nvSpPr>
        <p:spPr>
          <a:xfrm>
            <a:off x="1985356" y="2692219"/>
            <a:ext cx="5638800" cy="381000"/>
          </a:xfrm>
        </p:spPr>
        <p:txBody>
          <a:bodyPr/>
          <a:lstStyle/>
          <a:p>
            <a:r>
              <a:rPr lang="en-US" sz="2200" dirty="0">
                <a:ea typeface="Cambria Math" pitchFamily="18" charset="0"/>
              </a:rPr>
              <a:t>The conjecture is believed to be true by most</a:t>
            </a:r>
            <a:endParaRPr lang="en-IN" sz="2200" dirty="0"/>
          </a:p>
        </p:txBody>
      </p:sp>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457200" y="3048000"/>
            <a:ext cx="7924800" cy="838200"/>
          </a:xfrm>
        </p:spPr>
        <p:txBody>
          <a:bodyPr/>
          <a:lstStyle/>
          <a:p>
            <a:pPr>
              <a:spcBef>
                <a:spcPts val="0"/>
              </a:spcBef>
            </a:pPr>
            <a:r>
              <a:rPr lang="en-US" sz="2200" dirty="0">
                <a:ea typeface="Cambria Math" pitchFamily="18" charset="0"/>
              </a:rPr>
              <a:t>mathematicians.</a:t>
            </a:r>
          </a:p>
          <a:p>
            <a:pPr>
              <a:spcBef>
                <a:spcPts val="0"/>
              </a:spcBef>
            </a:pPr>
            <a:r>
              <a:rPr lang="en-US" sz="2200" dirty="0">
                <a:ea typeface="Cambria Math" pitchFamily="18" charset="0"/>
              </a:rPr>
              <a:t>There are infinitely many primes of the form</a:t>
            </a:r>
            <a:endParaRPr lang="en-IN" sz="2200" dirty="0"/>
          </a:p>
        </p:txBody>
      </p:sp>
      <p:graphicFrame>
        <p:nvGraphicFramePr>
          <p:cNvPr id="16" name="Object 15">
            <a:extLst>
              <a:ext uri="{FF2B5EF4-FFF2-40B4-BE49-F238E27FC236}">
                <a16:creationId xmlns:a16="http://schemas.microsoft.com/office/drawing/2014/main" id="{1A7AF220-69BE-4017-BC30-74232B1495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5204834"/>
              </p:ext>
            </p:extLst>
          </p:nvPr>
        </p:nvGraphicFramePr>
        <p:xfrm>
          <a:off x="5598033" y="3444597"/>
          <a:ext cx="726567" cy="460160"/>
        </p:xfrm>
        <a:graphic>
          <a:graphicData uri="http://schemas.openxmlformats.org/presentationml/2006/ole">
            <mc:AlternateContent xmlns:mc="http://schemas.openxmlformats.org/markup-compatibility/2006">
              <mc:Choice xmlns:v="urn:schemas-microsoft-com:vml" Requires="v">
                <p:oleObj name="Equation" r:id="rId4" imgW="380880" imgH="241200" progId="Equation.DSMT4">
                  <p:embed/>
                </p:oleObj>
              </mc:Choice>
              <mc:Fallback>
                <p:oleObj name="Equation" r:id="rId4" imgW="380880" imgH="241200" progId="Equation.DSMT4">
                  <p:embed/>
                  <p:pic>
                    <p:nvPicPr>
                      <p:cNvPr id="5" name="Object 4">
                        <a:extLst>
                          <a:ext uri="{FF2B5EF4-FFF2-40B4-BE49-F238E27FC236}">
                            <a16:creationId xmlns:a16="http://schemas.microsoft.com/office/drawing/2014/main" id="{D99CEA73-3C54-41FF-A4D1-DA657065A331}"/>
                          </a:ext>
                        </a:extLst>
                      </p:cNvPr>
                      <p:cNvPicPr/>
                      <p:nvPr/>
                    </p:nvPicPr>
                    <p:blipFill>
                      <a:blip r:embed="rId5"/>
                      <a:stretch>
                        <a:fillRect/>
                      </a:stretch>
                    </p:blipFill>
                    <p:spPr>
                      <a:xfrm>
                        <a:off x="5598033" y="3444597"/>
                        <a:ext cx="726567" cy="46016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6172200" y="3453237"/>
            <a:ext cx="2667000" cy="381000"/>
          </a:xfrm>
        </p:spPr>
        <p:txBody>
          <a:bodyPr/>
          <a:lstStyle/>
          <a:p>
            <a:r>
              <a:rPr lang="en-US" sz="2200" dirty="0">
                <a:ea typeface="Cambria Math" pitchFamily="18" charset="0"/>
              </a:rPr>
              <a:t>, where </a:t>
            </a:r>
            <a:r>
              <a:rPr lang="en-US" sz="2200" i="1" dirty="0">
                <a:ea typeface="Cambria Math" pitchFamily="18" charset="0"/>
              </a:rPr>
              <a:t>n</a:t>
            </a:r>
            <a:r>
              <a:rPr lang="en-US" sz="2200" dirty="0">
                <a:ea typeface="Cambria Math" pitchFamily="18" charset="0"/>
              </a:rPr>
              <a:t> is a positive</a:t>
            </a:r>
            <a:endParaRPr lang="en-IN" sz="2200" dirty="0"/>
          </a:p>
        </p:txBody>
      </p:sp>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457200" y="3810000"/>
            <a:ext cx="8305800" cy="685800"/>
          </a:xfrm>
        </p:spPr>
        <p:txBody>
          <a:bodyPr/>
          <a:lstStyle/>
          <a:p>
            <a:r>
              <a:rPr lang="en-US" sz="2200" dirty="0">
                <a:ea typeface="Cambria Math" pitchFamily="18" charset="0"/>
              </a:rPr>
              <a:t>integer. But it has been shown that there are infinitely many primes  of the form</a:t>
            </a:r>
            <a:endParaRPr lang="en-IN" sz="2200" dirty="0"/>
          </a:p>
        </p:txBody>
      </p:sp>
      <p:graphicFrame>
        <p:nvGraphicFramePr>
          <p:cNvPr id="13" name="Object 12">
            <a:extLst>
              <a:ext uri="{FF2B5EF4-FFF2-40B4-BE49-F238E27FC236}">
                <a16:creationId xmlns:a16="http://schemas.microsoft.com/office/drawing/2014/main" id="{B06C6EA5-AD12-43E2-BEA1-D57084FBFF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6544826"/>
              </p:ext>
            </p:extLst>
          </p:nvPr>
        </p:nvGraphicFramePr>
        <p:xfrm>
          <a:off x="1561707" y="4132559"/>
          <a:ext cx="724293" cy="458138"/>
        </p:xfrm>
        <a:graphic>
          <a:graphicData uri="http://schemas.openxmlformats.org/presentationml/2006/ole">
            <mc:AlternateContent xmlns:mc="http://schemas.openxmlformats.org/markup-compatibility/2006">
              <mc:Choice xmlns:v="urn:schemas-microsoft-com:vml" Requires="v">
                <p:oleObj name="Equation" r:id="rId6" imgW="790914" imgH="500036" progId="Equation.DSMT4">
                  <p:embed/>
                </p:oleObj>
              </mc:Choice>
              <mc:Fallback>
                <p:oleObj name="Equation" r:id="rId6" imgW="790914" imgH="500036" progId="Equation.DSMT4">
                  <p:embed/>
                  <p:pic>
                    <p:nvPicPr>
                      <p:cNvPr id="0" name=""/>
                      <p:cNvPicPr/>
                      <p:nvPr/>
                    </p:nvPicPr>
                    <p:blipFill>
                      <a:blip r:embed="rId7"/>
                      <a:stretch>
                        <a:fillRect/>
                      </a:stretch>
                    </p:blipFill>
                    <p:spPr>
                      <a:xfrm>
                        <a:off x="1561707" y="4132559"/>
                        <a:ext cx="724293" cy="4581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C688163-9D01-4A79-9C72-41D569AE4198}"/>
              </a:ext>
            </a:extLst>
          </p:cNvPr>
          <p:cNvSpPr>
            <a:spLocks noGrp="1"/>
          </p:cNvSpPr>
          <p:nvPr>
            <p:ph idx="14"/>
          </p:nvPr>
        </p:nvSpPr>
        <p:spPr>
          <a:xfrm>
            <a:off x="2133600" y="4132772"/>
            <a:ext cx="6858000" cy="381000"/>
          </a:xfrm>
        </p:spPr>
        <p:txBody>
          <a:bodyPr/>
          <a:lstStyle/>
          <a:p>
            <a:r>
              <a:rPr lang="en-US" sz="2200" dirty="0">
                <a:ea typeface="Cambria Math" pitchFamily="18" charset="0"/>
              </a:rPr>
              <a:t>, where </a:t>
            </a:r>
            <a:r>
              <a:rPr lang="en-US" sz="2200" i="1" dirty="0">
                <a:ea typeface="Cambria Math" pitchFamily="18" charset="0"/>
              </a:rPr>
              <a:t>n</a:t>
            </a:r>
            <a:r>
              <a:rPr lang="en-US" sz="2200" dirty="0">
                <a:ea typeface="Cambria Math" pitchFamily="18" charset="0"/>
              </a:rPr>
              <a:t> is a positive  integer or  the product of at most</a:t>
            </a:r>
            <a:endParaRPr lang="en-IN" sz="2200" dirty="0"/>
          </a:p>
        </p:txBody>
      </p:sp>
      <p:sp>
        <p:nvSpPr>
          <p:cNvPr id="9" name="Content Placeholder 8">
            <a:extLst>
              <a:ext uri="{FF2B5EF4-FFF2-40B4-BE49-F238E27FC236}">
                <a16:creationId xmlns:a16="http://schemas.microsoft.com/office/drawing/2014/main" id="{8B2C1FF9-B9EC-4CFD-8F1D-A718B2328C93}"/>
              </a:ext>
            </a:extLst>
          </p:cNvPr>
          <p:cNvSpPr>
            <a:spLocks noGrp="1"/>
          </p:cNvSpPr>
          <p:nvPr>
            <p:ph idx="15"/>
          </p:nvPr>
        </p:nvSpPr>
        <p:spPr>
          <a:xfrm>
            <a:off x="457200" y="4470654"/>
            <a:ext cx="8763000" cy="1828476"/>
          </a:xfrm>
        </p:spPr>
        <p:txBody>
          <a:bodyPr/>
          <a:lstStyle/>
          <a:p>
            <a:pPr>
              <a:spcBef>
                <a:spcPts val="0"/>
              </a:spcBef>
            </a:pPr>
            <a:r>
              <a:rPr lang="en-US" sz="2200" dirty="0">
                <a:ea typeface="Cambria Math" pitchFamily="18" charset="0"/>
              </a:rPr>
              <a:t>two primes.</a:t>
            </a:r>
          </a:p>
          <a:p>
            <a:pPr>
              <a:spcBef>
                <a:spcPts val="0"/>
              </a:spcBef>
            </a:pPr>
            <a:r>
              <a:rPr lang="en-US" sz="2200" i="1" dirty="0">
                <a:ea typeface="Cambria Math" pitchFamily="18" charset="0"/>
              </a:rPr>
              <a:t>The Twin Prime Conjecture</a:t>
            </a:r>
            <a:r>
              <a:rPr lang="en-US" sz="2200" dirty="0">
                <a:ea typeface="Cambria Math" pitchFamily="18" charset="0"/>
              </a:rPr>
              <a:t>: The twin prime conjecture is that there are infinitely many pairs of twin primes. Twin primes are pairs of primes that differ by 2. Examples are 3 and 5, 5 and 7, 11 and 13, etc. The current world’s record for twin primes (as of mid 2011) consists of numbers</a:t>
            </a:r>
            <a:endParaRPr lang="en-IN" sz="2200" dirty="0"/>
          </a:p>
        </p:txBody>
      </p:sp>
      <p:graphicFrame>
        <p:nvGraphicFramePr>
          <p:cNvPr id="17" name="Object 16">
            <a:extLst>
              <a:ext uri="{FF2B5EF4-FFF2-40B4-BE49-F238E27FC236}">
                <a16:creationId xmlns:a16="http://schemas.microsoft.com/office/drawing/2014/main" id="{F4E1F88C-CF17-4EC2-88AD-5F7336FCB9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2911068"/>
              </p:ext>
            </p:extLst>
          </p:nvPr>
        </p:nvGraphicFramePr>
        <p:xfrm>
          <a:off x="539686" y="6213064"/>
          <a:ext cx="3097490" cy="439196"/>
        </p:xfrm>
        <a:graphic>
          <a:graphicData uri="http://schemas.openxmlformats.org/presentationml/2006/ole">
            <mc:AlternateContent xmlns:mc="http://schemas.openxmlformats.org/markup-compatibility/2006">
              <mc:Choice xmlns:v="urn:schemas-microsoft-com:vml" Requires="v">
                <p:oleObj name="Equation" r:id="rId8" imgW="1701720" imgH="241200" progId="Equation.DSMT4">
                  <p:embed/>
                </p:oleObj>
              </mc:Choice>
              <mc:Fallback>
                <p:oleObj name="Equation" r:id="rId8" imgW="1701720" imgH="241200" progId="Equation.DSMT4">
                  <p:embed/>
                  <p:pic>
                    <p:nvPicPr>
                      <p:cNvPr id="6" name="Object 5">
                        <a:extLst>
                          <a:ext uri="{FF2B5EF4-FFF2-40B4-BE49-F238E27FC236}">
                            <a16:creationId xmlns:a16="http://schemas.microsoft.com/office/drawing/2014/main" id="{84E60533-AF04-465E-9A4B-0B9EBDF96E82}"/>
                          </a:ext>
                        </a:extLst>
                      </p:cNvPr>
                      <p:cNvPicPr/>
                      <p:nvPr/>
                    </p:nvPicPr>
                    <p:blipFill>
                      <a:blip r:embed="rId9"/>
                      <a:stretch>
                        <a:fillRect/>
                      </a:stretch>
                    </p:blipFill>
                    <p:spPr>
                      <a:xfrm>
                        <a:off x="539686" y="6213064"/>
                        <a:ext cx="3097490" cy="43919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28050CA-C7BB-4820-89AA-94AB815C91F9}"/>
              </a:ext>
            </a:extLst>
          </p:cNvPr>
          <p:cNvSpPr>
            <a:spLocks noGrp="1"/>
          </p:cNvSpPr>
          <p:nvPr>
            <p:ph idx="16"/>
          </p:nvPr>
        </p:nvSpPr>
        <p:spPr>
          <a:xfrm>
            <a:off x="3505200" y="6195092"/>
            <a:ext cx="4724400" cy="381000"/>
          </a:xfrm>
        </p:spPr>
        <p:txBody>
          <a:bodyPr/>
          <a:lstStyle/>
          <a:p>
            <a:r>
              <a:rPr lang="en-US" sz="2200" dirty="0">
                <a:ea typeface="Cambria Math"/>
              </a:rPr>
              <a:t>, which have 100,355 decimal digits.</a:t>
            </a:r>
            <a:endParaRPr lang="en-IN" sz="2200" dirty="0"/>
          </a:p>
        </p:txBody>
      </p:sp>
      <p:sp>
        <p:nvSpPr>
          <p:cNvPr id="15" name="Slide Number Placeholder 5">
            <a:extLst>
              <a:ext uri="{FF2B5EF4-FFF2-40B4-BE49-F238E27FC236}">
                <a16:creationId xmlns:a16="http://schemas.microsoft.com/office/drawing/2014/main" id="{77D41BD3-A42B-4D29-BAA7-ECB7E8FF87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1486605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AF48-CEE1-4CE5-AD7A-5F6E74F6B90B}"/>
              </a:ext>
            </a:extLst>
          </p:cNvPr>
          <p:cNvSpPr>
            <a:spLocks noGrp="1"/>
          </p:cNvSpPr>
          <p:nvPr>
            <p:ph type="title"/>
          </p:nvPr>
        </p:nvSpPr>
        <p:spPr/>
        <p:txBody>
          <a:bodyPr/>
          <a:lstStyle/>
          <a:p>
            <a:r>
              <a:rPr lang="en-US" dirty="0"/>
              <a:t>Greatest Common Divisor</a:t>
            </a:r>
            <a:r>
              <a:rPr lang="en-US" sz="1500" dirty="0"/>
              <a:t> 1</a:t>
            </a:r>
            <a:endParaRPr lang="en-IN" dirty="0"/>
          </a:p>
        </p:txBody>
      </p:sp>
      <p:sp>
        <p:nvSpPr>
          <p:cNvPr id="3" name="Content Placeholder 2">
            <a:extLst>
              <a:ext uri="{FF2B5EF4-FFF2-40B4-BE49-F238E27FC236}">
                <a16:creationId xmlns:a16="http://schemas.microsoft.com/office/drawing/2014/main" id="{60B9BEFD-7C9D-47E2-BE90-2FA718146145}"/>
              </a:ext>
            </a:extLst>
          </p:cNvPr>
          <p:cNvSpPr>
            <a:spLocks noGrp="1"/>
          </p:cNvSpPr>
          <p:nvPr>
            <p:ph idx="1"/>
          </p:nvPr>
        </p:nvSpPr>
        <p:spPr>
          <a:xfrm>
            <a:off x="457200" y="1295400"/>
            <a:ext cx="8458200" cy="838200"/>
          </a:xfrm>
        </p:spPr>
        <p:txBody>
          <a:bodyPr/>
          <a:lstStyle/>
          <a:p>
            <a:r>
              <a:rPr lang="en-US" sz="2600" b="1" dirty="0">
                <a:latin typeface="+mn-lt"/>
              </a:rPr>
              <a:t>Definition</a:t>
            </a:r>
            <a:r>
              <a:rPr lang="en-US" sz="2600" dirty="0">
                <a:latin typeface="+mn-lt"/>
              </a:rPr>
              <a:t>: Let </a:t>
            </a:r>
            <a:r>
              <a:rPr lang="en-US" sz="2600" i="1" dirty="0">
                <a:latin typeface="+mn-lt"/>
              </a:rPr>
              <a:t>a</a:t>
            </a:r>
            <a:r>
              <a:rPr lang="en-US" sz="2600" dirty="0">
                <a:latin typeface="+mn-lt"/>
              </a:rPr>
              <a:t> and </a:t>
            </a:r>
            <a:r>
              <a:rPr lang="en-US" sz="2600" i="1" dirty="0">
                <a:latin typeface="+mn-lt"/>
              </a:rPr>
              <a:t>b </a:t>
            </a:r>
            <a:r>
              <a:rPr lang="en-US" sz="2600" dirty="0">
                <a:latin typeface="+mn-lt"/>
              </a:rPr>
              <a:t>be integers, not both zero. The largest integer </a:t>
            </a:r>
            <a:r>
              <a:rPr lang="en-US" sz="2600" i="1" dirty="0">
                <a:latin typeface="+mn-lt"/>
              </a:rPr>
              <a:t>d</a:t>
            </a:r>
            <a:r>
              <a:rPr lang="en-US" sz="2600" dirty="0">
                <a:latin typeface="+mn-lt"/>
              </a:rPr>
              <a:t> such that</a:t>
            </a:r>
            <a:endParaRPr lang="en-IN" sz="2600" dirty="0">
              <a:latin typeface="+mn-lt"/>
            </a:endParaRPr>
          </a:p>
        </p:txBody>
      </p:sp>
      <p:graphicFrame>
        <p:nvGraphicFramePr>
          <p:cNvPr id="8" name="Object 7">
            <a:extLst>
              <a:ext uri="{FF2B5EF4-FFF2-40B4-BE49-F238E27FC236}">
                <a16:creationId xmlns:a16="http://schemas.microsoft.com/office/drawing/2014/main" id="{6239FD81-3DD4-433A-AD0B-11EC9E1F20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2272307"/>
              </p:ext>
            </p:extLst>
          </p:nvPr>
        </p:nvGraphicFramePr>
        <p:xfrm>
          <a:off x="3086100" y="1724025"/>
          <a:ext cx="685800" cy="485775"/>
        </p:xfrm>
        <a:graphic>
          <a:graphicData uri="http://schemas.openxmlformats.org/presentationml/2006/ole">
            <mc:AlternateContent xmlns:mc="http://schemas.openxmlformats.org/markup-compatibility/2006">
              <mc:Choice xmlns:v="urn:schemas-microsoft-com:vml" Requires="v">
                <p:oleObj name="Equation" r:id="rId2" imgW="304560" imgH="215640" progId="Equation.DSMT4">
                  <p:embed/>
                </p:oleObj>
              </mc:Choice>
              <mc:Fallback>
                <p:oleObj name="Equation" r:id="rId2" imgW="304560" imgH="215640" progId="Equation.DSMT4">
                  <p:embed/>
                  <p:pic>
                    <p:nvPicPr>
                      <p:cNvPr id="3" name="Object 2">
                        <a:extLst>
                          <a:ext uri="{FF2B5EF4-FFF2-40B4-BE49-F238E27FC236}">
                            <a16:creationId xmlns:a16="http://schemas.microsoft.com/office/drawing/2014/main" id="{484216A4-3DDC-4125-897C-8C1FA2861D5D}"/>
                          </a:ext>
                        </a:extLst>
                      </p:cNvPr>
                      <p:cNvPicPr/>
                      <p:nvPr/>
                    </p:nvPicPr>
                    <p:blipFill>
                      <a:blip r:embed="rId3"/>
                      <a:stretch>
                        <a:fillRect/>
                      </a:stretch>
                    </p:blipFill>
                    <p:spPr>
                      <a:xfrm>
                        <a:off x="3086100" y="1724025"/>
                        <a:ext cx="685800" cy="4857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43E7AF0-032A-480D-A47F-C4BEE857F271}"/>
              </a:ext>
            </a:extLst>
          </p:cNvPr>
          <p:cNvSpPr>
            <a:spLocks noGrp="1"/>
          </p:cNvSpPr>
          <p:nvPr>
            <p:ph idx="13"/>
          </p:nvPr>
        </p:nvSpPr>
        <p:spPr>
          <a:xfrm>
            <a:off x="3733800" y="1676400"/>
            <a:ext cx="1524000" cy="533400"/>
          </a:xfrm>
        </p:spPr>
        <p:txBody>
          <a:bodyPr/>
          <a:lstStyle/>
          <a:p>
            <a:r>
              <a:rPr lang="en-US" sz="2600" dirty="0">
                <a:latin typeface="+mn-lt"/>
              </a:rPr>
              <a:t>and also</a:t>
            </a:r>
            <a:endParaRPr lang="en-IN" sz="2600" dirty="0">
              <a:latin typeface="+mn-lt"/>
            </a:endParaRPr>
          </a:p>
        </p:txBody>
      </p:sp>
      <p:graphicFrame>
        <p:nvGraphicFramePr>
          <p:cNvPr id="10" name="Object 9">
            <a:extLst>
              <a:ext uri="{FF2B5EF4-FFF2-40B4-BE49-F238E27FC236}">
                <a16:creationId xmlns:a16="http://schemas.microsoft.com/office/drawing/2014/main" id="{A4B60091-E96C-47AE-AFBC-0FA50403B3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2801010"/>
              </p:ext>
            </p:extLst>
          </p:nvPr>
        </p:nvGraphicFramePr>
        <p:xfrm>
          <a:off x="4991100" y="1724024"/>
          <a:ext cx="685800" cy="485776"/>
        </p:xfrm>
        <a:graphic>
          <a:graphicData uri="http://schemas.openxmlformats.org/presentationml/2006/ole">
            <mc:AlternateContent xmlns:mc="http://schemas.openxmlformats.org/markup-compatibility/2006">
              <mc:Choice xmlns:v="urn:schemas-microsoft-com:vml" Requires="v">
                <p:oleObj name="Equation" r:id="rId4" imgW="304560" imgH="215640" progId="Equation.DSMT4">
                  <p:embed/>
                </p:oleObj>
              </mc:Choice>
              <mc:Fallback>
                <p:oleObj name="Equation" r:id="rId4" imgW="304560" imgH="215640" progId="Equation.DSMT4">
                  <p:embed/>
                  <p:pic>
                    <p:nvPicPr>
                      <p:cNvPr id="3" name="Object 2">
                        <a:extLst>
                          <a:ext uri="{FF2B5EF4-FFF2-40B4-BE49-F238E27FC236}">
                            <a16:creationId xmlns:a16="http://schemas.microsoft.com/office/drawing/2014/main" id="{484216A4-3DDC-4125-897C-8C1FA2861D5D}"/>
                          </a:ext>
                        </a:extLst>
                      </p:cNvPr>
                      <p:cNvPicPr/>
                      <p:nvPr/>
                    </p:nvPicPr>
                    <p:blipFill>
                      <a:blip r:embed="rId5"/>
                      <a:stretch>
                        <a:fillRect/>
                      </a:stretch>
                    </p:blipFill>
                    <p:spPr>
                      <a:xfrm>
                        <a:off x="4991100" y="1724024"/>
                        <a:ext cx="685800" cy="48577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7792647-1FCB-4C32-BDF1-1438EE2AF0A6}"/>
              </a:ext>
            </a:extLst>
          </p:cNvPr>
          <p:cNvSpPr>
            <a:spLocks noGrp="1"/>
          </p:cNvSpPr>
          <p:nvPr>
            <p:ph idx="14"/>
          </p:nvPr>
        </p:nvSpPr>
        <p:spPr>
          <a:xfrm>
            <a:off x="5638800" y="1676400"/>
            <a:ext cx="2971800" cy="533400"/>
          </a:xfrm>
        </p:spPr>
        <p:txBody>
          <a:bodyPr/>
          <a:lstStyle/>
          <a:p>
            <a:r>
              <a:rPr lang="en-US" sz="2600" dirty="0">
                <a:latin typeface="+mn-lt"/>
              </a:rPr>
              <a:t>is called the greatest</a:t>
            </a:r>
            <a:endParaRPr lang="en-IN" sz="2600" dirty="0">
              <a:latin typeface="+mn-lt"/>
            </a:endParaRPr>
          </a:p>
        </p:txBody>
      </p:sp>
      <p:sp>
        <p:nvSpPr>
          <p:cNvPr id="6" name="Content Placeholder 5">
            <a:extLst>
              <a:ext uri="{FF2B5EF4-FFF2-40B4-BE49-F238E27FC236}">
                <a16:creationId xmlns:a16="http://schemas.microsoft.com/office/drawing/2014/main" id="{2B2DAD92-545C-4AE6-957F-B2ABE5FACA8C}"/>
              </a:ext>
            </a:extLst>
          </p:cNvPr>
          <p:cNvSpPr>
            <a:spLocks noGrp="1"/>
          </p:cNvSpPr>
          <p:nvPr>
            <p:ph idx="15"/>
          </p:nvPr>
        </p:nvSpPr>
        <p:spPr>
          <a:xfrm>
            <a:off x="457200" y="2087880"/>
            <a:ext cx="8382000" cy="4312920"/>
          </a:xfrm>
        </p:spPr>
        <p:txBody>
          <a:bodyPr/>
          <a:lstStyle/>
          <a:p>
            <a:r>
              <a:rPr lang="en-US" sz="2600" dirty="0">
                <a:latin typeface="+mn-lt"/>
              </a:rPr>
              <a:t>common divisor of </a:t>
            </a:r>
            <a:r>
              <a:rPr lang="en-US" sz="2600" i="1" dirty="0">
                <a:latin typeface="+mn-lt"/>
              </a:rPr>
              <a:t>a</a:t>
            </a:r>
            <a:r>
              <a:rPr lang="en-US" sz="2600" dirty="0">
                <a:latin typeface="+mn-lt"/>
              </a:rPr>
              <a:t> and </a:t>
            </a:r>
            <a:r>
              <a:rPr lang="en-US" sz="2600" i="1" dirty="0">
                <a:latin typeface="+mn-lt"/>
              </a:rPr>
              <a:t>b</a:t>
            </a:r>
            <a:r>
              <a:rPr lang="en-US" sz="2600" dirty="0">
                <a:latin typeface="+mn-lt"/>
              </a:rPr>
              <a:t>. The  greatest common divisor of </a:t>
            </a:r>
            <a:r>
              <a:rPr lang="en-US" sz="2600" i="1" dirty="0">
                <a:latin typeface="+mn-lt"/>
              </a:rPr>
              <a:t>a </a:t>
            </a:r>
            <a:r>
              <a:rPr lang="en-US" sz="2600" dirty="0">
                <a:latin typeface="+mn-lt"/>
              </a:rPr>
              <a:t>and </a:t>
            </a:r>
            <a:r>
              <a:rPr lang="en-US" sz="2600" i="1" dirty="0">
                <a:latin typeface="+mn-lt"/>
              </a:rPr>
              <a:t>b</a:t>
            </a:r>
            <a:r>
              <a:rPr lang="en-US" sz="2600" dirty="0">
                <a:latin typeface="+mn-lt"/>
              </a:rPr>
              <a:t> is denoted by </a:t>
            </a:r>
            <a:r>
              <a:rPr lang="en-US" sz="2600" dirty="0" err="1">
                <a:latin typeface="+mn-lt"/>
              </a:rPr>
              <a:t>gcd</a:t>
            </a:r>
            <a:r>
              <a:rPr lang="en-US" sz="2600" dirty="0">
                <a:latin typeface="+mn-lt"/>
              </a:rPr>
              <a:t>(</a:t>
            </a:r>
            <a:r>
              <a:rPr lang="en-US" sz="2600" i="1" dirty="0" err="1">
                <a:latin typeface="+mn-lt"/>
              </a:rPr>
              <a:t>a,b</a:t>
            </a:r>
            <a:r>
              <a:rPr lang="en-US" sz="2600" dirty="0">
                <a:latin typeface="+mn-lt"/>
              </a:rPr>
              <a:t>). </a:t>
            </a:r>
          </a:p>
          <a:p>
            <a:r>
              <a:rPr lang="en-US" sz="2600" dirty="0">
                <a:latin typeface="+mn-lt"/>
              </a:rPr>
              <a:t>One can find greatest common divisors of small numbers by inspection.</a:t>
            </a:r>
          </a:p>
          <a:p>
            <a:r>
              <a:rPr lang="en-US" sz="2600" b="1" dirty="0">
                <a:latin typeface="+mn-lt"/>
              </a:rPr>
              <a:t>Example</a:t>
            </a:r>
            <a:r>
              <a:rPr lang="en-US" sz="2600" dirty="0">
                <a:latin typeface="+mn-lt"/>
              </a:rPr>
              <a:t>: What is the greatest common divisor of </a:t>
            </a:r>
            <a:r>
              <a:rPr lang="en-US" sz="2600" dirty="0">
                <a:latin typeface="+mn-lt"/>
                <a:ea typeface="Cambria Math" pitchFamily="18" charset="0"/>
              </a:rPr>
              <a:t>24</a:t>
            </a:r>
            <a:r>
              <a:rPr lang="en-US" sz="2600" dirty="0">
                <a:latin typeface="+mn-lt"/>
              </a:rPr>
              <a:t> and </a:t>
            </a:r>
            <a:r>
              <a:rPr lang="en-US" sz="2600" dirty="0">
                <a:latin typeface="+mn-lt"/>
                <a:ea typeface="Cambria Math" pitchFamily="18" charset="0"/>
              </a:rPr>
              <a:t>36</a:t>
            </a:r>
            <a:r>
              <a:rPr lang="en-US" sz="2600" dirty="0">
                <a:latin typeface="+mn-lt"/>
              </a:rPr>
              <a:t>? </a:t>
            </a:r>
          </a:p>
          <a:p>
            <a:r>
              <a:rPr lang="en-US" sz="2600" b="1" dirty="0">
                <a:latin typeface="+mn-lt"/>
              </a:rPr>
              <a:t>Solution</a:t>
            </a:r>
            <a:r>
              <a:rPr lang="en-US" sz="2600" dirty="0">
                <a:latin typeface="+mn-lt"/>
              </a:rPr>
              <a:t>: </a:t>
            </a:r>
            <a:r>
              <a:rPr lang="en-US" sz="2600" dirty="0" err="1">
                <a:latin typeface="+mn-lt"/>
              </a:rPr>
              <a:t>gcd</a:t>
            </a:r>
            <a:r>
              <a:rPr lang="en-US" sz="2600" dirty="0">
                <a:latin typeface="+mn-lt"/>
              </a:rPr>
              <a:t>(</a:t>
            </a:r>
            <a:r>
              <a:rPr lang="en-US" sz="2600" dirty="0">
                <a:latin typeface="+mn-lt"/>
                <a:ea typeface="Cambria Math" pitchFamily="18" charset="0"/>
              </a:rPr>
              <a:t>24, 36</a:t>
            </a:r>
            <a:r>
              <a:rPr lang="en-US" sz="2600" dirty="0">
                <a:latin typeface="+mn-lt"/>
              </a:rPr>
              <a:t>) = </a:t>
            </a:r>
            <a:r>
              <a:rPr lang="en-US" sz="2600" dirty="0">
                <a:latin typeface="+mn-lt"/>
                <a:ea typeface="Cambria Math" pitchFamily="18" charset="0"/>
              </a:rPr>
              <a:t>12</a:t>
            </a:r>
          </a:p>
          <a:p>
            <a:r>
              <a:rPr lang="en-US" sz="2600" b="1" dirty="0">
                <a:latin typeface="+mn-lt"/>
              </a:rPr>
              <a:t>Example</a:t>
            </a:r>
            <a:r>
              <a:rPr lang="en-US" sz="2600" dirty="0">
                <a:latin typeface="+mn-lt"/>
              </a:rPr>
              <a:t>: What is the greatest common divisor of </a:t>
            </a:r>
            <a:r>
              <a:rPr lang="en-US" sz="2600" dirty="0">
                <a:latin typeface="+mn-lt"/>
                <a:ea typeface="Cambria Math" pitchFamily="18" charset="0"/>
              </a:rPr>
              <a:t>17</a:t>
            </a:r>
            <a:r>
              <a:rPr lang="en-US" sz="2600" dirty="0">
                <a:latin typeface="+mn-lt"/>
              </a:rPr>
              <a:t> and </a:t>
            </a:r>
            <a:r>
              <a:rPr lang="en-US" sz="2600" dirty="0">
                <a:latin typeface="+mn-lt"/>
                <a:ea typeface="Cambria Math" pitchFamily="18" charset="0"/>
              </a:rPr>
              <a:t>22</a:t>
            </a:r>
            <a:r>
              <a:rPr lang="en-US" sz="2600" dirty="0">
                <a:latin typeface="+mn-lt"/>
              </a:rPr>
              <a:t>?</a:t>
            </a:r>
          </a:p>
          <a:p>
            <a:r>
              <a:rPr lang="en-US" sz="2600" b="1" dirty="0">
                <a:latin typeface="+mn-lt"/>
              </a:rPr>
              <a:t>Solution</a:t>
            </a:r>
            <a:r>
              <a:rPr lang="en-US" sz="2600" dirty="0">
                <a:latin typeface="+mn-lt"/>
              </a:rPr>
              <a:t>: </a:t>
            </a:r>
            <a:r>
              <a:rPr lang="en-US" sz="2600" dirty="0" err="1">
                <a:latin typeface="+mn-lt"/>
              </a:rPr>
              <a:t>gcd</a:t>
            </a:r>
            <a:r>
              <a:rPr lang="en-US" sz="2600" dirty="0">
                <a:latin typeface="+mn-lt"/>
              </a:rPr>
              <a:t>(</a:t>
            </a:r>
            <a:r>
              <a:rPr lang="en-US" sz="2600" dirty="0">
                <a:latin typeface="+mn-lt"/>
                <a:ea typeface="Cambria Math" pitchFamily="18" charset="0"/>
              </a:rPr>
              <a:t>17,22</a:t>
            </a:r>
            <a:r>
              <a:rPr lang="en-US" sz="2600" dirty="0">
                <a:latin typeface="+mn-lt"/>
              </a:rPr>
              <a:t>) = </a:t>
            </a:r>
            <a:r>
              <a:rPr lang="en-US" sz="2600" dirty="0">
                <a:latin typeface="+mn-lt"/>
                <a:ea typeface="Cambria Math" pitchFamily="18" charset="0"/>
              </a:rPr>
              <a:t>1</a:t>
            </a:r>
          </a:p>
        </p:txBody>
      </p:sp>
      <p:sp>
        <p:nvSpPr>
          <p:cNvPr id="9" name="Slide Number Placeholder 5">
            <a:extLst>
              <a:ext uri="{FF2B5EF4-FFF2-40B4-BE49-F238E27FC236}">
                <a16:creationId xmlns:a16="http://schemas.microsoft.com/office/drawing/2014/main" id="{7A1DD934-EBBB-43EB-B385-308628D8FA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2507061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751E-FE17-420C-A9E7-FE271AAF2F30}"/>
              </a:ext>
            </a:extLst>
          </p:cNvPr>
          <p:cNvSpPr>
            <a:spLocks noGrp="1"/>
          </p:cNvSpPr>
          <p:nvPr>
            <p:ph type="title"/>
          </p:nvPr>
        </p:nvSpPr>
        <p:spPr/>
        <p:txBody>
          <a:bodyPr/>
          <a:lstStyle/>
          <a:p>
            <a:r>
              <a:rPr lang="en-US" dirty="0"/>
              <a:t>Greatest Common Divisor</a:t>
            </a:r>
            <a:r>
              <a:rPr lang="en-US" sz="1500" dirty="0"/>
              <a:t> 2</a:t>
            </a:r>
            <a:endParaRPr lang="en-IN" dirty="0"/>
          </a:p>
        </p:txBody>
      </p:sp>
      <p:sp>
        <p:nvSpPr>
          <p:cNvPr id="3" name="Content Placeholder 2">
            <a:extLst>
              <a:ext uri="{FF2B5EF4-FFF2-40B4-BE49-F238E27FC236}">
                <a16:creationId xmlns:a16="http://schemas.microsoft.com/office/drawing/2014/main" id="{0ECE2183-7C31-404A-B5FD-67B86B98D8B7}"/>
              </a:ext>
            </a:extLst>
          </p:cNvPr>
          <p:cNvSpPr>
            <a:spLocks noGrp="1"/>
          </p:cNvSpPr>
          <p:nvPr>
            <p:ph idx="1"/>
          </p:nvPr>
        </p:nvSpPr>
        <p:spPr>
          <a:xfrm>
            <a:off x="457200" y="1295400"/>
            <a:ext cx="8229600" cy="1752600"/>
          </a:xfrm>
        </p:spPr>
        <p:txBody>
          <a:bodyPr/>
          <a:lstStyle/>
          <a:p>
            <a:pPr>
              <a:spcBef>
                <a:spcPts val="600"/>
              </a:spcBef>
            </a:pPr>
            <a:r>
              <a:rPr lang="en-US" sz="2200" b="1" dirty="0"/>
              <a:t>Definition</a:t>
            </a:r>
            <a:r>
              <a:rPr lang="en-US" sz="2200" dirty="0"/>
              <a:t>: The integers </a:t>
            </a:r>
            <a:r>
              <a:rPr lang="en-US" sz="2200" i="1" dirty="0"/>
              <a:t>a</a:t>
            </a:r>
            <a:r>
              <a:rPr lang="en-US" sz="2200" dirty="0"/>
              <a:t> and </a:t>
            </a:r>
            <a:r>
              <a:rPr lang="en-US" sz="2200" i="1" dirty="0"/>
              <a:t>b </a:t>
            </a:r>
            <a:r>
              <a:rPr lang="en-US" sz="2200" dirty="0"/>
              <a:t>are </a:t>
            </a:r>
            <a:r>
              <a:rPr lang="en-US" sz="2200" i="1" dirty="0"/>
              <a:t>relatively prime </a:t>
            </a:r>
            <a:r>
              <a:rPr lang="en-US" sz="2200" dirty="0"/>
              <a:t>if their greatest common divisor is </a:t>
            </a:r>
            <a:r>
              <a:rPr lang="en-US" sz="2200" dirty="0">
                <a:ea typeface="Cambria Math" pitchFamily="18" charset="0"/>
              </a:rPr>
              <a:t>1</a:t>
            </a:r>
            <a:r>
              <a:rPr lang="en-US" sz="2200" dirty="0"/>
              <a:t>. </a:t>
            </a:r>
            <a:endParaRPr lang="en-US" sz="2200" dirty="0">
              <a:ea typeface="Cambria Math" pitchFamily="18" charset="0"/>
            </a:endParaRPr>
          </a:p>
          <a:p>
            <a:pPr>
              <a:spcBef>
                <a:spcPts val="600"/>
              </a:spcBef>
            </a:pPr>
            <a:r>
              <a:rPr lang="en-US" sz="2200" b="1" dirty="0"/>
              <a:t>Example</a:t>
            </a:r>
            <a:r>
              <a:rPr lang="en-US" sz="2200" dirty="0"/>
              <a:t>: </a:t>
            </a:r>
            <a:r>
              <a:rPr lang="en-US" sz="2200" dirty="0">
                <a:ea typeface="Cambria Math" pitchFamily="18" charset="0"/>
              </a:rPr>
              <a:t>17</a:t>
            </a:r>
            <a:r>
              <a:rPr lang="en-US" sz="2200" dirty="0"/>
              <a:t> and </a:t>
            </a:r>
            <a:r>
              <a:rPr lang="en-US" sz="2200" dirty="0">
                <a:ea typeface="Cambria Math" pitchFamily="18" charset="0"/>
              </a:rPr>
              <a:t>22.</a:t>
            </a:r>
            <a:endParaRPr lang="en-US" sz="2200" dirty="0"/>
          </a:p>
          <a:p>
            <a:pPr>
              <a:spcBef>
                <a:spcPts val="600"/>
              </a:spcBef>
            </a:pPr>
            <a:r>
              <a:rPr lang="en-US" sz="2200" b="1" dirty="0"/>
              <a:t>Definition</a:t>
            </a:r>
            <a:r>
              <a:rPr lang="en-US" sz="2200" dirty="0"/>
              <a:t>: The integers</a:t>
            </a:r>
            <a:endParaRPr lang="en-IN" sz="2200" dirty="0"/>
          </a:p>
        </p:txBody>
      </p:sp>
      <p:graphicFrame>
        <p:nvGraphicFramePr>
          <p:cNvPr id="12" name="Object 11">
            <a:extLst>
              <a:ext uri="{FF2B5EF4-FFF2-40B4-BE49-F238E27FC236}">
                <a16:creationId xmlns:a16="http://schemas.microsoft.com/office/drawing/2014/main" id="{44D2160F-A580-4512-B5CD-BB0CB1588C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6613443"/>
              </p:ext>
            </p:extLst>
          </p:nvPr>
        </p:nvGraphicFramePr>
        <p:xfrm>
          <a:off x="3276600" y="2605450"/>
          <a:ext cx="1371600" cy="425669"/>
        </p:xfrm>
        <a:graphic>
          <a:graphicData uri="http://schemas.openxmlformats.org/presentationml/2006/ole">
            <mc:AlternateContent xmlns:mc="http://schemas.openxmlformats.org/markup-compatibility/2006">
              <mc:Choice xmlns:v="urn:schemas-microsoft-com:vml" Requires="v">
                <p:oleObj name="Equation" r:id="rId2" imgW="736560" imgH="228600" progId="Equation.DSMT4">
                  <p:embed/>
                </p:oleObj>
              </mc:Choice>
              <mc:Fallback>
                <p:oleObj name="Equation" r:id="rId2" imgW="736560" imgH="228600" progId="Equation.DSMT4">
                  <p:embed/>
                  <p:pic>
                    <p:nvPicPr>
                      <p:cNvPr id="5" name="Object 4">
                        <a:extLst>
                          <a:ext uri="{FF2B5EF4-FFF2-40B4-BE49-F238E27FC236}">
                            <a16:creationId xmlns:a16="http://schemas.microsoft.com/office/drawing/2014/main" id="{D954DF96-CA89-4817-A054-9FEC868B8DA5}"/>
                          </a:ext>
                        </a:extLst>
                      </p:cNvPr>
                      <p:cNvPicPr/>
                      <p:nvPr/>
                    </p:nvPicPr>
                    <p:blipFill>
                      <a:blip r:embed="rId3"/>
                      <a:stretch>
                        <a:fillRect/>
                      </a:stretch>
                    </p:blipFill>
                    <p:spPr>
                      <a:xfrm>
                        <a:off x="3276600" y="2605450"/>
                        <a:ext cx="1371600" cy="42566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041E26A-E82A-4A37-B8A0-31F482ED8254}"/>
              </a:ext>
            </a:extLst>
          </p:cNvPr>
          <p:cNvSpPr>
            <a:spLocks noGrp="1"/>
          </p:cNvSpPr>
          <p:nvPr>
            <p:ph idx="13"/>
          </p:nvPr>
        </p:nvSpPr>
        <p:spPr>
          <a:xfrm>
            <a:off x="4572000" y="2597096"/>
            <a:ext cx="4038600" cy="533400"/>
          </a:xfrm>
        </p:spPr>
        <p:txBody>
          <a:bodyPr/>
          <a:lstStyle/>
          <a:p>
            <a:r>
              <a:rPr lang="en-US" sz="2200" dirty="0"/>
              <a:t>are </a:t>
            </a:r>
            <a:r>
              <a:rPr lang="en-US" sz="2200" i="1" dirty="0"/>
              <a:t>pairwise</a:t>
            </a:r>
            <a:r>
              <a:rPr lang="en-US" sz="2200" dirty="0"/>
              <a:t> </a:t>
            </a:r>
            <a:r>
              <a:rPr lang="en-US" sz="2200" i="1" dirty="0"/>
              <a:t>relatively prime </a:t>
            </a:r>
            <a:r>
              <a:rPr lang="en-US" sz="2200" dirty="0"/>
              <a:t>if</a:t>
            </a:r>
            <a:endParaRPr lang="en-IN" sz="2200" dirty="0"/>
          </a:p>
        </p:txBody>
      </p:sp>
      <p:graphicFrame>
        <p:nvGraphicFramePr>
          <p:cNvPr id="10" name="Object 9">
            <a:extLst>
              <a:ext uri="{FF2B5EF4-FFF2-40B4-BE49-F238E27FC236}">
                <a16:creationId xmlns:a16="http://schemas.microsoft.com/office/drawing/2014/main" id="{D8CE8EDF-4CA5-48C5-9B52-46E2B83F22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1359587"/>
              </p:ext>
            </p:extLst>
          </p:nvPr>
        </p:nvGraphicFramePr>
        <p:xfrm>
          <a:off x="521898" y="2943225"/>
          <a:ext cx="1212850" cy="485775"/>
        </p:xfrm>
        <a:graphic>
          <a:graphicData uri="http://schemas.openxmlformats.org/presentationml/2006/ole">
            <mc:AlternateContent xmlns:mc="http://schemas.openxmlformats.org/markup-compatibility/2006">
              <mc:Choice xmlns:v="urn:schemas-microsoft-com:vml" Requires="v">
                <p:oleObj name="Equation" r:id="rId4" imgW="698400" imgH="279360" progId="Equation.DSMT4">
                  <p:embed/>
                </p:oleObj>
              </mc:Choice>
              <mc:Fallback>
                <p:oleObj name="Equation" r:id="rId4" imgW="698400" imgH="279360" progId="Equation.DSMT4">
                  <p:embed/>
                  <p:pic>
                    <p:nvPicPr>
                      <p:cNvPr id="3" name="Object 2">
                        <a:extLst>
                          <a:ext uri="{FF2B5EF4-FFF2-40B4-BE49-F238E27FC236}">
                            <a16:creationId xmlns:a16="http://schemas.microsoft.com/office/drawing/2014/main" id="{F2DC6B3B-0D9C-4D12-B74F-B92C5FC26F93}"/>
                          </a:ext>
                        </a:extLst>
                      </p:cNvPr>
                      <p:cNvPicPr/>
                      <p:nvPr/>
                    </p:nvPicPr>
                    <p:blipFill>
                      <a:blip r:embed="rId5"/>
                      <a:stretch>
                        <a:fillRect/>
                      </a:stretch>
                    </p:blipFill>
                    <p:spPr>
                      <a:xfrm>
                        <a:off x="521898" y="2943225"/>
                        <a:ext cx="1212850" cy="4857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55C0E64-6957-4D33-9CEE-3B0B027F6664}"/>
              </a:ext>
            </a:extLst>
          </p:cNvPr>
          <p:cNvSpPr>
            <a:spLocks noGrp="1"/>
          </p:cNvSpPr>
          <p:nvPr>
            <p:ph idx="14"/>
          </p:nvPr>
        </p:nvSpPr>
        <p:spPr>
          <a:xfrm>
            <a:off x="1676400" y="2965132"/>
            <a:ext cx="3276600" cy="441960"/>
          </a:xfrm>
        </p:spPr>
        <p:txBody>
          <a:bodyPr/>
          <a:lstStyle/>
          <a:p>
            <a:r>
              <a:rPr lang="en-US" sz="2200" dirty="0"/>
              <a:t>= </a:t>
            </a:r>
            <a:r>
              <a:rPr lang="en-US" sz="2200" dirty="0">
                <a:ea typeface="Cambria Math" pitchFamily="18" charset="0"/>
              </a:rPr>
              <a:t>1</a:t>
            </a:r>
            <a:r>
              <a:rPr lang="en-US" sz="2200" dirty="0"/>
              <a:t> whenever </a:t>
            </a:r>
            <a:r>
              <a:rPr lang="en-US" sz="2200" dirty="0">
                <a:ea typeface="Cambria Math" pitchFamily="18" charset="0"/>
              </a:rPr>
              <a:t>1 </a:t>
            </a:r>
            <a:r>
              <a:rPr lang="en-US" sz="2200" dirty="0">
                <a:ea typeface="Cambria Math"/>
              </a:rPr>
              <a:t>≤ </a:t>
            </a:r>
            <a:r>
              <a:rPr lang="en-US" sz="2200" i="1" dirty="0" err="1">
                <a:ea typeface="Cambria Math"/>
              </a:rPr>
              <a:t>i</a:t>
            </a:r>
            <a:r>
              <a:rPr lang="en-US" sz="2200" dirty="0">
                <a:ea typeface="Cambria Math"/>
              </a:rPr>
              <a:t>&lt;</a:t>
            </a:r>
            <a:r>
              <a:rPr lang="en-US" sz="2200" i="1" dirty="0">
                <a:ea typeface="Cambria Math"/>
              </a:rPr>
              <a:t>j</a:t>
            </a:r>
            <a:r>
              <a:rPr lang="en-US" sz="2200" dirty="0">
                <a:ea typeface="Cambria Math"/>
              </a:rPr>
              <a:t> ≤</a:t>
            </a:r>
            <a:r>
              <a:rPr lang="en-US" sz="2200" i="1" dirty="0">
                <a:ea typeface="Cambria Math"/>
              </a:rPr>
              <a:t>n</a:t>
            </a:r>
            <a:r>
              <a:rPr lang="en-US" sz="2200" dirty="0"/>
              <a:t>.</a:t>
            </a:r>
            <a:endParaRPr lang="en-IN" sz="2200" dirty="0"/>
          </a:p>
        </p:txBody>
      </p:sp>
      <p:sp>
        <p:nvSpPr>
          <p:cNvPr id="6" name="Content Placeholder 5">
            <a:extLst>
              <a:ext uri="{FF2B5EF4-FFF2-40B4-BE49-F238E27FC236}">
                <a16:creationId xmlns:a16="http://schemas.microsoft.com/office/drawing/2014/main" id="{F566E790-9EA5-48BA-8AC5-CC57446007DC}"/>
              </a:ext>
            </a:extLst>
          </p:cNvPr>
          <p:cNvSpPr>
            <a:spLocks noGrp="1"/>
          </p:cNvSpPr>
          <p:nvPr>
            <p:ph idx="15"/>
          </p:nvPr>
        </p:nvSpPr>
        <p:spPr>
          <a:xfrm>
            <a:off x="457200" y="3429000"/>
            <a:ext cx="8458200" cy="3048000"/>
          </a:xfrm>
        </p:spPr>
        <p:txBody>
          <a:bodyPr/>
          <a:lstStyle/>
          <a:p>
            <a:pPr>
              <a:spcBef>
                <a:spcPts val="600"/>
              </a:spcBef>
            </a:pPr>
            <a:r>
              <a:rPr lang="en-US" sz="2200" b="1" dirty="0"/>
              <a:t>Example</a:t>
            </a:r>
            <a:r>
              <a:rPr lang="en-US" sz="2200" dirty="0"/>
              <a:t>: Determine whether the integers </a:t>
            </a:r>
            <a:r>
              <a:rPr lang="en-US" sz="2200" dirty="0">
                <a:ea typeface="Cambria Math" pitchFamily="18" charset="0"/>
              </a:rPr>
              <a:t>10, 17</a:t>
            </a:r>
            <a:r>
              <a:rPr lang="en-US" sz="2200" dirty="0"/>
              <a:t> and </a:t>
            </a:r>
            <a:r>
              <a:rPr lang="en-US" sz="2200" dirty="0">
                <a:ea typeface="Cambria Math" pitchFamily="18" charset="0"/>
              </a:rPr>
              <a:t>21 are pairwise relatively prime.</a:t>
            </a:r>
            <a:endParaRPr lang="en-US" sz="2200" i="1" dirty="0">
              <a:ea typeface="Cambria Math" pitchFamily="18" charset="0"/>
            </a:endParaRPr>
          </a:p>
          <a:p>
            <a:pPr>
              <a:spcBef>
                <a:spcPts val="600"/>
              </a:spcBef>
            </a:pPr>
            <a:r>
              <a:rPr lang="en-US" sz="2200" b="1" dirty="0"/>
              <a:t>Solution</a:t>
            </a:r>
            <a:r>
              <a:rPr lang="en-US" sz="2200" dirty="0"/>
              <a:t>: </a:t>
            </a:r>
            <a:r>
              <a:rPr lang="en-US" sz="2200" dirty="0">
                <a:ea typeface="Cambria Math" pitchFamily="18" charset="0"/>
              </a:rPr>
              <a:t>Because </a:t>
            </a:r>
            <a:r>
              <a:rPr lang="en-US" sz="2200" dirty="0" err="1">
                <a:ea typeface="Cambria Math" pitchFamily="18" charset="0"/>
              </a:rPr>
              <a:t>gcd</a:t>
            </a:r>
            <a:r>
              <a:rPr lang="en-US" sz="2200" dirty="0">
                <a:ea typeface="Cambria Math" pitchFamily="18" charset="0"/>
              </a:rPr>
              <a:t>(10,17) = 1, </a:t>
            </a:r>
            <a:r>
              <a:rPr lang="en-US" sz="2200" dirty="0" err="1">
                <a:ea typeface="Cambria Math" pitchFamily="18" charset="0"/>
              </a:rPr>
              <a:t>gcd</a:t>
            </a:r>
            <a:r>
              <a:rPr lang="en-US" sz="2200" dirty="0">
                <a:ea typeface="Cambria Math" pitchFamily="18" charset="0"/>
              </a:rPr>
              <a:t>(10,21) = 1, and </a:t>
            </a:r>
            <a:r>
              <a:rPr lang="en-US" sz="2200" dirty="0" err="1">
                <a:ea typeface="Cambria Math" pitchFamily="18" charset="0"/>
              </a:rPr>
              <a:t>gcd</a:t>
            </a:r>
            <a:r>
              <a:rPr lang="en-US" sz="2200" dirty="0">
                <a:ea typeface="Cambria Math" pitchFamily="18" charset="0"/>
              </a:rPr>
              <a:t>(17,21) = 1, 10, 17, and 21 are pairwise relatively prime.</a:t>
            </a:r>
            <a:r>
              <a:rPr lang="en-US" sz="2200" b="1" dirty="0"/>
              <a:t> </a:t>
            </a:r>
          </a:p>
          <a:p>
            <a:pPr>
              <a:spcBef>
                <a:spcPts val="600"/>
              </a:spcBef>
            </a:pPr>
            <a:r>
              <a:rPr lang="en-US" sz="2200" b="1" dirty="0"/>
              <a:t>Example</a:t>
            </a:r>
            <a:r>
              <a:rPr lang="en-US" sz="2200" dirty="0"/>
              <a:t>: Determine whether the </a:t>
            </a:r>
            <a:r>
              <a:rPr lang="en-US" sz="2200" dirty="0">
                <a:ea typeface="Cambria Math" pitchFamily="18" charset="0"/>
              </a:rPr>
              <a:t>integers 10, 19, and 24 are pairwise relatively prime.</a:t>
            </a:r>
          </a:p>
          <a:p>
            <a:pPr>
              <a:spcBef>
                <a:spcPts val="600"/>
              </a:spcBef>
            </a:pPr>
            <a:r>
              <a:rPr lang="en-US" sz="2200" b="1" dirty="0"/>
              <a:t>Solution</a:t>
            </a:r>
            <a:r>
              <a:rPr lang="en-US" sz="2200" dirty="0"/>
              <a:t>: </a:t>
            </a:r>
            <a:r>
              <a:rPr lang="en-US" sz="2200" dirty="0">
                <a:ea typeface="Cambria Math" pitchFamily="18" charset="0"/>
              </a:rPr>
              <a:t>Because </a:t>
            </a:r>
            <a:r>
              <a:rPr lang="en-US" sz="2200" dirty="0" err="1">
                <a:ea typeface="Cambria Math" pitchFamily="18" charset="0"/>
              </a:rPr>
              <a:t>gcd</a:t>
            </a:r>
            <a:r>
              <a:rPr lang="en-US" sz="2200" dirty="0">
                <a:ea typeface="Cambria Math" pitchFamily="18" charset="0"/>
              </a:rPr>
              <a:t>(10,24) = 2, 10, 19, and 24 are  not pairwise relatively prime.</a:t>
            </a:r>
          </a:p>
        </p:txBody>
      </p:sp>
      <p:sp>
        <p:nvSpPr>
          <p:cNvPr id="11" name="Slide Number Placeholder 5">
            <a:extLst>
              <a:ext uri="{FF2B5EF4-FFF2-40B4-BE49-F238E27FC236}">
                <a16:creationId xmlns:a16="http://schemas.microsoft.com/office/drawing/2014/main" id="{748B6338-9BEE-45EC-9A33-AD839A5CA9B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2614074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751E-FE17-420C-A9E7-FE271AAF2F30}"/>
              </a:ext>
            </a:extLst>
          </p:cNvPr>
          <p:cNvSpPr>
            <a:spLocks noGrp="1"/>
          </p:cNvSpPr>
          <p:nvPr>
            <p:ph type="title"/>
          </p:nvPr>
        </p:nvSpPr>
        <p:spPr/>
        <p:txBody>
          <a:bodyPr/>
          <a:lstStyle/>
          <a:p>
            <a:r>
              <a:rPr lang="en-US" dirty="0"/>
              <a:t>Finding the Greatest Common Divisor Using Prime Factorizations</a:t>
            </a:r>
            <a:endParaRPr lang="en-IN" dirty="0"/>
          </a:p>
        </p:txBody>
      </p:sp>
      <p:sp>
        <p:nvSpPr>
          <p:cNvPr id="3" name="Content Placeholder 2">
            <a:extLst>
              <a:ext uri="{FF2B5EF4-FFF2-40B4-BE49-F238E27FC236}">
                <a16:creationId xmlns:a16="http://schemas.microsoft.com/office/drawing/2014/main" id="{0ECE2183-7C31-404A-B5FD-67B86B98D8B7}"/>
              </a:ext>
            </a:extLst>
          </p:cNvPr>
          <p:cNvSpPr>
            <a:spLocks noGrp="1"/>
          </p:cNvSpPr>
          <p:nvPr>
            <p:ph idx="1"/>
          </p:nvPr>
        </p:nvSpPr>
        <p:spPr>
          <a:xfrm>
            <a:off x="473529" y="1314450"/>
            <a:ext cx="8229600" cy="441960"/>
          </a:xfrm>
        </p:spPr>
        <p:txBody>
          <a:bodyPr/>
          <a:lstStyle/>
          <a:p>
            <a:r>
              <a:rPr lang="en-US" sz="2200" dirty="0"/>
              <a:t>Suppose  the prime factorizations of </a:t>
            </a:r>
            <a:r>
              <a:rPr lang="en-US" sz="2200" i="1" dirty="0"/>
              <a:t>a</a:t>
            </a:r>
            <a:r>
              <a:rPr lang="en-US" sz="2200" dirty="0"/>
              <a:t> and </a:t>
            </a:r>
            <a:r>
              <a:rPr lang="en-US" sz="2200" i="1" dirty="0"/>
              <a:t>b</a:t>
            </a:r>
            <a:r>
              <a:rPr lang="en-US" sz="2200" dirty="0"/>
              <a:t> are:</a:t>
            </a:r>
          </a:p>
        </p:txBody>
      </p:sp>
      <p:graphicFrame>
        <p:nvGraphicFramePr>
          <p:cNvPr id="10" name="Object 3">
            <a:extLst>
              <a:ext uri="{FF2B5EF4-FFF2-40B4-BE49-F238E27FC236}">
                <a16:creationId xmlns:a16="http://schemas.microsoft.com/office/drawing/2014/main" id="{7DFC2258-89B5-4DCF-8C53-972855C53D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8376471"/>
              </p:ext>
            </p:extLst>
          </p:nvPr>
        </p:nvGraphicFramePr>
        <p:xfrm>
          <a:off x="898525" y="1847850"/>
          <a:ext cx="2206625" cy="530225"/>
        </p:xfrm>
        <a:graphic>
          <a:graphicData uri="http://schemas.openxmlformats.org/presentationml/2006/ole">
            <mc:AlternateContent xmlns:mc="http://schemas.openxmlformats.org/markup-compatibility/2006">
              <mc:Choice xmlns:v="urn:schemas-microsoft-com:vml" Requires="v">
                <p:oleObj name="Equation" r:id="rId2" imgW="1002960" imgH="241200" progId="Equation.DSMT4">
                  <p:embed/>
                </p:oleObj>
              </mc:Choice>
              <mc:Fallback>
                <p:oleObj name="Equation" r:id="rId2" imgW="1002960" imgH="24120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898525" y="1847850"/>
                        <a:ext cx="2206625" cy="530225"/>
                      </a:xfrm>
                      <a:prstGeom prst="rect">
                        <a:avLst/>
                      </a:prstGeom>
                    </p:spPr>
                  </p:pic>
                </p:oleObj>
              </mc:Fallback>
            </mc:AlternateContent>
          </a:graphicData>
        </a:graphic>
      </p:graphicFrame>
      <p:graphicFrame>
        <p:nvGraphicFramePr>
          <p:cNvPr id="12" name="Object 4">
            <a:extLst>
              <a:ext uri="{FF2B5EF4-FFF2-40B4-BE49-F238E27FC236}">
                <a16:creationId xmlns:a16="http://schemas.microsoft.com/office/drawing/2014/main" id="{027280F6-C6B8-4F64-B532-8BA941711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3134341"/>
              </p:ext>
            </p:extLst>
          </p:nvPr>
        </p:nvGraphicFramePr>
        <p:xfrm>
          <a:off x="4457700" y="1847850"/>
          <a:ext cx="2206625" cy="530225"/>
        </p:xfrm>
        <a:graphic>
          <a:graphicData uri="http://schemas.openxmlformats.org/presentationml/2006/ole">
            <mc:AlternateContent xmlns:mc="http://schemas.openxmlformats.org/markup-compatibility/2006">
              <mc:Choice xmlns:v="urn:schemas-microsoft-com:vml" Requires="v">
                <p:oleObj name="Equation" r:id="rId4" imgW="1002960" imgH="241200" progId="Equation.DSMT4">
                  <p:embed/>
                </p:oleObj>
              </mc:Choice>
              <mc:Fallback>
                <p:oleObj name="Equation" r:id="rId4" imgW="1002960" imgH="241200" progId="Equation.DSMT4">
                  <p:embed/>
                  <p:pic>
                    <p:nvPicPr>
                      <p:cNvPr id="11" name="Object 4">
                        <a:extLst>
                          <a:ext uri="{C183D7F6-B498-43B3-948B-1728B52AA6E4}">
                            <adec:decorative xmlns:adec="http://schemas.microsoft.com/office/drawing/2017/decorative" val="1"/>
                          </a:ext>
                        </a:extLst>
                      </p:cNvPr>
                      <p:cNvPicPr/>
                      <p:nvPr/>
                    </p:nvPicPr>
                    <p:blipFill>
                      <a:blip r:embed="rId5"/>
                      <a:stretch>
                        <a:fillRect/>
                      </a:stretch>
                    </p:blipFill>
                    <p:spPr>
                      <a:xfrm>
                        <a:off x="4457700" y="1847850"/>
                        <a:ext cx="2206625" cy="5302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041E26A-E82A-4A37-B8A0-31F482ED8254}"/>
              </a:ext>
            </a:extLst>
          </p:cNvPr>
          <p:cNvSpPr>
            <a:spLocks noGrp="1"/>
          </p:cNvSpPr>
          <p:nvPr>
            <p:ph idx="13"/>
          </p:nvPr>
        </p:nvSpPr>
        <p:spPr>
          <a:xfrm>
            <a:off x="473529" y="2457450"/>
            <a:ext cx="8001000" cy="807720"/>
          </a:xfrm>
        </p:spPr>
        <p:txBody>
          <a:bodyPr/>
          <a:lstStyle/>
          <a:p>
            <a:r>
              <a:rPr lang="en-US" sz="2200" dirty="0"/>
              <a:t>where each exponent is a nonnegative integer, and where all primes occurring in either prime factorization are included in both. Then:</a:t>
            </a:r>
          </a:p>
        </p:txBody>
      </p:sp>
      <p:graphicFrame>
        <p:nvGraphicFramePr>
          <p:cNvPr id="13" name="Object 6">
            <a:extLst>
              <a:ext uri="{FF2B5EF4-FFF2-40B4-BE49-F238E27FC236}">
                <a16:creationId xmlns:a16="http://schemas.microsoft.com/office/drawing/2014/main" id="{AFC29808-958A-4B1D-99BB-A4B62CC688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8158198"/>
              </p:ext>
            </p:extLst>
          </p:nvPr>
        </p:nvGraphicFramePr>
        <p:xfrm>
          <a:off x="2001838" y="3276600"/>
          <a:ext cx="5307012" cy="585788"/>
        </p:xfrm>
        <a:graphic>
          <a:graphicData uri="http://schemas.openxmlformats.org/presentationml/2006/ole">
            <mc:AlternateContent xmlns:mc="http://schemas.openxmlformats.org/markup-compatibility/2006">
              <mc:Choice xmlns:v="urn:schemas-microsoft-com:vml" Requires="v">
                <p:oleObj name="Equation" r:id="rId6" imgW="2412720" imgH="266400" progId="Equation.DSMT4">
                  <p:embed/>
                </p:oleObj>
              </mc:Choice>
              <mc:Fallback>
                <p:oleObj name="Equation" r:id="rId6" imgW="2412720" imgH="266400" progId="Equation.DSMT4">
                  <p:embed/>
                  <p:pic>
                    <p:nvPicPr>
                      <p:cNvPr id="12" name="Object 6">
                        <a:extLst>
                          <a:ext uri="{C183D7F6-B498-43B3-948B-1728B52AA6E4}">
                            <adec:decorative xmlns:adec="http://schemas.microsoft.com/office/drawing/2017/decorative" val="1"/>
                          </a:ext>
                        </a:extLst>
                      </p:cNvPr>
                      <p:cNvPicPr/>
                      <p:nvPr/>
                    </p:nvPicPr>
                    <p:blipFill>
                      <a:blip r:embed="rId7"/>
                      <a:stretch>
                        <a:fillRect/>
                      </a:stretch>
                    </p:blipFill>
                    <p:spPr>
                      <a:xfrm>
                        <a:off x="2001838" y="3276600"/>
                        <a:ext cx="5307012" cy="5857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55C0E64-6957-4D33-9CEE-3B0B027F6664}"/>
              </a:ext>
            </a:extLst>
          </p:cNvPr>
          <p:cNvSpPr>
            <a:spLocks noGrp="1"/>
          </p:cNvSpPr>
          <p:nvPr>
            <p:ph idx="14"/>
          </p:nvPr>
        </p:nvSpPr>
        <p:spPr>
          <a:xfrm>
            <a:off x="473529" y="3981450"/>
            <a:ext cx="8229600" cy="1600200"/>
          </a:xfrm>
        </p:spPr>
        <p:txBody>
          <a:bodyPr/>
          <a:lstStyle/>
          <a:p>
            <a:pPr>
              <a:spcBef>
                <a:spcPts val="0"/>
              </a:spcBef>
            </a:pPr>
            <a:r>
              <a:rPr lang="en-US" sz="2200" dirty="0"/>
              <a:t>This formula is valid since the integer  on the right (of the equals sign) divides both </a:t>
            </a:r>
            <a:r>
              <a:rPr lang="en-US" sz="2200" i="1" dirty="0"/>
              <a:t>a</a:t>
            </a:r>
            <a:r>
              <a:rPr lang="en-US" sz="2200" dirty="0"/>
              <a:t> and </a:t>
            </a:r>
            <a:r>
              <a:rPr lang="en-US" sz="2200" i="1" dirty="0"/>
              <a:t>b</a:t>
            </a:r>
            <a:r>
              <a:rPr lang="en-US" sz="2200" dirty="0"/>
              <a:t>. No larger integer can divide both </a:t>
            </a:r>
            <a:r>
              <a:rPr lang="en-US" sz="2200" i="1" dirty="0"/>
              <a:t>a</a:t>
            </a:r>
            <a:r>
              <a:rPr lang="en-US" sz="2200" dirty="0"/>
              <a:t> and </a:t>
            </a:r>
            <a:r>
              <a:rPr lang="en-US" sz="2200" i="1" dirty="0"/>
              <a:t>b</a:t>
            </a:r>
            <a:r>
              <a:rPr lang="en-US" sz="2200" dirty="0"/>
              <a:t>. </a:t>
            </a:r>
          </a:p>
          <a:p>
            <a:pPr>
              <a:spcBef>
                <a:spcPts val="0"/>
              </a:spcBef>
            </a:pPr>
            <a:r>
              <a:rPr lang="en-US" sz="2200" b="1" dirty="0"/>
              <a:t>Example</a:t>
            </a:r>
            <a:r>
              <a:rPr lang="en-US" sz="2200" dirty="0"/>
              <a:t>:</a:t>
            </a:r>
            <a:endParaRPr lang="en-IN" sz="2200" dirty="0"/>
          </a:p>
        </p:txBody>
      </p:sp>
      <p:graphicFrame>
        <p:nvGraphicFramePr>
          <p:cNvPr id="15" name="Object 14">
            <a:extLst>
              <a:ext uri="{FF2B5EF4-FFF2-40B4-BE49-F238E27FC236}">
                <a16:creationId xmlns:a16="http://schemas.microsoft.com/office/drawing/2014/main" id="{D71853D7-E958-4A15-AAE6-F73B5735B2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4063831"/>
              </p:ext>
            </p:extLst>
          </p:nvPr>
        </p:nvGraphicFramePr>
        <p:xfrm>
          <a:off x="1828800" y="4683760"/>
          <a:ext cx="3359150" cy="444500"/>
        </p:xfrm>
        <a:graphic>
          <a:graphicData uri="http://schemas.openxmlformats.org/presentationml/2006/ole">
            <mc:AlternateContent xmlns:mc="http://schemas.openxmlformats.org/markup-compatibility/2006">
              <mc:Choice xmlns:v="urn:schemas-microsoft-com:vml" Requires="v">
                <p:oleObj name="Equation" r:id="rId8" imgW="1828800" imgH="241200" progId="Equation.DSMT4">
                  <p:embed/>
                </p:oleObj>
              </mc:Choice>
              <mc:Fallback>
                <p:oleObj name="Equation" r:id="rId8" imgW="1828800" imgH="241200" progId="Equation.DSMT4">
                  <p:embed/>
                  <p:pic>
                    <p:nvPicPr>
                      <p:cNvPr id="4" name="Object 3">
                        <a:extLst>
                          <a:ext uri="{FF2B5EF4-FFF2-40B4-BE49-F238E27FC236}">
                            <a16:creationId xmlns:a16="http://schemas.microsoft.com/office/drawing/2014/main" id="{A11035DE-0B19-48BB-A358-792BA5BAC9AF}"/>
                          </a:ext>
                        </a:extLst>
                      </p:cNvPr>
                      <p:cNvPicPr/>
                      <p:nvPr/>
                    </p:nvPicPr>
                    <p:blipFill>
                      <a:blip r:embed="rId9"/>
                      <a:stretch>
                        <a:fillRect/>
                      </a:stretch>
                    </p:blipFill>
                    <p:spPr>
                      <a:xfrm>
                        <a:off x="1828800" y="4683760"/>
                        <a:ext cx="3359150" cy="444500"/>
                      </a:xfrm>
                      <a:prstGeom prst="rect">
                        <a:avLst/>
                      </a:prstGeom>
                    </p:spPr>
                  </p:pic>
                </p:oleObj>
              </mc:Fallback>
            </mc:AlternateContent>
          </a:graphicData>
        </a:graphic>
      </p:graphicFrame>
      <p:graphicFrame>
        <p:nvGraphicFramePr>
          <p:cNvPr id="16" name="Object 6">
            <a:extLst>
              <a:ext uri="{FF2B5EF4-FFF2-40B4-BE49-F238E27FC236}">
                <a16:creationId xmlns:a16="http://schemas.microsoft.com/office/drawing/2014/main" id="{347E0467-FE19-4666-86D9-4C07C5177F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2960055"/>
              </p:ext>
            </p:extLst>
          </p:nvPr>
        </p:nvGraphicFramePr>
        <p:xfrm>
          <a:off x="533400" y="5029063"/>
          <a:ext cx="6415087" cy="509588"/>
        </p:xfrm>
        <a:graphic>
          <a:graphicData uri="http://schemas.openxmlformats.org/presentationml/2006/ole">
            <mc:AlternateContent xmlns:mc="http://schemas.openxmlformats.org/markup-compatibility/2006">
              <mc:Choice xmlns:v="urn:schemas-microsoft-com:vml" Requires="v">
                <p:oleObj name="Equation" r:id="rId10" imgW="3352680" imgH="266400" progId="Equation.DSMT4">
                  <p:embed/>
                </p:oleObj>
              </mc:Choice>
              <mc:Fallback>
                <p:oleObj name="Equation" r:id="rId10" imgW="3352680" imgH="266400" progId="Equation.DSMT4">
                  <p:embed/>
                  <p:pic>
                    <p:nvPicPr>
                      <p:cNvPr id="14" name="Object 6">
                        <a:extLst>
                          <a:ext uri="{FF2B5EF4-FFF2-40B4-BE49-F238E27FC236}">
                            <a16:creationId xmlns:a16="http://schemas.microsoft.com/office/drawing/2014/main" id="{E16AFAF5-15B1-4489-8478-44BB3B9FDC15}"/>
                          </a:ext>
                          <a:ext uri="{C183D7F6-B498-43B3-948B-1728B52AA6E4}">
                            <adec:decorative xmlns:adec="http://schemas.microsoft.com/office/drawing/2017/decorative" val="1"/>
                          </a:ext>
                        </a:extLst>
                      </p:cNvPr>
                      <p:cNvPicPr/>
                      <p:nvPr/>
                    </p:nvPicPr>
                    <p:blipFill>
                      <a:blip r:embed="rId11"/>
                      <a:stretch>
                        <a:fillRect/>
                      </a:stretch>
                    </p:blipFill>
                    <p:spPr>
                      <a:xfrm>
                        <a:off x="533400" y="5029063"/>
                        <a:ext cx="6415087" cy="509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566E790-9EA5-48BA-8AC5-CC57446007DC}"/>
              </a:ext>
            </a:extLst>
          </p:cNvPr>
          <p:cNvSpPr>
            <a:spLocks noGrp="1"/>
          </p:cNvSpPr>
          <p:nvPr>
            <p:ph idx="15"/>
          </p:nvPr>
        </p:nvSpPr>
        <p:spPr>
          <a:xfrm>
            <a:off x="457200" y="5486400"/>
            <a:ext cx="8305800" cy="990600"/>
          </a:xfrm>
        </p:spPr>
        <p:txBody>
          <a:bodyPr/>
          <a:lstStyle/>
          <a:p>
            <a:pPr>
              <a:spcBef>
                <a:spcPts val="0"/>
              </a:spcBef>
            </a:pPr>
            <a:r>
              <a:rPr lang="en-US" sz="2200" dirty="0"/>
              <a:t>Finding the </a:t>
            </a:r>
            <a:r>
              <a:rPr lang="en-US" sz="2200" dirty="0" err="1"/>
              <a:t>gcd</a:t>
            </a:r>
            <a:r>
              <a:rPr lang="en-US" sz="2200" dirty="0"/>
              <a:t> of two positive integers using their prime factorizations is not efficient because there is no efficient algorithm for finding the prime factorization of a positive integer.</a:t>
            </a:r>
          </a:p>
        </p:txBody>
      </p:sp>
      <p:sp>
        <p:nvSpPr>
          <p:cNvPr id="11" name="Slide Number Placeholder 5">
            <a:extLst>
              <a:ext uri="{FF2B5EF4-FFF2-40B4-BE49-F238E27FC236}">
                <a16:creationId xmlns:a16="http://schemas.microsoft.com/office/drawing/2014/main" id="{748B6338-9BEE-45EC-9A33-AD839A5CA9B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382147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751E-FE17-420C-A9E7-FE271AAF2F30}"/>
              </a:ext>
            </a:extLst>
          </p:cNvPr>
          <p:cNvSpPr>
            <a:spLocks noGrp="1"/>
          </p:cNvSpPr>
          <p:nvPr>
            <p:ph type="title"/>
          </p:nvPr>
        </p:nvSpPr>
        <p:spPr/>
        <p:txBody>
          <a:bodyPr/>
          <a:lstStyle/>
          <a:p>
            <a:r>
              <a:rPr lang="en-US" dirty="0"/>
              <a:t>Least Common Multiple</a:t>
            </a:r>
            <a:endParaRPr lang="en-IN" dirty="0"/>
          </a:p>
        </p:txBody>
      </p:sp>
      <p:sp>
        <p:nvSpPr>
          <p:cNvPr id="3" name="Content Placeholder 2">
            <a:extLst>
              <a:ext uri="{FF2B5EF4-FFF2-40B4-BE49-F238E27FC236}">
                <a16:creationId xmlns:a16="http://schemas.microsoft.com/office/drawing/2014/main" id="{0ECE2183-7C31-404A-B5FD-67B86B98D8B7}"/>
              </a:ext>
            </a:extLst>
          </p:cNvPr>
          <p:cNvSpPr>
            <a:spLocks noGrp="1"/>
          </p:cNvSpPr>
          <p:nvPr>
            <p:ph idx="1"/>
          </p:nvPr>
        </p:nvSpPr>
        <p:spPr>
          <a:xfrm>
            <a:off x="457200" y="1295401"/>
            <a:ext cx="8382000" cy="1905000"/>
          </a:xfrm>
        </p:spPr>
        <p:txBody>
          <a:bodyPr/>
          <a:lstStyle/>
          <a:p>
            <a:pPr>
              <a:spcBef>
                <a:spcPts val="0"/>
              </a:spcBef>
            </a:pPr>
            <a:r>
              <a:rPr lang="en-US" sz="2200" b="1" dirty="0"/>
              <a:t>Definition</a:t>
            </a:r>
            <a:r>
              <a:rPr lang="en-US" sz="2200" dirty="0"/>
              <a:t>: The least common multiple of the positive integers </a:t>
            </a:r>
            <a:r>
              <a:rPr lang="en-US" sz="2200" i="1" dirty="0"/>
              <a:t>a</a:t>
            </a:r>
            <a:r>
              <a:rPr lang="en-US" sz="2200" dirty="0"/>
              <a:t> and </a:t>
            </a:r>
            <a:r>
              <a:rPr lang="en-US" sz="2200" i="1" dirty="0"/>
              <a:t>b </a:t>
            </a:r>
            <a:r>
              <a:rPr lang="en-US" sz="2200" dirty="0"/>
              <a:t>is the smallest  positive integer that is divisible by both </a:t>
            </a:r>
            <a:r>
              <a:rPr lang="en-US" sz="2200" i="1" dirty="0"/>
              <a:t>a</a:t>
            </a:r>
            <a:r>
              <a:rPr lang="en-US" sz="2200" dirty="0"/>
              <a:t> and </a:t>
            </a:r>
            <a:r>
              <a:rPr lang="en-US" sz="2200" i="1" dirty="0"/>
              <a:t>b</a:t>
            </a:r>
            <a:r>
              <a:rPr lang="en-US" sz="2200" dirty="0"/>
              <a:t>. It is denoted by lcm(</a:t>
            </a:r>
            <a:r>
              <a:rPr lang="en-US" sz="2200" i="1" dirty="0" err="1"/>
              <a:t>a</a:t>
            </a:r>
            <a:r>
              <a:rPr lang="en-US" sz="2200" dirty="0" err="1"/>
              <a:t>,</a:t>
            </a:r>
            <a:r>
              <a:rPr lang="en-US" sz="2200" i="1" dirty="0" err="1"/>
              <a:t>b</a:t>
            </a:r>
            <a:r>
              <a:rPr lang="en-US" sz="2200" dirty="0"/>
              <a:t>).</a:t>
            </a:r>
            <a:endParaRPr lang="en-US" sz="2200" dirty="0">
              <a:ea typeface="Cambria Math" pitchFamily="18" charset="0"/>
            </a:endParaRPr>
          </a:p>
          <a:p>
            <a:pPr>
              <a:spcBef>
                <a:spcPts val="0"/>
              </a:spcBef>
            </a:pPr>
            <a:r>
              <a:rPr lang="en-US" sz="2200" dirty="0"/>
              <a:t>The least common multiple can also be computed from the prime factorizations. </a:t>
            </a:r>
            <a:r>
              <a:rPr lang="en-US" sz="2200" b="1" dirty="0"/>
              <a:t> </a:t>
            </a:r>
          </a:p>
        </p:txBody>
      </p:sp>
      <p:graphicFrame>
        <p:nvGraphicFramePr>
          <p:cNvPr id="13" name="Object 3">
            <a:extLst>
              <a:ext uri="{FF2B5EF4-FFF2-40B4-BE49-F238E27FC236}">
                <a16:creationId xmlns:a16="http://schemas.microsoft.com/office/drawing/2014/main" id="{1B1F94F5-183F-4A20-8258-0E1DEF7D50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4072955"/>
              </p:ext>
            </p:extLst>
          </p:nvPr>
        </p:nvGraphicFramePr>
        <p:xfrm>
          <a:off x="2954338" y="2906713"/>
          <a:ext cx="4832350" cy="522287"/>
        </p:xfrm>
        <a:graphic>
          <a:graphicData uri="http://schemas.openxmlformats.org/presentationml/2006/ole">
            <mc:AlternateContent xmlns:mc="http://schemas.openxmlformats.org/markup-compatibility/2006">
              <mc:Choice xmlns:v="urn:schemas-microsoft-com:vml" Requires="v">
                <p:oleObj name="Equation" r:id="rId2" imgW="2463480" imgH="266400" progId="Equation.DSMT4">
                  <p:embed/>
                </p:oleObj>
              </mc:Choice>
              <mc:Fallback>
                <p:oleObj name="Equation" r:id="rId2" imgW="2463480" imgH="266400" progId="Equation.DSMT4">
                  <p:embed/>
                  <p:pic>
                    <p:nvPicPr>
                      <p:cNvPr id="5" name="Object 3">
                        <a:extLst>
                          <a:ext uri="{C183D7F6-B498-43B3-948B-1728B52AA6E4}">
                            <adec:decorative xmlns:adec="http://schemas.microsoft.com/office/drawing/2017/decorative" val="1"/>
                          </a:ext>
                        </a:extLst>
                      </p:cNvPr>
                      <p:cNvPicPr/>
                      <p:nvPr/>
                    </p:nvPicPr>
                    <p:blipFill>
                      <a:blip r:embed="rId3"/>
                      <a:stretch>
                        <a:fillRect/>
                      </a:stretch>
                    </p:blipFill>
                    <p:spPr>
                      <a:xfrm>
                        <a:off x="2954338" y="2906713"/>
                        <a:ext cx="4832350" cy="5222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041E26A-E82A-4A37-B8A0-31F482ED8254}"/>
              </a:ext>
            </a:extLst>
          </p:cNvPr>
          <p:cNvSpPr>
            <a:spLocks noGrp="1"/>
          </p:cNvSpPr>
          <p:nvPr>
            <p:ph idx="13"/>
          </p:nvPr>
        </p:nvSpPr>
        <p:spPr>
          <a:xfrm>
            <a:off x="457200" y="3429000"/>
            <a:ext cx="8534400" cy="1337641"/>
          </a:xfrm>
        </p:spPr>
        <p:txBody>
          <a:bodyPr/>
          <a:lstStyle/>
          <a:p>
            <a:pPr>
              <a:spcBef>
                <a:spcPts val="0"/>
              </a:spcBef>
            </a:pPr>
            <a:r>
              <a:rPr lang="en-US" sz="2200" dirty="0"/>
              <a:t>This number is divided by both </a:t>
            </a:r>
            <a:r>
              <a:rPr lang="en-US" sz="2200" i="1" dirty="0"/>
              <a:t>a</a:t>
            </a:r>
            <a:r>
              <a:rPr lang="en-US" sz="2200" dirty="0"/>
              <a:t> and </a:t>
            </a:r>
            <a:r>
              <a:rPr lang="en-US" sz="2200" i="1" dirty="0"/>
              <a:t>b</a:t>
            </a:r>
            <a:r>
              <a:rPr lang="en-US" sz="2200" dirty="0"/>
              <a:t> and no smaller number  is divided by </a:t>
            </a:r>
            <a:r>
              <a:rPr lang="en-US" sz="2200" i="1" dirty="0"/>
              <a:t>a</a:t>
            </a:r>
            <a:r>
              <a:rPr lang="en-US" sz="2200" dirty="0"/>
              <a:t> and </a:t>
            </a:r>
            <a:r>
              <a:rPr lang="en-US" sz="2200" i="1" dirty="0"/>
              <a:t>b</a:t>
            </a:r>
            <a:r>
              <a:rPr lang="en-US" sz="2200" dirty="0"/>
              <a:t>.</a:t>
            </a:r>
            <a:endParaRPr lang="en-US" sz="2200" b="1" dirty="0"/>
          </a:p>
          <a:p>
            <a:pPr>
              <a:spcBef>
                <a:spcPts val="0"/>
              </a:spcBef>
            </a:pPr>
            <a:r>
              <a:rPr lang="en-US" sz="2200" b="1" dirty="0"/>
              <a:t>Example:</a:t>
            </a:r>
            <a:endParaRPr lang="en-US" sz="2200" dirty="0"/>
          </a:p>
        </p:txBody>
      </p:sp>
      <p:graphicFrame>
        <p:nvGraphicFramePr>
          <p:cNvPr id="12" name="Object 3">
            <a:extLst>
              <a:ext uri="{FF2B5EF4-FFF2-40B4-BE49-F238E27FC236}">
                <a16:creationId xmlns:a16="http://schemas.microsoft.com/office/drawing/2014/main" id="{414F739E-B231-42A4-AD1E-3FAB9B27D4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5628774"/>
              </p:ext>
            </p:extLst>
          </p:nvPr>
        </p:nvGraphicFramePr>
        <p:xfrm>
          <a:off x="1736725" y="4140200"/>
          <a:ext cx="5819775" cy="508000"/>
        </p:xfrm>
        <a:graphic>
          <a:graphicData uri="http://schemas.openxmlformats.org/presentationml/2006/ole">
            <mc:AlternateContent xmlns:mc="http://schemas.openxmlformats.org/markup-compatibility/2006">
              <mc:Choice xmlns:v="urn:schemas-microsoft-com:vml" Requires="v">
                <p:oleObj name="Equation" r:id="rId4" imgW="3200400" imgH="279360" progId="Equation.DSMT4">
                  <p:embed/>
                </p:oleObj>
              </mc:Choice>
              <mc:Fallback>
                <p:oleObj name="Equation" r:id="rId4" imgW="3200400" imgH="279360" progId="Equation.DSMT4">
                  <p:embed/>
                  <p:pic>
                    <p:nvPicPr>
                      <p:cNvPr id="9" name="Object 3">
                        <a:extLst>
                          <a:ext uri="{FF2B5EF4-FFF2-40B4-BE49-F238E27FC236}">
                            <a16:creationId xmlns:a16="http://schemas.microsoft.com/office/drawing/2014/main" id="{6988AA78-BB3F-436D-8BE5-B2193EB7B8DE}"/>
                          </a:ext>
                          <a:ext uri="{C183D7F6-B498-43B3-948B-1728B52AA6E4}">
                            <adec:decorative xmlns:adec="http://schemas.microsoft.com/office/drawing/2017/decorative" val="1"/>
                          </a:ext>
                        </a:extLst>
                      </p:cNvPr>
                      <p:cNvPicPr/>
                      <p:nvPr/>
                    </p:nvPicPr>
                    <p:blipFill>
                      <a:blip r:embed="rId5"/>
                      <a:stretch>
                        <a:fillRect/>
                      </a:stretch>
                    </p:blipFill>
                    <p:spPr>
                      <a:xfrm>
                        <a:off x="1736725" y="4140200"/>
                        <a:ext cx="5819775" cy="508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55C0E64-6957-4D33-9CEE-3B0B027F6664}"/>
              </a:ext>
            </a:extLst>
          </p:cNvPr>
          <p:cNvSpPr>
            <a:spLocks noGrp="1"/>
          </p:cNvSpPr>
          <p:nvPr>
            <p:ph idx="14"/>
          </p:nvPr>
        </p:nvSpPr>
        <p:spPr>
          <a:xfrm>
            <a:off x="457200" y="4572000"/>
            <a:ext cx="8001000" cy="1600200"/>
          </a:xfrm>
        </p:spPr>
        <p:txBody>
          <a:bodyPr/>
          <a:lstStyle/>
          <a:p>
            <a:pPr>
              <a:spcBef>
                <a:spcPts val="0"/>
              </a:spcBef>
            </a:pPr>
            <a:r>
              <a:rPr lang="en-US" sz="2200" dirty="0"/>
              <a:t>The greatest common divisor and the least common multiple of two integers are related by:</a:t>
            </a:r>
          </a:p>
          <a:p>
            <a:pPr>
              <a:spcBef>
                <a:spcPts val="0"/>
              </a:spcBef>
            </a:pPr>
            <a:r>
              <a:rPr lang="en-US" sz="2200" b="1" dirty="0"/>
              <a:t>Theorem </a:t>
            </a:r>
            <a:r>
              <a:rPr lang="en-US" sz="2200" b="1" dirty="0">
                <a:ea typeface="Cambria Math" pitchFamily="18" charset="0"/>
              </a:rPr>
              <a:t>5</a:t>
            </a:r>
            <a:r>
              <a:rPr lang="en-US" sz="2200" b="1" dirty="0"/>
              <a:t>: </a:t>
            </a:r>
            <a:r>
              <a:rPr lang="en-US" sz="2200" dirty="0"/>
              <a:t>Let a and b be positive integers. Then</a:t>
            </a:r>
          </a:p>
        </p:txBody>
      </p:sp>
      <p:sp>
        <p:nvSpPr>
          <p:cNvPr id="6" name="Content Placeholder 5">
            <a:extLst>
              <a:ext uri="{FF2B5EF4-FFF2-40B4-BE49-F238E27FC236}">
                <a16:creationId xmlns:a16="http://schemas.microsoft.com/office/drawing/2014/main" id="{F566E790-9EA5-48BA-8AC5-CC57446007DC}"/>
              </a:ext>
            </a:extLst>
          </p:cNvPr>
          <p:cNvSpPr>
            <a:spLocks noGrp="1"/>
          </p:cNvSpPr>
          <p:nvPr>
            <p:ph idx="15"/>
          </p:nvPr>
        </p:nvSpPr>
        <p:spPr>
          <a:xfrm>
            <a:off x="914400" y="5715000"/>
            <a:ext cx="1905000" cy="414960"/>
          </a:xfrm>
        </p:spPr>
        <p:txBody>
          <a:bodyPr/>
          <a:lstStyle/>
          <a:p>
            <a:pPr>
              <a:spcBef>
                <a:spcPts val="0"/>
              </a:spcBef>
            </a:pPr>
            <a:r>
              <a:rPr lang="en-US" sz="2200" i="1" dirty="0"/>
              <a:t>ab</a:t>
            </a:r>
            <a:r>
              <a:rPr lang="en-US" sz="2200" dirty="0"/>
              <a:t> = </a:t>
            </a:r>
            <a:r>
              <a:rPr lang="en-US" sz="2200" dirty="0" err="1"/>
              <a:t>gcd</a:t>
            </a:r>
            <a:r>
              <a:rPr lang="en-US" sz="2200" dirty="0"/>
              <a:t>(</a:t>
            </a:r>
            <a:r>
              <a:rPr lang="en-US" sz="2200" i="1" dirty="0" err="1"/>
              <a:t>a</a:t>
            </a:r>
            <a:r>
              <a:rPr lang="en-US" sz="2200" dirty="0" err="1"/>
              <a:t>,</a:t>
            </a:r>
            <a:r>
              <a:rPr lang="en-US" sz="2200" i="1" dirty="0" err="1"/>
              <a:t>b</a:t>
            </a:r>
            <a:r>
              <a:rPr lang="en-US" sz="2200" dirty="0"/>
              <a:t>)</a:t>
            </a:r>
          </a:p>
        </p:txBody>
      </p:sp>
      <p:graphicFrame>
        <p:nvGraphicFramePr>
          <p:cNvPr id="9" name="Object 8">
            <a:extLst>
              <a:ext uri="{FF2B5EF4-FFF2-40B4-BE49-F238E27FC236}">
                <a16:creationId xmlns:a16="http://schemas.microsoft.com/office/drawing/2014/main" id="{14DAF554-6713-4F1C-90C1-A0417CD315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2482985"/>
              </p:ext>
            </p:extLst>
          </p:nvPr>
        </p:nvGraphicFramePr>
        <p:xfrm>
          <a:off x="2514600" y="5867401"/>
          <a:ext cx="138037" cy="184048"/>
        </p:xfrm>
        <a:graphic>
          <a:graphicData uri="http://schemas.openxmlformats.org/presentationml/2006/ole">
            <mc:AlternateContent xmlns:mc="http://schemas.openxmlformats.org/markup-compatibility/2006">
              <mc:Choice xmlns:v="urn:schemas-microsoft-com:vml" Requires="v">
                <p:oleObj name="Equation" r:id="rId6" imgW="75960" imgH="101520" progId="Equation.DSMT4">
                  <p:embed/>
                </p:oleObj>
              </mc:Choice>
              <mc:Fallback>
                <p:oleObj name="Equation" r:id="rId6" imgW="75960" imgH="101520" progId="Equation.DSMT4">
                  <p:embed/>
                  <p:pic>
                    <p:nvPicPr>
                      <p:cNvPr id="0" name=""/>
                      <p:cNvPicPr/>
                      <p:nvPr/>
                    </p:nvPicPr>
                    <p:blipFill>
                      <a:blip r:embed="rId7"/>
                      <a:stretch>
                        <a:fillRect/>
                      </a:stretch>
                    </p:blipFill>
                    <p:spPr>
                      <a:xfrm>
                        <a:off x="2514600" y="5867401"/>
                        <a:ext cx="138037" cy="18404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232DFB9-06C2-49AF-B51C-8EC4DD062716}"/>
              </a:ext>
            </a:extLst>
          </p:cNvPr>
          <p:cNvSpPr>
            <a:spLocks noGrp="1"/>
          </p:cNvSpPr>
          <p:nvPr>
            <p:ph idx="16"/>
          </p:nvPr>
        </p:nvSpPr>
        <p:spPr>
          <a:xfrm>
            <a:off x="2514600" y="5715000"/>
            <a:ext cx="1524000" cy="414960"/>
          </a:xfrm>
        </p:spPr>
        <p:txBody>
          <a:bodyPr/>
          <a:lstStyle/>
          <a:p>
            <a:r>
              <a:rPr lang="en-US" sz="2200" dirty="0">
                <a:ea typeface="Cambria Math"/>
              </a:rPr>
              <a:t>lcm(</a:t>
            </a:r>
            <a:r>
              <a:rPr lang="en-US" sz="2200" i="1" dirty="0" err="1">
                <a:ea typeface="Cambria Math"/>
              </a:rPr>
              <a:t>a,b</a:t>
            </a:r>
            <a:r>
              <a:rPr lang="en-US" sz="2200" dirty="0">
                <a:ea typeface="Cambria Math"/>
              </a:rPr>
              <a:t>)</a:t>
            </a:r>
            <a:endParaRPr lang="en-IN" sz="2200" dirty="0"/>
          </a:p>
        </p:txBody>
      </p:sp>
      <p:sp>
        <p:nvSpPr>
          <p:cNvPr id="8" name="Content Placeholder 7">
            <a:extLst>
              <a:ext uri="{FF2B5EF4-FFF2-40B4-BE49-F238E27FC236}">
                <a16:creationId xmlns:a16="http://schemas.microsoft.com/office/drawing/2014/main" id="{03D0138F-7F9A-49A8-A71E-400FD147575C}"/>
              </a:ext>
            </a:extLst>
          </p:cNvPr>
          <p:cNvSpPr>
            <a:spLocks noGrp="1"/>
          </p:cNvSpPr>
          <p:nvPr>
            <p:ph idx="17"/>
          </p:nvPr>
        </p:nvSpPr>
        <p:spPr>
          <a:xfrm>
            <a:off x="914400" y="6129960"/>
            <a:ext cx="3200400" cy="414960"/>
          </a:xfrm>
        </p:spPr>
        <p:txBody>
          <a:bodyPr/>
          <a:lstStyle/>
          <a:p>
            <a:r>
              <a:rPr lang="en-US" sz="2200" dirty="0">
                <a:ea typeface="Cambria Math"/>
              </a:rPr>
              <a:t>(</a:t>
            </a:r>
            <a:r>
              <a:rPr lang="en-US" sz="2200" i="1" dirty="0">
                <a:ea typeface="Cambria Math"/>
              </a:rPr>
              <a:t>proof  is Exercise </a:t>
            </a:r>
            <a:r>
              <a:rPr lang="en-US" sz="2200" dirty="0">
                <a:ea typeface="Cambria Math"/>
              </a:rPr>
              <a:t>31)</a:t>
            </a:r>
            <a:endParaRPr lang="en-IN" sz="2200" dirty="0"/>
          </a:p>
        </p:txBody>
      </p:sp>
      <p:sp>
        <p:nvSpPr>
          <p:cNvPr id="11" name="Slide Number Placeholder 5">
            <a:extLst>
              <a:ext uri="{FF2B5EF4-FFF2-40B4-BE49-F238E27FC236}">
                <a16:creationId xmlns:a16="http://schemas.microsoft.com/office/drawing/2014/main" id="{748B6338-9BEE-45EC-9A33-AD839A5CA9B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98764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dirty="0"/>
              <a:t>Division.</a:t>
            </a:r>
          </a:p>
          <a:p>
            <a:r>
              <a:rPr lang="en-US" dirty="0"/>
              <a:t>Division Algorithm. </a:t>
            </a:r>
          </a:p>
          <a:p>
            <a:r>
              <a:rPr lang="en-US" dirty="0"/>
              <a:t>Modular Arithmetic.</a:t>
            </a:r>
          </a:p>
        </p:txBody>
      </p:sp>
      <p:sp>
        <p:nvSpPr>
          <p:cNvPr id="4" name="Slide Number Placeholder 5">
            <a:extLst>
              <a:ext uri="{FF2B5EF4-FFF2-40B4-BE49-F238E27FC236}">
                <a16:creationId xmlns:a16="http://schemas.microsoft.com/office/drawing/2014/main" id="{EF135E93-6775-4721-AA26-76DC184F0D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Euclidean Algorithm</a:t>
            </a:r>
            <a:r>
              <a:rPr lang="en-US" sz="1500" dirty="0"/>
              <a:t> 1</a:t>
            </a:r>
            <a:endParaRPr lang="en-IN" dirty="0"/>
          </a:p>
        </p:txBody>
      </p:sp>
      <p:pic>
        <p:nvPicPr>
          <p:cNvPr id="14" name="Picture 2" descr="A portrait of Euclid.">
            <a:extLst>
              <a:ext uri="{FF2B5EF4-FFF2-40B4-BE49-F238E27FC236}">
                <a16:creationId xmlns:a16="http://schemas.microsoft.com/office/drawing/2014/main" id="{54FDFF76-2D65-4817-9448-6AA78B3E86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2579" y="1447800"/>
            <a:ext cx="1389888" cy="160735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6400800" y="3012935"/>
            <a:ext cx="2743200" cy="832129"/>
          </a:xfrm>
        </p:spPr>
        <p:txBody>
          <a:bodyPr/>
          <a:lstStyle/>
          <a:p>
            <a:pPr algn="ctr">
              <a:spcBef>
                <a:spcPts val="0"/>
              </a:spcBef>
              <a:spcAft>
                <a:spcPts val="0"/>
              </a:spcAft>
            </a:pPr>
            <a:r>
              <a:rPr lang="en-US" sz="2000" dirty="0"/>
              <a:t>Euclid </a:t>
            </a:r>
          </a:p>
          <a:p>
            <a:pPr algn="ctr">
              <a:spcBef>
                <a:spcPts val="0"/>
              </a:spcBef>
              <a:spcAft>
                <a:spcPts val="0"/>
              </a:spcAft>
            </a:pPr>
            <a:r>
              <a:rPr lang="en-US" sz="2000" dirty="0"/>
              <a:t>(</a:t>
            </a:r>
            <a:r>
              <a:rPr lang="en-US" sz="2000" dirty="0">
                <a:ea typeface="Cambria Math" pitchFamily="18" charset="0"/>
              </a:rPr>
              <a:t>325</a:t>
            </a:r>
            <a:r>
              <a:rPr lang="en-US" sz="2000" dirty="0"/>
              <a:t> B.C.E. – </a:t>
            </a:r>
            <a:r>
              <a:rPr lang="en-US" sz="2000" dirty="0">
                <a:ea typeface="Cambria Math" pitchFamily="18" charset="0"/>
              </a:rPr>
              <a:t>265</a:t>
            </a:r>
            <a:r>
              <a:rPr lang="en-US" sz="2000" dirty="0"/>
              <a:t> B.C.E.)</a:t>
            </a:r>
          </a:p>
        </p:txBody>
      </p:sp>
      <p:sp>
        <p:nvSpPr>
          <p:cNvPr id="4" name="Content Placeholder 3">
            <a:extLst>
              <a:ext uri="{FF2B5EF4-FFF2-40B4-BE49-F238E27FC236}">
                <a16:creationId xmlns:a16="http://schemas.microsoft.com/office/drawing/2014/main" id="{9598185B-2EFC-4CD1-A6DA-B5529AAA9D34}"/>
              </a:ext>
              <a:ext uri="{C183D7F6-B498-43B3-948B-1728B52AA6E4}">
                <adec:decorative xmlns:adec="http://schemas.microsoft.com/office/drawing/2017/decorative" val="0"/>
              </a:ext>
            </a:extLst>
          </p:cNvPr>
          <p:cNvSpPr>
            <a:spLocks noGrp="1"/>
          </p:cNvSpPr>
          <p:nvPr>
            <p:ph idx="10"/>
          </p:nvPr>
        </p:nvSpPr>
        <p:spPr>
          <a:xfrm>
            <a:off x="457200" y="1295400"/>
            <a:ext cx="5917496" cy="2659846"/>
          </a:xfrm>
        </p:spPr>
        <p:txBody>
          <a:bodyPr/>
          <a:lstStyle/>
          <a:p>
            <a:r>
              <a:rPr lang="en-US" dirty="0"/>
              <a:t>The Euclidian algorithm is an efficient method for  computing the greatest common divisor of two integers. It is based on the idea that </a:t>
            </a:r>
            <a:r>
              <a:rPr lang="en-US" dirty="0" err="1"/>
              <a:t>gcd</a:t>
            </a:r>
            <a:r>
              <a:rPr lang="en-US" dirty="0"/>
              <a:t>(</a:t>
            </a:r>
            <a:r>
              <a:rPr lang="en-US" i="1" dirty="0" err="1"/>
              <a:t>a</a:t>
            </a:r>
            <a:r>
              <a:rPr lang="en-US" dirty="0" err="1"/>
              <a:t>,</a:t>
            </a:r>
            <a:r>
              <a:rPr lang="en-US" i="1" dirty="0" err="1"/>
              <a:t>b</a:t>
            </a:r>
            <a:r>
              <a:rPr lang="en-US" dirty="0"/>
              <a:t>) is equal to </a:t>
            </a:r>
            <a:r>
              <a:rPr lang="en-US" dirty="0" err="1"/>
              <a:t>gcd</a:t>
            </a:r>
            <a:r>
              <a:rPr lang="en-US" dirty="0"/>
              <a:t>(</a:t>
            </a:r>
            <a:r>
              <a:rPr lang="en-US" i="1" dirty="0" err="1"/>
              <a:t>a</a:t>
            </a:r>
            <a:r>
              <a:rPr lang="en-US" dirty="0" err="1"/>
              <a:t>,</a:t>
            </a:r>
            <a:r>
              <a:rPr lang="en-US" i="1" dirty="0" err="1"/>
              <a:t>c</a:t>
            </a:r>
            <a:r>
              <a:rPr lang="en-US" dirty="0"/>
              <a:t>) when </a:t>
            </a:r>
            <a:r>
              <a:rPr lang="en-US" i="1" dirty="0"/>
              <a:t>a</a:t>
            </a:r>
            <a:r>
              <a:rPr lang="en-US" dirty="0"/>
              <a:t> </a:t>
            </a:r>
            <a:r>
              <a:rPr lang="en-US" dirty="0">
                <a:ea typeface="Cambria Math"/>
              </a:rPr>
              <a:t>&gt;</a:t>
            </a:r>
            <a:r>
              <a:rPr lang="en-US" dirty="0"/>
              <a:t> </a:t>
            </a:r>
            <a:r>
              <a:rPr lang="en-US" i="1" dirty="0"/>
              <a:t>b</a:t>
            </a:r>
            <a:r>
              <a:rPr lang="en-US" dirty="0"/>
              <a:t> and </a:t>
            </a:r>
            <a:r>
              <a:rPr lang="en-US" i="1" dirty="0"/>
              <a:t>c</a:t>
            </a:r>
            <a:r>
              <a:rPr lang="en-US" dirty="0"/>
              <a:t> is the remainder when a is divided by </a:t>
            </a:r>
            <a:r>
              <a:rPr lang="en-US" i="1" dirty="0"/>
              <a:t>b</a:t>
            </a:r>
            <a:r>
              <a:rPr lang="en-US" dirty="0"/>
              <a:t>.</a:t>
            </a:r>
          </a:p>
          <a:p>
            <a:r>
              <a:rPr lang="en-US" b="1" dirty="0"/>
              <a:t>Example</a:t>
            </a:r>
            <a:r>
              <a:rPr lang="en-US" dirty="0"/>
              <a:t>: Find  </a:t>
            </a:r>
            <a:r>
              <a:rPr lang="en-US" dirty="0" err="1"/>
              <a:t>gcd</a:t>
            </a:r>
            <a:r>
              <a:rPr lang="en-US" dirty="0"/>
              <a:t>(</a:t>
            </a:r>
            <a:r>
              <a:rPr lang="en-US" dirty="0">
                <a:ea typeface="Cambria Math" pitchFamily="18" charset="0"/>
              </a:rPr>
              <a:t>91</a:t>
            </a:r>
            <a:r>
              <a:rPr lang="en-US" dirty="0"/>
              <a:t>, </a:t>
            </a:r>
            <a:r>
              <a:rPr lang="en-US" dirty="0">
                <a:ea typeface="Cambria Math" pitchFamily="18" charset="0"/>
              </a:rPr>
              <a:t>287</a:t>
            </a:r>
            <a:r>
              <a:rPr lang="en-US" dirty="0"/>
              <a:t>):</a:t>
            </a:r>
          </a:p>
        </p:txBody>
      </p:sp>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457200" y="3962400"/>
            <a:ext cx="712908" cy="457200"/>
          </a:xfrm>
        </p:spPr>
        <p:txBody>
          <a:bodyPr/>
          <a:lstStyle/>
          <a:p>
            <a:pPr marL="342900" indent="-342900">
              <a:buClr>
                <a:srgbClr val="04617B"/>
              </a:buClr>
              <a:buFont typeface="Arial" panose="020B0604020202020204" pitchFamily="34" charset="0"/>
              <a:buChar char="•"/>
            </a:pPr>
            <a:r>
              <a:rPr lang="en-US" dirty="0">
                <a:solidFill>
                  <a:srgbClr val="B60000"/>
                </a:solidFill>
                <a:ea typeface="Cambria Math" pitchFamily="18" charset="0"/>
              </a:rPr>
              <a:t> </a:t>
            </a:r>
          </a:p>
        </p:txBody>
      </p:sp>
      <p:graphicFrame>
        <p:nvGraphicFramePr>
          <p:cNvPr id="16" name="Object 15">
            <a:extLst>
              <a:ext uri="{FF2B5EF4-FFF2-40B4-BE49-F238E27FC236}">
                <a16:creationId xmlns:a16="http://schemas.microsoft.com/office/drawing/2014/main" id="{5E73F9A9-EBDB-4DD7-B33D-A47B6D890B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7234157"/>
              </p:ext>
            </p:extLst>
          </p:nvPr>
        </p:nvGraphicFramePr>
        <p:xfrm>
          <a:off x="877888" y="4027488"/>
          <a:ext cx="2081212" cy="406400"/>
        </p:xfrm>
        <a:graphic>
          <a:graphicData uri="http://schemas.openxmlformats.org/presentationml/2006/ole">
            <mc:AlternateContent xmlns:mc="http://schemas.openxmlformats.org/markup-compatibility/2006">
              <mc:Choice xmlns:v="urn:schemas-microsoft-com:vml" Requires="v">
                <p:oleObj name="Equation" r:id="rId3" imgW="1041120" imgH="203040" progId="Equation.DSMT4">
                  <p:embed/>
                </p:oleObj>
              </mc:Choice>
              <mc:Fallback>
                <p:oleObj name="Equation" r:id="rId3" imgW="1041120" imgH="203040" progId="Equation.DSMT4">
                  <p:embed/>
                  <p:pic>
                    <p:nvPicPr>
                      <p:cNvPr id="7" name="Object 6">
                        <a:extLst>
                          <a:ext uri="{FF2B5EF4-FFF2-40B4-BE49-F238E27FC236}">
                            <a16:creationId xmlns:a16="http://schemas.microsoft.com/office/drawing/2014/main" id="{E622329E-23DB-4250-91C0-ED89352D9085}"/>
                          </a:ext>
                        </a:extLst>
                      </p:cNvPr>
                      <p:cNvPicPr/>
                      <p:nvPr/>
                    </p:nvPicPr>
                    <p:blipFill>
                      <a:blip r:embed="rId4"/>
                      <a:stretch>
                        <a:fillRect/>
                      </a:stretch>
                    </p:blipFill>
                    <p:spPr>
                      <a:xfrm>
                        <a:off x="877888" y="4027488"/>
                        <a:ext cx="2081212" cy="406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4191000" y="4116963"/>
            <a:ext cx="3048000" cy="381000"/>
          </a:xfrm>
        </p:spPr>
        <p:txBody>
          <a:bodyPr/>
          <a:lstStyle/>
          <a:p>
            <a:r>
              <a:rPr lang="en-US" sz="2000" dirty="0">
                <a:solidFill>
                  <a:srgbClr val="B60000"/>
                </a:solidFill>
              </a:rPr>
              <a:t>Divide </a:t>
            </a:r>
            <a:r>
              <a:rPr lang="en-US" sz="2000" dirty="0">
                <a:solidFill>
                  <a:srgbClr val="B60000"/>
                </a:solidFill>
                <a:ea typeface="Cambria Math" pitchFamily="18" charset="0"/>
              </a:rPr>
              <a:t>287</a:t>
            </a:r>
            <a:r>
              <a:rPr lang="en-US" sz="2000" dirty="0">
                <a:solidFill>
                  <a:srgbClr val="B60000"/>
                </a:solidFill>
              </a:rPr>
              <a:t> by </a:t>
            </a:r>
            <a:r>
              <a:rPr lang="en-US" sz="2000" dirty="0">
                <a:solidFill>
                  <a:srgbClr val="B60000"/>
                </a:solidFill>
                <a:ea typeface="Cambria Math" pitchFamily="18" charset="0"/>
              </a:rPr>
              <a:t>91</a:t>
            </a:r>
          </a:p>
        </p:txBody>
      </p:sp>
      <p:cxnSp>
        <p:nvCxnSpPr>
          <p:cNvPr id="24" name="Straight Arrow Connector 5">
            <a:extLst>
              <a:ext uri="{FF2B5EF4-FFF2-40B4-BE49-F238E27FC236}">
                <a16:creationId xmlns:a16="http://schemas.microsoft.com/office/drawing/2014/main" id="{6F05E83E-2FAA-46B5-802C-F9CC58786824}"/>
              </a:ext>
              <a:ext uri="{C183D7F6-B498-43B3-948B-1728B52AA6E4}">
                <adec:decorative xmlns:adec="http://schemas.microsoft.com/office/drawing/2017/decorative" val="1"/>
              </a:ext>
            </a:extLst>
          </p:cNvPr>
          <p:cNvCxnSpPr/>
          <p:nvPr/>
        </p:nvCxnSpPr>
        <p:spPr>
          <a:xfrm flipH="1">
            <a:off x="1209101" y="4308604"/>
            <a:ext cx="353458" cy="3742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6">
            <a:extLst>
              <a:ext uri="{FF2B5EF4-FFF2-40B4-BE49-F238E27FC236}">
                <a16:creationId xmlns:a16="http://schemas.microsoft.com/office/drawing/2014/main" id="{DE9A9A2D-C789-4E5C-8E0C-1317408A3B39}"/>
              </a:ext>
              <a:ext uri="{C183D7F6-B498-43B3-948B-1728B52AA6E4}">
                <adec:decorative xmlns:adec="http://schemas.microsoft.com/office/drawing/2017/decorative" val="1"/>
              </a:ext>
            </a:extLst>
          </p:cNvPr>
          <p:cNvCxnSpPr/>
          <p:nvPr/>
        </p:nvCxnSpPr>
        <p:spPr>
          <a:xfrm flipH="1">
            <a:off x="1828800" y="4329583"/>
            <a:ext cx="762000" cy="35332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457200" y="4554347"/>
            <a:ext cx="762000" cy="457200"/>
          </a:xfrm>
        </p:spPr>
        <p:txBody>
          <a:bodyPr/>
          <a:lstStyle/>
          <a:p>
            <a:pPr marL="342900" indent="-342900">
              <a:buClr>
                <a:srgbClr val="04617B"/>
              </a:buClr>
              <a:buFont typeface="Arial" panose="020B0604020202020204" pitchFamily="34" charset="0"/>
              <a:buChar char="•"/>
            </a:pPr>
            <a:r>
              <a:rPr lang="en-US" dirty="0">
                <a:solidFill>
                  <a:srgbClr val="B60000"/>
                </a:solidFill>
                <a:ea typeface="Cambria Math" pitchFamily="18" charset="0"/>
              </a:rPr>
              <a:t> </a:t>
            </a:r>
          </a:p>
        </p:txBody>
      </p:sp>
      <p:graphicFrame>
        <p:nvGraphicFramePr>
          <p:cNvPr id="17" name="Object 16">
            <a:extLst>
              <a:ext uri="{FF2B5EF4-FFF2-40B4-BE49-F238E27FC236}">
                <a16:creationId xmlns:a16="http://schemas.microsoft.com/office/drawing/2014/main" id="{382C9EDE-0724-4DC5-B955-918DB6CFB7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9243692"/>
              </p:ext>
            </p:extLst>
          </p:nvPr>
        </p:nvGraphicFramePr>
        <p:xfrm>
          <a:off x="954088" y="4629150"/>
          <a:ext cx="1776412" cy="400050"/>
        </p:xfrm>
        <a:graphic>
          <a:graphicData uri="http://schemas.openxmlformats.org/presentationml/2006/ole">
            <mc:AlternateContent xmlns:mc="http://schemas.openxmlformats.org/markup-compatibility/2006">
              <mc:Choice xmlns:v="urn:schemas-microsoft-com:vml" Requires="v">
                <p:oleObj name="Equation" r:id="rId5" imgW="901440" imgH="203040" progId="Equation.DSMT4">
                  <p:embed/>
                </p:oleObj>
              </mc:Choice>
              <mc:Fallback>
                <p:oleObj name="Equation" r:id="rId5" imgW="901440" imgH="203040" progId="Equation.DSMT4">
                  <p:embed/>
                  <p:pic>
                    <p:nvPicPr>
                      <p:cNvPr id="8" name="Object 7">
                        <a:extLst>
                          <a:ext uri="{FF2B5EF4-FFF2-40B4-BE49-F238E27FC236}">
                            <a16:creationId xmlns:a16="http://schemas.microsoft.com/office/drawing/2014/main" id="{96E570A8-63AD-4065-B805-86592AD5530C}"/>
                          </a:ext>
                        </a:extLst>
                      </p:cNvPr>
                      <p:cNvPicPr/>
                      <p:nvPr/>
                    </p:nvPicPr>
                    <p:blipFill>
                      <a:blip r:embed="rId6"/>
                      <a:stretch>
                        <a:fillRect/>
                      </a:stretch>
                    </p:blipFill>
                    <p:spPr>
                      <a:xfrm>
                        <a:off x="954088" y="4629150"/>
                        <a:ext cx="1776412" cy="4000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C688163-9D01-4A79-9C72-41D569AE4198}"/>
              </a:ext>
            </a:extLst>
          </p:cNvPr>
          <p:cNvSpPr>
            <a:spLocks noGrp="1"/>
          </p:cNvSpPr>
          <p:nvPr>
            <p:ph idx="14"/>
          </p:nvPr>
        </p:nvSpPr>
        <p:spPr>
          <a:xfrm>
            <a:off x="4191000" y="4648200"/>
            <a:ext cx="2057400" cy="381000"/>
          </a:xfrm>
        </p:spPr>
        <p:txBody>
          <a:bodyPr/>
          <a:lstStyle/>
          <a:p>
            <a:r>
              <a:rPr lang="en-US" sz="2000" dirty="0">
                <a:solidFill>
                  <a:srgbClr val="B60000"/>
                </a:solidFill>
              </a:rPr>
              <a:t>Divide </a:t>
            </a:r>
            <a:r>
              <a:rPr lang="en-US" sz="2000" dirty="0">
                <a:solidFill>
                  <a:srgbClr val="B60000"/>
                </a:solidFill>
                <a:ea typeface="Cambria Math" pitchFamily="18" charset="0"/>
              </a:rPr>
              <a:t>91</a:t>
            </a:r>
            <a:r>
              <a:rPr lang="en-US" sz="2000" dirty="0">
                <a:solidFill>
                  <a:srgbClr val="B60000"/>
                </a:solidFill>
              </a:rPr>
              <a:t> by </a:t>
            </a:r>
            <a:r>
              <a:rPr lang="en-US" sz="2000" dirty="0">
                <a:solidFill>
                  <a:srgbClr val="B60000"/>
                </a:solidFill>
                <a:ea typeface="Cambria Math" pitchFamily="18" charset="0"/>
              </a:rPr>
              <a:t>14</a:t>
            </a:r>
          </a:p>
        </p:txBody>
      </p:sp>
      <p:cxnSp>
        <p:nvCxnSpPr>
          <p:cNvPr id="30" name="Straight Arrow Connector 7">
            <a:extLst>
              <a:ext uri="{FF2B5EF4-FFF2-40B4-BE49-F238E27FC236}">
                <a16:creationId xmlns:a16="http://schemas.microsoft.com/office/drawing/2014/main" id="{C7029467-2144-450C-AE3A-085DD1E6260E}"/>
              </a:ext>
              <a:ext uri="{C183D7F6-B498-43B3-948B-1728B52AA6E4}">
                <adec:decorative xmlns:adec="http://schemas.microsoft.com/office/drawing/2017/decorative" val="1"/>
              </a:ext>
            </a:extLst>
          </p:cNvPr>
          <p:cNvCxnSpPr/>
          <p:nvPr/>
        </p:nvCxnSpPr>
        <p:spPr>
          <a:xfrm flipH="1">
            <a:off x="1209101" y="4940284"/>
            <a:ext cx="353458" cy="27179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8">
            <a:extLst>
              <a:ext uri="{FF2B5EF4-FFF2-40B4-BE49-F238E27FC236}">
                <a16:creationId xmlns:a16="http://schemas.microsoft.com/office/drawing/2014/main" id="{D3C43B19-9E77-4C5B-BEE2-CCF18AF37FDA}"/>
              </a:ext>
              <a:ext uri="{C183D7F6-B498-43B3-948B-1728B52AA6E4}">
                <adec:decorative xmlns:adec="http://schemas.microsoft.com/office/drawing/2017/decorative" val="1"/>
              </a:ext>
            </a:extLst>
          </p:cNvPr>
          <p:cNvCxnSpPr/>
          <p:nvPr/>
        </p:nvCxnSpPr>
        <p:spPr>
          <a:xfrm flipH="1">
            <a:off x="1753371" y="4923782"/>
            <a:ext cx="7239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B2C1FF9-B9EC-4CFD-8F1D-A718B2328C93}"/>
              </a:ext>
            </a:extLst>
          </p:cNvPr>
          <p:cNvSpPr>
            <a:spLocks noGrp="1"/>
          </p:cNvSpPr>
          <p:nvPr>
            <p:ph idx="15"/>
          </p:nvPr>
        </p:nvSpPr>
        <p:spPr>
          <a:xfrm>
            <a:off x="457200" y="5137822"/>
            <a:ext cx="677049" cy="525357"/>
          </a:xfrm>
        </p:spPr>
        <p:txBody>
          <a:bodyPr/>
          <a:lstStyle/>
          <a:p>
            <a:pPr marL="342900" indent="-342900">
              <a:buClr>
                <a:srgbClr val="04617B"/>
              </a:buClr>
              <a:buFont typeface="Arial" panose="020B0604020202020204" pitchFamily="34" charset="0"/>
              <a:buChar char="•"/>
            </a:pPr>
            <a:r>
              <a:rPr lang="en-US" dirty="0">
                <a:solidFill>
                  <a:srgbClr val="B60000"/>
                </a:solidFill>
                <a:ea typeface="Cambria Math" pitchFamily="18" charset="0"/>
              </a:rPr>
              <a:t> </a:t>
            </a:r>
          </a:p>
        </p:txBody>
      </p:sp>
      <p:graphicFrame>
        <p:nvGraphicFramePr>
          <p:cNvPr id="18" name="Object 17">
            <a:extLst>
              <a:ext uri="{FF2B5EF4-FFF2-40B4-BE49-F238E27FC236}">
                <a16:creationId xmlns:a16="http://schemas.microsoft.com/office/drawing/2014/main" id="{34ACD5F7-96A5-4EDF-8187-2DB483D8FC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2257956"/>
              </p:ext>
            </p:extLst>
          </p:nvPr>
        </p:nvGraphicFramePr>
        <p:xfrm>
          <a:off x="954088" y="5214943"/>
          <a:ext cx="1712912" cy="421740"/>
        </p:xfrm>
        <a:graphic>
          <a:graphicData uri="http://schemas.openxmlformats.org/presentationml/2006/ole">
            <mc:AlternateContent xmlns:mc="http://schemas.openxmlformats.org/markup-compatibility/2006">
              <mc:Choice xmlns:v="urn:schemas-microsoft-com:vml" Requires="v">
                <p:oleObj name="Equation" r:id="rId7" imgW="825480" imgH="203040" progId="Equation.DSMT4">
                  <p:embed/>
                </p:oleObj>
              </mc:Choice>
              <mc:Fallback>
                <p:oleObj name="Equation" r:id="rId7" imgW="825480" imgH="203040" progId="Equation.DSMT4">
                  <p:embed/>
                  <p:pic>
                    <p:nvPicPr>
                      <p:cNvPr id="20" name="Object 19">
                        <a:extLst>
                          <a:ext uri="{FF2B5EF4-FFF2-40B4-BE49-F238E27FC236}">
                            <a16:creationId xmlns:a16="http://schemas.microsoft.com/office/drawing/2014/main" id="{16245931-BC2C-4724-93B4-44728AB35064}"/>
                          </a:ext>
                        </a:extLst>
                      </p:cNvPr>
                      <p:cNvPicPr/>
                      <p:nvPr/>
                    </p:nvPicPr>
                    <p:blipFill>
                      <a:blip r:embed="rId8"/>
                      <a:stretch>
                        <a:fillRect/>
                      </a:stretch>
                    </p:blipFill>
                    <p:spPr>
                      <a:xfrm>
                        <a:off x="954088" y="5214943"/>
                        <a:ext cx="1712912" cy="42174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28050CA-C7BB-4820-89AA-94AB815C91F9}"/>
              </a:ext>
            </a:extLst>
          </p:cNvPr>
          <p:cNvSpPr>
            <a:spLocks noGrp="1"/>
          </p:cNvSpPr>
          <p:nvPr>
            <p:ph idx="16"/>
          </p:nvPr>
        </p:nvSpPr>
        <p:spPr>
          <a:xfrm>
            <a:off x="4191000" y="5181600"/>
            <a:ext cx="1828800" cy="381000"/>
          </a:xfrm>
        </p:spPr>
        <p:txBody>
          <a:bodyPr/>
          <a:lstStyle/>
          <a:p>
            <a:r>
              <a:rPr lang="en-US" sz="2000" dirty="0">
                <a:solidFill>
                  <a:srgbClr val="B60000"/>
                </a:solidFill>
              </a:rPr>
              <a:t>Divide </a:t>
            </a:r>
            <a:r>
              <a:rPr lang="en-US" sz="2000" dirty="0">
                <a:solidFill>
                  <a:srgbClr val="B60000"/>
                </a:solidFill>
                <a:ea typeface="Cambria Math" pitchFamily="18" charset="0"/>
              </a:rPr>
              <a:t>14</a:t>
            </a:r>
            <a:r>
              <a:rPr lang="en-US" sz="2000" dirty="0">
                <a:solidFill>
                  <a:srgbClr val="B60000"/>
                </a:solidFill>
              </a:rPr>
              <a:t> by </a:t>
            </a:r>
            <a:r>
              <a:rPr lang="en-US" sz="2000" dirty="0">
                <a:solidFill>
                  <a:srgbClr val="B60000"/>
                </a:solidFill>
                <a:ea typeface="Cambria Math" pitchFamily="18" charset="0"/>
              </a:rPr>
              <a:t>7</a:t>
            </a:r>
          </a:p>
        </p:txBody>
      </p:sp>
      <p:sp>
        <p:nvSpPr>
          <p:cNvPr id="11" name="Content Placeholder 10">
            <a:extLst>
              <a:ext uri="{FF2B5EF4-FFF2-40B4-BE49-F238E27FC236}">
                <a16:creationId xmlns:a16="http://schemas.microsoft.com/office/drawing/2014/main" id="{03532CD8-DDBF-4EAE-B7BA-877421E382F5}"/>
              </a:ext>
            </a:extLst>
          </p:cNvPr>
          <p:cNvSpPr>
            <a:spLocks noGrp="1"/>
          </p:cNvSpPr>
          <p:nvPr>
            <p:ph idx="17"/>
          </p:nvPr>
        </p:nvSpPr>
        <p:spPr>
          <a:xfrm>
            <a:off x="2477271" y="5621197"/>
            <a:ext cx="2209800" cy="381000"/>
          </a:xfrm>
        </p:spPr>
        <p:txBody>
          <a:bodyPr/>
          <a:lstStyle/>
          <a:p>
            <a:r>
              <a:rPr lang="en-US" sz="2000" dirty="0">
                <a:solidFill>
                  <a:srgbClr val="B60000"/>
                </a:solidFill>
              </a:rPr>
              <a:t>Stopping condition</a:t>
            </a:r>
          </a:p>
        </p:txBody>
      </p:sp>
      <p:cxnSp>
        <p:nvCxnSpPr>
          <p:cNvPr id="32" name="Straight Arrow Connector 9">
            <a:extLst>
              <a:ext uri="{FF2B5EF4-FFF2-40B4-BE49-F238E27FC236}">
                <a16:creationId xmlns:a16="http://schemas.microsoft.com/office/drawing/2014/main" id="{C515D819-B5F8-4FBC-9E6C-18A13A40F8D4}"/>
              </a:ext>
              <a:ext uri="{C183D7F6-B498-43B3-948B-1728B52AA6E4}">
                <adec:decorative xmlns:adec="http://schemas.microsoft.com/office/drawing/2017/decorative" val="1"/>
              </a:ext>
            </a:extLst>
          </p:cNvPr>
          <p:cNvCxnSpPr/>
          <p:nvPr/>
        </p:nvCxnSpPr>
        <p:spPr>
          <a:xfrm flipH="1" flipV="1">
            <a:off x="2590800" y="5456194"/>
            <a:ext cx="190500" cy="19812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0FDEEFE8-F56F-42E0-8525-8D9349BE2F1F}"/>
              </a:ext>
            </a:extLst>
          </p:cNvPr>
          <p:cNvSpPr>
            <a:spLocks noGrp="1"/>
          </p:cNvSpPr>
          <p:nvPr>
            <p:ph idx="18"/>
          </p:nvPr>
        </p:nvSpPr>
        <p:spPr>
          <a:xfrm>
            <a:off x="381000" y="6163914"/>
            <a:ext cx="7924800" cy="381000"/>
          </a:xfrm>
        </p:spPr>
        <p:txBody>
          <a:bodyPr/>
          <a:lstStyle/>
          <a:p>
            <a:r>
              <a:rPr lang="en-US" sz="2400" dirty="0" err="1"/>
              <a:t>gcd</a:t>
            </a:r>
            <a:r>
              <a:rPr lang="en-US" sz="2400" dirty="0"/>
              <a:t>(</a:t>
            </a:r>
            <a:r>
              <a:rPr lang="en-US" sz="2400" dirty="0">
                <a:ea typeface="Cambria Math" pitchFamily="18" charset="0"/>
              </a:rPr>
              <a:t>287</a:t>
            </a:r>
            <a:r>
              <a:rPr lang="en-US" sz="2400" dirty="0"/>
              <a:t>, </a:t>
            </a:r>
            <a:r>
              <a:rPr lang="en-US" sz="2400" dirty="0">
                <a:ea typeface="Cambria Math" pitchFamily="18" charset="0"/>
              </a:rPr>
              <a:t>91</a:t>
            </a:r>
            <a:r>
              <a:rPr lang="en-US" sz="2400" dirty="0"/>
              <a:t>) = </a:t>
            </a:r>
            <a:r>
              <a:rPr lang="en-US" sz="2400" dirty="0" err="1"/>
              <a:t>gcd</a:t>
            </a:r>
            <a:r>
              <a:rPr lang="en-US" sz="2400" dirty="0"/>
              <a:t>(</a:t>
            </a:r>
            <a:r>
              <a:rPr lang="en-US" sz="2400" dirty="0">
                <a:ea typeface="Cambria Math" pitchFamily="18" charset="0"/>
              </a:rPr>
              <a:t>91</a:t>
            </a:r>
            <a:r>
              <a:rPr lang="en-US" sz="2400" dirty="0"/>
              <a:t>, </a:t>
            </a:r>
            <a:r>
              <a:rPr lang="en-US" sz="2400" dirty="0">
                <a:ea typeface="Cambria Math" pitchFamily="18" charset="0"/>
              </a:rPr>
              <a:t>14</a:t>
            </a:r>
            <a:r>
              <a:rPr lang="en-US" sz="2400" dirty="0"/>
              <a:t>) =  </a:t>
            </a:r>
            <a:r>
              <a:rPr lang="en-US" sz="2400" dirty="0" err="1"/>
              <a:t>gcd</a:t>
            </a:r>
            <a:r>
              <a:rPr lang="en-US" sz="2400" dirty="0"/>
              <a:t>(</a:t>
            </a:r>
            <a:r>
              <a:rPr lang="en-US" sz="2400" dirty="0">
                <a:ea typeface="Cambria Math" pitchFamily="18" charset="0"/>
              </a:rPr>
              <a:t>14</a:t>
            </a:r>
            <a:r>
              <a:rPr lang="en-US" sz="2400" dirty="0"/>
              <a:t>, </a:t>
            </a:r>
            <a:r>
              <a:rPr lang="en-US" sz="2400" dirty="0">
                <a:ea typeface="Cambria Math" pitchFamily="18" charset="0"/>
              </a:rPr>
              <a:t>7</a:t>
            </a:r>
            <a:r>
              <a:rPr lang="en-US" sz="2400" dirty="0"/>
              <a:t>)  = </a:t>
            </a:r>
            <a:r>
              <a:rPr lang="en-US" sz="2400" dirty="0">
                <a:ea typeface="Cambria Math" pitchFamily="18" charset="0"/>
              </a:rPr>
              <a:t>7</a:t>
            </a:r>
          </a:p>
        </p:txBody>
      </p:sp>
      <p:sp>
        <p:nvSpPr>
          <p:cNvPr id="15" name="Slide Number Placeholder 5">
            <a:extLst>
              <a:ext uri="{FF2B5EF4-FFF2-40B4-BE49-F238E27FC236}">
                <a16:creationId xmlns:a16="http://schemas.microsoft.com/office/drawing/2014/main" id="{77D41BD3-A42B-4D29-BAA7-ECB7E8FF87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3878729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Euclidean Algorithm</a:t>
            </a:r>
            <a:r>
              <a:rPr lang="en-US" sz="1500" dirty="0"/>
              <a:t> 2</a:t>
            </a:r>
          </a:p>
        </p:txBody>
      </p:sp>
      <p:sp>
        <p:nvSpPr>
          <p:cNvPr id="7" name="Content Placeholder 2"/>
          <p:cNvSpPr>
            <a:spLocks noGrp="1"/>
          </p:cNvSpPr>
          <p:nvPr>
            <p:ph idx="1"/>
          </p:nvPr>
        </p:nvSpPr>
        <p:spPr>
          <a:xfrm>
            <a:off x="457200" y="1295400"/>
            <a:ext cx="8458200" cy="533400"/>
          </a:xfrm>
        </p:spPr>
        <p:txBody>
          <a:bodyPr/>
          <a:lstStyle/>
          <a:p>
            <a:pPr>
              <a:spcBef>
                <a:spcPts val="0"/>
              </a:spcBef>
            </a:pPr>
            <a:r>
              <a:rPr lang="en-US" sz="2600" dirty="0"/>
              <a:t>The Euclidean algorithm expressed in pseudocode is:</a:t>
            </a:r>
          </a:p>
        </p:txBody>
      </p:sp>
      <p:sp>
        <p:nvSpPr>
          <p:cNvPr id="6" name="Content Placeholder 3"/>
          <p:cNvSpPr>
            <a:spLocks noGrp="1"/>
          </p:cNvSpPr>
          <p:nvPr>
            <p:ph idx="13"/>
          </p:nvPr>
        </p:nvSpPr>
        <p:spPr>
          <a:xfrm>
            <a:off x="457200" y="1828800"/>
            <a:ext cx="8229600" cy="3810000"/>
          </a:xfrm>
          <a:ln>
            <a:solidFill>
              <a:srgbClr val="14AAE1"/>
            </a:solidFill>
          </a:ln>
        </p:spPr>
        <p:txBody>
          <a:bodyPr/>
          <a:lstStyle/>
          <a:p>
            <a:pPr marL="274320" lvl="0" indent="-274320" defTabSz="914400">
              <a:spcBef>
                <a:spcPts val="0"/>
              </a:spcBef>
              <a:buClr>
                <a:schemeClr val="accent3"/>
              </a:buClr>
              <a:buSzPct val="95000"/>
              <a:defRPr/>
            </a:pPr>
            <a:r>
              <a:rPr lang="en-US" sz="2600" b="1" dirty="0"/>
              <a:t>procedure</a:t>
            </a:r>
            <a:r>
              <a:rPr lang="en-US" sz="2600" dirty="0"/>
              <a:t> </a:t>
            </a:r>
            <a:r>
              <a:rPr lang="en-US" sz="2600" i="1" dirty="0" err="1"/>
              <a:t>gcd</a:t>
            </a:r>
            <a:r>
              <a:rPr lang="en-US" sz="2600" dirty="0"/>
              <a:t>(</a:t>
            </a:r>
            <a:r>
              <a:rPr lang="en-US" sz="2600" i="1" dirty="0"/>
              <a:t>a, b</a:t>
            </a:r>
            <a:r>
              <a:rPr lang="en-US" sz="2600" dirty="0"/>
              <a:t>: positive integers)</a:t>
            </a:r>
          </a:p>
          <a:p>
            <a:pPr marL="274320" lvl="0" indent="-274320" defTabSz="914400">
              <a:spcBef>
                <a:spcPts val="0"/>
              </a:spcBef>
              <a:buClr>
                <a:schemeClr val="accent3"/>
              </a:buClr>
              <a:buSzPct val="95000"/>
              <a:defRPr/>
            </a:pPr>
            <a:r>
              <a:rPr lang="en-US" sz="2600" i="1" dirty="0">
                <a:ea typeface="Cambria Math" pitchFamily="18" charset="0"/>
              </a:rPr>
              <a:t>x </a:t>
            </a:r>
            <a:r>
              <a:rPr lang="en-US" sz="2600" dirty="0">
                <a:ea typeface="Cambria Math" pitchFamily="18" charset="0"/>
              </a:rPr>
              <a:t>:= </a:t>
            </a:r>
            <a:r>
              <a:rPr lang="en-US" sz="2600" i="1" dirty="0">
                <a:ea typeface="Cambria Math" pitchFamily="18" charset="0"/>
              </a:rPr>
              <a:t>a</a:t>
            </a:r>
          </a:p>
          <a:p>
            <a:pPr marL="274320" indent="-274320">
              <a:spcBef>
                <a:spcPts val="0"/>
              </a:spcBef>
              <a:buClr>
                <a:schemeClr val="accent3"/>
              </a:buClr>
              <a:buSzPct val="95000"/>
              <a:defRPr/>
            </a:pPr>
            <a:r>
              <a:rPr lang="en-US" sz="2600" i="1" dirty="0">
                <a:ea typeface="Cambria Math" pitchFamily="18" charset="0"/>
              </a:rPr>
              <a:t>y </a:t>
            </a:r>
            <a:r>
              <a:rPr lang="en-US" sz="2600" dirty="0">
                <a:ea typeface="Cambria Math" pitchFamily="18" charset="0"/>
              </a:rPr>
              <a:t>:= </a:t>
            </a:r>
            <a:r>
              <a:rPr lang="en-US" sz="2600" i="1" dirty="0">
                <a:ea typeface="Cambria Math" pitchFamily="18" charset="0"/>
              </a:rPr>
              <a:t>b</a:t>
            </a:r>
          </a:p>
          <a:p>
            <a:pPr marL="274320" lvl="0" indent="-274320">
              <a:spcBef>
                <a:spcPts val="0"/>
              </a:spcBef>
              <a:buClr>
                <a:schemeClr val="accent3"/>
              </a:buClr>
              <a:buSzPct val="95000"/>
              <a:defRPr/>
            </a:pPr>
            <a:r>
              <a:rPr lang="en-US" sz="2600" b="1" dirty="0"/>
              <a:t>while   </a:t>
            </a:r>
            <a:r>
              <a:rPr lang="en-US" sz="2600" i="1" dirty="0"/>
              <a:t>y </a:t>
            </a:r>
            <a:r>
              <a:rPr lang="en-US" sz="2600" i="1" dirty="0">
                <a:ea typeface="Cambria Math"/>
              </a:rPr>
              <a:t>≠ </a:t>
            </a:r>
            <a:r>
              <a:rPr lang="en-US" sz="2600" dirty="0">
                <a:ea typeface="Cambria Math"/>
              </a:rPr>
              <a:t>0</a:t>
            </a:r>
            <a:endParaRPr lang="en-US" sz="2600" dirty="0"/>
          </a:p>
          <a:p>
            <a:pPr>
              <a:spcBef>
                <a:spcPts val="0"/>
              </a:spcBef>
            </a:pPr>
            <a:r>
              <a:rPr lang="en-US" sz="2600" i="1" dirty="0"/>
              <a:t>	r</a:t>
            </a:r>
            <a:r>
              <a:rPr lang="en-US" sz="2600" dirty="0"/>
              <a:t> := </a:t>
            </a:r>
            <a:r>
              <a:rPr lang="en-US" sz="2600" i="1" dirty="0"/>
              <a:t>x</a:t>
            </a:r>
            <a:r>
              <a:rPr lang="en-US" sz="2600" dirty="0"/>
              <a:t> </a:t>
            </a:r>
            <a:r>
              <a:rPr lang="en-US" sz="2600" b="1" dirty="0"/>
              <a:t>mod</a:t>
            </a:r>
            <a:r>
              <a:rPr lang="en-US" sz="2600" dirty="0"/>
              <a:t> </a:t>
            </a:r>
            <a:r>
              <a:rPr lang="en-US" sz="2600" i="1" dirty="0"/>
              <a:t>y</a:t>
            </a:r>
          </a:p>
          <a:p>
            <a:pPr>
              <a:spcBef>
                <a:spcPts val="0"/>
              </a:spcBef>
            </a:pPr>
            <a:r>
              <a:rPr lang="en-US" sz="2600" i="1" dirty="0"/>
              <a:t>	x </a:t>
            </a:r>
            <a:r>
              <a:rPr lang="en-US" sz="2600" dirty="0"/>
              <a:t>:= </a:t>
            </a:r>
            <a:r>
              <a:rPr lang="en-US" sz="2600" i="1" dirty="0"/>
              <a:t>y</a:t>
            </a:r>
          </a:p>
          <a:p>
            <a:pPr>
              <a:spcBef>
                <a:spcPts val="0"/>
              </a:spcBef>
            </a:pPr>
            <a:r>
              <a:rPr lang="en-US" sz="2600" i="1" dirty="0"/>
              <a:t>	y</a:t>
            </a:r>
            <a:r>
              <a:rPr lang="en-US" sz="2600" dirty="0"/>
              <a:t> := </a:t>
            </a:r>
            <a:r>
              <a:rPr lang="en-US" sz="2600" i="1" dirty="0"/>
              <a:t>r</a:t>
            </a:r>
          </a:p>
          <a:p>
            <a:pPr marL="274320" lvl="0" indent="-274320">
              <a:spcBef>
                <a:spcPts val="0"/>
              </a:spcBef>
              <a:buClr>
                <a:schemeClr val="accent3"/>
              </a:buClr>
              <a:buSzPct val="95000"/>
              <a:defRPr/>
            </a:pPr>
            <a:r>
              <a:rPr lang="en-US" sz="2600" b="1" dirty="0"/>
              <a:t>return</a:t>
            </a:r>
            <a:r>
              <a:rPr lang="en-US" sz="2600" dirty="0"/>
              <a:t> </a:t>
            </a:r>
            <a:r>
              <a:rPr lang="en-US" sz="2600" i="1" dirty="0"/>
              <a:t>x</a:t>
            </a:r>
            <a:r>
              <a:rPr lang="en-US" sz="2600" dirty="0"/>
              <a:t> {</a:t>
            </a:r>
            <a:r>
              <a:rPr lang="en-US" sz="2600" dirty="0" err="1"/>
              <a:t>gcd</a:t>
            </a:r>
            <a:r>
              <a:rPr lang="en-US" sz="2600" dirty="0"/>
              <a:t>(</a:t>
            </a:r>
            <a:r>
              <a:rPr lang="en-US" sz="2600" i="1" dirty="0" err="1"/>
              <a:t>a</a:t>
            </a:r>
            <a:r>
              <a:rPr lang="en-US" sz="2600" dirty="0" err="1"/>
              <a:t>,</a:t>
            </a:r>
            <a:r>
              <a:rPr lang="en-US" sz="2600" i="1" dirty="0" err="1"/>
              <a:t>b</a:t>
            </a:r>
            <a:r>
              <a:rPr lang="en-US" sz="2600" dirty="0"/>
              <a:t>) is </a:t>
            </a:r>
            <a:r>
              <a:rPr lang="en-US" sz="2600" i="1" dirty="0"/>
              <a:t>x</a:t>
            </a:r>
            <a:r>
              <a:rPr lang="en-US" sz="2600" dirty="0"/>
              <a:t>}</a:t>
            </a:r>
            <a:endParaRPr lang="en-US" sz="2600" i="1" dirty="0"/>
          </a:p>
        </p:txBody>
      </p:sp>
      <p:sp>
        <p:nvSpPr>
          <p:cNvPr id="3" name="Content Placeholder 4"/>
          <p:cNvSpPr>
            <a:spLocks noGrp="1"/>
          </p:cNvSpPr>
          <p:nvPr>
            <p:ph idx="14"/>
          </p:nvPr>
        </p:nvSpPr>
        <p:spPr>
          <a:xfrm>
            <a:off x="457200" y="5715000"/>
            <a:ext cx="8229600" cy="838200"/>
          </a:xfrm>
        </p:spPr>
        <p:txBody>
          <a:bodyPr/>
          <a:lstStyle/>
          <a:p>
            <a:pPr>
              <a:spcBef>
                <a:spcPts val="0"/>
              </a:spcBef>
            </a:pPr>
            <a:r>
              <a:rPr lang="en-US" sz="2600" dirty="0"/>
              <a:t>In Section 5.3, we’ll see that the time complexity of the algorithm is </a:t>
            </a:r>
            <a:r>
              <a:rPr lang="en-US" sz="2600" i="1" dirty="0"/>
              <a:t>O </a:t>
            </a:r>
            <a:r>
              <a:rPr lang="en-US" sz="2600" dirty="0"/>
              <a:t>(log </a:t>
            </a:r>
            <a:r>
              <a:rPr lang="en-US" sz="2600" i="1" dirty="0"/>
              <a:t>b</a:t>
            </a:r>
            <a:r>
              <a:rPr lang="en-US" sz="2600" dirty="0"/>
              <a:t>), where </a:t>
            </a:r>
            <a:r>
              <a:rPr lang="en-US" sz="2600" i="1" dirty="0"/>
              <a:t>a</a:t>
            </a:r>
            <a:r>
              <a:rPr lang="en-US" sz="2600" dirty="0"/>
              <a:t> &gt; b.</a:t>
            </a:r>
          </a:p>
        </p:txBody>
      </p:sp>
      <p:sp>
        <p:nvSpPr>
          <p:cNvPr id="8" name="Slide Number Placeholder 5">
            <a:extLst>
              <a:ext uri="{FF2B5EF4-FFF2-40B4-BE49-F238E27FC236}">
                <a16:creationId xmlns:a16="http://schemas.microsoft.com/office/drawing/2014/main" id="{DE4BC16B-6508-4E24-9305-2B70734EE9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531678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Euclidean Algorithm</a:t>
            </a:r>
            <a:r>
              <a:rPr lang="en-US" sz="1500" dirty="0"/>
              <a:t> 1</a:t>
            </a:r>
          </a:p>
        </p:txBody>
      </p:sp>
      <p:sp>
        <p:nvSpPr>
          <p:cNvPr id="9" name="Content Placeholder 2"/>
          <p:cNvSpPr>
            <a:spLocks noGrp="1"/>
          </p:cNvSpPr>
          <p:nvPr>
            <p:ph idx="1"/>
          </p:nvPr>
        </p:nvSpPr>
        <p:spPr>
          <a:xfrm>
            <a:off x="457200" y="1295400"/>
            <a:ext cx="8458200" cy="5257800"/>
          </a:xfrm>
        </p:spPr>
        <p:txBody>
          <a:bodyPr/>
          <a:lstStyle/>
          <a:p>
            <a:r>
              <a:rPr lang="en-US" sz="2800" b="1" dirty="0"/>
              <a:t>Lemma </a:t>
            </a:r>
            <a:r>
              <a:rPr lang="en-US" sz="2800" b="1" dirty="0">
                <a:ea typeface="Cambria Math" pitchFamily="18" charset="0"/>
              </a:rPr>
              <a:t>1</a:t>
            </a:r>
            <a:r>
              <a:rPr lang="en-US" sz="2800" dirty="0"/>
              <a:t>: Let </a:t>
            </a:r>
            <a:r>
              <a:rPr lang="en-US" sz="2800" i="1" dirty="0"/>
              <a:t>a</a:t>
            </a:r>
            <a:r>
              <a:rPr lang="en-US" sz="2800" dirty="0"/>
              <a:t> = </a:t>
            </a:r>
            <a:r>
              <a:rPr lang="en-US" sz="2800" i="1" dirty="0" err="1"/>
              <a:t>bq</a:t>
            </a:r>
            <a:r>
              <a:rPr lang="en-US" sz="2800" dirty="0"/>
              <a:t> + </a:t>
            </a:r>
            <a:r>
              <a:rPr lang="en-US" sz="2800" i="1" dirty="0"/>
              <a:t>r</a:t>
            </a:r>
            <a:r>
              <a:rPr lang="en-US" sz="2800" dirty="0"/>
              <a:t>, where </a:t>
            </a:r>
            <a:r>
              <a:rPr lang="en-US" sz="2800" i="1" dirty="0"/>
              <a:t>a</a:t>
            </a:r>
            <a:r>
              <a:rPr lang="en-US" sz="2800" dirty="0"/>
              <a:t>, </a:t>
            </a:r>
            <a:r>
              <a:rPr lang="en-US" sz="2800" i="1" dirty="0"/>
              <a:t>b</a:t>
            </a:r>
            <a:r>
              <a:rPr lang="en-US" sz="2800" dirty="0"/>
              <a:t>, </a:t>
            </a:r>
            <a:r>
              <a:rPr lang="en-US" sz="2800" i="1" dirty="0"/>
              <a:t>q</a:t>
            </a:r>
            <a:r>
              <a:rPr lang="en-US" sz="2800" dirty="0"/>
              <a:t>, and </a:t>
            </a:r>
            <a:r>
              <a:rPr lang="en-US" sz="2800" i="1" dirty="0"/>
              <a:t>r</a:t>
            </a:r>
            <a:r>
              <a:rPr lang="en-US" sz="2800" dirty="0"/>
              <a:t> are integers. Then </a:t>
            </a:r>
            <a:r>
              <a:rPr lang="en-US" sz="2800" dirty="0" err="1"/>
              <a:t>gcd</a:t>
            </a:r>
            <a:r>
              <a:rPr lang="en-US" sz="2800" dirty="0"/>
              <a:t>(</a:t>
            </a:r>
            <a:r>
              <a:rPr lang="en-US" sz="2800" i="1" dirty="0" err="1"/>
              <a:t>a,b</a:t>
            </a:r>
            <a:r>
              <a:rPr lang="en-US" sz="2800" dirty="0"/>
              <a:t>) = </a:t>
            </a:r>
            <a:r>
              <a:rPr lang="en-US" sz="2800" dirty="0" err="1"/>
              <a:t>gcd</a:t>
            </a:r>
            <a:r>
              <a:rPr lang="en-US" sz="2800" dirty="0"/>
              <a:t>(</a:t>
            </a:r>
            <a:r>
              <a:rPr lang="en-US" sz="2800" i="1" dirty="0" err="1"/>
              <a:t>b,r</a:t>
            </a:r>
            <a:r>
              <a:rPr lang="en-US" sz="2800" dirty="0"/>
              <a:t>).</a:t>
            </a:r>
          </a:p>
          <a:p>
            <a:r>
              <a:rPr lang="en-US" sz="2800" b="1" dirty="0"/>
              <a:t>Proof</a:t>
            </a:r>
            <a:r>
              <a:rPr lang="en-US" sz="2800" dirty="0"/>
              <a:t>:</a:t>
            </a:r>
          </a:p>
          <a:p>
            <a:pPr marL="342000" lvl="1"/>
            <a:r>
              <a:rPr lang="en-US" sz="2400" dirty="0"/>
              <a:t>Suppose that </a:t>
            </a:r>
            <a:r>
              <a:rPr lang="en-US" sz="2400" i="1" dirty="0"/>
              <a:t>d</a:t>
            </a:r>
            <a:r>
              <a:rPr lang="en-US" sz="2400" dirty="0"/>
              <a:t> divides both </a:t>
            </a:r>
            <a:r>
              <a:rPr lang="en-US" sz="2400" i="1" dirty="0"/>
              <a:t>a</a:t>
            </a:r>
            <a:r>
              <a:rPr lang="en-US" sz="2400" dirty="0"/>
              <a:t> and </a:t>
            </a:r>
            <a:r>
              <a:rPr lang="en-US" sz="2400" i="1" dirty="0"/>
              <a:t>b</a:t>
            </a:r>
            <a:r>
              <a:rPr lang="en-US" sz="2400" dirty="0"/>
              <a:t>. Then </a:t>
            </a:r>
            <a:r>
              <a:rPr lang="en-US" sz="2400" i="1" dirty="0"/>
              <a:t>d</a:t>
            </a:r>
            <a:r>
              <a:rPr lang="en-US" sz="2400" dirty="0"/>
              <a:t> also divides </a:t>
            </a:r>
            <a:r>
              <a:rPr lang="en-US" sz="2400" i="1" dirty="0"/>
              <a:t>a</a:t>
            </a:r>
            <a:r>
              <a:rPr lang="en-US" sz="2400" dirty="0"/>
              <a:t> </a:t>
            </a:r>
            <a:r>
              <a:rPr lang="en-US" sz="2400" i="1" dirty="0"/>
              <a:t>−</a:t>
            </a:r>
            <a:r>
              <a:rPr lang="en-US" sz="2400" dirty="0"/>
              <a:t> </a:t>
            </a:r>
            <a:r>
              <a:rPr lang="en-US" sz="2400" i="1" dirty="0" err="1"/>
              <a:t>bq</a:t>
            </a:r>
            <a:r>
              <a:rPr lang="en-US" sz="2400" dirty="0"/>
              <a:t> = </a:t>
            </a:r>
            <a:r>
              <a:rPr lang="en-US" sz="2400" i="1" dirty="0"/>
              <a:t>r</a:t>
            </a:r>
            <a:r>
              <a:rPr lang="en-US" sz="2400" dirty="0"/>
              <a:t> (by Theorem </a:t>
            </a:r>
            <a:r>
              <a:rPr lang="en-US" sz="2400" dirty="0">
                <a:ea typeface="Cambria Math" pitchFamily="18" charset="0"/>
              </a:rPr>
              <a:t>1</a:t>
            </a:r>
            <a:r>
              <a:rPr lang="en-US" sz="2400" dirty="0"/>
              <a:t> of Section </a:t>
            </a:r>
            <a:r>
              <a:rPr lang="en-US" sz="2400" dirty="0">
                <a:ea typeface="Cambria Math" pitchFamily="18" charset="0"/>
              </a:rPr>
              <a:t>4.1</a:t>
            </a:r>
            <a:r>
              <a:rPr lang="en-US" sz="2400" dirty="0"/>
              <a:t>). Hence, any common divisor of </a:t>
            </a:r>
            <a:r>
              <a:rPr lang="en-US" sz="2400" i="1" dirty="0"/>
              <a:t>a</a:t>
            </a:r>
            <a:r>
              <a:rPr lang="en-US" sz="2400" dirty="0"/>
              <a:t> and </a:t>
            </a:r>
            <a:r>
              <a:rPr lang="en-US" sz="2400" i="1" dirty="0"/>
              <a:t>b</a:t>
            </a:r>
            <a:r>
              <a:rPr lang="en-US" sz="2400" dirty="0"/>
              <a:t> must also be any  common divisor of </a:t>
            </a:r>
            <a:r>
              <a:rPr lang="en-US" sz="2400" i="1" dirty="0"/>
              <a:t>b</a:t>
            </a:r>
            <a:r>
              <a:rPr lang="en-US" sz="2400" dirty="0"/>
              <a:t> and </a:t>
            </a:r>
            <a:r>
              <a:rPr lang="en-US" sz="2400" i="1" dirty="0"/>
              <a:t>r</a:t>
            </a:r>
            <a:r>
              <a:rPr lang="en-US" sz="2400" dirty="0"/>
              <a:t>.</a:t>
            </a:r>
          </a:p>
          <a:p>
            <a:pPr marL="342000" lvl="1"/>
            <a:r>
              <a:rPr lang="en-US" sz="2400" dirty="0"/>
              <a:t>Suppose that </a:t>
            </a:r>
            <a:r>
              <a:rPr lang="en-US" sz="2400" i="1" dirty="0"/>
              <a:t>d</a:t>
            </a:r>
            <a:r>
              <a:rPr lang="en-US" sz="2400" dirty="0"/>
              <a:t> divides both </a:t>
            </a:r>
            <a:r>
              <a:rPr lang="en-US" sz="2400" i="1" dirty="0"/>
              <a:t>b</a:t>
            </a:r>
            <a:r>
              <a:rPr lang="en-US" sz="2400" dirty="0"/>
              <a:t> and </a:t>
            </a:r>
            <a:r>
              <a:rPr lang="en-US" sz="2400" i="1" dirty="0"/>
              <a:t>r</a:t>
            </a:r>
            <a:r>
              <a:rPr lang="en-US" sz="2400" dirty="0"/>
              <a:t>. Then </a:t>
            </a:r>
            <a:r>
              <a:rPr lang="en-US" sz="2400" i="1" dirty="0"/>
              <a:t>d</a:t>
            </a:r>
            <a:r>
              <a:rPr lang="en-US" sz="2400" dirty="0"/>
              <a:t> also divides </a:t>
            </a:r>
            <a:r>
              <a:rPr lang="en-US" sz="2400" i="1" dirty="0" err="1"/>
              <a:t>bq</a:t>
            </a:r>
            <a:r>
              <a:rPr lang="en-US" sz="2400" dirty="0"/>
              <a:t> + </a:t>
            </a:r>
            <a:r>
              <a:rPr lang="en-US" sz="2400" i="1" dirty="0"/>
              <a:t>r</a:t>
            </a:r>
            <a:r>
              <a:rPr lang="en-US" sz="2400" dirty="0"/>
              <a:t> = </a:t>
            </a:r>
            <a:r>
              <a:rPr lang="en-US" sz="2400" i="1" dirty="0"/>
              <a:t>a</a:t>
            </a:r>
            <a:r>
              <a:rPr lang="en-US" sz="2400" dirty="0"/>
              <a:t>. Hence, any common divisor of </a:t>
            </a:r>
            <a:r>
              <a:rPr lang="en-US" sz="2400" i="1" dirty="0"/>
              <a:t>a</a:t>
            </a:r>
            <a:r>
              <a:rPr lang="en-US" sz="2400" dirty="0"/>
              <a:t> and </a:t>
            </a:r>
            <a:r>
              <a:rPr lang="en-US" sz="2400" i="1" dirty="0"/>
              <a:t>b</a:t>
            </a:r>
            <a:r>
              <a:rPr lang="en-US" sz="2400" dirty="0"/>
              <a:t> must also be a common divisor of </a:t>
            </a:r>
            <a:r>
              <a:rPr lang="en-US" sz="2400" i="1" dirty="0"/>
              <a:t>b</a:t>
            </a:r>
            <a:r>
              <a:rPr lang="en-US" sz="2400" dirty="0"/>
              <a:t> and </a:t>
            </a:r>
            <a:r>
              <a:rPr lang="en-US" sz="2400" i="1" dirty="0"/>
              <a:t>r</a:t>
            </a:r>
            <a:r>
              <a:rPr lang="en-US" sz="2400" dirty="0"/>
              <a:t>.</a:t>
            </a:r>
          </a:p>
          <a:p>
            <a:pPr marL="342000" lvl="1"/>
            <a:r>
              <a:rPr lang="en-US" sz="2400" dirty="0"/>
              <a:t>Therefore, </a:t>
            </a:r>
            <a:r>
              <a:rPr lang="en-US" sz="2400" dirty="0" err="1"/>
              <a:t>gcd</a:t>
            </a:r>
            <a:r>
              <a:rPr lang="en-US" sz="2400" dirty="0"/>
              <a:t>(</a:t>
            </a:r>
            <a:r>
              <a:rPr lang="en-US" sz="2400" i="1" dirty="0" err="1"/>
              <a:t>a,b</a:t>
            </a:r>
            <a:r>
              <a:rPr lang="en-US" sz="2400" dirty="0"/>
              <a:t>) = </a:t>
            </a:r>
            <a:r>
              <a:rPr lang="en-US" sz="2400" dirty="0" err="1"/>
              <a:t>gcd</a:t>
            </a:r>
            <a:r>
              <a:rPr lang="en-US" sz="2400" dirty="0"/>
              <a:t>(</a:t>
            </a:r>
            <a:r>
              <a:rPr lang="en-US" sz="2400" i="1" dirty="0" err="1"/>
              <a:t>b,r</a:t>
            </a:r>
            <a:r>
              <a:rPr lang="en-US" sz="2400" dirty="0"/>
              <a:t>).</a:t>
            </a:r>
          </a:p>
        </p:txBody>
      </p:sp>
      <p:sp>
        <p:nvSpPr>
          <p:cNvPr id="4" name="Slide Number Placeholder 5">
            <a:extLst>
              <a:ext uri="{FF2B5EF4-FFF2-40B4-BE49-F238E27FC236}">
                <a16:creationId xmlns:a16="http://schemas.microsoft.com/office/drawing/2014/main" id="{7B8DFA55-9A76-46E5-80C1-5F794F50723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1557109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Correctness of Euclidean Algorithm</a:t>
            </a:r>
            <a:r>
              <a:rPr lang="en-US" sz="1500" dirty="0"/>
              <a:t> 2</a:t>
            </a:r>
            <a:endParaRPr lang="en-IN" dirty="0"/>
          </a:p>
        </p:txBody>
      </p:sp>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457200" y="1283415"/>
            <a:ext cx="4724400" cy="545385"/>
          </a:xfrm>
        </p:spPr>
        <p:txBody>
          <a:bodyPr/>
          <a:lstStyle/>
          <a:p>
            <a:pPr>
              <a:spcBef>
                <a:spcPts val="600"/>
              </a:spcBef>
            </a:pPr>
            <a:r>
              <a:rPr lang="en-US" dirty="0"/>
              <a:t>Suppose that a and b are positive</a:t>
            </a:r>
            <a:endParaRPr lang="en-US" i="1" dirty="0">
              <a:ea typeface="Cambria Math"/>
            </a:endParaRPr>
          </a:p>
        </p:txBody>
      </p:sp>
      <p:sp>
        <p:nvSpPr>
          <p:cNvPr id="4" name="Content Placeholder 3">
            <a:extLst>
              <a:ext uri="{FF2B5EF4-FFF2-40B4-BE49-F238E27FC236}">
                <a16:creationId xmlns:a16="http://schemas.microsoft.com/office/drawing/2014/main" id="{9598185B-2EFC-4CD1-A6DA-B5529AAA9D34}"/>
              </a:ext>
            </a:extLst>
          </p:cNvPr>
          <p:cNvSpPr>
            <a:spLocks noGrp="1"/>
          </p:cNvSpPr>
          <p:nvPr>
            <p:ph idx="10"/>
          </p:nvPr>
        </p:nvSpPr>
        <p:spPr>
          <a:xfrm>
            <a:off x="457200" y="1816814"/>
            <a:ext cx="2908178" cy="545386"/>
          </a:xfrm>
        </p:spPr>
        <p:txBody>
          <a:bodyPr/>
          <a:lstStyle/>
          <a:p>
            <a:pPr>
              <a:spcBef>
                <a:spcPts val="600"/>
              </a:spcBef>
              <a:spcAft>
                <a:spcPts val="4000"/>
              </a:spcAft>
            </a:pPr>
            <a:r>
              <a:rPr lang="en-US" dirty="0"/>
              <a:t>integers  with </a:t>
            </a:r>
            <a:r>
              <a:rPr lang="en-US" i="1" dirty="0"/>
              <a:t>a </a:t>
            </a:r>
            <a:r>
              <a:rPr lang="en-US" dirty="0">
                <a:ea typeface="Cambria Math"/>
              </a:rPr>
              <a:t>≥ </a:t>
            </a:r>
            <a:r>
              <a:rPr lang="en-US" i="1" dirty="0">
                <a:ea typeface="Cambria Math"/>
              </a:rPr>
              <a:t>b.</a:t>
            </a:r>
            <a:endParaRPr lang="en-US" sz="2400" dirty="0">
              <a:ea typeface="Cambria Math"/>
            </a:endParaRPr>
          </a:p>
        </p:txBody>
      </p:sp>
      <p:graphicFrame>
        <p:nvGraphicFramePr>
          <p:cNvPr id="20" name="Object 19">
            <a:extLst>
              <a:ext uri="{FF2B5EF4-FFF2-40B4-BE49-F238E27FC236}">
                <a16:creationId xmlns:a16="http://schemas.microsoft.com/office/drawing/2014/main" id="{4EF554EE-5BB5-4FD3-8F2C-5F9743C0BD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9856997"/>
              </p:ext>
            </p:extLst>
          </p:nvPr>
        </p:nvGraphicFramePr>
        <p:xfrm>
          <a:off x="528171" y="2344261"/>
          <a:ext cx="2463800" cy="452437"/>
        </p:xfrm>
        <a:graphic>
          <a:graphicData uri="http://schemas.openxmlformats.org/presentationml/2006/ole">
            <mc:AlternateContent xmlns:mc="http://schemas.openxmlformats.org/markup-compatibility/2006">
              <mc:Choice xmlns:v="urn:schemas-microsoft-com:vml" Requires="v">
                <p:oleObj name="Equation" r:id="rId2" imgW="1244520" imgH="228600" progId="Equation.DSMT4">
                  <p:embed/>
                </p:oleObj>
              </mc:Choice>
              <mc:Fallback>
                <p:oleObj name="Equation" r:id="rId2" imgW="1244520" imgH="228600" progId="Equation.DSMT4">
                  <p:embed/>
                  <p:pic>
                    <p:nvPicPr>
                      <p:cNvPr id="11" name="Object 10">
                        <a:extLst>
                          <a:ext uri="{FF2B5EF4-FFF2-40B4-BE49-F238E27FC236}">
                            <a16:creationId xmlns:a16="http://schemas.microsoft.com/office/drawing/2014/main" id="{D7D1922D-B42B-4542-A6BD-553B058CFA1C}"/>
                          </a:ext>
                        </a:extLst>
                      </p:cNvPr>
                      <p:cNvPicPr/>
                      <p:nvPr/>
                    </p:nvPicPr>
                    <p:blipFill>
                      <a:blip r:embed="rId3"/>
                      <a:stretch>
                        <a:fillRect/>
                      </a:stretch>
                    </p:blipFill>
                    <p:spPr>
                      <a:xfrm>
                        <a:off x="528171" y="2344261"/>
                        <a:ext cx="2463800" cy="4524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457200" y="2819400"/>
            <a:ext cx="5105400" cy="457200"/>
          </a:xfrm>
        </p:spPr>
        <p:txBody>
          <a:bodyPr/>
          <a:lstStyle/>
          <a:p>
            <a:pPr>
              <a:spcBef>
                <a:spcPts val="600"/>
              </a:spcBef>
            </a:pPr>
            <a:r>
              <a:rPr lang="en-US" dirty="0">
                <a:ea typeface="Cambria Math"/>
              </a:rPr>
              <a:t>Successive applications of the division </a:t>
            </a:r>
          </a:p>
        </p:txBody>
      </p:sp>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457200" y="3352800"/>
            <a:ext cx="8305800" cy="457200"/>
          </a:xfrm>
        </p:spPr>
        <p:txBody>
          <a:bodyPr/>
          <a:lstStyle/>
          <a:p>
            <a:pPr>
              <a:spcBef>
                <a:spcPts val="600"/>
              </a:spcBef>
            </a:pPr>
            <a:r>
              <a:rPr lang="en-US" dirty="0">
                <a:ea typeface="Cambria Math"/>
              </a:rPr>
              <a:t>algorithm yields:</a:t>
            </a:r>
          </a:p>
        </p:txBody>
      </p:sp>
      <p:graphicFrame>
        <p:nvGraphicFramePr>
          <p:cNvPr id="18" name="Object 17">
            <a:extLst>
              <a:ext uri="{FF2B5EF4-FFF2-40B4-BE49-F238E27FC236}">
                <a16:creationId xmlns:a16="http://schemas.microsoft.com/office/drawing/2014/main" id="{D6EF3C1A-6DA0-4B73-8FF7-3468626664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9692293"/>
              </p:ext>
            </p:extLst>
          </p:nvPr>
        </p:nvGraphicFramePr>
        <p:xfrm>
          <a:off x="5558764" y="1281234"/>
          <a:ext cx="3259764" cy="2459462"/>
        </p:xfrm>
        <a:graphic>
          <a:graphicData uri="http://schemas.openxmlformats.org/presentationml/2006/ole">
            <mc:AlternateContent xmlns:mc="http://schemas.openxmlformats.org/markup-compatibility/2006">
              <mc:Choice xmlns:v="urn:schemas-microsoft-com:vml" Requires="v">
                <p:oleObj name="Equation" r:id="rId4" imgW="2120760" imgH="1600200" progId="Equation.DSMT4">
                  <p:embed/>
                </p:oleObj>
              </mc:Choice>
              <mc:Fallback>
                <p:oleObj name="Equation" r:id="rId4" imgW="2120760" imgH="1600200" progId="Equation.DSMT4">
                  <p:embed/>
                  <p:pic>
                    <p:nvPicPr>
                      <p:cNvPr id="9" name="Object 8">
                        <a:extLst>
                          <a:ext uri="{FF2B5EF4-FFF2-40B4-BE49-F238E27FC236}">
                            <a16:creationId xmlns:a16="http://schemas.microsoft.com/office/drawing/2014/main" id="{0C32EB84-CCAA-4CE3-BF54-9A15466F59BE}"/>
                          </a:ext>
                        </a:extLst>
                      </p:cNvPr>
                      <p:cNvPicPr/>
                      <p:nvPr/>
                    </p:nvPicPr>
                    <p:blipFill>
                      <a:blip r:embed="rId5"/>
                      <a:stretch>
                        <a:fillRect/>
                      </a:stretch>
                    </p:blipFill>
                    <p:spPr>
                      <a:xfrm>
                        <a:off x="5558764" y="1281234"/>
                        <a:ext cx="3259764" cy="24594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457200" y="3810000"/>
            <a:ext cx="8305800" cy="545386"/>
          </a:xfrm>
        </p:spPr>
        <p:txBody>
          <a:bodyPr/>
          <a:lstStyle/>
          <a:p>
            <a:r>
              <a:rPr lang="en-US" dirty="0">
                <a:ea typeface="Cambria Math"/>
              </a:rPr>
              <a:t>Eventually, a remainder of zero occurs in the sequence of terms:</a:t>
            </a:r>
            <a:endParaRPr lang="en-US" dirty="0">
              <a:solidFill>
                <a:srgbClr val="B60000"/>
              </a:solidFill>
              <a:ea typeface="Cambria Math" pitchFamily="18" charset="0"/>
            </a:endParaRPr>
          </a:p>
        </p:txBody>
      </p:sp>
      <p:graphicFrame>
        <p:nvGraphicFramePr>
          <p:cNvPr id="16" name="Object 15">
            <a:extLst>
              <a:ext uri="{FF2B5EF4-FFF2-40B4-BE49-F238E27FC236}">
                <a16:creationId xmlns:a16="http://schemas.microsoft.com/office/drawing/2014/main" id="{D916ACF0-E977-4DD9-A094-61236191DE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36451316"/>
              </p:ext>
            </p:extLst>
          </p:nvPr>
        </p:nvGraphicFramePr>
        <p:xfrm>
          <a:off x="547688" y="4203700"/>
          <a:ext cx="2782887" cy="447675"/>
        </p:xfrm>
        <a:graphic>
          <a:graphicData uri="http://schemas.openxmlformats.org/presentationml/2006/ole">
            <mc:AlternateContent xmlns:mc="http://schemas.openxmlformats.org/markup-compatibility/2006">
              <mc:Choice xmlns:v="urn:schemas-microsoft-com:vml" Requires="v">
                <p:oleObj name="Equation" r:id="rId6" imgW="1422360" imgH="228600" progId="Equation.DSMT4">
                  <p:embed/>
                </p:oleObj>
              </mc:Choice>
              <mc:Fallback>
                <p:oleObj name="Equation" r:id="rId6" imgW="1422360" imgH="228600" progId="Equation.DSMT4">
                  <p:embed/>
                  <p:pic>
                    <p:nvPicPr>
                      <p:cNvPr id="5" name="Object 4">
                        <a:extLst>
                          <a:ext uri="{FF2B5EF4-FFF2-40B4-BE49-F238E27FC236}">
                            <a16:creationId xmlns:a16="http://schemas.microsoft.com/office/drawing/2014/main" id="{9001164F-6322-4925-9506-43A0D3CF5E57}"/>
                          </a:ext>
                        </a:extLst>
                      </p:cNvPr>
                      <p:cNvPicPr/>
                      <p:nvPr/>
                    </p:nvPicPr>
                    <p:blipFill>
                      <a:blip r:embed="rId7"/>
                      <a:stretch>
                        <a:fillRect/>
                      </a:stretch>
                    </p:blipFill>
                    <p:spPr>
                      <a:xfrm>
                        <a:off x="547688" y="4203700"/>
                        <a:ext cx="2782887" cy="4476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C688163-9D01-4A79-9C72-41D569AE4198}"/>
              </a:ext>
            </a:extLst>
          </p:cNvPr>
          <p:cNvSpPr>
            <a:spLocks noGrp="1"/>
          </p:cNvSpPr>
          <p:nvPr>
            <p:ph idx="14"/>
          </p:nvPr>
        </p:nvSpPr>
        <p:spPr>
          <a:xfrm>
            <a:off x="3276600" y="4164886"/>
            <a:ext cx="5486400" cy="381000"/>
          </a:xfrm>
        </p:spPr>
        <p:txBody>
          <a:bodyPr/>
          <a:lstStyle/>
          <a:p>
            <a:r>
              <a:rPr lang="en-US" dirty="0">
                <a:ea typeface="Cambria Math"/>
              </a:rPr>
              <a:t>The sequence can’t contain more than </a:t>
            </a:r>
            <a:r>
              <a:rPr lang="en-US" i="1" dirty="0">
                <a:ea typeface="Cambria Math"/>
              </a:rPr>
              <a:t>a</a:t>
            </a:r>
            <a:endParaRPr lang="en-US" dirty="0">
              <a:solidFill>
                <a:srgbClr val="B60000"/>
              </a:solidFill>
            </a:endParaRPr>
          </a:p>
        </p:txBody>
      </p:sp>
      <p:sp>
        <p:nvSpPr>
          <p:cNvPr id="9" name="Content Placeholder 8">
            <a:extLst>
              <a:ext uri="{FF2B5EF4-FFF2-40B4-BE49-F238E27FC236}">
                <a16:creationId xmlns:a16="http://schemas.microsoft.com/office/drawing/2014/main" id="{8B2C1FF9-B9EC-4CFD-8F1D-A718B2328C93}"/>
              </a:ext>
            </a:extLst>
          </p:cNvPr>
          <p:cNvSpPr>
            <a:spLocks noGrp="1"/>
          </p:cNvSpPr>
          <p:nvPr>
            <p:ph idx="15"/>
          </p:nvPr>
        </p:nvSpPr>
        <p:spPr>
          <a:xfrm>
            <a:off x="457200" y="4526280"/>
            <a:ext cx="1828800" cy="1188720"/>
          </a:xfrm>
        </p:spPr>
        <p:txBody>
          <a:bodyPr/>
          <a:lstStyle/>
          <a:p>
            <a:pPr>
              <a:spcBef>
                <a:spcPts val="0"/>
              </a:spcBef>
              <a:spcAft>
                <a:spcPts val="400"/>
              </a:spcAft>
            </a:pPr>
            <a:r>
              <a:rPr lang="en-US" sz="2400" dirty="0">
                <a:ea typeface="Cambria Math"/>
              </a:rPr>
              <a:t>terms.</a:t>
            </a:r>
          </a:p>
          <a:p>
            <a:pPr>
              <a:spcBef>
                <a:spcPts val="0"/>
              </a:spcBef>
              <a:spcAft>
                <a:spcPts val="400"/>
              </a:spcAft>
            </a:pPr>
            <a:r>
              <a:rPr lang="en-US" sz="2400" dirty="0">
                <a:ea typeface="Cambria Math"/>
              </a:rPr>
              <a:t>By Lemma 1 </a:t>
            </a:r>
          </a:p>
          <a:p>
            <a:pPr>
              <a:spcBef>
                <a:spcPts val="0"/>
              </a:spcBef>
              <a:spcAft>
                <a:spcPts val="400"/>
              </a:spcAft>
            </a:pPr>
            <a:r>
              <a:rPr lang="en-US" sz="2400" dirty="0" err="1">
                <a:ea typeface="Cambria Math"/>
              </a:rPr>
              <a:t>gcd</a:t>
            </a:r>
            <a:r>
              <a:rPr lang="en-US" sz="2400" dirty="0">
                <a:ea typeface="Cambria Math"/>
              </a:rPr>
              <a:t>(</a:t>
            </a:r>
            <a:r>
              <a:rPr lang="en-US" sz="2400" i="1" dirty="0" err="1">
                <a:ea typeface="Cambria Math"/>
              </a:rPr>
              <a:t>a</a:t>
            </a:r>
            <a:r>
              <a:rPr lang="en-US" sz="2400" dirty="0" err="1">
                <a:ea typeface="Cambria Math"/>
              </a:rPr>
              <a:t>,</a:t>
            </a:r>
            <a:r>
              <a:rPr lang="en-US" sz="2400" i="1" dirty="0" err="1">
                <a:ea typeface="Cambria Math"/>
              </a:rPr>
              <a:t>b</a:t>
            </a:r>
            <a:r>
              <a:rPr lang="en-US" sz="2400" dirty="0">
                <a:ea typeface="Cambria Math"/>
              </a:rPr>
              <a:t>) =</a:t>
            </a:r>
            <a:endParaRPr lang="en-US" sz="2400" dirty="0">
              <a:latin typeface="+mn-lt"/>
              <a:ea typeface="Cambria Math" pitchFamily="18" charset="0"/>
            </a:endParaRPr>
          </a:p>
        </p:txBody>
      </p:sp>
      <p:graphicFrame>
        <p:nvGraphicFramePr>
          <p:cNvPr id="17" name="Object 16">
            <a:extLst>
              <a:ext uri="{FF2B5EF4-FFF2-40B4-BE49-F238E27FC236}">
                <a16:creationId xmlns:a16="http://schemas.microsoft.com/office/drawing/2014/main" id="{920E9A8D-D05E-4620-8840-B94BC2E32C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0706651"/>
              </p:ext>
            </p:extLst>
          </p:nvPr>
        </p:nvGraphicFramePr>
        <p:xfrm>
          <a:off x="1778793" y="5348166"/>
          <a:ext cx="5662613" cy="517525"/>
        </p:xfrm>
        <a:graphic>
          <a:graphicData uri="http://schemas.openxmlformats.org/presentationml/2006/ole">
            <mc:AlternateContent xmlns:mc="http://schemas.openxmlformats.org/markup-compatibility/2006">
              <mc:Choice xmlns:v="urn:schemas-microsoft-com:vml" Requires="v">
                <p:oleObj name="Equation" r:id="rId8" imgW="2781000" imgH="253800" progId="Equation.DSMT4">
                  <p:embed/>
                </p:oleObj>
              </mc:Choice>
              <mc:Fallback>
                <p:oleObj name="Equation" r:id="rId8" imgW="2781000" imgH="253800" progId="Equation.DSMT4">
                  <p:embed/>
                  <p:pic>
                    <p:nvPicPr>
                      <p:cNvPr id="8" name="Object 7">
                        <a:extLst>
                          <a:ext uri="{FF2B5EF4-FFF2-40B4-BE49-F238E27FC236}">
                            <a16:creationId xmlns:a16="http://schemas.microsoft.com/office/drawing/2014/main" id="{2D8AD4CD-BBFF-4D2B-BAFB-2C7D6D62DBAC}"/>
                          </a:ext>
                        </a:extLst>
                      </p:cNvPr>
                      <p:cNvPicPr/>
                      <p:nvPr/>
                    </p:nvPicPr>
                    <p:blipFill>
                      <a:blip r:embed="rId9"/>
                      <a:stretch>
                        <a:fillRect/>
                      </a:stretch>
                    </p:blipFill>
                    <p:spPr>
                      <a:xfrm>
                        <a:off x="1778793" y="5348166"/>
                        <a:ext cx="5662613" cy="5175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28050CA-C7BB-4820-89AA-94AB815C91F9}"/>
              </a:ext>
            </a:extLst>
          </p:cNvPr>
          <p:cNvSpPr>
            <a:spLocks noGrp="1"/>
          </p:cNvSpPr>
          <p:nvPr>
            <p:ph idx="16"/>
          </p:nvPr>
        </p:nvSpPr>
        <p:spPr>
          <a:xfrm>
            <a:off x="457200" y="5807514"/>
            <a:ext cx="7086600" cy="759467"/>
          </a:xfrm>
        </p:spPr>
        <p:txBody>
          <a:bodyPr/>
          <a:lstStyle/>
          <a:p>
            <a:pPr>
              <a:spcBef>
                <a:spcPts val="0"/>
              </a:spcBef>
              <a:spcAft>
                <a:spcPts val="400"/>
              </a:spcAft>
            </a:pPr>
            <a:r>
              <a:rPr lang="en-US" dirty="0">
                <a:ea typeface="Cambria Math"/>
              </a:rPr>
              <a:t>Hence the greatest common divisor is the last nonzero remainder in the sequence of divisions.</a:t>
            </a:r>
          </a:p>
        </p:txBody>
      </p:sp>
      <p:sp>
        <p:nvSpPr>
          <p:cNvPr id="15" name="Slide Number Placeholder 5">
            <a:extLst>
              <a:ext uri="{FF2B5EF4-FFF2-40B4-BE49-F238E27FC236}">
                <a16:creationId xmlns:a16="http://schemas.microsoft.com/office/drawing/2014/main" id="{77D41BD3-A42B-4D29-BAA7-ECB7E8FF87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4257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err="1"/>
              <a:t>gcds</a:t>
            </a:r>
            <a:r>
              <a:rPr lang="en-US" dirty="0"/>
              <a:t> as Linear</a:t>
            </a:r>
            <a:br>
              <a:rPr lang="en-US" dirty="0"/>
            </a:br>
            <a:r>
              <a:rPr lang="en-US" dirty="0"/>
              <a:t>Combinations</a:t>
            </a:r>
            <a:endParaRPr lang="en-US" sz="1500" dirty="0"/>
          </a:p>
        </p:txBody>
      </p:sp>
      <p:pic>
        <p:nvPicPr>
          <p:cNvPr id="10" name="Picture 2" descr="A portrait of Étienne Bézou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212"/>
          <a:stretch/>
        </p:blipFill>
        <p:spPr bwMode="auto">
          <a:xfrm>
            <a:off x="7431172" y="381000"/>
            <a:ext cx="1636628" cy="1813560"/>
          </a:xfrm>
          <a:prstGeom prst="rect">
            <a:avLst/>
          </a:prstGeom>
          <a:extLst>
            <a:ext uri="{909E8E84-426E-40DD-AFC4-6F175D3DCCD1}">
              <a14:hiddenFill xmlns:a14="http://schemas.microsoft.com/office/drawing/2010/main">
                <a:solidFill>
                  <a:srgbClr val="FFFFFF"/>
                </a:solidFill>
              </a14:hiddenFill>
            </a:ext>
          </a:extLst>
        </p:spPr>
      </p:pic>
      <p:sp>
        <p:nvSpPr>
          <p:cNvPr id="2" name="Content Placeholder 3"/>
          <p:cNvSpPr>
            <a:spLocks noGrp="1"/>
          </p:cNvSpPr>
          <p:nvPr>
            <p:ph idx="13"/>
          </p:nvPr>
        </p:nvSpPr>
        <p:spPr>
          <a:xfrm>
            <a:off x="7010400" y="2194560"/>
            <a:ext cx="2057400" cy="777240"/>
          </a:xfrm>
        </p:spPr>
        <p:txBody>
          <a:bodyPr/>
          <a:lstStyle/>
          <a:p>
            <a:pPr algn="ctr">
              <a:spcBef>
                <a:spcPts val="0"/>
              </a:spcBef>
            </a:pPr>
            <a:r>
              <a:rPr lang="en-US" sz="2200" dirty="0">
                <a:ea typeface="Cambria Math"/>
              </a:rPr>
              <a:t>É</a:t>
            </a:r>
            <a:r>
              <a:rPr lang="en-US" sz="2200" dirty="0"/>
              <a:t>tienne </a:t>
            </a:r>
            <a:r>
              <a:rPr lang="en-US" sz="2200" dirty="0" err="1"/>
              <a:t>B</a:t>
            </a:r>
            <a:r>
              <a:rPr lang="en-US" sz="2200" dirty="0" err="1">
                <a:ea typeface="Cambria Math"/>
              </a:rPr>
              <a:t>é</a:t>
            </a:r>
            <a:r>
              <a:rPr lang="en-US" sz="2200" dirty="0" err="1"/>
              <a:t>zout</a:t>
            </a:r>
            <a:endParaRPr lang="en-US" sz="2200" dirty="0"/>
          </a:p>
          <a:p>
            <a:pPr algn="ctr">
              <a:spcBef>
                <a:spcPts val="0"/>
              </a:spcBef>
            </a:pPr>
            <a:r>
              <a:rPr lang="en-US" sz="2200" dirty="0"/>
              <a:t>(</a:t>
            </a:r>
            <a:r>
              <a:rPr lang="en-US" sz="2200" dirty="0">
                <a:ea typeface="Cambria Math" pitchFamily="18" charset="0"/>
              </a:rPr>
              <a:t>1730-1783</a:t>
            </a:r>
            <a:r>
              <a:rPr lang="en-US" sz="2200" dirty="0"/>
              <a:t>)</a:t>
            </a:r>
          </a:p>
        </p:txBody>
      </p:sp>
      <p:sp>
        <p:nvSpPr>
          <p:cNvPr id="3" name="Content Placeholder 4"/>
          <p:cNvSpPr>
            <a:spLocks noGrp="1"/>
          </p:cNvSpPr>
          <p:nvPr>
            <p:ph idx="14"/>
          </p:nvPr>
        </p:nvSpPr>
        <p:spPr>
          <a:xfrm>
            <a:off x="457200" y="1295400"/>
            <a:ext cx="8534400" cy="5257800"/>
          </a:xfrm>
        </p:spPr>
        <p:txBody>
          <a:bodyPr/>
          <a:lstStyle/>
          <a:p>
            <a:pPr>
              <a:spcBef>
                <a:spcPts val="300"/>
              </a:spcBef>
            </a:pPr>
            <a:r>
              <a:rPr lang="en-US" sz="2600" b="1" dirty="0" err="1">
                <a:latin typeface="+mn-lt"/>
              </a:rPr>
              <a:t>B</a:t>
            </a:r>
            <a:r>
              <a:rPr lang="en-US" sz="2600" b="1" dirty="0" err="1">
                <a:latin typeface="+mn-lt"/>
                <a:ea typeface="Cambria Math"/>
              </a:rPr>
              <a:t>é</a:t>
            </a:r>
            <a:r>
              <a:rPr lang="en-US" sz="2600" b="1" dirty="0" err="1">
                <a:latin typeface="+mn-lt"/>
              </a:rPr>
              <a:t>zout’s</a:t>
            </a:r>
            <a:r>
              <a:rPr lang="en-US" sz="2600" b="1" dirty="0">
                <a:latin typeface="+mn-lt"/>
              </a:rPr>
              <a:t> Theorem</a:t>
            </a:r>
            <a:r>
              <a:rPr lang="en-US" sz="2600" dirty="0">
                <a:latin typeface="+mn-lt"/>
              </a:rPr>
              <a:t>: If </a:t>
            </a:r>
            <a:r>
              <a:rPr lang="en-US" sz="2600" i="1" dirty="0">
                <a:latin typeface="+mn-lt"/>
              </a:rPr>
              <a:t>a</a:t>
            </a:r>
            <a:r>
              <a:rPr lang="en-US" sz="2600" dirty="0">
                <a:latin typeface="+mn-lt"/>
              </a:rPr>
              <a:t> and </a:t>
            </a:r>
            <a:r>
              <a:rPr lang="en-US" sz="2600" i="1" dirty="0">
                <a:latin typeface="+mn-lt"/>
              </a:rPr>
              <a:t>b</a:t>
            </a:r>
            <a:r>
              <a:rPr lang="en-US" sz="2600" dirty="0">
                <a:latin typeface="+mn-lt"/>
              </a:rPr>
              <a:t> are positive</a:t>
            </a:r>
            <a:br>
              <a:rPr lang="en-US" sz="2600" dirty="0">
                <a:latin typeface="+mn-lt"/>
              </a:rPr>
            </a:br>
            <a:r>
              <a:rPr lang="en-US" sz="2600" dirty="0">
                <a:latin typeface="+mn-lt"/>
              </a:rPr>
              <a:t>integers, then there exist integers </a:t>
            </a:r>
            <a:r>
              <a:rPr lang="en-US" sz="2600" i="1" dirty="0">
                <a:latin typeface="+mn-lt"/>
              </a:rPr>
              <a:t>s</a:t>
            </a:r>
            <a:r>
              <a:rPr lang="en-US" sz="2600" dirty="0">
                <a:latin typeface="+mn-lt"/>
              </a:rPr>
              <a:t> and </a:t>
            </a:r>
            <a:r>
              <a:rPr lang="en-US" sz="2600" i="1" dirty="0">
                <a:latin typeface="+mn-lt"/>
              </a:rPr>
              <a:t>t</a:t>
            </a:r>
            <a:r>
              <a:rPr lang="en-US" sz="2600" dirty="0">
                <a:latin typeface="+mn-lt"/>
              </a:rPr>
              <a:t> such</a:t>
            </a:r>
            <a:br>
              <a:rPr lang="en-US" sz="2600" dirty="0">
                <a:latin typeface="+mn-lt"/>
              </a:rPr>
            </a:br>
            <a:r>
              <a:rPr lang="en-US" sz="2600" dirty="0">
                <a:latin typeface="+mn-lt"/>
              </a:rPr>
              <a:t>that  </a:t>
            </a:r>
            <a:r>
              <a:rPr lang="en-US" sz="2600" dirty="0" err="1">
                <a:latin typeface="+mn-lt"/>
              </a:rPr>
              <a:t>gcd</a:t>
            </a:r>
            <a:r>
              <a:rPr lang="en-US" sz="2600" dirty="0">
                <a:latin typeface="+mn-lt"/>
              </a:rPr>
              <a:t>(</a:t>
            </a:r>
            <a:r>
              <a:rPr lang="en-US" sz="2600" i="1" dirty="0" err="1">
                <a:latin typeface="+mn-lt"/>
              </a:rPr>
              <a:t>a</a:t>
            </a:r>
            <a:r>
              <a:rPr lang="en-US" sz="2600" dirty="0" err="1">
                <a:latin typeface="+mn-lt"/>
              </a:rPr>
              <a:t>,</a:t>
            </a:r>
            <a:r>
              <a:rPr lang="en-US" sz="2600" i="1" dirty="0" err="1">
                <a:latin typeface="+mn-lt"/>
              </a:rPr>
              <a:t>b</a:t>
            </a:r>
            <a:r>
              <a:rPr lang="en-US" sz="2600" dirty="0">
                <a:latin typeface="+mn-lt"/>
              </a:rPr>
              <a:t>) = </a:t>
            </a:r>
            <a:r>
              <a:rPr lang="en-US" sz="2600" i="1" dirty="0" err="1">
                <a:latin typeface="+mn-lt"/>
              </a:rPr>
              <a:t>sa</a:t>
            </a:r>
            <a:r>
              <a:rPr lang="en-US" sz="2600" dirty="0">
                <a:latin typeface="+mn-lt"/>
              </a:rPr>
              <a:t> + </a:t>
            </a:r>
            <a:r>
              <a:rPr lang="en-US" sz="2600" i="1" dirty="0" err="1">
                <a:latin typeface="+mn-lt"/>
              </a:rPr>
              <a:t>tb</a:t>
            </a:r>
            <a:r>
              <a:rPr lang="en-US" sz="2600" dirty="0">
                <a:latin typeface="+mn-lt"/>
              </a:rPr>
              <a:t>. </a:t>
            </a:r>
          </a:p>
          <a:p>
            <a:pPr>
              <a:spcBef>
                <a:spcPts val="300"/>
              </a:spcBef>
            </a:pPr>
            <a:r>
              <a:rPr lang="en-US" sz="2600" dirty="0">
                <a:latin typeface="+mn-lt"/>
              </a:rPr>
              <a:t>(</a:t>
            </a:r>
            <a:r>
              <a:rPr lang="en-US" sz="2600" i="1" dirty="0">
                <a:latin typeface="+mn-lt"/>
              </a:rPr>
              <a:t>proof  in exercises of Section </a:t>
            </a:r>
            <a:r>
              <a:rPr lang="en-US" sz="2600" dirty="0">
                <a:latin typeface="+mn-lt"/>
                <a:ea typeface="Cambria Math" pitchFamily="18" charset="0"/>
              </a:rPr>
              <a:t>5.2</a:t>
            </a:r>
            <a:r>
              <a:rPr lang="en-US" sz="2600" dirty="0">
                <a:latin typeface="+mn-lt"/>
              </a:rPr>
              <a:t>)</a:t>
            </a:r>
          </a:p>
          <a:p>
            <a:pPr>
              <a:spcBef>
                <a:spcPts val="300"/>
              </a:spcBef>
            </a:pPr>
            <a:r>
              <a:rPr lang="en-US" sz="2600" b="1" dirty="0">
                <a:latin typeface="+mn-lt"/>
              </a:rPr>
              <a:t>Definition</a:t>
            </a:r>
            <a:r>
              <a:rPr lang="en-US" sz="2600" dirty="0">
                <a:latin typeface="+mn-lt"/>
              </a:rPr>
              <a:t>: If </a:t>
            </a:r>
            <a:r>
              <a:rPr lang="en-US" sz="2600" i="1" dirty="0">
                <a:latin typeface="+mn-lt"/>
              </a:rPr>
              <a:t>a</a:t>
            </a:r>
            <a:r>
              <a:rPr lang="en-US" sz="2600" dirty="0">
                <a:latin typeface="+mn-lt"/>
              </a:rPr>
              <a:t> and </a:t>
            </a:r>
            <a:r>
              <a:rPr lang="en-US" sz="2600" i="1" dirty="0">
                <a:latin typeface="+mn-lt"/>
              </a:rPr>
              <a:t>b</a:t>
            </a:r>
            <a:r>
              <a:rPr lang="en-US" sz="2600" dirty="0">
                <a:latin typeface="+mn-lt"/>
              </a:rPr>
              <a:t> are positive integers, then integers </a:t>
            </a:r>
            <a:r>
              <a:rPr lang="en-US" sz="2600" i="1" dirty="0">
                <a:latin typeface="+mn-lt"/>
              </a:rPr>
              <a:t>s</a:t>
            </a:r>
            <a:r>
              <a:rPr lang="en-US" sz="2600" dirty="0">
                <a:latin typeface="+mn-lt"/>
              </a:rPr>
              <a:t> and </a:t>
            </a:r>
            <a:r>
              <a:rPr lang="en-US" sz="2600" i="1" dirty="0">
                <a:latin typeface="+mn-lt"/>
              </a:rPr>
              <a:t>t</a:t>
            </a:r>
            <a:r>
              <a:rPr lang="en-US" sz="2600" dirty="0">
                <a:latin typeface="+mn-lt"/>
              </a:rPr>
              <a:t> such that  </a:t>
            </a:r>
            <a:r>
              <a:rPr lang="en-US" sz="2600" dirty="0" err="1">
                <a:latin typeface="+mn-lt"/>
              </a:rPr>
              <a:t>gcd</a:t>
            </a:r>
            <a:r>
              <a:rPr lang="en-US" sz="2600" dirty="0">
                <a:latin typeface="+mn-lt"/>
              </a:rPr>
              <a:t>(</a:t>
            </a:r>
            <a:r>
              <a:rPr lang="en-US" sz="2600" i="1" dirty="0" err="1">
                <a:latin typeface="+mn-lt"/>
              </a:rPr>
              <a:t>a</a:t>
            </a:r>
            <a:r>
              <a:rPr lang="en-US" sz="2600" dirty="0" err="1">
                <a:latin typeface="+mn-lt"/>
              </a:rPr>
              <a:t>,</a:t>
            </a:r>
            <a:r>
              <a:rPr lang="en-US" sz="2600" i="1" dirty="0" err="1">
                <a:latin typeface="+mn-lt"/>
              </a:rPr>
              <a:t>b</a:t>
            </a:r>
            <a:r>
              <a:rPr lang="en-US" sz="2600" dirty="0">
                <a:latin typeface="+mn-lt"/>
              </a:rPr>
              <a:t>) = </a:t>
            </a:r>
            <a:r>
              <a:rPr lang="en-US" sz="2600" i="1" dirty="0" err="1">
                <a:latin typeface="+mn-lt"/>
              </a:rPr>
              <a:t>sa</a:t>
            </a:r>
            <a:r>
              <a:rPr lang="en-US" sz="2600" dirty="0">
                <a:latin typeface="+mn-lt"/>
              </a:rPr>
              <a:t> + </a:t>
            </a:r>
            <a:r>
              <a:rPr lang="en-US" sz="2600" i="1" dirty="0" err="1">
                <a:latin typeface="+mn-lt"/>
              </a:rPr>
              <a:t>tb</a:t>
            </a:r>
            <a:r>
              <a:rPr lang="en-US" sz="2600" dirty="0">
                <a:latin typeface="+mn-lt"/>
              </a:rPr>
              <a:t> are called </a:t>
            </a:r>
            <a:r>
              <a:rPr lang="en-US" sz="2600" i="1" dirty="0" err="1">
                <a:latin typeface="+mn-lt"/>
              </a:rPr>
              <a:t>B</a:t>
            </a:r>
            <a:r>
              <a:rPr lang="en-US" sz="2600" i="1" dirty="0" err="1">
                <a:latin typeface="+mn-lt"/>
                <a:ea typeface="Cambria Math"/>
              </a:rPr>
              <a:t>é</a:t>
            </a:r>
            <a:r>
              <a:rPr lang="en-US" sz="2600" i="1" dirty="0" err="1">
                <a:latin typeface="+mn-lt"/>
              </a:rPr>
              <a:t>zout</a:t>
            </a:r>
            <a:r>
              <a:rPr lang="en-US" sz="2600" i="1" dirty="0">
                <a:latin typeface="+mn-lt"/>
              </a:rPr>
              <a:t> coefficients </a:t>
            </a:r>
            <a:r>
              <a:rPr lang="en-US" sz="2600" dirty="0">
                <a:latin typeface="+mn-lt"/>
              </a:rPr>
              <a:t>of </a:t>
            </a:r>
            <a:r>
              <a:rPr lang="en-US" sz="2600" i="1" dirty="0">
                <a:latin typeface="+mn-lt"/>
              </a:rPr>
              <a:t>a</a:t>
            </a:r>
            <a:r>
              <a:rPr lang="en-US" sz="2600" dirty="0">
                <a:latin typeface="+mn-lt"/>
              </a:rPr>
              <a:t> and </a:t>
            </a:r>
            <a:r>
              <a:rPr lang="en-US" sz="2600" i="1" dirty="0">
                <a:latin typeface="+mn-lt"/>
              </a:rPr>
              <a:t>b. </a:t>
            </a:r>
            <a:r>
              <a:rPr lang="en-US" sz="2600" dirty="0">
                <a:latin typeface="+mn-lt"/>
              </a:rPr>
              <a:t>The equation  </a:t>
            </a:r>
            <a:r>
              <a:rPr lang="en-US" sz="2600" dirty="0" err="1">
                <a:latin typeface="+mn-lt"/>
              </a:rPr>
              <a:t>gcd</a:t>
            </a:r>
            <a:r>
              <a:rPr lang="en-US" sz="2600" dirty="0">
                <a:latin typeface="+mn-lt"/>
              </a:rPr>
              <a:t>(</a:t>
            </a:r>
            <a:r>
              <a:rPr lang="en-US" sz="2600" i="1" dirty="0" err="1">
                <a:latin typeface="+mn-lt"/>
              </a:rPr>
              <a:t>a</a:t>
            </a:r>
            <a:r>
              <a:rPr lang="en-US" sz="2600" dirty="0" err="1">
                <a:latin typeface="+mn-lt"/>
              </a:rPr>
              <a:t>,</a:t>
            </a:r>
            <a:r>
              <a:rPr lang="en-US" sz="2600" i="1" dirty="0" err="1">
                <a:latin typeface="+mn-lt"/>
              </a:rPr>
              <a:t>b</a:t>
            </a:r>
            <a:r>
              <a:rPr lang="en-US" sz="2600" dirty="0">
                <a:latin typeface="+mn-lt"/>
              </a:rPr>
              <a:t>) = </a:t>
            </a:r>
            <a:r>
              <a:rPr lang="en-US" sz="2600" i="1" dirty="0" err="1">
                <a:latin typeface="+mn-lt"/>
              </a:rPr>
              <a:t>sa</a:t>
            </a:r>
            <a:r>
              <a:rPr lang="en-US" sz="2600" dirty="0">
                <a:latin typeface="+mn-lt"/>
              </a:rPr>
              <a:t> + </a:t>
            </a:r>
            <a:r>
              <a:rPr lang="en-US" sz="2600" i="1" dirty="0" err="1">
                <a:latin typeface="+mn-lt"/>
              </a:rPr>
              <a:t>tb</a:t>
            </a:r>
            <a:r>
              <a:rPr lang="en-US" sz="2600" dirty="0">
                <a:latin typeface="+mn-lt"/>
              </a:rPr>
              <a:t>  is called</a:t>
            </a:r>
            <a:r>
              <a:rPr lang="en-US" sz="2600" i="1" dirty="0">
                <a:latin typeface="+mn-lt"/>
              </a:rPr>
              <a:t> </a:t>
            </a:r>
            <a:r>
              <a:rPr lang="en-US" sz="2600" i="1" dirty="0" err="1">
                <a:latin typeface="+mn-lt"/>
              </a:rPr>
              <a:t>B</a:t>
            </a:r>
            <a:r>
              <a:rPr lang="en-US" sz="2600" i="1" dirty="0" err="1">
                <a:latin typeface="+mn-lt"/>
                <a:ea typeface="Cambria Math"/>
              </a:rPr>
              <a:t>é</a:t>
            </a:r>
            <a:r>
              <a:rPr lang="en-US" sz="2600" i="1" dirty="0" err="1">
                <a:latin typeface="+mn-lt"/>
              </a:rPr>
              <a:t>zout’s</a:t>
            </a:r>
            <a:r>
              <a:rPr lang="en-US" sz="2600" i="1" dirty="0">
                <a:latin typeface="+mn-lt"/>
              </a:rPr>
              <a:t> identity. </a:t>
            </a:r>
          </a:p>
          <a:p>
            <a:pPr>
              <a:spcBef>
                <a:spcPts val="300"/>
              </a:spcBef>
            </a:pPr>
            <a:r>
              <a:rPr lang="en-US" sz="2600" dirty="0">
                <a:latin typeface="+mn-lt"/>
              </a:rPr>
              <a:t>By </a:t>
            </a:r>
            <a:r>
              <a:rPr lang="en-US" sz="2600" dirty="0" err="1">
                <a:latin typeface="+mn-lt"/>
              </a:rPr>
              <a:t>B</a:t>
            </a:r>
            <a:r>
              <a:rPr lang="en-US" sz="2600" dirty="0" err="1">
                <a:latin typeface="+mn-lt"/>
                <a:ea typeface="Cambria Math"/>
              </a:rPr>
              <a:t>é</a:t>
            </a:r>
            <a:r>
              <a:rPr lang="en-US" sz="2600" dirty="0" err="1">
                <a:latin typeface="+mn-lt"/>
              </a:rPr>
              <a:t>zout’s</a:t>
            </a:r>
            <a:r>
              <a:rPr lang="en-US" sz="2600" dirty="0">
                <a:latin typeface="+mn-lt"/>
              </a:rPr>
              <a:t> Theorem,  the </a:t>
            </a:r>
            <a:r>
              <a:rPr lang="en-US" sz="2600" dirty="0" err="1">
                <a:latin typeface="+mn-lt"/>
              </a:rPr>
              <a:t>gcd</a:t>
            </a:r>
            <a:r>
              <a:rPr lang="en-US" sz="2600" dirty="0">
                <a:latin typeface="+mn-lt"/>
              </a:rPr>
              <a:t> of integers </a:t>
            </a:r>
            <a:r>
              <a:rPr lang="en-US" sz="2600" i="1" dirty="0">
                <a:latin typeface="+mn-lt"/>
              </a:rPr>
              <a:t>a</a:t>
            </a:r>
            <a:r>
              <a:rPr lang="en-US" sz="2600" dirty="0">
                <a:latin typeface="+mn-lt"/>
              </a:rPr>
              <a:t> and </a:t>
            </a:r>
            <a:r>
              <a:rPr lang="en-US" sz="2600" i="1" dirty="0">
                <a:latin typeface="+mn-lt"/>
              </a:rPr>
              <a:t>b</a:t>
            </a:r>
            <a:r>
              <a:rPr lang="en-US" sz="2600" dirty="0">
                <a:latin typeface="+mn-lt"/>
              </a:rPr>
              <a:t> can be expressed in the form  </a:t>
            </a:r>
            <a:r>
              <a:rPr lang="en-US" sz="2600" i="1" dirty="0" err="1">
                <a:latin typeface="+mn-lt"/>
              </a:rPr>
              <a:t>sa</a:t>
            </a:r>
            <a:r>
              <a:rPr lang="en-US" sz="2600" dirty="0">
                <a:latin typeface="+mn-lt"/>
              </a:rPr>
              <a:t> + </a:t>
            </a:r>
            <a:r>
              <a:rPr lang="en-US" sz="2600" i="1" dirty="0" err="1">
                <a:latin typeface="+mn-lt"/>
              </a:rPr>
              <a:t>tb</a:t>
            </a:r>
            <a:r>
              <a:rPr lang="en-US" sz="2600" i="1" dirty="0">
                <a:latin typeface="+mn-lt"/>
              </a:rPr>
              <a:t> </a:t>
            </a:r>
            <a:r>
              <a:rPr lang="en-US" sz="2600" dirty="0">
                <a:latin typeface="+mn-lt"/>
              </a:rPr>
              <a:t>where </a:t>
            </a:r>
            <a:r>
              <a:rPr lang="en-US" sz="2600" i="1" dirty="0">
                <a:latin typeface="+mn-lt"/>
              </a:rPr>
              <a:t>s</a:t>
            </a:r>
            <a:r>
              <a:rPr lang="en-US" sz="2600" dirty="0">
                <a:latin typeface="+mn-lt"/>
              </a:rPr>
              <a:t> and </a:t>
            </a:r>
            <a:r>
              <a:rPr lang="en-US" sz="2600" i="1" dirty="0">
                <a:latin typeface="+mn-lt"/>
              </a:rPr>
              <a:t>t</a:t>
            </a:r>
            <a:r>
              <a:rPr lang="en-US" sz="2600" dirty="0">
                <a:latin typeface="+mn-lt"/>
              </a:rPr>
              <a:t> are integers. This is a </a:t>
            </a:r>
            <a:r>
              <a:rPr lang="en-US" sz="2600" i="1" dirty="0">
                <a:latin typeface="+mn-lt"/>
              </a:rPr>
              <a:t>linear combination </a:t>
            </a:r>
            <a:r>
              <a:rPr lang="en-US" sz="2600" dirty="0">
                <a:latin typeface="+mn-lt"/>
              </a:rPr>
              <a:t>with integer coefficients of </a:t>
            </a:r>
            <a:r>
              <a:rPr lang="en-US" sz="2600" i="1" dirty="0">
                <a:latin typeface="+mn-lt"/>
              </a:rPr>
              <a:t>a</a:t>
            </a:r>
            <a:r>
              <a:rPr lang="en-US" sz="2600" dirty="0">
                <a:latin typeface="+mn-lt"/>
              </a:rPr>
              <a:t> and </a:t>
            </a:r>
            <a:r>
              <a:rPr lang="en-US" sz="2600" i="1" dirty="0">
                <a:latin typeface="+mn-lt"/>
              </a:rPr>
              <a:t>b</a:t>
            </a:r>
            <a:r>
              <a:rPr lang="en-US" sz="2600" dirty="0">
                <a:latin typeface="+mn-lt"/>
              </a:rPr>
              <a:t>.</a:t>
            </a:r>
          </a:p>
          <a:p>
            <a:pPr marL="342000" lvl="1">
              <a:spcBef>
                <a:spcPts val="300"/>
              </a:spcBef>
            </a:pPr>
            <a:r>
              <a:rPr lang="en-US" sz="2200" dirty="0" err="1">
                <a:latin typeface="+mn-lt"/>
              </a:rPr>
              <a:t>gcd</a:t>
            </a:r>
            <a:r>
              <a:rPr lang="en-US" sz="2200" dirty="0">
                <a:latin typeface="+mn-lt"/>
              </a:rPr>
              <a:t>(</a:t>
            </a:r>
            <a:r>
              <a:rPr lang="en-US" sz="2200" dirty="0">
                <a:latin typeface="+mn-lt"/>
                <a:ea typeface="Cambria Math" pitchFamily="18" charset="0"/>
              </a:rPr>
              <a:t>6,14</a:t>
            </a:r>
            <a:r>
              <a:rPr lang="en-US" sz="2200" dirty="0">
                <a:latin typeface="+mn-lt"/>
              </a:rPr>
              <a:t>) = (</a:t>
            </a:r>
            <a:r>
              <a:rPr lang="en-US" sz="2000" i="1" dirty="0">
                <a:latin typeface="+mn-lt"/>
              </a:rPr>
              <a:t>−</a:t>
            </a:r>
            <a:r>
              <a:rPr lang="en-US" sz="2200" dirty="0">
                <a:latin typeface="+mn-lt"/>
                <a:ea typeface="Cambria Math"/>
              </a:rPr>
              <a:t>2)</a:t>
            </a:r>
          </a:p>
        </p:txBody>
      </p:sp>
      <p:graphicFrame>
        <p:nvGraphicFramePr>
          <p:cNvPr id="4" name="Object 3">
            <a:extLst>
              <a:ext uri="{FF2B5EF4-FFF2-40B4-BE49-F238E27FC236}">
                <a16:creationId xmlns:a16="http://schemas.microsoft.com/office/drawing/2014/main" id="{C4BD7144-ADD9-42D2-B12D-0F1597EE75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9701630"/>
              </p:ext>
            </p:extLst>
          </p:nvPr>
        </p:nvGraphicFramePr>
        <p:xfrm>
          <a:off x="2635250" y="6192343"/>
          <a:ext cx="1129926" cy="360857"/>
        </p:xfrm>
        <a:graphic>
          <a:graphicData uri="http://schemas.openxmlformats.org/presentationml/2006/ole">
            <mc:AlternateContent xmlns:mc="http://schemas.openxmlformats.org/markup-compatibility/2006">
              <mc:Choice xmlns:v="urn:schemas-microsoft-com:vml" Requires="v">
                <p:oleObj name="Equation" r:id="rId3" imgW="634680" imgH="203040" progId="Equation.DSMT4">
                  <p:embed/>
                </p:oleObj>
              </mc:Choice>
              <mc:Fallback>
                <p:oleObj name="Equation" r:id="rId3" imgW="634680" imgH="203040" progId="Equation.DSMT4">
                  <p:embed/>
                  <p:pic>
                    <p:nvPicPr>
                      <p:cNvPr id="0" name=""/>
                      <p:cNvPicPr/>
                      <p:nvPr/>
                    </p:nvPicPr>
                    <p:blipFill>
                      <a:blip r:embed="rId4"/>
                      <a:stretch>
                        <a:fillRect/>
                      </a:stretch>
                    </p:blipFill>
                    <p:spPr>
                      <a:xfrm>
                        <a:off x="2635250" y="6192343"/>
                        <a:ext cx="1129926" cy="36085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4636690A-B89C-4423-8E09-C94F0CCDBC2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3238432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5B0F-24FA-4BA5-B6DB-247852DDC81A}"/>
              </a:ext>
            </a:extLst>
          </p:cNvPr>
          <p:cNvSpPr>
            <a:spLocks noGrp="1"/>
          </p:cNvSpPr>
          <p:nvPr>
            <p:ph type="title"/>
          </p:nvPr>
        </p:nvSpPr>
        <p:spPr/>
        <p:txBody>
          <a:bodyPr/>
          <a:lstStyle/>
          <a:p>
            <a:r>
              <a:rPr lang="en-US" dirty="0"/>
              <a:t>Graphs of Functions</a:t>
            </a:r>
            <a:endParaRPr lang="en-IN" dirty="0"/>
          </a:p>
        </p:txBody>
      </p:sp>
      <p:sp>
        <p:nvSpPr>
          <p:cNvPr id="3" name="Content Placeholder 2">
            <a:extLst>
              <a:ext uri="{FF2B5EF4-FFF2-40B4-BE49-F238E27FC236}">
                <a16:creationId xmlns:a16="http://schemas.microsoft.com/office/drawing/2014/main" id="{11617A01-6D45-4205-8F1C-84DFD12363B2}"/>
              </a:ext>
            </a:extLst>
          </p:cNvPr>
          <p:cNvSpPr>
            <a:spLocks noGrp="1"/>
          </p:cNvSpPr>
          <p:nvPr>
            <p:ph idx="1"/>
          </p:nvPr>
        </p:nvSpPr>
        <p:spPr>
          <a:xfrm>
            <a:off x="457200" y="1191088"/>
            <a:ext cx="8458200" cy="1031607"/>
          </a:xfrm>
        </p:spPr>
        <p:txBody>
          <a:bodyPr/>
          <a:lstStyle/>
          <a:p>
            <a:pPr>
              <a:spcBef>
                <a:spcPts val="0"/>
              </a:spcBef>
              <a:spcAft>
                <a:spcPts val="200"/>
              </a:spcAft>
            </a:pPr>
            <a:r>
              <a:rPr lang="en-US" sz="2000" b="1" dirty="0"/>
              <a:t>Example</a:t>
            </a:r>
            <a:r>
              <a:rPr lang="en-US" sz="2000" dirty="0"/>
              <a:t>: Express </a:t>
            </a:r>
            <a:r>
              <a:rPr lang="en-US" sz="2000" dirty="0" err="1"/>
              <a:t>gcd</a:t>
            </a:r>
            <a:r>
              <a:rPr lang="en-US" sz="2000" dirty="0"/>
              <a:t>(</a:t>
            </a:r>
            <a:r>
              <a:rPr lang="en-US" sz="2000" dirty="0">
                <a:ea typeface="Cambria Math" pitchFamily="18" charset="0"/>
              </a:rPr>
              <a:t>252</a:t>
            </a:r>
            <a:r>
              <a:rPr lang="en-US" sz="2000" dirty="0"/>
              <a:t>,</a:t>
            </a:r>
            <a:r>
              <a:rPr lang="en-US" sz="2000" dirty="0">
                <a:ea typeface="Cambria Math" pitchFamily="18" charset="0"/>
              </a:rPr>
              <a:t>198</a:t>
            </a:r>
            <a:r>
              <a:rPr lang="en-US" sz="2000" dirty="0"/>
              <a:t>) = </a:t>
            </a:r>
            <a:r>
              <a:rPr lang="en-US" sz="2000" dirty="0">
                <a:ea typeface="Cambria Math" pitchFamily="18" charset="0"/>
              </a:rPr>
              <a:t>18 as a linear combination of 252 and 198.</a:t>
            </a:r>
          </a:p>
          <a:p>
            <a:pPr>
              <a:spcBef>
                <a:spcPts val="0"/>
              </a:spcBef>
              <a:spcAft>
                <a:spcPts val="200"/>
              </a:spcAft>
            </a:pPr>
            <a:r>
              <a:rPr lang="en-US" sz="2000" b="1" dirty="0"/>
              <a:t>Solution</a:t>
            </a:r>
            <a:r>
              <a:rPr lang="en-US" sz="2000" dirty="0"/>
              <a:t>: First use the Euclidean algorithm to show </a:t>
            </a:r>
            <a:r>
              <a:rPr lang="en-US" sz="2000" dirty="0" err="1"/>
              <a:t>gcd</a:t>
            </a:r>
            <a:r>
              <a:rPr lang="en-US" sz="2000" dirty="0"/>
              <a:t>(</a:t>
            </a:r>
            <a:r>
              <a:rPr lang="en-US" sz="2000" dirty="0">
                <a:ea typeface="Cambria Math" pitchFamily="18" charset="0"/>
              </a:rPr>
              <a:t>252</a:t>
            </a:r>
            <a:r>
              <a:rPr lang="en-US" sz="2000" dirty="0"/>
              <a:t>,</a:t>
            </a:r>
            <a:r>
              <a:rPr lang="en-US" sz="2000" dirty="0">
                <a:ea typeface="Cambria Math" pitchFamily="18" charset="0"/>
              </a:rPr>
              <a:t>198</a:t>
            </a:r>
            <a:r>
              <a:rPr lang="en-US" sz="2000" dirty="0"/>
              <a:t>) = </a:t>
            </a:r>
            <a:r>
              <a:rPr lang="en-US" sz="2000" dirty="0">
                <a:ea typeface="Cambria Math" pitchFamily="18" charset="0"/>
              </a:rPr>
              <a:t>18</a:t>
            </a:r>
          </a:p>
          <a:p>
            <a:pPr marL="342000" lvl="2" indent="-342000">
              <a:spcBef>
                <a:spcPts val="0"/>
              </a:spcBef>
              <a:spcAft>
                <a:spcPts val="200"/>
              </a:spcAft>
              <a:buClr>
                <a:schemeClr val="tx1"/>
              </a:buClr>
              <a:buFont typeface="+mj-lt"/>
              <a:buAutoNum type="romanLcPeriod"/>
            </a:pPr>
            <a:r>
              <a:rPr lang="en-US" sz="1800" dirty="0">
                <a:ea typeface="Cambria Math" pitchFamily="18" charset="0"/>
              </a:rPr>
              <a:t>252 =</a:t>
            </a:r>
            <a:endParaRPr lang="en-IN" dirty="0"/>
          </a:p>
        </p:txBody>
      </p:sp>
      <p:graphicFrame>
        <p:nvGraphicFramePr>
          <p:cNvPr id="27" name="Object 26">
            <a:extLst>
              <a:ext uri="{FF2B5EF4-FFF2-40B4-BE49-F238E27FC236}">
                <a16:creationId xmlns:a16="http://schemas.microsoft.com/office/drawing/2014/main" id="{A471A3E4-2C9D-4432-805F-B7D5674B8F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04086726"/>
              </p:ext>
            </p:extLst>
          </p:nvPr>
        </p:nvGraphicFramePr>
        <p:xfrm>
          <a:off x="1436688" y="1920875"/>
          <a:ext cx="1031875" cy="288925"/>
        </p:xfrm>
        <a:graphic>
          <a:graphicData uri="http://schemas.openxmlformats.org/presentationml/2006/ole">
            <mc:AlternateContent xmlns:mc="http://schemas.openxmlformats.org/markup-compatibility/2006">
              <mc:Choice xmlns:v="urn:schemas-microsoft-com:vml" Requires="v">
                <p:oleObj name="Equation" r:id="rId2" imgW="723600" imgH="203040" progId="Equation.DSMT4">
                  <p:embed/>
                </p:oleObj>
              </mc:Choice>
              <mc:Fallback>
                <p:oleObj name="Equation" r:id="rId2" imgW="723600" imgH="203040" progId="Equation.DSMT4">
                  <p:embed/>
                  <p:pic>
                    <p:nvPicPr>
                      <p:cNvPr id="3" name="Object 2">
                        <a:extLst>
                          <a:ext uri="{FF2B5EF4-FFF2-40B4-BE49-F238E27FC236}">
                            <a16:creationId xmlns:a16="http://schemas.microsoft.com/office/drawing/2014/main" id="{73E65700-BFB1-4BA3-B393-DEBABE604E39}"/>
                          </a:ext>
                        </a:extLst>
                      </p:cNvPr>
                      <p:cNvPicPr/>
                      <p:nvPr/>
                    </p:nvPicPr>
                    <p:blipFill>
                      <a:blip r:embed="rId3"/>
                      <a:stretch>
                        <a:fillRect/>
                      </a:stretch>
                    </p:blipFill>
                    <p:spPr>
                      <a:xfrm>
                        <a:off x="1436688" y="1920875"/>
                        <a:ext cx="1031875" cy="2889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1BAFD2B-4222-460D-B1E5-D1B76DC10EEE}"/>
              </a:ext>
            </a:extLst>
          </p:cNvPr>
          <p:cNvSpPr>
            <a:spLocks noGrp="1"/>
          </p:cNvSpPr>
          <p:nvPr>
            <p:ph idx="10"/>
          </p:nvPr>
        </p:nvSpPr>
        <p:spPr>
          <a:xfrm>
            <a:off x="452100" y="2147649"/>
            <a:ext cx="1458000" cy="387000"/>
          </a:xfrm>
        </p:spPr>
        <p:txBody>
          <a:bodyPr/>
          <a:lstStyle/>
          <a:p>
            <a:pPr marL="342000" indent="-342000">
              <a:buFont typeface="+mj-lt"/>
              <a:buAutoNum type="romanLcPeriod" startAt="2"/>
            </a:pPr>
            <a:r>
              <a:rPr lang="en-US" sz="1800" dirty="0">
                <a:ea typeface="Cambria Math"/>
              </a:rPr>
              <a:t>198 =</a:t>
            </a:r>
            <a:endParaRPr lang="en-IN" sz="1800" dirty="0"/>
          </a:p>
        </p:txBody>
      </p:sp>
      <p:graphicFrame>
        <p:nvGraphicFramePr>
          <p:cNvPr id="17" name="Object 16">
            <a:extLst>
              <a:ext uri="{FF2B5EF4-FFF2-40B4-BE49-F238E27FC236}">
                <a16:creationId xmlns:a16="http://schemas.microsoft.com/office/drawing/2014/main" id="{2F74C4C7-8108-427B-9141-E300F32E3A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1839199"/>
              </p:ext>
            </p:extLst>
          </p:nvPr>
        </p:nvGraphicFramePr>
        <p:xfrm>
          <a:off x="1436688" y="2212975"/>
          <a:ext cx="990600" cy="304800"/>
        </p:xfrm>
        <a:graphic>
          <a:graphicData uri="http://schemas.openxmlformats.org/presentationml/2006/ole">
            <mc:AlternateContent xmlns:mc="http://schemas.openxmlformats.org/markup-compatibility/2006">
              <mc:Choice xmlns:v="urn:schemas-microsoft-com:vml" Requires="v">
                <p:oleObj name="Equation" r:id="rId4" imgW="660240" imgH="203040" progId="Equation.DSMT4">
                  <p:embed/>
                </p:oleObj>
              </mc:Choice>
              <mc:Fallback>
                <p:oleObj name="Equation" r:id="rId4" imgW="660240" imgH="203040" progId="Equation.DSMT4">
                  <p:embed/>
                  <p:pic>
                    <p:nvPicPr>
                      <p:cNvPr id="6" name="Object 5">
                        <a:extLst>
                          <a:ext uri="{FF2B5EF4-FFF2-40B4-BE49-F238E27FC236}">
                            <a16:creationId xmlns:a16="http://schemas.microsoft.com/office/drawing/2014/main" id="{F23F0D9F-030E-4B43-B975-C5D4421B560B}"/>
                          </a:ext>
                        </a:extLst>
                      </p:cNvPr>
                      <p:cNvPicPr/>
                      <p:nvPr/>
                    </p:nvPicPr>
                    <p:blipFill>
                      <a:blip r:embed="rId5"/>
                      <a:stretch>
                        <a:fillRect/>
                      </a:stretch>
                    </p:blipFill>
                    <p:spPr>
                      <a:xfrm>
                        <a:off x="1436688" y="2212975"/>
                        <a:ext cx="990600" cy="304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66095F3-2CF4-4795-9D86-F6790679128B}"/>
              </a:ext>
            </a:extLst>
          </p:cNvPr>
          <p:cNvSpPr>
            <a:spLocks noGrp="1"/>
          </p:cNvSpPr>
          <p:nvPr>
            <p:ph idx="11"/>
          </p:nvPr>
        </p:nvSpPr>
        <p:spPr>
          <a:xfrm>
            <a:off x="457200" y="2438400"/>
            <a:ext cx="1066800" cy="381000"/>
          </a:xfrm>
        </p:spPr>
        <p:txBody>
          <a:bodyPr/>
          <a:lstStyle/>
          <a:p>
            <a:pPr marL="342000" indent="-342000">
              <a:buFont typeface="+mj-lt"/>
              <a:buAutoNum type="romanLcPeriod" startAt="3"/>
            </a:pPr>
            <a:r>
              <a:rPr lang="en-US" sz="1800" dirty="0">
                <a:ea typeface="Cambria Math"/>
              </a:rPr>
              <a:t>54 =</a:t>
            </a:r>
            <a:endParaRPr lang="en-IN" sz="1800" dirty="0"/>
          </a:p>
        </p:txBody>
      </p:sp>
      <p:graphicFrame>
        <p:nvGraphicFramePr>
          <p:cNvPr id="18" name="Object 17">
            <a:extLst>
              <a:ext uri="{FF2B5EF4-FFF2-40B4-BE49-F238E27FC236}">
                <a16:creationId xmlns:a16="http://schemas.microsoft.com/office/drawing/2014/main" id="{A6A3885B-A935-4554-8FE2-825056E161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8320944"/>
              </p:ext>
            </p:extLst>
          </p:nvPr>
        </p:nvGraphicFramePr>
        <p:xfrm>
          <a:off x="1314093" y="2490477"/>
          <a:ext cx="971907" cy="304912"/>
        </p:xfrm>
        <a:graphic>
          <a:graphicData uri="http://schemas.openxmlformats.org/presentationml/2006/ole">
            <mc:AlternateContent xmlns:mc="http://schemas.openxmlformats.org/markup-compatibility/2006">
              <mc:Choice xmlns:v="urn:schemas-microsoft-com:vml" Requires="v">
                <p:oleObj name="Equation" r:id="rId6" imgW="647640" imgH="203040" progId="Equation.DSMT4">
                  <p:embed/>
                </p:oleObj>
              </mc:Choice>
              <mc:Fallback>
                <p:oleObj name="Equation" r:id="rId6" imgW="647640" imgH="203040" progId="Equation.DSMT4">
                  <p:embed/>
                  <p:pic>
                    <p:nvPicPr>
                      <p:cNvPr id="8" name="Object 7">
                        <a:extLst>
                          <a:ext uri="{FF2B5EF4-FFF2-40B4-BE49-F238E27FC236}">
                            <a16:creationId xmlns:a16="http://schemas.microsoft.com/office/drawing/2014/main" id="{8F4ADF88-4298-4709-94D4-13AD9BF04F52}"/>
                          </a:ext>
                        </a:extLst>
                      </p:cNvPr>
                      <p:cNvPicPr/>
                      <p:nvPr/>
                    </p:nvPicPr>
                    <p:blipFill>
                      <a:blip r:embed="rId7"/>
                      <a:stretch>
                        <a:fillRect/>
                      </a:stretch>
                    </p:blipFill>
                    <p:spPr>
                      <a:xfrm>
                        <a:off x="1314093" y="2490477"/>
                        <a:ext cx="971907" cy="3049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B7AC2B-6CB9-407C-BA6A-58EF3503CE6E}"/>
              </a:ext>
            </a:extLst>
          </p:cNvPr>
          <p:cNvSpPr>
            <a:spLocks noGrp="1"/>
          </p:cNvSpPr>
          <p:nvPr>
            <p:ph idx="12"/>
          </p:nvPr>
        </p:nvSpPr>
        <p:spPr>
          <a:xfrm>
            <a:off x="457200" y="2743200"/>
            <a:ext cx="1447800" cy="381000"/>
          </a:xfrm>
        </p:spPr>
        <p:txBody>
          <a:bodyPr/>
          <a:lstStyle/>
          <a:p>
            <a:pPr marL="342000" indent="-342000">
              <a:buFont typeface="+mj-lt"/>
              <a:buAutoNum type="romanLcPeriod" startAt="4"/>
            </a:pPr>
            <a:r>
              <a:rPr lang="en-US" sz="1800" dirty="0">
                <a:ea typeface="Cambria Math"/>
              </a:rPr>
              <a:t>36 =</a:t>
            </a:r>
            <a:endParaRPr lang="en-IN" sz="1800" dirty="0"/>
          </a:p>
        </p:txBody>
      </p:sp>
      <p:graphicFrame>
        <p:nvGraphicFramePr>
          <p:cNvPr id="19" name="Object 18">
            <a:extLst>
              <a:ext uri="{FF2B5EF4-FFF2-40B4-BE49-F238E27FC236}">
                <a16:creationId xmlns:a16="http://schemas.microsoft.com/office/drawing/2014/main" id="{5EE51379-6023-4336-88B6-6BBDE70A92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2965819"/>
              </p:ext>
            </p:extLst>
          </p:nvPr>
        </p:nvGraphicFramePr>
        <p:xfrm>
          <a:off x="1314093" y="2811550"/>
          <a:ext cx="514707" cy="257354"/>
        </p:xfrm>
        <a:graphic>
          <a:graphicData uri="http://schemas.openxmlformats.org/presentationml/2006/ole">
            <mc:AlternateContent xmlns:mc="http://schemas.openxmlformats.org/markup-compatibility/2006">
              <mc:Choice xmlns:v="urn:schemas-microsoft-com:vml" Requires="v">
                <p:oleObj name="Equation" r:id="rId8" imgW="330120" imgH="164880" progId="Equation.DSMT4">
                  <p:embed/>
                </p:oleObj>
              </mc:Choice>
              <mc:Fallback>
                <p:oleObj name="Equation" r:id="rId8" imgW="330120" imgH="164880" progId="Equation.DSMT4">
                  <p:embed/>
                  <p:pic>
                    <p:nvPicPr>
                      <p:cNvPr id="9" name="Object 8">
                        <a:extLst>
                          <a:ext uri="{FF2B5EF4-FFF2-40B4-BE49-F238E27FC236}">
                            <a16:creationId xmlns:a16="http://schemas.microsoft.com/office/drawing/2014/main" id="{93940979-2FE8-42F4-A467-9C9DCF20F5F2}"/>
                          </a:ext>
                        </a:extLst>
                      </p:cNvPr>
                      <p:cNvPicPr/>
                      <p:nvPr/>
                    </p:nvPicPr>
                    <p:blipFill>
                      <a:blip r:embed="rId9"/>
                      <a:stretch>
                        <a:fillRect/>
                      </a:stretch>
                    </p:blipFill>
                    <p:spPr>
                      <a:xfrm>
                        <a:off x="1314093" y="2811550"/>
                        <a:ext cx="514707" cy="25735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7B2642-87F4-48BE-A260-34746577BE03}"/>
              </a:ext>
            </a:extLst>
          </p:cNvPr>
          <p:cNvSpPr>
            <a:spLocks noGrp="1"/>
          </p:cNvSpPr>
          <p:nvPr>
            <p:ph idx="13"/>
          </p:nvPr>
        </p:nvSpPr>
        <p:spPr>
          <a:xfrm>
            <a:off x="457200" y="3048000"/>
            <a:ext cx="8229600" cy="770309"/>
          </a:xfrm>
        </p:spPr>
        <p:txBody>
          <a:bodyPr/>
          <a:lstStyle/>
          <a:p>
            <a:pPr marL="0" lvl="1" indent="0">
              <a:spcBef>
                <a:spcPts val="0"/>
              </a:spcBef>
              <a:spcAft>
                <a:spcPts val="200"/>
              </a:spcAft>
              <a:buNone/>
            </a:pPr>
            <a:r>
              <a:rPr lang="en-US" sz="1800" dirty="0">
                <a:ea typeface="Cambria Math"/>
              </a:rPr>
              <a:t>Now working backwards, from  </a:t>
            </a:r>
            <a:r>
              <a:rPr lang="en-US" sz="1800" dirty="0">
                <a:solidFill>
                  <a:srgbClr val="00518B"/>
                </a:solidFill>
                <a:ea typeface="Cambria Math"/>
              </a:rPr>
              <a:t>iii</a:t>
            </a:r>
            <a:r>
              <a:rPr lang="en-US" sz="1800" dirty="0">
                <a:ea typeface="Cambria Math"/>
              </a:rPr>
              <a:t> and </a:t>
            </a:r>
            <a:r>
              <a:rPr lang="en-US" sz="1800" dirty="0" err="1">
                <a:solidFill>
                  <a:srgbClr val="00518B"/>
                </a:solidFill>
                <a:ea typeface="Cambria Math"/>
              </a:rPr>
              <a:t>i</a:t>
            </a:r>
            <a:r>
              <a:rPr lang="en-US" sz="1800" dirty="0">
                <a:solidFill>
                  <a:schemeClr val="accent1">
                    <a:lumMod val="60000"/>
                    <a:lumOff val="40000"/>
                  </a:schemeClr>
                </a:solidFill>
                <a:ea typeface="Cambria Math"/>
              </a:rPr>
              <a:t> </a:t>
            </a:r>
            <a:r>
              <a:rPr lang="en-US" sz="1800" dirty="0">
                <a:ea typeface="Cambria Math"/>
              </a:rPr>
              <a:t>above </a:t>
            </a:r>
          </a:p>
          <a:p>
            <a:pPr marL="342000" lvl="2" indent="-342000">
              <a:spcBef>
                <a:spcPts val="0"/>
              </a:spcBef>
              <a:spcAft>
                <a:spcPts val="200"/>
              </a:spcAft>
            </a:pPr>
            <a:r>
              <a:rPr lang="en-US" sz="1800" dirty="0">
                <a:ea typeface="Cambria Math"/>
              </a:rPr>
              <a:t>18 = 54 </a:t>
            </a:r>
            <a:r>
              <a:rPr lang="en-US" sz="1800" i="1" dirty="0"/>
              <a:t>−</a:t>
            </a:r>
            <a:endParaRPr lang="en-IN" dirty="0"/>
          </a:p>
        </p:txBody>
      </p:sp>
      <p:graphicFrame>
        <p:nvGraphicFramePr>
          <p:cNvPr id="20" name="Object 19">
            <a:extLst>
              <a:ext uri="{FF2B5EF4-FFF2-40B4-BE49-F238E27FC236}">
                <a16:creationId xmlns:a16="http://schemas.microsoft.com/office/drawing/2014/main" id="{6AA241CA-2A8F-45E7-AEF7-A11AA786F6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1845703"/>
              </p:ext>
            </p:extLst>
          </p:nvPr>
        </p:nvGraphicFramePr>
        <p:xfrm>
          <a:off x="1800225" y="3411538"/>
          <a:ext cx="549275" cy="246062"/>
        </p:xfrm>
        <a:graphic>
          <a:graphicData uri="http://schemas.openxmlformats.org/presentationml/2006/ole">
            <mc:AlternateContent xmlns:mc="http://schemas.openxmlformats.org/markup-compatibility/2006">
              <mc:Choice xmlns:v="urn:schemas-microsoft-com:vml" Requires="v">
                <p:oleObj name="Equation" r:id="rId10" imgW="368280" imgH="164880" progId="Equation.DSMT4">
                  <p:embed/>
                </p:oleObj>
              </mc:Choice>
              <mc:Fallback>
                <p:oleObj name="Equation" r:id="rId10" imgW="368280" imgH="164880" progId="Equation.DSMT4">
                  <p:embed/>
                  <p:pic>
                    <p:nvPicPr>
                      <p:cNvPr id="10" name="Object 9">
                        <a:extLst>
                          <a:ext uri="{FF2B5EF4-FFF2-40B4-BE49-F238E27FC236}">
                            <a16:creationId xmlns:a16="http://schemas.microsoft.com/office/drawing/2014/main" id="{3F2034C0-8EA2-4D13-A18D-AD418E78A64C}"/>
                          </a:ext>
                        </a:extLst>
                      </p:cNvPr>
                      <p:cNvPicPr/>
                      <p:nvPr/>
                    </p:nvPicPr>
                    <p:blipFill>
                      <a:blip r:embed="rId11"/>
                      <a:stretch>
                        <a:fillRect/>
                      </a:stretch>
                    </p:blipFill>
                    <p:spPr>
                      <a:xfrm>
                        <a:off x="1800225" y="3411538"/>
                        <a:ext cx="549275" cy="24606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C434F1E-5614-4C73-A94D-E3B1ECDF5204}"/>
              </a:ext>
            </a:extLst>
          </p:cNvPr>
          <p:cNvSpPr>
            <a:spLocks noGrp="1"/>
          </p:cNvSpPr>
          <p:nvPr>
            <p:ph idx="14"/>
          </p:nvPr>
        </p:nvSpPr>
        <p:spPr>
          <a:xfrm>
            <a:off x="457200" y="3657600"/>
            <a:ext cx="3314700" cy="381000"/>
          </a:xfrm>
        </p:spPr>
        <p:txBody>
          <a:bodyPr/>
          <a:lstStyle/>
          <a:p>
            <a:pPr marL="342000" indent="-342000">
              <a:buClr>
                <a:srgbClr val="04617B"/>
              </a:buClr>
              <a:buFont typeface="Arial" panose="020B0604020202020204" pitchFamily="34" charset="0"/>
              <a:buChar char="•"/>
            </a:pPr>
            <a:r>
              <a:rPr lang="en-US" sz="1800" dirty="0">
                <a:ea typeface="Cambria Math"/>
              </a:rPr>
              <a:t>36 = 198 </a:t>
            </a:r>
            <a:r>
              <a:rPr lang="en-US" sz="1800" i="1" dirty="0"/>
              <a:t>−</a:t>
            </a:r>
            <a:endParaRPr lang="en-IN" sz="1800" dirty="0"/>
          </a:p>
        </p:txBody>
      </p:sp>
      <p:graphicFrame>
        <p:nvGraphicFramePr>
          <p:cNvPr id="21" name="Object 20">
            <a:extLst>
              <a:ext uri="{FF2B5EF4-FFF2-40B4-BE49-F238E27FC236}">
                <a16:creationId xmlns:a16="http://schemas.microsoft.com/office/drawing/2014/main" id="{2C0C12E3-B32D-4D20-B876-6304CA2454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88107781"/>
              </p:ext>
            </p:extLst>
          </p:nvPr>
        </p:nvGraphicFramePr>
        <p:xfrm>
          <a:off x="1898650" y="3716338"/>
          <a:ext cx="568325" cy="246062"/>
        </p:xfrm>
        <a:graphic>
          <a:graphicData uri="http://schemas.openxmlformats.org/presentationml/2006/ole">
            <mc:AlternateContent xmlns:mc="http://schemas.openxmlformats.org/markup-compatibility/2006">
              <mc:Choice xmlns:v="urn:schemas-microsoft-com:vml" Requires="v">
                <p:oleObj name="Equation" r:id="rId12" imgW="380880" imgH="164880" progId="Equation.DSMT4">
                  <p:embed/>
                </p:oleObj>
              </mc:Choice>
              <mc:Fallback>
                <p:oleObj name="Equation" r:id="rId12" imgW="380880" imgH="164880" progId="Equation.DSMT4">
                  <p:embed/>
                  <p:pic>
                    <p:nvPicPr>
                      <p:cNvPr id="11" name="Object 10">
                        <a:extLst>
                          <a:ext uri="{FF2B5EF4-FFF2-40B4-BE49-F238E27FC236}">
                            <a16:creationId xmlns:a16="http://schemas.microsoft.com/office/drawing/2014/main" id="{804CEF2E-750F-496A-913D-433E36C3642C}"/>
                          </a:ext>
                        </a:extLst>
                      </p:cNvPr>
                      <p:cNvPicPr/>
                      <p:nvPr/>
                    </p:nvPicPr>
                    <p:blipFill>
                      <a:blip r:embed="rId13"/>
                      <a:stretch>
                        <a:fillRect/>
                      </a:stretch>
                    </p:blipFill>
                    <p:spPr>
                      <a:xfrm>
                        <a:off x="1898650" y="3716338"/>
                        <a:ext cx="568325" cy="2460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75ECD70-C23B-479F-85D8-B70BF841DB39}"/>
              </a:ext>
            </a:extLst>
          </p:cNvPr>
          <p:cNvSpPr>
            <a:spLocks noGrp="1"/>
          </p:cNvSpPr>
          <p:nvPr>
            <p:ph idx="15"/>
          </p:nvPr>
        </p:nvSpPr>
        <p:spPr>
          <a:xfrm>
            <a:off x="457200" y="3962400"/>
            <a:ext cx="8229600" cy="1307862"/>
          </a:xfrm>
        </p:spPr>
        <p:txBody>
          <a:bodyPr/>
          <a:lstStyle/>
          <a:p>
            <a:pPr marL="0" lvl="1" indent="0">
              <a:spcBef>
                <a:spcPts val="0"/>
              </a:spcBef>
              <a:spcAft>
                <a:spcPts val="200"/>
              </a:spcAft>
              <a:buNone/>
            </a:pPr>
            <a:r>
              <a:rPr lang="en-US" sz="1800" dirty="0">
                <a:latin typeface="+mn-lt"/>
                <a:ea typeface="Cambria Math"/>
              </a:rPr>
              <a:t>Substituting the 2</a:t>
            </a:r>
            <a:r>
              <a:rPr lang="en-US" sz="1800" baseline="30000" dirty="0">
                <a:latin typeface="+mn-lt"/>
                <a:ea typeface="Cambria Math"/>
              </a:rPr>
              <a:t>nd</a:t>
            </a:r>
            <a:r>
              <a:rPr lang="en-US" sz="1800" dirty="0">
                <a:latin typeface="+mn-lt"/>
                <a:ea typeface="Cambria Math"/>
              </a:rPr>
              <a:t> equation into the 1</a:t>
            </a:r>
            <a:r>
              <a:rPr lang="en-US" sz="1800" baseline="30000" dirty="0">
                <a:latin typeface="+mn-lt"/>
                <a:ea typeface="Cambria Math"/>
              </a:rPr>
              <a:t>st</a:t>
            </a:r>
            <a:r>
              <a:rPr lang="en-US" sz="1800" dirty="0">
                <a:latin typeface="+mn-lt"/>
                <a:ea typeface="Cambria Math"/>
              </a:rPr>
              <a:t> yields:</a:t>
            </a:r>
          </a:p>
          <a:p>
            <a:pPr marL="342000" lvl="2" indent="-342000">
              <a:spcBef>
                <a:spcPts val="0"/>
              </a:spcBef>
              <a:spcAft>
                <a:spcPts val="200"/>
              </a:spcAft>
              <a:buClr>
                <a:srgbClr val="04617B"/>
              </a:buClr>
            </a:pPr>
            <a:r>
              <a:rPr lang="en-US" sz="1800" dirty="0">
                <a:latin typeface="+mn-lt"/>
                <a:ea typeface="Cambria Math"/>
              </a:rPr>
              <a:t>18 = 54 </a:t>
            </a:r>
            <a:r>
              <a:rPr lang="en-US" sz="1800" i="1" dirty="0">
                <a:latin typeface="+mn-lt"/>
              </a:rPr>
              <a:t>−</a:t>
            </a:r>
            <a:endParaRPr lang="en-IN" dirty="0">
              <a:latin typeface="+mn-lt"/>
            </a:endParaRPr>
          </a:p>
        </p:txBody>
      </p:sp>
      <p:graphicFrame>
        <p:nvGraphicFramePr>
          <p:cNvPr id="22" name="Object 21">
            <a:extLst>
              <a:ext uri="{FF2B5EF4-FFF2-40B4-BE49-F238E27FC236}">
                <a16:creationId xmlns:a16="http://schemas.microsoft.com/office/drawing/2014/main" id="{1AACA866-A1AE-4C87-9F70-FD6980E52D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2624547"/>
              </p:ext>
            </p:extLst>
          </p:nvPr>
        </p:nvGraphicFramePr>
        <p:xfrm>
          <a:off x="1801813" y="4265613"/>
          <a:ext cx="2925762" cy="377825"/>
        </p:xfrm>
        <a:graphic>
          <a:graphicData uri="http://schemas.openxmlformats.org/presentationml/2006/ole">
            <mc:AlternateContent xmlns:mc="http://schemas.openxmlformats.org/markup-compatibility/2006">
              <mc:Choice xmlns:v="urn:schemas-microsoft-com:vml" Requires="v">
                <p:oleObj name="Equation" r:id="rId14" imgW="1968480" imgH="253800" progId="Equation.DSMT4">
                  <p:embed/>
                </p:oleObj>
              </mc:Choice>
              <mc:Fallback>
                <p:oleObj name="Equation" r:id="rId14" imgW="1968480" imgH="253800" progId="Equation.DSMT4">
                  <p:embed/>
                  <p:pic>
                    <p:nvPicPr>
                      <p:cNvPr id="12" name="Object 11">
                        <a:extLst>
                          <a:ext uri="{FF2B5EF4-FFF2-40B4-BE49-F238E27FC236}">
                            <a16:creationId xmlns:a16="http://schemas.microsoft.com/office/drawing/2014/main" id="{10D29CCE-DD50-46F5-B282-62789022FD47}"/>
                          </a:ext>
                        </a:extLst>
                      </p:cNvPr>
                      <p:cNvPicPr/>
                      <p:nvPr/>
                    </p:nvPicPr>
                    <p:blipFill>
                      <a:blip r:embed="rId15"/>
                      <a:stretch>
                        <a:fillRect/>
                      </a:stretch>
                    </p:blipFill>
                    <p:spPr>
                      <a:xfrm>
                        <a:off x="1801813" y="4265613"/>
                        <a:ext cx="2925762" cy="3778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A0C960C-1251-4BFD-B05F-C68E1D0F2A6E}"/>
              </a:ext>
            </a:extLst>
          </p:cNvPr>
          <p:cNvSpPr>
            <a:spLocks noGrp="1"/>
          </p:cNvSpPr>
          <p:nvPr>
            <p:ph idx="16"/>
          </p:nvPr>
        </p:nvSpPr>
        <p:spPr>
          <a:xfrm>
            <a:off x="457200" y="4572000"/>
            <a:ext cx="5029200" cy="776540"/>
          </a:xfrm>
        </p:spPr>
        <p:txBody>
          <a:bodyPr/>
          <a:lstStyle/>
          <a:p>
            <a:pPr marL="0" lvl="1" indent="0">
              <a:spcBef>
                <a:spcPts val="0"/>
              </a:spcBef>
              <a:spcAft>
                <a:spcPts val="200"/>
              </a:spcAft>
              <a:buNone/>
            </a:pPr>
            <a:r>
              <a:rPr lang="en-US" sz="1800" dirty="0">
                <a:latin typeface="+mn-lt"/>
                <a:ea typeface="Cambria Math"/>
              </a:rPr>
              <a:t>Substituting 54 = 252 </a:t>
            </a:r>
            <a:r>
              <a:rPr lang="en-US" sz="1800" i="1" dirty="0">
                <a:latin typeface="+mn-lt"/>
              </a:rPr>
              <a:t>−</a:t>
            </a:r>
            <a:r>
              <a:rPr lang="en-US" sz="1800" dirty="0">
                <a:latin typeface="+mn-lt"/>
                <a:ea typeface="Cambria Math"/>
              </a:rPr>
              <a:t>  1</a:t>
            </a:r>
            <a:r>
              <a:rPr lang="en-US" sz="1800" dirty="0">
                <a:latin typeface="+mn-lt"/>
                <a:ea typeface="Cambria Math" pitchFamily="18" charset="0"/>
              </a:rPr>
              <a:t> </a:t>
            </a:r>
            <a:r>
              <a:rPr lang="en-US" sz="1800" dirty="0">
                <a:latin typeface="+mn-lt"/>
                <a:ea typeface="Cambria Math"/>
              </a:rPr>
              <a:t>∙198 (from </a:t>
            </a:r>
            <a:r>
              <a:rPr lang="en-US" sz="1800" dirty="0" err="1">
                <a:solidFill>
                  <a:srgbClr val="00518B"/>
                </a:solidFill>
                <a:latin typeface="+mn-lt"/>
                <a:ea typeface="Cambria Math"/>
              </a:rPr>
              <a:t>i</a:t>
            </a:r>
            <a:r>
              <a:rPr lang="en-US" sz="1800" dirty="0">
                <a:latin typeface="+mn-lt"/>
                <a:ea typeface="Cambria Math"/>
              </a:rPr>
              <a:t>)) yields:</a:t>
            </a:r>
          </a:p>
          <a:p>
            <a:pPr marL="342900" lvl="2" indent="-342900">
              <a:spcBef>
                <a:spcPts val="0"/>
              </a:spcBef>
              <a:spcAft>
                <a:spcPts val="200"/>
              </a:spcAft>
            </a:pPr>
            <a:r>
              <a:rPr lang="en-US" sz="1800" dirty="0">
                <a:latin typeface="+mn-lt"/>
                <a:ea typeface="Cambria Math"/>
              </a:rPr>
              <a:t>18 =</a:t>
            </a:r>
            <a:endParaRPr lang="en-IN" sz="1800" dirty="0">
              <a:latin typeface="+mn-lt"/>
            </a:endParaRPr>
          </a:p>
        </p:txBody>
      </p:sp>
      <p:graphicFrame>
        <p:nvGraphicFramePr>
          <p:cNvPr id="23" name="Object 22">
            <a:extLst>
              <a:ext uri="{FF2B5EF4-FFF2-40B4-BE49-F238E27FC236}">
                <a16:creationId xmlns:a16="http://schemas.microsoft.com/office/drawing/2014/main" id="{758A715E-11D7-4B6E-A6AA-93F6ABDF9F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0049766"/>
              </p:ext>
            </p:extLst>
          </p:nvPr>
        </p:nvGraphicFramePr>
        <p:xfrm>
          <a:off x="1314093" y="4870065"/>
          <a:ext cx="4057650" cy="382973"/>
        </p:xfrm>
        <a:graphic>
          <a:graphicData uri="http://schemas.openxmlformats.org/presentationml/2006/ole">
            <mc:AlternateContent xmlns:mc="http://schemas.openxmlformats.org/markup-compatibility/2006">
              <mc:Choice xmlns:v="urn:schemas-microsoft-com:vml" Requires="v">
                <p:oleObj name="Equation" r:id="rId16" imgW="2692080" imgH="253800" progId="Equation.DSMT4">
                  <p:embed/>
                </p:oleObj>
              </mc:Choice>
              <mc:Fallback>
                <p:oleObj name="Equation" r:id="rId16" imgW="2692080" imgH="253800" progId="Equation.DSMT4">
                  <p:embed/>
                  <p:pic>
                    <p:nvPicPr>
                      <p:cNvPr id="15" name="Object 14">
                        <a:extLst>
                          <a:ext uri="{FF2B5EF4-FFF2-40B4-BE49-F238E27FC236}">
                            <a16:creationId xmlns:a16="http://schemas.microsoft.com/office/drawing/2014/main" id="{1B82AD01-B065-49A5-9895-00240E6FB3EA}"/>
                          </a:ext>
                        </a:extLst>
                      </p:cNvPr>
                      <p:cNvPicPr/>
                      <p:nvPr/>
                    </p:nvPicPr>
                    <p:blipFill>
                      <a:blip r:embed="rId17"/>
                      <a:stretch>
                        <a:fillRect/>
                      </a:stretch>
                    </p:blipFill>
                    <p:spPr>
                      <a:xfrm>
                        <a:off x="1314093" y="4870065"/>
                        <a:ext cx="4057650" cy="38297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F06BEEA-1AC7-4F5B-AB5E-08D09161AE55}"/>
              </a:ext>
            </a:extLst>
          </p:cNvPr>
          <p:cNvSpPr>
            <a:spLocks noGrp="1"/>
          </p:cNvSpPr>
          <p:nvPr>
            <p:ph idx="17"/>
          </p:nvPr>
        </p:nvSpPr>
        <p:spPr>
          <a:xfrm>
            <a:off x="457200" y="5181600"/>
            <a:ext cx="8229600" cy="1307862"/>
          </a:xfrm>
        </p:spPr>
        <p:txBody>
          <a:bodyPr/>
          <a:lstStyle/>
          <a:p>
            <a:r>
              <a:rPr lang="en-US" sz="2000" dirty="0">
                <a:ea typeface="Cambria Math"/>
              </a:rPr>
              <a:t>This method illustrated above is a two pass method. It first uses the Euclidian algorithm to find the </a:t>
            </a:r>
            <a:r>
              <a:rPr lang="en-US" sz="2000" dirty="0" err="1">
                <a:ea typeface="Cambria Math"/>
              </a:rPr>
              <a:t>gcd</a:t>
            </a:r>
            <a:r>
              <a:rPr lang="en-US" sz="2000" dirty="0">
                <a:ea typeface="Cambria Math"/>
              </a:rPr>
              <a:t> and then works backwards to express the </a:t>
            </a:r>
            <a:r>
              <a:rPr lang="en-US" sz="2000" dirty="0" err="1">
                <a:ea typeface="Cambria Math"/>
              </a:rPr>
              <a:t>gcd</a:t>
            </a:r>
            <a:r>
              <a:rPr lang="en-US" sz="2000" dirty="0">
                <a:ea typeface="Cambria Math"/>
              </a:rPr>
              <a:t> as a linear combination of the original two integers. A one pass method, called the </a:t>
            </a:r>
            <a:r>
              <a:rPr lang="en-US" sz="2000" i="1" dirty="0">
                <a:ea typeface="Cambria Math"/>
              </a:rPr>
              <a:t>extended Euclidean algorithm</a:t>
            </a:r>
            <a:r>
              <a:rPr lang="en-US" sz="2000" dirty="0">
                <a:ea typeface="Cambria Math"/>
              </a:rPr>
              <a:t>, is developed in the exercises.</a:t>
            </a:r>
          </a:p>
        </p:txBody>
      </p:sp>
      <p:sp>
        <p:nvSpPr>
          <p:cNvPr id="25" name="Slide Number Placeholder 5">
            <a:extLst>
              <a:ext uri="{FF2B5EF4-FFF2-40B4-BE49-F238E27FC236}">
                <a16:creationId xmlns:a16="http://schemas.microsoft.com/office/drawing/2014/main" id="{959D39FA-DF2E-4C05-BBC3-D5A0278B5A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1501411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5B0F-24FA-4BA5-B6DB-247852DDC81A}"/>
              </a:ext>
            </a:extLst>
          </p:cNvPr>
          <p:cNvSpPr>
            <a:spLocks noGrp="1"/>
          </p:cNvSpPr>
          <p:nvPr>
            <p:ph type="title"/>
          </p:nvPr>
        </p:nvSpPr>
        <p:spPr/>
        <p:txBody>
          <a:bodyPr/>
          <a:lstStyle/>
          <a:p>
            <a:r>
              <a:rPr lang="en-US" dirty="0"/>
              <a:t>Consequences of </a:t>
            </a:r>
            <a:r>
              <a:rPr lang="en-US" dirty="0" err="1"/>
              <a:t>B</a:t>
            </a:r>
            <a:r>
              <a:rPr lang="en-US" dirty="0" err="1">
                <a:ea typeface="Cambria Math"/>
              </a:rPr>
              <a:t>é</a:t>
            </a:r>
            <a:r>
              <a:rPr lang="en-US" dirty="0" err="1"/>
              <a:t>zout’s</a:t>
            </a:r>
            <a:r>
              <a:rPr lang="en-US" dirty="0"/>
              <a:t> Theorem</a:t>
            </a:r>
            <a:endParaRPr lang="en-IN" dirty="0"/>
          </a:p>
        </p:txBody>
      </p:sp>
      <p:sp>
        <p:nvSpPr>
          <p:cNvPr id="3" name="Content Placeholder 2">
            <a:extLst>
              <a:ext uri="{FF2B5EF4-FFF2-40B4-BE49-F238E27FC236}">
                <a16:creationId xmlns:a16="http://schemas.microsoft.com/office/drawing/2014/main" id="{11617A01-6D45-4205-8F1C-84DFD12363B2}"/>
              </a:ext>
            </a:extLst>
          </p:cNvPr>
          <p:cNvSpPr>
            <a:spLocks noGrp="1"/>
          </p:cNvSpPr>
          <p:nvPr>
            <p:ph idx="1"/>
          </p:nvPr>
        </p:nvSpPr>
        <p:spPr>
          <a:xfrm>
            <a:off x="457200" y="1295400"/>
            <a:ext cx="8458200" cy="1752600"/>
          </a:xfrm>
        </p:spPr>
        <p:txBody>
          <a:bodyPr/>
          <a:lstStyle/>
          <a:p>
            <a:pPr>
              <a:spcBef>
                <a:spcPts val="0"/>
              </a:spcBef>
              <a:spcAft>
                <a:spcPts val="200"/>
              </a:spcAft>
            </a:pPr>
            <a:r>
              <a:rPr lang="en-US" b="1" dirty="0"/>
              <a:t>Lemma </a:t>
            </a:r>
            <a:r>
              <a:rPr lang="en-US" b="1" dirty="0">
                <a:ea typeface="Cambria Math" pitchFamily="18" charset="0"/>
              </a:rPr>
              <a:t>2</a:t>
            </a:r>
            <a:r>
              <a:rPr lang="en-US" dirty="0"/>
              <a:t>: If </a:t>
            </a:r>
            <a:r>
              <a:rPr lang="en-US" i="1" dirty="0"/>
              <a:t>a</a:t>
            </a:r>
            <a:r>
              <a:rPr lang="en-US" dirty="0"/>
              <a:t>, </a:t>
            </a:r>
            <a:r>
              <a:rPr lang="en-US" i="1" dirty="0"/>
              <a:t>b</a:t>
            </a:r>
            <a:r>
              <a:rPr lang="en-US" dirty="0"/>
              <a:t>, and </a:t>
            </a:r>
            <a:r>
              <a:rPr lang="en-US" i="1" dirty="0"/>
              <a:t>c</a:t>
            </a:r>
            <a:r>
              <a:rPr lang="en-US" dirty="0"/>
              <a:t> are positive integers such that </a:t>
            </a:r>
            <a:r>
              <a:rPr lang="en-US" dirty="0" err="1"/>
              <a:t>gcd</a:t>
            </a:r>
            <a:r>
              <a:rPr lang="en-US" dirty="0"/>
              <a:t>(</a:t>
            </a:r>
            <a:r>
              <a:rPr lang="en-US" i="1" dirty="0"/>
              <a:t>a</a:t>
            </a:r>
            <a:r>
              <a:rPr lang="en-US" dirty="0"/>
              <a:t>, </a:t>
            </a:r>
            <a:r>
              <a:rPr lang="en-US" i="1" dirty="0"/>
              <a:t>b</a:t>
            </a:r>
            <a:r>
              <a:rPr lang="en-US" dirty="0"/>
              <a:t>) = </a:t>
            </a:r>
            <a:r>
              <a:rPr lang="en-US" dirty="0">
                <a:ea typeface="Cambria Math" pitchFamily="18" charset="0"/>
              </a:rPr>
              <a:t>1</a:t>
            </a:r>
            <a:r>
              <a:rPr lang="en-US" dirty="0"/>
              <a:t> and</a:t>
            </a:r>
            <a:endParaRPr lang="en-IN" dirty="0"/>
          </a:p>
        </p:txBody>
      </p:sp>
      <p:graphicFrame>
        <p:nvGraphicFramePr>
          <p:cNvPr id="24" name="Object 23">
            <a:extLst>
              <a:ext uri="{FF2B5EF4-FFF2-40B4-BE49-F238E27FC236}">
                <a16:creationId xmlns:a16="http://schemas.microsoft.com/office/drawing/2014/main" id="{C187F26B-692F-46CD-9D33-CDF4728775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09874548"/>
              </p:ext>
            </p:extLst>
          </p:nvPr>
        </p:nvGraphicFramePr>
        <p:xfrm>
          <a:off x="1066801" y="1711860"/>
          <a:ext cx="2209800" cy="421740"/>
        </p:xfrm>
        <a:graphic>
          <a:graphicData uri="http://schemas.openxmlformats.org/presentationml/2006/ole">
            <mc:AlternateContent xmlns:mc="http://schemas.openxmlformats.org/markup-compatibility/2006">
              <mc:Choice xmlns:v="urn:schemas-microsoft-com:vml" Requires="v">
                <p:oleObj name="Equation" r:id="rId2" imgW="1130040" imgH="215640" progId="Equation.DSMT4">
                  <p:embed/>
                </p:oleObj>
              </mc:Choice>
              <mc:Fallback>
                <p:oleObj name="Equation" r:id="rId2" imgW="1130040" imgH="215640" progId="Equation.DSMT4">
                  <p:embed/>
                  <p:pic>
                    <p:nvPicPr>
                      <p:cNvPr id="3" name="Object 2">
                        <a:extLst>
                          <a:ext uri="{FF2B5EF4-FFF2-40B4-BE49-F238E27FC236}">
                            <a16:creationId xmlns:a16="http://schemas.microsoft.com/office/drawing/2014/main" id="{48485184-5E17-498B-9A58-EE74F6C1FAA2}"/>
                          </a:ext>
                        </a:extLst>
                      </p:cNvPr>
                      <p:cNvPicPr/>
                      <p:nvPr/>
                    </p:nvPicPr>
                    <p:blipFill>
                      <a:blip r:embed="rId3"/>
                      <a:stretch>
                        <a:fillRect/>
                      </a:stretch>
                    </p:blipFill>
                    <p:spPr>
                      <a:xfrm>
                        <a:off x="1066801" y="1711860"/>
                        <a:ext cx="2209800" cy="42174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1BAFD2B-4222-460D-B1E5-D1B76DC10EEE}"/>
              </a:ext>
            </a:extLst>
          </p:cNvPr>
          <p:cNvSpPr>
            <a:spLocks noGrp="1"/>
          </p:cNvSpPr>
          <p:nvPr>
            <p:ph idx="10"/>
          </p:nvPr>
        </p:nvSpPr>
        <p:spPr>
          <a:xfrm>
            <a:off x="457200" y="2078340"/>
            <a:ext cx="4343400" cy="381000"/>
          </a:xfrm>
        </p:spPr>
        <p:txBody>
          <a:bodyPr/>
          <a:lstStyle/>
          <a:p>
            <a:r>
              <a:rPr lang="en-US" b="1" dirty="0"/>
              <a:t>Proof</a:t>
            </a:r>
            <a:r>
              <a:rPr lang="en-US" dirty="0"/>
              <a:t>:  Assume </a:t>
            </a:r>
            <a:r>
              <a:rPr lang="en-US" dirty="0" err="1"/>
              <a:t>gcd</a:t>
            </a:r>
            <a:r>
              <a:rPr lang="en-US" dirty="0"/>
              <a:t>(</a:t>
            </a:r>
            <a:r>
              <a:rPr lang="en-US" i="1" dirty="0"/>
              <a:t>a</a:t>
            </a:r>
            <a:r>
              <a:rPr lang="en-US" dirty="0"/>
              <a:t>, </a:t>
            </a:r>
            <a:r>
              <a:rPr lang="en-US" i="1" dirty="0"/>
              <a:t>b</a:t>
            </a:r>
            <a:r>
              <a:rPr lang="en-US" dirty="0"/>
              <a:t>) = </a:t>
            </a:r>
            <a:r>
              <a:rPr lang="en-US" dirty="0">
                <a:ea typeface="Cambria Math" pitchFamily="18" charset="0"/>
              </a:rPr>
              <a:t>1</a:t>
            </a:r>
            <a:r>
              <a:rPr lang="en-US" dirty="0"/>
              <a:t> and</a:t>
            </a:r>
            <a:endParaRPr lang="en-IN" dirty="0"/>
          </a:p>
        </p:txBody>
      </p:sp>
      <p:graphicFrame>
        <p:nvGraphicFramePr>
          <p:cNvPr id="26" name="Object 25">
            <a:extLst>
              <a:ext uri="{FF2B5EF4-FFF2-40B4-BE49-F238E27FC236}">
                <a16:creationId xmlns:a16="http://schemas.microsoft.com/office/drawing/2014/main" id="{4F5B2D23-0FE9-4C35-AE7C-C65CF29B4D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96024302"/>
              </p:ext>
            </p:extLst>
          </p:nvPr>
        </p:nvGraphicFramePr>
        <p:xfrm>
          <a:off x="4591050" y="2133600"/>
          <a:ext cx="819150" cy="422524"/>
        </p:xfrm>
        <a:graphic>
          <a:graphicData uri="http://schemas.openxmlformats.org/presentationml/2006/ole">
            <mc:AlternateContent xmlns:mc="http://schemas.openxmlformats.org/markup-compatibility/2006">
              <mc:Choice xmlns:v="urn:schemas-microsoft-com:vml" Requires="v">
                <p:oleObj name="Equation" r:id="rId4" imgW="419040" imgH="215640" progId="Equation.DSMT4">
                  <p:embed/>
                </p:oleObj>
              </mc:Choice>
              <mc:Fallback>
                <p:oleObj name="Equation" r:id="rId4" imgW="419040" imgH="215640" progId="Equation.DSMT4">
                  <p:embed/>
                  <p:pic>
                    <p:nvPicPr>
                      <p:cNvPr id="6" name="Object 5">
                        <a:extLst>
                          <a:ext uri="{FF2B5EF4-FFF2-40B4-BE49-F238E27FC236}">
                            <a16:creationId xmlns:a16="http://schemas.microsoft.com/office/drawing/2014/main" id="{3CDBFE5A-7CF1-443B-84E8-19B2BEDA921F}"/>
                          </a:ext>
                        </a:extLst>
                      </p:cNvPr>
                      <p:cNvPicPr/>
                      <p:nvPr/>
                    </p:nvPicPr>
                    <p:blipFill>
                      <a:blip r:embed="rId5"/>
                      <a:stretch>
                        <a:fillRect/>
                      </a:stretch>
                    </p:blipFill>
                    <p:spPr>
                      <a:xfrm>
                        <a:off x="4591050" y="2133600"/>
                        <a:ext cx="819150" cy="42252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66095F3-2CF4-4795-9D86-F6790679128B}"/>
              </a:ext>
            </a:extLst>
          </p:cNvPr>
          <p:cNvSpPr>
            <a:spLocks noGrp="1"/>
          </p:cNvSpPr>
          <p:nvPr>
            <p:ph idx="11"/>
          </p:nvPr>
        </p:nvSpPr>
        <p:spPr>
          <a:xfrm>
            <a:off x="457200" y="2514600"/>
            <a:ext cx="8458200" cy="1752600"/>
          </a:xfrm>
        </p:spPr>
        <p:txBody>
          <a:bodyPr/>
          <a:lstStyle/>
          <a:p>
            <a:pPr marL="342000" lvl="1" indent="-342000">
              <a:spcBef>
                <a:spcPts val="0"/>
              </a:spcBef>
              <a:buClr>
                <a:srgbClr val="04617B"/>
              </a:buClr>
            </a:pPr>
            <a:r>
              <a:rPr lang="en-US" sz="2000" dirty="0">
                <a:latin typeface="+mn-lt"/>
              </a:rPr>
              <a:t>Since </a:t>
            </a:r>
            <a:r>
              <a:rPr lang="en-US" sz="2000" dirty="0" err="1">
                <a:latin typeface="+mn-lt"/>
              </a:rPr>
              <a:t>gcd</a:t>
            </a:r>
            <a:r>
              <a:rPr lang="en-US" sz="2000" dirty="0">
                <a:latin typeface="+mn-lt"/>
              </a:rPr>
              <a:t>(</a:t>
            </a:r>
            <a:r>
              <a:rPr lang="en-US" sz="2000" i="1" dirty="0">
                <a:latin typeface="+mn-lt"/>
              </a:rPr>
              <a:t>a</a:t>
            </a:r>
            <a:r>
              <a:rPr lang="en-US" sz="2000" dirty="0">
                <a:latin typeface="+mn-lt"/>
              </a:rPr>
              <a:t>, </a:t>
            </a:r>
            <a:r>
              <a:rPr lang="en-US" sz="2000" i="1" dirty="0">
                <a:latin typeface="+mn-lt"/>
              </a:rPr>
              <a:t>b</a:t>
            </a:r>
            <a:r>
              <a:rPr lang="en-US" sz="2000" dirty="0">
                <a:latin typeface="+mn-lt"/>
              </a:rPr>
              <a:t>) = </a:t>
            </a:r>
            <a:r>
              <a:rPr lang="en-US" sz="2000" dirty="0">
                <a:latin typeface="+mn-lt"/>
                <a:ea typeface="Cambria Math" pitchFamily="18" charset="0"/>
              </a:rPr>
              <a:t>1</a:t>
            </a:r>
            <a:r>
              <a:rPr lang="en-US" sz="2000" dirty="0">
                <a:latin typeface="+mn-lt"/>
              </a:rPr>
              <a:t>, by </a:t>
            </a:r>
            <a:r>
              <a:rPr lang="en-US" sz="2000" dirty="0" err="1">
                <a:latin typeface="+mn-lt"/>
              </a:rPr>
              <a:t>B</a:t>
            </a:r>
            <a:r>
              <a:rPr lang="en-US" sz="2000" dirty="0" err="1">
                <a:latin typeface="+mn-lt"/>
                <a:ea typeface="Cambria Math"/>
              </a:rPr>
              <a:t>é</a:t>
            </a:r>
            <a:r>
              <a:rPr lang="en-US" sz="2000" dirty="0" err="1">
                <a:latin typeface="+mn-lt"/>
              </a:rPr>
              <a:t>zout’s</a:t>
            </a:r>
            <a:r>
              <a:rPr lang="en-US" sz="2000" dirty="0">
                <a:latin typeface="+mn-lt"/>
              </a:rPr>
              <a:t> Theorem  there are integers </a:t>
            </a:r>
            <a:r>
              <a:rPr lang="en-US" sz="2000" i="1" dirty="0">
                <a:latin typeface="+mn-lt"/>
              </a:rPr>
              <a:t>s</a:t>
            </a:r>
            <a:r>
              <a:rPr lang="en-US" sz="2000" dirty="0">
                <a:latin typeface="+mn-lt"/>
              </a:rPr>
              <a:t> and </a:t>
            </a:r>
            <a:r>
              <a:rPr lang="en-US" sz="2000" i="1" dirty="0">
                <a:latin typeface="+mn-lt"/>
              </a:rPr>
              <a:t>t</a:t>
            </a:r>
            <a:r>
              <a:rPr lang="en-US" sz="2000" dirty="0">
                <a:latin typeface="+mn-lt"/>
              </a:rPr>
              <a:t> such that    </a:t>
            </a:r>
            <a:r>
              <a:rPr lang="en-US" sz="2000" i="1" dirty="0" err="1">
                <a:latin typeface="+mn-lt"/>
              </a:rPr>
              <a:t>sa</a:t>
            </a:r>
            <a:r>
              <a:rPr lang="en-US" sz="2000" dirty="0">
                <a:latin typeface="+mn-lt"/>
              </a:rPr>
              <a:t> + </a:t>
            </a:r>
            <a:r>
              <a:rPr lang="en-US" sz="2000" i="1" dirty="0">
                <a:latin typeface="+mn-lt"/>
              </a:rPr>
              <a:t>tb </a:t>
            </a:r>
            <a:r>
              <a:rPr lang="en-US" sz="2000" dirty="0">
                <a:latin typeface="+mn-lt"/>
              </a:rPr>
              <a:t>= </a:t>
            </a:r>
            <a:r>
              <a:rPr lang="en-US" sz="2000" dirty="0">
                <a:latin typeface="+mn-lt"/>
                <a:ea typeface="Cambria Math" pitchFamily="18" charset="0"/>
              </a:rPr>
              <a:t>1</a:t>
            </a:r>
            <a:r>
              <a:rPr lang="en-US" sz="2000" dirty="0">
                <a:latin typeface="+mn-lt"/>
              </a:rPr>
              <a:t>.</a:t>
            </a:r>
          </a:p>
          <a:p>
            <a:pPr marL="342000" lvl="1" indent="-342000">
              <a:spcBef>
                <a:spcPts val="0"/>
              </a:spcBef>
              <a:buClr>
                <a:srgbClr val="04617B"/>
              </a:buClr>
            </a:pPr>
            <a:r>
              <a:rPr lang="en-US" sz="2000" dirty="0">
                <a:latin typeface="+mn-lt"/>
              </a:rPr>
              <a:t>Multiplying both sides of the equation by </a:t>
            </a:r>
            <a:r>
              <a:rPr lang="en-US" sz="2000" i="1" dirty="0">
                <a:latin typeface="+mn-lt"/>
              </a:rPr>
              <a:t>c</a:t>
            </a:r>
            <a:r>
              <a:rPr lang="en-US" sz="2000" dirty="0">
                <a:latin typeface="+mn-lt"/>
              </a:rPr>
              <a:t>, yields </a:t>
            </a:r>
            <a:r>
              <a:rPr lang="en-US" sz="2000" i="1" dirty="0">
                <a:latin typeface="+mn-lt"/>
              </a:rPr>
              <a:t>sac + tbc = c.</a:t>
            </a:r>
          </a:p>
          <a:p>
            <a:pPr marL="342000" lvl="1" indent="-342000">
              <a:spcBef>
                <a:spcPts val="0"/>
              </a:spcBef>
              <a:buClr>
                <a:srgbClr val="04617B"/>
              </a:buClr>
            </a:pPr>
            <a:r>
              <a:rPr lang="en-US" sz="2000" dirty="0">
                <a:latin typeface="+mn-lt"/>
              </a:rPr>
              <a:t>From Theorem </a:t>
            </a:r>
            <a:r>
              <a:rPr lang="en-US" sz="2000" dirty="0">
                <a:latin typeface="+mn-lt"/>
                <a:ea typeface="Cambria Math" pitchFamily="18" charset="0"/>
              </a:rPr>
              <a:t>1</a:t>
            </a:r>
            <a:r>
              <a:rPr lang="en-US" sz="2000" dirty="0">
                <a:latin typeface="+mn-lt"/>
              </a:rPr>
              <a:t> of Section </a:t>
            </a:r>
            <a:r>
              <a:rPr lang="en-US" sz="2000" dirty="0">
                <a:latin typeface="+mn-lt"/>
                <a:ea typeface="Cambria Math" pitchFamily="18" charset="0"/>
              </a:rPr>
              <a:t>4.1</a:t>
            </a:r>
            <a:r>
              <a:rPr lang="en-US" sz="2000" dirty="0">
                <a:latin typeface="+mn-lt"/>
              </a:rPr>
              <a:t>:</a:t>
            </a:r>
            <a:endParaRPr lang="en-IN" sz="2000" dirty="0">
              <a:latin typeface="+mn-lt"/>
            </a:endParaRPr>
          </a:p>
        </p:txBody>
      </p:sp>
      <p:graphicFrame>
        <p:nvGraphicFramePr>
          <p:cNvPr id="13" name="Object 12">
            <a:extLst>
              <a:ext uri="{FF2B5EF4-FFF2-40B4-BE49-F238E27FC236}">
                <a16:creationId xmlns:a16="http://schemas.microsoft.com/office/drawing/2014/main" id="{6D71A857-5AB0-47AE-9945-63424C49DC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3463752"/>
              </p:ext>
            </p:extLst>
          </p:nvPr>
        </p:nvGraphicFramePr>
        <p:xfrm>
          <a:off x="863405" y="3933046"/>
          <a:ext cx="774895" cy="365922"/>
        </p:xfrm>
        <a:graphic>
          <a:graphicData uri="http://schemas.openxmlformats.org/presentationml/2006/ole">
            <mc:AlternateContent xmlns:mc="http://schemas.openxmlformats.org/markup-compatibility/2006">
              <mc:Choice xmlns:v="urn:schemas-microsoft-com:vml" Requires="v">
                <p:oleObj name="Equation" r:id="rId6" imgW="457200" imgH="215640" progId="Equation.DSMT4">
                  <p:embed/>
                </p:oleObj>
              </mc:Choice>
              <mc:Fallback>
                <p:oleObj name="Equation" r:id="rId6" imgW="457200" imgH="215640" progId="Equation.DSMT4">
                  <p:embed/>
                  <p:pic>
                    <p:nvPicPr>
                      <p:cNvPr id="0" name=""/>
                      <p:cNvPicPr/>
                      <p:nvPr/>
                    </p:nvPicPr>
                    <p:blipFill>
                      <a:blip r:embed="rId7"/>
                      <a:stretch>
                        <a:fillRect/>
                      </a:stretch>
                    </p:blipFill>
                    <p:spPr>
                      <a:xfrm>
                        <a:off x="863405" y="3933046"/>
                        <a:ext cx="774895" cy="36592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B7AC2B-6CB9-407C-BA6A-58EF3503CE6E}"/>
              </a:ext>
            </a:extLst>
          </p:cNvPr>
          <p:cNvSpPr>
            <a:spLocks noGrp="1"/>
          </p:cNvSpPr>
          <p:nvPr>
            <p:ph idx="12"/>
          </p:nvPr>
        </p:nvSpPr>
        <p:spPr>
          <a:xfrm>
            <a:off x="1524000" y="3912233"/>
            <a:ext cx="4191000" cy="381000"/>
          </a:xfrm>
        </p:spPr>
        <p:txBody>
          <a:bodyPr/>
          <a:lstStyle/>
          <a:p>
            <a:r>
              <a:rPr lang="en-US" sz="2000" i="1" dirty="0"/>
              <a:t>  </a:t>
            </a:r>
            <a:r>
              <a:rPr lang="en-US" sz="2000" dirty="0">
                <a:ea typeface="Cambria Math" pitchFamily="18" charset="0"/>
              </a:rPr>
              <a:t>(</a:t>
            </a:r>
            <a:r>
              <a:rPr lang="en-US" sz="2000" dirty="0"/>
              <a:t>part ii) and </a:t>
            </a:r>
            <a:r>
              <a:rPr lang="en-US" sz="2000" i="1" dirty="0"/>
              <a:t> a </a:t>
            </a:r>
            <a:r>
              <a:rPr lang="en-US" sz="2000" dirty="0"/>
              <a:t>divides</a:t>
            </a:r>
            <a:r>
              <a:rPr lang="en-US" sz="2000" i="1" dirty="0"/>
              <a:t> sac + tbc </a:t>
            </a:r>
            <a:r>
              <a:rPr lang="en-US" sz="2000" dirty="0"/>
              <a:t>since</a:t>
            </a:r>
            <a:endParaRPr lang="en-IN" sz="2000" dirty="0"/>
          </a:p>
        </p:txBody>
      </p:sp>
      <p:graphicFrame>
        <p:nvGraphicFramePr>
          <p:cNvPr id="14" name="Object 13">
            <a:extLst>
              <a:ext uri="{FF2B5EF4-FFF2-40B4-BE49-F238E27FC236}">
                <a16:creationId xmlns:a16="http://schemas.microsoft.com/office/drawing/2014/main" id="{23847450-1D76-4D46-9219-2AB95A52D5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6345504"/>
              </p:ext>
            </p:extLst>
          </p:nvPr>
        </p:nvGraphicFramePr>
        <p:xfrm>
          <a:off x="5562600" y="3949374"/>
          <a:ext cx="1892300" cy="357188"/>
        </p:xfrm>
        <a:graphic>
          <a:graphicData uri="http://schemas.openxmlformats.org/presentationml/2006/ole">
            <mc:AlternateContent xmlns:mc="http://schemas.openxmlformats.org/markup-compatibility/2006">
              <mc:Choice xmlns:v="urn:schemas-microsoft-com:vml" Requires="v">
                <p:oleObj name="Equation" r:id="rId8" imgW="1143000" imgH="215640" progId="Equation.DSMT4">
                  <p:embed/>
                </p:oleObj>
              </mc:Choice>
              <mc:Fallback>
                <p:oleObj name="Equation" r:id="rId8" imgW="1143000" imgH="215640" progId="Equation.DSMT4">
                  <p:embed/>
                  <p:pic>
                    <p:nvPicPr>
                      <p:cNvPr id="0" name=""/>
                      <p:cNvPicPr/>
                      <p:nvPr/>
                    </p:nvPicPr>
                    <p:blipFill>
                      <a:blip r:embed="rId9"/>
                      <a:stretch>
                        <a:fillRect/>
                      </a:stretch>
                    </p:blipFill>
                    <p:spPr>
                      <a:xfrm>
                        <a:off x="5562600" y="3949374"/>
                        <a:ext cx="1892300" cy="3571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7B2642-87F4-48BE-A260-34746577BE03}"/>
              </a:ext>
            </a:extLst>
          </p:cNvPr>
          <p:cNvSpPr>
            <a:spLocks noGrp="1"/>
          </p:cNvSpPr>
          <p:nvPr>
            <p:ph idx="13"/>
          </p:nvPr>
        </p:nvSpPr>
        <p:spPr>
          <a:xfrm>
            <a:off x="7355439" y="3886200"/>
            <a:ext cx="1219200" cy="457200"/>
          </a:xfrm>
        </p:spPr>
        <p:txBody>
          <a:bodyPr/>
          <a:lstStyle/>
          <a:p>
            <a:pPr marL="0" lvl="1" indent="0">
              <a:spcBef>
                <a:spcPts val="0"/>
              </a:spcBef>
              <a:buNone/>
            </a:pPr>
            <a:r>
              <a:rPr lang="en-US" sz="2000" dirty="0">
                <a:latin typeface="+mn-lt"/>
              </a:rPr>
              <a:t>(part </a:t>
            </a:r>
            <a:r>
              <a:rPr lang="en-US" sz="2000" dirty="0" err="1">
                <a:latin typeface="+mn-lt"/>
              </a:rPr>
              <a:t>i</a:t>
            </a:r>
            <a:r>
              <a:rPr lang="en-US" sz="2000" dirty="0">
                <a:latin typeface="+mn-lt"/>
              </a:rPr>
              <a:t>)</a:t>
            </a:r>
          </a:p>
        </p:txBody>
      </p:sp>
      <p:sp>
        <p:nvSpPr>
          <p:cNvPr id="8" name="Content Placeholder 7">
            <a:extLst>
              <a:ext uri="{FF2B5EF4-FFF2-40B4-BE49-F238E27FC236}">
                <a16:creationId xmlns:a16="http://schemas.microsoft.com/office/drawing/2014/main" id="{6C434F1E-5614-4C73-A94D-E3B1ECDF5204}"/>
              </a:ext>
            </a:extLst>
          </p:cNvPr>
          <p:cNvSpPr>
            <a:spLocks noGrp="1"/>
          </p:cNvSpPr>
          <p:nvPr>
            <p:ph idx="14"/>
          </p:nvPr>
        </p:nvSpPr>
        <p:spPr>
          <a:xfrm>
            <a:off x="457200" y="4292078"/>
            <a:ext cx="3314700" cy="381000"/>
          </a:xfrm>
        </p:spPr>
        <p:txBody>
          <a:bodyPr/>
          <a:lstStyle/>
          <a:p>
            <a:pPr marL="342000" indent="-342000">
              <a:buClr>
                <a:srgbClr val="04617B"/>
              </a:buClr>
              <a:buFont typeface="Arial" panose="020B0604020202020204" pitchFamily="34" charset="0"/>
              <a:buChar char="•"/>
            </a:pPr>
            <a:r>
              <a:rPr lang="en-US" sz="2000" dirty="0"/>
              <a:t>We conclude</a:t>
            </a:r>
            <a:endParaRPr lang="en-IN" sz="2000" dirty="0"/>
          </a:p>
        </p:txBody>
      </p:sp>
      <p:graphicFrame>
        <p:nvGraphicFramePr>
          <p:cNvPr id="15" name="Object 14">
            <a:extLst>
              <a:ext uri="{FF2B5EF4-FFF2-40B4-BE49-F238E27FC236}">
                <a16:creationId xmlns:a16="http://schemas.microsoft.com/office/drawing/2014/main" id="{A7150FC0-DC3E-4E84-AFFD-4601D70E57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43383"/>
              </p:ext>
            </p:extLst>
          </p:nvPr>
        </p:nvGraphicFramePr>
        <p:xfrm>
          <a:off x="2258568" y="4325112"/>
          <a:ext cx="566337" cy="370297"/>
        </p:xfrm>
        <a:graphic>
          <a:graphicData uri="http://schemas.openxmlformats.org/presentationml/2006/ole">
            <mc:AlternateContent xmlns:mc="http://schemas.openxmlformats.org/markup-compatibility/2006">
              <mc:Choice xmlns:v="urn:schemas-microsoft-com:vml" Requires="v">
                <p:oleObj name="Equation" r:id="rId10" imgW="330120" imgH="215640" progId="Equation.DSMT4">
                  <p:embed/>
                </p:oleObj>
              </mc:Choice>
              <mc:Fallback>
                <p:oleObj name="Equation" r:id="rId10" imgW="330120" imgH="215640" progId="Equation.DSMT4">
                  <p:embed/>
                  <p:pic>
                    <p:nvPicPr>
                      <p:cNvPr id="0" name=""/>
                      <p:cNvPicPr/>
                      <p:nvPr/>
                    </p:nvPicPr>
                    <p:blipFill>
                      <a:blip r:embed="rId11"/>
                      <a:stretch>
                        <a:fillRect/>
                      </a:stretch>
                    </p:blipFill>
                    <p:spPr>
                      <a:xfrm>
                        <a:off x="2258568" y="4325112"/>
                        <a:ext cx="566337" cy="37029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75ECD70-C23B-479F-85D8-B70BF841DB39}"/>
              </a:ext>
            </a:extLst>
          </p:cNvPr>
          <p:cNvSpPr>
            <a:spLocks noGrp="1"/>
          </p:cNvSpPr>
          <p:nvPr>
            <p:ph idx="15"/>
          </p:nvPr>
        </p:nvSpPr>
        <p:spPr>
          <a:xfrm>
            <a:off x="2715768" y="4292078"/>
            <a:ext cx="3886200" cy="457200"/>
          </a:xfrm>
        </p:spPr>
        <p:txBody>
          <a:bodyPr/>
          <a:lstStyle/>
          <a:p>
            <a:pPr marL="0" lvl="1" indent="0">
              <a:spcBef>
                <a:spcPts val="0"/>
              </a:spcBef>
              <a:buNone/>
            </a:pPr>
            <a:r>
              <a:rPr lang="en-US" sz="2000" i="1" dirty="0">
                <a:latin typeface="+mn-lt"/>
              </a:rPr>
              <a:t>, </a:t>
            </a:r>
            <a:r>
              <a:rPr lang="en-US" sz="2000" dirty="0">
                <a:latin typeface="+mn-lt"/>
              </a:rPr>
              <a:t>since</a:t>
            </a:r>
            <a:r>
              <a:rPr lang="en-US" sz="2000" i="1" dirty="0">
                <a:latin typeface="+mn-lt"/>
              </a:rPr>
              <a:t>  sac + tbc = c.</a:t>
            </a:r>
          </a:p>
        </p:txBody>
      </p:sp>
      <p:sp>
        <p:nvSpPr>
          <p:cNvPr id="10" name="Content Placeholder 9">
            <a:extLst>
              <a:ext uri="{FF2B5EF4-FFF2-40B4-BE49-F238E27FC236}">
                <a16:creationId xmlns:a16="http://schemas.microsoft.com/office/drawing/2014/main" id="{DA0C960C-1251-4BFD-B05F-C68E1D0F2A6E}"/>
              </a:ext>
            </a:extLst>
          </p:cNvPr>
          <p:cNvSpPr>
            <a:spLocks noGrp="1"/>
          </p:cNvSpPr>
          <p:nvPr>
            <p:ph idx="16"/>
          </p:nvPr>
        </p:nvSpPr>
        <p:spPr>
          <a:xfrm>
            <a:off x="457200" y="4688925"/>
            <a:ext cx="3810000" cy="457200"/>
          </a:xfrm>
        </p:spPr>
        <p:txBody>
          <a:bodyPr/>
          <a:lstStyle/>
          <a:p>
            <a:pPr marL="0" lvl="1" indent="0">
              <a:spcBef>
                <a:spcPts val="0"/>
              </a:spcBef>
              <a:spcAft>
                <a:spcPts val="200"/>
              </a:spcAft>
              <a:buNone/>
            </a:pPr>
            <a:r>
              <a:rPr lang="en-US" sz="2400" b="1" dirty="0">
                <a:latin typeface="+mn-lt"/>
              </a:rPr>
              <a:t>Lemma </a:t>
            </a:r>
            <a:r>
              <a:rPr lang="en-US" sz="2400" b="1" dirty="0">
                <a:latin typeface="+mn-lt"/>
                <a:ea typeface="Cambria Math" pitchFamily="18" charset="0"/>
              </a:rPr>
              <a:t>3</a:t>
            </a:r>
            <a:r>
              <a:rPr lang="en-US" sz="2400" dirty="0">
                <a:latin typeface="+mn-lt"/>
              </a:rPr>
              <a:t>: If </a:t>
            </a:r>
            <a:r>
              <a:rPr lang="en-US" sz="2400" i="1" dirty="0">
                <a:latin typeface="+mn-lt"/>
              </a:rPr>
              <a:t>p</a:t>
            </a:r>
            <a:r>
              <a:rPr lang="en-US" sz="2400" dirty="0">
                <a:latin typeface="+mn-lt"/>
              </a:rPr>
              <a:t> is prime and</a:t>
            </a:r>
            <a:endParaRPr lang="en-IN" sz="2400" dirty="0">
              <a:latin typeface="+mn-lt"/>
            </a:endParaRPr>
          </a:p>
        </p:txBody>
      </p:sp>
      <p:graphicFrame>
        <p:nvGraphicFramePr>
          <p:cNvPr id="27" name="Object 26">
            <a:extLst>
              <a:ext uri="{FF2B5EF4-FFF2-40B4-BE49-F238E27FC236}">
                <a16:creationId xmlns:a16="http://schemas.microsoft.com/office/drawing/2014/main" id="{477B05DF-DC5C-4431-BF6C-304EA85627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1877950"/>
              </p:ext>
            </p:extLst>
          </p:nvPr>
        </p:nvGraphicFramePr>
        <p:xfrm>
          <a:off x="3931752" y="4688101"/>
          <a:ext cx="2994025" cy="458848"/>
        </p:xfrm>
        <a:graphic>
          <a:graphicData uri="http://schemas.openxmlformats.org/presentationml/2006/ole">
            <mc:AlternateContent xmlns:mc="http://schemas.openxmlformats.org/markup-compatibility/2006">
              <mc:Choice xmlns:v="urn:schemas-microsoft-com:vml" Requires="v">
                <p:oleObj name="Equation" r:id="rId12" imgW="1485720" imgH="228600" progId="Equation.DSMT4">
                  <p:embed/>
                </p:oleObj>
              </mc:Choice>
              <mc:Fallback>
                <p:oleObj name="Equation" r:id="rId12" imgW="1485720" imgH="228600" progId="Equation.DSMT4">
                  <p:embed/>
                  <p:pic>
                    <p:nvPicPr>
                      <p:cNvPr id="9" name="Object 8">
                        <a:extLst>
                          <a:ext uri="{FF2B5EF4-FFF2-40B4-BE49-F238E27FC236}">
                            <a16:creationId xmlns:a16="http://schemas.microsoft.com/office/drawing/2014/main" id="{C29B4066-E66D-4134-8105-85CEAC870F5E}"/>
                          </a:ext>
                        </a:extLst>
                      </p:cNvPr>
                      <p:cNvPicPr/>
                      <p:nvPr/>
                    </p:nvPicPr>
                    <p:blipFill>
                      <a:blip r:embed="rId13"/>
                      <a:stretch>
                        <a:fillRect/>
                      </a:stretch>
                    </p:blipFill>
                    <p:spPr>
                      <a:xfrm>
                        <a:off x="3931752" y="4688101"/>
                        <a:ext cx="2994025" cy="45884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F06BEEA-1AC7-4F5B-AB5E-08D09161AE55}"/>
              </a:ext>
            </a:extLst>
          </p:cNvPr>
          <p:cNvSpPr>
            <a:spLocks noGrp="1"/>
          </p:cNvSpPr>
          <p:nvPr>
            <p:ph idx="17"/>
          </p:nvPr>
        </p:nvSpPr>
        <p:spPr>
          <a:xfrm>
            <a:off x="6875906" y="4671923"/>
            <a:ext cx="1524000" cy="491204"/>
          </a:xfrm>
        </p:spPr>
        <p:txBody>
          <a:bodyPr/>
          <a:lstStyle/>
          <a:p>
            <a:r>
              <a:rPr lang="en-US" dirty="0"/>
              <a:t>for some </a:t>
            </a:r>
            <a:r>
              <a:rPr lang="en-US" i="1" dirty="0" err="1"/>
              <a:t>i</a:t>
            </a:r>
            <a:r>
              <a:rPr lang="en-US" dirty="0"/>
              <a:t>.</a:t>
            </a:r>
            <a:endParaRPr lang="en-US" dirty="0">
              <a:ea typeface="Cambria Math"/>
            </a:endParaRPr>
          </a:p>
        </p:txBody>
      </p:sp>
      <p:sp>
        <p:nvSpPr>
          <p:cNvPr id="12" name="Content Placeholder 11">
            <a:extLst>
              <a:ext uri="{FF2B5EF4-FFF2-40B4-BE49-F238E27FC236}">
                <a16:creationId xmlns:a16="http://schemas.microsoft.com/office/drawing/2014/main" id="{3E24FA7A-DE61-4042-A7CE-549B6EBB10AE}"/>
              </a:ext>
            </a:extLst>
          </p:cNvPr>
          <p:cNvSpPr>
            <a:spLocks noGrp="1"/>
          </p:cNvSpPr>
          <p:nvPr>
            <p:ph idx="18"/>
          </p:nvPr>
        </p:nvSpPr>
        <p:spPr>
          <a:xfrm>
            <a:off x="457200" y="5092178"/>
            <a:ext cx="8458200" cy="1219200"/>
          </a:xfrm>
        </p:spPr>
        <p:txBody>
          <a:bodyPr/>
          <a:lstStyle/>
          <a:p>
            <a:pPr>
              <a:spcBef>
                <a:spcPts val="0"/>
              </a:spcBef>
            </a:pPr>
            <a:r>
              <a:rPr lang="en-US" sz="2400" dirty="0"/>
              <a:t>(</a:t>
            </a:r>
            <a:r>
              <a:rPr lang="en-US" sz="2400" i="1" dirty="0"/>
              <a:t>proof uses mathematical induction; see Exercise </a:t>
            </a:r>
            <a:r>
              <a:rPr lang="en-US" sz="2400" dirty="0">
                <a:ea typeface="Cambria Math" pitchFamily="18" charset="0"/>
              </a:rPr>
              <a:t>64</a:t>
            </a:r>
            <a:r>
              <a:rPr lang="en-US" sz="2400" i="1" dirty="0">
                <a:ea typeface="Cambria Math" pitchFamily="18" charset="0"/>
              </a:rPr>
              <a:t> </a:t>
            </a:r>
            <a:r>
              <a:rPr lang="en-US" sz="2400" i="1" dirty="0"/>
              <a:t>of Section </a:t>
            </a:r>
            <a:r>
              <a:rPr lang="en-US" sz="2400" dirty="0">
                <a:ea typeface="Cambria Math" pitchFamily="18" charset="0"/>
              </a:rPr>
              <a:t>5.1</a:t>
            </a:r>
            <a:r>
              <a:rPr lang="en-US" sz="2400" dirty="0"/>
              <a:t>)</a:t>
            </a:r>
            <a:endParaRPr lang="en-US" sz="2400" i="1" dirty="0"/>
          </a:p>
          <a:p>
            <a:pPr>
              <a:spcBef>
                <a:spcPts val="0"/>
              </a:spcBef>
            </a:pPr>
            <a:r>
              <a:rPr lang="en-US" sz="2400" dirty="0"/>
              <a:t>Lemma </a:t>
            </a:r>
            <a:r>
              <a:rPr lang="en-US" sz="2400" dirty="0">
                <a:ea typeface="Cambria Math" pitchFamily="18" charset="0"/>
              </a:rPr>
              <a:t>3</a:t>
            </a:r>
            <a:r>
              <a:rPr lang="en-US" sz="2400" dirty="0"/>
              <a:t> is crucial in the proof of the uniqueness of prime factorizations.</a:t>
            </a:r>
          </a:p>
        </p:txBody>
      </p:sp>
      <p:sp>
        <p:nvSpPr>
          <p:cNvPr id="25" name="Slide Number Placeholder 5">
            <a:extLst>
              <a:ext uri="{FF2B5EF4-FFF2-40B4-BE49-F238E27FC236}">
                <a16:creationId xmlns:a16="http://schemas.microsoft.com/office/drawing/2014/main" id="{959D39FA-DF2E-4C05-BBC3-D5A0278B5A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286035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FA9C-F107-40B4-9DE8-153C3C1DCB92}"/>
              </a:ext>
            </a:extLst>
          </p:cNvPr>
          <p:cNvSpPr>
            <a:spLocks noGrp="1"/>
          </p:cNvSpPr>
          <p:nvPr>
            <p:ph type="title"/>
          </p:nvPr>
        </p:nvSpPr>
        <p:spPr/>
        <p:txBody>
          <a:bodyPr/>
          <a:lstStyle/>
          <a:p>
            <a:r>
              <a:rPr lang="en-US" dirty="0"/>
              <a:t>Uniqueness of Prime Factorization</a:t>
            </a:r>
            <a:endParaRPr lang="en-IN" dirty="0"/>
          </a:p>
        </p:txBody>
      </p:sp>
      <p:sp>
        <p:nvSpPr>
          <p:cNvPr id="3" name="Content Placeholder 2">
            <a:extLst>
              <a:ext uri="{FF2B5EF4-FFF2-40B4-BE49-F238E27FC236}">
                <a16:creationId xmlns:a16="http://schemas.microsoft.com/office/drawing/2014/main" id="{081E307D-F504-4B49-A93E-99B23E020AE0}"/>
              </a:ext>
            </a:extLst>
          </p:cNvPr>
          <p:cNvSpPr>
            <a:spLocks noGrp="1"/>
          </p:cNvSpPr>
          <p:nvPr>
            <p:ph idx="1"/>
          </p:nvPr>
        </p:nvSpPr>
        <p:spPr>
          <a:xfrm>
            <a:off x="457200" y="1295400"/>
            <a:ext cx="8534400" cy="2971800"/>
          </a:xfrm>
        </p:spPr>
        <p:txBody>
          <a:bodyPr/>
          <a:lstStyle/>
          <a:p>
            <a:pPr>
              <a:spcBef>
                <a:spcPts val="600"/>
              </a:spcBef>
            </a:pPr>
            <a:r>
              <a:rPr lang="en-US" sz="2400" dirty="0">
                <a:latin typeface="+mn-lt"/>
              </a:rPr>
              <a:t>We will prove that a prime factorization of a positive integer  where the primes are in nondecreasing order is unique. (This part of the fundamental theorem of arithmetic. The other part, which asserts that every positive integer has a prime factorization into primes, will be proved in Section </a:t>
            </a:r>
            <a:r>
              <a:rPr lang="en-US" sz="2400" dirty="0">
                <a:latin typeface="+mn-lt"/>
                <a:ea typeface="Cambria Math" pitchFamily="18" charset="0"/>
              </a:rPr>
              <a:t>5.2</a:t>
            </a:r>
            <a:r>
              <a:rPr lang="en-US" sz="2400" dirty="0">
                <a:latin typeface="+mn-lt"/>
              </a:rPr>
              <a:t>.)</a:t>
            </a:r>
          </a:p>
          <a:p>
            <a:pPr>
              <a:spcBef>
                <a:spcPts val="600"/>
              </a:spcBef>
            </a:pPr>
            <a:r>
              <a:rPr lang="en-US" sz="2400" b="1" dirty="0">
                <a:latin typeface="+mn-lt"/>
              </a:rPr>
              <a:t>Proof</a:t>
            </a:r>
            <a:r>
              <a:rPr lang="en-US" sz="2400" dirty="0">
                <a:latin typeface="+mn-lt"/>
              </a:rPr>
              <a:t>: (</a:t>
            </a:r>
            <a:r>
              <a:rPr lang="en-US" sz="2400" i="1" dirty="0">
                <a:latin typeface="+mn-lt"/>
              </a:rPr>
              <a:t>by contradiction</a:t>
            </a:r>
            <a:r>
              <a:rPr lang="en-US" sz="2400" dirty="0">
                <a:latin typeface="+mn-lt"/>
              </a:rPr>
              <a:t>) Suppose that the positive integer </a:t>
            </a:r>
            <a:r>
              <a:rPr lang="en-US" sz="2400" i="1" dirty="0">
                <a:latin typeface="+mn-lt"/>
              </a:rPr>
              <a:t>n</a:t>
            </a:r>
            <a:r>
              <a:rPr lang="en-US" sz="2400" dirty="0">
                <a:latin typeface="+mn-lt"/>
              </a:rPr>
              <a:t> can be written as a product of primes in two distinct ways:</a:t>
            </a:r>
          </a:p>
        </p:txBody>
      </p:sp>
      <p:graphicFrame>
        <p:nvGraphicFramePr>
          <p:cNvPr id="8" name="Object 7">
            <a:extLst>
              <a:ext uri="{FF2B5EF4-FFF2-40B4-BE49-F238E27FC236}">
                <a16:creationId xmlns:a16="http://schemas.microsoft.com/office/drawing/2014/main" id="{37794D67-4CBB-4208-8176-AFE67A72A3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173467"/>
              </p:ext>
            </p:extLst>
          </p:nvPr>
        </p:nvGraphicFramePr>
        <p:xfrm>
          <a:off x="2865438" y="4205288"/>
          <a:ext cx="3792537" cy="442912"/>
        </p:xfrm>
        <a:graphic>
          <a:graphicData uri="http://schemas.openxmlformats.org/presentationml/2006/ole">
            <mc:AlternateContent xmlns:mc="http://schemas.openxmlformats.org/markup-compatibility/2006">
              <mc:Choice xmlns:v="urn:schemas-microsoft-com:vml" Requires="v">
                <p:oleObj name="Equation" r:id="rId2" imgW="1955520" imgH="228600" progId="Equation.DSMT4">
                  <p:embed/>
                </p:oleObj>
              </mc:Choice>
              <mc:Fallback>
                <p:oleObj name="Equation" r:id="rId2" imgW="1955520" imgH="228600" progId="Equation.DSMT4">
                  <p:embed/>
                  <p:pic>
                    <p:nvPicPr>
                      <p:cNvPr id="3" name="Object 2">
                        <a:extLst>
                          <a:ext uri="{FF2B5EF4-FFF2-40B4-BE49-F238E27FC236}">
                            <a16:creationId xmlns:a16="http://schemas.microsoft.com/office/drawing/2014/main" id="{A992D1B4-F9AB-4EF7-A47F-1DE49BBF5251}"/>
                          </a:ext>
                        </a:extLst>
                      </p:cNvPr>
                      <p:cNvPicPr/>
                      <p:nvPr/>
                    </p:nvPicPr>
                    <p:blipFill>
                      <a:blip r:embed="rId3"/>
                      <a:stretch>
                        <a:fillRect/>
                      </a:stretch>
                    </p:blipFill>
                    <p:spPr>
                      <a:xfrm>
                        <a:off x="2865438" y="4205288"/>
                        <a:ext cx="3792537" cy="4429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66CF919-8703-4F72-AC9F-90C3FED0BB29}"/>
              </a:ext>
            </a:extLst>
          </p:cNvPr>
          <p:cNvSpPr>
            <a:spLocks noGrp="1"/>
          </p:cNvSpPr>
          <p:nvPr>
            <p:ph idx="13"/>
          </p:nvPr>
        </p:nvSpPr>
        <p:spPr>
          <a:xfrm>
            <a:off x="457200" y="4648200"/>
            <a:ext cx="8382000" cy="1981200"/>
          </a:xfrm>
        </p:spPr>
        <p:txBody>
          <a:bodyPr/>
          <a:lstStyle/>
          <a:p>
            <a:pPr marL="342000" lvl="1">
              <a:spcBef>
                <a:spcPts val="600"/>
              </a:spcBef>
            </a:pPr>
            <a:r>
              <a:rPr lang="en-US" sz="2000" dirty="0">
                <a:latin typeface="+mn-lt"/>
              </a:rPr>
              <a:t>Remove all common primes from the factorizations to get.</a:t>
            </a:r>
          </a:p>
          <a:p>
            <a:pPr marL="342000" lvl="1">
              <a:spcBef>
                <a:spcPts val="600"/>
              </a:spcBef>
            </a:pPr>
            <a:r>
              <a:rPr lang="en-US" sz="2000" dirty="0">
                <a:latin typeface="+mn-lt"/>
              </a:rPr>
              <a:t>By Lemma </a:t>
            </a:r>
            <a:r>
              <a:rPr lang="en-US" sz="2000" dirty="0">
                <a:latin typeface="+mn-lt"/>
                <a:ea typeface="Cambria Math" pitchFamily="18" charset="0"/>
              </a:rPr>
              <a:t>3</a:t>
            </a:r>
            <a:r>
              <a:rPr lang="en-US" sz="2000" dirty="0">
                <a:latin typeface="+mn-lt"/>
              </a:rPr>
              <a:t>, it follows that divides, for some </a:t>
            </a:r>
            <a:r>
              <a:rPr lang="en-US" sz="2000" i="1" dirty="0">
                <a:latin typeface="+mn-lt"/>
              </a:rPr>
              <a:t>k,</a:t>
            </a:r>
            <a:r>
              <a:rPr lang="en-US" sz="2000" dirty="0">
                <a:latin typeface="+mn-lt"/>
              </a:rPr>
              <a:t> contradicting the assumption that and are distinct primes.</a:t>
            </a:r>
          </a:p>
          <a:p>
            <a:pPr marL="342000" lvl="1">
              <a:spcBef>
                <a:spcPts val="600"/>
              </a:spcBef>
            </a:pPr>
            <a:r>
              <a:rPr lang="en-US" sz="2000" dirty="0">
                <a:latin typeface="+mn-lt"/>
              </a:rPr>
              <a:t>Hence, there can be at most one factorization of </a:t>
            </a:r>
            <a:r>
              <a:rPr lang="en-US" sz="2000" i="1" dirty="0">
                <a:latin typeface="+mn-lt"/>
              </a:rPr>
              <a:t>n</a:t>
            </a:r>
            <a:r>
              <a:rPr lang="en-US" sz="2000" dirty="0">
                <a:latin typeface="+mn-lt"/>
              </a:rPr>
              <a:t> into primes in nondecreasing order.</a:t>
            </a:r>
          </a:p>
        </p:txBody>
      </p:sp>
      <p:sp>
        <p:nvSpPr>
          <p:cNvPr id="7" name="Slide Number Placeholder 5">
            <a:extLst>
              <a:ext uri="{FF2B5EF4-FFF2-40B4-BE49-F238E27FC236}">
                <a16:creationId xmlns:a16="http://schemas.microsoft.com/office/drawing/2014/main" id="{5C23F47A-1FEB-493F-8AA9-808A849F746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539893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A71C-28B6-42C3-866B-8C9008352623}"/>
              </a:ext>
            </a:extLst>
          </p:cNvPr>
          <p:cNvSpPr>
            <a:spLocks noGrp="1"/>
          </p:cNvSpPr>
          <p:nvPr>
            <p:ph type="title"/>
          </p:nvPr>
        </p:nvSpPr>
        <p:spPr/>
        <p:txBody>
          <a:bodyPr/>
          <a:lstStyle/>
          <a:p>
            <a:r>
              <a:rPr lang="en-US" dirty="0"/>
              <a:t>Dividing Congruences by an Integer</a:t>
            </a:r>
            <a:endParaRPr lang="en-IN" dirty="0"/>
          </a:p>
        </p:txBody>
      </p:sp>
      <p:sp>
        <p:nvSpPr>
          <p:cNvPr id="3" name="Content Placeholder 2">
            <a:extLst>
              <a:ext uri="{FF2B5EF4-FFF2-40B4-BE49-F238E27FC236}">
                <a16:creationId xmlns:a16="http://schemas.microsoft.com/office/drawing/2014/main" id="{AAC08ED8-DE69-41D7-9925-059ED8687FF4}"/>
              </a:ext>
            </a:extLst>
          </p:cNvPr>
          <p:cNvSpPr>
            <a:spLocks noGrp="1"/>
          </p:cNvSpPr>
          <p:nvPr>
            <p:ph idx="1"/>
          </p:nvPr>
        </p:nvSpPr>
        <p:spPr>
          <a:xfrm>
            <a:off x="457200" y="1295400"/>
            <a:ext cx="8480612" cy="4466208"/>
          </a:xfrm>
        </p:spPr>
        <p:txBody>
          <a:bodyPr/>
          <a:lstStyle/>
          <a:p>
            <a:pPr>
              <a:spcBef>
                <a:spcPts val="600"/>
              </a:spcBef>
            </a:pPr>
            <a:r>
              <a:rPr lang="en-US" sz="2800" dirty="0"/>
              <a:t>Dividing both sides of a valid congruence by an integer does not always produce a valid congruence (see Section </a:t>
            </a:r>
            <a:r>
              <a:rPr lang="en-US" sz="2800" dirty="0">
                <a:ea typeface="Cambria Math" pitchFamily="18" charset="0"/>
              </a:rPr>
              <a:t>4.1</a:t>
            </a:r>
            <a:r>
              <a:rPr lang="en-US" sz="2800" dirty="0"/>
              <a:t>).</a:t>
            </a:r>
          </a:p>
          <a:p>
            <a:pPr>
              <a:spcBef>
                <a:spcPts val="600"/>
              </a:spcBef>
            </a:pPr>
            <a:r>
              <a:rPr lang="en-US" sz="2800" dirty="0"/>
              <a:t>But </a:t>
            </a:r>
            <a:r>
              <a:rPr lang="en-US" sz="2800" dirty="0">
                <a:ea typeface="Cambria Math" pitchFamily="18" charset="0"/>
              </a:rPr>
              <a:t>dividing by an integer relatively prime to the modulus does produce a valid congruence: </a:t>
            </a:r>
          </a:p>
          <a:p>
            <a:pPr>
              <a:spcBef>
                <a:spcPts val="600"/>
              </a:spcBef>
            </a:pPr>
            <a:r>
              <a:rPr lang="en-US" sz="2800" b="1" dirty="0">
                <a:ea typeface="Cambria Math" pitchFamily="18" charset="0"/>
              </a:rPr>
              <a:t>Theorem 7</a:t>
            </a:r>
            <a:r>
              <a:rPr lang="en-US" sz="2800" dirty="0">
                <a:ea typeface="Cambria Math" pitchFamily="18" charset="0"/>
              </a:rPr>
              <a:t>: Let m be a positive integer and let </a:t>
            </a:r>
            <a:r>
              <a:rPr lang="en-US" sz="2800" i="1" dirty="0">
                <a:ea typeface="Cambria Math" pitchFamily="18" charset="0"/>
              </a:rPr>
              <a:t>a</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and </a:t>
            </a:r>
            <a:r>
              <a:rPr lang="en-US" sz="2800" i="1" dirty="0">
                <a:ea typeface="Cambria Math" pitchFamily="18" charset="0"/>
              </a:rPr>
              <a:t>c</a:t>
            </a:r>
            <a:r>
              <a:rPr lang="en-US" sz="2800" dirty="0">
                <a:ea typeface="Cambria Math" pitchFamily="18" charset="0"/>
              </a:rPr>
              <a:t> be integers. If </a:t>
            </a:r>
            <a:r>
              <a:rPr lang="en-US" sz="2800" i="1" dirty="0">
                <a:ea typeface="Cambria Math" pitchFamily="18" charset="0"/>
              </a:rPr>
              <a:t>ac </a:t>
            </a:r>
            <a:r>
              <a:rPr lang="en-US" sz="2800" dirty="0">
                <a:ea typeface="Cambria Math"/>
              </a:rPr>
              <a:t>≡</a:t>
            </a:r>
            <a:r>
              <a:rPr lang="en-US" sz="2800" i="1" dirty="0">
                <a:ea typeface="Cambria Math" pitchFamily="18" charset="0"/>
              </a:rPr>
              <a:t> </a:t>
            </a:r>
            <a:r>
              <a:rPr lang="en-US" sz="2800" i="1" dirty="0" err="1">
                <a:ea typeface="Cambria Math" pitchFamily="18" charset="0"/>
              </a:rPr>
              <a:t>bc</a:t>
            </a:r>
            <a:r>
              <a:rPr lang="en-US" sz="2800" i="1" dirty="0">
                <a:ea typeface="Cambria Math" pitchFamily="18" charset="0"/>
              </a:rPr>
              <a:t> </a:t>
            </a:r>
            <a:r>
              <a:rPr lang="en-US" sz="2800" dirty="0">
                <a:ea typeface="Cambria Math" pitchFamily="18" charset="0"/>
              </a:rPr>
              <a:t>(mod</a:t>
            </a:r>
            <a:r>
              <a:rPr lang="en-US" sz="2800" i="1" dirty="0">
                <a:ea typeface="Cambria Math" pitchFamily="18" charset="0"/>
              </a:rPr>
              <a:t> m</a:t>
            </a:r>
            <a:r>
              <a:rPr lang="en-US" sz="2800" dirty="0">
                <a:ea typeface="Cambria Math" pitchFamily="18" charset="0"/>
              </a:rPr>
              <a:t>) and </a:t>
            </a:r>
            <a:r>
              <a:rPr lang="en-US" sz="2800" dirty="0" err="1">
                <a:ea typeface="Cambria Math" pitchFamily="18" charset="0"/>
              </a:rPr>
              <a:t>gcd</a:t>
            </a:r>
            <a:r>
              <a:rPr lang="en-US" sz="2800" dirty="0">
                <a:ea typeface="Cambria Math" pitchFamily="18" charset="0"/>
              </a:rPr>
              <a:t>(</a:t>
            </a:r>
            <a:r>
              <a:rPr lang="en-US" sz="2800" i="1" dirty="0" err="1">
                <a:ea typeface="Cambria Math" pitchFamily="18" charset="0"/>
              </a:rPr>
              <a:t>c,m</a:t>
            </a:r>
            <a:r>
              <a:rPr lang="en-US" sz="2800" dirty="0">
                <a:ea typeface="Cambria Math" pitchFamily="18" charset="0"/>
              </a:rPr>
              <a:t>) = 1, then </a:t>
            </a:r>
            <a:r>
              <a:rPr lang="en-US" sz="2800" i="1" dirty="0">
                <a:ea typeface="Cambria Math" pitchFamily="18" charset="0"/>
              </a:rPr>
              <a:t>a </a:t>
            </a:r>
            <a:r>
              <a:rPr lang="en-US" sz="2800" dirty="0">
                <a:ea typeface="Cambria Math"/>
              </a:rPr>
              <a:t>≡</a:t>
            </a:r>
            <a:r>
              <a:rPr lang="en-US" sz="2800" i="1" dirty="0">
                <a:ea typeface="Cambria Math" pitchFamily="18" charset="0"/>
              </a:rPr>
              <a:t> b </a:t>
            </a:r>
            <a:r>
              <a:rPr lang="en-US" sz="2800" dirty="0">
                <a:ea typeface="Cambria Math" pitchFamily="18" charset="0"/>
              </a:rPr>
              <a:t>(mod </a:t>
            </a:r>
            <a:r>
              <a:rPr lang="en-US" sz="2800" i="1" dirty="0">
                <a:ea typeface="Cambria Math" pitchFamily="18" charset="0"/>
              </a:rPr>
              <a:t>m</a:t>
            </a:r>
            <a:r>
              <a:rPr lang="en-US" sz="2800" dirty="0">
                <a:ea typeface="Cambria Math" pitchFamily="18" charset="0"/>
              </a:rPr>
              <a:t>).</a:t>
            </a:r>
          </a:p>
          <a:p>
            <a:pPr>
              <a:spcBef>
                <a:spcPts val="600"/>
              </a:spcBef>
            </a:pPr>
            <a:r>
              <a:rPr lang="en-US" sz="2800" b="1" dirty="0">
                <a:ea typeface="Cambria Math" pitchFamily="18" charset="0"/>
              </a:rPr>
              <a:t>Proof</a:t>
            </a:r>
            <a:r>
              <a:rPr lang="en-US" sz="2800" dirty="0">
                <a:ea typeface="Cambria Math" pitchFamily="18" charset="0"/>
              </a:rPr>
              <a:t>: Since </a:t>
            </a:r>
            <a:r>
              <a:rPr lang="en-US" sz="2800" i="1" dirty="0">
                <a:ea typeface="Cambria Math" pitchFamily="18" charset="0"/>
              </a:rPr>
              <a:t>ac </a:t>
            </a:r>
            <a:r>
              <a:rPr lang="en-US" sz="2800" dirty="0">
                <a:ea typeface="Cambria Math"/>
              </a:rPr>
              <a:t>≡</a:t>
            </a:r>
            <a:r>
              <a:rPr lang="en-US" sz="2800" i="1" dirty="0">
                <a:ea typeface="Cambria Math" pitchFamily="18" charset="0"/>
              </a:rPr>
              <a:t> </a:t>
            </a:r>
            <a:r>
              <a:rPr lang="en-US" sz="2800" i="1" dirty="0" err="1">
                <a:ea typeface="Cambria Math" pitchFamily="18" charset="0"/>
              </a:rPr>
              <a:t>bc</a:t>
            </a:r>
            <a:r>
              <a:rPr lang="en-US" sz="2800" i="1" dirty="0">
                <a:ea typeface="Cambria Math" pitchFamily="18" charset="0"/>
              </a:rPr>
              <a:t> </a:t>
            </a:r>
            <a:r>
              <a:rPr lang="en-US" sz="2800" dirty="0">
                <a:ea typeface="Cambria Math" pitchFamily="18" charset="0"/>
              </a:rPr>
              <a:t>(mod</a:t>
            </a:r>
            <a:r>
              <a:rPr lang="en-US" sz="2800" i="1" dirty="0">
                <a:ea typeface="Cambria Math" pitchFamily="18" charset="0"/>
              </a:rPr>
              <a:t> m</a:t>
            </a:r>
            <a:r>
              <a:rPr lang="en-US" sz="2800" dirty="0">
                <a:ea typeface="Cambria Math" pitchFamily="18" charset="0"/>
              </a:rPr>
              <a:t>), </a:t>
            </a:r>
            <a:r>
              <a:rPr lang="en-US" sz="2800" i="1" dirty="0">
                <a:ea typeface="Cambria Math" pitchFamily="18" charset="0"/>
              </a:rPr>
              <a:t>m</a:t>
            </a:r>
            <a:endParaRPr lang="en-IN" sz="2800" dirty="0"/>
          </a:p>
        </p:txBody>
      </p:sp>
      <p:graphicFrame>
        <p:nvGraphicFramePr>
          <p:cNvPr id="12" name="Object 11">
            <a:extLst>
              <a:ext uri="{FF2B5EF4-FFF2-40B4-BE49-F238E27FC236}">
                <a16:creationId xmlns:a16="http://schemas.microsoft.com/office/drawing/2014/main" id="{8B6A7DAF-4C6E-42A3-9624-D648FE4A01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2618025"/>
              </p:ext>
            </p:extLst>
          </p:nvPr>
        </p:nvGraphicFramePr>
        <p:xfrm>
          <a:off x="5223042" y="5212965"/>
          <a:ext cx="152402" cy="487685"/>
        </p:xfrm>
        <a:graphic>
          <a:graphicData uri="http://schemas.openxmlformats.org/presentationml/2006/ole">
            <mc:AlternateContent xmlns:mc="http://schemas.openxmlformats.org/markup-compatibility/2006">
              <mc:Choice xmlns:v="urn:schemas-microsoft-com:vml" Requires="v">
                <p:oleObj name="Equation" r:id="rId2" imgW="63360" imgH="203040" progId="Equation.DSMT4">
                  <p:embed/>
                </p:oleObj>
              </mc:Choice>
              <mc:Fallback>
                <p:oleObj name="Equation" r:id="rId2" imgW="63360" imgH="203040" progId="Equation.DSMT4">
                  <p:embed/>
                  <p:pic>
                    <p:nvPicPr>
                      <p:cNvPr id="0" name=""/>
                      <p:cNvPicPr/>
                      <p:nvPr/>
                    </p:nvPicPr>
                    <p:blipFill>
                      <a:blip r:embed="rId3"/>
                      <a:stretch>
                        <a:fillRect/>
                      </a:stretch>
                    </p:blipFill>
                    <p:spPr>
                      <a:xfrm>
                        <a:off x="5223042" y="5212965"/>
                        <a:ext cx="152402" cy="48768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B63AEE6-AC14-4FB9-B5C6-91A361534DC1}"/>
              </a:ext>
            </a:extLst>
          </p:cNvPr>
          <p:cNvSpPr>
            <a:spLocks noGrp="1"/>
          </p:cNvSpPr>
          <p:nvPr>
            <p:ph idx="13"/>
          </p:nvPr>
        </p:nvSpPr>
        <p:spPr>
          <a:xfrm>
            <a:off x="5301512" y="5161903"/>
            <a:ext cx="3505200" cy="533400"/>
          </a:xfrm>
        </p:spPr>
        <p:txBody>
          <a:bodyPr/>
          <a:lstStyle/>
          <a:p>
            <a:r>
              <a:rPr lang="en-US" sz="2800" dirty="0">
                <a:ea typeface="Cambria Math" pitchFamily="18" charset="0"/>
              </a:rPr>
              <a:t> </a:t>
            </a:r>
            <a:r>
              <a:rPr lang="en-US" sz="2800" i="1" dirty="0">
                <a:ea typeface="Cambria Math" pitchFamily="18" charset="0"/>
              </a:rPr>
              <a:t>ac</a:t>
            </a:r>
            <a:r>
              <a:rPr lang="en-US" sz="2800" dirty="0">
                <a:ea typeface="Cambria Math" pitchFamily="18" charset="0"/>
              </a:rPr>
              <a:t> </a:t>
            </a:r>
            <a:r>
              <a:rPr lang="en-US" sz="2800" i="1" dirty="0"/>
              <a:t>−</a:t>
            </a:r>
            <a:r>
              <a:rPr lang="en-US" sz="2800" dirty="0">
                <a:ea typeface="Cambria Math" pitchFamily="18" charset="0"/>
              </a:rPr>
              <a:t> </a:t>
            </a:r>
            <a:r>
              <a:rPr lang="en-US" sz="2800" i="1" dirty="0" err="1">
                <a:ea typeface="Cambria Math" pitchFamily="18" charset="0"/>
              </a:rPr>
              <a:t>bc</a:t>
            </a:r>
            <a:r>
              <a:rPr lang="en-US" sz="2800" dirty="0">
                <a:ea typeface="Cambria Math" pitchFamily="18" charset="0"/>
              </a:rPr>
              <a:t> = </a:t>
            </a:r>
            <a:r>
              <a:rPr lang="en-US" sz="2800" i="1" dirty="0">
                <a:ea typeface="Cambria Math" pitchFamily="18" charset="0"/>
              </a:rPr>
              <a:t>c</a:t>
            </a:r>
            <a:r>
              <a:rPr lang="en-US" sz="2800" dirty="0">
                <a:ea typeface="Cambria Math" pitchFamily="18" charset="0"/>
              </a:rPr>
              <a:t>(</a:t>
            </a:r>
            <a:r>
              <a:rPr lang="en-US" sz="2800" i="1" dirty="0">
                <a:ea typeface="Cambria Math" pitchFamily="18" charset="0"/>
              </a:rPr>
              <a:t>a</a:t>
            </a:r>
            <a:r>
              <a:rPr lang="en-US" sz="2800" dirty="0">
                <a:ea typeface="Cambria Math"/>
              </a:rPr>
              <a:t> </a:t>
            </a:r>
            <a:r>
              <a:rPr lang="en-US" sz="2800" i="1" dirty="0"/>
              <a:t>−</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by</a:t>
            </a:r>
            <a:endParaRPr lang="en-IN" sz="2800" dirty="0"/>
          </a:p>
        </p:txBody>
      </p:sp>
      <p:sp>
        <p:nvSpPr>
          <p:cNvPr id="5" name="Content Placeholder 4">
            <a:extLst>
              <a:ext uri="{FF2B5EF4-FFF2-40B4-BE49-F238E27FC236}">
                <a16:creationId xmlns:a16="http://schemas.microsoft.com/office/drawing/2014/main" id="{27EED49F-BDA5-4417-B74A-F37B2F7F7B2A}"/>
              </a:ext>
            </a:extLst>
          </p:cNvPr>
          <p:cNvSpPr>
            <a:spLocks noGrp="1"/>
          </p:cNvSpPr>
          <p:nvPr>
            <p:ph idx="14"/>
          </p:nvPr>
        </p:nvSpPr>
        <p:spPr>
          <a:xfrm>
            <a:off x="457200" y="5609208"/>
            <a:ext cx="8374156" cy="943992"/>
          </a:xfrm>
        </p:spPr>
        <p:txBody>
          <a:bodyPr/>
          <a:lstStyle/>
          <a:p>
            <a:r>
              <a:rPr lang="en-US" sz="2800" dirty="0">
                <a:ea typeface="Cambria Math" pitchFamily="18" charset="0"/>
              </a:rPr>
              <a:t>Lemma 2  and the fact that </a:t>
            </a:r>
            <a:r>
              <a:rPr lang="en-US" sz="2800" dirty="0" err="1">
                <a:ea typeface="Cambria Math" pitchFamily="18" charset="0"/>
              </a:rPr>
              <a:t>gcd</a:t>
            </a:r>
            <a:r>
              <a:rPr lang="en-US" sz="2800" dirty="0">
                <a:ea typeface="Cambria Math" pitchFamily="18" charset="0"/>
              </a:rPr>
              <a:t>(</a:t>
            </a:r>
            <a:r>
              <a:rPr lang="en-US" sz="2800" i="1" dirty="0" err="1">
                <a:ea typeface="Cambria Math" pitchFamily="18" charset="0"/>
              </a:rPr>
              <a:t>c</a:t>
            </a:r>
            <a:r>
              <a:rPr lang="en-US" sz="2800" dirty="0" err="1">
                <a:ea typeface="Cambria Math" pitchFamily="18" charset="0"/>
              </a:rPr>
              <a:t>,</a:t>
            </a:r>
            <a:r>
              <a:rPr lang="en-US" sz="2800" i="1" dirty="0" err="1">
                <a:ea typeface="Cambria Math" pitchFamily="18" charset="0"/>
              </a:rPr>
              <a:t>m</a:t>
            </a:r>
            <a:r>
              <a:rPr lang="en-US" sz="2800" dirty="0">
                <a:ea typeface="Cambria Math" pitchFamily="18" charset="0"/>
              </a:rPr>
              <a:t>) = 1, it follows that </a:t>
            </a:r>
            <a:r>
              <a:rPr lang="en-US" sz="2800" i="1" dirty="0">
                <a:ea typeface="Cambria Math" pitchFamily="18" charset="0"/>
              </a:rPr>
              <a:t>m</a:t>
            </a:r>
            <a:endParaRPr lang="en-IN" sz="2800" i="1" dirty="0"/>
          </a:p>
        </p:txBody>
      </p:sp>
      <p:graphicFrame>
        <p:nvGraphicFramePr>
          <p:cNvPr id="13" name="Object 12">
            <a:extLst>
              <a:ext uri="{FF2B5EF4-FFF2-40B4-BE49-F238E27FC236}">
                <a16:creationId xmlns:a16="http://schemas.microsoft.com/office/drawing/2014/main" id="{3D1C7024-197C-4AD4-96DC-23978093DC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8974661"/>
              </p:ext>
            </p:extLst>
          </p:nvPr>
        </p:nvGraphicFramePr>
        <p:xfrm>
          <a:off x="914400" y="6059487"/>
          <a:ext cx="153855" cy="493713"/>
        </p:xfrm>
        <a:graphic>
          <a:graphicData uri="http://schemas.openxmlformats.org/presentationml/2006/ole">
            <mc:AlternateContent xmlns:mc="http://schemas.openxmlformats.org/markup-compatibility/2006">
              <mc:Choice xmlns:v="urn:schemas-microsoft-com:vml" Requires="v">
                <p:oleObj name="Equation" r:id="rId4" imgW="106870" imgH="341409" progId="Equation.DSMT4">
                  <p:embed/>
                </p:oleObj>
              </mc:Choice>
              <mc:Fallback>
                <p:oleObj name="Equation" r:id="rId4" imgW="106870" imgH="341409" progId="Equation.DSMT4">
                  <p:embed/>
                  <p:pic>
                    <p:nvPicPr>
                      <p:cNvPr id="0" name=""/>
                      <p:cNvPicPr/>
                      <p:nvPr/>
                    </p:nvPicPr>
                    <p:blipFill>
                      <a:blip r:embed="rId5"/>
                      <a:stretch>
                        <a:fillRect/>
                      </a:stretch>
                    </p:blipFill>
                    <p:spPr>
                      <a:xfrm>
                        <a:off x="914400" y="6059487"/>
                        <a:ext cx="153855" cy="493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CB9E619-963D-4002-8F48-1AF20E591A24}"/>
              </a:ext>
            </a:extLst>
          </p:cNvPr>
          <p:cNvSpPr>
            <a:spLocks noGrp="1"/>
          </p:cNvSpPr>
          <p:nvPr>
            <p:ph idx="15"/>
          </p:nvPr>
        </p:nvSpPr>
        <p:spPr>
          <a:xfrm>
            <a:off x="1066800" y="6035040"/>
            <a:ext cx="4572000" cy="591697"/>
          </a:xfrm>
        </p:spPr>
        <p:txBody>
          <a:bodyPr/>
          <a:lstStyle/>
          <a:p>
            <a:r>
              <a:rPr lang="en-US" sz="2800" i="1" dirty="0">
                <a:ea typeface="Cambria Math" pitchFamily="18" charset="0"/>
              </a:rPr>
              <a:t>a</a:t>
            </a:r>
            <a:r>
              <a:rPr lang="en-US" sz="2800" dirty="0">
                <a:ea typeface="Cambria Math"/>
              </a:rPr>
              <a:t> </a:t>
            </a:r>
            <a:r>
              <a:rPr lang="en-US" sz="2800" i="1" dirty="0"/>
              <a:t>−</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Hence,</a:t>
            </a:r>
            <a:r>
              <a:rPr lang="en-US" sz="2800" i="1" dirty="0">
                <a:ea typeface="Cambria Math" pitchFamily="18" charset="0"/>
              </a:rPr>
              <a:t> a </a:t>
            </a:r>
            <a:r>
              <a:rPr lang="en-US" sz="2800" dirty="0">
                <a:ea typeface="Cambria Math"/>
              </a:rPr>
              <a:t>≡</a:t>
            </a:r>
            <a:r>
              <a:rPr lang="en-US" sz="2800" i="1" dirty="0">
                <a:ea typeface="Cambria Math" pitchFamily="18" charset="0"/>
              </a:rPr>
              <a:t> b </a:t>
            </a:r>
            <a:r>
              <a:rPr lang="en-US" sz="2800" dirty="0">
                <a:ea typeface="Cambria Math" pitchFamily="18" charset="0"/>
              </a:rPr>
              <a:t>(mod </a:t>
            </a:r>
            <a:r>
              <a:rPr lang="en-US" sz="2800" i="1" dirty="0">
                <a:ea typeface="Cambria Math" pitchFamily="18" charset="0"/>
              </a:rPr>
              <a:t>m</a:t>
            </a:r>
            <a:r>
              <a:rPr lang="en-US" sz="2800" dirty="0">
                <a:ea typeface="Cambria Math" pitchFamily="18" charset="0"/>
              </a:rPr>
              <a:t>).</a:t>
            </a:r>
            <a:endParaRPr lang="en-IN" sz="2800" dirty="0"/>
          </a:p>
        </p:txBody>
      </p:sp>
      <p:sp>
        <p:nvSpPr>
          <p:cNvPr id="11" name="Slide Number Placeholder 5">
            <a:extLst>
              <a:ext uri="{FF2B5EF4-FFF2-40B4-BE49-F238E27FC236}">
                <a16:creationId xmlns:a16="http://schemas.microsoft.com/office/drawing/2014/main" id="{52D6AA09-6605-4D9B-A59D-DA791F775AC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960232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dirty="0"/>
              <a:t>Solving </a:t>
            </a:r>
            <a:r>
              <a:rPr lang="en-US" sz="6000" dirty="0" err="1"/>
              <a:t>Congruences</a:t>
            </a:r>
            <a:endParaRPr lang="en-US" sz="6000" b="1" dirty="0"/>
          </a:p>
        </p:txBody>
      </p:sp>
      <p:sp>
        <p:nvSpPr>
          <p:cNvPr id="3" name="Content Placeholder 2"/>
          <p:cNvSpPr>
            <a:spLocks noGrp="1"/>
          </p:cNvSpPr>
          <p:nvPr>
            <p:ph idx="1"/>
          </p:nvPr>
        </p:nvSpPr>
        <p:spPr>
          <a:xfrm>
            <a:off x="3200400" y="3810000"/>
            <a:ext cx="2743200" cy="640080"/>
          </a:xfrm>
        </p:spPr>
        <p:txBody>
          <a:bodyPr/>
          <a:lstStyle/>
          <a:p>
            <a:pPr algn="ctr"/>
            <a:r>
              <a:rPr lang="en-US" dirty="0"/>
              <a:t>Section 4.4</a:t>
            </a:r>
          </a:p>
        </p:txBody>
      </p:sp>
      <p:sp>
        <p:nvSpPr>
          <p:cNvPr id="4" name="Slide Number Placeholder 5">
            <a:extLst>
              <a:ext uri="{FF2B5EF4-FFF2-40B4-BE49-F238E27FC236}">
                <a16:creationId xmlns:a16="http://schemas.microsoft.com/office/drawing/2014/main" id="{26BF5AE5-541D-4254-91A9-764A6FA3485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323616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DF4D-441A-4D2F-833C-20E082C33DB2}"/>
              </a:ext>
            </a:extLst>
          </p:cNvPr>
          <p:cNvSpPr>
            <a:spLocks noGrp="1"/>
          </p:cNvSpPr>
          <p:nvPr>
            <p:ph type="title"/>
          </p:nvPr>
        </p:nvSpPr>
        <p:spPr/>
        <p:txBody>
          <a:bodyPr/>
          <a:lstStyle/>
          <a:p>
            <a:r>
              <a:rPr lang="en-US" dirty="0"/>
              <a:t>Division</a:t>
            </a:r>
            <a:endParaRPr lang="en-IN" dirty="0"/>
          </a:p>
        </p:txBody>
      </p:sp>
      <p:sp>
        <p:nvSpPr>
          <p:cNvPr id="3" name="Content Placeholder 2">
            <a:extLst>
              <a:ext uri="{FF2B5EF4-FFF2-40B4-BE49-F238E27FC236}">
                <a16:creationId xmlns:a16="http://schemas.microsoft.com/office/drawing/2014/main" id="{8D701466-F109-40ED-84F0-0CE06019A25E}"/>
              </a:ext>
            </a:extLst>
          </p:cNvPr>
          <p:cNvSpPr>
            <a:spLocks noGrp="1"/>
          </p:cNvSpPr>
          <p:nvPr>
            <p:ph idx="1"/>
          </p:nvPr>
        </p:nvSpPr>
        <p:spPr>
          <a:xfrm>
            <a:off x="457200" y="1295400"/>
            <a:ext cx="8305800" cy="2133600"/>
          </a:xfrm>
        </p:spPr>
        <p:txBody>
          <a:bodyPr/>
          <a:lstStyle/>
          <a:p>
            <a:r>
              <a:rPr lang="en-US" sz="3000" b="1" dirty="0">
                <a:latin typeface="+mn-lt"/>
              </a:rPr>
              <a:t>Definition</a:t>
            </a:r>
            <a:r>
              <a:rPr lang="en-US" sz="3000" dirty="0">
                <a:latin typeface="+mn-lt"/>
              </a:rPr>
              <a:t>: If </a:t>
            </a:r>
            <a:r>
              <a:rPr lang="en-US" sz="3000" i="1" dirty="0">
                <a:latin typeface="+mn-lt"/>
              </a:rPr>
              <a:t>a</a:t>
            </a:r>
            <a:r>
              <a:rPr lang="en-US" sz="3000" dirty="0">
                <a:latin typeface="+mn-lt"/>
              </a:rPr>
              <a:t> and </a:t>
            </a:r>
            <a:r>
              <a:rPr lang="en-US" sz="3000" i="1" dirty="0">
                <a:latin typeface="+mn-lt"/>
              </a:rPr>
              <a:t>b</a:t>
            </a:r>
            <a:r>
              <a:rPr lang="en-US" sz="3000" dirty="0">
                <a:latin typeface="+mn-lt"/>
              </a:rPr>
              <a:t> are integers with </a:t>
            </a:r>
            <a:r>
              <a:rPr lang="en-US" sz="3000" i="1" dirty="0">
                <a:latin typeface="+mn-lt"/>
              </a:rPr>
              <a:t>a ≠ </a:t>
            </a:r>
            <a:r>
              <a:rPr lang="en-US" sz="3000" dirty="0">
                <a:latin typeface="+mn-lt"/>
                <a:ea typeface="Cambria Math" pitchFamily="18" charset="0"/>
              </a:rPr>
              <a:t>0</a:t>
            </a:r>
            <a:r>
              <a:rPr lang="en-US" sz="3000" dirty="0">
                <a:latin typeface="+mn-lt"/>
              </a:rPr>
              <a:t>, then </a:t>
            </a:r>
            <a:r>
              <a:rPr lang="en-US" sz="3000" i="1" dirty="0">
                <a:latin typeface="+mn-lt"/>
              </a:rPr>
              <a:t>a</a:t>
            </a:r>
            <a:r>
              <a:rPr lang="en-US" sz="3000" dirty="0">
                <a:latin typeface="+mn-lt"/>
              </a:rPr>
              <a:t> </a:t>
            </a:r>
            <a:r>
              <a:rPr lang="en-US" sz="3000" i="1" dirty="0">
                <a:latin typeface="+mn-lt"/>
              </a:rPr>
              <a:t>divides</a:t>
            </a:r>
            <a:r>
              <a:rPr lang="en-US" sz="3000" dirty="0">
                <a:latin typeface="+mn-lt"/>
              </a:rPr>
              <a:t> </a:t>
            </a:r>
            <a:r>
              <a:rPr lang="en-US" sz="3000" i="1" dirty="0">
                <a:latin typeface="+mn-lt"/>
              </a:rPr>
              <a:t>b</a:t>
            </a:r>
            <a:r>
              <a:rPr lang="en-US" sz="3000" dirty="0">
                <a:latin typeface="+mn-lt"/>
              </a:rPr>
              <a:t> if there exists an integer </a:t>
            </a:r>
            <a:r>
              <a:rPr lang="en-US" sz="3000" i="1" dirty="0">
                <a:latin typeface="+mn-lt"/>
              </a:rPr>
              <a:t>c</a:t>
            </a:r>
            <a:r>
              <a:rPr lang="en-US" sz="3000" dirty="0">
                <a:latin typeface="+mn-lt"/>
              </a:rPr>
              <a:t> such that </a:t>
            </a:r>
            <a:r>
              <a:rPr lang="en-US" sz="3000" i="1" dirty="0">
                <a:latin typeface="+mn-lt"/>
              </a:rPr>
              <a:t>b </a:t>
            </a:r>
            <a:r>
              <a:rPr lang="en-US" sz="3000" dirty="0">
                <a:latin typeface="+mn-lt"/>
              </a:rPr>
              <a:t>=</a:t>
            </a:r>
            <a:r>
              <a:rPr lang="en-US" sz="3000" i="1" dirty="0">
                <a:latin typeface="+mn-lt"/>
              </a:rPr>
              <a:t> ac</a:t>
            </a:r>
            <a:r>
              <a:rPr lang="en-US" sz="3000" dirty="0">
                <a:latin typeface="+mn-lt"/>
              </a:rPr>
              <a:t>.</a:t>
            </a:r>
          </a:p>
          <a:p>
            <a:pPr marL="342000" lvl="1">
              <a:buClr>
                <a:srgbClr val="04617B"/>
              </a:buClr>
            </a:pPr>
            <a:r>
              <a:rPr lang="en-US" sz="2600" dirty="0">
                <a:latin typeface="+mn-lt"/>
              </a:rPr>
              <a:t>When </a:t>
            </a:r>
            <a:r>
              <a:rPr lang="en-US" sz="2600" i="1" dirty="0">
                <a:latin typeface="+mn-lt"/>
              </a:rPr>
              <a:t>a</a:t>
            </a:r>
            <a:r>
              <a:rPr lang="en-US" sz="2600" dirty="0">
                <a:latin typeface="+mn-lt"/>
              </a:rPr>
              <a:t> divides </a:t>
            </a:r>
            <a:r>
              <a:rPr lang="en-US" sz="2600" i="1" dirty="0">
                <a:latin typeface="+mn-lt"/>
              </a:rPr>
              <a:t>b</a:t>
            </a:r>
            <a:r>
              <a:rPr lang="en-US" sz="2600" dirty="0">
                <a:latin typeface="+mn-lt"/>
              </a:rPr>
              <a:t> we say that </a:t>
            </a:r>
            <a:r>
              <a:rPr lang="en-US" sz="2600" i="1" dirty="0">
                <a:latin typeface="+mn-lt"/>
              </a:rPr>
              <a:t>a</a:t>
            </a:r>
            <a:r>
              <a:rPr lang="en-US" sz="2600" dirty="0">
                <a:latin typeface="+mn-lt"/>
              </a:rPr>
              <a:t> is a </a:t>
            </a:r>
            <a:r>
              <a:rPr lang="en-US" sz="2600" i="1" dirty="0">
                <a:latin typeface="+mn-lt"/>
              </a:rPr>
              <a:t>factor</a:t>
            </a:r>
            <a:r>
              <a:rPr lang="en-US" sz="2600" dirty="0">
                <a:latin typeface="+mn-lt"/>
              </a:rPr>
              <a:t> or </a:t>
            </a:r>
            <a:r>
              <a:rPr lang="en-US" sz="2600" i="1" dirty="0">
                <a:latin typeface="+mn-lt"/>
              </a:rPr>
              <a:t>divisor</a:t>
            </a:r>
            <a:r>
              <a:rPr lang="en-US" sz="2600" dirty="0">
                <a:latin typeface="+mn-lt"/>
              </a:rPr>
              <a:t> of </a:t>
            </a:r>
            <a:r>
              <a:rPr lang="en-US" sz="2600" i="1" dirty="0">
                <a:latin typeface="+mn-lt"/>
              </a:rPr>
              <a:t>b</a:t>
            </a:r>
            <a:r>
              <a:rPr lang="en-US" sz="2600" dirty="0">
                <a:latin typeface="+mn-lt"/>
              </a:rPr>
              <a:t> and that </a:t>
            </a:r>
            <a:r>
              <a:rPr lang="en-US" sz="2600" i="1" dirty="0">
                <a:latin typeface="+mn-lt"/>
              </a:rPr>
              <a:t>b</a:t>
            </a:r>
            <a:r>
              <a:rPr lang="en-US" sz="2600" dirty="0">
                <a:latin typeface="+mn-lt"/>
              </a:rPr>
              <a:t> is a multiple of </a:t>
            </a:r>
            <a:r>
              <a:rPr lang="en-US" sz="2600" i="1" dirty="0">
                <a:latin typeface="+mn-lt"/>
              </a:rPr>
              <a:t>a</a:t>
            </a:r>
            <a:r>
              <a:rPr lang="en-US" sz="2600" dirty="0">
                <a:latin typeface="+mn-lt"/>
              </a:rPr>
              <a:t>.</a:t>
            </a:r>
            <a:r>
              <a:rPr lang="en-IN" sz="1600" dirty="0"/>
              <a:t> </a:t>
            </a:r>
            <a:endParaRPr lang="en-US" sz="2600" dirty="0">
              <a:latin typeface="+mn-lt"/>
            </a:endParaRPr>
          </a:p>
        </p:txBody>
      </p:sp>
      <p:sp>
        <p:nvSpPr>
          <p:cNvPr id="4" name="Content Placeholder 3">
            <a:extLst>
              <a:ext uri="{FF2B5EF4-FFF2-40B4-BE49-F238E27FC236}">
                <a16:creationId xmlns:a16="http://schemas.microsoft.com/office/drawing/2014/main" id="{7C4317C6-037F-4158-B907-C029BCD1C0DA}"/>
              </a:ext>
            </a:extLst>
          </p:cNvPr>
          <p:cNvSpPr>
            <a:spLocks noGrp="1"/>
          </p:cNvSpPr>
          <p:nvPr>
            <p:ph idx="10"/>
          </p:nvPr>
        </p:nvSpPr>
        <p:spPr>
          <a:xfrm>
            <a:off x="457200" y="3446016"/>
            <a:ext cx="2362200" cy="609600"/>
          </a:xfrm>
        </p:spPr>
        <p:txBody>
          <a:bodyPr/>
          <a:lstStyle/>
          <a:p>
            <a:pPr marL="342000" indent="-342000">
              <a:buClr>
                <a:srgbClr val="04617B"/>
              </a:buClr>
              <a:buFont typeface="Arial" panose="020B0604020202020204" pitchFamily="34" charset="0"/>
              <a:buChar char="•"/>
            </a:pPr>
            <a:r>
              <a:rPr lang="en-US" sz="2600" dirty="0"/>
              <a:t>The notation</a:t>
            </a:r>
            <a:endParaRPr lang="en-IN" sz="2600" dirty="0"/>
          </a:p>
        </p:txBody>
      </p:sp>
      <p:graphicFrame>
        <p:nvGraphicFramePr>
          <p:cNvPr id="15" name="Object 14">
            <a:extLst>
              <a:ext uri="{FF2B5EF4-FFF2-40B4-BE49-F238E27FC236}">
                <a16:creationId xmlns:a16="http://schemas.microsoft.com/office/drawing/2014/main" id="{17C6F335-2245-4398-9184-FF4196FCD6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060626"/>
              </p:ext>
            </p:extLst>
          </p:nvPr>
        </p:nvGraphicFramePr>
        <p:xfrm>
          <a:off x="2667000" y="3497262"/>
          <a:ext cx="738188" cy="465138"/>
        </p:xfrm>
        <a:graphic>
          <a:graphicData uri="http://schemas.openxmlformats.org/presentationml/2006/ole">
            <mc:AlternateContent xmlns:mc="http://schemas.openxmlformats.org/markup-compatibility/2006">
              <mc:Choice xmlns:v="urn:schemas-microsoft-com:vml" Requires="v">
                <p:oleObj name="Equation" r:id="rId2" imgW="342720" imgH="215640" progId="Equation.DSMT4">
                  <p:embed/>
                </p:oleObj>
              </mc:Choice>
              <mc:Fallback>
                <p:oleObj name="Equation" r:id="rId2" imgW="342720" imgH="215640" progId="Equation.DSMT4">
                  <p:embed/>
                  <p:pic>
                    <p:nvPicPr>
                      <p:cNvPr id="5" name="Object 4">
                        <a:extLst>
                          <a:ext uri="{FF2B5EF4-FFF2-40B4-BE49-F238E27FC236}">
                            <a16:creationId xmlns:a16="http://schemas.microsoft.com/office/drawing/2014/main" id="{DA9546CB-032E-41AB-8CF7-A2FCE1869FC4}"/>
                          </a:ext>
                        </a:extLst>
                      </p:cNvPr>
                      <p:cNvPicPr/>
                      <p:nvPr/>
                    </p:nvPicPr>
                    <p:blipFill>
                      <a:blip r:embed="rId3"/>
                      <a:stretch>
                        <a:fillRect/>
                      </a:stretch>
                    </p:blipFill>
                    <p:spPr>
                      <a:xfrm>
                        <a:off x="2667000" y="3497262"/>
                        <a:ext cx="738188" cy="4651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818C278-DF8C-4394-9896-0B8994BF0B58}"/>
              </a:ext>
            </a:extLst>
          </p:cNvPr>
          <p:cNvSpPr>
            <a:spLocks noGrp="1"/>
          </p:cNvSpPr>
          <p:nvPr>
            <p:ph idx="11"/>
          </p:nvPr>
        </p:nvSpPr>
        <p:spPr>
          <a:xfrm>
            <a:off x="3324687" y="3446016"/>
            <a:ext cx="3581400" cy="609600"/>
          </a:xfrm>
        </p:spPr>
        <p:txBody>
          <a:bodyPr/>
          <a:lstStyle/>
          <a:p>
            <a:r>
              <a:rPr lang="en-US" sz="2600" dirty="0"/>
              <a:t>denotes that </a:t>
            </a:r>
            <a:r>
              <a:rPr lang="en-US" sz="2600" i="1" dirty="0"/>
              <a:t>a</a:t>
            </a:r>
            <a:r>
              <a:rPr lang="en-US" sz="2600" dirty="0"/>
              <a:t> divides </a:t>
            </a:r>
            <a:r>
              <a:rPr lang="en-US" sz="2600" i="1" dirty="0"/>
              <a:t>b</a:t>
            </a:r>
            <a:r>
              <a:rPr lang="en-US" sz="2600" dirty="0"/>
              <a:t>.</a:t>
            </a:r>
          </a:p>
        </p:txBody>
      </p:sp>
      <p:sp>
        <p:nvSpPr>
          <p:cNvPr id="6" name="Content Placeholder 5">
            <a:extLst>
              <a:ext uri="{FF2B5EF4-FFF2-40B4-BE49-F238E27FC236}">
                <a16:creationId xmlns:a16="http://schemas.microsoft.com/office/drawing/2014/main" id="{A660A5A9-F98B-43EB-9218-B8E5F7058A3C}"/>
              </a:ext>
            </a:extLst>
          </p:cNvPr>
          <p:cNvSpPr>
            <a:spLocks noGrp="1"/>
          </p:cNvSpPr>
          <p:nvPr>
            <p:ph idx="12"/>
          </p:nvPr>
        </p:nvSpPr>
        <p:spPr>
          <a:xfrm>
            <a:off x="457200" y="4114800"/>
            <a:ext cx="609600" cy="381000"/>
          </a:xfrm>
        </p:spPr>
        <p:txBody>
          <a:bodyPr/>
          <a:lstStyle/>
          <a:p>
            <a:pPr marL="342900" indent="-342900">
              <a:buClr>
                <a:srgbClr val="04617B"/>
              </a:buClr>
              <a:buFont typeface="Arial" panose="020B0604020202020204" pitchFamily="34" charset="0"/>
              <a:buChar char="•"/>
            </a:pPr>
            <a:r>
              <a:rPr lang="en-US" dirty="0"/>
              <a:t> </a:t>
            </a:r>
            <a:endParaRPr lang="en-IN" dirty="0"/>
          </a:p>
        </p:txBody>
      </p:sp>
      <p:graphicFrame>
        <p:nvGraphicFramePr>
          <p:cNvPr id="16" name="Object 15">
            <a:extLst>
              <a:ext uri="{FF2B5EF4-FFF2-40B4-BE49-F238E27FC236}">
                <a16:creationId xmlns:a16="http://schemas.microsoft.com/office/drawing/2014/main" id="{734B2C7A-7E6D-4DF9-9F9E-E3F09125B9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3353110"/>
              </p:ext>
            </p:extLst>
          </p:nvPr>
        </p:nvGraphicFramePr>
        <p:xfrm>
          <a:off x="541800" y="4114800"/>
          <a:ext cx="2782887" cy="477837"/>
        </p:xfrm>
        <a:graphic>
          <a:graphicData uri="http://schemas.openxmlformats.org/presentationml/2006/ole">
            <mc:AlternateContent xmlns:mc="http://schemas.openxmlformats.org/markup-compatibility/2006">
              <mc:Choice xmlns:v="urn:schemas-microsoft-com:vml" Requires="v">
                <p:oleObj name="Equation" r:id="rId4" imgW="1257120" imgH="215640" progId="Equation.DSMT4">
                  <p:embed/>
                </p:oleObj>
              </mc:Choice>
              <mc:Fallback>
                <p:oleObj name="Equation" r:id="rId4" imgW="1257120" imgH="215640" progId="Equation.DSMT4">
                  <p:embed/>
                  <p:pic>
                    <p:nvPicPr>
                      <p:cNvPr id="5" name="Object 4">
                        <a:extLst>
                          <a:ext uri="{FF2B5EF4-FFF2-40B4-BE49-F238E27FC236}">
                            <a16:creationId xmlns:a16="http://schemas.microsoft.com/office/drawing/2014/main" id="{DA9546CB-032E-41AB-8CF7-A2FCE1869FC4}"/>
                          </a:ext>
                        </a:extLst>
                      </p:cNvPr>
                      <p:cNvPicPr/>
                      <p:nvPr/>
                    </p:nvPicPr>
                    <p:blipFill>
                      <a:blip r:embed="rId5"/>
                      <a:stretch>
                        <a:fillRect/>
                      </a:stretch>
                    </p:blipFill>
                    <p:spPr>
                      <a:xfrm>
                        <a:off x="541800" y="4114800"/>
                        <a:ext cx="2782887" cy="4778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9BD52C-FA70-4D4F-B252-E20CA35693FD}"/>
              </a:ext>
            </a:extLst>
          </p:cNvPr>
          <p:cNvSpPr>
            <a:spLocks noGrp="1"/>
          </p:cNvSpPr>
          <p:nvPr>
            <p:ph idx="13"/>
          </p:nvPr>
        </p:nvSpPr>
        <p:spPr>
          <a:xfrm>
            <a:off x="3200400" y="4066637"/>
            <a:ext cx="2049000" cy="588963"/>
          </a:xfrm>
        </p:spPr>
        <p:txBody>
          <a:bodyPr/>
          <a:lstStyle/>
          <a:p>
            <a:r>
              <a:rPr lang="en-US" sz="2600" dirty="0"/>
              <a:t>is an integer.</a:t>
            </a:r>
          </a:p>
        </p:txBody>
      </p:sp>
      <p:sp>
        <p:nvSpPr>
          <p:cNvPr id="8" name="Content Placeholder 7">
            <a:extLst>
              <a:ext uri="{FF2B5EF4-FFF2-40B4-BE49-F238E27FC236}">
                <a16:creationId xmlns:a16="http://schemas.microsoft.com/office/drawing/2014/main" id="{CF79CB94-B14A-47AE-8D56-E31B25E3B8DA}"/>
              </a:ext>
            </a:extLst>
          </p:cNvPr>
          <p:cNvSpPr>
            <a:spLocks noGrp="1"/>
          </p:cNvSpPr>
          <p:nvPr>
            <p:ph idx="14"/>
          </p:nvPr>
        </p:nvSpPr>
        <p:spPr>
          <a:xfrm>
            <a:off x="457200" y="4724401"/>
            <a:ext cx="7924800" cy="477252"/>
          </a:xfrm>
        </p:spPr>
        <p:txBody>
          <a:bodyPr/>
          <a:lstStyle/>
          <a:p>
            <a:pPr marL="342000" indent="-342000">
              <a:buClr>
                <a:srgbClr val="04617B"/>
              </a:buClr>
              <a:buFont typeface="Arial" panose="020B0604020202020204" pitchFamily="34" charset="0"/>
              <a:buChar char="•"/>
            </a:pPr>
            <a:r>
              <a:rPr lang="en-US" sz="2600" dirty="0"/>
              <a:t>If </a:t>
            </a:r>
            <a:r>
              <a:rPr lang="en-US" sz="2600" i="1" dirty="0"/>
              <a:t>a </a:t>
            </a:r>
            <a:r>
              <a:rPr lang="en-US" sz="2600" dirty="0"/>
              <a:t>does not divide </a:t>
            </a:r>
            <a:r>
              <a:rPr lang="en-US" sz="2600" i="1" dirty="0"/>
              <a:t>b</a:t>
            </a:r>
            <a:r>
              <a:rPr lang="en-US" sz="2600" dirty="0"/>
              <a:t>, we write</a:t>
            </a:r>
          </a:p>
        </p:txBody>
      </p:sp>
      <p:graphicFrame>
        <p:nvGraphicFramePr>
          <p:cNvPr id="14" name="Object 13">
            <a:extLst>
              <a:ext uri="{FF2B5EF4-FFF2-40B4-BE49-F238E27FC236}">
                <a16:creationId xmlns:a16="http://schemas.microsoft.com/office/drawing/2014/main" id="{6E748220-C444-4B52-B675-37F45A950D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5176535"/>
              </p:ext>
            </p:extLst>
          </p:nvPr>
        </p:nvGraphicFramePr>
        <p:xfrm>
          <a:off x="5072774" y="4773938"/>
          <a:ext cx="794626" cy="465815"/>
        </p:xfrm>
        <a:graphic>
          <a:graphicData uri="http://schemas.openxmlformats.org/presentationml/2006/ole">
            <mc:AlternateContent xmlns:mc="http://schemas.openxmlformats.org/markup-compatibility/2006">
              <mc:Choice xmlns:v="urn:schemas-microsoft-com:vml" Requires="v">
                <p:oleObj name="Equation" r:id="rId6" imgW="368280" imgH="215640" progId="Equation.DSMT4">
                  <p:embed/>
                </p:oleObj>
              </mc:Choice>
              <mc:Fallback>
                <p:oleObj name="Equation" r:id="rId6" imgW="368280" imgH="215640" progId="Equation.DSMT4">
                  <p:embed/>
                  <p:pic>
                    <p:nvPicPr>
                      <p:cNvPr id="0" name=""/>
                      <p:cNvPicPr/>
                      <p:nvPr/>
                    </p:nvPicPr>
                    <p:blipFill>
                      <a:blip r:embed="rId7"/>
                      <a:stretch>
                        <a:fillRect/>
                      </a:stretch>
                    </p:blipFill>
                    <p:spPr>
                      <a:xfrm>
                        <a:off x="5072774" y="4773938"/>
                        <a:ext cx="794626" cy="46581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A3A40CD-C5EE-4E86-9685-32385D275E3B}"/>
              </a:ext>
            </a:extLst>
          </p:cNvPr>
          <p:cNvSpPr>
            <a:spLocks noGrp="1"/>
          </p:cNvSpPr>
          <p:nvPr>
            <p:ph idx="15"/>
          </p:nvPr>
        </p:nvSpPr>
        <p:spPr>
          <a:xfrm>
            <a:off x="457200" y="5354638"/>
            <a:ext cx="5181600" cy="665162"/>
          </a:xfrm>
        </p:spPr>
        <p:txBody>
          <a:bodyPr/>
          <a:lstStyle/>
          <a:p>
            <a:r>
              <a:rPr lang="en-US" sz="3000" b="1" dirty="0"/>
              <a:t>Example</a:t>
            </a:r>
            <a:r>
              <a:rPr lang="en-US" sz="3000" dirty="0"/>
              <a:t>: Determine whether</a:t>
            </a:r>
            <a:endParaRPr lang="en-IN" sz="3000" dirty="0"/>
          </a:p>
        </p:txBody>
      </p:sp>
      <p:graphicFrame>
        <p:nvGraphicFramePr>
          <p:cNvPr id="19" name="Object 18">
            <a:extLst>
              <a:ext uri="{FF2B5EF4-FFF2-40B4-BE49-F238E27FC236}">
                <a16:creationId xmlns:a16="http://schemas.microsoft.com/office/drawing/2014/main" id="{2F8E2905-EBBC-43EF-A1D8-B25B776854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5081256"/>
              </p:ext>
            </p:extLst>
          </p:nvPr>
        </p:nvGraphicFramePr>
        <p:xfrm>
          <a:off x="5181600" y="5402076"/>
          <a:ext cx="828213" cy="541524"/>
        </p:xfrm>
        <a:graphic>
          <a:graphicData uri="http://schemas.openxmlformats.org/presentationml/2006/ole">
            <mc:AlternateContent xmlns:mc="http://schemas.openxmlformats.org/markup-compatibility/2006">
              <mc:Choice xmlns:v="urn:schemas-microsoft-com:vml" Requires="v">
                <p:oleObj name="Equation" r:id="rId8" imgW="330120" imgH="215640" progId="Equation.DSMT4">
                  <p:embed/>
                </p:oleObj>
              </mc:Choice>
              <mc:Fallback>
                <p:oleObj name="Equation" r:id="rId8" imgW="330120" imgH="215640" progId="Equation.DSMT4">
                  <p:embed/>
                  <p:pic>
                    <p:nvPicPr>
                      <p:cNvPr id="6" name="Object 5">
                        <a:extLst>
                          <a:ext uri="{FF2B5EF4-FFF2-40B4-BE49-F238E27FC236}">
                            <a16:creationId xmlns:a16="http://schemas.microsoft.com/office/drawing/2014/main" id="{4BA8886F-7BDC-4687-8ADF-3AACC9E17AF7}"/>
                          </a:ext>
                        </a:extLst>
                      </p:cNvPr>
                      <p:cNvPicPr/>
                      <p:nvPr/>
                    </p:nvPicPr>
                    <p:blipFill>
                      <a:blip r:embed="rId9"/>
                      <a:stretch>
                        <a:fillRect/>
                      </a:stretch>
                    </p:blipFill>
                    <p:spPr>
                      <a:xfrm>
                        <a:off x="5181600" y="5402076"/>
                        <a:ext cx="828213" cy="54152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5CCAA2A-0F83-4CD3-8F94-E9EACD102A13}"/>
              </a:ext>
            </a:extLst>
          </p:cNvPr>
          <p:cNvSpPr>
            <a:spLocks noGrp="1"/>
          </p:cNvSpPr>
          <p:nvPr>
            <p:ph idx="16"/>
          </p:nvPr>
        </p:nvSpPr>
        <p:spPr>
          <a:xfrm>
            <a:off x="5943600" y="5340599"/>
            <a:ext cx="2514600" cy="664477"/>
          </a:xfrm>
        </p:spPr>
        <p:txBody>
          <a:bodyPr/>
          <a:lstStyle/>
          <a:p>
            <a:r>
              <a:rPr lang="en-US" sz="3000" dirty="0"/>
              <a:t>and whether</a:t>
            </a:r>
            <a:endParaRPr lang="en-IN" sz="3000" dirty="0"/>
          </a:p>
        </p:txBody>
      </p:sp>
      <p:graphicFrame>
        <p:nvGraphicFramePr>
          <p:cNvPr id="20" name="Object 19">
            <a:extLst>
              <a:ext uri="{FF2B5EF4-FFF2-40B4-BE49-F238E27FC236}">
                <a16:creationId xmlns:a16="http://schemas.microsoft.com/office/drawing/2014/main" id="{F278488C-3704-4AAB-B1EC-3036D38C57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7898572"/>
              </p:ext>
            </p:extLst>
          </p:nvPr>
        </p:nvGraphicFramePr>
        <p:xfrm>
          <a:off x="526742" y="5842748"/>
          <a:ext cx="1149658" cy="558052"/>
        </p:xfrm>
        <a:graphic>
          <a:graphicData uri="http://schemas.openxmlformats.org/presentationml/2006/ole">
            <mc:AlternateContent xmlns:mc="http://schemas.openxmlformats.org/markup-compatibility/2006">
              <mc:Choice xmlns:v="urn:schemas-microsoft-com:vml" Requires="v">
                <p:oleObj name="Equation" r:id="rId10" imgW="444240" imgH="215640" progId="Equation.DSMT4">
                  <p:embed/>
                </p:oleObj>
              </mc:Choice>
              <mc:Fallback>
                <p:oleObj name="Equation" r:id="rId10" imgW="444240" imgH="215640" progId="Equation.DSMT4">
                  <p:embed/>
                  <p:pic>
                    <p:nvPicPr>
                      <p:cNvPr id="7" name="Object 6">
                        <a:extLst>
                          <a:ext uri="{FF2B5EF4-FFF2-40B4-BE49-F238E27FC236}">
                            <a16:creationId xmlns:a16="http://schemas.microsoft.com/office/drawing/2014/main" id="{FF4B8BD6-79A1-458B-B4A5-AF3362B2877C}"/>
                          </a:ext>
                        </a:extLst>
                      </p:cNvPr>
                      <p:cNvPicPr/>
                      <p:nvPr/>
                    </p:nvPicPr>
                    <p:blipFill>
                      <a:blip r:embed="rId11"/>
                      <a:stretch>
                        <a:fillRect/>
                      </a:stretch>
                    </p:blipFill>
                    <p:spPr>
                      <a:xfrm>
                        <a:off x="526742" y="5842748"/>
                        <a:ext cx="1149658" cy="558052"/>
                      </a:xfrm>
                      <a:prstGeom prst="rect">
                        <a:avLst/>
                      </a:prstGeom>
                    </p:spPr>
                  </p:pic>
                </p:oleObj>
              </mc:Fallback>
            </mc:AlternateContent>
          </a:graphicData>
        </a:graphic>
      </p:graphicFrame>
      <p:sp>
        <p:nvSpPr>
          <p:cNvPr id="21" name="Slide Number Placeholder 5">
            <a:extLst>
              <a:ext uri="{FF2B5EF4-FFF2-40B4-BE49-F238E27FC236}">
                <a16:creationId xmlns:a16="http://schemas.microsoft.com/office/drawing/2014/main" id="{EE319D34-733A-4EFA-A4A7-73F5F5E611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416220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p>
        </p:txBody>
      </p:sp>
      <p:sp>
        <p:nvSpPr>
          <p:cNvPr id="5" name="Content Placeholder 2"/>
          <p:cNvSpPr>
            <a:spLocks noGrp="1"/>
          </p:cNvSpPr>
          <p:nvPr>
            <p:ph idx="1"/>
          </p:nvPr>
        </p:nvSpPr>
        <p:spPr>
          <a:xfrm>
            <a:off x="457200" y="1295400"/>
            <a:ext cx="8458200" cy="5181600"/>
          </a:xfrm>
        </p:spPr>
        <p:txBody>
          <a:bodyPr/>
          <a:lstStyle/>
          <a:p>
            <a:r>
              <a:rPr lang="en-US" dirty="0"/>
              <a:t>Linear Congruences.</a:t>
            </a:r>
          </a:p>
          <a:p>
            <a:r>
              <a:rPr lang="en-US" dirty="0"/>
              <a:t>The Chinese Remainder Theorem.</a:t>
            </a:r>
          </a:p>
          <a:p>
            <a:r>
              <a:rPr lang="en-US" dirty="0"/>
              <a:t>Computer Arithmetic with Large Integers (</a:t>
            </a:r>
            <a:r>
              <a:rPr lang="en-US" i="1" dirty="0"/>
              <a:t>not currently included in slides, see text</a:t>
            </a:r>
            <a:r>
              <a:rPr lang="en-US" dirty="0"/>
              <a:t>).</a:t>
            </a:r>
          </a:p>
          <a:p>
            <a:r>
              <a:rPr lang="en-US" dirty="0"/>
              <a:t>Fermat’s Little Theorem.</a:t>
            </a:r>
          </a:p>
          <a:p>
            <a:r>
              <a:rPr lang="en-US" dirty="0"/>
              <a:t>Pseudorandom.</a:t>
            </a:r>
          </a:p>
          <a:p>
            <a:r>
              <a:rPr lang="en-US" dirty="0"/>
              <a:t>Primitive Roots and Discrete Logarithms.</a:t>
            </a:r>
          </a:p>
        </p:txBody>
      </p:sp>
      <p:sp>
        <p:nvSpPr>
          <p:cNvPr id="4" name="Slide Number Placeholder 5">
            <a:extLst>
              <a:ext uri="{FF2B5EF4-FFF2-40B4-BE49-F238E27FC236}">
                <a16:creationId xmlns:a16="http://schemas.microsoft.com/office/drawing/2014/main" id="{A3E05AB5-39DC-4481-8F32-EEB6F5401CD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3643543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Linear Congruences</a:t>
            </a:r>
            <a:endParaRPr lang="en-IN" dirty="0"/>
          </a:p>
        </p:txBody>
      </p:sp>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457200" y="1283415"/>
            <a:ext cx="8077200" cy="3288585"/>
          </a:xfrm>
        </p:spPr>
        <p:txBody>
          <a:bodyPr/>
          <a:lstStyle/>
          <a:p>
            <a:pPr>
              <a:spcBef>
                <a:spcPts val="400"/>
              </a:spcBef>
            </a:pPr>
            <a:r>
              <a:rPr lang="en-US" sz="2400" b="1" dirty="0"/>
              <a:t>Definition</a:t>
            </a:r>
            <a:r>
              <a:rPr lang="en-US" sz="2400" dirty="0"/>
              <a:t>: A congruence of the form                          </a:t>
            </a:r>
          </a:p>
          <a:p>
            <a:pPr>
              <a:spcBef>
                <a:spcPts val="400"/>
              </a:spcBef>
            </a:pPr>
            <a:r>
              <a:rPr lang="en-US" sz="2400" i="1" dirty="0"/>
              <a:t>ax </a:t>
            </a:r>
            <a:r>
              <a:rPr lang="en-US" sz="2400" dirty="0">
                <a:ea typeface="Cambria Math"/>
              </a:rPr>
              <a:t>≡</a:t>
            </a:r>
            <a:r>
              <a:rPr lang="en-US" sz="2400" dirty="0"/>
              <a:t> </a:t>
            </a:r>
            <a:r>
              <a:rPr lang="en-US" sz="2400" i="1" dirty="0"/>
              <a:t>b</a:t>
            </a:r>
            <a:r>
              <a:rPr lang="en-US" sz="2400" dirty="0"/>
              <a:t>( mod </a:t>
            </a:r>
            <a:r>
              <a:rPr lang="en-US" sz="2400" i="1" dirty="0"/>
              <a:t>m</a:t>
            </a:r>
            <a:r>
              <a:rPr lang="en-US" sz="2400" dirty="0"/>
              <a:t>),</a:t>
            </a:r>
          </a:p>
          <a:p>
            <a:pPr>
              <a:spcBef>
                <a:spcPts val="400"/>
              </a:spcBef>
            </a:pPr>
            <a:r>
              <a:rPr lang="en-US" sz="2400" dirty="0"/>
              <a:t>where </a:t>
            </a:r>
            <a:r>
              <a:rPr lang="en-US" sz="2400" i="1" dirty="0"/>
              <a:t>m</a:t>
            </a:r>
            <a:r>
              <a:rPr lang="en-US" sz="2400" dirty="0"/>
              <a:t> is a positive integer, </a:t>
            </a:r>
            <a:r>
              <a:rPr lang="en-US" sz="2400" i="1" dirty="0"/>
              <a:t>a</a:t>
            </a:r>
            <a:r>
              <a:rPr lang="en-US" sz="2400" dirty="0"/>
              <a:t> and </a:t>
            </a:r>
            <a:r>
              <a:rPr lang="en-US" sz="2400" i="1" dirty="0"/>
              <a:t>b</a:t>
            </a:r>
            <a:r>
              <a:rPr lang="en-US" sz="2400" dirty="0"/>
              <a:t> are integers, and </a:t>
            </a:r>
            <a:r>
              <a:rPr lang="en-US" sz="2400" i="1" dirty="0"/>
              <a:t>x</a:t>
            </a:r>
            <a:r>
              <a:rPr lang="en-US" sz="2400" dirty="0"/>
              <a:t> is a variable, is called a </a:t>
            </a:r>
            <a:r>
              <a:rPr lang="en-US" sz="2400" i="1" dirty="0"/>
              <a:t>linear congruence</a:t>
            </a:r>
            <a:r>
              <a:rPr lang="en-US" sz="2400" dirty="0"/>
              <a:t>.</a:t>
            </a:r>
          </a:p>
          <a:p>
            <a:pPr>
              <a:spcBef>
                <a:spcPts val="400"/>
              </a:spcBef>
            </a:pPr>
            <a:r>
              <a:rPr lang="en-US" sz="2400" dirty="0"/>
              <a:t>The solutions to a linear congruence </a:t>
            </a:r>
            <a:r>
              <a:rPr lang="en-US" sz="2400" i="1" dirty="0"/>
              <a:t>ax </a:t>
            </a:r>
            <a:r>
              <a:rPr lang="en-US" sz="2400" dirty="0">
                <a:ea typeface="Cambria Math"/>
              </a:rPr>
              <a:t>≡</a:t>
            </a:r>
            <a:r>
              <a:rPr lang="en-US" sz="2400" dirty="0"/>
              <a:t> </a:t>
            </a:r>
            <a:r>
              <a:rPr lang="en-US" sz="2400" i="1" dirty="0"/>
              <a:t>b</a:t>
            </a:r>
            <a:r>
              <a:rPr lang="en-US" sz="2400" dirty="0"/>
              <a:t>( mod </a:t>
            </a:r>
            <a:r>
              <a:rPr lang="en-US" sz="2400" i="1" dirty="0"/>
              <a:t>m</a:t>
            </a:r>
            <a:r>
              <a:rPr lang="en-US" sz="2400" dirty="0"/>
              <a:t>) are  all integers </a:t>
            </a:r>
            <a:r>
              <a:rPr lang="en-US" sz="2400" i="1" dirty="0"/>
              <a:t>x</a:t>
            </a:r>
            <a:r>
              <a:rPr lang="en-US" sz="2400" dirty="0"/>
              <a:t> that satisfy the congruence.</a:t>
            </a:r>
            <a:endParaRPr lang="en-US" sz="2400" i="1" dirty="0"/>
          </a:p>
          <a:p>
            <a:pPr>
              <a:spcBef>
                <a:spcPts val="400"/>
              </a:spcBef>
            </a:pPr>
            <a:r>
              <a:rPr lang="en-US" sz="2400" b="1" dirty="0"/>
              <a:t>Definition</a:t>
            </a:r>
            <a:r>
              <a:rPr lang="en-US" sz="2400" dirty="0"/>
              <a:t>: An integer</a:t>
            </a:r>
            <a:endParaRPr lang="en-US" i="1" dirty="0">
              <a:ea typeface="Cambria Math"/>
            </a:endParaRPr>
          </a:p>
        </p:txBody>
      </p:sp>
      <p:graphicFrame>
        <p:nvGraphicFramePr>
          <p:cNvPr id="12" name="Object 11">
            <a:extLst>
              <a:ext uri="{FF2B5EF4-FFF2-40B4-BE49-F238E27FC236}">
                <a16:creationId xmlns:a16="http://schemas.microsoft.com/office/drawing/2014/main" id="{B689B579-FD4C-4AFC-9678-DE9982F071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4031093"/>
              </p:ext>
            </p:extLst>
          </p:nvPr>
        </p:nvGraphicFramePr>
        <p:xfrm>
          <a:off x="3268761" y="4055807"/>
          <a:ext cx="267748" cy="340772"/>
        </p:xfrm>
        <a:graphic>
          <a:graphicData uri="http://schemas.openxmlformats.org/presentationml/2006/ole">
            <mc:AlternateContent xmlns:mc="http://schemas.openxmlformats.org/markup-compatibility/2006">
              <mc:Choice xmlns:v="urn:schemas-microsoft-com:vml" Requires="v">
                <p:oleObj name="Equation" r:id="rId2" imgW="139680" imgH="177480" progId="Equation.DSMT4">
                  <p:embed/>
                </p:oleObj>
              </mc:Choice>
              <mc:Fallback>
                <p:oleObj name="Equation" r:id="rId2" imgW="139680" imgH="177480" progId="Equation.DSMT4">
                  <p:embed/>
                  <p:pic>
                    <p:nvPicPr>
                      <p:cNvPr id="0" name=""/>
                      <p:cNvPicPr/>
                      <p:nvPr/>
                    </p:nvPicPr>
                    <p:blipFill>
                      <a:blip r:embed="rId3"/>
                      <a:stretch>
                        <a:fillRect/>
                      </a:stretch>
                    </p:blipFill>
                    <p:spPr>
                      <a:xfrm>
                        <a:off x="3268761" y="4055807"/>
                        <a:ext cx="267748" cy="3407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98185B-2EFC-4CD1-A6DA-B5529AAA9D34}"/>
              </a:ext>
            </a:extLst>
          </p:cNvPr>
          <p:cNvSpPr>
            <a:spLocks noGrp="1"/>
          </p:cNvSpPr>
          <p:nvPr>
            <p:ph idx="10"/>
          </p:nvPr>
        </p:nvSpPr>
        <p:spPr>
          <a:xfrm>
            <a:off x="3435856" y="3987396"/>
            <a:ext cx="1600200" cy="466078"/>
          </a:xfrm>
        </p:spPr>
        <p:txBody>
          <a:bodyPr/>
          <a:lstStyle/>
          <a:p>
            <a:pPr>
              <a:spcBef>
                <a:spcPts val="600"/>
              </a:spcBef>
              <a:spcAft>
                <a:spcPts val="4000"/>
              </a:spcAft>
            </a:pPr>
            <a:r>
              <a:rPr lang="en-US" sz="2400" dirty="0"/>
              <a:t>such that</a:t>
            </a:r>
            <a:endParaRPr lang="en-US" sz="2400" dirty="0">
              <a:ea typeface="Cambria Math"/>
            </a:endParaRPr>
          </a:p>
        </p:txBody>
      </p:sp>
      <p:graphicFrame>
        <p:nvGraphicFramePr>
          <p:cNvPr id="22" name="Object 21">
            <a:extLst>
              <a:ext uri="{FF2B5EF4-FFF2-40B4-BE49-F238E27FC236}">
                <a16:creationId xmlns:a16="http://schemas.microsoft.com/office/drawing/2014/main" id="{11C22A55-916B-43F1-85E1-9960EFF566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2260930"/>
              </p:ext>
            </p:extLst>
          </p:nvPr>
        </p:nvGraphicFramePr>
        <p:xfrm>
          <a:off x="4706472" y="4043037"/>
          <a:ext cx="393948" cy="344705"/>
        </p:xfrm>
        <a:graphic>
          <a:graphicData uri="http://schemas.openxmlformats.org/presentationml/2006/ole">
            <mc:AlternateContent xmlns:mc="http://schemas.openxmlformats.org/markup-compatibility/2006">
              <mc:Choice xmlns:v="urn:schemas-microsoft-com:vml" Requires="v">
                <p:oleObj name="Equation" r:id="rId4" imgW="203040" imgH="177480" progId="Equation.DSMT4">
                  <p:embed/>
                </p:oleObj>
              </mc:Choice>
              <mc:Fallback>
                <p:oleObj name="Equation" r:id="rId4" imgW="203040" imgH="177480" progId="Equation.DSMT4">
                  <p:embed/>
                  <p:pic>
                    <p:nvPicPr>
                      <p:cNvPr id="0" name=""/>
                      <p:cNvPicPr/>
                      <p:nvPr/>
                    </p:nvPicPr>
                    <p:blipFill>
                      <a:blip r:embed="rId5"/>
                      <a:stretch>
                        <a:fillRect/>
                      </a:stretch>
                    </p:blipFill>
                    <p:spPr>
                      <a:xfrm>
                        <a:off x="4706472" y="4043037"/>
                        <a:ext cx="393948" cy="34470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5025502" y="3978953"/>
            <a:ext cx="3886200" cy="457200"/>
          </a:xfrm>
        </p:spPr>
        <p:txBody>
          <a:bodyPr/>
          <a:lstStyle/>
          <a:p>
            <a:pPr>
              <a:spcBef>
                <a:spcPts val="600"/>
              </a:spcBef>
            </a:pPr>
            <a:r>
              <a:rPr lang="en-US" sz="2400" dirty="0">
                <a:ea typeface="Cambria Math"/>
              </a:rPr>
              <a:t>≡</a:t>
            </a:r>
            <a:r>
              <a:rPr lang="en-US" sz="2400" dirty="0"/>
              <a:t> </a:t>
            </a:r>
            <a:r>
              <a:rPr lang="en-US" sz="2400" dirty="0">
                <a:ea typeface="Cambria Math" pitchFamily="18" charset="0"/>
              </a:rPr>
              <a:t>1</a:t>
            </a:r>
            <a:r>
              <a:rPr lang="en-US" sz="2400" dirty="0"/>
              <a:t>( mod </a:t>
            </a:r>
            <a:r>
              <a:rPr lang="en-US" sz="2400" i="1" dirty="0"/>
              <a:t>m</a:t>
            </a:r>
            <a:r>
              <a:rPr lang="en-US" sz="2400" dirty="0"/>
              <a:t>) is said to be an</a:t>
            </a:r>
            <a:endParaRPr lang="en-US" dirty="0">
              <a:ea typeface="Cambria Math"/>
            </a:endParaRPr>
          </a:p>
        </p:txBody>
      </p:sp>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477175" y="4378593"/>
            <a:ext cx="8305800" cy="1031607"/>
          </a:xfrm>
        </p:spPr>
        <p:txBody>
          <a:bodyPr/>
          <a:lstStyle/>
          <a:p>
            <a:pPr>
              <a:spcBef>
                <a:spcPts val="400"/>
              </a:spcBef>
            </a:pPr>
            <a:r>
              <a:rPr lang="en-US" sz="2400" i="1" dirty="0"/>
              <a:t>inverse</a:t>
            </a:r>
            <a:r>
              <a:rPr lang="en-US" sz="2400" dirty="0"/>
              <a:t> of </a:t>
            </a:r>
            <a:r>
              <a:rPr lang="en-US" sz="2400" i="1" dirty="0"/>
              <a:t>a</a:t>
            </a:r>
            <a:r>
              <a:rPr lang="en-US" sz="2400" dirty="0"/>
              <a:t> modulo </a:t>
            </a:r>
            <a:r>
              <a:rPr lang="en-US" sz="2400" i="1" dirty="0"/>
              <a:t>m</a:t>
            </a:r>
            <a:r>
              <a:rPr lang="en-US" sz="2400" dirty="0"/>
              <a:t>.</a:t>
            </a:r>
          </a:p>
          <a:p>
            <a:pPr>
              <a:spcBef>
                <a:spcPts val="400"/>
              </a:spcBef>
            </a:pPr>
            <a:r>
              <a:rPr lang="en-US" sz="2400" b="1" dirty="0"/>
              <a:t>Example</a:t>
            </a:r>
            <a:r>
              <a:rPr lang="en-US" sz="2400" dirty="0"/>
              <a:t>: </a:t>
            </a:r>
            <a:r>
              <a:rPr lang="en-US" sz="2400" dirty="0">
                <a:ea typeface="Cambria Math" pitchFamily="18" charset="0"/>
              </a:rPr>
              <a:t>5</a:t>
            </a:r>
            <a:r>
              <a:rPr lang="en-US" sz="2400" dirty="0"/>
              <a:t> is an inverse of </a:t>
            </a:r>
            <a:r>
              <a:rPr lang="en-US" sz="2400" dirty="0">
                <a:ea typeface="Cambria Math" pitchFamily="18" charset="0"/>
              </a:rPr>
              <a:t>3</a:t>
            </a:r>
            <a:r>
              <a:rPr lang="en-US" sz="2400" dirty="0"/>
              <a:t> modulo </a:t>
            </a:r>
            <a:r>
              <a:rPr lang="en-US" sz="2400" dirty="0">
                <a:ea typeface="Cambria Math" pitchFamily="18" charset="0"/>
              </a:rPr>
              <a:t>7</a:t>
            </a:r>
            <a:r>
              <a:rPr lang="en-US" sz="2400" dirty="0"/>
              <a:t> since</a:t>
            </a:r>
            <a:endParaRPr lang="en-US" dirty="0">
              <a:ea typeface="Cambria Math"/>
            </a:endParaRPr>
          </a:p>
        </p:txBody>
      </p:sp>
      <p:graphicFrame>
        <p:nvGraphicFramePr>
          <p:cNvPr id="18" name="Object 17">
            <a:extLst>
              <a:ext uri="{FF2B5EF4-FFF2-40B4-BE49-F238E27FC236}">
                <a16:creationId xmlns:a16="http://schemas.microsoft.com/office/drawing/2014/main" id="{D65A2238-C55E-4ACE-93B0-80A37E8DC0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8914300"/>
              </p:ext>
            </p:extLst>
          </p:nvPr>
        </p:nvGraphicFramePr>
        <p:xfrm>
          <a:off x="6054725" y="4953000"/>
          <a:ext cx="430213" cy="328613"/>
        </p:xfrm>
        <a:graphic>
          <a:graphicData uri="http://schemas.openxmlformats.org/presentationml/2006/ole">
            <mc:AlternateContent xmlns:mc="http://schemas.openxmlformats.org/markup-compatibility/2006">
              <mc:Choice xmlns:v="urn:schemas-microsoft-com:vml" Requires="v">
                <p:oleObj name="Equation" r:id="rId6" imgW="228600" imgH="164880" progId="Equation.DSMT4">
                  <p:embed/>
                </p:oleObj>
              </mc:Choice>
              <mc:Fallback>
                <p:oleObj name="Equation" r:id="rId6" imgW="228600" imgH="164880" progId="Equation.DSMT4">
                  <p:embed/>
                  <p:pic>
                    <p:nvPicPr>
                      <p:cNvPr id="7" name="Object 6">
                        <a:extLst>
                          <a:ext uri="{FF2B5EF4-FFF2-40B4-BE49-F238E27FC236}">
                            <a16:creationId xmlns:a16="http://schemas.microsoft.com/office/drawing/2014/main" id="{6E02309E-79D8-4449-8ACD-E0F30FB6A05C}"/>
                          </a:ext>
                        </a:extLst>
                      </p:cNvPr>
                      <p:cNvPicPr/>
                      <p:nvPr/>
                    </p:nvPicPr>
                    <p:blipFill>
                      <a:blip r:embed="rId7"/>
                      <a:stretch>
                        <a:fillRect/>
                      </a:stretch>
                    </p:blipFill>
                    <p:spPr>
                      <a:xfrm>
                        <a:off x="6054725" y="4953000"/>
                        <a:ext cx="430213" cy="3286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6400800" y="4870672"/>
            <a:ext cx="2209800" cy="545386"/>
          </a:xfrm>
        </p:spPr>
        <p:txBody>
          <a:bodyPr/>
          <a:lstStyle/>
          <a:p>
            <a:r>
              <a:rPr lang="en-US" sz="2400" dirty="0"/>
              <a:t>= </a:t>
            </a:r>
            <a:r>
              <a:rPr lang="en-US" sz="2400" dirty="0">
                <a:ea typeface="Cambria Math" pitchFamily="18" charset="0"/>
              </a:rPr>
              <a:t>15</a:t>
            </a:r>
            <a:r>
              <a:rPr lang="en-US" sz="2400" dirty="0"/>
              <a:t> </a:t>
            </a:r>
            <a:r>
              <a:rPr lang="en-US" sz="2400" dirty="0">
                <a:ea typeface="Cambria Math"/>
              </a:rPr>
              <a:t>≡</a:t>
            </a:r>
            <a:r>
              <a:rPr lang="en-US" sz="2400" dirty="0"/>
              <a:t> </a:t>
            </a:r>
            <a:r>
              <a:rPr lang="en-US" sz="2400" dirty="0">
                <a:ea typeface="Cambria Math" pitchFamily="18" charset="0"/>
              </a:rPr>
              <a:t>1</a:t>
            </a:r>
            <a:r>
              <a:rPr lang="en-US" sz="2400" dirty="0"/>
              <a:t>(mod </a:t>
            </a:r>
            <a:r>
              <a:rPr lang="en-US" sz="2400" dirty="0">
                <a:ea typeface="Cambria Math" pitchFamily="18" charset="0"/>
              </a:rPr>
              <a:t>7</a:t>
            </a:r>
            <a:r>
              <a:rPr lang="en-US" sz="2400" dirty="0"/>
              <a:t>).</a:t>
            </a:r>
            <a:endParaRPr lang="en-US" dirty="0">
              <a:solidFill>
                <a:srgbClr val="B60000"/>
              </a:solidFill>
              <a:ea typeface="Cambria Math" pitchFamily="18" charset="0"/>
            </a:endParaRPr>
          </a:p>
        </p:txBody>
      </p:sp>
      <p:sp>
        <p:nvSpPr>
          <p:cNvPr id="8" name="Content Placeholder 7">
            <a:extLst>
              <a:ext uri="{FF2B5EF4-FFF2-40B4-BE49-F238E27FC236}">
                <a16:creationId xmlns:a16="http://schemas.microsoft.com/office/drawing/2014/main" id="{0C688163-9D01-4A79-9C72-41D569AE4198}"/>
              </a:ext>
            </a:extLst>
          </p:cNvPr>
          <p:cNvSpPr>
            <a:spLocks noGrp="1"/>
          </p:cNvSpPr>
          <p:nvPr>
            <p:ph idx="14"/>
          </p:nvPr>
        </p:nvSpPr>
        <p:spPr>
          <a:xfrm>
            <a:off x="457200" y="5334000"/>
            <a:ext cx="8454502" cy="685800"/>
          </a:xfrm>
        </p:spPr>
        <p:txBody>
          <a:bodyPr/>
          <a:lstStyle/>
          <a:p>
            <a:r>
              <a:rPr lang="en-US" sz="2400" dirty="0"/>
              <a:t>One method of solving linear congruences makes use of  an inverse</a:t>
            </a:r>
            <a:endParaRPr lang="en-US" dirty="0">
              <a:solidFill>
                <a:srgbClr val="B60000"/>
              </a:solidFill>
            </a:endParaRPr>
          </a:p>
        </p:txBody>
      </p:sp>
      <p:graphicFrame>
        <p:nvGraphicFramePr>
          <p:cNvPr id="17" name="Object 16">
            <a:extLst>
              <a:ext uri="{FF2B5EF4-FFF2-40B4-BE49-F238E27FC236}">
                <a16:creationId xmlns:a16="http://schemas.microsoft.com/office/drawing/2014/main" id="{FDABF2A3-67AC-4C69-8A57-1906E9D4C9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6353607"/>
              </p:ext>
            </p:extLst>
          </p:nvPr>
        </p:nvGraphicFramePr>
        <p:xfrm>
          <a:off x="1447800" y="5723620"/>
          <a:ext cx="300361" cy="384336"/>
        </p:xfrm>
        <a:graphic>
          <a:graphicData uri="http://schemas.openxmlformats.org/presentationml/2006/ole">
            <mc:AlternateContent xmlns:mc="http://schemas.openxmlformats.org/markup-compatibility/2006">
              <mc:Choice xmlns:v="urn:schemas-microsoft-com:vml" Requires="v">
                <p:oleObj name="Equation" r:id="rId8" imgW="139680" imgH="177480" progId="Equation.DSMT4">
                  <p:embed/>
                </p:oleObj>
              </mc:Choice>
              <mc:Fallback>
                <p:oleObj name="Equation" r:id="rId8" imgW="139680" imgH="177480" progId="Equation.DSMT4">
                  <p:embed/>
                  <p:pic>
                    <p:nvPicPr>
                      <p:cNvPr id="0" name=""/>
                      <p:cNvPicPr/>
                      <p:nvPr/>
                    </p:nvPicPr>
                    <p:blipFill>
                      <a:blip r:embed="rId9"/>
                      <a:stretch>
                        <a:fillRect/>
                      </a:stretch>
                    </p:blipFill>
                    <p:spPr>
                      <a:xfrm>
                        <a:off x="1447800" y="5723620"/>
                        <a:ext cx="300361" cy="3843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B2C1FF9-B9EC-4CFD-8F1D-A718B2328C93}"/>
              </a:ext>
            </a:extLst>
          </p:cNvPr>
          <p:cNvSpPr>
            <a:spLocks noGrp="1"/>
          </p:cNvSpPr>
          <p:nvPr>
            <p:ph idx="15"/>
          </p:nvPr>
        </p:nvSpPr>
        <p:spPr>
          <a:xfrm>
            <a:off x="1588528" y="5708872"/>
            <a:ext cx="7391400" cy="526888"/>
          </a:xfrm>
        </p:spPr>
        <p:txBody>
          <a:bodyPr/>
          <a:lstStyle/>
          <a:p>
            <a:pPr>
              <a:spcBef>
                <a:spcPts val="0"/>
              </a:spcBef>
              <a:spcAft>
                <a:spcPts val="400"/>
              </a:spcAft>
            </a:pPr>
            <a:r>
              <a:rPr lang="en-US" sz="2400" dirty="0"/>
              <a:t>, if it exists. Although we can not divide both sides of the</a:t>
            </a:r>
            <a:endParaRPr lang="en-US" sz="2400" dirty="0">
              <a:latin typeface="+mn-lt"/>
              <a:ea typeface="Cambria Math" pitchFamily="18" charset="0"/>
            </a:endParaRPr>
          </a:p>
        </p:txBody>
      </p:sp>
      <p:graphicFrame>
        <p:nvGraphicFramePr>
          <p:cNvPr id="23" name="Object 22">
            <a:extLst>
              <a:ext uri="{FF2B5EF4-FFF2-40B4-BE49-F238E27FC236}">
                <a16:creationId xmlns:a16="http://schemas.microsoft.com/office/drawing/2014/main" id="{B4BD953C-FFBD-438D-BD0D-3F54FB1651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5334297"/>
              </p:ext>
            </p:extLst>
          </p:nvPr>
        </p:nvGraphicFramePr>
        <p:xfrm>
          <a:off x="5074025" y="6140589"/>
          <a:ext cx="287098" cy="368384"/>
        </p:xfrm>
        <a:graphic>
          <a:graphicData uri="http://schemas.openxmlformats.org/presentationml/2006/ole">
            <mc:AlternateContent xmlns:mc="http://schemas.openxmlformats.org/markup-compatibility/2006">
              <mc:Choice xmlns:v="urn:schemas-microsoft-com:vml" Requires="v">
                <p:oleObj name="Equation" r:id="rId10" imgW="139680" imgH="177480" progId="Equation.DSMT4">
                  <p:embed/>
                </p:oleObj>
              </mc:Choice>
              <mc:Fallback>
                <p:oleObj name="Equation" r:id="rId10" imgW="139680" imgH="177480" progId="Equation.DSMT4">
                  <p:embed/>
                  <p:pic>
                    <p:nvPicPr>
                      <p:cNvPr id="0" name=""/>
                      <p:cNvPicPr/>
                      <p:nvPr/>
                    </p:nvPicPr>
                    <p:blipFill>
                      <a:blip r:embed="rId11"/>
                      <a:stretch>
                        <a:fillRect/>
                      </a:stretch>
                    </p:blipFill>
                    <p:spPr>
                      <a:xfrm>
                        <a:off x="5074025" y="6140589"/>
                        <a:ext cx="287098" cy="36838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28050CA-C7BB-4820-89AA-94AB815C91F9}"/>
              </a:ext>
            </a:extLst>
          </p:cNvPr>
          <p:cNvSpPr>
            <a:spLocks noGrp="1"/>
          </p:cNvSpPr>
          <p:nvPr>
            <p:ph idx="16"/>
          </p:nvPr>
        </p:nvSpPr>
        <p:spPr>
          <a:xfrm>
            <a:off x="457200" y="6102512"/>
            <a:ext cx="4948561" cy="526888"/>
          </a:xfrm>
        </p:spPr>
        <p:txBody>
          <a:bodyPr/>
          <a:lstStyle/>
          <a:p>
            <a:pPr>
              <a:spcBef>
                <a:spcPts val="0"/>
              </a:spcBef>
              <a:spcAft>
                <a:spcPts val="400"/>
              </a:spcAft>
            </a:pPr>
            <a:r>
              <a:rPr lang="en-US" sz="2400" dirty="0"/>
              <a:t>congruence by </a:t>
            </a:r>
            <a:r>
              <a:rPr lang="en-US" sz="2400" i="1" dirty="0"/>
              <a:t>a</a:t>
            </a:r>
            <a:r>
              <a:rPr lang="en-US" sz="2400" dirty="0"/>
              <a:t>, we can multiply by</a:t>
            </a:r>
            <a:endParaRPr lang="en-US" dirty="0">
              <a:ea typeface="Cambria Math"/>
            </a:endParaRPr>
          </a:p>
        </p:txBody>
      </p:sp>
      <p:sp>
        <p:nvSpPr>
          <p:cNvPr id="11" name="Content Placeholder 10">
            <a:extLst>
              <a:ext uri="{FF2B5EF4-FFF2-40B4-BE49-F238E27FC236}">
                <a16:creationId xmlns:a16="http://schemas.microsoft.com/office/drawing/2014/main" id="{03532CD8-DDBF-4EAE-B7BA-877421E382F5}"/>
              </a:ext>
            </a:extLst>
          </p:cNvPr>
          <p:cNvSpPr>
            <a:spLocks noGrp="1"/>
          </p:cNvSpPr>
          <p:nvPr>
            <p:ph idx="17"/>
          </p:nvPr>
        </p:nvSpPr>
        <p:spPr>
          <a:xfrm>
            <a:off x="5284228" y="6102128"/>
            <a:ext cx="3352800" cy="381000"/>
          </a:xfrm>
        </p:spPr>
        <p:txBody>
          <a:bodyPr/>
          <a:lstStyle/>
          <a:p>
            <a:r>
              <a:rPr lang="en-US" sz="2400" dirty="0"/>
              <a:t>to solve for </a:t>
            </a:r>
            <a:r>
              <a:rPr lang="en-US" sz="2400" i="1" dirty="0"/>
              <a:t>x.</a:t>
            </a:r>
            <a:endParaRPr lang="en-US" sz="2400" dirty="0"/>
          </a:p>
        </p:txBody>
      </p:sp>
      <p:sp>
        <p:nvSpPr>
          <p:cNvPr id="15" name="Slide Number Placeholder 5">
            <a:extLst>
              <a:ext uri="{FF2B5EF4-FFF2-40B4-BE49-F238E27FC236}">
                <a16:creationId xmlns:a16="http://schemas.microsoft.com/office/drawing/2014/main" id="{77D41BD3-A42B-4D29-BAA7-ECB7E8FF87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1262497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498B-32A6-4FF2-BD10-03DE730F8D92}"/>
              </a:ext>
            </a:extLst>
          </p:cNvPr>
          <p:cNvSpPr>
            <a:spLocks noGrp="1"/>
          </p:cNvSpPr>
          <p:nvPr>
            <p:ph type="title"/>
          </p:nvPr>
        </p:nvSpPr>
        <p:spPr/>
        <p:txBody>
          <a:bodyPr/>
          <a:lstStyle/>
          <a:p>
            <a:r>
              <a:rPr lang="en-US" dirty="0"/>
              <a:t>Inverse of </a:t>
            </a:r>
            <a:r>
              <a:rPr lang="en-US" i="1" dirty="0"/>
              <a:t>a</a:t>
            </a:r>
            <a:r>
              <a:rPr lang="en-US" dirty="0"/>
              <a:t> modulo </a:t>
            </a:r>
            <a:r>
              <a:rPr lang="en-US" i="1" dirty="0"/>
              <a:t>m</a:t>
            </a:r>
            <a:endParaRPr lang="en-IN" dirty="0"/>
          </a:p>
        </p:txBody>
      </p:sp>
      <p:sp>
        <p:nvSpPr>
          <p:cNvPr id="3" name="Content Placeholder 2">
            <a:extLst>
              <a:ext uri="{FF2B5EF4-FFF2-40B4-BE49-F238E27FC236}">
                <a16:creationId xmlns:a16="http://schemas.microsoft.com/office/drawing/2014/main" id="{334252C3-FB3A-4465-9326-164F4A8A8842}"/>
              </a:ext>
            </a:extLst>
          </p:cNvPr>
          <p:cNvSpPr>
            <a:spLocks noGrp="1"/>
          </p:cNvSpPr>
          <p:nvPr>
            <p:ph idx="1"/>
          </p:nvPr>
        </p:nvSpPr>
        <p:spPr>
          <a:xfrm>
            <a:off x="457200" y="1295400"/>
            <a:ext cx="8305800" cy="2667000"/>
          </a:xfrm>
        </p:spPr>
        <p:txBody>
          <a:bodyPr/>
          <a:lstStyle/>
          <a:p>
            <a:pPr>
              <a:spcBef>
                <a:spcPts val="0"/>
              </a:spcBef>
              <a:spcAft>
                <a:spcPts val="400"/>
              </a:spcAft>
            </a:pPr>
            <a:r>
              <a:rPr lang="en-US" sz="2400" dirty="0"/>
              <a:t>The following theorem guarantees that an inverse of </a:t>
            </a:r>
            <a:r>
              <a:rPr lang="en-US" sz="2400" i="1" dirty="0"/>
              <a:t>a</a:t>
            </a:r>
            <a:r>
              <a:rPr lang="en-US" sz="2400" dirty="0"/>
              <a:t> modulo </a:t>
            </a:r>
            <a:r>
              <a:rPr lang="en-US" sz="2400" i="1" dirty="0"/>
              <a:t>m</a:t>
            </a:r>
            <a:r>
              <a:rPr lang="en-US" sz="2400" dirty="0"/>
              <a:t> exists whenever </a:t>
            </a:r>
            <a:r>
              <a:rPr lang="en-US" sz="2400" i="1" dirty="0"/>
              <a:t>a</a:t>
            </a:r>
            <a:r>
              <a:rPr lang="en-US" sz="2400" dirty="0"/>
              <a:t> and </a:t>
            </a:r>
            <a:r>
              <a:rPr lang="en-US" sz="2400" i="1" dirty="0"/>
              <a:t>m</a:t>
            </a:r>
            <a:r>
              <a:rPr lang="en-US" sz="2400" dirty="0"/>
              <a:t> are relatively prime.  Two integers </a:t>
            </a:r>
            <a:r>
              <a:rPr lang="en-US" sz="2400" i="1" dirty="0"/>
              <a:t>a</a:t>
            </a:r>
            <a:r>
              <a:rPr lang="en-US" sz="2400" dirty="0"/>
              <a:t> and </a:t>
            </a:r>
            <a:r>
              <a:rPr lang="en-US" sz="2400" i="1" dirty="0"/>
              <a:t>b</a:t>
            </a:r>
            <a:r>
              <a:rPr lang="en-US" sz="2400" dirty="0"/>
              <a:t> are relatively prime when </a:t>
            </a:r>
            <a:r>
              <a:rPr lang="en-US" sz="2400" dirty="0" err="1"/>
              <a:t>gcd</a:t>
            </a:r>
            <a:r>
              <a:rPr lang="en-US" sz="2400" dirty="0"/>
              <a:t>(</a:t>
            </a:r>
            <a:r>
              <a:rPr lang="en-US" sz="2400" i="1" dirty="0" err="1"/>
              <a:t>a</a:t>
            </a:r>
            <a:r>
              <a:rPr lang="en-US" sz="2400" dirty="0" err="1"/>
              <a:t>,</a:t>
            </a:r>
            <a:r>
              <a:rPr lang="en-US" sz="2400" i="1" dirty="0" err="1"/>
              <a:t>b</a:t>
            </a:r>
            <a:r>
              <a:rPr lang="en-US" sz="2400" dirty="0"/>
              <a:t>) = </a:t>
            </a:r>
            <a:r>
              <a:rPr lang="en-US" sz="2400" dirty="0">
                <a:ea typeface="Cambria Math" pitchFamily="18" charset="0"/>
              </a:rPr>
              <a:t>1</a:t>
            </a:r>
            <a:r>
              <a:rPr lang="en-US" sz="2400" dirty="0"/>
              <a:t>.</a:t>
            </a:r>
          </a:p>
          <a:p>
            <a:pPr>
              <a:spcBef>
                <a:spcPts val="0"/>
              </a:spcBef>
              <a:spcAft>
                <a:spcPts val="400"/>
              </a:spcAft>
            </a:pPr>
            <a:r>
              <a:rPr lang="en-US" sz="2400" b="1" dirty="0"/>
              <a:t>Theorem </a:t>
            </a:r>
            <a:r>
              <a:rPr lang="en-US" sz="2400" b="1" dirty="0">
                <a:ea typeface="Cambria Math" pitchFamily="18" charset="0"/>
              </a:rPr>
              <a:t>1</a:t>
            </a:r>
            <a:r>
              <a:rPr lang="en-US" sz="2400" dirty="0"/>
              <a:t>: If </a:t>
            </a:r>
            <a:r>
              <a:rPr lang="en-US" sz="2400" i="1" dirty="0"/>
              <a:t>a</a:t>
            </a:r>
            <a:r>
              <a:rPr lang="en-US" sz="2400" dirty="0"/>
              <a:t> and </a:t>
            </a:r>
            <a:r>
              <a:rPr lang="en-US" sz="2400" i="1" dirty="0"/>
              <a:t>m</a:t>
            </a:r>
            <a:r>
              <a:rPr lang="en-US" sz="2400" dirty="0"/>
              <a:t> are relatively prime integers and </a:t>
            </a:r>
            <a:r>
              <a:rPr lang="en-US" sz="2400" i="1" dirty="0"/>
              <a:t>m</a:t>
            </a:r>
            <a:r>
              <a:rPr lang="en-US" sz="2400" dirty="0"/>
              <a:t> &gt; </a:t>
            </a:r>
            <a:r>
              <a:rPr lang="en-US" sz="2400" dirty="0">
                <a:ea typeface="Cambria Math" pitchFamily="18" charset="0"/>
              </a:rPr>
              <a:t>1, then an inverse of </a:t>
            </a:r>
            <a:r>
              <a:rPr lang="en-US" sz="2400" i="1" dirty="0">
                <a:ea typeface="Cambria Math" pitchFamily="18" charset="0"/>
              </a:rPr>
              <a:t>a</a:t>
            </a:r>
            <a:r>
              <a:rPr lang="en-US" sz="2400" dirty="0">
                <a:ea typeface="Cambria Math" pitchFamily="18" charset="0"/>
              </a:rPr>
              <a:t> modulo </a:t>
            </a:r>
            <a:r>
              <a:rPr lang="en-US" sz="2400" i="1" dirty="0">
                <a:ea typeface="Cambria Math" pitchFamily="18" charset="0"/>
              </a:rPr>
              <a:t>m</a:t>
            </a:r>
            <a:r>
              <a:rPr lang="en-US" sz="2400" dirty="0">
                <a:ea typeface="Cambria Math" pitchFamily="18" charset="0"/>
              </a:rPr>
              <a:t> exists.</a:t>
            </a:r>
            <a:r>
              <a:rPr lang="en-US" sz="2400" dirty="0"/>
              <a:t> Furthermore, this inverse is unique modulo </a:t>
            </a:r>
            <a:r>
              <a:rPr lang="en-US" sz="2400" i="1" dirty="0"/>
              <a:t>m</a:t>
            </a:r>
            <a:r>
              <a:rPr lang="en-US" sz="2400" dirty="0"/>
              <a:t>. (This means that there is a unique positive integer</a:t>
            </a:r>
            <a:endParaRPr lang="en-IN" sz="2400" dirty="0"/>
          </a:p>
        </p:txBody>
      </p:sp>
      <p:graphicFrame>
        <p:nvGraphicFramePr>
          <p:cNvPr id="12" name="Object 11">
            <a:extLst>
              <a:ext uri="{FF2B5EF4-FFF2-40B4-BE49-F238E27FC236}">
                <a16:creationId xmlns:a16="http://schemas.microsoft.com/office/drawing/2014/main" id="{7407F83A-1F3A-4685-906E-6B55780752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0532687"/>
              </p:ext>
            </p:extLst>
          </p:nvPr>
        </p:nvGraphicFramePr>
        <p:xfrm>
          <a:off x="6006214" y="3938779"/>
          <a:ext cx="269754" cy="345838"/>
        </p:xfrm>
        <a:graphic>
          <a:graphicData uri="http://schemas.openxmlformats.org/presentationml/2006/ole">
            <mc:AlternateContent xmlns:mc="http://schemas.openxmlformats.org/markup-compatibility/2006">
              <mc:Choice xmlns:v="urn:schemas-microsoft-com:vml" Requires="v">
                <p:oleObj name="Equation" r:id="rId2" imgW="139680" imgH="177480" progId="Equation.DSMT4">
                  <p:embed/>
                </p:oleObj>
              </mc:Choice>
              <mc:Fallback>
                <p:oleObj name="Equation" r:id="rId2" imgW="139680" imgH="177480" progId="Equation.DSMT4">
                  <p:embed/>
                  <p:pic>
                    <p:nvPicPr>
                      <p:cNvPr id="9" name="Object 8">
                        <a:extLst>
                          <a:ext uri="{FF2B5EF4-FFF2-40B4-BE49-F238E27FC236}">
                            <a16:creationId xmlns:a16="http://schemas.microsoft.com/office/drawing/2014/main" id="{DEAE8CDB-B6BA-41CA-92AC-FBE20034FF3D}"/>
                          </a:ext>
                        </a:extLst>
                      </p:cNvPr>
                      <p:cNvPicPr/>
                      <p:nvPr/>
                    </p:nvPicPr>
                    <p:blipFill>
                      <a:blip r:embed="rId3"/>
                      <a:stretch>
                        <a:fillRect/>
                      </a:stretch>
                    </p:blipFill>
                    <p:spPr>
                      <a:xfrm>
                        <a:off x="6006214" y="3938779"/>
                        <a:ext cx="269754" cy="3458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9C9850E-5AB4-4219-829E-8D554C0217ED}"/>
              </a:ext>
            </a:extLst>
          </p:cNvPr>
          <p:cNvSpPr>
            <a:spLocks noGrp="1"/>
          </p:cNvSpPr>
          <p:nvPr>
            <p:ph idx="13"/>
          </p:nvPr>
        </p:nvSpPr>
        <p:spPr>
          <a:xfrm>
            <a:off x="1635711" y="3527441"/>
            <a:ext cx="7051089" cy="536951"/>
          </a:xfrm>
        </p:spPr>
        <p:txBody>
          <a:bodyPr/>
          <a:lstStyle/>
          <a:p>
            <a:r>
              <a:rPr lang="en-US" sz="2400" dirty="0"/>
              <a:t>less than </a:t>
            </a:r>
            <a:r>
              <a:rPr lang="en-US" sz="2400" i="1" dirty="0"/>
              <a:t>m</a:t>
            </a:r>
            <a:r>
              <a:rPr lang="en-US" sz="2400" dirty="0"/>
              <a:t> that is an inverse of </a:t>
            </a:r>
            <a:r>
              <a:rPr lang="en-US" sz="2400" i="1" dirty="0"/>
              <a:t>a </a:t>
            </a:r>
            <a:r>
              <a:rPr lang="en-US" sz="2400" dirty="0"/>
              <a:t>modulo </a:t>
            </a:r>
            <a:r>
              <a:rPr lang="en-US" sz="2400" i="1" dirty="0"/>
              <a:t>m</a:t>
            </a:r>
            <a:r>
              <a:rPr lang="en-US" sz="2400" dirty="0"/>
              <a:t> and every</a:t>
            </a:r>
            <a:endParaRPr lang="en-IN" sz="2400" dirty="0"/>
          </a:p>
        </p:txBody>
      </p:sp>
      <p:sp>
        <p:nvSpPr>
          <p:cNvPr id="5" name="Content Placeholder 4">
            <a:extLst>
              <a:ext uri="{FF2B5EF4-FFF2-40B4-BE49-F238E27FC236}">
                <a16:creationId xmlns:a16="http://schemas.microsoft.com/office/drawing/2014/main" id="{87659D38-72B5-44A1-9113-2475A98E736E}"/>
              </a:ext>
            </a:extLst>
          </p:cNvPr>
          <p:cNvSpPr>
            <a:spLocks noGrp="1"/>
          </p:cNvSpPr>
          <p:nvPr>
            <p:ph idx="14"/>
          </p:nvPr>
        </p:nvSpPr>
        <p:spPr>
          <a:xfrm>
            <a:off x="457200" y="3886200"/>
            <a:ext cx="5715000" cy="536951"/>
          </a:xfrm>
        </p:spPr>
        <p:txBody>
          <a:bodyPr/>
          <a:lstStyle/>
          <a:p>
            <a:r>
              <a:rPr lang="en-US" sz="2400" dirty="0"/>
              <a:t>other inverse of </a:t>
            </a:r>
            <a:r>
              <a:rPr lang="en-US" sz="2400" i="1" dirty="0"/>
              <a:t>a</a:t>
            </a:r>
            <a:r>
              <a:rPr lang="en-US" sz="2400" dirty="0"/>
              <a:t> modulo </a:t>
            </a:r>
            <a:r>
              <a:rPr lang="en-US" sz="2400" i="1" dirty="0"/>
              <a:t>m</a:t>
            </a:r>
            <a:r>
              <a:rPr lang="en-US" sz="2400" dirty="0"/>
              <a:t> is congruent to</a:t>
            </a:r>
            <a:endParaRPr lang="en-IN" sz="2400" dirty="0"/>
          </a:p>
        </p:txBody>
      </p:sp>
      <p:graphicFrame>
        <p:nvGraphicFramePr>
          <p:cNvPr id="8" name="Object 7">
            <a:extLst>
              <a:ext uri="{FF2B5EF4-FFF2-40B4-BE49-F238E27FC236}">
                <a16:creationId xmlns:a16="http://schemas.microsoft.com/office/drawing/2014/main" id="{07575375-2410-4911-B924-96B8C9A3AF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70551998"/>
              </p:ext>
            </p:extLst>
          </p:nvPr>
        </p:nvGraphicFramePr>
        <p:xfrm>
          <a:off x="1450678" y="3592942"/>
          <a:ext cx="271730" cy="345838"/>
        </p:xfrm>
        <a:graphic>
          <a:graphicData uri="http://schemas.openxmlformats.org/presentationml/2006/ole">
            <mc:AlternateContent xmlns:mc="http://schemas.openxmlformats.org/markup-compatibility/2006">
              <mc:Choice xmlns:v="urn:schemas-microsoft-com:vml" Requires="v">
                <p:oleObj name="Equation" r:id="rId4" imgW="139680" imgH="177480" progId="Equation.DSMT4">
                  <p:embed/>
                </p:oleObj>
              </mc:Choice>
              <mc:Fallback>
                <p:oleObj name="Equation" r:id="rId4" imgW="139680" imgH="177480" progId="Equation.DSMT4">
                  <p:embed/>
                  <p:pic>
                    <p:nvPicPr>
                      <p:cNvPr id="0" name=""/>
                      <p:cNvPicPr/>
                      <p:nvPr/>
                    </p:nvPicPr>
                    <p:blipFill>
                      <a:blip r:embed="rId5"/>
                      <a:stretch>
                        <a:fillRect/>
                      </a:stretch>
                    </p:blipFill>
                    <p:spPr>
                      <a:xfrm>
                        <a:off x="1450678" y="3592942"/>
                        <a:ext cx="271730" cy="3458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A6D6E9D-A614-4621-B07D-2E51C2BC414A}"/>
              </a:ext>
            </a:extLst>
          </p:cNvPr>
          <p:cNvSpPr>
            <a:spLocks noGrp="1"/>
          </p:cNvSpPr>
          <p:nvPr>
            <p:ph idx="15"/>
          </p:nvPr>
        </p:nvSpPr>
        <p:spPr>
          <a:xfrm>
            <a:off x="6172200" y="3886200"/>
            <a:ext cx="2133600" cy="536951"/>
          </a:xfrm>
        </p:spPr>
        <p:txBody>
          <a:bodyPr/>
          <a:lstStyle/>
          <a:p>
            <a:r>
              <a:rPr lang="en-US" sz="2400" dirty="0"/>
              <a:t>modulo </a:t>
            </a:r>
            <a:r>
              <a:rPr lang="en-US" sz="2400" i="1" dirty="0"/>
              <a:t>m</a:t>
            </a:r>
            <a:r>
              <a:rPr lang="en-US" sz="2400" dirty="0"/>
              <a:t>.)</a:t>
            </a:r>
            <a:endParaRPr lang="en-IN" sz="2400" dirty="0"/>
          </a:p>
        </p:txBody>
      </p:sp>
      <p:sp>
        <p:nvSpPr>
          <p:cNvPr id="7" name="Content Placeholder 6">
            <a:extLst>
              <a:ext uri="{FF2B5EF4-FFF2-40B4-BE49-F238E27FC236}">
                <a16:creationId xmlns:a16="http://schemas.microsoft.com/office/drawing/2014/main" id="{C4AAADE6-CC40-4C96-A1A4-1B8C1A0242E7}"/>
              </a:ext>
            </a:extLst>
          </p:cNvPr>
          <p:cNvSpPr>
            <a:spLocks noGrp="1"/>
          </p:cNvSpPr>
          <p:nvPr>
            <p:ph idx="16"/>
          </p:nvPr>
        </p:nvSpPr>
        <p:spPr>
          <a:xfrm>
            <a:off x="457200" y="4343400"/>
            <a:ext cx="8458200" cy="2118064"/>
          </a:xfrm>
        </p:spPr>
        <p:txBody>
          <a:bodyPr/>
          <a:lstStyle/>
          <a:p>
            <a:pPr>
              <a:spcBef>
                <a:spcPts val="0"/>
              </a:spcBef>
              <a:spcAft>
                <a:spcPts val="400"/>
              </a:spcAft>
            </a:pPr>
            <a:r>
              <a:rPr lang="en-US" sz="2400" b="1" dirty="0"/>
              <a:t>Proof</a:t>
            </a:r>
            <a:r>
              <a:rPr lang="en-US" sz="2400" dirty="0"/>
              <a:t>:  Since </a:t>
            </a:r>
            <a:r>
              <a:rPr lang="en-US" sz="2400" dirty="0" err="1"/>
              <a:t>gcd</a:t>
            </a:r>
            <a:r>
              <a:rPr lang="en-US" sz="2400" dirty="0"/>
              <a:t>(</a:t>
            </a:r>
            <a:r>
              <a:rPr lang="en-US" sz="2400" i="1" dirty="0" err="1"/>
              <a:t>a</a:t>
            </a:r>
            <a:r>
              <a:rPr lang="en-US" sz="2400" dirty="0" err="1"/>
              <a:t>,</a:t>
            </a:r>
            <a:r>
              <a:rPr lang="en-US" sz="2400" i="1" dirty="0" err="1"/>
              <a:t>m</a:t>
            </a:r>
            <a:r>
              <a:rPr lang="en-US" sz="2400" dirty="0"/>
              <a:t>) = </a:t>
            </a:r>
            <a:r>
              <a:rPr lang="en-US" sz="2400" dirty="0">
                <a:ea typeface="Cambria Math" pitchFamily="18" charset="0"/>
              </a:rPr>
              <a:t>1</a:t>
            </a:r>
            <a:r>
              <a:rPr lang="en-US" sz="2400" dirty="0"/>
              <a:t>, by Theorem 6 of Section </a:t>
            </a:r>
            <a:r>
              <a:rPr lang="en-US" sz="2400" dirty="0">
                <a:ea typeface="Cambria Math" pitchFamily="18" charset="0"/>
              </a:rPr>
              <a:t>4.3</a:t>
            </a:r>
            <a:r>
              <a:rPr lang="en-US" sz="2400" dirty="0"/>
              <a:t>, there are integers  </a:t>
            </a:r>
            <a:r>
              <a:rPr lang="en-US" sz="2400" i="1" dirty="0"/>
              <a:t>s</a:t>
            </a:r>
            <a:r>
              <a:rPr lang="en-US" sz="2400" dirty="0"/>
              <a:t> and </a:t>
            </a:r>
            <a:r>
              <a:rPr lang="en-US" sz="2400" i="1" dirty="0"/>
              <a:t>t</a:t>
            </a:r>
            <a:r>
              <a:rPr lang="en-US" sz="2400" dirty="0"/>
              <a:t> such that </a:t>
            </a:r>
            <a:r>
              <a:rPr lang="en-US" sz="2400" i="1" dirty="0" err="1"/>
              <a:t>sa</a:t>
            </a:r>
            <a:r>
              <a:rPr lang="en-US" sz="2400" dirty="0"/>
              <a:t> + </a:t>
            </a:r>
            <a:r>
              <a:rPr lang="en-US" sz="2400" i="1" dirty="0"/>
              <a:t>tm</a:t>
            </a:r>
            <a:r>
              <a:rPr lang="en-US" sz="2400" dirty="0"/>
              <a:t> = </a:t>
            </a:r>
            <a:r>
              <a:rPr lang="en-US" sz="2400" dirty="0">
                <a:ea typeface="Cambria Math" pitchFamily="18" charset="0"/>
              </a:rPr>
              <a:t>1</a:t>
            </a:r>
            <a:r>
              <a:rPr lang="en-US" sz="2400" dirty="0"/>
              <a:t>.</a:t>
            </a:r>
          </a:p>
          <a:p>
            <a:pPr marL="342000" lvl="1">
              <a:spcBef>
                <a:spcPts val="0"/>
              </a:spcBef>
              <a:spcAft>
                <a:spcPts val="400"/>
              </a:spcAft>
            </a:pPr>
            <a:r>
              <a:rPr lang="en-US" sz="2000" dirty="0"/>
              <a:t>Hence, </a:t>
            </a:r>
            <a:r>
              <a:rPr lang="en-US" sz="2000" i="1" dirty="0" err="1"/>
              <a:t>sa</a:t>
            </a:r>
            <a:r>
              <a:rPr lang="en-US" sz="2000" i="1" dirty="0"/>
              <a:t> + tm </a:t>
            </a:r>
            <a:r>
              <a:rPr lang="en-US" sz="2000" dirty="0">
                <a:ea typeface="Cambria Math"/>
              </a:rPr>
              <a:t>≡</a:t>
            </a:r>
            <a:r>
              <a:rPr lang="en-US" sz="2000" dirty="0">
                <a:ea typeface="Cambria Math" pitchFamily="18" charset="0"/>
              </a:rPr>
              <a:t> 1</a:t>
            </a:r>
            <a:r>
              <a:rPr lang="en-US" sz="2000" dirty="0"/>
              <a:t> ( mod </a:t>
            </a:r>
            <a:r>
              <a:rPr lang="en-US" sz="2000" i="1" dirty="0"/>
              <a:t>m</a:t>
            </a:r>
            <a:r>
              <a:rPr lang="en-US" sz="2000" dirty="0"/>
              <a:t>).</a:t>
            </a:r>
          </a:p>
          <a:p>
            <a:pPr marL="342000" lvl="1">
              <a:spcBef>
                <a:spcPts val="0"/>
              </a:spcBef>
              <a:spcAft>
                <a:spcPts val="400"/>
              </a:spcAft>
            </a:pPr>
            <a:r>
              <a:rPr lang="en-US" sz="2000" dirty="0"/>
              <a:t>Since </a:t>
            </a:r>
            <a:r>
              <a:rPr lang="en-US" sz="2000" i="1" dirty="0"/>
              <a:t>tm </a:t>
            </a:r>
            <a:r>
              <a:rPr lang="en-US" sz="2000" dirty="0">
                <a:ea typeface="Cambria Math"/>
              </a:rPr>
              <a:t>≡</a:t>
            </a:r>
            <a:r>
              <a:rPr lang="en-US" sz="2000" dirty="0">
                <a:ea typeface="Cambria Math" pitchFamily="18" charset="0"/>
              </a:rPr>
              <a:t> 0</a:t>
            </a:r>
            <a:r>
              <a:rPr lang="en-US" sz="2000" dirty="0"/>
              <a:t> ( mod </a:t>
            </a:r>
            <a:r>
              <a:rPr lang="en-US" sz="2000" i="1" dirty="0"/>
              <a:t>m</a:t>
            </a:r>
            <a:r>
              <a:rPr lang="en-US" sz="2000" dirty="0"/>
              <a:t>), it follows that </a:t>
            </a:r>
            <a:r>
              <a:rPr lang="en-US" sz="2000" i="1" dirty="0" err="1"/>
              <a:t>sa</a:t>
            </a:r>
            <a:r>
              <a:rPr lang="en-US" sz="2000" i="1" dirty="0"/>
              <a:t> </a:t>
            </a:r>
            <a:r>
              <a:rPr lang="en-US" sz="2000" dirty="0">
                <a:ea typeface="Cambria Math"/>
              </a:rPr>
              <a:t>≡</a:t>
            </a:r>
            <a:r>
              <a:rPr lang="en-US" sz="2000" dirty="0">
                <a:ea typeface="Cambria Math" pitchFamily="18" charset="0"/>
              </a:rPr>
              <a:t> 1</a:t>
            </a:r>
            <a:r>
              <a:rPr lang="en-US" sz="2000" dirty="0"/>
              <a:t> ( mod </a:t>
            </a:r>
            <a:r>
              <a:rPr lang="en-US" sz="2000" i="1" dirty="0"/>
              <a:t>m</a:t>
            </a:r>
            <a:r>
              <a:rPr lang="en-US" sz="2000" dirty="0"/>
              <a:t>).</a:t>
            </a:r>
          </a:p>
          <a:p>
            <a:pPr marL="342000" lvl="1">
              <a:spcBef>
                <a:spcPts val="0"/>
              </a:spcBef>
              <a:spcAft>
                <a:spcPts val="400"/>
              </a:spcAft>
            </a:pPr>
            <a:r>
              <a:rPr lang="en-US" sz="2000" dirty="0"/>
              <a:t>Consequently, </a:t>
            </a:r>
            <a:r>
              <a:rPr lang="en-US" sz="2000" i="1" dirty="0"/>
              <a:t>s</a:t>
            </a:r>
            <a:r>
              <a:rPr lang="en-US" sz="2000" dirty="0"/>
              <a:t> is an inverse of </a:t>
            </a:r>
            <a:r>
              <a:rPr lang="en-US" sz="2000" i="1" dirty="0"/>
              <a:t>a</a:t>
            </a:r>
            <a:r>
              <a:rPr lang="en-US" sz="2000" dirty="0"/>
              <a:t> modulo </a:t>
            </a:r>
            <a:r>
              <a:rPr lang="en-US" sz="2000" i="1" dirty="0"/>
              <a:t>m</a:t>
            </a:r>
            <a:r>
              <a:rPr lang="en-US" sz="2000" dirty="0"/>
              <a:t>.</a:t>
            </a:r>
          </a:p>
          <a:p>
            <a:pPr marL="342000" lvl="1">
              <a:spcBef>
                <a:spcPts val="0"/>
              </a:spcBef>
              <a:spcAft>
                <a:spcPts val="400"/>
              </a:spcAft>
            </a:pPr>
            <a:r>
              <a:rPr lang="en-US" sz="2000" dirty="0"/>
              <a:t>The uniqueness of the inverse is Exercise </a:t>
            </a:r>
            <a:r>
              <a:rPr lang="en-US" sz="2000" dirty="0">
                <a:ea typeface="Cambria Math" pitchFamily="18" charset="0"/>
              </a:rPr>
              <a:t>7</a:t>
            </a:r>
            <a:r>
              <a:rPr lang="en-US" sz="2000" dirty="0"/>
              <a:t>.</a:t>
            </a:r>
          </a:p>
        </p:txBody>
      </p:sp>
      <p:sp>
        <p:nvSpPr>
          <p:cNvPr id="11" name="Slide Number Placeholder 5">
            <a:extLst>
              <a:ext uri="{FF2B5EF4-FFF2-40B4-BE49-F238E27FC236}">
                <a16:creationId xmlns:a16="http://schemas.microsoft.com/office/drawing/2014/main" id="{BE33EC5F-AF76-4930-8498-27DFC15F8F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140630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498B-32A6-4FF2-BD10-03DE730F8D92}"/>
              </a:ext>
            </a:extLst>
          </p:cNvPr>
          <p:cNvSpPr>
            <a:spLocks noGrp="1"/>
          </p:cNvSpPr>
          <p:nvPr>
            <p:ph type="title"/>
          </p:nvPr>
        </p:nvSpPr>
        <p:spPr/>
        <p:txBody>
          <a:bodyPr/>
          <a:lstStyle/>
          <a:p>
            <a:r>
              <a:rPr lang="en-US" dirty="0"/>
              <a:t>Finding Inverses</a:t>
            </a:r>
            <a:r>
              <a:rPr lang="en-US" sz="1500" dirty="0"/>
              <a:t> 1</a:t>
            </a:r>
            <a:endParaRPr lang="en-IN" dirty="0"/>
          </a:p>
        </p:txBody>
      </p:sp>
      <p:sp>
        <p:nvSpPr>
          <p:cNvPr id="3" name="Content Placeholder 2">
            <a:extLst>
              <a:ext uri="{FF2B5EF4-FFF2-40B4-BE49-F238E27FC236}">
                <a16:creationId xmlns:a16="http://schemas.microsoft.com/office/drawing/2014/main" id="{334252C3-FB3A-4465-9326-164F4A8A8842}"/>
              </a:ext>
            </a:extLst>
          </p:cNvPr>
          <p:cNvSpPr>
            <a:spLocks noGrp="1"/>
          </p:cNvSpPr>
          <p:nvPr>
            <p:ph idx="1"/>
          </p:nvPr>
        </p:nvSpPr>
        <p:spPr>
          <a:xfrm>
            <a:off x="457200" y="1295400"/>
            <a:ext cx="8382000" cy="2971800"/>
          </a:xfrm>
        </p:spPr>
        <p:txBody>
          <a:bodyPr/>
          <a:lstStyle/>
          <a:p>
            <a:pPr>
              <a:spcBef>
                <a:spcPts val="600"/>
              </a:spcBef>
            </a:pPr>
            <a:r>
              <a:rPr lang="en-US" sz="2600" dirty="0"/>
              <a:t>The Euclidean algorithm and </a:t>
            </a:r>
            <a:r>
              <a:rPr lang="en-US" sz="2600" dirty="0" err="1"/>
              <a:t>B</a:t>
            </a:r>
            <a:r>
              <a:rPr lang="en-US" sz="2600" dirty="0" err="1">
                <a:ea typeface="Cambria Math"/>
              </a:rPr>
              <a:t>é</a:t>
            </a:r>
            <a:r>
              <a:rPr lang="en-US" sz="2600" dirty="0" err="1"/>
              <a:t>zout</a:t>
            </a:r>
            <a:r>
              <a:rPr lang="en-US" sz="2600" dirty="0"/>
              <a:t> coefficients gives us a systematic approaches to finding inverses. </a:t>
            </a:r>
          </a:p>
          <a:p>
            <a:pPr>
              <a:spcBef>
                <a:spcPts val="600"/>
              </a:spcBef>
            </a:pPr>
            <a:r>
              <a:rPr lang="en-US" sz="2600" b="1" dirty="0"/>
              <a:t>Example</a:t>
            </a:r>
            <a:r>
              <a:rPr lang="en-US" sz="2600" dirty="0"/>
              <a:t>: Find an inverse of </a:t>
            </a:r>
            <a:r>
              <a:rPr lang="en-US" sz="2600" dirty="0">
                <a:ea typeface="Cambria Math" pitchFamily="18" charset="0"/>
              </a:rPr>
              <a:t>3</a:t>
            </a:r>
            <a:r>
              <a:rPr lang="en-US" sz="2600" dirty="0"/>
              <a:t> modulo </a:t>
            </a:r>
            <a:r>
              <a:rPr lang="en-US" sz="2600" dirty="0">
                <a:ea typeface="Cambria Math" pitchFamily="18" charset="0"/>
              </a:rPr>
              <a:t>7.</a:t>
            </a:r>
            <a:r>
              <a:rPr lang="en-US" sz="2600" dirty="0"/>
              <a:t> </a:t>
            </a:r>
          </a:p>
          <a:p>
            <a:pPr>
              <a:spcBef>
                <a:spcPts val="600"/>
              </a:spcBef>
            </a:pPr>
            <a:r>
              <a:rPr lang="en-US" sz="2600" b="1" dirty="0"/>
              <a:t>Solution</a:t>
            </a:r>
            <a:r>
              <a:rPr lang="en-US" sz="2600" dirty="0"/>
              <a:t>: Because </a:t>
            </a:r>
            <a:r>
              <a:rPr lang="en-US" sz="2600" dirty="0" err="1"/>
              <a:t>gcd</a:t>
            </a:r>
            <a:r>
              <a:rPr lang="en-US" sz="2600" dirty="0"/>
              <a:t>(</a:t>
            </a:r>
            <a:r>
              <a:rPr lang="en-US" sz="2600" dirty="0">
                <a:ea typeface="Cambria Math" pitchFamily="18" charset="0"/>
              </a:rPr>
              <a:t>3,7</a:t>
            </a:r>
            <a:r>
              <a:rPr lang="en-US" sz="2600" dirty="0"/>
              <a:t>) = </a:t>
            </a:r>
            <a:r>
              <a:rPr lang="en-US" sz="2600" dirty="0">
                <a:ea typeface="Cambria Math" pitchFamily="18" charset="0"/>
              </a:rPr>
              <a:t>1</a:t>
            </a:r>
            <a:r>
              <a:rPr lang="en-US" sz="2600" dirty="0"/>
              <a:t>, by Theorem </a:t>
            </a:r>
            <a:r>
              <a:rPr lang="en-US" sz="2600" dirty="0">
                <a:ea typeface="Cambria Math" pitchFamily="18" charset="0"/>
              </a:rPr>
              <a:t>1, an inverse of 3 modulo 7 exists. </a:t>
            </a:r>
          </a:p>
          <a:p>
            <a:pPr marL="342000" lvl="1">
              <a:spcBef>
                <a:spcPts val="600"/>
              </a:spcBef>
            </a:pPr>
            <a:r>
              <a:rPr lang="en-US" sz="2200" dirty="0">
                <a:ea typeface="Cambria Math" pitchFamily="18" charset="0"/>
              </a:rPr>
              <a:t>Using the Euclidian algorithm: 7 =</a:t>
            </a:r>
            <a:endParaRPr lang="en-IN" sz="2400" dirty="0"/>
          </a:p>
        </p:txBody>
      </p:sp>
      <p:graphicFrame>
        <p:nvGraphicFramePr>
          <p:cNvPr id="10" name="Object 9">
            <a:extLst>
              <a:ext uri="{FF2B5EF4-FFF2-40B4-BE49-F238E27FC236}">
                <a16:creationId xmlns:a16="http://schemas.microsoft.com/office/drawing/2014/main" id="{1D0EFE21-233D-4359-8450-8E79029742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2711486"/>
              </p:ext>
            </p:extLst>
          </p:nvPr>
        </p:nvGraphicFramePr>
        <p:xfrm>
          <a:off x="4773168" y="3813048"/>
          <a:ext cx="867270" cy="347472"/>
        </p:xfrm>
        <a:graphic>
          <a:graphicData uri="http://schemas.openxmlformats.org/presentationml/2006/ole">
            <mc:AlternateContent xmlns:mc="http://schemas.openxmlformats.org/markup-compatibility/2006">
              <mc:Choice xmlns:v="urn:schemas-microsoft-com:vml" Requires="v">
                <p:oleObj name="Equation" r:id="rId2" imgW="507960" imgH="203040" progId="Equation.DSMT4">
                  <p:embed/>
                </p:oleObj>
              </mc:Choice>
              <mc:Fallback>
                <p:oleObj name="Equation" r:id="rId2" imgW="507960" imgH="203040" progId="Equation.DSMT4">
                  <p:embed/>
                  <p:pic>
                    <p:nvPicPr>
                      <p:cNvPr id="3" name="Object 2">
                        <a:extLst>
                          <a:ext uri="{FF2B5EF4-FFF2-40B4-BE49-F238E27FC236}">
                            <a16:creationId xmlns:a16="http://schemas.microsoft.com/office/drawing/2014/main" id="{D321E337-1823-40D8-BA71-7CE785E58479}"/>
                          </a:ext>
                        </a:extLst>
                      </p:cNvPr>
                      <p:cNvPicPr/>
                      <p:nvPr/>
                    </p:nvPicPr>
                    <p:blipFill>
                      <a:blip r:embed="rId3"/>
                      <a:stretch>
                        <a:fillRect/>
                      </a:stretch>
                    </p:blipFill>
                    <p:spPr>
                      <a:xfrm>
                        <a:off x="4773168" y="3813048"/>
                        <a:ext cx="867270" cy="3474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9C9850E-5AB4-4219-829E-8D554C0217ED}"/>
              </a:ext>
            </a:extLst>
          </p:cNvPr>
          <p:cNvSpPr>
            <a:spLocks noGrp="1"/>
          </p:cNvSpPr>
          <p:nvPr>
            <p:ph idx="13"/>
          </p:nvPr>
        </p:nvSpPr>
        <p:spPr>
          <a:xfrm>
            <a:off x="457200" y="4202584"/>
            <a:ext cx="3962400" cy="381000"/>
          </a:xfrm>
        </p:spPr>
        <p:txBody>
          <a:bodyPr/>
          <a:lstStyle/>
          <a:p>
            <a:pPr marL="342900" indent="-342900">
              <a:buClr>
                <a:srgbClr val="04617B"/>
              </a:buClr>
              <a:buFont typeface="Arial" panose="020B0604020202020204" pitchFamily="34" charset="0"/>
              <a:buChar char="•"/>
            </a:pPr>
            <a:r>
              <a:rPr lang="en-US" sz="2200" dirty="0">
                <a:ea typeface="Cambria Math" pitchFamily="18" charset="0"/>
              </a:rPr>
              <a:t>From this equation, we get </a:t>
            </a:r>
            <a:r>
              <a:rPr lang="en-US" sz="2400" i="1" dirty="0">
                <a:latin typeface="Calibri" panose="020F0502020204030204" pitchFamily="34" charset="0"/>
              </a:rPr>
              <a:t>−</a:t>
            </a:r>
            <a:endParaRPr lang="en-IN" sz="2200" dirty="0"/>
          </a:p>
        </p:txBody>
      </p:sp>
      <p:graphicFrame>
        <p:nvGraphicFramePr>
          <p:cNvPr id="12" name="Object 11">
            <a:extLst>
              <a:ext uri="{FF2B5EF4-FFF2-40B4-BE49-F238E27FC236}">
                <a16:creationId xmlns:a16="http://schemas.microsoft.com/office/drawing/2014/main" id="{E836C7B0-BC85-444F-97CC-7EDE9DCAF0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6594882"/>
              </p:ext>
            </p:extLst>
          </p:nvPr>
        </p:nvGraphicFramePr>
        <p:xfrm>
          <a:off x="4114800" y="4309702"/>
          <a:ext cx="1143000" cy="338498"/>
        </p:xfrm>
        <a:graphic>
          <a:graphicData uri="http://schemas.openxmlformats.org/presentationml/2006/ole">
            <mc:AlternateContent xmlns:mc="http://schemas.openxmlformats.org/markup-compatibility/2006">
              <mc:Choice xmlns:v="urn:schemas-microsoft-com:vml" Requires="v">
                <p:oleObj name="Equation" r:id="rId4" imgW="685800" imgH="203040" progId="Equation.DSMT4">
                  <p:embed/>
                </p:oleObj>
              </mc:Choice>
              <mc:Fallback>
                <p:oleObj name="Equation" r:id="rId4" imgW="685800" imgH="203040" progId="Equation.DSMT4">
                  <p:embed/>
                  <p:pic>
                    <p:nvPicPr>
                      <p:cNvPr id="7" name="Object 6">
                        <a:extLst>
                          <a:ext uri="{FF2B5EF4-FFF2-40B4-BE49-F238E27FC236}">
                            <a16:creationId xmlns:a16="http://schemas.microsoft.com/office/drawing/2014/main" id="{27285DFF-B8E7-4160-BF21-3CC3467BA653}"/>
                          </a:ext>
                        </a:extLst>
                      </p:cNvPr>
                      <p:cNvPicPr/>
                      <p:nvPr/>
                    </p:nvPicPr>
                    <p:blipFill>
                      <a:blip r:embed="rId5"/>
                      <a:stretch>
                        <a:fillRect/>
                      </a:stretch>
                    </p:blipFill>
                    <p:spPr>
                      <a:xfrm>
                        <a:off x="4114800" y="4309702"/>
                        <a:ext cx="1143000" cy="33849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7659D38-72B5-44A1-9113-2475A98E736E}"/>
              </a:ext>
            </a:extLst>
          </p:cNvPr>
          <p:cNvSpPr>
            <a:spLocks noGrp="1"/>
          </p:cNvSpPr>
          <p:nvPr>
            <p:ph idx="14"/>
          </p:nvPr>
        </p:nvSpPr>
        <p:spPr>
          <a:xfrm>
            <a:off x="5045697" y="4210475"/>
            <a:ext cx="3641103" cy="536951"/>
          </a:xfrm>
        </p:spPr>
        <p:txBody>
          <a:bodyPr/>
          <a:lstStyle/>
          <a:p>
            <a:r>
              <a:rPr lang="en-US" sz="2200" dirty="0">
                <a:ea typeface="Cambria Math" pitchFamily="18" charset="0"/>
              </a:rPr>
              <a:t>= 1, and see that </a:t>
            </a:r>
            <a:r>
              <a:rPr lang="en-US" sz="2200" i="1" dirty="0">
                <a:latin typeface="Calibri" panose="020F0502020204030204" pitchFamily="34" charset="0"/>
              </a:rPr>
              <a:t>−</a:t>
            </a:r>
            <a:r>
              <a:rPr lang="en-US" sz="2200" dirty="0">
                <a:ea typeface="Cambria Math" pitchFamily="18" charset="0"/>
              </a:rPr>
              <a:t>2  and 1 are</a:t>
            </a:r>
            <a:endParaRPr lang="en-IN" sz="2200" dirty="0"/>
          </a:p>
        </p:txBody>
      </p:sp>
      <p:sp>
        <p:nvSpPr>
          <p:cNvPr id="6" name="Content Placeholder 5">
            <a:extLst>
              <a:ext uri="{FF2B5EF4-FFF2-40B4-BE49-F238E27FC236}">
                <a16:creationId xmlns:a16="http://schemas.microsoft.com/office/drawing/2014/main" id="{DA6D6E9D-A614-4621-B07D-2E51C2BC414A}"/>
              </a:ext>
            </a:extLst>
          </p:cNvPr>
          <p:cNvSpPr>
            <a:spLocks noGrp="1"/>
          </p:cNvSpPr>
          <p:nvPr>
            <p:ph idx="15"/>
          </p:nvPr>
        </p:nvSpPr>
        <p:spPr>
          <a:xfrm>
            <a:off x="685800" y="4572000"/>
            <a:ext cx="5715001" cy="536951"/>
          </a:xfrm>
        </p:spPr>
        <p:txBody>
          <a:bodyPr/>
          <a:lstStyle/>
          <a:p>
            <a:pPr marL="114300" lvl="1" indent="0">
              <a:spcBef>
                <a:spcPts val="600"/>
              </a:spcBef>
              <a:buNone/>
            </a:pPr>
            <a:r>
              <a:rPr lang="en-US" sz="2200" dirty="0" err="1"/>
              <a:t>B</a:t>
            </a:r>
            <a:r>
              <a:rPr lang="en-US" sz="2200" dirty="0" err="1">
                <a:ea typeface="Cambria Math"/>
              </a:rPr>
              <a:t>é</a:t>
            </a:r>
            <a:r>
              <a:rPr lang="en-US" sz="2200" dirty="0" err="1"/>
              <a:t>zout</a:t>
            </a:r>
            <a:r>
              <a:rPr lang="en-US" sz="2200" dirty="0"/>
              <a:t> coefficients of </a:t>
            </a:r>
            <a:r>
              <a:rPr lang="en-US" sz="2200" dirty="0">
                <a:ea typeface="Cambria Math" pitchFamily="18" charset="0"/>
              </a:rPr>
              <a:t>3 and 7.</a:t>
            </a:r>
          </a:p>
        </p:txBody>
      </p:sp>
      <p:sp>
        <p:nvSpPr>
          <p:cNvPr id="7" name="Content Placeholder 6">
            <a:extLst>
              <a:ext uri="{FF2B5EF4-FFF2-40B4-BE49-F238E27FC236}">
                <a16:creationId xmlns:a16="http://schemas.microsoft.com/office/drawing/2014/main" id="{C4AAADE6-CC40-4C96-A1A4-1B8C1A0242E7}"/>
              </a:ext>
            </a:extLst>
          </p:cNvPr>
          <p:cNvSpPr>
            <a:spLocks noGrp="1"/>
          </p:cNvSpPr>
          <p:nvPr>
            <p:ph idx="16"/>
          </p:nvPr>
        </p:nvSpPr>
        <p:spPr>
          <a:xfrm>
            <a:off x="457200" y="5029200"/>
            <a:ext cx="8229600" cy="1301910"/>
          </a:xfrm>
        </p:spPr>
        <p:txBody>
          <a:bodyPr/>
          <a:lstStyle/>
          <a:p>
            <a:pPr marL="342000" lvl="1">
              <a:spcBef>
                <a:spcPts val="600"/>
              </a:spcBef>
            </a:pPr>
            <a:r>
              <a:rPr lang="en-US" sz="2200" dirty="0">
                <a:ea typeface="Cambria Math" pitchFamily="18" charset="0"/>
              </a:rPr>
              <a:t>Hence, </a:t>
            </a:r>
            <a:r>
              <a:rPr lang="en-US" sz="2200" i="1" dirty="0"/>
              <a:t>−</a:t>
            </a:r>
            <a:r>
              <a:rPr lang="en-US" sz="2200" dirty="0">
                <a:ea typeface="Cambria Math" pitchFamily="18" charset="0"/>
              </a:rPr>
              <a:t>2 is an inverse of 3 modulo 7. </a:t>
            </a:r>
          </a:p>
          <a:p>
            <a:pPr marL="342000" lvl="1">
              <a:spcBef>
                <a:spcPts val="600"/>
              </a:spcBef>
            </a:pPr>
            <a:r>
              <a:rPr lang="en-US" sz="2200" dirty="0">
                <a:ea typeface="Cambria Math" pitchFamily="18" charset="0"/>
              </a:rPr>
              <a:t>Also every integer congruent to </a:t>
            </a:r>
            <a:r>
              <a:rPr lang="en-US" sz="2200" i="1" dirty="0"/>
              <a:t>−</a:t>
            </a:r>
            <a:r>
              <a:rPr lang="en-US" sz="2200" dirty="0">
                <a:ea typeface="Cambria Math" pitchFamily="18" charset="0"/>
              </a:rPr>
              <a:t>2 modulo 7 is an inverse of 3 modulo 7, i.e., 5, </a:t>
            </a:r>
            <a:r>
              <a:rPr lang="en-US" sz="2200" i="1" dirty="0"/>
              <a:t>−</a:t>
            </a:r>
            <a:r>
              <a:rPr lang="en-US" sz="2200" dirty="0">
                <a:ea typeface="Cambria Math" pitchFamily="18" charset="0"/>
              </a:rPr>
              <a:t>9, 12, etc.</a:t>
            </a:r>
          </a:p>
        </p:txBody>
      </p:sp>
      <p:sp>
        <p:nvSpPr>
          <p:cNvPr id="9" name="Slide Number Placeholder 5">
            <a:extLst>
              <a:ext uri="{FF2B5EF4-FFF2-40B4-BE49-F238E27FC236}">
                <a16:creationId xmlns:a16="http://schemas.microsoft.com/office/drawing/2014/main" id="{7B2A0831-9104-4557-97EF-33E9011284C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3708718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Finding Inverses</a:t>
            </a:r>
            <a:r>
              <a:rPr lang="en-US" sz="1500" dirty="0"/>
              <a:t> 2</a:t>
            </a:r>
            <a:endParaRPr lang="en-IN" dirty="0"/>
          </a:p>
        </p:txBody>
      </p:sp>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471674" y="1288310"/>
            <a:ext cx="8077200" cy="895906"/>
          </a:xfrm>
        </p:spPr>
        <p:txBody>
          <a:bodyPr/>
          <a:lstStyle/>
          <a:p>
            <a:pPr>
              <a:spcBef>
                <a:spcPts val="600"/>
              </a:spcBef>
            </a:pPr>
            <a:r>
              <a:rPr lang="en-US" sz="2000" b="1" dirty="0"/>
              <a:t>Example</a:t>
            </a:r>
            <a:r>
              <a:rPr lang="en-US" sz="2000" dirty="0"/>
              <a:t>: Find an inverse of </a:t>
            </a:r>
            <a:r>
              <a:rPr lang="en-US" sz="2000" dirty="0">
                <a:ea typeface="Cambria Math" pitchFamily="18" charset="0"/>
              </a:rPr>
              <a:t>101</a:t>
            </a:r>
            <a:r>
              <a:rPr lang="en-US" sz="2000" dirty="0"/>
              <a:t> modulo </a:t>
            </a:r>
            <a:r>
              <a:rPr lang="en-US" sz="2000" dirty="0">
                <a:ea typeface="Cambria Math" pitchFamily="18" charset="0"/>
              </a:rPr>
              <a:t>4620</a:t>
            </a:r>
            <a:r>
              <a:rPr lang="en-US" sz="2000" dirty="0"/>
              <a:t>.</a:t>
            </a:r>
          </a:p>
          <a:p>
            <a:pPr>
              <a:spcBef>
                <a:spcPts val="600"/>
              </a:spcBef>
            </a:pPr>
            <a:r>
              <a:rPr lang="en-US" sz="2000" b="1" dirty="0"/>
              <a:t>Solution</a:t>
            </a:r>
            <a:r>
              <a:rPr lang="en-US" sz="2000" dirty="0"/>
              <a:t>: First use the Euclidian algorithm to show that  </a:t>
            </a:r>
            <a:r>
              <a:rPr lang="en-US" sz="2000" dirty="0" err="1"/>
              <a:t>gcd</a:t>
            </a:r>
            <a:r>
              <a:rPr lang="en-US" sz="2000" dirty="0"/>
              <a:t>(</a:t>
            </a:r>
            <a:r>
              <a:rPr lang="en-US" sz="2000" dirty="0">
                <a:ea typeface="Cambria Math" pitchFamily="18" charset="0"/>
              </a:rPr>
              <a:t>101,4620</a:t>
            </a:r>
            <a:r>
              <a:rPr lang="en-US" sz="2000" dirty="0"/>
              <a:t>) = </a:t>
            </a:r>
            <a:r>
              <a:rPr lang="en-US" sz="2000" dirty="0">
                <a:ea typeface="Cambria Math" pitchFamily="18" charset="0"/>
              </a:rPr>
              <a:t>1</a:t>
            </a:r>
            <a:r>
              <a:rPr lang="en-US" sz="2000" dirty="0"/>
              <a:t>. </a:t>
            </a:r>
            <a:endParaRPr lang="en-US" sz="2000" dirty="0">
              <a:ea typeface="Cambria Math" pitchFamily="18" charset="0"/>
            </a:endParaRPr>
          </a:p>
        </p:txBody>
      </p:sp>
      <p:graphicFrame>
        <p:nvGraphicFramePr>
          <p:cNvPr id="16" name="Object 15">
            <a:extLst>
              <a:ext uri="{FF2B5EF4-FFF2-40B4-BE49-F238E27FC236}">
                <a16:creationId xmlns:a16="http://schemas.microsoft.com/office/drawing/2014/main" id="{4B0B952A-8F30-42CD-A6B4-7D8719441D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2055428"/>
              </p:ext>
            </p:extLst>
          </p:nvPr>
        </p:nvGraphicFramePr>
        <p:xfrm>
          <a:off x="515938" y="2286000"/>
          <a:ext cx="2151062" cy="330933"/>
        </p:xfrm>
        <a:graphic>
          <a:graphicData uri="http://schemas.openxmlformats.org/presentationml/2006/ole">
            <mc:AlternateContent xmlns:mc="http://schemas.openxmlformats.org/markup-compatibility/2006">
              <mc:Choice xmlns:v="urn:schemas-microsoft-com:vml" Requires="v">
                <p:oleObj name="Equation" r:id="rId2" imgW="1320480" imgH="203040" progId="Equation.DSMT4">
                  <p:embed/>
                </p:oleObj>
              </mc:Choice>
              <mc:Fallback>
                <p:oleObj name="Equation" r:id="rId2" imgW="1320480" imgH="203040" progId="Equation.DSMT4">
                  <p:embed/>
                  <p:pic>
                    <p:nvPicPr>
                      <p:cNvPr id="9" name="Object 8">
                        <a:extLst>
                          <a:ext uri="{FF2B5EF4-FFF2-40B4-BE49-F238E27FC236}">
                            <a16:creationId xmlns:a16="http://schemas.microsoft.com/office/drawing/2014/main" id="{AE5BA8D2-5F72-4982-8159-B668FD7D57D9}"/>
                          </a:ext>
                        </a:extLst>
                      </p:cNvPr>
                      <p:cNvPicPr/>
                      <p:nvPr/>
                    </p:nvPicPr>
                    <p:blipFill>
                      <a:blip r:embed="rId3"/>
                      <a:stretch>
                        <a:fillRect/>
                      </a:stretch>
                    </p:blipFill>
                    <p:spPr>
                      <a:xfrm>
                        <a:off x="515938" y="2286000"/>
                        <a:ext cx="2151062" cy="33093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7B7D89A-65D3-4AF8-9205-71E06D948A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5361752"/>
              </p:ext>
            </p:extLst>
          </p:nvPr>
        </p:nvGraphicFramePr>
        <p:xfrm>
          <a:off x="526527" y="2742998"/>
          <a:ext cx="1630362" cy="329149"/>
        </p:xfrm>
        <a:graphic>
          <a:graphicData uri="http://schemas.openxmlformats.org/presentationml/2006/ole">
            <mc:AlternateContent xmlns:mc="http://schemas.openxmlformats.org/markup-compatibility/2006">
              <mc:Choice xmlns:v="urn:schemas-microsoft-com:vml" Requires="v">
                <p:oleObj name="Equation" r:id="rId4" imgW="1002960" imgH="203040" progId="Equation.DSMT4">
                  <p:embed/>
                </p:oleObj>
              </mc:Choice>
              <mc:Fallback>
                <p:oleObj name="Equation" r:id="rId4" imgW="1002960" imgH="203040" progId="Equation.DSMT4">
                  <p:embed/>
                  <p:pic>
                    <p:nvPicPr>
                      <p:cNvPr id="13" name="Object 12">
                        <a:extLst>
                          <a:ext uri="{FF2B5EF4-FFF2-40B4-BE49-F238E27FC236}">
                            <a16:creationId xmlns:a16="http://schemas.microsoft.com/office/drawing/2014/main" id="{731A7525-02F4-4235-AB94-F3F926681448}"/>
                          </a:ext>
                        </a:extLst>
                      </p:cNvPr>
                      <p:cNvPicPr/>
                      <p:nvPr/>
                    </p:nvPicPr>
                    <p:blipFill>
                      <a:blip r:embed="rId5"/>
                      <a:stretch>
                        <a:fillRect/>
                      </a:stretch>
                    </p:blipFill>
                    <p:spPr>
                      <a:xfrm>
                        <a:off x="526527" y="2742998"/>
                        <a:ext cx="1630362" cy="32914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AC6B7B9-052A-4557-B364-0D95BAF646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4119704"/>
              </p:ext>
            </p:extLst>
          </p:nvPr>
        </p:nvGraphicFramePr>
        <p:xfrm>
          <a:off x="526527" y="3189622"/>
          <a:ext cx="1539875" cy="338133"/>
        </p:xfrm>
        <a:graphic>
          <a:graphicData uri="http://schemas.openxmlformats.org/presentationml/2006/ole">
            <mc:AlternateContent xmlns:mc="http://schemas.openxmlformats.org/markup-compatibility/2006">
              <mc:Choice xmlns:v="urn:schemas-microsoft-com:vml" Requires="v">
                <p:oleObj name="Equation" r:id="rId6" imgW="927000" imgH="203040" progId="Equation.DSMT4">
                  <p:embed/>
                </p:oleObj>
              </mc:Choice>
              <mc:Fallback>
                <p:oleObj name="Equation" r:id="rId6" imgW="927000" imgH="203040" progId="Equation.DSMT4">
                  <p:embed/>
                  <p:pic>
                    <p:nvPicPr>
                      <p:cNvPr id="14" name="Object 13">
                        <a:extLst>
                          <a:ext uri="{FF2B5EF4-FFF2-40B4-BE49-F238E27FC236}">
                            <a16:creationId xmlns:a16="http://schemas.microsoft.com/office/drawing/2014/main" id="{9CA23C82-35D1-48DA-B7AC-7729CAD4044C}"/>
                          </a:ext>
                        </a:extLst>
                      </p:cNvPr>
                      <p:cNvPicPr/>
                      <p:nvPr/>
                    </p:nvPicPr>
                    <p:blipFill>
                      <a:blip r:embed="rId7"/>
                      <a:stretch>
                        <a:fillRect/>
                      </a:stretch>
                    </p:blipFill>
                    <p:spPr>
                      <a:xfrm>
                        <a:off x="526527" y="3189622"/>
                        <a:ext cx="1539875" cy="33813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35F953C-6F6C-43D0-80BD-E7A4319E42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3953633"/>
              </p:ext>
            </p:extLst>
          </p:nvPr>
        </p:nvGraphicFramePr>
        <p:xfrm>
          <a:off x="526527" y="3640139"/>
          <a:ext cx="1414985" cy="338134"/>
        </p:xfrm>
        <a:graphic>
          <a:graphicData uri="http://schemas.openxmlformats.org/presentationml/2006/ole">
            <mc:AlternateContent xmlns:mc="http://schemas.openxmlformats.org/markup-compatibility/2006">
              <mc:Choice xmlns:v="urn:schemas-microsoft-com:vml" Requires="v">
                <p:oleObj name="Equation" r:id="rId8" imgW="850680" imgH="203040" progId="Equation.DSMT4">
                  <p:embed/>
                </p:oleObj>
              </mc:Choice>
              <mc:Fallback>
                <p:oleObj name="Equation" r:id="rId8" imgW="850680" imgH="203040" progId="Equation.DSMT4">
                  <p:embed/>
                  <p:pic>
                    <p:nvPicPr>
                      <p:cNvPr id="15" name="Object 14">
                        <a:extLst>
                          <a:ext uri="{FF2B5EF4-FFF2-40B4-BE49-F238E27FC236}">
                            <a16:creationId xmlns:a16="http://schemas.microsoft.com/office/drawing/2014/main" id="{28813F22-8FF5-4A94-8B08-274876390D4F}"/>
                          </a:ext>
                        </a:extLst>
                      </p:cNvPr>
                      <p:cNvPicPr/>
                      <p:nvPr/>
                    </p:nvPicPr>
                    <p:blipFill>
                      <a:blip r:embed="rId9"/>
                      <a:stretch>
                        <a:fillRect/>
                      </a:stretch>
                    </p:blipFill>
                    <p:spPr>
                      <a:xfrm>
                        <a:off x="526527" y="3640139"/>
                        <a:ext cx="1414985" cy="33813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5AA189E-7BE7-4C17-BE37-CE5D4B9140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5545766"/>
              </p:ext>
            </p:extLst>
          </p:nvPr>
        </p:nvGraphicFramePr>
        <p:xfrm>
          <a:off x="533399" y="4095750"/>
          <a:ext cx="1323976" cy="341478"/>
        </p:xfrm>
        <a:graphic>
          <a:graphicData uri="http://schemas.openxmlformats.org/presentationml/2006/ole">
            <mc:AlternateContent xmlns:mc="http://schemas.openxmlformats.org/markup-compatibility/2006">
              <mc:Choice xmlns:v="urn:schemas-microsoft-com:vml" Requires="v">
                <p:oleObj name="Equation" r:id="rId10" imgW="787320" imgH="203040" progId="Equation.DSMT4">
                  <p:embed/>
                </p:oleObj>
              </mc:Choice>
              <mc:Fallback>
                <p:oleObj name="Equation" r:id="rId10" imgW="787320" imgH="203040" progId="Equation.DSMT4">
                  <p:embed/>
                  <p:pic>
                    <p:nvPicPr>
                      <p:cNvPr id="16" name="Object 15">
                        <a:extLst>
                          <a:ext uri="{FF2B5EF4-FFF2-40B4-BE49-F238E27FC236}">
                            <a16:creationId xmlns:a16="http://schemas.microsoft.com/office/drawing/2014/main" id="{EEB56F49-A6DA-4A64-92CC-D816AD6B43C9}"/>
                          </a:ext>
                        </a:extLst>
                      </p:cNvPr>
                      <p:cNvPicPr/>
                      <p:nvPr/>
                    </p:nvPicPr>
                    <p:blipFill>
                      <a:blip r:embed="rId11"/>
                      <a:stretch>
                        <a:fillRect/>
                      </a:stretch>
                    </p:blipFill>
                    <p:spPr>
                      <a:xfrm>
                        <a:off x="533399" y="4095750"/>
                        <a:ext cx="1323976" cy="34147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2F1287C2-C226-4A76-9871-318F180222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5737743"/>
              </p:ext>
            </p:extLst>
          </p:nvPr>
        </p:nvGraphicFramePr>
        <p:xfrm>
          <a:off x="521964" y="4565516"/>
          <a:ext cx="1142382" cy="332890"/>
        </p:xfrm>
        <a:graphic>
          <a:graphicData uri="http://schemas.openxmlformats.org/presentationml/2006/ole">
            <mc:AlternateContent xmlns:mc="http://schemas.openxmlformats.org/markup-compatibility/2006">
              <mc:Choice xmlns:v="urn:schemas-microsoft-com:vml" Requires="v">
                <p:oleObj name="Equation" r:id="rId12" imgW="698400" imgH="203040" progId="Equation.DSMT4">
                  <p:embed/>
                </p:oleObj>
              </mc:Choice>
              <mc:Fallback>
                <p:oleObj name="Equation" r:id="rId12" imgW="698400" imgH="203040" progId="Equation.DSMT4">
                  <p:embed/>
                  <p:pic>
                    <p:nvPicPr>
                      <p:cNvPr id="17" name="Object 16">
                        <a:extLst>
                          <a:ext uri="{FF2B5EF4-FFF2-40B4-BE49-F238E27FC236}">
                            <a16:creationId xmlns:a16="http://schemas.microsoft.com/office/drawing/2014/main" id="{DEAF9B6B-B15C-4D16-9900-1BCFEDD2097D}"/>
                          </a:ext>
                        </a:extLst>
                      </p:cNvPr>
                      <p:cNvPicPr/>
                      <p:nvPr/>
                    </p:nvPicPr>
                    <p:blipFill>
                      <a:blip r:embed="rId13"/>
                      <a:stretch>
                        <a:fillRect/>
                      </a:stretch>
                    </p:blipFill>
                    <p:spPr>
                      <a:xfrm>
                        <a:off x="521964" y="4565516"/>
                        <a:ext cx="1142382" cy="332890"/>
                      </a:xfrm>
                      <a:prstGeom prst="rect">
                        <a:avLst/>
                      </a:prstGeom>
                    </p:spPr>
                  </p:pic>
                </p:oleObj>
              </mc:Fallback>
            </mc:AlternateContent>
          </a:graphicData>
        </a:graphic>
      </p:graphicFrame>
      <p:cxnSp>
        <p:nvCxnSpPr>
          <p:cNvPr id="26" name="Straight Arrow Connector 4">
            <a:extLst>
              <a:ext uri="{FF2B5EF4-FFF2-40B4-BE49-F238E27FC236}">
                <a16:creationId xmlns:a16="http://schemas.microsoft.com/office/drawing/2014/main" id="{864E21A2-1B5E-49AD-89BC-7CADC4AE4E60}"/>
              </a:ext>
              <a:ext uri="{C183D7F6-B498-43B3-948B-1728B52AA6E4}">
                <adec:decorative xmlns:adec="http://schemas.microsoft.com/office/drawing/2017/decorative" val="1"/>
              </a:ext>
            </a:extLst>
          </p:cNvPr>
          <p:cNvCxnSpPr/>
          <p:nvPr/>
        </p:nvCxnSpPr>
        <p:spPr>
          <a:xfrm flipV="1">
            <a:off x="1752600" y="2895600"/>
            <a:ext cx="3048000" cy="1752600"/>
          </a:xfrm>
          <a:prstGeom prst="straightConnector1">
            <a:avLst/>
          </a:prstGeom>
          <a:ln>
            <a:solidFill>
              <a:srgbClr val="14AAE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9D1BC1A4-F430-457A-9E3B-DDAB2379CE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7302143"/>
              </p:ext>
            </p:extLst>
          </p:nvPr>
        </p:nvGraphicFramePr>
        <p:xfrm>
          <a:off x="534872" y="5024471"/>
          <a:ext cx="788987" cy="339640"/>
        </p:xfrm>
        <a:graphic>
          <a:graphicData uri="http://schemas.openxmlformats.org/presentationml/2006/ole">
            <mc:AlternateContent xmlns:mc="http://schemas.openxmlformats.org/markup-compatibility/2006">
              <mc:Choice xmlns:v="urn:schemas-microsoft-com:vml" Requires="v">
                <p:oleObj name="Equation" r:id="rId14" imgW="469800" imgH="203040" progId="Equation.DSMT4">
                  <p:embed/>
                </p:oleObj>
              </mc:Choice>
              <mc:Fallback>
                <p:oleObj name="Equation" r:id="rId14" imgW="469800" imgH="203040" progId="Equation.DSMT4">
                  <p:embed/>
                  <p:pic>
                    <p:nvPicPr>
                      <p:cNvPr id="18" name="Object 17">
                        <a:extLst>
                          <a:ext uri="{FF2B5EF4-FFF2-40B4-BE49-F238E27FC236}">
                            <a16:creationId xmlns:a16="http://schemas.microsoft.com/office/drawing/2014/main" id="{2633509C-CF36-4B1D-8088-FDDBB58139B7}"/>
                          </a:ext>
                        </a:extLst>
                      </p:cNvPr>
                      <p:cNvPicPr/>
                      <p:nvPr/>
                    </p:nvPicPr>
                    <p:blipFill>
                      <a:blip r:embed="rId15"/>
                      <a:stretch>
                        <a:fillRect/>
                      </a:stretch>
                    </p:blipFill>
                    <p:spPr>
                      <a:xfrm>
                        <a:off x="534872" y="5024471"/>
                        <a:ext cx="788987" cy="33964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98185B-2EFC-4CD1-A6DA-B5529AAA9D34}"/>
              </a:ext>
            </a:extLst>
          </p:cNvPr>
          <p:cNvSpPr>
            <a:spLocks noGrp="1"/>
          </p:cNvSpPr>
          <p:nvPr>
            <p:ph idx="10"/>
          </p:nvPr>
        </p:nvSpPr>
        <p:spPr>
          <a:xfrm>
            <a:off x="471674" y="5359584"/>
            <a:ext cx="3761174" cy="708882"/>
          </a:xfrm>
        </p:spPr>
        <p:txBody>
          <a:bodyPr/>
          <a:lstStyle/>
          <a:p>
            <a:r>
              <a:rPr lang="en-US" sz="2000" dirty="0"/>
              <a:t>Since the last nonzero remainder is </a:t>
            </a:r>
            <a:r>
              <a:rPr lang="en-US" sz="2000" dirty="0">
                <a:ea typeface="Cambria Math" pitchFamily="18" charset="0"/>
              </a:rPr>
              <a:t>1</a:t>
            </a:r>
            <a:r>
              <a:rPr lang="en-US" sz="2000" dirty="0"/>
              <a:t>, </a:t>
            </a:r>
            <a:r>
              <a:rPr lang="en-US" sz="2000" dirty="0" err="1"/>
              <a:t>gcd</a:t>
            </a:r>
            <a:r>
              <a:rPr lang="en-US" sz="2000" dirty="0"/>
              <a:t>(</a:t>
            </a:r>
            <a:r>
              <a:rPr lang="en-US" sz="2000" dirty="0">
                <a:ea typeface="Cambria Math" pitchFamily="18" charset="0"/>
              </a:rPr>
              <a:t>101,4260</a:t>
            </a:r>
            <a:r>
              <a:rPr lang="en-US" sz="2000" dirty="0"/>
              <a:t>) = </a:t>
            </a:r>
            <a:r>
              <a:rPr lang="en-US" sz="2000" dirty="0">
                <a:ea typeface="Cambria Math" pitchFamily="18" charset="0"/>
              </a:rPr>
              <a:t>1</a:t>
            </a:r>
          </a:p>
        </p:txBody>
      </p:sp>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4822486" y="2209800"/>
            <a:ext cx="3788114" cy="404091"/>
          </a:xfrm>
        </p:spPr>
        <p:txBody>
          <a:bodyPr/>
          <a:lstStyle/>
          <a:p>
            <a:pPr>
              <a:spcBef>
                <a:spcPts val="600"/>
              </a:spcBef>
            </a:pPr>
            <a:r>
              <a:rPr lang="en-US" sz="2000" dirty="0"/>
              <a:t>Working Backwards:</a:t>
            </a:r>
          </a:p>
        </p:txBody>
      </p:sp>
      <p:graphicFrame>
        <p:nvGraphicFramePr>
          <p:cNvPr id="24" name="Object 23">
            <a:extLst>
              <a:ext uri="{FF2B5EF4-FFF2-40B4-BE49-F238E27FC236}">
                <a16:creationId xmlns:a16="http://schemas.microsoft.com/office/drawing/2014/main" id="{F2E655C1-ABC6-44E7-B2DB-AB63F3C4B4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6974925"/>
              </p:ext>
            </p:extLst>
          </p:nvPr>
        </p:nvGraphicFramePr>
        <p:xfrm>
          <a:off x="4872051" y="2748542"/>
          <a:ext cx="1154622" cy="317521"/>
        </p:xfrm>
        <a:graphic>
          <a:graphicData uri="http://schemas.openxmlformats.org/presentationml/2006/ole">
            <mc:AlternateContent xmlns:mc="http://schemas.openxmlformats.org/markup-compatibility/2006">
              <mc:Choice xmlns:v="urn:schemas-microsoft-com:vml" Requires="v">
                <p:oleObj name="Equation" r:id="rId16" imgW="634680" imgH="203040" progId="Equation.DSMT4">
                  <p:embed/>
                </p:oleObj>
              </mc:Choice>
              <mc:Fallback>
                <p:oleObj name="Equation" r:id="rId16" imgW="634680" imgH="203040" progId="Equation.DSMT4">
                  <p:embed/>
                  <p:pic>
                    <p:nvPicPr>
                      <p:cNvPr id="19" name="Object 18">
                        <a:extLst>
                          <a:ext uri="{FF2B5EF4-FFF2-40B4-BE49-F238E27FC236}">
                            <a16:creationId xmlns:a16="http://schemas.microsoft.com/office/drawing/2014/main" id="{992E9F55-53B6-4AE8-ADD5-41C27369DB93}"/>
                          </a:ext>
                        </a:extLst>
                      </p:cNvPr>
                      <p:cNvPicPr/>
                      <p:nvPr/>
                    </p:nvPicPr>
                    <p:blipFill>
                      <a:blip r:embed="rId17"/>
                      <a:stretch>
                        <a:fillRect/>
                      </a:stretch>
                    </p:blipFill>
                    <p:spPr>
                      <a:xfrm>
                        <a:off x="4872051" y="2748542"/>
                        <a:ext cx="1154622" cy="317521"/>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9AD771D4-465A-4B97-8102-DDDC5CA6D8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8946948"/>
              </p:ext>
            </p:extLst>
          </p:nvPr>
        </p:nvGraphicFramePr>
        <p:xfrm>
          <a:off x="4865781" y="3125646"/>
          <a:ext cx="3487177" cy="426444"/>
        </p:xfrm>
        <a:graphic>
          <a:graphicData uri="http://schemas.openxmlformats.org/presentationml/2006/ole">
            <mc:AlternateContent xmlns:mc="http://schemas.openxmlformats.org/markup-compatibility/2006">
              <mc:Choice xmlns:v="urn:schemas-microsoft-com:vml" Requires="v">
                <p:oleObj name="Equation" r:id="rId18" imgW="2082600" imgH="253800" progId="Equation.DSMT4">
                  <p:embed/>
                </p:oleObj>
              </mc:Choice>
              <mc:Fallback>
                <p:oleObj name="Equation" r:id="rId18" imgW="2082600" imgH="253800" progId="Equation.DSMT4">
                  <p:embed/>
                  <p:pic>
                    <p:nvPicPr>
                      <p:cNvPr id="20" name="Object 19">
                        <a:extLst>
                          <a:ext uri="{FF2B5EF4-FFF2-40B4-BE49-F238E27FC236}">
                            <a16:creationId xmlns:a16="http://schemas.microsoft.com/office/drawing/2014/main" id="{D0961AA5-548A-4B8D-957C-6422E1CAA50A}"/>
                          </a:ext>
                        </a:extLst>
                      </p:cNvPr>
                      <p:cNvPicPr/>
                      <p:nvPr/>
                    </p:nvPicPr>
                    <p:blipFill>
                      <a:blip r:embed="rId19"/>
                      <a:stretch>
                        <a:fillRect/>
                      </a:stretch>
                    </p:blipFill>
                    <p:spPr>
                      <a:xfrm>
                        <a:off x="4865781" y="3125646"/>
                        <a:ext cx="3487177" cy="426444"/>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D62175-E822-4317-8037-32BE24C0EC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8339382"/>
              </p:ext>
            </p:extLst>
          </p:nvPr>
        </p:nvGraphicFramePr>
        <p:xfrm>
          <a:off x="4862959" y="3590585"/>
          <a:ext cx="3967149" cy="411670"/>
        </p:xfrm>
        <a:graphic>
          <a:graphicData uri="http://schemas.openxmlformats.org/presentationml/2006/ole">
            <mc:AlternateContent xmlns:mc="http://schemas.openxmlformats.org/markup-compatibility/2006">
              <mc:Choice xmlns:v="urn:schemas-microsoft-com:vml" Requires="v">
                <p:oleObj name="Equation" r:id="rId20" imgW="2450880" imgH="253800" progId="Equation.DSMT4">
                  <p:embed/>
                </p:oleObj>
              </mc:Choice>
              <mc:Fallback>
                <p:oleObj name="Equation" r:id="rId20" imgW="2450880" imgH="253800" progId="Equation.DSMT4">
                  <p:embed/>
                  <p:pic>
                    <p:nvPicPr>
                      <p:cNvPr id="22" name="Object 21">
                        <a:extLst>
                          <a:ext uri="{FF2B5EF4-FFF2-40B4-BE49-F238E27FC236}">
                            <a16:creationId xmlns:a16="http://schemas.microsoft.com/office/drawing/2014/main" id="{49AF3051-EFDC-4A1B-878B-D69A4344A3CC}"/>
                          </a:ext>
                        </a:extLst>
                      </p:cNvPr>
                      <p:cNvPicPr/>
                      <p:nvPr/>
                    </p:nvPicPr>
                    <p:blipFill>
                      <a:blip r:embed="rId21"/>
                      <a:stretch>
                        <a:fillRect/>
                      </a:stretch>
                    </p:blipFill>
                    <p:spPr>
                      <a:xfrm>
                        <a:off x="4862959" y="3590585"/>
                        <a:ext cx="3967149" cy="41167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2782FBE-618C-4B09-96C8-2061DBA247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3697321"/>
              </p:ext>
            </p:extLst>
          </p:nvPr>
        </p:nvGraphicFramePr>
        <p:xfrm>
          <a:off x="4860632" y="4040508"/>
          <a:ext cx="4043349" cy="422714"/>
        </p:xfrm>
        <a:graphic>
          <a:graphicData uri="http://schemas.openxmlformats.org/presentationml/2006/ole">
            <mc:AlternateContent xmlns:mc="http://schemas.openxmlformats.org/markup-compatibility/2006">
              <mc:Choice xmlns:v="urn:schemas-microsoft-com:vml" Requires="v">
                <p:oleObj name="Equation" r:id="rId22" imgW="2438280" imgH="253800" progId="Equation.DSMT4">
                  <p:embed/>
                </p:oleObj>
              </mc:Choice>
              <mc:Fallback>
                <p:oleObj name="Equation" r:id="rId22" imgW="2438280" imgH="253800" progId="Equation.DSMT4">
                  <p:embed/>
                  <p:pic>
                    <p:nvPicPr>
                      <p:cNvPr id="23" name="Object 22">
                        <a:extLst>
                          <a:ext uri="{FF2B5EF4-FFF2-40B4-BE49-F238E27FC236}">
                            <a16:creationId xmlns:a16="http://schemas.microsoft.com/office/drawing/2014/main" id="{8D007DEA-6329-4C7B-A819-D7B2A8073C16}"/>
                          </a:ext>
                        </a:extLst>
                      </p:cNvPr>
                      <p:cNvPicPr/>
                      <p:nvPr/>
                    </p:nvPicPr>
                    <p:blipFill>
                      <a:blip r:embed="rId23"/>
                      <a:stretch>
                        <a:fillRect/>
                      </a:stretch>
                    </p:blipFill>
                    <p:spPr>
                      <a:xfrm>
                        <a:off x="4860632" y="4040508"/>
                        <a:ext cx="4043349" cy="42271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F277915-B3DF-4B6C-A70F-44E466EDFF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3251623"/>
              </p:ext>
            </p:extLst>
          </p:nvPr>
        </p:nvGraphicFramePr>
        <p:xfrm>
          <a:off x="4874743" y="4514119"/>
          <a:ext cx="2657475" cy="406513"/>
        </p:xfrm>
        <a:graphic>
          <a:graphicData uri="http://schemas.openxmlformats.org/presentationml/2006/ole">
            <mc:AlternateContent xmlns:mc="http://schemas.openxmlformats.org/markup-compatibility/2006">
              <mc:Choice xmlns:v="urn:schemas-microsoft-com:vml" Requires="v">
                <p:oleObj name="Equation" r:id="rId24" imgW="1663560" imgH="253800" progId="Equation.DSMT4">
                  <p:embed/>
                </p:oleObj>
              </mc:Choice>
              <mc:Fallback>
                <p:oleObj name="Equation" r:id="rId24" imgW="1663560" imgH="253800" progId="Equation.DSMT4">
                  <p:embed/>
                  <p:pic>
                    <p:nvPicPr>
                      <p:cNvPr id="24" name="Object 23">
                        <a:extLst>
                          <a:ext uri="{FF2B5EF4-FFF2-40B4-BE49-F238E27FC236}">
                            <a16:creationId xmlns:a16="http://schemas.microsoft.com/office/drawing/2014/main" id="{20EE6830-DB7B-4EDB-A75F-EF2EF5681FFC}"/>
                          </a:ext>
                        </a:extLst>
                      </p:cNvPr>
                      <p:cNvPicPr/>
                      <p:nvPr/>
                    </p:nvPicPr>
                    <p:blipFill>
                      <a:blip r:embed="rId25"/>
                      <a:stretch>
                        <a:fillRect/>
                      </a:stretch>
                    </p:blipFill>
                    <p:spPr>
                      <a:xfrm>
                        <a:off x="4874743" y="4514119"/>
                        <a:ext cx="2657475" cy="406513"/>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C29DA5D9-9764-4C3A-9C43-A7E50E8316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9601536"/>
              </p:ext>
            </p:extLst>
          </p:nvPr>
        </p:nvGraphicFramePr>
        <p:xfrm>
          <a:off x="5319574" y="5013662"/>
          <a:ext cx="1882775" cy="349250"/>
        </p:xfrm>
        <a:graphic>
          <a:graphicData uri="http://schemas.openxmlformats.org/presentationml/2006/ole">
            <mc:AlternateContent xmlns:mc="http://schemas.openxmlformats.org/markup-compatibility/2006">
              <mc:Choice xmlns:v="urn:schemas-microsoft-com:vml" Requires="v">
                <p:oleObj name="Equation" r:id="rId26" imgW="1091880" imgH="203040" progId="Equation.DSMT4">
                  <p:embed/>
                </p:oleObj>
              </mc:Choice>
              <mc:Fallback>
                <p:oleObj name="Equation" r:id="rId26" imgW="1091880" imgH="203040" progId="Equation.DSMT4">
                  <p:embed/>
                  <p:pic>
                    <p:nvPicPr>
                      <p:cNvPr id="25" name="Object 24">
                        <a:extLst>
                          <a:ext uri="{FF2B5EF4-FFF2-40B4-BE49-F238E27FC236}">
                            <a16:creationId xmlns:a16="http://schemas.microsoft.com/office/drawing/2014/main" id="{277BB7F1-0002-4567-8893-844D8F5B5E6F}"/>
                          </a:ext>
                        </a:extLst>
                      </p:cNvPr>
                      <p:cNvPicPr/>
                      <p:nvPr/>
                    </p:nvPicPr>
                    <p:blipFill>
                      <a:blip r:embed="rId27"/>
                      <a:stretch>
                        <a:fillRect/>
                      </a:stretch>
                    </p:blipFill>
                    <p:spPr>
                      <a:xfrm>
                        <a:off x="5319574" y="5013662"/>
                        <a:ext cx="1882775" cy="34925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C710156-543C-48A4-A45C-1EAA5C566C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00174115"/>
              </p:ext>
            </p:extLst>
          </p:nvPr>
        </p:nvGraphicFramePr>
        <p:xfrm>
          <a:off x="4872051" y="5416733"/>
          <a:ext cx="3524250" cy="409575"/>
        </p:xfrm>
        <a:graphic>
          <a:graphicData uri="http://schemas.openxmlformats.org/presentationml/2006/ole">
            <mc:AlternateContent xmlns:mc="http://schemas.openxmlformats.org/markup-compatibility/2006">
              <mc:Choice xmlns:v="urn:schemas-microsoft-com:vml" Requires="v">
                <p:oleObj name="Equation" r:id="rId28" imgW="2184120" imgH="253800" progId="Equation.DSMT4">
                  <p:embed/>
                </p:oleObj>
              </mc:Choice>
              <mc:Fallback>
                <p:oleObj name="Equation" r:id="rId28" imgW="2184120" imgH="253800" progId="Equation.DSMT4">
                  <p:embed/>
                  <p:pic>
                    <p:nvPicPr>
                      <p:cNvPr id="26" name="Object 25">
                        <a:extLst>
                          <a:ext uri="{FF2B5EF4-FFF2-40B4-BE49-F238E27FC236}">
                            <a16:creationId xmlns:a16="http://schemas.microsoft.com/office/drawing/2014/main" id="{CCD64156-51B5-4EC1-9DA3-F521657A5F2E}"/>
                          </a:ext>
                        </a:extLst>
                      </p:cNvPr>
                      <p:cNvPicPr/>
                      <p:nvPr/>
                    </p:nvPicPr>
                    <p:blipFill>
                      <a:blip r:embed="rId29"/>
                      <a:stretch>
                        <a:fillRect/>
                      </a:stretch>
                    </p:blipFill>
                    <p:spPr>
                      <a:xfrm>
                        <a:off x="4872051" y="5416733"/>
                        <a:ext cx="3524250" cy="4095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3BE5BF4-211E-4A3F-A207-66E744C664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3611926"/>
              </p:ext>
            </p:extLst>
          </p:nvPr>
        </p:nvGraphicFramePr>
        <p:xfrm>
          <a:off x="5311804" y="5877205"/>
          <a:ext cx="2685991" cy="338546"/>
        </p:xfrm>
        <a:graphic>
          <a:graphicData uri="http://schemas.openxmlformats.org/presentationml/2006/ole">
            <mc:AlternateContent xmlns:mc="http://schemas.openxmlformats.org/markup-compatibility/2006">
              <mc:Choice xmlns:v="urn:schemas-microsoft-com:vml" Requires="v">
                <p:oleObj name="Equation" r:id="rId30" imgW="1612800" imgH="203040" progId="Equation.DSMT4">
                  <p:embed/>
                </p:oleObj>
              </mc:Choice>
              <mc:Fallback>
                <p:oleObj name="Equation" r:id="rId30" imgW="1612800" imgH="203040" progId="Equation.DSMT4">
                  <p:embed/>
                  <p:pic>
                    <p:nvPicPr>
                      <p:cNvPr id="27" name="Object 26">
                        <a:extLst>
                          <a:ext uri="{FF2B5EF4-FFF2-40B4-BE49-F238E27FC236}">
                            <a16:creationId xmlns:a16="http://schemas.microsoft.com/office/drawing/2014/main" id="{C3D780CE-AE6E-4ACF-AD67-5B79B916D96B}"/>
                          </a:ext>
                        </a:extLst>
                      </p:cNvPr>
                      <p:cNvPicPr/>
                      <p:nvPr/>
                    </p:nvPicPr>
                    <p:blipFill>
                      <a:blip r:embed="rId31"/>
                      <a:stretch>
                        <a:fillRect/>
                      </a:stretch>
                    </p:blipFill>
                    <p:spPr>
                      <a:xfrm>
                        <a:off x="5311804" y="5877205"/>
                        <a:ext cx="2685991" cy="33854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585754" y="6184986"/>
            <a:ext cx="3866225" cy="406768"/>
          </a:xfrm>
          <a:ln w="9525">
            <a:solidFill>
              <a:srgbClr val="14AAE1"/>
            </a:solidFill>
          </a:ln>
        </p:spPr>
        <p:txBody>
          <a:bodyPr/>
          <a:lstStyle/>
          <a:p>
            <a:r>
              <a:rPr lang="en-US" sz="2000" dirty="0" err="1"/>
              <a:t>B</a:t>
            </a:r>
            <a:r>
              <a:rPr lang="en-US" sz="2000" dirty="0" err="1">
                <a:ea typeface="Cambria Math"/>
              </a:rPr>
              <a:t>é</a:t>
            </a:r>
            <a:r>
              <a:rPr lang="en-US" sz="2000" dirty="0" err="1"/>
              <a:t>zout</a:t>
            </a:r>
            <a:r>
              <a:rPr lang="en-US" sz="2000" dirty="0"/>
              <a:t> coefficients :</a:t>
            </a:r>
            <a:r>
              <a:rPr lang="en-US" sz="2000" dirty="0">
                <a:ea typeface="Cambria Math"/>
              </a:rPr>
              <a:t> −</a:t>
            </a:r>
            <a:r>
              <a:rPr lang="en-US" sz="2000" dirty="0">
                <a:ea typeface="Cambria Math" pitchFamily="18" charset="0"/>
              </a:rPr>
              <a:t> 35</a:t>
            </a:r>
            <a:r>
              <a:rPr lang="en-US" sz="2000" dirty="0">
                <a:ea typeface="Cambria Math"/>
              </a:rPr>
              <a:t> </a:t>
            </a:r>
            <a:r>
              <a:rPr lang="en-US" sz="2000" dirty="0"/>
              <a:t>and</a:t>
            </a:r>
            <a:r>
              <a:rPr lang="en-US" sz="2000" dirty="0">
                <a:ea typeface="Cambria Math"/>
              </a:rPr>
              <a:t> </a:t>
            </a:r>
            <a:r>
              <a:rPr lang="en-US" sz="2000" dirty="0">
                <a:ea typeface="Cambria Math" pitchFamily="18" charset="0"/>
              </a:rPr>
              <a:t> 1601</a:t>
            </a:r>
            <a:r>
              <a:rPr lang="en-US" sz="2000" dirty="0"/>
              <a:t>  </a:t>
            </a:r>
          </a:p>
        </p:txBody>
      </p:sp>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4602085" y="6184986"/>
            <a:ext cx="4419600" cy="406768"/>
          </a:xfrm>
          <a:ln w="9525">
            <a:solidFill>
              <a:srgbClr val="14AAE1"/>
            </a:solidFill>
          </a:ln>
        </p:spPr>
        <p:txBody>
          <a:bodyPr/>
          <a:lstStyle/>
          <a:p>
            <a:r>
              <a:rPr lang="en-US" sz="2000" dirty="0">
                <a:ea typeface="Cambria Math" pitchFamily="18" charset="0"/>
              </a:rPr>
              <a:t>1601 is an inverse of 101 modulo 42620</a:t>
            </a:r>
            <a:endParaRPr lang="en-US" sz="2000" dirty="0"/>
          </a:p>
        </p:txBody>
      </p:sp>
      <p:sp>
        <p:nvSpPr>
          <p:cNvPr id="37" name="Slide Number Placeholder 5">
            <a:extLst>
              <a:ext uri="{FF2B5EF4-FFF2-40B4-BE49-F238E27FC236}">
                <a16:creationId xmlns:a16="http://schemas.microsoft.com/office/drawing/2014/main" id="{220312F9-2153-4852-BB90-7AA077B39B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2393389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4685-2B67-443B-9CF2-96A726B0F7D5}"/>
              </a:ext>
            </a:extLst>
          </p:cNvPr>
          <p:cNvSpPr>
            <a:spLocks noGrp="1"/>
          </p:cNvSpPr>
          <p:nvPr>
            <p:ph type="title"/>
          </p:nvPr>
        </p:nvSpPr>
        <p:spPr/>
        <p:txBody>
          <a:bodyPr/>
          <a:lstStyle/>
          <a:p>
            <a:r>
              <a:rPr lang="en-US" dirty="0"/>
              <a:t>Using Inverses to Solve Congruences</a:t>
            </a:r>
            <a:endParaRPr lang="en-IN" dirty="0"/>
          </a:p>
        </p:txBody>
      </p:sp>
      <p:sp>
        <p:nvSpPr>
          <p:cNvPr id="3" name="Content Placeholder 2">
            <a:extLst>
              <a:ext uri="{FF2B5EF4-FFF2-40B4-BE49-F238E27FC236}">
                <a16:creationId xmlns:a16="http://schemas.microsoft.com/office/drawing/2014/main" id="{B0139BFD-0488-4E18-9506-CA8AAA8CE7E0}"/>
              </a:ext>
            </a:extLst>
          </p:cNvPr>
          <p:cNvSpPr>
            <a:spLocks noGrp="1"/>
          </p:cNvSpPr>
          <p:nvPr>
            <p:ph idx="1"/>
          </p:nvPr>
        </p:nvSpPr>
        <p:spPr>
          <a:xfrm>
            <a:off x="419100" y="1109784"/>
            <a:ext cx="8305799" cy="926385"/>
          </a:xfrm>
        </p:spPr>
        <p:txBody>
          <a:bodyPr/>
          <a:lstStyle/>
          <a:p>
            <a:pPr>
              <a:spcBef>
                <a:spcPts val="400"/>
              </a:spcBef>
            </a:pPr>
            <a:r>
              <a:rPr lang="en-US" sz="2200" dirty="0"/>
              <a:t>We can solve the congruence </a:t>
            </a:r>
            <a:r>
              <a:rPr lang="en-US" sz="2200" i="1" dirty="0"/>
              <a:t>ax</a:t>
            </a:r>
            <a:r>
              <a:rPr lang="en-US" sz="2200" dirty="0">
                <a:ea typeface="Cambria Math"/>
              </a:rPr>
              <a:t>≡</a:t>
            </a:r>
            <a:r>
              <a:rPr lang="en-US" sz="2200" dirty="0"/>
              <a:t> </a:t>
            </a:r>
            <a:r>
              <a:rPr lang="en-US" sz="2200" i="1" dirty="0"/>
              <a:t>b</a:t>
            </a:r>
            <a:r>
              <a:rPr lang="en-US" sz="2200" dirty="0"/>
              <a:t>( mod </a:t>
            </a:r>
            <a:r>
              <a:rPr lang="en-US" sz="2200" i="1" dirty="0"/>
              <a:t>m</a:t>
            </a:r>
            <a:r>
              <a:rPr lang="en-US" sz="2200" dirty="0"/>
              <a:t>) by multiplying both sides by</a:t>
            </a:r>
            <a:endParaRPr lang="en-US" sz="2200" i="1" dirty="0">
              <a:ea typeface="Cambria Math"/>
            </a:endParaRPr>
          </a:p>
        </p:txBody>
      </p:sp>
      <p:graphicFrame>
        <p:nvGraphicFramePr>
          <p:cNvPr id="9" name="Object 8">
            <a:extLst>
              <a:ext uri="{FF2B5EF4-FFF2-40B4-BE49-F238E27FC236}">
                <a16:creationId xmlns:a16="http://schemas.microsoft.com/office/drawing/2014/main" id="{DEAE8CDB-B6BA-41CA-92AC-FBE20034FF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3744549"/>
              </p:ext>
            </p:extLst>
          </p:nvPr>
        </p:nvGraphicFramePr>
        <p:xfrm>
          <a:off x="792256" y="1508592"/>
          <a:ext cx="293688" cy="317500"/>
        </p:xfrm>
        <a:graphic>
          <a:graphicData uri="http://schemas.openxmlformats.org/presentationml/2006/ole">
            <mc:AlternateContent xmlns:mc="http://schemas.openxmlformats.org/markup-compatibility/2006">
              <mc:Choice xmlns:v="urn:schemas-microsoft-com:vml" Requires="v">
                <p:oleObj name="Equation" r:id="rId2" imgW="164880" imgH="177480" progId="Equation.DSMT4">
                  <p:embed/>
                </p:oleObj>
              </mc:Choice>
              <mc:Fallback>
                <p:oleObj name="Equation" r:id="rId2" imgW="164880" imgH="177480" progId="Equation.DSMT4">
                  <p:embed/>
                  <p:pic>
                    <p:nvPicPr>
                      <p:cNvPr id="0" name=""/>
                      <p:cNvPicPr/>
                      <p:nvPr/>
                    </p:nvPicPr>
                    <p:blipFill>
                      <a:blip r:embed="rId3"/>
                      <a:stretch>
                        <a:fillRect/>
                      </a:stretch>
                    </p:blipFill>
                    <p:spPr>
                      <a:xfrm>
                        <a:off x="792256" y="1508592"/>
                        <a:ext cx="293688" cy="317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98185B-2EFC-4CD1-A6DA-B5529AAA9D34}"/>
              </a:ext>
            </a:extLst>
          </p:cNvPr>
          <p:cNvSpPr>
            <a:spLocks noGrp="1"/>
          </p:cNvSpPr>
          <p:nvPr>
            <p:ph idx="10"/>
          </p:nvPr>
        </p:nvSpPr>
        <p:spPr>
          <a:xfrm>
            <a:off x="457200" y="1905000"/>
            <a:ext cx="8514424" cy="1341400"/>
          </a:xfrm>
        </p:spPr>
        <p:txBody>
          <a:bodyPr/>
          <a:lstStyle/>
          <a:p>
            <a:pPr>
              <a:spcBef>
                <a:spcPts val="600"/>
              </a:spcBef>
            </a:pPr>
            <a:r>
              <a:rPr lang="en-US" sz="2200" b="1" dirty="0"/>
              <a:t>Example</a:t>
            </a:r>
            <a:r>
              <a:rPr lang="en-US" sz="2200" dirty="0"/>
              <a:t>:  What are the solutions of the  congruence </a:t>
            </a:r>
            <a:r>
              <a:rPr lang="en-US" sz="2200" dirty="0">
                <a:ea typeface="Cambria Math" pitchFamily="18" charset="0"/>
              </a:rPr>
              <a:t>3</a:t>
            </a:r>
            <a:r>
              <a:rPr lang="en-US" sz="2200" i="1" dirty="0"/>
              <a:t>x</a:t>
            </a:r>
            <a:r>
              <a:rPr lang="en-US" sz="2200" dirty="0">
                <a:ea typeface="Cambria Math"/>
              </a:rPr>
              <a:t>≡</a:t>
            </a:r>
            <a:r>
              <a:rPr lang="en-US" sz="2200" dirty="0"/>
              <a:t> </a:t>
            </a:r>
            <a:r>
              <a:rPr lang="en-US" sz="2200" dirty="0">
                <a:ea typeface="Cambria Math" pitchFamily="18" charset="0"/>
              </a:rPr>
              <a:t>4</a:t>
            </a:r>
            <a:r>
              <a:rPr lang="en-US" sz="2200" dirty="0"/>
              <a:t>( mod </a:t>
            </a:r>
            <a:r>
              <a:rPr lang="en-US" sz="2200" dirty="0">
                <a:ea typeface="Cambria Math" pitchFamily="18" charset="0"/>
              </a:rPr>
              <a:t>7</a:t>
            </a:r>
            <a:r>
              <a:rPr lang="en-US" sz="2200" dirty="0"/>
              <a:t>). </a:t>
            </a:r>
          </a:p>
          <a:p>
            <a:pPr>
              <a:spcBef>
                <a:spcPts val="600"/>
              </a:spcBef>
            </a:pPr>
            <a:r>
              <a:rPr lang="en-US" sz="2200" b="1" dirty="0"/>
              <a:t>Solution</a:t>
            </a:r>
            <a:r>
              <a:rPr lang="en-US" sz="2200" dirty="0"/>
              <a:t>:  We found that </a:t>
            </a:r>
            <a:r>
              <a:rPr lang="en-US" sz="2200" dirty="0">
                <a:ea typeface="Cambria Math"/>
              </a:rPr>
              <a:t>−</a:t>
            </a:r>
            <a:r>
              <a:rPr lang="en-US" sz="2200" dirty="0">
                <a:ea typeface="Cambria Math" pitchFamily="18" charset="0"/>
              </a:rPr>
              <a:t>2 is an inverse of 3 modulo 7 (two slides back). We multiply both sides of the congruence by </a:t>
            </a:r>
            <a:r>
              <a:rPr lang="en-US" sz="2200" dirty="0">
                <a:ea typeface="Cambria Math"/>
              </a:rPr>
              <a:t>−</a:t>
            </a:r>
            <a:r>
              <a:rPr lang="en-US" sz="2200" dirty="0">
                <a:ea typeface="Cambria Math" pitchFamily="18" charset="0"/>
              </a:rPr>
              <a:t>2 giving </a:t>
            </a:r>
          </a:p>
        </p:txBody>
      </p:sp>
      <p:graphicFrame>
        <p:nvGraphicFramePr>
          <p:cNvPr id="16" name="Object 15">
            <a:extLst>
              <a:ext uri="{FF2B5EF4-FFF2-40B4-BE49-F238E27FC236}">
                <a16:creationId xmlns:a16="http://schemas.microsoft.com/office/drawing/2014/main" id="{6E09F060-8819-4240-896C-385C9D6FDB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4186543"/>
              </p:ext>
            </p:extLst>
          </p:nvPr>
        </p:nvGraphicFramePr>
        <p:xfrm>
          <a:off x="3276600" y="3306781"/>
          <a:ext cx="1752600" cy="350819"/>
        </p:xfrm>
        <a:graphic>
          <a:graphicData uri="http://schemas.openxmlformats.org/presentationml/2006/ole">
            <mc:AlternateContent xmlns:mc="http://schemas.openxmlformats.org/markup-compatibility/2006">
              <mc:Choice xmlns:v="urn:schemas-microsoft-com:vml" Requires="v">
                <p:oleObj name="Equation" r:id="rId4" imgW="1015920" imgH="203040" progId="Equation.DSMT4">
                  <p:embed/>
                </p:oleObj>
              </mc:Choice>
              <mc:Fallback>
                <p:oleObj name="Equation" r:id="rId4" imgW="1015920" imgH="203040" progId="Equation.DSMT4">
                  <p:embed/>
                  <p:pic>
                    <p:nvPicPr>
                      <p:cNvPr id="3" name="Object 2">
                        <a:extLst>
                          <a:ext uri="{FF2B5EF4-FFF2-40B4-BE49-F238E27FC236}">
                            <a16:creationId xmlns:a16="http://schemas.microsoft.com/office/drawing/2014/main" id="{DC34D547-C9B2-4D7F-A516-77B625630D59}"/>
                          </a:ext>
                        </a:extLst>
                      </p:cNvPr>
                      <p:cNvPicPr/>
                      <p:nvPr/>
                    </p:nvPicPr>
                    <p:blipFill>
                      <a:blip r:embed="rId5"/>
                      <a:stretch>
                        <a:fillRect/>
                      </a:stretch>
                    </p:blipFill>
                    <p:spPr>
                      <a:xfrm>
                        <a:off x="3276600" y="3306781"/>
                        <a:ext cx="1752600" cy="35081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C31FBE8-9671-4203-81D6-EE2EDB61BC50}"/>
              </a:ext>
            </a:extLst>
          </p:cNvPr>
          <p:cNvSpPr>
            <a:spLocks noGrp="1"/>
          </p:cNvSpPr>
          <p:nvPr>
            <p:ph idx="11"/>
          </p:nvPr>
        </p:nvSpPr>
        <p:spPr>
          <a:xfrm>
            <a:off x="4597773" y="3238500"/>
            <a:ext cx="1752600" cy="457200"/>
          </a:xfrm>
        </p:spPr>
        <p:txBody>
          <a:bodyPr/>
          <a:lstStyle/>
          <a:p>
            <a:pPr algn="ctr">
              <a:spcBef>
                <a:spcPts val="600"/>
              </a:spcBef>
            </a:pPr>
            <a:r>
              <a:rPr lang="en-US" sz="2200" dirty="0"/>
              <a:t>(mod </a:t>
            </a:r>
            <a:r>
              <a:rPr lang="en-US" sz="2200" dirty="0">
                <a:ea typeface="Cambria Math" pitchFamily="18" charset="0"/>
              </a:rPr>
              <a:t>7</a:t>
            </a:r>
            <a:r>
              <a:rPr lang="en-US" sz="2200" dirty="0"/>
              <a:t>).</a:t>
            </a:r>
          </a:p>
        </p:txBody>
      </p:sp>
      <p:sp>
        <p:nvSpPr>
          <p:cNvPr id="6" name="Content Placeholder 5">
            <a:extLst>
              <a:ext uri="{FF2B5EF4-FFF2-40B4-BE49-F238E27FC236}">
                <a16:creationId xmlns:a16="http://schemas.microsoft.com/office/drawing/2014/main" id="{A3B018F7-9038-47E9-AA60-922BD3DC41E0}"/>
              </a:ext>
            </a:extLst>
          </p:cNvPr>
          <p:cNvSpPr>
            <a:spLocks noGrp="1"/>
          </p:cNvSpPr>
          <p:nvPr>
            <p:ph idx="12"/>
          </p:nvPr>
        </p:nvSpPr>
        <p:spPr>
          <a:xfrm>
            <a:off x="419099" y="3827069"/>
            <a:ext cx="8514425" cy="1836473"/>
          </a:xfrm>
        </p:spPr>
        <p:txBody>
          <a:bodyPr/>
          <a:lstStyle/>
          <a:p>
            <a:pPr>
              <a:spcBef>
                <a:spcPts val="600"/>
              </a:spcBef>
            </a:pPr>
            <a:r>
              <a:rPr lang="en-US" sz="2200" dirty="0"/>
              <a:t>Because  </a:t>
            </a:r>
            <a:r>
              <a:rPr lang="en-US" sz="2200" dirty="0">
                <a:ea typeface="Cambria Math"/>
              </a:rPr>
              <a:t>−</a:t>
            </a:r>
            <a:r>
              <a:rPr lang="en-US" sz="2200" dirty="0">
                <a:ea typeface="Cambria Math" pitchFamily="18" charset="0"/>
              </a:rPr>
              <a:t>6 </a:t>
            </a:r>
            <a:r>
              <a:rPr lang="en-US" sz="2200" dirty="0">
                <a:ea typeface="Cambria Math"/>
              </a:rPr>
              <a:t>≡</a:t>
            </a:r>
            <a:r>
              <a:rPr lang="en-US" sz="2200" dirty="0"/>
              <a:t> </a:t>
            </a:r>
            <a:r>
              <a:rPr lang="en-US" sz="2200" dirty="0">
                <a:ea typeface="Cambria Math"/>
              </a:rPr>
              <a:t>1 </a:t>
            </a:r>
            <a:r>
              <a:rPr lang="en-US" sz="2200" dirty="0"/>
              <a:t>(mod </a:t>
            </a:r>
            <a:r>
              <a:rPr lang="en-US" sz="2200" dirty="0">
                <a:ea typeface="Cambria Math" pitchFamily="18" charset="0"/>
              </a:rPr>
              <a:t>7</a:t>
            </a:r>
            <a:r>
              <a:rPr lang="en-US" sz="2200" dirty="0"/>
              <a:t>)  and </a:t>
            </a:r>
            <a:r>
              <a:rPr lang="en-US" sz="2200" dirty="0">
                <a:ea typeface="Cambria Math"/>
              </a:rPr>
              <a:t>−</a:t>
            </a:r>
            <a:r>
              <a:rPr lang="en-US" sz="2200" dirty="0">
                <a:ea typeface="Cambria Math" pitchFamily="18" charset="0"/>
              </a:rPr>
              <a:t>8 </a:t>
            </a:r>
            <a:r>
              <a:rPr lang="en-US" sz="2200" dirty="0">
                <a:ea typeface="Cambria Math"/>
              </a:rPr>
              <a:t>≡</a:t>
            </a:r>
            <a:r>
              <a:rPr lang="en-US" sz="2200" dirty="0"/>
              <a:t> </a:t>
            </a:r>
            <a:r>
              <a:rPr lang="en-US" sz="2200" dirty="0">
                <a:ea typeface="Cambria Math"/>
              </a:rPr>
              <a:t>6 </a:t>
            </a:r>
            <a:r>
              <a:rPr lang="en-US" sz="2200" dirty="0"/>
              <a:t>(mod </a:t>
            </a:r>
            <a:r>
              <a:rPr lang="en-US" sz="2200" dirty="0">
                <a:ea typeface="Cambria Math" pitchFamily="18" charset="0"/>
              </a:rPr>
              <a:t>7</a:t>
            </a:r>
            <a:r>
              <a:rPr lang="en-US" sz="2200" dirty="0"/>
              <a:t>), it follows that if </a:t>
            </a:r>
            <a:r>
              <a:rPr lang="en-US" sz="2200" i="1" dirty="0"/>
              <a:t>x</a:t>
            </a:r>
            <a:r>
              <a:rPr lang="en-US" sz="2200" dirty="0"/>
              <a:t> is a solution, then </a:t>
            </a:r>
            <a:r>
              <a:rPr lang="en-US" sz="2200" i="1" dirty="0"/>
              <a:t>x</a:t>
            </a:r>
            <a:r>
              <a:rPr lang="en-US" sz="2200" dirty="0">
                <a:ea typeface="Cambria Math"/>
              </a:rPr>
              <a:t> ≡</a:t>
            </a:r>
            <a:r>
              <a:rPr lang="en-US" sz="2200" dirty="0"/>
              <a:t> </a:t>
            </a:r>
            <a:r>
              <a:rPr lang="en-US" sz="2200" dirty="0">
                <a:ea typeface="Cambria Math"/>
              </a:rPr>
              <a:t> −</a:t>
            </a:r>
            <a:r>
              <a:rPr lang="en-US" sz="2200" dirty="0">
                <a:ea typeface="Cambria Math" pitchFamily="18" charset="0"/>
              </a:rPr>
              <a:t>8</a:t>
            </a:r>
            <a:r>
              <a:rPr lang="en-US" sz="2200" dirty="0">
                <a:ea typeface="Cambria Math"/>
              </a:rPr>
              <a:t> ≡</a:t>
            </a:r>
            <a:r>
              <a:rPr lang="en-US" sz="2200" dirty="0"/>
              <a:t> </a:t>
            </a:r>
            <a:r>
              <a:rPr lang="en-US" sz="2200" dirty="0">
                <a:ea typeface="Cambria Math"/>
              </a:rPr>
              <a:t>6 </a:t>
            </a:r>
            <a:r>
              <a:rPr lang="en-US" sz="2200" dirty="0"/>
              <a:t>(mod </a:t>
            </a:r>
            <a:r>
              <a:rPr lang="en-US" sz="2200" dirty="0">
                <a:ea typeface="Cambria Math" pitchFamily="18" charset="0"/>
              </a:rPr>
              <a:t>7</a:t>
            </a:r>
            <a:r>
              <a:rPr lang="en-US" sz="2200" dirty="0"/>
              <a:t>)</a:t>
            </a:r>
          </a:p>
          <a:p>
            <a:pPr>
              <a:spcBef>
                <a:spcPts val="600"/>
              </a:spcBef>
            </a:pPr>
            <a:r>
              <a:rPr lang="en-US" sz="2200" dirty="0"/>
              <a:t>We need to determine if every </a:t>
            </a:r>
            <a:r>
              <a:rPr lang="en-US" sz="2200" i="1" dirty="0"/>
              <a:t>x</a:t>
            </a:r>
            <a:r>
              <a:rPr lang="en-US" sz="2200" dirty="0"/>
              <a:t> with</a:t>
            </a:r>
            <a:r>
              <a:rPr lang="en-US" sz="2200" i="1" dirty="0"/>
              <a:t> x</a:t>
            </a:r>
            <a:r>
              <a:rPr lang="en-US" sz="2200" dirty="0"/>
              <a:t> </a:t>
            </a:r>
            <a:r>
              <a:rPr lang="en-US" sz="2200" dirty="0">
                <a:ea typeface="Cambria Math" pitchFamily="18" charset="0"/>
              </a:rPr>
              <a:t> </a:t>
            </a:r>
            <a:r>
              <a:rPr lang="en-US" sz="2200" dirty="0">
                <a:ea typeface="Cambria Math"/>
              </a:rPr>
              <a:t>≡</a:t>
            </a:r>
            <a:r>
              <a:rPr lang="en-US" sz="2200" dirty="0"/>
              <a:t> </a:t>
            </a:r>
            <a:r>
              <a:rPr lang="en-US" sz="2200" dirty="0">
                <a:ea typeface="Cambria Math"/>
              </a:rPr>
              <a:t>6 </a:t>
            </a:r>
            <a:r>
              <a:rPr lang="en-US" sz="2200" dirty="0"/>
              <a:t>(mod </a:t>
            </a:r>
            <a:r>
              <a:rPr lang="en-US" sz="2200" dirty="0">
                <a:ea typeface="Cambria Math" pitchFamily="18" charset="0"/>
              </a:rPr>
              <a:t>7</a:t>
            </a:r>
            <a:r>
              <a:rPr lang="en-US" sz="2200" dirty="0"/>
              <a:t>) is a solution. Assume that </a:t>
            </a:r>
            <a:r>
              <a:rPr lang="en-US" sz="2200" i="1" dirty="0"/>
              <a:t>x</a:t>
            </a:r>
            <a:r>
              <a:rPr lang="en-US" sz="2200" dirty="0"/>
              <a:t> </a:t>
            </a:r>
            <a:r>
              <a:rPr lang="en-US" sz="2200" dirty="0">
                <a:ea typeface="Cambria Math" pitchFamily="18" charset="0"/>
              </a:rPr>
              <a:t> </a:t>
            </a:r>
            <a:r>
              <a:rPr lang="en-US" sz="2200" dirty="0">
                <a:ea typeface="Cambria Math"/>
              </a:rPr>
              <a:t>≡</a:t>
            </a:r>
            <a:r>
              <a:rPr lang="en-US" sz="2200" dirty="0"/>
              <a:t> </a:t>
            </a:r>
            <a:r>
              <a:rPr lang="en-US" sz="2200" dirty="0">
                <a:ea typeface="Cambria Math"/>
              </a:rPr>
              <a:t>6 </a:t>
            </a:r>
            <a:r>
              <a:rPr lang="en-US" sz="2200" dirty="0"/>
              <a:t>(mod </a:t>
            </a:r>
            <a:r>
              <a:rPr lang="en-US" sz="2200" dirty="0">
                <a:ea typeface="Cambria Math" pitchFamily="18" charset="0"/>
              </a:rPr>
              <a:t>7</a:t>
            </a:r>
            <a:r>
              <a:rPr lang="en-US" sz="2200" dirty="0"/>
              <a:t>). By Theorem </a:t>
            </a:r>
            <a:r>
              <a:rPr lang="en-US" sz="2200" dirty="0">
                <a:ea typeface="Cambria Math" pitchFamily="18" charset="0"/>
              </a:rPr>
              <a:t>5</a:t>
            </a:r>
            <a:r>
              <a:rPr lang="en-US" sz="2200" dirty="0"/>
              <a:t> of Section </a:t>
            </a:r>
            <a:r>
              <a:rPr lang="en-US" sz="2200" dirty="0">
                <a:ea typeface="Cambria Math" pitchFamily="18" charset="0"/>
              </a:rPr>
              <a:t>4.1</a:t>
            </a:r>
            <a:r>
              <a:rPr lang="en-US" sz="2200" dirty="0"/>
              <a:t>, it follows that</a:t>
            </a:r>
            <a:r>
              <a:rPr lang="en-US" sz="2200" dirty="0">
                <a:ea typeface="Cambria Math" pitchFamily="18" charset="0"/>
              </a:rPr>
              <a:t> 3</a:t>
            </a:r>
            <a:r>
              <a:rPr lang="en-US" sz="2200" i="1" dirty="0"/>
              <a:t>x </a:t>
            </a:r>
            <a:r>
              <a:rPr lang="en-US" sz="2200" dirty="0">
                <a:ea typeface="Cambria Math"/>
              </a:rPr>
              <a:t>≡</a:t>
            </a:r>
            <a:r>
              <a:rPr lang="en-US" sz="2200" dirty="0"/>
              <a:t> </a:t>
            </a:r>
            <a:r>
              <a:rPr lang="en-US" sz="2200" dirty="0">
                <a:ea typeface="Cambria Math" pitchFamily="18" charset="0"/>
              </a:rPr>
              <a:t>3.</a:t>
            </a:r>
            <a:endParaRPr lang="en-US" sz="2200" dirty="0">
              <a:ea typeface="Cambria Math"/>
            </a:endParaRPr>
          </a:p>
        </p:txBody>
      </p:sp>
      <p:sp>
        <p:nvSpPr>
          <p:cNvPr id="7" name="Content Placeholder 6">
            <a:extLst>
              <a:ext uri="{FF2B5EF4-FFF2-40B4-BE49-F238E27FC236}">
                <a16:creationId xmlns:a16="http://schemas.microsoft.com/office/drawing/2014/main" id="{0D2E7425-255E-42F0-BD35-4EB0DE851D4C}"/>
              </a:ext>
            </a:extLst>
          </p:cNvPr>
          <p:cNvSpPr>
            <a:spLocks noGrp="1"/>
          </p:cNvSpPr>
          <p:nvPr>
            <p:ph idx="13"/>
          </p:nvPr>
        </p:nvSpPr>
        <p:spPr>
          <a:xfrm>
            <a:off x="419100" y="5284023"/>
            <a:ext cx="8514425" cy="989120"/>
          </a:xfrm>
        </p:spPr>
        <p:txBody>
          <a:bodyPr/>
          <a:lstStyle/>
          <a:p>
            <a:pPr>
              <a:spcBef>
                <a:spcPts val="600"/>
              </a:spcBef>
            </a:pPr>
            <a:r>
              <a:rPr lang="en-US" sz="2200" dirty="0">
                <a:ea typeface="Cambria Math" pitchFamily="18" charset="0"/>
              </a:rPr>
              <a:t>6</a:t>
            </a:r>
            <a:r>
              <a:rPr lang="en-US" sz="2200" i="1" dirty="0"/>
              <a:t> = </a:t>
            </a:r>
            <a:r>
              <a:rPr lang="en-US" sz="2200" dirty="0">
                <a:ea typeface="Cambria Math" pitchFamily="18" charset="0"/>
              </a:rPr>
              <a:t>18</a:t>
            </a:r>
            <a:r>
              <a:rPr lang="en-US" sz="2200" i="1" dirty="0"/>
              <a:t> </a:t>
            </a:r>
            <a:r>
              <a:rPr lang="en-US" sz="2200" dirty="0">
                <a:ea typeface="Cambria Math"/>
              </a:rPr>
              <a:t>≡ </a:t>
            </a:r>
            <a:r>
              <a:rPr lang="en-US" sz="2200" dirty="0">
                <a:ea typeface="Cambria Math" pitchFamily="18" charset="0"/>
              </a:rPr>
              <a:t>4</a:t>
            </a:r>
            <a:r>
              <a:rPr lang="en-US" sz="2200" dirty="0"/>
              <a:t>( mod </a:t>
            </a:r>
            <a:r>
              <a:rPr lang="en-US" sz="2200" dirty="0">
                <a:ea typeface="Cambria Math" pitchFamily="18" charset="0"/>
              </a:rPr>
              <a:t>7</a:t>
            </a:r>
            <a:r>
              <a:rPr lang="en-US" sz="2200" dirty="0"/>
              <a:t>) which shows that all such </a:t>
            </a:r>
            <a:r>
              <a:rPr lang="en-US" sz="2200" i="1" dirty="0"/>
              <a:t>x</a:t>
            </a:r>
            <a:r>
              <a:rPr lang="en-US" sz="2200" dirty="0"/>
              <a:t> satisfy the congruence. </a:t>
            </a:r>
          </a:p>
          <a:p>
            <a:pPr>
              <a:spcBef>
                <a:spcPts val="600"/>
              </a:spcBef>
            </a:pPr>
            <a:r>
              <a:rPr lang="en-US" sz="2200" dirty="0"/>
              <a:t>The solutions are the integers </a:t>
            </a:r>
            <a:r>
              <a:rPr lang="en-US" sz="2200" i="1" dirty="0"/>
              <a:t>x</a:t>
            </a:r>
            <a:r>
              <a:rPr lang="en-US" sz="2200" dirty="0"/>
              <a:t> such that </a:t>
            </a:r>
            <a:r>
              <a:rPr lang="en-US" sz="2200" i="1" dirty="0"/>
              <a:t>x</a:t>
            </a:r>
            <a:r>
              <a:rPr lang="en-US" sz="2200" dirty="0"/>
              <a:t> </a:t>
            </a:r>
            <a:r>
              <a:rPr lang="en-US" sz="2200" dirty="0">
                <a:ea typeface="Cambria Math" pitchFamily="18" charset="0"/>
              </a:rPr>
              <a:t> </a:t>
            </a:r>
            <a:r>
              <a:rPr lang="en-US" sz="2200" dirty="0">
                <a:ea typeface="Cambria Math"/>
              </a:rPr>
              <a:t>≡</a:t>
            </a:r>
            <a:r>
              <a:rPr lang="en-US" sz="2200" dirty="0"/>
              <a:t> </a:t>
            </a:r>
            <a:r>
              <a:rPr lang="en-US" sz="2200" dirty="0">
                <a:ea typeface="Cambria Math"/>
              </a:rPr>
              <a:t>6 </a:t>
            </a:r>
            <a:r>
              <a:rPr lang="en-US" sz="2200" dirty="0"/>
              <a:t>(mod </a:t>
            </a:r>
            <a:r>
              <a:rPr lang="en-US" sz="2200" dirty="0">
                <a:ea typeface="Cambria Math" pitchFamily="18" charset="0"/>
              </a:rPr>
              <a:t>7</a:t>
            </a:r>
            <a:r>
              <a:rPr lang="en-US" sz="2200" dirty="0"/>
              <a:t>), namely,  </a:t>
            </a:r>
            <a:endParaRPr lang="en-US" sz="2200" dirty="0">
              <a:solidFill>
                <a:srgbClr val="B60000"/>
              </a:solidFill>
              <a:ea typeface="Cambria Math" pitchFamily="18" charset="0"/>
            </a:endParaRPr>
          </a:p>
        </p:txBody>
      </p:sp>
      <p:graphicFrame>
        <p:nvGraphicFramePr>
          <p:cNvPr id="14" name="Object 13">
            <a:extLst>
              <a:ext uri="{FF2B5EF4-FFF2-40B4-BE49-F238E27FC236}">
                <a16:creationId xmlns:a16="http://schemas.microsoft.com/office/drawing/2014/main" id="{FD9621DB-444B-47A7-A7E2-40D9B1ABBF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787093"/>
              </p:ext>
            </p:extLst>
          </p:nvPr>
        </p:nvGraphicFramePr>
        <p:xfrm>
          <a:off x="7864296" y="5874723"/>
          <a:ext cx="898704" cy="314547"/>
        </p:xfrm>
        <a:graphic>
          <a:graphicData uri="http://schemas.openxmlformats.org/presentationml/2006/ole">
            <mc:AlternateContent xmlns:mc="http://schemas.openxmlformats.org/markup-compatibility/2006">
              <mc:Choice xmlns:v="urn:schemas-microsoft-com:vml" Requires="v">
                <p:oleObj name="Equation" r:id="rId6" imgW="507960" imgH="177480" progId="Equation.DSMT4">
                  <p:embed/>
                </p:oleObj>
              </mc:Choice>
              <mc:Fallback>
                <p:oleObj name="Equation" r:id="rId6" imgW="507960" imgH="177480" progId="Equation.DSMT4">
                  <p:embed/>
                  <p:pic>
                    <p:nvPicPr>
                      <p:cNvPr id="0" name=""/>
                      <p:cNvPicPr/>
                      <p:nvPr/>
                    </p:nvPicPr>
                    <p:blipFill>
                      <a:blip r:embed="rId7"/>
                      <a:stretch>
                        <a:fillRect/>
                      </a:stretch>
                    </p:blipFill>
                    <p:spPr>
                      <a:xfrm>
                        <a:off x="7864296" y="5874723"/>
                        <a:ext cx="898704" cy="31454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00C64F6-217F-409E-8F7A-AF199E6226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5710162"/>
              </p:ext>
            </p:extLst>
          </p:nvPr>
        </p:nvGraphicFramePr>
        <p:xfrm>
          <a:off x="487456" y="6259752"/>
          <a:ext cx="362309" cy="181155"/>
        </p:xfrm>
        <a:graphic>
          <a:graphicData uri="http://schemas.openxmlformats.org/presentationml/2006/ole">
            <mc:AlternateContent xmlns:mc="http://schemas.openxmlformats.org/markup-compatibility/2006">
              <mc:Choice xmlns:v="urn:schemas-microsoft-com:vml" Requires="v">
                <p:oleObj name="Equation" r:id="rId8" imgW="152280" imgH="75960" progId="Equation.DSMT4">
                  <p:embed/>
                </p:oleObj>
              </mc:Choice>
              <mc:Fallback>
                <p:oleObj name="Equation" r:id="rId8" imgW="152280" imgH="75960" progId="Equation.DSMT4">
                  <p:embed/>
                  <p:pic>
                    <p:nvPicPr>
                      <p:cNvPr id="0" name=""/>
                      <p:cNvPicPr/>
                      <p:nvPr/>
                    </p:nvPicPr>
                    <p:blipFill>
                      <a:blip r:embed="rId9"/>
                      <a:stretch>
                        <a:fillRect/>
                      </a:stretch>
                    </p:blipFill>
                    <p:spPr>
                      <a:xfrm>
                        <a:off x="487456" y="6259752"/>
                        <a:ext cx="362309" cy="18115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C688163-9D01-4A79-9C72-41D569AE4198}"/>
              </a:ext>
            </a:extLst>
          </p:cNvPr>
          <p:cNvSpPr>
            <a:spLocks noGrp="1"/>
          </p:cNvSpPr>
          <p:nvPr>
            <p:ph idx="14"/>
          </p:nvPr>
        </p:nvSpPr>
        <p:spPr>
          <a:xfrm>
            <a:off x="792256" y="6096000"/>
            <a:ext cx="1119328" cy="430838"/>
          </a:xfrm>
        </p:spPr>
        <p:txBody>
          <a:bodyPr/>
          <a:lstStyle/>
          <a:p>
            <a:r>
              <a:rPr lang="en-US" sz="2200" dirty="0"/>
              <a:t>and</a:t>
            </a:r>
            <a:endParaRPr lang="en-US" sz="2200" dirty="0">
              <a:solidFill>
                <a:srgbClr val="B60000"/>
              </a:solidFill>
            </a:endParaRPr>
          </a:p>
        </p:txBody>
      </p:sp>
      <p:graphicFrame>
        <p:nvGraphicFramePr>
          <p:cNvPr id="18" name="Object 17">
            <a:extLst>
              <a:ext uri="{FF2B5EF4-FFF2-40B4-BE49-F238E27FC236}">
                <a16:creationId xmlns:a16="http://schemas.microsoft.com/office/drawing/2014/main" id="{76160C17-15B7-4925-95D2-6CCB36B003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7737"/>
              </p:ext>
            </p:extLst>
          </p:nvPr>
        </p:nvGraphicFramePr>
        <p:xfrm>
          <a:off x="1478056" y="6173665"/>
          <a:ext cx="1676400" cy="362465"/>
        </p:xfrm>
        <a:graphic>
          <a:graphicData uri="http://schemas.openxmlformats.org/presentationml/2006/ole">
            <mc:AlternateContent xmlns:mc="http://schemas.openxmlformats.org/markup-compatibility/2006">
              <mc:Choice xmlns:v="urn:schemas-microsoft-com:vml" Requires="v">
                <p:oleObj name="Equation" r:id="rId10" imgW="939600" imgH="203040" progId="Equation.DSMT4">
                  <p:embed/>
                </p:oleObj>
              </mc:Choice>
              <mc:Fallback>
                <p:oleObj name="Equation" r:id="rId10" imgW="939600" imgH="203040" progId="Equation.DSMT4">
                  <p:embed/>
                  <p:pic>
                    <p:nvPicPr>
                      <p:cNvPr id="6" name="Object 5">
                        <a:extLst>
                          <a:ext uri="{FF2B5EF4-FFF2-40B4-BE49-F238E27FC236}">
                            <a16:creationId xmlns:a16="http://schemas.microsoft.com/office/drawing/2014/main" id="{43324143-6F8A-48CE-9398-A4D9A50C0F78}"/>
                          </a:ext>
                        </a:extLst>
                      </p:cNvPr>
                      <p:cNvPicPr/>
                      <p:nvPr/>
                    </p:nvPicPr>
                    <p:blipFill>
                      <a:blip r:embed="rId11"/>
                      <a:stretch>
                        <a:fillRect/>
                      </a:stretch>
                    </p:blipFill>
                    <p:spPr>
                      <a:xfrm>
                        <a:off x="1478056" y="6173665"/>
                        <a:ext cx="1676400" cy="36246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7D41BD3-A42B-4D29-BAA7-ECB7E8FF87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3437763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Chinese Remainder Theorem</a:t>
            </a:r>
            <a:r>
              <a:rPr lang="en-US" sz="1500" dirty="0"/>
              <a:t> 1</a:t>
            </a:r>
          </a:p>
        </p:txBody>
      </p:sp>
      <p:sp>
        <p:nvSpPr>
          <p:cNvPr id="5" name="Content Placeholder 2"/>
          <p:cNvSpPr>
            <a:spLocks noGrp="1"/>
          </p:cNvSpPr>
          <p:nvPr>
            <p:ph idx="1"/>
          </p:nvPr>
        </p:nvSpPr>
        <p:spPr>
          <a:xfrm>
            <a:off x="457200" y="1295400"/>
            <a:ext cx="8458200" cy="5303520"/>
          </a:xfrm>
        </p:spPr>
        <p:txBody>
          <a:bodyPr/>
          <a:lstStyle/>
          <a:p>
            <a:pPr>
              <a:spcBef>
                <a:spcPts val="400"/>
              </a:spcBef>
            </a:pPr>
            <a:r>
              <a:rPr lang="en-US" sz="2400" dirty="0"/>
              <a:t>In the first century, the Chinese mathematician Sun-</a:t>
            </a:r>
            <a:r>
              <a:rPr lang="en-US" sz="2400" dirty="0" err="1"/>
              <a:t>Tsu</a:t>
            </a:r>
            <a:r>
              <a:rPr lang="en-US" sz="2400" dirty="0"/>
              <a:t> asked:</a:t>
            </a:r>
          </a:p>
          <a:p>
            <a:pPr marL="0" lvl="1" indent="0">
              <a:spcBef>
                <a:spcPts val="400"/>
              </a:spcBef>
              <a:buNone/>
            </a:pPr>
            <a:r>
              <a:rPr lang="en-US" sz="2400" dirty="0"/>
              <a:t>There are certain things whose number is unknown. When divided by </a:t>
            </a:r>
            <a:r>
              <a:rPr lang="en-US" sz="2400" dirty="0">
                <a:ea typeface="Cambria Math" pitchFamily="18" charset="0"/>
              </a:rPr>
              <a:t>3</a:t>
            </a:r>
            <a:r>
              <a:rPr lang="en-US" sz="2400" dirty="0"/>
              <a:t>, the remainder is </a:t>
            </a:r>
            <a:r>
              <a:rPr lang="en-US" sz="2400" dirty="0">
                <a:ea typeface="Cambria Math" pitchFamily="18" charset="0"/>
              </a:rPr>
              <a:t>2</a:t>
            </a:r>
            <a:r>
              <a:rPr lang="en-US" sz="2400" dirty="0"/>
              <a:t>; when divided by </a:t>
            </a:r>
            <a:r>
              <a:rPr lang="en-US" sz="2400" dirty="0">
                <a:ea typeface="Cambria Math" pitchFamily="18" charset="0"/>
              </a:rPr>
              <a:t>5</a:t>
            </a:r>
            <a:r>
              <a:rPr lang="en-US" sz="2400" dirty="0"/>
              <a:t>, the remainder is </a:t>
            </a:r>
            <a:r>
              <a:rPr lang="en-US" sz="2400" dirty="0">
                <a:ea typeface="Cambria Math" pitchFamily="18" charset="0"/>
              </a:rPr>
              <a:t>3</a:t>
            </a:r>
            <a:r>
              <a:rPr lang="en-US" sz="2400" dirty="0"/>
              <a:t>; when divided by </a:t>
            </a:r>
            <a:r>
              <a:rPr lang="en-US" sz="2400" dirty="0">
                <a:ea typeface="Cambria Math" pitchFamily="18" charset="0"/>
              </a:rPr>
              <a:t>7</a:t>
            </a:r>
            <a:r>
              <a:rPr lang="en-US" sz="2400" dirty="0"/>
              <a:t>, the remainder is </a:t>
            </a:r>
            <a:r>
              <a:rPr lang="en-US" sz="2400" dirty="0">
                <a:ea typeface="Cambria Math" pitchFamily="18" charset="0"/>
              </a:rPr>
              <a:t>2</a:t>
            </a:r>
            <a:r>
              <a:rPr lang="en-US" sz="2400" dirty="0"/>
              <a:t>. What will be the number of things?</a:t>
            </a:r>
          </a:p>
          <a:p>
            <a:pPr>
              <a:spcBef>
                <a:spcPts val="400"/>
              </a:spcBef>
            </a:pPr>
            <a:r>
              <a:rPr lang="en-US" sz="2400" dirty="0"/>
              <a:t>This puzzle can be translated into the  solution of the system of </a:t>
            </a:r>
            <a:r>
              <a:rPr lang="en-US" sz="2400" dirty="0" err="1"/>
              <a:t>congruences</a:t>
            </a:r>
            <a:r>
              <a:rPr lang="en-US" sz="2400" dirty="0"/>
              <a:t>:</a:t>
            </a:r>
          </a:p>
          <a:p>
            <a:pPr lvl="1">
              <a:spcBef>
                <a:spcPts val="400"/>
              </a:spcBef>
              <a:buNone/>
            </a:pPr>
            <a:r>
              <a:rPr lang="en-US" sz="2400" i="1" dirty="0"/>
              <a:t>x </a:t>
            </a:r>
            <a:r>
              <a:rPr lang="en-US" sz="2400" dirty="0">
                <a:ea typeface="Cambria Math"/>
              </a:rPr>
              <a:t>≡</a:t>
            </a:r>
            <a:r>
              <a:rPr lang="en-US" sz="2400" dirty="0"/>
              <a:t> </a:t>
            </a:r>
            <a:r>
              <a:rPr lang="en-US" sz="2400" dirty="0">
                <a:ea typeface="Cambria Math" pitchFamily="18" charset="0"/>
              </a:rPr>
              <a:t>2 </a:t>
            </a:r>
            <a:r>
              <a:rPr lang="en-US" sz="2400" dirty="0"/>
              <a:t>( mod </a:t>
            </a:r>
            <a:r>
              <a:rPr lang="en-US" sz="2400" dirty="0">
                <a:ea typeface="Cambria Math" pitchFamily="18" charset="0"/>
              </a:rPr>
              <a:t>3</a:t>
            </a:r>
            <a:r>
              <a:rPr lang="en-US" sz="2400" dirty="0"/>
              <a:t>),</a:t>
            </a:r>
          </a:p>
          <a:p>
            <a:pPr lvl="1">
              <a:spcBef>
                <a:spcPts val="400"/>
              </a:spcBef>
              <a:buNone/>
            </a:pPr>
            <a:r>
              <a:rPr lang="en-US" sz="2400" i="1" dirty="0"/>
              <a:t>x </a:t>
            </a:r>
            <a:r>
              <a:rPr lang="en-US" sz="2400" dirty="0">
                <a:ea typeface="Cambria Math"/>
              </a:rPr>
              <a:t>≡</a:t>
            </a:r>
            <a:r>
              <a:rPr lang="en-US" sz="2400" dirty="0"/>
              <a:t> </a:t>
            </a:r>
            <a:r>
              <a:rPr lang="en-US" sz="2400" dirty="0">
                <a:ea typeface="Cambria Math" pitchFamily="18" charset="0"/>
              </a:rPr>
              <a:t>3 </a:t>
            </a:r>
            <a:r>
              <a:rPr lang="en-US" sz="2400" dirty="0"/>
              <a:t>( mod </a:t>
            </a:r>
            <a:r>
              <a:rPr lang="en-US" sz="2400" dirty="0">
                <a:ea typeface="Cambria Math" pitchFamily="18" charset="0"/>
              </a:rPr>
              <a:t>5</a:t>
            </a:r>
            <a:r>
              <a:rPr lang="en-US" sz="2400" dirty="0"/>
              <a:t>),</a:t>
            </a:r>
          </a:p>
          <a:p>
            <a:pPr lvl="1">
              <a:spcBef>
                <a:spcPts val="400"/>
              </a:spcBef>
              <a:buNone/>
            </a:pPr>
            <a:r>
              <a:rPr lang="en-US" sz="2400" i="1" dirty="0"/>
              <a:t>x </a:t>
            </a:r>
            <a:r>
              <a:rPr lang="en-US" sz="2400" dirty="0">
                <a:ea typeface="Cambria Math"/>
              </a:rPr>
              <a:t>≡</a:t>
            </a:r>
            <a:r>
              <a:rPr lang="en-US" sz="2400" dirty="0"/>
              <a:t> </a:t>
            </a:r>
            <a:r>
              <a:rPr lang="en-US" sz="2400" dirty="0">
                <a:ea typeface="Cambria Math" pitchFamily="18" charset="0"/>
              </a:rPr>
              <a:t>2 </a:t>
            </a:r>
            <a:r>
              <a:rPr lang="en-US" sz="2400" dirty="0"/>
              <a:t>( mod </a:t>
            </a:r>
            <a:r>
              <a:rPr lang="en-US" sz="2400" dirty="0">
                <a:ea typeface="Cambria Math" pitchFamily="18" charset="0"/>
              </a:rPr>
              <a:t>7</a:t>
            </a:r>
            <a:r>
              <a:rPr lang="en-US" sz="2400" dirty="0"/>
              <a:t>)?</a:t>
            </a:r>
          </a:p>
          <a:p>
            <a:pPr>
              <a:spcBef>
                <a:spcPts val="400"/>
              </a:spcBef>
            </a:pPr>
            <a:r>
              <a:rPr lang="en-US" sz="2400" dirty="0"/>
              <a:t>We’ll see how the theorem that is known as the </a:t>
            </a:r>
            <a:r>
              <a:rPr lang="en-US" sz="2400" i="1" dirty="0"/>
              <a:t>Chinese Remainder Theorem </a:t>
            </a:r>
            <a:r>
              <a:rPr lang="en-US" sz="2400" dirty="0"/>
              <a:t>can be used to solve Sun-</a:t>
            </a:r>
            <a:r>
              <a:rPr lang="en-US" sz="2400" dirty="0" err="1"/>
              <a:t>Tsu’s</a:t>
            </a:r>
            <a:r>
              <a:rPr lang="en-US" sz="2400" dirty="0"/>
              <a:t> problem.</a:t>
            </a:r>
          </a:p>
        </p:txBody>
      </p:sp>
      <p:sp>
        <p:nvSpPr>
          <p:cNvPr id="4" name="Slide Number Placeholder 5">
            <a:extLst>
              <a:ext uri="{FF2B5EF4-FFF2-40B4-BE49-F238E27FC236}">
                <a16:creationId xmlns:a16="http://schemas.microsoft.com/office/drawing/2014/main" id="{96114F2F-7475-4707-ABEC-40781BAD395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546095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498B-32A6-4FF2-BD10-03DE730F8D92}"/>
              </a:ext>
            </a:extLst>
          </p:cNvPr>
          <p:cNvSpPr>
            <a:spLocks noGrp="1"/>
          </p:cNvSpPr>
          <p:nvPr>
            <p:ph type="title"/>
          </p:nvPr>
        </p:nvSpPr>
        <p:spPr/>
        <p:txBody>
          <a:bodyPr/>
          <a:lstStyle/>
          <a:p>
            <a:r>
              <a:rPr lang="en-US" dirty="0"/>
              <a:t>The Chinese Remainder Theorem</a:t>
            </a:r>
            <a:r>
              <a:rPr lang="en-US" sz="1500" dirty="0"/>
              <a:t> 2</a:t>
            </a:r>
            <a:endParaRPr lang="en-IN" dirty="0"/>
          </a:p>
        </p:txBody>
      </p:sp>
      <p:sp>
        <p:nvSpPr>
          <p:cNvPr id="3" name="Content Placeholder 2">
            <a:extLst>
              <a:ext uri="{FF2B5EF4-FFF2-40B4-BE49-F238E27FC236}">
                <a16:creationId xmlns:a16="http://schemas.microsoft.com/office/drawing/2014/main" id="{334252C3-FB3A-4465-9326-164F4A8A8842}"/>
              </a:ext>
            </a:extLst>
          </p:cNvPr>
          <p:cNvSpPr>
            <a:spLocks noGrp="1"/>
          </p:cNvSpPr>
          <p:nvPr>
            <p:ph idx="1"/>
          </p:nvPr>
        </p:nvSpPr>
        <p:spPr>
          <a:xfrm>
            <a:off x="457200" y="1295400"/>
            <a:ext cx="8382000" cy="536951"/>
          </a:xfrm>
        </p:spPr>
        <p:txBody>
          <a:bodyPr/>
          <a:lstStyle/>
          <a:p>
            <a:pPr>
              <a:spcBef>
                <a:spcPts val="600"/>
              </a:spcBef>
            </a:pPr>
            <a:r>
              <a:rPr lang="en-US" sz="2200" b="1" dirty="0"/>
              <a:t>Theorem </a:t>
            </a:r>
            <a:r>
              <a:rPr lang="en-US" sz="2200" b="1" dirty="0">
                <a:ea typeface="Cambria Math" pitchFamily="18" charset="0"/>
              </a:rPr>
              <a:t>2</a:t>
            </a:r>
            <a:r>
              <a:rPr lang="en-US" sz="2200" dirty="0"/>
              <a:t>: (</a:t>
            </a:r>
            <a:r>
              <a:rPr lang="en-US" sz="2200" i="1" dirty="0"/>
              <a:t>The Chinese Remainder Theorem</a:t>
            </a:r>
            <a:r>
              <a:rPr lang="en-US" sz="2200" dirty="0"/>
              <a:t>) Let</a:t>
            </a:r>
            <a:endParaRPr lang="en-IN" sz="2200" dirty="0"/>
          </a:p>
        </p:txBody>
      </p:sp>
      <p:graphicFrame>
        <p:nvGraphicFramePr>
          <p:cNvPr id="10" name="Object 9">
            <a:extLst>
              <a:ext uri="{FF2B5EF4-FFF2-40B4-BE49-F238E27FC236}">
                <a16:creationId xmlns:a16="http://schemas.microsoft.com/office/drawing/2014/main" id="{670BBD51-C9D3-4225-AA17-D713B0028A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8992428"/>
              </p:ext>
            </p:extLst>
          </p:nvPr>
        </p:nvGraphicFramePr>
        <p:xfrm>
          <a:off x="6251170" y="1325275"/>
          <a:ext cx="1432561" cy="402907"/>
        </p:xfrm>
        <a:graphic>
          <a:graphicData uri="http://schemas.openxmlformats.org/presentationml/2006/ole">
            <mc:AlternateContent xmlns:mc="http://schemas.openxmlformats.org/markup-compatibility/2006">
              <mc:Choice xmlns:v="urn:schemas-microsoft-com:vml" Requires="v">
                <p:oleObj name="Equation" r:id="rId2" imgW="812520" imgH="228600" progId="Equation.DSMT4">
                  <p:embed/>
                </p:oleObj>
              </mc:Choice>
              <mc:Fallback>
                <p:oleObj name="Equation" r:id="rId2" imgW="812520" imgH="228600" progId="Equation.DSMT4">
                  <p:embed/>
                  <p:pic>
                    <p:nvPicPr>
                      <p:cNvPr id="3" name="Object 2">
                        <a:extLst>
                          <a:ext uri="{FF2B5EF4-FFF2-40B4-BE49-F238E27FC236}">
                            <a16:creationId xmlns:a16="http://schemas.microsoft.com/office/drawing/2014/main" id="{9F341E7B-CCB5-4C84-94C6-4D105967AF17}"/>
                          </a:ext>
                        </a:extLst>
                      </p:cNvPr>
                      <p:cNvPicPr/>
                      <p:nvPr/>
                    </p:nvPicPr>
                    <p:blipFill>
                      <a:blip r:embed="rId3"/>
                      <a:stretch>
                        <a:fillRect/>
                      </a:stretch>
                    </p:blipFill>
                    <p:spPr>
                      <a:xfrm>
                        <a:off x="6251170" y="1325275"/>
                        <a:ext cx="1432561" cy="40290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9C9850E-5AB4-4219-829E-8D554C0217ED}"/>
              </a:ext>
            </a:extLst>
          </p:cNvPr>
          <p:cNvSpPr>
            <a:spLocks noGrp="1"/>
          </p:cNvSpPr>
          <p:nvPr>
            <p:ph idx="13"/>
          </p:nvPr>
        </p:nvSpPr>
        <p:spPr>
          <a:xfrm>
            <a:off x="7620000" y="1295400"/>
            <a:ext cx="794551" cy="381000"/>
          </a:xfrm>
        </p:spPr>
        <p:txBody>
          <a:bodyPr/>
          <a:lstStyle/>
          <a:p>
            <a:r>
              <a:rPr lang="en-US" sz="2200" dirty="0">
                <a:ea typeface="Cambria Math" pitchFamily="18" charset="0"/>
              </a:rPr>
              <a:t>be</a:t>
            </a:r>
            <a:endParaRPr lang="en-IN" sz="2200" dirty="0"/>
          </a:p>
        </p:txBody>
      </p:sp>
      <p:sp>
        <p:nvSpPr>
          <p:cNvPr id="5" name="Content Placeholder 4">
            <a:extLst>
              <a:ext uri="{FF2B5EF4-FFF2-40B4-BE49-F238E27FC236}">
                <a16:creationId xmlns:a16="http://schemas.microsoft.com/office/drawing/2014/main" id="{87659D38-72B5-44A1-9113-2475A98E736E}"/>
              </a:ext>
            </a:extLst>
          </p:cNvPr>
          <p:cNvSpPr>
            <a:spLocks noGrp="1"/>
          </p:cNvSpPr>
          <p:nvPr>
            <p:ph idx="14"/>
          </p:nvPr>
        </p:nvSpPr>
        <p:spPr>
          <a:xfrm>
            <a:off x="457200" y="1600200"/>
            <a:ext cx="8001000" cy="536951"/>
          </a:xfrm>
        </p:spPr>
        <p:txBody>
          <a:bodyPr/>
          <a:lstStyle/>
          <a:p>
            <a:r>
              <a:rPr lang="en-US" sz="2200" dirty="0"/>
              <a:t>pairwise relatively prime positive integers greater than one and</a:t>
            </a:r>
            <a:endParaRPr lang="en-IN" sz="2200" dirty="0"/>
          </a:p>
        </p:txBody>
      </p:sp>
      <p:graphicFrame>
        <p:nvGraphicFramePr>
          <p:cNvPr id="11" name="Object 10">
            <a:extLst>
              <a:ext uri="{FF2B5EF4-FFF2-40B4-BE49-F238E27FC236}">
                <a16:creationId xmlns:a16="http://schemas.microsoft.com/office/drawing/2014/main" id="{60F5796A-CFEC-4341-A704-54AF33276F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2672590"/>
              </p:ext>
            </p:extLst>
          </p:nvPr>
        </p:nvGraphicFramePr>
        <p:xfrm>
          <a:off x="7746184" y="1618108"/>
          <a:ext cx="1287586" cy="429195"/>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6" name="Object 5">
                        <a:extLst>
                          <a:ext uri="{FF2B5EF4-FFF2-40B4-BE49-F238E27FC236}">
                            <a16:creationId xmlns:a16="http://schemas.microsoft.com/office/drawing/2014/main" id="{E194E158-2A31-4A35-87BC-C5CE175C1333}"/>
                          </a:ext>
                        </a:extLst>
                      </p:cNvPr>
                      <p:cNvPicPr/>
                      <p:nvPr/>
                    </p:nvPicPr>
                    <p:blipFill>
                      <a:blip r:embed="rId5"/>
                      <a:stretch>
                        <a:fillRect/>
                      </a:stretch>
                    </p:blipFill>
                    <p:spPr>
                      <a:xfrm>
                        <a:off x="7746184" y="1618108"/>
                        <a:ext cx="1287586" cy="42919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A6D6E9D-A614-4621-B07D-2E51C2BC414A}"/>
              </a:ext>
            </a:extLst>
          </p:cNvPr>
          <p:cNvSpPr>
            <a:spLocks noGrp="1"/>
          </p:cNvSpPr>
          <p:nvPr>
            <p:ph idx="15"/>
          </p:nvPr>
        </p:nvSpPr>
        <p:spPr>
          <a:xfrm>
            <a:off x="262630" y="1981200"/>
            <a:ext cx="4537970" cy="536951"/>
          </a:xfrm>
        </p:spPr>
        <p:txBody>
          <a:bodyPr/>
          <a:lstStyle/>
          <a:p>
            <a:pPr marL="114300" lvl="1" indent="0">
              <a:spcBef>
                <a:spcPts val="600"/>
              </a:spcBef>
              <a:buNone/>
            </a:pPr>
            <a:r>
              <a:rPr lang="en-US" sz="2200" dirty="0"/>
              <a:t> arbitrary integers. Then the system</a:t>
            </a:r>
            <a:endParaRPr lang="en-US" sz="2200" dirty="0">
              <a:ea typeface="Cambria Math" pitchFamily="18" charset="0"/>
            </a:endParaRPr>
          </a:p>
        </p:txBody>
      </p:sp>
      <p:graphicFrame>
        <p:nvGraphicFramePr>
          <p:cNvPr id="13" name="Object 12">
            <a:extLst>
              <a:ext uri="{FF2B5EF4-FFF2-40B4-BE49-F238E27FC236}">
                <a16:creationId xmlns:a16="http://schemas.microsoft.com/office/drawing/2014/main" id="{75AD9D71-CE89-4D24-8201-68318579B6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701518"/>
              </p:ext>
            </p:extLst>
          </p:nvPr>
        </p:nvGraphicFramePr>
        <p:xfrm>
          <a:off x="618837" y="2360201"/>
          <a:ext cx="1819564" cy="2440399"/>
        </p:xfrm>
        <a:graphic>
          <a:graphicData uri="http://schemas.openxmlformats.org/presentationml/2006/ole">
            <mc:AlternateContent xmlns:mc="http://schemas.openxmlformats.org/markup-compatibility/2006">
              <mc:Choice xmlns:v="urn:schemas-microsoft-com:vml" Requires="v">
                <p:oleObj name="Equation" r:id="rId6" imgW="1041120" imgH="1396800" progId="Equation.DSMT4">
                  <p:embed/>
                </p:oleObj>
              </mc:Choice>
              <mc:Fallback>
                <p:oleObj name="Equation" r:id="rId6" imgW="1041120" imgH="1396800" progId="Equation.DSMT4">
                  <p:embed/>
                  <p:pic>
                    <p:nvPicPr>
                      <p:cNvPr id="8" name="Object 7">
                        <a:extLst>
                          <a:ext uri="{FF2B5EF4-FFF2-40B4-BE49-F238E27FC236}">
                            <a16:creationId xmlns:a16="http://schemas.microsoft.com/office/drawing/2014/main" id="{672DD9AA-F440-4BA4-8B89-4B4B9B80E186}"/>
                          </a:ext>
                        </a:extLst>
                      </p:cNvPr>
                      <p:cNvPicPr/>
                      <p:nvPr/>
                    </p:nvPicPr>
                    <p:blipFill>
                      <a:blip r:embed="rId7"/>
                      <a:stretch>
                        <a:fillRect/>
                      </a:stretch>
                    </p:blipFill>
                    <p:spPr>
                      <a:xfrm>
                        <a:off x="618837" y="2360201"/>
                        <a:ext cx="1819564" cy="244039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4AAADE6-CC40-4C96-A1A4-1B8C1A0242E7}"/>
              </a:ext>
            </a:extLst>
          </p:cNvPr>
          <p:cNvSpPr>
            <a:spLocks noGrp="1"/>
          </p:cNvSpPr>
          <p:nvPr>
            <p:ph idx="16"/>
          </p:nvPr>
        </p:nvSpPr>
        <p:spPr>
          <a:xfrm>
            <a:off x="422564" y="4642651"/>
            <a:ext cx="4537970" cy="549105"/>
          </a:xfrm>
        </p:spPr>
        <p:txBody>
          <a:bodyPr/>
          <a:lstStyle/>
          <a:p>
            <a:pPr marL="0" lvl="1" indent="0">
              <a:spcBef>
                <a:spcPts val="600"/>
              </a:spcBef>
              <a:buNone/>
            </a:pPr>
            <a:r>
              <a:rPr lang="en-US" sz="2200" dirty="0"/>
              <a:t>has a unique solution  modulo </a:t>
            </a:r>
            <a:r>
              <a:rPr lang="en-US" sz="2200" i="1" dirty="0"/>
              <a:t>m</a:t>
            </a:r>
            <a:r>
              <a:rPr lang="en-US" sz="2200" dirty="0"/>
              <a:t> =</a:t>
            </a:r>
            <a:endParaRPr lang="en-US" sz="2200" dirty="0">
              <a:ea typeface="Cambria Math" pitchFamily="18" charset="0"/>
            </a:endParaRPr>
          </a:p>
        </p:txBody>
      </p:sp>
      <p:graphicFrame>
        <p:nvGraphicFramePr>
          <p:cNvPr id="12" name="Object 11">
            <a:extLst>
              <a:ext uri="{FF2B5EF4-FFF2-40B4-BE49-F238E27FC236}">
                <a16:creationId xmlns:a16="http://schemas.microsoft.com/office/drawing/2014/main" id="{0EC61143-63DD-4868-9ADB-D014A51480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4222929"/>
              </p:ext>
            </p:extLst>
          </p:nvPr>
        </p:nvGraphicFramePr>
        <p:xfrm>
          <a:off x="4476779" y="4652748"/>
          <a:ext cx="1515018" cy="436378"/>
        </p:xfrm>
        <a:graphic>
          <a:graphicData uri="http://schemas.openxmlformats.org/presentationml/2006/ole">
            <mc:AlternateContent xmlns:mc="http://schemas.openxmlformats.org/markup-compatibility/2006">
              <mc:Choice xmlns:v="urn:schemas-microsoft-com:vml" Requires="v">
                <p:oleObj name="Equation" r:id="rId8" imgW="812520" imgH="228600" progId="Equation.DSMT4">
                  <p:embed/>
                </p:oleObj>
              </mc:Choice>
              <mc:Fallback>
                <p:oleObj name="Equation" r:id="rId8" imgW="812520" imgH="228600" progId="Equation.DSMT4">
                  <p:embed/>
                  <p:pic>
                    <p:nvPicPr>
                      <p:cNvPr id="7" name="Object 6">
                        <a:extLst>
                          <a:ext uri="{FF2B5EF4-FFF2-40B4-BE49-F238E27FC236}">
                            <a16:creationId xmlns:a16="http://schemas.microsoft.com/office/drawing/2014/main" id="{F57C670E-E789-4429-BC48-22A45D00CDBA}"/>
                          </a:ext>
                        </a:extLst>
                      </p:cNvPr>
                      <p:cNvPicPr/>
                      <p:nvPr/>
                    </p:nvPicPr>
                    <p:blipFill>
                      <a:blip r:embed="rId9"/>
                      <a:stretch>
                        <a:fillRect/>
                      </a:stretch>
                    </p:blipFill>
                    <p:spPr>
                      <a:xfrm>
                        <a:off x="4476779" y="4652748"/>
                        <a:ext cx="1515018" cy="43637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F6A9532-157D-441D-B0EA-D0707748F83D}"/>
              </a:ext>
            </a:extLst>
          </p:cNvPr>
          <p:cNvSpPr>
            <a:spLocks noGrp="1"/>
          </p:cNvSpPr>
          <p:nvPr>
            <p:ph idx="17"/>
          </p:nvPr>
        </p:nvSpPr>
        <p:spPr>
          <a:xfrm>
            <a:off x="422564" y="5023651"/>
            <a:ext cx="8686800" cy="1605750"/>
          </a:xfrm>
        </p:spPr>
        <p:txBody>
          <a:bodyPr/>
          <a:lstStyle/>
          <a:p>
            <a:pPr>
              <a:spcBef>
                <a:spcPts val="0"/>
              </a:spcBef>
              <a:spcAft>
                <a:spcPts val="400"/>
              </a:spcAft>
            </a:pPr>
            <a:r>
              <a:rPr lang="en-US" sz="2200" dirty="0"/>
              <a:t>(That is, there is a solution x with  </a:t>
            </a:r>
            <a:r>
              <a:rPr lang="en-US" sz="2200" dirty="0">
                <a:ea typeface="Cambria Math" pitchFamily="18" charset="0"/>
              </a:rPr>
              <a:t>0</a:t>
            </a:r>
            <a:r>
              <a:rPr lang="en-US" sz="2200" dirty="0"/>
              <a:t> </a:t>
            </a:r>
            <a:r>
              <a:rPr lang="en-US" sz="2200" dirty="0">
                <a:ea typeface="Cambria Math"/>
              </a:rPr>
              <a:t>≤ </a:t>
            </a:r>
            <a:r>
              <a:rPr lang="en-US" sz="2200" i="1" dirty="0">
                <a:ea typeface="Cambria Math"/>
              </a:rPr>
              <a:t>x </a:t>
            </a:r>
            <a:r>
              <a:rPr lang="en-US" sz="2200" dirty="0">
                <a:ea typeface="Cambria Math"/>
              </a:rPr>
              <a:t>&lt;</a:t>
            </a:r>
            <a:r>
              <a:rPr lang="en-US" sz="2200" i="1" dirty="0">
                <a:ea typeface="Cambria Math"/>
              </a:rPr>
              <a:t>m</a:t>
            </a:r>
            <a:r>
              <a:rPr lang="en-US" sz="2200" dirty="0">
                <a:ea typeface="Cambria Math"/>
              </a:rPr>
              <a:t> and all other solutions are congruent modulo </a:t>
            </a:r>
            <a:r>
              <a:rPr lang="en-US" sz="2200" i="1" dirty="0">
                <a:ea typeface="Cambria Math"/>
              </a:rPr>
              <a:t>m</a:t>
            </a:r>
            <a:r>
              <a:rPr lang="en-US" sz="2200" dirty="0">
                <a:ea typeface="Cambria Math"/>
              </a:rPr>
              <a:t> to this solution.)</a:t>
            </a:r>
            <a:endParaRPr lang="en-US" sz="2200" dirty="0"/>
          </a:p>
          <a:p>
            <a:pPr>
              <a:spcBef>
                <a:spcPts val="0"/>
              </a:spcBef>
              <a:spcAft>
                <a:spcPts val="400"/>
              </a:spcAft>
            </a:pPr>
            <a:r>
              <a:rPr lang="en-US" sz="2200" b="1" dirty="0"/>
              <a:t>Proof</a:t>
            </a:r>
            <a:r>
              <a:rPr lang="en-US" sz="2200" dirty="0"/>
              <a:t>: We’ll  show that a solution exists by describing a way to construct the solution. Showing that the solution is unique modulo </a:t>
            </a:r>
            <a:r>
              <a:rPr lang="en-US" sz="2200" i="1" dirty="0"/>
              <a:t>m</a:t>
            </a:r>
            <a:r>
              <a:rPr lang="en-US" sz="2200" dirty="0"/>
              <a:t> is Exercise </a:t>
            </a:r>
            <a:r>
              <a:rPr lang="en-US" sz="2200" dirty="0">
                <a:ea typeface="Cambria Math" pitchFamily="18" charset="0"/>
              </a:rPr>
              <a:t>30</a:t>
            </a:r>
            <a:r>
              <a:rPr lang="en-US" sz="2200" dirty="0"/>
              <a:t>.</a:t>
            </a:r>
          </a:p>
        </p:txBody>
      </p:sp>
      <p:sp>
        <p:nvSpPr>
          <p:cNvPr id="9" name="Slide Number Placeholder 5">
            <a:extLst>
              <a:ext uri="{FF2B5EF4-FFF2-40B4-BE49-F238E27FC236}">
                <a16:creationId xmlns:a16="http://schemas.microsoft.com/office/drawing/2014/main" id="{7B2A0831-9104-4557-97EF-33E9011284C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1959357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611B-674F-452C-80D4-327F8E58DDC9}"/>
              </a:ext>
            </a:extLst>
          </p:cNvPr>
          <p:cNvSpPr>
            <a:spLocks noGrp="1"/>
          </p:cNvSpPr>
          <p:nvPr>
            <p:ph type="title"/>
          </p:nvPr>
        </p:nvSpPr>
        <p:spPr/>
        <p:txBody>
          <a:bodyPr/>
          <a:lstStyle/>
          <a:p>
            <a:r>
              <a:rPr lang="en-US" dirty="0"/>
              <a:t>The Chinese Remainder Theorem</a:t>
            </a:r>
            <a:r>
              <a:rPr lang="en-US" sz="1500" dirty="0"/>
              <a:t> 3</a:t>
            </a:r>
            <a:endParaRPr lang="en-IN" dirty="0"/>
          </a:p>
        </p:txBody>
      </p:sp>
      <p:sp>
        <p:nvSpPr>
          <p:cNvPr id="3" name="Content Placeholder 2">
            <a:extLst>
              <a:ext uri="{FF2B5EF4-FFF2-40B4-BE49-F238E27FC236}">
                <a16:creationId xmlns:a16="http://schemas.microsoft.com/office/drawing/2014/main" id="{7E9EE0CC-18E8-469E-ABCB-F723E0BCBD20}"/>
              </a:ext>
            </a:extLst>
          </p:cNvPr>
          <p:cNvSpPr>
            <a:spLocks noGrp="1"/>
          </p:cNvSpPr>
          <p:nvPr>
            <p:ph idx="1"/>
          </p:nvPr>
        </p:nvSpPr>
        <p:spPr>
          <a:xfrm>
            <a:off x="457200" y="1371600"/>
            <a:ext cx="3733800" cy="381000"/>
          </a:xfrm>
        </p:spPr>
        <p:txBody>
          <a:bodyPr/>
          <a:lstStyle/>
          <a:p>
            <a:r>
              <a:rPr lang="en-US" sz="2000" dirty="0"/>
              <a:t>To construct a solution first let</a:t>
            </a:r>
            <a:endParaRPr lang="en-IN" sz="2000" dirty="0"/>
          </a:p>
        </p:txBody>
      </p:sp>
      <p:graphicFrame>
        <p:nvGraphicFramePr>
          <p:cNvPr id="26" name="Object 25">
            <a:extLst>
              <a:ext uri="{FF2B5EF4-FFF2-40B4-BE49-F238E27FC236}">
                <a16:creationId xmlns:a16="http://schemas.microsoft.com/office/drawing/2014/main" id="{F74203B4-3646-498D-B23C-87E64CBA7B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6113627"/>
              </p:ext>
            </p:extLst>
          </p:nvPr>
        </p:nvGraphicFramePr>
        <p:xfrm>
          <a:off x="3713956" y="1417320"/>
          <a:ext cx="954088" cy="336550"/>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3" name="Object 2">
                        <a:extLst>
                          <a:ext uri="{FF2B5EF4-FFF2-40B4-BE49-F238E27FC236}">
                            <a16:creationId xmlns:a16="http://schemas.microsoft.com/office/drawing/2014/main" id="{1879CCFB-B775-41F4-BADE-035D6319C5F2}"/>
                          </a:ext>
                        </a:extLst>
                      </p:cNvPr>
                      <p:cNvPicPr/>
                      <p:nvPr/>
                    </p:nvPicPr>
                    <p:blipFill>
                      <a:blip r:embed="rId3"/>
                      <a:stretch>
                        <a:fillRect/>
                      </a:stretch>
                    </p:blipFill>
                    <p:spPr>
                      <a:xfrm>
                        <a:off x="3713956" y="1417320"/>
                        <a:ext cx="954088" cy="33655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BB99293-CB06-4856-954E-E008A4E3C0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5515558"/>
              </p:ext>
            </p:extLst>
          </p:nvPr>
        </p:nvGraphicFramePr>
        <p:xfrm>
          <a:off x="4648200" y="1393172"/>
          <a:ext cx="3844925" cy="376237"/>
        </p:xfrm>
        <a:graphic>
          <a:graphicData uri="http://schemas.openxmlformats.org/presentationml/2006/ole">
            <mc:AlternateContent xmlns:mc="http://schemas.openxmlformats.org/markup-compatibility/2006">
              <mc:Choice xmlns:v="urn:schemas-microsoft-com:vml" Requires="v">
                <p:oleObj name="Equation" r:id="rId4" imgW="2323800" imgH="228600" progId="Equation.DSMT4">
                  <p:embed/>
                </p:oleObj>
              </mc:Choice>
              <mc:Fallback>
                <p:oleObj name="Equation" r:id="rId4" imgW="2323800" imgH="228600" progId="Equation.DSMT4">
                  <p:embed/>
                  <p:pic>
                    <p:nvPicPr>
                      <p:cNvPr id="6" name="Object 5">
                        <a:extLst>
                          <a:ext uri="{FF2B5EF4-FFF2-40B4-BE49-F238E27FC236}">
                            <a16:creationId xmlns:a16="http://schemas.microsoft.com/office/drawing/2014/main" id="{F2BA40BB-91CE-43F2-AA63-DE9CF75002DE}"/>
                          </a:ext>
                        </a:extLst>
                      </p:cNvPr>
                      <p:cNvPicPr/>
                      <p:nvPr/>
                    </p:nvPicPr>
                    <p:blipFill>
                      <a:blip r:embed="rId5"/>
                      <a:stretch>
                        <a:fillRect/>
                      </a:stretch>
                    </p:blipFill>
                    <p:spPr>
                      <a:xfrm>
                        <a:off x="4648200" y="1393172"/>
                        <a:ext cx="3844925" cy="3762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A5B1AE8-50A0-468B-A3D0-7FD9997DCE33}"/>
              </a:ext>
            </a:extLst>
          </p:cNvPr>
          <p:cNvSpPr>
            <a:spLocks noGrp="1"/>
          </p:cNvSpPr>
          <p:nvPr>
            <p:ph idx="10"/>
          </p:nvPr>
        </p:nvSpPr>
        <p:spPr>
          <a:xfrm>
            <a:off x="457200" y="1676400"/>
            <a:ext cx="1371600" cy="381000"/>
          </a:xfrm>
        </p:spPr>
        <p:txBody>
          <a:bodyPr/>
          <a:lstStyle/>
          <a:p>
            <a:r>
              <a:rPr lang="en-US" sz="2000" dirty="0"/>
              <a:t>Since </a:t>
            </a:r>
            <a:r>
              <a:rPr lang="en-US" sz="2000" dirty="0" err="1"/>
              <a:t>gcd</a:t>
            </a:r>
            <a:endParaRPr lang="en-IN" sz="2000" dirty="0"/>
          </a:p>
        </p:txBody>
      </p:sp>
      <p:graphicFrame>
        <p:nvGraphicFramePr>
          <p:cNvPr id="28" name="Object 27">
            <a:extLst>
              <a:ext uri="{FF2B5EF4-FFF2-40B4-BE49-F238E27FC236}">
                <a16:creationId xmlns:a16="http://schemas.microsoft.com/office/drawing/2014/main" id="{53712976-99A8-4643-8385-A096622251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1076706"/>
              </p:ext>
            </p:extLst>
          </p:nvPr>
        </p:nvGraphicFramePr>
        <p:xfrm>
          <a:off x="1472983" y="1676400"/>
          <a:ext cx="920750" cy="409222"/>
        </p:xfrm>
        <a:graphic>
          <a:graphicData uri="http://schemas.openxmlformats.org/presentationml/2006/ole">
            <mc:AlternateContent xmlns:mc="http://schemas.openxmlformats.org/markup-compatibility/2006">
              <mc:Choice xmlns:v="urn:schemas-microsoft-com:vml" Requires="v">
                <p:oleObj name="Equation" r:id="rId6" imgW="571320" imgH="253800" progId="Equation.DSMT4">
                  <p:embed/>
                </p:oleObj>
              </mc:Choice>
              <mc:Fallback>
                <p:oleObj name="Equation" r:id="rId6" imgW="571320" imgH="253800" progId="Equation.DSMT4">
                  <p:embed/>
                  <p:pic>
                    <p:nvPicPr>
                      <p:cNvPr id="7" name="Object 6">
                        <a:extLst>
                          <a:ext uri="{FF2B5EF4-FFF2-40B4-BE49-F238E27FC236}">
                            <a16:creationId xmlns:a16="http://schemas.microsoft.com/office/drawing/2014/main" id="{F5E8577E-4672-4B78-9D62-CAB2200377B6}"/>
                          </a:ext>
                        </a:extLst>
                      </p:cNvPr>
                      <p:cNvPicPr/>
                      <p:nvPr/>
                    </p:nvPicPr>
                    <p:blipFill>
                      <a:blip r:embed="rId7"/>
                      <a:stretch>
                        <a:fillRect/>
                      </a:stretch>
                    </p:blipFill>
                    <p:spPr>
                      <a:xfrm>
                        <a:off x="1472983" y="1676400"/>
                        <a:ext cx="920750" cy="40922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BCC8FC7-77CB-43F3-96A8-EFFE60B93C26}"/>
              </a:ext>
            </a:extLst>
          </p:cNvPr>
          <p:cNvSpPr>
            <a:spLocks noGrp="1"/>
          </p:cNvSpPr>
          <p:nvPr>
            <p:ph idx="11"/>
          </p:nvPr>
        </p:nvSpPr>
        <p:spPr>
          <a:xfrm>
            <a:off x="2286000" y="1676400"/>
            <a:ext cx="4267200" cy="381000"/>
          </a:xfrm>
        </p:spPr>
        <p:txBody>
          <a:bodyPr/>
          <a:lstStyle/>
          <a:p>
            <a:r>
              <a:rPr lang="en-US" sz="2000" dirty="0">
                <a:ea typeface="Cambria Math" pitchFamily="18" charset="0"/>
              </a:rPr>
              <a:t> = 1, by Theorem 1,  </a:t>
            </a:r>
            <a:r>
              <a:rPr lang="en-US" sz="2000" dirty="0"/>
              <a:t>there is an integer </a:t>
            </a:r>
            <a:endParaRPr lang="en-IN" sz="2000" dirty="0"/>
          </a:p>
        </p:txBody>
      </p:sp>
      <p:graphicFrame>
        <p:nvGraphicFramePr>
          <p:cNvPr id="29" name="Object 28">
            <a:extLst>
              <a:ext uri="{FF2B5EF4-FFF2-40B4-BE49-F238E27FC236}">
                <a16:creationId xmlns:a16="http://schemas.microsoft.com/office/drawing/2014/main" id="{865B85DA-A96D-4C6A-8A8B-5E7214BF3A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8946911"/>
              </p:ext>
            </p:extLst>
          </p:nvPr>
        </p:nvGraphicFramePr>
        <p:xfrm>
          <a:off x="6477000" y="1687866"/>
          <a:ext cx="263696" cy="363956"/>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8" name="Object 7">
                        <a:extLst>
                          <a:ext uri="{FF2B5EF4-FFF2-40B4-BE49-F238E27FC236}">
                            <a16:creationId xmlns:a16="http://schemas.microsoft.com/office/drawing/2014/main" id="{F00FB4CC-6B94-48D1-B4F0-1A9F679B3379}"/>
                          </a:ext>
                        </a:extLst>
                      </p:cNvPr>
                      <p:cNvPicPr/>
                      <p:nvPr/>
                    </p:nvPicPr>
                    <p:blipFill>
                      <a:blip r:embed="rId9"/>
                      <a:stretch>
                        <a:fillRect/>
                      </a:stretch>
                    </p:blipFill>
                    <p:spPr>
                      <a:xfrm>
                        <a:off x="6477000" y="1687866"/>
                        <a:ext cx="263696" cy="36395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877D831-61D7-4854-97AD-B6A49F75E214}"/>
              </a:ext>
            </a:extLst>
          </p:cNvPr>
          <p:cNvSpPr>
            <a:spLocks noGrp="1"/>
          </p:cNvSpPr>
          <p:nvPr>
            <p:ph idx="12"/>
          </p:nvPr>
        </p:nvSpPr>
        <p:spPr>
          <a:xfrm>
            <a:off x="6553200" y="1676400"/>
            <a:ext cx="1828800" cy="381000"/>
          </a:xfrm>
        </p:spPr>
        <p:txBody>
          <a:bodyPr/>
          <a:lstStyle/>
          <a:p>
            <a:r>
              <a:rPr lang="en-US" sz="2000" dirty="0"/>
              <a:t>, an inverse of</a:t>
            </a:r>
            <a:endParaRPr lang="en-IN" sz="2000" dirty="0"/>
          </a:p>
        </p:txBody>
      </p:sp>
      <p:graphicFrame>
        <p:nvGraphicFramePr>
          <p:cNvPr id="30" name="Object 29">
            <a:extLst>
              <a:ext uri="{FF2B5EF4-FFF2-40B4-BE49-F238E27FC236}">
                <a16:creationId xmlns:a16="http://schemas.microsoft.com/office/drawing/2014/main" id="{9B1C608B-2D84-4D1F-BE2F-4F1F8148C3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9299438"/>
              </p:ext>
            </p:extLst>
          </p:nvPr>
        </p:nvGraphicFramePr>
        <p:xfrm>
          <a:off x="8137643" y="1725966"/>
          <a:ext cx="324910" cy="344022"/>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9" name="Object 8">
                        <a:extLst>
                          <a:ext uri="{FF2B5EF4-FFF2-40B4-BE49-F238E27FC236}">
                            <a16:creationId xmlns:a16="http://schemas.microsoft.com/office/drawing/2014/main" id="{C250A693-C5CC-439B-B963-CE15682B0AE4}"/>
                          </a:ext>
                        </a:extLst>
                      </p:cNvPr>
                      <p:cNvPicPr/>
                      <p:nvPr/>
                    </p:nvPicPr>
                    <p:blipFill>
                      <a:blip r:embed="rId11"/>
                      <a:stretch>
                        <a:fillRect/>
                      </a:stretch>
                    </p:blipFill>
                    <p:spPr>
                      <a:xfrm>
                        <a:off x="8137643" y="1725966"/>
                        <a:ext cx="324910" cy="34402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E3F5D4C-3262-42E9-80E0-A91DE4EBB59B}"/>
              </a:ext>
            </a:extLst>
          </p:cNvPr>
          <p:cNvSpPr>
            <a:spLocks noGrp="1"/>
          </p:cNvSpPr>
          <p:nvPr>
            <p:ph idx="13"/>
          </p:nvPr>
        </p:nvSpPr>
        <p:spPr>
          <a:xfrm>
            <a:off x="381000" y="1981200"/>
            <a:ext cx="1295400" cy="381000"/>
          </a:xfrm>
        </p:spPr>
        <p:txBody>
          <a:bodyPr/>
          <a:lstStyle/>
          <a:p>
            <a:r>
              <a:rPr lang="en-US" sz="2000" dirty="0"/>
              <a:t> modulo</a:t>
            </a:r>
            <a:endParaRPr lang="en-IN" sz="2000" dirty="0"/>
          </a:p>
        </p:txBody>
      </p:sp>
      <p:graphicFrame>
        <p:nvGraphicFramePr>
          <p:cNvPr id="36" name="Object 35">
            <a:extLst>
              <a:ext uri="{FF2B5EF4-FFF2-40B4-BE49-F238E27FC236}">
                <a16:creationId xmlns:a16="http://schemas.microsoft.com/office/drawing/2014/main" id="{C87A9A9B-5BEF-4A2E-8029-C7E1DE1AF8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30090923"/>
              </p:ext>
            </p:extLst>
          </p:nvPr>
        </p:nvGraphicFramePr>
        <p:xfrm>
          <a:off x="1371600" y="1989138"/>
          <a:ext cx="363752" cy="409222"/>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
                      <p:cNvPicPr/>
                      <p:nvPr/>
                    </p:nvPicPr>
                    <p:blipFill>
                      <a:blip r:embed="rId13"/>
                      <a:stretch>
                        <a:fillRect/>
                      </a:stretch>
                    </p:blipFill>
                    <p:spPr>
                      <a:xfrm>
                        <a:off x="1371600" y="1989138"/>
                        <a:ext cx="363752" cy="40922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8401D11-435B-42E8-AC8D-9F16D95A42A7}"/>
              </a:ext>
            </a:extLst>
          </p:cNvPr>
          <p:cNvSpPr>
            <a:spLocks noGrp="1"/>
          </p:cNvSpPr>
          <p:nvPr>
            <p:ph idx="14"/>
          </p:nvPr>
        </p:nvSpPr>
        <p:spPr>
          <a:xfrm>
            <a:off x="1600200" y="1981200"/>
            <a:ext cx="1295400" cy="381000"/>
          </a:xfrm>
        </p:spPr>
        <p:txBody>
          <a:bodyPr/>
          <a:lstStyle/>
          <a:p>
            <a:r>
              <a:rPr lang="en-US" sz="2000" dirty="0"/>
              <a:t>, such that</a:t>
            </a:r>
          </a:p>
        </p:txBody>
      </p:sp>
      <p:graphicFrame>
        <p:nvGraphicFramePr>
          <p:cNvPr id="34" name="Object 33">
            <a:extLst>
              <a:ext uri="{FF2B5EF4-FFF2-40B4-BE49-F238E27FC236}">
                <a16:creationId xmlns:a16="http://schemas.microsoft.com/office/drawing/2014/main" id="{5F335C32-E38A-4008-8F21-196E56CB63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78950291"/>
              </p:ext>
            </p:extLst>
          </p:nvPr>
        </p:nvGraphicFramePr>
        <p:xfrm>
          <a:off x="3657600" y="2264912"/>
          <a:ext cx="2133600" cy="444500"/>
        </p:xfrm>
        <a:graphic>
          <a:graphicData uri="http://schemas.openxmlformats.org/presentationml/2006/ole">
            <mc:AlternateContent xmlns:mc="http://schemas.openxmlformats.org/markup-compatibility/2006">
              <mc:Choice xmlns:v="urn:schemas-microsoft-com:vml" Requires="v">
                <p:oleObj name="Equation" r:id="rId14" imgW="1218960" imgH="253800" progId="Equation.DSMT4">
                  <p:embed/>
                </p:oleObj>
              </mc:Choice>
              <mc:Fallback>
                <p:oleObj name="Equation" r:id="rId14" imgW="1218960" imgH="253800" progId="Equation.DSMT4">
                  <p:embed/>
                  <p:pic>
                    <p:nvPicPr>
                      <p:cNvPr id="14" name="Object 13">
                        <a:extLst>
                          <a:ext uri="{FF2B5EF4-FFF2-40B4-BE49-F238E27FC236}">
                            <a16:creationId xmlns:a16="http://schemas.microsoft.com/office/drawing/2014/main" id="{16B98345-F72A-4728-ADFB-F0F62C5D1D5A}"/>
                          </a:ext>
                        </a:extLst>
                      </p:cNvPr>
                      <p:cNvPicPr/>
                      <p:nvPr/>
                    </p:nvPicPr>
                    <p:blipFill>
                      <a:blip r:embed="rId15"/>
                      <a:stretch>
                        <a:fillRect/>
                      </a:stretch>
                    </p:blipFill>
                    <p:spPr>
                      <a:xfrm>
                        <a:off x="3657600" y="2264912"/>
                        <a:ext cx="2133600" cy="4445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63685A7-83FC-4D80-A2FA-F1309832F38B}"/>
              </a:ext>
            </a:extLst>
          </p:cNvPr>
          <p:cNvSpPr>
            <a:spLocks noGrp="1"/>
          </p:cNvSpPr>
          <p:nvPr>
            <p:ph idx="15"/>
          </p:nvPr>
        </p:nvSpPr>
        <p:spPr>
          <a:xfrm>
            <a:off x="457200" y="2590800"/>
            <a:ext cx="1905000" cy="381000"/>
          </a:xfrm>
        </p:spPr>
        <p:txBody>
          <a:bodyPr/>
          <a:lstStyle/>
          <a:p>
            <a:r>
              <a:rPr lang="en-US" sz="2000" dirty="0"/>
              <a:t>Form the sum</a:t>
            </a:r>
          </a:p>
        </p:txBody>
      </p:sp>
      <p:graphicFrame>
        <p:nvGraphicFramePr>
          <p:cNvPr id="32" name="Object 31">
            <a:extLst>
              <a:ext uri="{FF2B5EF4-FFF2-40B4-BE49-F238E27FC236}">
                <a16:creationId xmlns:a16="http://schemas.microsoft.com/office/drawing/2014/main" id="{AF038DD0-A11C-4FCC-A902-44A1578BCF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6211535"/>
              </p:ext>
            </p:extLst>
          </p:nvPr>
        </p:nvGraphicFramePr>
        <p:xfrm>
          <a:off x="2590800" y="2895600"/>
          <a:ext cx="4191000" cy="390525"/>
        </p:xfrm>
        <a:graphic>
          <a:graphicData uri="http://schemas.openxmlformats.org/presentationml/2006/ole">
            <mc:AlternateContent xmlns:mc="http://schemas.openxmlformats.org/markup-compatibility/2006">
              <mc:Choice xmlns:v="urn:schemas-microsoft-com:vml" Requires="v">
                <p:oleObj name="Equation" r:id="rId16" imgW="2450880" imgH="228600" progId="Equation.DSMT4">
                  <p:embed/>
                </p:oleObj>
              </mc:Choice>
              <mc:Fallback>
                <p:oleObj name="Equation" r:id="rId16" imgW="2450880" imgH="228600" progId="Equation.DSMT4">
                  <p:embed/>
                  <p:pic>
                    <p:nvPicPr>
                      <p:cNvPr id="12" name="Object 11">
                        <a:extLst>
                          <a:ext uri="{FF2B5EF4-FFF2-40B4-BE49-F238E27FC236}">
                            <a16:creationId xmlns:a16="http://schemas.microsoft.com/office/drawing/2014/main" id="{B43F5288-A77C-4448-9E13-CEE7075C9900}"/>
                          </a:ext>
                        </a:extLst>
                      </p:cNvPr>
                      <p:cNvPicPr/>
                      <p:nvPr/>
                    </p:nvPicPr>
                    <p:blipFill>
                      <a:blip r:embed="rId17"/>
                      <a:stretch>
                        <a:fillRect/>
                      </a:stretch>
                    </p:blipFill>
                    <p:spPr>
                      <a:xfrm>
                        <a:off x="2590800" y="2895600"/>
                        <a:ext cx="4191000" cy="3905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D34D020-B0E4-4A37-BD48-DE2B00F02B3A}"/>
              </a:ext>
            </a:extLst>
          </p:cNvPr>
          <p:cNvSpPr>
            <a:spLocks noGrp="1"/>
          </p:cNvSpPr>
          <p:nvPr>
            <p:ph idx="16"/>
          </p:nvPr>
        </p:nvSpPr>
        <p:spPr>
          <a:xfrm>
            <a:off x="457200" y="3200400"/>
            <a:ext cx="2286000" cy="381000"/>
          </a:xfrm>
        </p:spPr>
        <p:txBody>
          <a:bodyPr/>
          <a:lstStyle/>
          <a:p>
            <a:r>
              <a:rPr lang="en-US" sz="2000" dirty="0">
                <a:ea typeface="Cambria Math" pitchFamily="18" charset="0"/>
              </a:rPr>
              <a:t>Note that because</a:t>
            </a:r>
            <a:endParaRPr lang="en-IN" sz="2000" dirty="0"/>
          </a:p>
        </p:txBody>
      </p:sp>
      <p:graphicFrame>
        <p:nvGraphicFramePr>
          <p:cNvPr id="33" name="Object 32">
            <a:extLst>
              <a:ext uri="{FF2B5EF4-FFF2-40B4-BE49-F238E27FC236}">
                <a16:creationId xmlns:a16="http://schemas.microsoft.com/office/drawing/2014/main" id="{B7EF3184-C5B8-44FB-96AD-A402A2EF9B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8277322"/>
              </p:ext>
            </p:extLst>
          </p:nvPr>
        </p:nvGraphicFramePr>
        <p:xfrm>
          <a:off x="2481262" y="3216258"/>
          <a:ext cx="1709738" cy="407988"/>
        </p:xfrm>
        <a:graphic>
          <a:graphicData uri="http://schemas.openxmlformats.org/presentationml/2006/ole">
            <mc:AlternateContent xmlns:mc="http://schemas.openxmlformats.org/markup-compatibility/2006">
              <mc:Choice xmlns:v="urn:schemas-microsoft-com:vml" Requires="v">
                <p:oleObj name="Equation" r:id="rId18" imgW="1066680" imgH="253800" progId="Equation.DSMT4">
                  <p:embed/>
                </p:oleObj>
              </mc:Choice>
              <mc:Fallback>
                <p:oleObj name="Equation" r:id="rId18" imgW="1066680" imgH="253800" progId="Equation.DSMT4">
                  <p:embed/>
                  <p:pic>
                    <p:nvPicPr>
                      <p:cNvPr id="13" name="Object 12">
                        <a:extLst>
                          <a:ext uri="{FF2B5EF4-FFF2-40B4-BE49-F238E27FC236}">
                            <a16:creationId xmlns:a16="http://schemas.microsoft.com/office/drawing/2014/main" id="{79047ECA-C469-466D-86B6-350133585519}"/>
                          </a:ext>
                        </a:extLst>
                      </p:cNvPr>
                      <p:cNvPicPr/>
                      <p:nvPr/>
                    </p:nvPicPr>
                    <p:blipFill>
                      <a:blip r:embed="rId19"/>
                      <a:stretch>
                        <a:fillRect/>
                      </a:stretch>
                    </p:blipFill>
                    <p:spPr>
                      <a:xfrm>
                        <a:off x="2481262" y="3216258"/>
                        <a:ext cx="1709738" cy="4079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DE32AB6-3EED-4569-AC26-6C0A837CD5F5}"/>
              </a:ext>
            </a:extLst>
          </p:cNvPr>
          <p:cNvSpPr>
            <a:spLocks noGrp="1"/>
          </p:cNvSpPr>
          <p:nvPr>
            <p:ph idx="17"/>
          </p:nvPr>
        </p:nvSpPr>
        <p:spPr>
          <a:xfrm>
            <a:off x="4267200" y="3200400"/>
            <a:ext cx="4572000" cy="381000"/>
          </a:xfrm>
        </p:spPr>
        <p:txBody>
          <a:bodyPr/>
          <a:lstStyle/>
          <a:p>
            <a:r>
              <a:rPr lang="en-US" sz="2000" dirty="0"/>
              <a:t>whenever </a:t>
            </a:r>
            <a:r>
              <a:rPr lang="en-US" sz="2000" i="1" dirty="0"/>
              <a:t>j</a:t>
            </a:r>
            <a:r>
              <a:rPr lang="en-US" sz="2000" dirty="0"/>
              <a:t>  </a:t>
            </a:r>
            <a:r>
              <a:rPr lang="en-US" sz="2000" dirty="0">
                <a:ea typeface="Cambria Math"/>
              </a:rPr>
              <a:t>≠</a:t>
            </a:r>
            <a:r>
              <a:rPr lang="en-US" sz="2000" i="1" dirty="0"/>
              <a:t>k </a:t>
            </a:r>
            <a:r>
              <a:rPr lang="en-US" sz="2000" dirty="0"/>
              <a:t>, all terms except the </a:t>
            </a:r>
            <a:r>
              <a:rPr lang="en-US" sz="2000" i="1" dirty="0"/>
              <a:t>k</a:t>
            </a:r>
            <a:r>
              <a:rPr lang="en-US" sz="2000" dirty="0"/>
              <a:t>th</a:t>
            </a:r>
            <a:endParaRPr lang="en-IN" sz="2000" dirty="0"/>
          </a:p>
        </p:txBody>
      </p:sp>
      <p:sp>
        <p:nvSpPr>
          <p:cNvPr id="12" name="Content Placeholder 11">
            <a:extLst>
              <a:ext uri="{FF2B5EF4-FFF2-40B4-BE49-F238E27FC236}">
                <a16:creationId xmlns:a16="http://schemas.microsoft.com/office/drawing/2014/main" id="{91B0AE3C-3AA1-461B-917F-531DBCBC3694}"/>
              </a:ext>
            </a:extLst>
          </p:cNvPr>
          <p:cNvSpPr>
            <a:spLocks noGrp="1"/>
          </p:cNvSpPr>
          <p:nvPr>
            <p:ph idx="18"/>
          </p:nvPr>
        </p:nvSpPr>
        <p:spPr>
          <a:xfrm>
            <a:off x="474216" y="3513129"/>
            <a:ext cx="4724400" cy="381000"/>
          </a:xfrm>
        </p:spPr>
        <p:txBody>
          <a:bodyPr/>
          <a:lstStyle/>
          <a:p>
            <a:r>
              <a:rPr lang="en-US" sz="2000" dirty="0"/>
              <a:t>term in this sum are congruent to </a:t>
            </a:r>
            <a:r>
              <a:rPr lang="en-US" sz="2000" dirty="0">
                <a:ea typeface="Cambria Math" pitchFamily="18" charset="0"/>
              </a:rPr>
              <a:t>0</a:t>
            </a:r>
            <a:r>
              <a:rPr lang="en-US" sz="2000" dirty="0"/>
              <a:t> modulo</a:t>
            </a:r>
            <a:endParaRPr lang="en-IN" sz="2000" dirty="0"/>
          </a:p>
        </p:txBody>
      </p:sp>
      <p:graphicFrame>
        <p:nvGraphicFramePr>
          <p:cNvPr id="40" name="Object 39">
            <a:extLst>
              <a:ext uri="{FF2B5EF4-FFF2-40B4-BE49-F238E27FC236}">
                <a16:creationId xmlns:a16="http://schemas.microsoft.com/office/drawing/2014/main" id="{9859E0C6-9E09-4F7B-A2E6-12DD51F7C2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6370032"/>
              </p:ext>
            </p:extLst>
          </p:nvPr>
        </p:nvGraphicFramePr>
        <p:xfrm>
          <a:off x="5085202" y="3534735"/>
          <a:ext cx="423393" cy="381054"/>
        </p:xfrm>
        <a:graphic>
          <a:graphicData uri="http://schemas.openxmlformats.org/presentationml/2006/ole">
            <mc:AlternateContent xmlns:mc="http://schemas.openxmlformats.org/markup-compatibility/2006">
              <mc:Choice xmlns:v="urn:schemas-microsoft-com:vml" Requires="v">
                <p:oleObj name="Equation" r:id="rId20" imgW="253800" imgH="228600" progId="Equation.DSMT4">
                  <p:embed/>
                </p:oleObj>
              </mc:Choice>
              <mc:Fallback>
                <p:oleObj name="Equation" r:id="rId20" imgW="253800" imgH="228600" progId="Equation.DSMT4">
                  <p:embed/>
                  <p:pic>
                    <p:nvPicPr>
                      <p:cNvPr id="0" name=""/>
                      <p:cNvPicPr/>
                      <p:nvPr/>
                    </p:nvPicPr>
                    <p:blipFill>
                      <a:blip r:embed="rId21"/>
                      <a:stretch>
                        <a:fillRect/>
                      </a:stretch>
                    </p:blipFill>
                    <p:spPr>
                      <a:xfrm>
                        <a:off x="5085202" y="3534735"/>
                        <a:ext cx="423393" cy="381054"/>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28B9862-276E-478A-B982-9E6AF713D920}"/>
              </a:ext>
            </a:extLst>
          </p:cNvPr>
          <p:cNvSpPr>
            <a:spLocks noGrp="1"/>
          </p:cNvSpPr>
          <p:nvPr>
            <p:ph idx="19"/>
          </p:nvPr>
        </p:nvSpPr>
        <p:spPr>
          <a:xfrm>
            <a:off x="450542" y="3810000"/>
            <a:ext cx="1149658" cy="381000"/>
          </a:xfrm>
        </p:spPr>
        <p:txBody>
          <a:bodyPr/>
          <a:lstStyle/>
          <a:p>
            <a:r>
              <a:rPr lang="en-US" sz="2000" dirty="0">
                <a:ea typeface="Cambria Math" pitchFamily="18" charset="0"/>
              </a:rPr>
              <a:t>Because</a:t>
            </a:r>
            <a:endParaRPr lang="en-IN" sz="2000" dirty="0"/>
          </a:p>
        </p:txBody>
      </p:sp>
      <p:graphicFrame>
        <p:nvGraphicFramePr>
          <p:cNvPr id="37" name="Object 36">
            <a:extLst>
              <a:ext uri="{FF2B5EF4-FFF2-40B4-BE49-F238E27FC236}">
                <a16:creationId xmlns:a16="http://schemas.microsoft.com/office/drawing/2014/main" id="{BA4EE9E6-EB1F-4D5D-B465-EA6ED9ED19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1387633"/>
              </p:ext>
            </p:extLst>
          </p:nvPr>
        </p:nvGraphicFramePr>
        <p:xfrm>
          <a:off x="1447800" y="3837433"/>
          <a:ext cx="1829657" cy="381906"/>
        </p:xfrm>
        <a:graphic>
          <a:graphicData uri="http://schemas.openxmlformats.org/presentationml/2006/ole">
            <mc:AlternateContent xmlns:mc="http://schemas.openxmlformats.org/markup-compatibility/2006">
              <mc:Choice xmlns:v="urn:schemas-microsoft-com:vml" Requires="v">
                <p:oleObj name="Equation" r:id="rId22" imgW="1218960" imgH="253800" progId="Equation.DSMT4">
                  <p:embed/>
                </p:oleObj>
              </mc:Choice>
              <mc:Fallback>
                <p:oleObj name="Equation" r:id="rId22" imgW="1218960" imgH="253800" progId="Equation.DSMT4">
                  <p:embed/>
                  <p:pic>
                    <p:nvPicPr>
                      <p:cNvPr id="0" name=""/>
                      <p:cNvPicPr/>
                      <p:nvPr/>
                    </p:nvPicPr>
                    <p:blipFill>
                      <a:blip r:embed="rId23"/>
                      <a:stretch>
                        <a:fillRect/>
                      </a:stretch>
                    </p:blipFill>
                    <p:spPr>
                      <a:xfrm>
                        <a:off x="1447800" y="3837433"/>
                        <a:ext cx="1829657" cy="38190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ED3B58DC-3636-4F64-8D55-B11E6B7C1D08}"/>
              </a:ext>
            </a:extLst>
          </p:cNvPr>
          <p:cNvSpPr>
            <a:spLocks noGrp="1"/>
          </p:cNvSpPr>
          <p:nvPr>
            <p:ph idx="20"/>
          </p:nvPr>
        </p:nvSpPr>
        <p:spPr>
          <a:xfrm>
            <a:off x="3216737" y="3790822"/>
            <a:ext cx="1709739" cy="381000"/>
          </a:xfrm>
        </p:spPr>
        <p:txBody>
          <a:bodyPr/>
          <a:lstStyle/>
          <a:p>
            <a:r>
              <a:rPr lang="en-US" sz="2000" dirty="0"/>
              <a:t>, we see that</a:t>
            </a:r>
            <a:endParaRPr lang="en-IN" sz="2000" dirty="0"/>
          </a:p>
        </p:txBody>
      </p:sp>
      <p:graphicFrame>
        <p:nvGraphicFramePr>
          <p:cNvPr id="38" name="Object 37">
            <a:extLst>
              <a:ext uri="{FF2B5EF4-FFF2-40B4-BE49-F238E27FC236}">
                <a16:creationId xmlns:a16="http://schemas.microsoft.com/office/drawing/2014/main" id="{37EEC267-500A-47F3-AC3A-0AB58BF35D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5143510"/>
              </p:ext>
            </p:extLst>
          </p:nvPr>
        </p:nvGraphicFramePr>
        <p:xfrm>
          <a:off x="4739880" y="3788307"/>
          <a:ext cx="2744736" cy="409662"/>
        </p:xfrm>
        <a:graphic>
          <a:graphicData uri="http://schemas.openxmlformats.org/presentationml/2006/ole">
            <mc:AlternateContent xmlns:mc="http://schemas.openxmlformats.org/markup-compatibility/2006">
              <mc:Choice xmlns:v="urn:schemas-microsoft-com:vml" Requires="v">
                <p:oleObj name="Equation" r:id="rId24" imgW="1701720" imgH="253800" progId="Equation.DSMT4">
                  <p:embed/>
                </p:oleObj>
              </mc:Choice>
              <mc:Fallback>
                <p:oleObj name="Equation" r:id="rId24" imgW="1701720" imgH="253800" progId="Equation.DSMT4">
                  <p:embed/>
                  <p:pic>
                    <p:nvPicPr>
                      <p:cNvPr id="17" name="Object 16">
                        <a:extLst>
                          <a:ext uri="{FF2B5EF4-FFF2-40B4-BE49-F238E27FC236}">
                            <a16:creationId xmlns:a16="http://schemas.microsoft.com/office/drawing/2014/main" id="{9C2B28C9-A3AE-4E57-BB2B-292DD0732E47}"/>
                          </a:ext>
                        </a:extLst>
                      </p:cNvPr>
                      <p:cNvPicPr/>
                      <p:nvPr/>
                    </p:nvPicPr>
                    <p:blipFill>
                      <a:blip r:embed="rId25"/>
                      <a:stretch>
                        <a:fillRect/>
                      </a:stretch>
                    </p:blipFill>
                    <p:spPr>
                      <a:xfrm>
                        <a:off x="4739880" y="3788307"/>
                        <a:ext cx="2744736" cy="40966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090A936-B961-448C-AA77-7357B68709DF}"/>
              </a:ext>
            </a:extLst>
          </p:cNvPr>
          <p:cNvSpPr>
            <a:spLocks noGrp="1"/>
          </p:cNvSpPr>
          <p:nvPr>
            <p:ph idx="21"/>
          </p:nvPr>
        </p:nvSpPr>
        <p:spPr>
          <a:xfrm>
            <a:off x="7408416" y="3788307"/>
            <a:ext cx="1049784" cy="381000"/>
          </a:xfrm>
        </p:spPr>
        <p:txBody>
          <a:bodyPr/>
          <a:lstStyle/>
          <a:p>
            <a:r>
              <a:rPr lang="en-US" sz="2000" dirty="0"/>
              <a:t>, for </a:t>
            </a:r>
            <a:r>
              <a:rPr lang="en-US" sz="2000" i="1" dirty="0"/>
              <a:t>k</a:t>
            </a:r>
            <a:r>
              <a:rPr lang="en-US" sz="2000" dirty="0"/>
              <a:t> =</a:t>
            </a:r>
            <a:endParaRPr lang="en-IN" sz="2000" dirty="0"/>
          </a:p>
        </p:txBody>
      </p:sp>
      <p:graphicFrame>
        <p:nvGraphicFramePr>
          <p:cNvPr id="31" name="Object 30">
            <a:extLst>
              <a:ext uri="{FF2B5EF4-FFF2-40B4-BE49-F238E27FC236}">
                <a16:creationId xmlns:a16="http://schemas.microsoft.com/office/drawing/2014/main" id="{85373ED4-EE6B-47D1-979A-D29E515844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8468944"/>
              </p:ext>
            </p:extLst>
          </p:nvPr>
        </p:nvGraphicFramePr>
        <p:xfrm>
          <a:off x="503808" y="4188195"/>
          <a:ext cx="914400" cy="297711"/>
        </p:xfrm>
        <a:graphic>
          <a:graphicData uri="http://schemas.openxmlformats.org/presentationml/2006/ole">
            <mc:AlternateContent xmlns:mc="http://schemas.openxmlformats.org/markup-compatibility/2006">
              <mc:Choice xmlns:v="urn:schemas-microsoft-com:vml" Requires="v">
                <p:oleObj name="Equation" r:id="rId26" imgW="545760" imgH="177480" progId="Equation.DSMT4">
                  <p:embed/>
                </p:oleObj>
              </mc:Choice>
              <mc:Fallback>
                <p:oleObj name="Equation" r:id="rId26" imgW="545760" imgH="177480" progId="Equation.DSMT4">
                  <p:embed/>
                  <p:pic>
                    <p:nvPicPr>
                      <p:cNvPr id="10" name="Object 9">
                        <a:extLst>
                          <a:ext uri="{FF2B5EF4-FFF2-40B4-BE49-F238E27FC236}">
                            <a16:creationId xmlns:a16="http://schemas.microsoft.com/office/drawing/2014/main" id="{AF492801-25F0-494E-9C4A-F32C76A36194}"/>
                          </a:ext>
                        </a:extLst>
                      </p:cNvPr>
                      <p:cNvPicPr/>
                      <p:nvPr/>
                    </p:nvPicPr>
                    <p:blipFill>
                      <a:blip r:embed="rId27"/>
                      <a:stretch>
                        <a:fillRect/>
                      </a:stretch>
                    </p:blipFill>
                    <p:spPr>
                      <a:xfrm>
                        <a:off x="503808" y="4188195"/>
                        <a:ext cx="914400" cy="297711"/>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548E7FE6-20DE-482A-920D-D29D047D1FC5}"/>
              </a:ext>
            </a:extLst>
          </p:cNvPr>
          <p:cNvSpPr>
            <a:spLocks noGrp="1"/>
          </p:cNvSpPr>
          <p:nvPr>
            <p:ph idx="22"/>
          </p:nvPr>
        </p:nvSpPr>
        <p:spPr>
          <a:xfrm>
            <a:off x="438150" y="4419600"/>
            <a:ext cx="6419850" cy="381000"/>
          </a:xfrm>
        </p:spPr>
        <p:txBody>
          <a:bodyPr/>
          <a:lstStyle/>
          <a:p>
            <a:r>
              <a:rPr lang="en-US" sz="2000" dirty="0"/>
              <a:t>Hence, </a:t>
            </a:r>
            <a:r>
              <a:rPr lang="en-US" sz="2000" i="1" dirty="0"/>
              <a:t>x</a:t>
            </a:r>
            <a:r>
              <a:rPr lang="en-US" sz="2000" dirty="0"/>
              <a:t> is a simultaneous solution to the </a:t>
            </a:r>
            <a:r>
              <a:rPr lang="en-US" sz="2000" i="1" dirty="0"/>
              <a:t>n</a:t>
            </a:r>
            <a:r>
              <a:rPr lang="en-US" sz="2000" dirty="0"/>
              <a:t> congruences.</a:t>
            </a:r>
          </a:p>
        </p:txBody>
      </p:sp>
      <p:graphicFrame>
        <p:nvGraphicFramePr>
          <p:cNvPr id="39" name="Object 38">
            <a:extLst>
              <a:ext uri="{FF2B5EF4-FFF2-40B4-BE49-F238E27FC236}">
                <a16:creationId xmlns:a16="http://schemas.microsoft.com/office/drawing/2014/main" id="{BE52A306-082B-41E7-90E1-A60CE74A7E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3890719"/>
              </p:ext>
            </p:extLst>
          </p:nvPr>
        </p:nvGraphicFramePr>
        <p:xfrm>
          <a:off x="914400" y="4771099"/>
          <a:ext cx="1828800" cy="1895929"/>
        </p:xfrm>
        <a:graphic>
          <a:graphicData uri="http://schemas.openxmlformats.org/presentationml/2006/ole">
            <mc:AlternateContent xmlns:mc="http://schemas.openxmlformats.org/markup-compatibility/2006">
              <mc:Choice xmlns:v="urn:schemas-microsoft-com:vml" Requires="v">
                <p:oleObj name="Equation" r:id="rId28" imgW="1066680" imgH="1396800" progId="Equation.DSMT4">
                  <p:embed/>
                </p:oleObj>
              </mc:Choice>
              <mc:Fallback>
                <p:oleObj name="Equation" r:id="rId28" imgW="1066680" imgH="1396800" progId="Equation.DSMT4">
                  <p:embed/>
                  <p:pic>
                    <p:nvPicPr>
                      <p:cNvPr id="16" name="Object 15">
                        <a:extLst>
                          <a:ext uri="{FF2B5EF4-FFF2-40B4-BE49-F238E27FC236}">
                            <a16:creationId xmlns:a16="http://schemas.microsoft.com/office/drawing/2014/main" id="{B81B16DB-CB57-432A-AC51-09F698E71A02}"/>
                          </a:ext>
                        </a:extLst>
                      </p:cNvPr>
                      <p:cNvPicPr/>
                      <p:nvPr/>
                    </p:nvPicPr>
                    <p:blipFill>
                      <a:blip r:embed="rId29"/>
                      <a:stretch>
                        <a:fillRect/>
                      </a:stretch>
                    </p:blipFill>
                    <p:spPr>
                      <a:xfrm>
                        <a:off x="914400" y="4771099"/>
                        <a:ext cx="1828800" cy="1895929"/>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671855F2-EAF8-4FF3-AB9C-A9F5AA40A2C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2422348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498B-32A6-4FF2-BD10-03DE730F8D92}"/>
              </a:ext>
            </a:extLst>
          </p:cNvPr>
          <p:cNvSpPr>
            <a:spLocks noGrp="1"/>
          </p:cNvSpPr>
          <p:nvPr>
            <p:ph type="title"/>
          </p:nvPr>
        </p:nvSpPr>
        <p:spPr/>
        <p:txBody>
          <a:bodyPr/>
          <a:lstStyle/>
          <a:p>
            <a:r>
              <a:rPr lang="en-US" dirty="0"/>
              <a:t>The Chinese Remainder Theorem</a:t>
            </a:r>
            <a:r>
              <a:rPr lang="en-US" sz="1500" dirty="0"/>
              <a:t> 4</a:t>
            </a:r>
            <a:endParaRPr lang="en-IN" dirty="0"/>
          </a:p>
        </p:txBody>
      </p:sp>
      <p:sp>
        <p:nvSpPr>
          <p:cNvPr id="3" name="Content Placeholder 2">
            <a:extLst>
              <a:ext uri="{FF2B5EF4-FFF2-40B4-BE49-F238E27FC236}">
                <a16:creationId xmlns:a16="http://schemas.microsoft.com/office/drawing/2014/main" id="{334252C3-FB3A-4465-9326-164F4A8A8842}"/>
              </a:ext>
            </a:extLst>
          </p:cNvPr>
          <p:cNvSpPr>
            <a:spLocks noGrp="1"/>
          </p:cNvSpPr>
          <p:nvPr>
            <p:ph idx="1"/>
          </p:nvPr>
        </p:nvSpPr>
        <p:spPr>
          <a:xfrm>
            <a:off x="457200" y="1290234"/>
            <a:ext cx="8534400" cy="1447800"/>
          </a:xfrm>
        </p:spPr>
        <p:txBody>
          <a:bodyPr/>
          <a:lstStyle/>
          <a:p>
            <a:pPr>
              <a:spcBef>
                <a:spcPts val="200"/>
              </a:spcBef>
            </a:pPr>
            <a:r>
              <a:rPr lang="en-US" sz="2600" dirty="0"/>
              <a:t>Example: Consider the 3 congruences from Sun-</a:t>
            </a:r>
            <a:r>
              <a:rPr lang="en-US" sz="2600" dirty="0" err="1"/>
              <a:t>Tsu’s</a:t>
            </a:r>
            <a:r>
              <a:rPr lang="en-US" sz="2600" dirty="0"/>
              <a:t> problem: </a:t>
            </a:r>
          </a:p>
          <a:p>
            <a:pPr>
              <a:spcBef>
                <a:spcPts val="200"/>
              </a:spcBef>
            </a:pPr>
            <a:r>
              <a:rPr lang="en-US" sz="2600" dirty="0"/>
              <a:t>x ≡ 2 ( mod 3),  x ≡ 3 ( mod 5), x ≡ 2 ( mod 7).</a:t>
            </a:r>
          </a:p>
          <a:p>
            <a:pPr marL="0" lvl="1" indent="0">
              <a:spcBef>
                <a:spcPts val="200"/>
              </a:spcBef>
              <a:buNone/>
            </a:pPr>
            <a:r>
              <a:rPr lang="en-US" sz="2200" dirty="0"/>
              <a:t>Let m =</a:t>
            </a:r>
            <a:endParaRPr lang="en-IN" sz="2200" dirty="0"/>
          </a:p>
        </p:txBody>
      </p:sp>
      <p:graphicFrame>
        <p:nvGraphicFramePr>
          <p:cNvPr id="10" name="Object 9">
            <a:extLst>
              <a:ext uri="{FF2B5EF4-FFF2-40B4-BE49-F238E27FC236}">
                <a16:creationId xmlns:a16="http://schemas.microsoft.com/office/drawing/2014/main" id="{7DDC35A0-28F0-4CC6-A0BC-739915DE5F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5153792"/>
              </p:ext>
            </p:extLst>
          </p:nvPr>
        </p:nvGraphicFramePr>
        <p:xfrm>
          <a:off x="1452562" y="2335213"/>
          <a:ext cx="7158038" cy="403225"/>
        </p:xfrm>
        <a:graphic>
          <a:graphicData uri="http://schemas.openxmlformats.org/presentationml/2006/ole">
            <mc:AlternateContent xmlns:mc="http://schemas.openxmlformats.org/markup-compatibility/2006">
              <mc:Choice xmlns:v="urn:schemas-microsoft-com:vml" Requires="v">
                <p:oleObj name="Equation" r:id="rId2" imgW="3822480" imgH="215640" progId="Equation.DSMT4">
                  <p:embed/>
                </p:oleObj>
              </mc:Choice>
              <mc:Fallback>
                <p:oleObj name="Equation" r:id="rId2" imgW="3822480" imgH="215640" progId="Equation.DSMT4">
                  <p:embed/>
                  <p:pic>
                    <p:nvPicPr>
                      <p:cNvPr id="3" name="Object 2">
                        <a:extLst>
                          <a:ext uri="{FF2B5EF4-FFF2-40B4-BE49-F238E27FC236}">
                            <a16:creationId xmlns:a16="http://schemas.microsoft.com/office/drawing/2014/main" id="{92473030-0315-45D1-B4A7-DA4850EB2D6D}"/>
                          </a:ext>
                        </a:extLst>
                      </p:cNvPr>
                      <p:cNvPicPr/>
                      <p:nvPr/>
                    </p:nvPicPr>
                    <p:blipFill>
                      <a:blip r:embed="rId3"/>
                      <a:stretch>
                        <a:fillRect/>
                      </a:stretch>
                    </p:blipFill>
                    <p:spPr>
                      <a:xfrm>
                        <a:off x="1452562" y="2335213"/>
                        <a:ext cx="7158038" cy="4032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9C9850E-5AB4-4219-829E-8D554C0217ED}"/>
              </a:ext>
            </a:extLst>
          </p:cNvPr>
          <p:cNvSpPr>
            <a:spLocks noGrp="1"/>
          </p:cNvSpPr>
          <p:nvPr>
            <p:ph idx="13"/>
          </p:nvPr>
        </p:nvSpPr>
        <p:spPr>
          <a:xfrm>
            <a:off x="457200" y="2743200"/>
            <a:ext cx="8229600" cy="916398"/>
          </a:xfrm>
        </p:spPr>
        <p:txBody>
          <a:bodyPr/>
          <a:lstStyle/>
          <a:p>
            <a:pPr marL="0" lvl="1" indent="0">
              <a:spcBef>
                <a:spcPts val="200"/>
              </a:spcBef>
              <a:buNone/>
            </a:pPr>
            <a:r>
              <a:rPr lang="en-US" sz="2200" dirty="0"/>
              <a:t>We see that</a:t>
            </a:r>
          </a:p>
          <a:p>
            <a:pPr marL="342900" lvl="2" indent="-342900">
              <a:spcBef>
                <a:spcPts val="200"/>
              </a:spcBef>
              <a:buClr>
                <a:srgbClr val="04617B"/>
              </a:buClr>
            </a:pPr>
            <a:r>
              <a:rPr lang="en-US" sz="2000" dirty="0"/>
              <a:t>2 is an inverse of M1   = 35 modulo 3 since 35 </a:t>
            </a:r>
            <a:endParaRPr lang="en-IN" sz="2200" dirty="0"/>
          </a:p>
        </p:txBody>
      </p:sp>
      <p:graphicFrame>
        <p:nvGraphicFramePr>
          <p:cNvPr id="12" name="Object 11">
            <a:extLst>
              <a:ext uri="{FF2B5EF4-FFF2-40B4-BE49-F238E27FC236}">
                <a16:creationId xmlns:a16="http://schemas.microsoft.com/office/drawing/2014/main" id="{58FD1E9C-5887-40B0-9B8C-F6780EFEFF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2251936"/>
              </p:ext>
            </p:extLst>
          </p:nvPr>
        </p:nvGraphicFramePr>
        <p:xfrm>
          <a:off x="5562600" y="3241955"/>
          <a:ext cx="1381861" cy="361056"/>
        </p:xfrm>
        <a:graphic>
          <a:graphicData uri="http://schemas.openxmlformats.org/presentationml/2006/ole">
            <mc:AlternateContent xmlns:mc="http://schemas.openxmlformats.org/markup-compatibility/2006">
              <mc:Choice xmlns:v="urn:schemas-microsoft-com:vml" Requires="v">
                <p:oleObj name="Equation" r:id="rId4" imgW="774360" imgH="203040" progId="Equation.DSMT4">
                  <p:embed/>
                </p:oleObj>
              </mc:Choice>
              <mc:Fallback>
                <p:oleObj name="Equation" r:id="rId4" imgW="774360" imgH="203040" progId="Equation.DSMT4">
                  <p:embed/>
                  <p:pic>
                    <p:nvPicPr>
                      <p:cNvPr id="0" name=""/>
                      <p:cNvPicPr/>
                      <p:nvPr/>
                    </p:nvPicPr>
                    <p:blipFill>
                      <a:blip r:embed="rId5"/>
                      <a:stretch>
                        <a:fillRect/>
                      </a:stretch>
                    </p:blipFill>
                    <p:spPr>
                      <a:xfrm>
                        <a:off x="5562600" y="3241955"/>
                        <a:ext cx="1381861" cy="36105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7659D38-72B5-44A1-9113-2475A98E736E}"/>
              </a:ext>
            </a:extLst>
          </p:cNvPr>
          <p:cNvSpPr>
            <a:spLocks noGrp="1"/>
          </p:cNvSpPr>
          <p:nvPr>
            <p:ph idx="14"/>
          </p:nvPr>
        </p:nvSpPr>
        <p:spPr>
          <a:xfrm>
            <a:off x="6858000" y="3180806"/>
            <a:ext cx="1676400" cy="457199"/>
          </a:xfrm>
        </p:spPr>
        <p:txBody>
          <a:bodyPr/>
          <a:lstStyle/>
          <a:p>
            <a:r>
              <a:rPr lang="en-US" sz="2000" dirty="0"/>
              <a:t>(mod 3).</a:t>
            </a:r>
            <a:endParaRPr lang="en-IN" sz="2000" dirty="0"/>
          </a:p>
        </p:txBody>
      </p:sp>
      <p:sp>
        <p:nvSpPr>
          <p:cNvPr id="6" name="Content Placeholder 5">
            <a:extLst>
              <a:ext uri="{FF2B5EF4-FFF2-40B4-BE49-F238E27FC236}">
                <a16:creationId xmlns:a16="http://schemas.microsoft.com/office/drawing/2014/main" id="{DA6D6E9D-A614-4621-B07D-2E51C2BC414A}"/>
              </a:ext>
            </a:extLst>
          </p:cNvPr>
          <p:cNvSpPr>
            <a:spLocks noGrp="1"/>
          </p:cNvSpPr>
          <p:nvPr>
            <p:ph idx="15"/>
          </p:nvPr>
        </p:nvSpPr>
        <p:spPr>
          <a:xfrm>
            <a:off x="457200" y="3582398"/>
            <a:ext cx="8458200" cy="1600200"/>
          </a:xfrm>
        </p:spPr>
        <p:txBody>
          <a:bodyPr/>
          <a:lstStyle/>
          <a:p>
            <a:pPr marL="342000" lvl="2" indent="-342000">
              <a:spcBef>
                <a:spcPts val="200"/>
              </a:spcBef>
              <a:buClr>
                <a:srgbClr val="04617B"/>
              </a:buClr>
            </a:pPr>
            <a:r>
              <a:rPr lang="en-US" sz="2000" dirty="0"/>
              <a:t>1 is an inverse of M2   = 21 modulo 5 since 21 ≡  1 (mod 5).</a:t>
            </a:r>
          </a:p>
          <a:p>
            <a:pPr marL="342000" lvl="2" indent="-342000">
              <a:spcBef>
                <a:spcPts val="200"/>
              </a:spcBef>
              <a:buClr>
                <a:srgbClr val="04617B"/>
              </a:buClr>
            </a:pPr>
            <a:r>
              <a:rPr lang="en-US" sz="2000" dirty="0"/>
              <a:t>1 is an inverse of M3   = 15 modulo 7 since 15 ≡ 1 (mod 7).</a:t>
            </a:r>
          </a:p>
          <a:p>
            <a:pPr marL="0" lvl="2" indent="0">
              <a:spcBef>
                <a:spcPts val="200"/>
              </a:spcBef>
              <a:buNone/>
            </a:pPr>
            <a:r>
              <a:rPr lang="en-US" sz="2200" dirty="0"/>
              <a:t>Hence, </a:t>
            </a:r>
            <a:br>
              <a:rPr lang="en-US" sz="2600" dirty="0"/>
            </a:br>
            <a:r>
              <a:rPr lang="en-US" sz="2200" dirty="0"/>
              <a:t>x = a1M1y1  + a2M2y2  + a3M3y3 </a:t>
            </a:r>
            <a:endParaRPr lang="en-US" sz="2200" dirty="0">
              <a:ea typeface="Cambria Math" pitchFamily="18" charset="0"/>
            </a:endParaRPr>
          </a:p>
        </p:txBody>
      </p:sp>
      <p:graphicFrame>
        <p:nvGraphicFramePr>
          <p:cNvPr id="13" name="Object 12">
            <a:extLst>
              <a:ext uri="{FF2B5EF4-FFF2-40B4-BE49-F238E27FC236}">
                <a16:creationId xmlns:a16="http://schemas.microsoft.com/office/drawing/2014/main" id="{3F5376FB-6FD4-4D0A-815B-6A1417A1A7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362847"/>
              </p:ext>
            </p:extLst>
          </p:nvPr>
        </p:nvGraphicFramePr>
        <p:xfrm>
          <a:off x="533400" y="5091224"/>
          <a:ext cx="3394301" cy="364718"/>
        </p:xfrm>
        <a:graphic>
          <a:graphicData uri="http://schemas.openxmlformats.org/presentationml/2006/ole">
            <mc:AlternateContent xmlns:mc="http://schemas.openxmlformats.org/markup-compatibility/2006">
              <mc:Choice xmlns:v="urn:schemas-microsoft-com:vml" Requires="v">
                <p:oleObj name="Equation" r:id="rId6" imgW="1892160" imgH="203040" progId="Equation.DSMT4">
                  <p:embed/>
                </p:oleObj>
              </mc:Choice>
              <mc:Fallback>
                <p:oleObj name="Equation" r:id="rId6" imgW="1892160" imgH="203040" progId="Equation.DSMT4">
                  <p:embed/>
                  <p:pic>
                    <p:nvPicPr>
                      <p:cNvPr id="6" name="Object 5">
                        <a:extLst>
                          <a:ext uri="{FF2B5EF4-FFF2-40B4-BE49-F238E27FC236}">
                            <a16:creationId xmlns:a16="http://schemas.microsoft.com/office/drawing/2014/main" id="{321B22DC-70C8-4058-AA64-33610CC0789D}"/>
                          </a:ext>
                        </a:extLst>
                      </p:cNvPr>
                      <p:cNvPicPr/>
                      <p:nvPr/>
                    </p:nvPicPr>
                    <p:blipFill>
                      <a:blip r:embed="rId7"/>
                      <a:stretch>
                        <a:fillRect/>
                      </a:stretch>
                    </p:blipFill>
                    <p:spPr>
                      <a:xfrm>
                        <a:off x="533400" y="5091224"/>
                        <a:ext cx="3394301" cy="36471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4AAADE6-CC40-4C96-A1A4-1B8C1A0242E7}"/>
              </a:ext>
            </a:extLst>
          </p:cNvPr>
          <p:cNvSpPr>
            <a:spLocks noGrp="1"/>
          </p:cNvSpPr>
          <p:nvPr>
            <p:ph idx="16"/>
          </p:nvPr>
        </p:nvSpPr>
        <p:spPr>
          <a:xfrm>
            <a:off x="3733800" y="5053751"/>
            <a:ext cx="2895600" cy="439665"/>
          </a:xfrm>
        </p:spPr>
        <p:txBody>
          <a:bodyPr/>
          <a:lstStyle/>
          <a:p>
            <a:pPr marL="114300" lvl="1" indent="0">
              <a:spcBef>
                <a:spcPts val="200"/>
              </a:spcBef>
              <a:buNone/>
            </a:pPr>
            <a:r>
              <a:rPr lang="en-US" sz="2200" dirty="0"/>
              <a:t>= 233 ≡ 23 (mod 105)</a:t>
            </a:r>
            <a:endParaRPr lang="en-US" sz="2600" dirty="0"/>
          </a:p>
        </p:txBody>
      </p:sp>
      <p:sp>
        <p:nvSpPr>
          <p:cNvPr id="8" name="Content Placeholder 7">
            <a:extLst>
              <a:ext uri="{FF2B5EF4-FFF2-40B4-BE49-F238E27FC236}">
                <a16:creationId xmlns:a16="http://schemas.microsoft.com/office/drawing/2014/main" id="{CF6A9532-157D-441D-B0EA-D0707748F83D}"/>
              </a:ext>
            </a:extLst>
          </p:cNvPr>
          <p:cNvSpPr>
            <a:spLocks noGrp="1"/>
          </p:cNvSpPr>
          <p:nvPr>
            <p:ph idx="17"/>
          </p:nvPr>
        </p:nvSpPr>
        <p:spPr>
          <a:xfrm>
            <a:off x="304800" y="5596610"/>
            <a:ext cx="8382000" cy="693777"/>
          </a:xfrm>
        </p:spPr>
        <p:txBody>
          <a:bodyPr/>
          <a:lstStyle/>
          <a:p>
            <a:pPr marL="114300" lvl="1" indent="0">
              <a:spcBef>
                <a:spcPts val="200"/>
              </a:spcBef>
              <a:buNone/>
            </a:pPr>
            <a:r>
              <a:rPr lang="en-US" sz="2200" dirty="0"/>
              <a:t>We have shown that 23 is the smallest positive integer that is a simultaneous solution. Check it!</a:t>
            </a:r>
          </a:p>
        </p:txBody>
      </p:sp>
      <p:sp>
        <p:nvSpPr>
          <p:cNvPr id="9" name="Slide Number Placeholder 5">
            <a:extLst>
              <a:ext uri="{FF2B5EF4-FFF2-40B4-BE49-F238E27FC236}">
                <a16:creationId xmlns:a16="http://schemas.microsoft.com/office/drawing/2014/main" id="{7B2A0831-9104-4557-97EF-33E9011284C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291433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0DD3-3F9D-40FD-B266-87BE10B1E70E}"/>
              </a:ext>
            </a:extLst>
          </p:cNvPr>
          <p:cNvSpPr>
            <a:spLocks noGrp="1"/>
          </p:cNvSpPr>
          <p:nvPr>
            <p:ph type="title"/>
          </p:nvPr>
        </p:nvSpPr>
        <p:spPr/>
        <p:txBody>
          <a:bodyPr/>
          <a:lstStyle/>
          <a:p>
            <a:r>
              <a:rPr lang="en-US" dirty="0"/>
              <a:t>Properties of Divisibility</a:t>
            </a:r>
            <a:endParaRPr lang="en-IN" dirty="0"/>
          </a:p>
        </p:txBody>
      </p:sp>
      <p:sp>
        <p:nvSpPr>
          <p:cNvPr id="3" name="Content Placeholder 2">
            <a:extLst>
              <a:ext uri="{FF2B5EF4-FFF2-40B4-BE49-F238E27FC236}">
                <a16:creationId xmlns:a16="http://schemas.microsoft.com/office/drawing/2014/main" id="{87C64D96-3FB4-46F0-8F91-8B75263D2DF5}"/>
              </a:ext>
            </a:extLst>
          </p:cNvPr>
          <p:cNvSpPr>
            <a:spLocks noGrp="1"/>
          </p:cNvSpPr>
          <p:nvPr>
            <p:ph idx="1"/>
          </p:nvPr>
        </p:nvSpPr>
        <p:spPr>
          <a:xfrm>
            <a:off x="432267" y="1295773"/>
            <a:ext cx="7391400" cy="381000"/>
          </a:xfrm>
        </p:spPr>
        <p:txBody>
          <a:bodyPr/>
          <a:lstStyle/>
          <a:p>
            <a:r>
              <a:rPr lang="en-US" sz="2400" b="1" dirty="0"/>
              <a:t>Theorem </a:t>
            </a:r>
            <a:r>
              <a:rPr lang="en-US" sz="2400" b="1" dirty="0">
                <a:ea typeface="Cambria Math" pitchFamily="18" charset="0"/>
              </a:rPr>
              <a:t>1</a:t>
            </a:r>
            <a:r>
              <a:rPr lang="en-US" sz="2400" dirty="0"/>
              <a:t>: Let </a:t>
            </a:r>
            <a:r>
              <a:rPr lang="en-US" sz="2400" i="1" dirty="0"/>
              <a:t>a</a:t>
            </a:r>
            <a:r>
              <a:rPr lang="en-US" sz="2400" dirty="0"/>
              <a:t>, </a:t>
            </a:r>
            <a:r>
              <a:rPr lang="en-US" sz="2400" i="1" dirty="0"/>
              <a:t>b</a:t>
            </a:r>
            <a:r>
              <a:rPr lang="en-US" sz="2400" dirty="0"/>
              <a:t>, and </a:t>
            </a:r>
            <a:r>
              <a:rPr lang="en-US" sz="2400" i="1" dirty="0"/>
              <a:t>c</a:t>
            </a:r>
            <a:r>
              <a:rPr lang="en-US" sz="2400" dirty="0"/>
              <a:t> be integers, where </a:t>
            </a:r>
            <a:r>
              <a:rPr lang="en-US" sz="2400" i="1" dirty="0"/>
              <a:t>a</a:t>
            </a:r>
            <a:r>
              <a:rPr lang="en-US" sz="2400" dirty="0"/>
              <a:t> </a:t>
            </a:r>
            <a:r>
              <a:rPr lang="en-US" sz="2400" dirty="0">
                <a:ea typeface="Cambria Math"/>
              </a:rPr>
              <a:t>≠0</a:t>
            </a:r>
            <a:r>
              <a:rPr lang="en-US" sz="2400" dirty="0"/>
              <a:t>. </a:t>
            </a:r>
          </a:p>
        </p:txBody>
      </p:sp>
      <p:graphicFrame>
        <p:nvGraphicFramePr>
          <p:cNvPr id="31" name="Object 30">
            <a:extLst>
              <a:ext uri="{FF2B5EF4-FFF2-40B4-BE49-F238E27FC236}">
                <a16:creationId xmlns:a16="http://schemas.microsoft.com/office/drawing/2014/main" id="{3B14FD3A-8372-45E5-9D5B-E392045D8A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182220"/>
              </p:ext>
            </p:extLst>
          </p:nvPr>
        </p:nvGraphicFramePr>
        <p:xfrm>
          <a:off x="549275" y="1798320"/>
          <a:ext cx="4332288" cy="460375"/>
        </p:xfrm>
        <a:graphic>
          <a:graphicData uri="http://schemas.openxmlformats.org/presentationml/2006/ole">
            <mc:AlternateContent xmlns:mc="http://schemas.openxmlformats.org/markup-compatibility/2006">
              <mc:Choice xmlns:v="urn:schemas-microsoft-com:vml" Requires="v">
                <p:oleObj name="Equation" r:id="rId2" imgW="2387520" imgH="253800" progId="Equation.DSMT4">
                  <p:embed/>
                </p:oleObj>
              </mc:Choice>
              <mc:Fallback>
                <p:oleObj name="Equation" r:id="rId2" imgW="2387520" imgH="253800" progId="Equation.DSMT4">
                  <p:embed/>
                  <p:pic>
                    <p:nvPicPr>
                      <p:cNvPr id="0" name=""/>
                      <p:cNvPicPr/>
                      <p:nvPr/>
                    </p:nvPicPr>
                    <p:blipFill>
                      <a:blip r:embed="rId3"/>
                      <a:stretch>
                        <a:fillRect/>
                      </a:stretch>
                    </p:blipFill>
                    <p:spPr>
                      <a:xfrm>
                        <a:off x="549275" y="1798320"/>
                        <a:ext cx="4332288" cy="460375"/>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69ED6AF-0F42-42D0-9D59-499554F9A8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3953557"/>
              </p:ext>
            </p:extLst>
          </p:nvPr>
        </p:nvGraphicFramePr>
        <p:xfrm>
          <a:off x="549275" y="2293938"/>
          <a:ext cx="4481512" cy="373062"/>
        </p:xfrm>
        <a:graphic>
          <a:graphicData uri="http://schemas.openxmlformats.org/presentationml/2006/ole">
            <mc:AlternateContent xmlns:mc="http://schemas.openxmlformats.org/markup-compatibility/2006">
              <mc:Choice xmlns:v="urn:schemas-microsoft-com:vml" Requires="v">
                <p:oleObj name="Equation" r:id="rId4" imgW="2590560" imgH="215640" progId="Equation.DSMT4">
                  <p:embed/>
                </p:oleObj>
              </mc:Choice>
              <mc:Fallback>
                <p:oleObj name="Equation" r:id="rId4" imgW="2590560" imgH="215640" progId="Equation.DSMT4">
                  <p:embed/>
                  <p:pic>
                    <p:nvPicPr>
                      <p:cNvPr id="0" name=""/>
                      <p:cNvPicPr/>
                      <p:nvPr/>
                    </p:nvPicPr>
                    <p:blipFill>
                      <a:blip r:embed="rId5"/>
                      <a:stretch>
                        <a:fillRect/>
                      </a:stretch>
                    </p:blipFill>
                    <p:spPr>
                      <a:xfrm>
                        <a:off x="549275" y="2293938"/>
                        <a:ext cx="4481512" cy="373062"/>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94962F44-8E2D-4A94-9E72-6217A9DCDC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1205501"/>
              </p:ext>
            </p:extLst>
          </p:nvPr>
        </p:nvGraphicFramePr>
        <p:xfrm>
          <a:off x="546130" y="2743200"/>
          <a:ext cx="3657600" cy="381000"/>
        </p:xfrm>
        <a:graphic>
          <a:graphicData uri="http://schemas.openxmlformats.org/presentationml/2006/ole">
            <mc:AlternateContent xmlns:mc="http://schemas.openxmlformats.org/markup-compatibility/2006">
              <mc:Choice xmlns:v="urn:schemas-microsoft-com:vml" Requires="v">
                <p:oleObj name="Equation" r:id="rId6" imgW="2070000" imgH="215640" progId="Equation.DSMT4">
                  <p:embed/>
                </p:oleObj>
              </mc:Choice>
              <mc:Fallback>
                <p:oleObj name="Equation" r:id="rId6" imgW="2070000" imgH="215640" progId="Equation.DSMT4">
                  <p:embed/>
                  <p:pic>
                    <p:nvPicPr>
                      <p:cNvPr id="0" name=""/>
                      <p:cNvPicPr/>
                      <p:nvPr/>
                    </p:nvPicPr>
                    <p:blipFill>
                      <a:blip r:embed="rId7"/>
                      <a:stretch>
                        <a:fillRect/>
                      </a:stretch>
                    </p:blipFill>
                    <p:spPr>
                      <a:xfrm>
                        <a:off x="546130" y="2743200"/>
                        <a:ext cx="36576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6060538-C91C-409B-8AEA-2C88C4AE6E4E}"/>
              </a:ext>
            </a:extLst>
          </p:cNvPr>
          <p:cNvSpPr>
            <a:spLocks noGrp="1"/>
          </p:cNvSpPr>
          <p:nvPr>
            <p:ph idx="10"/>
          </p:nvPr>
        </p:nvSpPr>
        <p:spPr>
          <a:xfrm>
            <a:off x="470367" y="3124200"/>
            <a:ext cx="3314700" cy="381000"/>
          </a:xfrm>
        </p:spPr>
        <p:txBody>
          <a:bodyPr/>
          <a:lstStyle/>
          <a:p>
            <a:r>
              <a:rPr lang="en-US" sz="2400" b="1" dirty="0"/>
              <a:t>Proof</a:t>
            </a:r>
            <a:r>
              <a:rPr lang="en-US" sz="2400" dirty="0"/>
              <a:t>: (</a:t>
            </a:r>
            <a:r>
              <a:rPr lang="en-US" sz="2400" dirty="0" err="1"/>
              <a:t>i</a:t>
            </a:r>
            <a:r>
              <a:rPr lang="en-US" sz="2400" dirty="0"/>
              <a:t>)  Suppose</a:t>
            </a:r>
            <a:endParaRPr lang="en-IN" dirty="0"/>
          </a:p>
        </p:txBody>
      </p:sp>
      <p:graphicFrame>
        <p:nvGraphicFramePr>
          <p:cNvPr id="28" name="Object 27">
            <a:extLst>
              <a:ext uri="{FF2B5EF4-FFF2-40B4-BE49-F238E27FC236}">
                <a16:creationId xmlns:a16="http://schemas.microsoft.com/office/drawing/2014/main" id="{25A6B406-B73E-4939-8B52-2A6F81ABBA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3773386"/>
              </p:ext>
            </p:extLst>
          </p:nvPr>
        </p:nvGraphicFramePr>
        <p:xfrm>
          <a:off x="2895600" y="3193926"/>
          <a:ext cx="1828800" cy="404310"/>
        </p:xfrm>
        <a:graphic>
          <a:graphicData uri="http://schemas.openxmlformats.org/presentationml/2006/ole">
            <mc:AlternateContent xmlns:mc="http://schemas.openxmlformats.org/markup-compatibility/2006">
              <mc:Choice xmlns:v="urn:schemas-microsoft-com:vml" Requires="v">
                <p:oleObj name="Equation" r:id="rId8" imgW="977760" imgH="215640" progId="Equation.DSMT4">
                  <p:embed/>
                </p:oleObj>
              </mc:Choice>
              <mc:Fallback>
                <p:oleObj name="Equation" r:id="rId8" imgW="977760" imgH="215640" progId="Equation.DSMT4">
                  <p:embed/>
                  <p:pic>
                    <p:nvPicPr>
                      <p:cNvPr id="8" name="Object 7">
                        <a:extLst>
                          <a:ext uri="{FF2B5EF4-FFF2-40B4-BE49-F238E27FC236}">
                            <a16:creationId xmlns:a16="http://schemas.microsoft.com/office/drawing/2014/main" id="{013E498D-7A57-4669-985A-E1CBC1AB155A}"/>
                          </a:ext>
                        </a:extLst>
                      </p:cNvPr>
                      <p:cNvPicPr/>
                      <p:nvPr/>
                    </p:nvPicPr>
                    <p:blipFill>
                      <a:blip r:embed="rId9"/>
                      <a:stretch>
                        <a:fillRect/>
                      </a:stretch>
                    </p:blipFill>
                    <p:spPr>
                      <a:xfrm>
                        <a:off x="2895600" y="3193926"/>
                        <a:ext cx="1828800" cy="40431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11C1AB5-2F8F-4A7D-81E7-52C7DC6FBBB3}"/>
              </a:ext>
            </a:extLst>
          </p:cNvPr>
          <p:cNvSpPr>
            <a:spLocks noGrp="1"/>
          </p:cNvSpPr>
          <p:nvPr>
            <p:ph idx="11"/>
          </p:nvPr>
        </p:nvSpPr>
        <p:spPr>
          <a:xfrm>
            <a:off x="4595812" y="3138693"/>
            <a:ext cx="4229100" cy="381000"/>
          </a:xfrm>
        </p:spPr>
        <p:txBody>
          <a:bodyPr/>
          <a:lstStyle/>
          <a:p>
            <a:r>
              <a:rPr lang="en-US" sz="2400" dirty="0"/>
              <a:t>, then it follows that there are</a:t>
            </a:r>
            <a:endParaRPr lang="en-IN" dirty="0"/>
          </a:p>
        </p:txBody>
      </p:sp>
      <p:sp>
        <p:nvSpPr>
          <p:cNvPr id="6" name="Content Placeholder 5">
            <a:extLst>
              <a:ext uri="{FF2B5EF4-FFF2-40B4-BE49-F238E27FC236}">
                <a16:creationId xmlns:a16="http://schemas.microsoft.com/office/drawing/2014/main" id="{DE40664F-8F70-4834-94E6-88B63BE1DC0F}"/>
              </a:ext>
            </a:extLst>
          </p:cNvPr>
          <p:cNvSpPr>
            <a:spLocks noGrp="1"/>
          </p:cNvSpPr>
          <p:nvPr>
            <p:ph idx="12"/>
          </p:nvPr>
        </p:nvSpPr>
        <p:spPr>
          <a:xfrm>
            <a:off x="470367" y="3505200"/>
            <a:ext cx="7716175" cy="381000"/>
          </a:xfrm>
        </p:spPr>
        <p:txBody>
          <a:bodyPr/>
          <a:lstStyle/>
          <a:p>
            <a:r>
              <a:rPr lang="en-US" sz="2400" dirty="0"/>
              <a:t>integers </a:t>
            </a:r>
            <a:r>
              <a:rPr lang="en-US" sz="2400" i="1" dirty="0"/>
              <a:t>s</a:t>
            </a:r>
            <a:r>
              <a:rPr lang="en-US" sz="2400" dirty="0"/>
              <a:t> and </a:t>
            </a:r>
            <a:r>
              <a:rPr lang="en-US" sz="2400" i="1" dirty="0"/>
              <a:t>t</a:t>
            </a:r>
            <a:r>
              <a:rPr lang="en-US" sz="2400" dirty="0"/>
              <a:t> with </a:t>
            </a:r>
            <a:r>
              <a:rPr lang="en-US" sz="2400" i="1" dirty="0"/>
              <a:t>b</a:t>
            </a:r>
            <a:r>
              <a:rPr lang="en-US" sz="2400" dirty="0"/>
              <a:t> = </a:t>
            </a:r>
            <a:r>
              <a:rPr lang="en-US" sz="2400" i="1" dirty="0"/>
              <a:t>as</a:t>
            </a:r>
            <a:r>
              <a:rPr lang="en-US" sz="2400" dirty="0"/>
              <a:t> and </a:t>
            </a:r>
            <a:r>
              <a:rPr lang="en-US" sz="2400" i="1" dirty="0"/>
              <a:t>c</a:t>
            </a:r>
            <a:r>
              <a:rPr lang="en-US" sz="2400" dirty="0"/>
              <a:t> = </a:t>
            </a:r>
            <a:r>
              <a:rPr lang="en-US" sz="2400" i="1" dirty="0"/>
              <a:t>at</a:t>
            </a:r>
            <a:r>
              <a:rPr lang="en-US" sz="2400" dirty="0"/>
              <a:t>. Hence,</a:t>
            </a:r>
          </a:p>
        </p:txBody>
      </p:sp>
      <p:sp>
        <p:nvSpPr>
          <p:cNvPr id="7" name="Content Placeholder 6">
            <a:extLst>
              <a:ext uri="{FF2B5EF4-FFF2-40B4-BE49-F238E27FC236}">
                <a16:creationId xmlns:a16="http://schemas.microsoft.com/office/drawing/2014/main" id="{BB9AEE77-018E-4172-877F-F880397CB78A}"/>
              </a:ext>
            </a:extLst>
          </p:cNvPr>
          <p:cNvSpPr>
            <a:spLocks noGrp="1"/>
          </p:cNvSpPr>
          <p:nvPr>
            <p:ph idx="13"/>
          </p:nvPr>
        </p:nvSpPr>
        <p:spPr>
          <a:xfrm>
            <a:off x="499589" y="3962400"/>
            <a:ext cx="5871839" cy="381000"/>
          </a:xfrm>
        </p:spPr>
        <p:txBody>
          <a:bodyPr/>
          <a:lstStyle/>
          <a:p>
            <a:r>
              <a:rPr lang="en-US" sz="2400" i="1" dirty="0"/>
              <a:t>b</a:t>
            </a:r>
            <a:r>
              <a:rPr lang="en-US" sz="2400" dirty="0"/>
              <a:t> + </a:t>
            </a:r>
            <a:r>
              <a:rPr lang="en-US" sz="2400" i="1" dirty="0"/>
              <a:t>c</a:t>
            </a:r>
            <a:r>
              <a:rPr lang="en-US" sz="2400" dirty="0"/>
              <a:t> = </a:t>
            </a:r>
            <a:r>
              <a:rPr lang="en-US" sz="2400" i="1" dirty="0"/>
              <a:t>as</a:t>
            </a:r>
            <a:r>
              <a:rPr lang="en-US" sz="2400" dirty="0"/>
              <a:t> + </a:t>
            </a:r>
            <a:r>
              <a:rPr lang="en-US" sz="2400" i="1" dirty="0"/>
              <a:t>at</a:t>
            </a:r>
            <a:r>
              <a:rPr lang="en-US" sz="2400" dirty="0"/>
              <a:t> = </a:t>
            </a:r>
            <a:r>
              <a:rPr lang="en-US" sz="2400" i="1" dirty="0"/>
              <a:t>a</a:t>
            </a:r>
            <a:r>
              <a:rPr lang="en-US" sz="2400" dirty="0"/>
              <a:t>(</a:t>
            </a:r>
            <a:r>
              <a:rPr lang="en-US" sz="2400" i="1" dirty="0"/>
              <a:t>s</a:t>
            </a:r>
            <a:r>
              <a:rPr lang="en-US" sz="2400" dirty="0"/>
              <a:t> + </a:t>
            </a:r>
            <a:r>
              <a:rPr lang="en-US" sz="2400" i="1" dirty="0"/>
              <a:t>t</a:t>
            </a:r>
            <a:r>
              <a:rPr lang="en-US" sz="2400" dirty="0"/>
              <a:t>). </a:t>
            </a:r>
            <a:r>
              <a:rPr lang="en-US" sz="2400" dirty="0">
                <a:ea typeface="Cambria Math"/>
              </a:rPr>
              <a:t>Hence,</a:t>
            </a:r>
            <a:endParaRPr lang="en-IN" dirty="0"/>
          </a:p>
        </p:txBody>
      </p:sp>
      <p:graphicFrame>
        <p:nvGraphicFramePr>
          <p:cNvPr id="26" name="Object 25">
            <a:extLst>
              <a:ext uri="{FF2B5EF4-FFF2-40B4-BE49-F238E27FC236}">
                <a16:creationId xmlns:a16="http://schemas.microsoft.com/office/drawing/2014/main" id="{17523870-DB38-4B3F-889A-D192FBF6AB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1349949"/>
              </p:ext>
            </p:extLst>
          </p:nvPr>
        </p:nvGraphicFramePr>
        <p:xfrm>
          <a:off x="4495800" y="3962400"/>
          <a:ext cx="1321705" cy="498980"/>
        </p:xfrm>
        <a:graphic>
          <a:graphicData uri="http://schemas.openxmlformats.org/presentationml/2006/ole">
            <mc:AlternateContent xmlns:mc="http://schemas.openxmlformats.org/markup-compatibility/2006">
              <mc:Choice xmlns:v="urn:schemas-microsoft-com:vml" Requires="v">
                <p:oleObj name="Equation" r:id="rId10" imgW="672840" imgH="253800" progId="Equation.DSMT4">
                  <p:embed/>
                </p:oleObj>
              </mc:Choice>
              <mc:Fallback>
                <p:oleObj name="Equation" r:id="rId10" imgW="672840" imgH="253800" progId="Equation.DSMT4">
                  <p:embed/>
                  <p:pic>
                    <p:nvPicPr>
                      <p:cNvPr id="6" name="Object 5">
                        <a:extLst>
                          <a:ext uri="{FF2B5EF4-FFF2-40B4-BE49-F238E27FC236}">
                            <a16:creationId xmlns:a16="http://schemas.microsoft.com/office/drawing/2014/main" id="{5F463207-4B99-4ED2-ABEE-424CA6F03E1A}"/>
                          </a:ext>
                        </a:extLst>
                      </p:cNvPr>
                      <p:cNvPicPr/>
                      <p:nvPr/>
                    </p:nvPicPr>
                    <p:blipFill>
                      <a:blip r:embed="rId11"/>
                      <a:stretch>
                        <a:fillRect/>
                      </a:stretch>
                    </p:blipFill>
                    <p:spPr>
                      <a:xfrm>
                        <a:off x="4495800" y="3962400"/>
                        <a:ext cx="1321705" cy="4989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6805C17-1A3E-47B4-A7DF-7A8C67D02C5D}"/>
              </a:ext>
            </a:extLst>
          </p:cNvPr>
          <p:cNvSpPr>
            <a:spLocks noGrp="1"/>
          </p:cNvSpPr>
          <p:nvPr>
            <p:ph idx="14"/>
          </p:nvPr>
        </p:nvSpPr>
        <p:spPr>
          <a:xfrm>
            <a:off x="444253" y="4496759"/>
            <a:ext cx="8255494" cy="1188720"/>
          </a:xfrm>
        </p:spPr>
        <p:txBody>
          <a:bodyPr/>
          <a:lstStyle/>
          <a:p>
            <a:r>
              <a:rPr lang="en-US" sz="2400" dirty="0"/>
              <a:t>(Exercises 3 and 4 ask for proofs of parts (ii) and  (iii).)</a:t>
            </a:r>
            <a:br>
              <a:rPr lang="en-US" sz="2400" dirty="0"/>
            </a:br>
            <a:r>
              <a:rPr lang="en-US" sz="2400" b="1" dirty="0"/>
              <a:t>Corollary</a:t>
            </a:r>
            <a:r>
              <a:rPr lang="en-US" sz="2400" dirty="0"/>
              <a:t>: If </a:t>
            </a:r>
            <a:r>
              <a:rPr lang="en-US" sz="2400" i="1" dirty="0"/>
              <a:t>a</a:t>
            </a:r>
            <a:r>
              <a:rPr lang="en-US" sz="2400" dirty="0"/>
              <a:t>, </a:t>
            </a:r>
            <a:r>
              <a:rPr lang="en-US" sz="2400" i="1" dirty="0"/>
              <a:t>b</a:t>
            </a:r>
            <a:r>
              <a:rPr lang="en-US" sz="2400" dirty="0"/>
              <a:t>, and </a:t>
            </a:r>
            <a:r>
              <a:rPr lang="en-US" sz="2400" i="1" dirty="0"/>
              <a:t>c</a:t>
            </a:r>
            <a:r>
              <a:rPr lang="en-US" sz="2400" dirty="0"/>
              <a:t> be integers, where </a:t>
            </a:r>
            <a:r>
              <a:rPr lang="en-US" sz="2400" i="1" dirty="0"/>
              <a:t>a</a:t>
            </a:r>
            <a:r>
              <a:rPr lang="en-US" sz="2400" dirty="0"/>
              <a:t> </a:t>
            </a:r>
            <a:r>
              <a:rPr lang="en-US" sz="2400" dirty="0">
                <a:ea typeface="Cambria Math"/>
              </a:rPr>
              <a:t>≠0</a:t>
            </a:r>
            <a:r>
              <a:rPr lang="en-US" sz="2400" dirty="0"/>
              <a:t>, such that</a:t>
            </a:r>
            <a:endParaRPr lang="en-IN" dirty="0"/>
          </a:p>
        </p:txBody>
      </p:sp>
      <p:graphicFrame>
        <p:nvGraphicFramePr>
          <p:cNvPr id="27" name="Object 26">
            <a:extLst>
              <a:ext uri="{FF2B5EF4-FFF2-40B4-BE49-F238E27FC236}">
                <a16:creationId xmlns:a16="http://schemas.microsoft.com/office/drawing/2014/main" id="{83FE3A25-578E-4987-8A8F-A109E0D84C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310771"/>
              </p:ext>
            </p:extLst>
          </p:nvPr>
        </p:nvGraphicFramePr>
        <p:xfrm>
          <a:off x="7654858" y="4930930"/>
          <a:ext cx="650942" cy="409852"/>
        </p:xfrm>
        <a:graphic>
          <a:graphicData uri="http://schemas.openxmlformats.org/presentationml/2006/ole">
            <mc:AlternateContent xmlns:mc="http://schemas.openxmlformats.org/markup-compatibility/2006">
              <mc:Choice xmlns:v="urn:schemas-microsoft-com:vml" Requires="v">
                <p:oleObj name="Equation" r:id="rId12" imgW="342720" imgH="215640" progId="Equation.DSMT4">
                  <p:embed/>
                </p:oleObj>
              </mc:Choice>
              <mc:Fallback>
                <p:oleObj name="Equation" r:id="rId12" imgW="342720" imgH="215640" progId="Equation.DSMT4">
                  <p:embed/>
                  <p:pic>
                    <p:nvPicPr>
                      <p:cNvPr id="7" name="Object 6">
                        <a:extLst>
                          <a:ext uri="{FF2B5EF4-FFF2-40B4-BE49-F238E27FC236}">
                            <a16:creationId xmlns:a16="http://schemas.microsoft.com/office/drawing/2014/main" id="{A148C95F-46A8-4A4D-AF34-A03E182C0DE8}"/>
                          </a:ext>
                        </a:extLst>
                      </p:cNvPr>
                      <p:cNvPicPr/>
                      <p:nvPr/>
                    </p:nvPicPr>
                    <p:blipFill>
                      <a:blip r:embed="rId13"/>
                      <a:stretch>
                        <a:fillRect/>
                      </a:stretch>
                    </p:blipFill>
                    <p:spPr>
                      <a:xfrm>
                        <a:off x="7654858" y="4930930"/>
                        <a:ext cx="650942" cy="40985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2E508C2-8BD6-41AE-961F-72C74675EC3B}"/>
              </a:ext>
            </a:extLst>
          </p:cNvPr>
          <p:cNvSpPr>
            <a:spLocks noGrp="1"/>
          </p:cNvSpPr>
          <p:nvPr>
            <p:ph idx="15"/>
          </p:nvPr>
        </p:nvSpPr>
        <p:spPr>
          <a:xfrm>
            <a:off x="8259176" y="4876800"/>
            <a:ext cx="716804" cy="381000"/>
          </a:xfrm>
        </p:spPr>
        <p:txBody>
          <a:bodyPr/>
          <a:lstStyle/>
          <a:p>
            <a:r>
              <a:rPr lang="en-US" dirty="0"/>
              <a:t>and</a:t>
            </a:r>
            <a:endParaRPr lang="en-IN" dirty="0"/>
          </a:p>
        </p:txBody>
      </p:sp>
      <p:graphicFrame>
        <p:nvGraphicFramePr>
          <p:cNvPr id="29" name="Object 28">
            <a:extLst>
              <a:ext uri="{FF2B5EF4-FFF2-40B4-BE49-F238E27FC236}">
                <a16:creationId xmlns:a16="http://schemas.microsoft.com/office/drawing/2014/main" id="{63472025-4297-4175-B67E-B2BE6C6455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8050711"/>
              </p:ext>
            </p:extLst>
          </p:nvPr>
        </p:nvGraphicFramePr>
        <p:xfrm>
          <a:off x="549275" y="5307148"/>
          <a:ext cx="2865438" cy="407988"/>
        </p:xfrm>
        <a:graphic>
          <a:graphicData uri="http://schemas.openxmlformats.org/presentationml/2006/ole">
            <mc:AlternateContent xmlns:mc="http://schemas.openxmlformats.org/markup-compatibility/2006">
              <mc:Choice xmlns:v="urn:schemas-microsoft-com:vml" Requires="v">
                <p:oleObj name="Equation" r:id="rId14" imgW="1511280" imgH="215640" progId="Equation.DSMT4">
                  <p:embed/>
                </p:oleObj>
              </mc:Choice>
              <mc:Fallback>
                <p:oleObj name="Equation" r:id="rId14" imgW="1511280" imgH="215640" progId="Equation.DSMT4">
                  <p:embed/>
                  <p:pic>
                    <p:nvPicPr>
                      <p:cNvPr id="9" name="Object 8">
                        <a:extLst>
                          <a:ext uri="{FF2B5EF4-FFF2-40B4-BE49-F238E27FC236}">
                            <a16:creationId xmlns:a16="http://schemas.microsoft.com/office/drawing/2014/main" id="{E7B9FB89-BAB5-4144-A1EC-76ED3455D886}"/>
                          </a:ext>
                        </a:extLst>
                      </p:cNvPr>
                      <p:cNvPicPr/>
                      <p:nvPr/>
                    </p:nvPicPr>
                    <p:blipFill>
                      <a:blip r:embed="rId15"/>
                      <a:stretch>
                        <a:fillRect/>
                      </a:stretch>
                    </p:blipFill>
                    <p:spPr>
                      <a:xfrm>
                        <a:off x="549275" y="5307148"/>
                        <a:ext cx="2865438" cy="40798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83ADCE0-3E0E-492C-8455-C7BCB6055DA7}"/>
              </a:ext>
            </a:extLst>
          </p:cNvPr>
          <p:cNvSpPr>
            <a:spLocks noGrp="1"/>
          </p:cNvSpPr>
          <p:nvPr>
            <p:ph idx="16"/>
          </p:nvPr>
        </p:nvSpPr>
        <p:spPr>
          <a:xfrm>
            <a:off x="3333855" y="5255904"/>
            <a:ext cx="4191000" cy="381000"/>
          </a:xfrm>
        </p:spPr>
        <p:txBody>
          <a:bodyPr/>
          <a:lstStyle/>
          <a:p>
            <a:r>
              <a:rPr lang="en-US" sz="2400" dirty="0"/>
              <a:t>whenever </a:t>
            </a:r>
            <a:r>
              <a:rPr lang="en-US" sz="2400" i="1" dirty="0"/>
              <a:t>m</a:t>
            </a:r>
            <a:r>
              <a:rPr lang="en-US" sz="2400" dirty="0"/>
              <a:t> and </a:t>
            </a:r>
            <a:r>
              <a:rPr lang="en-US" sz="2400" i="1" dirty="0"/>
              <a:t>n</a:t>
            </a:r>
            <a:r>
              <a:rPr lang="en-US" sz="2400" dirty="0"/>
              <a:t> are integers.</a:t>
            </a:r>
            <a:endParaRPr lang="en-IN" dirty="0"/>
          </a:p>
        </p:txBody>
      </p:sp>
      <p:sp>
        <p:nvSpPr>
          <p:cNvPr id="11" name="Content Placeholder 10">
            <a:extLst>
              <a:ext uri="{FF2B5EF4-FFF2-40B4-BE49-F238E27FC236}">
                <a16:creationId xmlns:a16="http://schemas.microsoft.com/office/drawing/2014/main" id="{4308A5EC-37CE-487B-86DA-B60A92885BED}"/>
              </a:ext>
            </a:extLst>
          </p:cNvPr>
          <p:cNvSpPr>
            <a:spLocks noGrp="1"/>
          </p:cNvSpPr>
          <p:nvPr>
            <p:ph idx="17"/>
          </p:nvPr>
        </p:nvSpPr>
        <p:spPr>
          <a:xfrm>
            <a:off x="457898" y="5753686"/>
            <a:ext cx="8284978" cy="381000"/>
          </a:xfrm>
        </p:spPr>
        <p:txBody>
          <a:bodyPr/>
          <a:lstStyle/>
          <a:p>
            <a:r>
              <a:rPr lang="en-US" sz="2400" dirty="0"/>
              <a:t>Can you show how it follows easily from (ii) and (</a:t>
            </a:r>
            <a:r>
              <a:rPr lang="en-US" sz="2400" dirty="0" err="1"/>
              <a:t>i</a:t>
            </a:r>
            <a:r>
              <a:rPr lang="en-US" sz="2400" dirty="0"/>
              <a:t>) of Theorem </a:t>
            </a:r>
            <a:r>
              <a:rPr lang="en-US" sz="2400" dirty="0">
                <a:ea typeface="Cambria Math" pitchFamily="18" charset="0"/>
              </a:rPr>
              <a:t>1</a:t>
            </a:r>
            <a:r>
              <a:rPr lang="en-US" sz="2400" dirty="0"/>
              <a:t>?</a:t>
            </a:r>
          </a:p>
        </p:txBody>
      </p:sp>
      <p:sp>
        <p:nvSpPr>
          <p:cNvPr id="36" name="Slide Number Placeholder 5">
            <a:extLst>
              <a:ext uri="{FF2B5EF4-FFF2-40B4-BE49-F238E27FC236}">
                <a16:creationId xmlns:a16="http://schemas.microsoft.com/office/drawing/2014/main" id="{CF72C2B9-36D1-464E-8C6A-88B1473AC1A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902564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498B-32A6-4FF2-BD10-03DE730F8D92}"/>
              </a:ext>
            </a:extLst>
          </p:cNvPr>
          <p:cNvSpPr>
            <a:spLocks noGrp="1"/>
          </p:cNvSpPr>
          <p:nvPr>
            <p:ph type="title"/>
          </p:nvPr>
        </p:nvSpPr>
        <p:spPr/>
        <p:txBody>
          <a:bodyPr/>
          <a:lstStyle/>
          <a:p>
            <a:r>
              <a:rPr lang="en-US" dirty="0"/>
              <a:t>Back Substitution</a:t>
            </a:r>
            <a:endParaRPr lang="en-IN" dirty="0"/>
          </a:p>
        </p:txBody>
      </p:sp>
      <p:sp>
        <p:nvSpPr>
          <p:cNvPr id="3" name="Content Placeholder 2">
            <a:extLst>
              <a:ext uri="{FF2B5EF4-FFF2-40B4-BE49-F238E27FC236}">
                <a16:creationId xmlns:a16="http://schemas.microsoft.com/office/drawing/2014/main" id="{334252C3-FB3A-4465-9326-164F4A8A8842}"/>
              </a:ext>
            </a:extLst>
          </p:cNvPr>
          <p:cNvSpPr>
            <a:spLocks noGrp="1"/>
          </p:cNvSpPr>
          <p:nvPr>
            <p:ph idx="1"/>
          </p:nvPr>
        </p:nvSpPr>
        <p:spPr>
          <a:xfrm>
            <a:off x="457200" y="1295400"/>
            <a:ext cx="8401665" cy="3733800"/>
          </a:xfrm>
        </p:spPr>
        <p:txBody>
          <a:bodyPr/>
          <a:lstStyle/>
          <a:p>
            <a:pPr>
              <a:spcBef>
                <a:spcPts val="0"/>
              </a:spcBef>
              <a:spcAft>
                <a:spcPts val="200"/>
              </a:spcAft>
            </a:pPr>
            <a:r>
              <a:rPr lang="en-US" sz="1800" dirty="0"/>
              <a:t>We can also solve systems of linear congruences with pairwise relatively prime moduli by rewriting a  congruences as  an equality using Theorem 4 in Section 4.1, substituting the value for the variable into another congruence, and continuing the process until we have worked through all the congruences. This method is known as </a:t>
            </a:r>
            <a:r>
              <a:rPr lang="en-US" sz="1800" i="1" dirty="0"/>
              <a:t>back substitution</a:t>
            </a:r>
            <a:r>
              <a:rPr lang="en-US" sz="1800" dirty="0"/>
              <a:t>.</a:t>
            </a:r>
          </a:p>
          <a:p>
            <a:pPr>
              <a:spcBef>
                <a:spcPts val="0"/>
              </a:spcBef>
              <a:spcAft>
                <a:spcPts val="200"/>
              </a:spcAft>
            </a:pPr>
            <a:r>
              <a:rPr lang="en-US" sz="1800" b="1" dirty="0"/>
              <a:t>Example</a:t>
            </a:r>
            <a:r>
              <a:rPr lang="en-US" sz="1800" dirty="0"/>
              <a:t>: Use the method of back substitution to find all integers </a:t>
            </a:r>
            <a:r>
              <a:rPr lang="en-US" sz="1800" i="1" dirty="0"/>
              <a:t>x</a:t>
            </a:r>
            <a:r>
              <a:rPr lang="en-US" sz="1800" dirty="0"/>
              <a:t> such that </a:t>
            </a:r>
            <a:r>
              <a:rPr lang="en-US" sz="1800" i="1" dirty="0"/>
              <a:t>x </a:t>
            </a:r>
            <a:r>
              <a:rPr lang="en-US" sz="1800" dirty="0">
                <a:ea typeface="Cambria Math"/>
              </a:rPr>
              <a:t>≡ 1 (mod </a:t>
            </a:r>
            <a:r>
              <a:rPr lang="en-US" sz="1800" dirty="0">
                <a:ea typeface="Cambria Math" pitchFamily="18" charset="0"/>
              </a:rPr>
              <a:t>5</a:t>
            </a:r>
            <a:r>
              <a:rPr lang="en-US" sz="1800" dirty="0">
                <a:ea typeface="Cambria Math"/>
              </a:rPr>
              <a:t>),</a:t>
            </a:r>
            <a:r>
              <a:rPr lang="en-US" sz="1800" i="1" dirty="0"/>
              <a:t> x </a:t>
            </a:r>
            <a:r>
              <a:rPr lang="en-US" sz="1800" dirty="0">
                <a:ea typeface="Cambria Math"/>
              </a:rPr>
              <a:t>≡ 2 (mod 6), and </a:t>
            </a:r>
            <a:r>
              <a:rPr lang="en-US" sz="1800" i="1" dirty="0"/>
              <a:t>x </a:t>
            </a:r>
            <a:r>
              <a:rPr lang="en-US" sz="1800" dirty="0">
                <a:ea typeface="Cambria Math"/>
              </a:rPr>
              <a:t>≡ 3 (mod </a:t>
            </a:r>
            <a:r>
              <a:rPr lang="en-US" sz="1800" dirty="0">
                <a:ea typeface="Cambria Math" pitchFamily="18" charset="0"/>
              </a:rPr>
              <a:t>7</a:t>
            </a:r>
            <a:r>
              <a:rPr lang="en-US" sz="1800" dirty="0">
                <a:ea typeface="Cambria Math"/>
              </a:rPr>
              <a:t>).</a:t>
            </a:r>
          </a:p>
          <a:p>
            <a:pPr>
              <a:spcBef>
                <a:spcPts val="0"/>
              </a:spcBef>
              <a:spcAft>
                <a:spcPts val="200"/>
              </a:spcAft>
            </a:pPr>
            <a:r>
              <a:rPr lang="en-US" sz="1800" b="1" dirty="0">
                <a:ea typeface="Cambria Math"/>
              </a:rPr>
              <a:t>Solution</a:t>
            </a:r>
            <a:r>
              <a:rPr lang="en-US" sz="1800" dirty="0">
                <a:ea typeface="Cambria Math"/>
              </a:rPr>
              <a:t>: By Theorem 4 in Section 4.1, the first congruence can be rewritten as </a:t>
            </a:r>
            <a:r>
              <a:rPr lang="en-US" sz="1800" i="1" dirty="0">
                <a:ea typeface="Cambria Math"/>
              </a:rPr>
              <a:t>x </a:t>
            </a:r>
            <a:r>
              <a:rPr lang="en-US" sz="1800" dirty="0">
                <a:ea typeface="Cambria Math"/>
              </a:rPr>
              <a:t>= 5</a:t>
            </a:r>
            <a:r>
              <a:rPr lang="en-US" sz="1800" i="1" dirty="0">
                <a:ea typeface="Cambria Math"/>
              </a:rPr>
              <a:t>t</a:t>
            </a:r>
            <a:r>
              <a:rPr lang="en-US" sz="1800" dirty="0">
                <a:ea typeface="Cambria Math"/>
              </a:rPr>
              <a:t> +1, where </a:t>
            </a:r>
            <a:r>
              <a:rPr lang="en-US" sz="1800" i="1" dirty="0">
                <a:ea typeface="Cambria Math"/>
              </a:rPr>
              <a:t>t</a:t>
            </a:r>
            <a:r>
              <a:rPr lang="en-US" sz="1800" dirty="0">
                <a:ea typeface="Cambria Math"/>
              </a:rPr>
              <a:t> is an integer. </a:t>
            </a:r>
          </a:p>
          <a:p>
            <a:pPr marL="342000" lvl="1">
              <a:spcBef>
                <a:spcPts val="0"/>
              </a:spcBef>
              <a:spcAft>
                <a:spcPts val="200"/>
              </a:spcAft>
            </a:pPr>
            <a:r>
              <a:rPr lang="en-US" sz="1800" dirty="0">
                <a:ea typeface="Cambria Math"/>
              </a:rPr>
              <a:t>Substituting into the second congruence yields  5</a:t>
            </a:r>
            <a:r>
              <a:rPr lang="en-US" sz="1800" i="1" dirty="0">
                <a:ea typeface="Cambria Math"/>
              </a:rPr>
              <a:t>t</a:t>
            </a:r>
            <a:r>
              <a:rPr lang="en-US" sz="1800" dirty="0">
                <a:ea typeface="Cambria Math"/>
              </a:rPr>
              <a:t> +1 ≡ 2 (mod 6). </a:t>
            </a:r>
          </a:p>
          <a:p>
            <a:pPr marL="342000" lvl="1">
              <a:spcBef>
                <a:spcPts val="0"/>
              </a:spcBef>
              <a:spcAft>
                <a:spcPts val="200"/>
              </a:spcAft>
            </a:pPr>
            <a:r>
              <a:rPr lang="en-US" sz="1800" dirty="0">
                <a:ea typeface="Cambria Math"/>
              </a:rPr>
              <a:t>Solving this tells us that  </a:t>
            </a:r>
            <a:r>
              <a:rPr lang="en-US" sz="1800" i="1" dirty="0">
                <a:ea typeface="Cambria Math"/>
              </a:rPr>
              <a:t>t </a:t>
            </a:r>
            <a:r>
              <a:rPr lang="en-US" sz="1800" dirty="0">
                <a:ea typeface="Cambria Math"/>
              </a:rPr>
              <a:t>≡ 5 (mod 6). </a:t>
            </a:r>
          </a:p>
          <a:p>
            <a:pPr marL="342000" lvl="1">
              <a:spcBef>
                <a:spcPts val="0"/>
              </a:spcBef>
              <a:spcAft>
                <a:spcPts val="200"/>
              </a:spcAft>
            </a:pPr>
            <a:r>
              <a:rPr lang="en-US" sz="1800" dirty="0">
                <a:ea typeface="Cambria Math"/>
              </a:rPr>
              <a:t>Using Theorem 4 again gives </a:t>
            </a:r>
            <a:r>
              <a:rPr lang="en-US" sz="1800" i="1" dirty="0">
                <a:ea typeface="Cambria Math"/>
              </a:rPr>
              <a:t>t</a:t>
            </a:r>
            <a:r>
              <a:rPr lang="en-US" sz="1800" dirty="0">
                <a:ea typeface="Cambria Math"/>
              </a:rPr>
              <a:t> = 6</a:t>
            </a:r>
            <a:r>
              <a:rPr lang="en-US" sz="1800" i="1" dirty="0">
                <a:ea typeface="Cambria Math"/>
              </a:rPr>
              <a:t>u</a:t>
            </a:r>
            <a:r>
              <a:rPr lang="en-US" sz="1800" dirty="0">
                <a:ea typeface="Cambria Math"/>
              </a:rPr>
              <a:t> + 5 where </a:t>
            </a:r>
            <a:r>
              <a:rPr lang="en-US" sz="1800" i="1" dirty="0">
                <a:ea typeface="Cambria Math"/>
              </a:rPr>
              <a:t>u</a:t>
            </a:r>
            <a:r>
              <a:rPr lang="en-US" sz="1800" dirty="0">
                <a:ea typeface="Cambria Math"/>
              </a:rPr>
              <a:t> is an integer. </a:t>
            </a:r>
          </a:p>
          <a:p>
            <a:pPr marL="342000" lvl="1">
              <a:spcBef>
                <a:spcPts val="0"/>
              </a:spcBef>
              <a:spcAft>
                <a:spcPts val="200"/>
              </a:spcAft>
            </a:pPr>
            <a:r>
              <a:rPr lang="en-US" sz="1800" dirty="0">
                <a:ea typeface="Cambria Math"/>
              </a:rPr>
              <a:t>Substituting this back into </a:t>
            </a:r>
            <a:r>
              <a:rPr lang="en-US" sz="1800" i="1" dirty="0">
                <a:ea typeface="Cambria Math"/>
              </a:rPr>
              <a:t>x </a:t>
            </a:r>
            <a:r>
              <a:rPr lang="en-US" sz="1800" dirty="0">
                <a:ea typeface="Cambria Math"/>
              </a:rPr>
              <a:t>= 5</a:t>
            </a:r>
            <a:r>
              <a:rPr lang="en-US" sz="1800" i="1" dirty="0">
                <a:ea typeface="Cambria Math"/>
              </a:rPr>
              <a:t>t</a:t>
            </a:r>
            <a:r>
              <a:rPr lang="en-US" sz="1800" dirty="0">
                <a:ea typeface="Cambria Math"/>
              </a:rPr>
              <a:t> +1,  gives </a:t>
            </a:r>
            <a:r>
              <a:rPr lang="en-US" sz="1800" i="1" dirty="0">
                <a:ea typeface="Cambria Math"/>
              </a:rPr>
              <a:t>x </a:t>
            </a:r>
            <a:r>
              <a:rPr lang="en-US" sz="1800" dirty="0">
                <a:ea typeface="Cambria Math"/>
              </a:rPr>
              <a:t>=</a:t>
            </a:r>
            <a:endParaRPr lang="en-IN" sz="2200" dirty="0"/>
          </a:p>
        </p:txBody>
      </p:sp>
      <p:graphicFrame>
        <p:nvGraphicFramePr>
          <p:cNvPr id="10" name="Object 9">
            <a:extLst>
              <a:ext uri="{FF2B5EF4-FFF2-40B4-BE49-F238E27FC236}">
                <a16:creationId xmlns:a16="http://schemas.microsoft.com/office/drawing/2014/main" id="{E7CE29C0-3E32-4746-901E-DB44BEA051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8876860"/>
              </p:ext>
            </p:extLst>
          </p:nvPr>
        </p:nvGraphicFramePr>
        <p:xfrm>
          <a:off x="5105401" y="4466681"/>
          <a:ext cx="2209799" cy="381000"/>
        </p:xfrm>
        <a:graphic>
          <a:graphicData uri="http://schemas.openxmlformats.org/presentationml/2006/ole">
            <mc:AlternateContent xmlns:mc="http://schemas.openxmlformats.org/markup-compatibility/2006">
              <mc:Choice xmlns:v="urn:schemas-microsoft-com:vml" Requires="v">
                <p:oleObj name="Equation" r:id="rId2" imgW="1473120" imgH="253800" progId="Equation.DSMT4">
                  <p:embed/>
                </p:oleObj>
              </mc:Choice>
              <mc:Fallback>
                <p:oleObj name="Equation" r:id="rId2" imgW="1473120" imgH="253800" progId="Equation.DSMT4">
                  <p:embed/>
                  <p:pic>
                    <p:nvPicPr>
                      <p:cNvPr id="3" name="Object 2">
                        <a:extLst>
                          <a:ext uri="{FF2B5EF4-FFF2-40B4-BE49-F238E27FC236}">
                            <a16:creationId xmlns:a16="http://schemas.microsoft.com/office/drawing/2014/main" id="{E3FD531F-137F-41BE-9766-5BCB43B1DF1D}"/>
                          </a:ext>
                        </a:extLst>
                      </p:cNvPr>
                      <p:cNvPicPr/>
                      <p:nvPr/>
                    </p:nvPicPr>
                    <p:blipFill>
                      <a:blip r:embed="rId3"/>
                      <a:stretch>
                        <a:fillRect/>
                      </a:stretch>
                    </p:blipFill>
                    <p:spPr>
                      <a:xfrm>
                        <a:off x="5105401" y="4466681"/>
                        <a:ext cx="2209799"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9C9850E-5AB4-4219-829E-8D554C0217ED}"/>
              </a:ext>
            </a:extLst>
          </p:cNvPr>
          <p:cNvSpPr>
            <a:spLocks noGrp="1"/>
          </p:cNvSpPr>
          <p:nvPr>
            <p:ph idx="13"/>
          </p:nvPr>
        </p:nvSpPr>
        <p:spPr>
          <a:xfrm>
            <a:off x="457200" y="4754880"/>
            <a:ext cx="8229600" cy="1188720"/>
          </a:xfrm>
        </p:spPr>
        <p:txBody>
          <a:bodyPr/>
          <a:lstStyle/>
          <a:p>
            <a:pPr marL="342000" lvl="1">
              <a:spcBef>
                <a:spcPts val="0"/>
              </a:spcBef>
              <a:spcAft>
                <a:spcPts val="200"/>
              </a:spcAft>
            </a:pPr>
            <a:r>
              <a:rPr lang="en-US" sz="1800" dirty="0">
                <a:ea typeface="Cambria Math"/>
              </a:rPr>
              <a:t>Inserting this into the third equation gives 30</a:t>
            </a:r>
            <a:r>
              <a:rPr lang="en-US" sz="1800" i="1" dirty="0">
                <a:ea typeface="Cambria Math"/>
              </a:rPr>
              <a:t>u</a:t>
            </a:r>
            <a:r>
              <a:rPr lang="en-US" sz="1800" dirty="0">
                <a:ea typeface="Cambria Math"/>
              </a:rPr>
              <a:t> + 26 ≡ 3 (mod </a:t>
            </a:r>
            <a:r>
              <a:rPr lang="en-US" sz="1800" dirty="0">
                <a:ea typeface="Cambria Math" pitchFamily="18" charset="0"/>
              </a:rPr>
              <a:t>7</a:t>
            </a:r>
            <a:r>
              <a:rPr lang="en-US" sz="1800" dirty="0">
                <a:ea typeface="Cambria Math"/>
              </a:rPr>
              <a:t>).</a:t>
            </a:r>
          </a:p>
          <a:p>
            <a:pPr marL="342000" lvl="1">
              <a:spcBef>
                <a:spcPts val="0"/>
              </a:spcBef>
              <a:spcAft>
                <a:spcPts val="200"/>
              </a:spcAft>
            </a:pPr>
            <a:r>
              <a:rPr lang="en-US" sz="1800" dirty="0">
                <a:ea typeface="Cambria Math"/>
              </a:rPr>
              <a:t>Solving this congruence tells us that </a:t>
            </a:r>
            <a:r>
              <a:rPr lang="en-US" sz="1800" i="1" dirty="0">
                <a:ea typeface="Cambria Math"/>
              </a:rPr>
              <a:t>u</a:t>
            </a:r>
            <a:r>
              <a:rPr lang="en-US" sz="1800" dirty="0">
                <a:ea typeface="Cambria Math"/>
              </a:rPr>
              <a:t> ≡ 6 (mod </a:t>
            </a:r>
            <a:r>
              <a:rPr lang="en-US" sz="1800" dirty="0">
                <a:ea typeface="Cambria Math" pitchFamily="18" charset="0"/>
              </a:rPr>
              <a:t>7</a:t>
            </a:r>
            <a:r>
              <a:rPr lang="en-US" sz="1800" dirty="0">
                <a:ea typeface="Cambria Math"/>
              </a:rPr>
              <a:t>).</a:t>
            </a:r>
          </a:p>
          <a:p>
            <a:pPr marL="342000" lvl="1">
              <a:spcBef>
                <a:spcPts val="0"/>
              </a:spcBef>
              <a:spcAft>
                <a:spcPts val="200"/>
              </a:spcAft>
            </a:pPr>
            <a:r>
              <a:rPr lang="en-US" sz="1800" dirty="0">
                <a:ea typeface="Cambria Math"/>
              </a:rPr>
              <a:t>By Theorem 4, </a:t>
            </a:r>
            <a:r>
              <a:rPr lang="en-US" sz="1800" i="1" dirty="0">
                <a:ea typeface="Cambria Math"/>
              </a:rPr>
              <a:t>u</a:t>
            </a:r>
            <a:r>
              <a:rPr lang="en-US" sz="1800" dirty="0">
                <a:ea typeface="Cambria Math"/>
              </a:rPr>
              <a:t> = 7</a:t>
            </a:r>
            <a:r>
              <a:rPr lang="en-US" sz="1800" i="1" dirty="0">
                <a:ea typeface="Cambria Math"/>
              </a:rPr>
              <a:t>v</a:t>
            </a:r>
            <a:r>
              <a:rPr lang="en-US" sz="1800" dirty="0">
                <a:ea typeface="Cambria Math"/>
              </a:rPr>
              <a:t> + 6, where </a:t>
            </a:r>
            <a:r>
              <a:rPr lang="en-US" sz="1800" i="1" dirty="0">
                <a:ea typeface="Cambria Math"/>
              </a:rPr>
              <a:t>v</a:t>
            </a:r>
            <a:r>
              <a:rPr lang="en-US" sz="1800" dirty="0">
                <a:ea typeface="Cambria Math"/>
              </a:rPr>
              <a:t> is an integer.</a:t>
            </a:r>
          </a:p>
          <a:p>
            <a:pPr marL="342000" lvl="1">
              <a:spcBef>
                <a:spcPts val="0"/>
              </a:spcBef>
              <a:spcAft>
                <a:spcPts val="200"/>
              </a:spcAft>
            </a:pPr>
            <a:r>
              <a:rPr lang="en-US" sz="1800" dirty="0">
                <a:ea typeface="Cambria Math"/>
              </a:rPr>
              <a:t>Substituting this expression for </a:t>
            </a:r>
            <a:r>
              <a:rPr lang="en-US" sz="1800" i="1" dirty="0">
                <a:ea typeface="Cambria Math"/>
              </a:rPr>
              <a:t>u</a:t>
            </a:r>
            <a:r>
              <a:rPr lang="en-US" sz="1800" dirty="0">
                <a:ea typeface="Cambria Math"/>
              </a:rPr>
              <a:t> into </a:t>
            </a:r>
            <a:r>
              <a:rPr lang="en-US" sz="1800" i="1" dirty="0">
                <a:ea typeface="Cambria Math"/>
              </a:rPr>
              <a:t>x  </a:t>
            </a:r>
            <a:r>
              <a:rPr lang="en-US" sz="1800" dirty="0">
                <a:ea typeface="Cambria Math"/>
              </a:rPr>
              <a:t>=  30</a:t>
            </a:r>
            <a:r>
              <a:rPr lang="en-US" sz="1800" i="1" dirty="0">
                <a:ea typeface="Cambria Math"/>
              </a:rPr>
              <a:t>u</a:t>
            </a:r>
            <a:r>
              <a:rPr lang="en-US" sz="1800" dirty="0">
                <a:ea typeface="Cambria Math"/>
              </a:rPr>
              <a:t> + 26, tells us that </a:t>
            </a:r>
            <a:r>
              <a:rPr lang="en-US" sz="1800" i="1" dirty="0">
                <a:ea typeface="Cambria Math"/>
              </a:rPr>
              <a:t>x  </a:t>
            </a:r>
            <a:r>
              <a:rPr lang="en-US" sz="1800" dirty="0">
                <a:ea typeface="Cambria Math"/>
              </a:rPr>
              <a:t>=</a:t>
            </a:r>
            <a:endParaRPr lang="en-IN" sz="1800" dirty="0"/>
          </a:p>
        </p:txBody>
      </p:sp>
      <p:sp>
        <p:nvSpPr>
          <p:cNvPr id="5" name="Content Placeholder 4">
            <a:extLst>
              <a:ext uri="{FF2B5EF4-FFF2-40B4-BE49-F238E27FC236}">
                <a16:creationId xmlns:a16="http://schemas.microsoft.com/office/drawing/2014/main" id="{87659D38-72B5-44A1-9113-2475A98E736E}"/>
              </a:ext>
            </a:extLst>
          </p:cNvPr>
          <p:cNvSpPr>
            <a:spLocks noGrp="1"/>
          </p:cNvSpPr>
          <p:nvPr>
            <p:ph idx="14"/>
          </p:nvPr>
        </p:nvSpPr>
        <p:spPr>
          <a:xfrm>
            <a:off x="685800" y="5943600"/>
            <a:ext cx="1600200" cy="457199"/>
          </a:xfrm>
        </p:spPr>
        <p:txBody>
          <a:bodyPr/>
          <a:lstStyle/>
          <a:p>
            <a:pPr marL="114300" lvl="1" indent="0">
              <a:spcBef>
                <a:spcPts val="0"/>
              </a:spcBef>
              <a:spcAft>
                <a:spcPts val="200"/>
              </a:spcAft>
              <a:buNone/>
            </a:pPr>
            <a:r>
              <a:rPr lang="en-US" sz="1800" dirty="0">
                <a:ea typeface="Cambria Math"/>
              </a:rPr>
              <a:t>= 210</a:t>
            </a:r>
            <a:r>
              <a:rPr lang="en-US" sz="1800" i="1" dirty="0">
                <a:ea typeface="Cambria Math"/>
              </a:rPr>
              <a:t>u</a:t>
            </a:r>
            <a:r>
              <a:rPr lang="en-US" sz="1800" dirty="0">
                <a:ea typeface="Cambria Math"/>
              </a:rPr>
              <a:t> + 206.</a:t>
            </a:r>
          </a:p>
        </p:txBody>
      </p:sp>
      <p:graphicFrame>
        <p:nvGraphicFramePr>
          <p:cNvPr id="11" name="Object 10">
            <a:extLst>
              <a:ext uri="{FF2B5EF4-FFF2-40B4-BE49-F238E27FC236}">
                <a16:creationId xmlns:a16="http://schemas.microsoft.com/office/drawing/2014/main" id="{6A212971-158B-4037-A8FE-D981059382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5337078"/>
              </p:ext>
            </p:extLst>
          </p:nvPr>
        </p:nvGraphicFramePr>
        <p:xfrm>
          <a:off x="7230104" y="5680671"/>
          <a:ext cx="1456696" cy="364175"/>
        </p:xfrm>
        <a:graphic>
          <a:graphicData uri="http://schemas.openxmlformats.org/presentationml/2006/ole">
            <mc:AlternateContent xmlns:mc="http://schemas.openxmlformats.org/markup-compatibility/2006">
              <mc:Choice xmlns:v="urn:schemas-microsoft-com:vml" Requires="v">
                <p:oleObj name="Equation" r:id="rId4" imgW="1015920" imgH="253800" progId="Equation.DSMT4">
                  <p:embed/>
                </p:oleObj>
              </mc:Choice>
              <mc:Fallback>
                <p:oleObj name="Equation" r:id="rId4" imgW="1015920" imgH="253800" progId="Equation.DSMT4">
                  <p:embed/>
                  <p:pic>
                    <p:nvPicPr>
                      <p:cNvPr id="6" name="Object 5">
                        <a:extLst>
                          <a:ext uri="{FF2B5EF4-FFF2-40B4-BE49-F238E27FC236}">
                            <a16:creationId xmlns:a16="http://schemas.microsoft.com/office/drawing/2014/main" id="{52054C8A-778F-4B2D-BCAD-E711F230AA43}"/>
                          </a:ext>
                        </a:extLst>
                      </p:cNvPr>
                      <p:cNvPicPr/>
                      <p:nvPr/>
                    </p:nvPicPr>
                    <p:blipFill>
                      <a:blip r:embed="rId5"/>
                      <a:stretch>
                        <a:fillRect/>
                      </a:stretch>
                    </p:blipFill>
                    <p:spPr>
                      <a:xfrm>
                        <a:off x="7230104" y="5680671"/>
                        <a:ext cx="1456696" cy="3641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A6D6E9D-A614-4621-B07D-2E51C2BC414A}"/>
              </a:ext>
            </a:extLst>
          </p:cNvPr>
          <p:cNvSpPr>
            <a:spLocks noGrp="1"/>
          </p:cNvSpPr>
          <p:nvPr>
            <p:ph idx="15"/>
          </p:nvPr>
        </p:nvSpPr>
        <p:spPr>
          <a:xfrm>
            <a:off x="457200" y="6248400"/>
            <a:ext cx="8458200" cy="304799"/>
          </a:xfrm>
        </p:spPr>
        <p:txBody>
          <a:bodyPr/>
          <a:lstStyle/>
          <a:p>
            <a:pPr>
              <a:spcBef>
                <a:spcPts val="0"/>
              </a:spcBef>
              <a:spcAft>
                <a:spcPts val="200"/>
              </a:spcAft>
            </a:pPr>
            <a:r>
              <a:rPr lang="en-US" sz="1800" dirty="0">
                <a:ea typeface="Cambria Math"/>
              </a:rPr>
              <a:t>Translating this back into a congruence we find the solution </a:t>
            </a:r>
            <a:r>
              <a:rPr lang="en-US" sz="1800" i="1" dirty="0"/>
              <a:t>x </a:t>
            </a:r>
            <a:r>
              <a:rPr lang="en-US" sz="1800" dirty="0">
                <a:ea typeface="Cambria Math"/>
              </a:rPr>
              <a:t>≡ 206 (mod </a:t>
            </a:r>
            <a:r>
              <a:rPr lang="en-US" sz="1800" dirty="0">
                <a:ea typeface="Cambria Math" pitchFamily="18" charset="0"/>
              </a:rPr>
              <a:t>210</a:t>
            </a:r>
            <a:r>
              <a:rPr lang="en-US" sz="1800" dirty="0">
                <a:ea typeface="Cambria Math"/>
              </a:rPr>
              <a:t>). </a:t>
            </a:r>
            <a:endParaRPr lang="en-US" sz="1800" dirty="0"/>
          </a:p>
        </p:txBody>
      </p:sp>
      <p:sp>
        <p:nvSpPr>
          <p:cNvPr id="9" name="Slide Number Placeholder 5">
            <a:extLst>
              <a:ext uri="{FF2B5EF4-FFF2-40B4-BE49-F238E27FC236}">
                <a16:creationId xmlns:a16="http://schemas.microsoft.com/office/drawing/2014/main" id="{7B2A0831-9104-4557-97EF-33E9011284C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18045413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611B-674F-452C-80D4-327F8E58DDC9}"/>
              </a:ext>
            </a:extLst>
          </p:cNvPr>
          <p:cNvSpPr>
            <a:spLocks noGrp="1"/>
          </p:cNvSpPr>
          <p:nvPr>
            <p:ph type="title"/>
          </p:nvPr>
        </p:nvSpPr>
        <p:spPr/>
        <p:txBody>
          <a:bodyPr/>
          <a:lstStyle/>
          <a:p>
            <a:r>
              <a:rPr lang="en-US" dirty="0"/>
              <a:t>Fermat’s Little Theorem</a:t>
            </a:r>
            <a:endParaRPr lang="en-IN" dirty="0"/>
          </a:p>
        </p:txBody>
      </p:sp>
      <p:pic>
        <p:nvPicPr>
          <p:cNvPr id="26" name="Picture 2" descr="A portrait of Pierre de Fermat.">
            <a:extLst>
              <a:ext uri="{FF2B5EF4-FFF2-40B4-BE49-F238E27FC236}">
                <a16:creationId xmlns:a16="http://schemas.microsoft.com/office/drawing/2014/main" id="{12081E8A-9B61-40F8-B0CA-ABD460539A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2516" y="1076899"/>
            <a:ext cx="1515833" cy="1751402"/>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9EE0CC-18E8-469E-ABCB-F723E0BCBD20}"/>
              </a:ext>
            </a:extLst>
          </p:cNvPr>
          <p:cNvSpPr>
            <a:spLocks noGrp="1"/>
          </p:cNvSpPr>
          <p:nvPr>
            <p:ph idx="1"/>
          </p:nvPr>
        </p:nvSpPr>
        <p:spPr>
          <a:xfrm>
            <a:off x="6553200" y="2819400"/>
            <a:ext cx="2590800" cy="914400"/>
          </a:xfrm>
        </p:spPr>
        <p:txBody>
          <a:bodyPr/>
          <a:lstStyle/>
          <a:p>
            <a:pPr algn="ctr">
              <a:spcBef>
                <a:spcPts val="0"/>
              </a:spcBef>
            </a:pPr>
            <a:r>
              <a:rPr lang="en-US" sz="2200" dirty="0"/>
              <a:t>Pierre de Fermat</a:t>
            </a:r>
          </a:p>
          <a:p>
            <a:pPr algn="ctr">
              <a:spcBef>
                <a:spcPts val="0"/>
              </a:spcBef>
            </a:pPr>
            <a:r>
              <a:rPr lang="en-US" sz="2200" dirty="0"/>
              <a:t>(</a:t>
            </a:r>
            <a:r>
              <a:rPr lang="en-US" sz="2200" dirty="0">
                <a:ea typeface="Cambria Math" pitchFamily="18" charset="0"/>
              </a:rPr>
              <a:t>1601-1665</a:t>
            </a:r>
            <a:r>
              <a:rPr lang="en-US" sz="2200" dirty="0"/>
              <a:t>)</a:t>
            </a:r>
          </a:p>
        </p:txBody>
      </p:sp>
      <p:sp>
        <p:nvSpPr>
          <p:cNvPr id="4" name="Content Placeholder 3">
            <a:extLst>
              <a:ext uri="{FF2B5EF4-FFF2-40B4-BE49-F238E27FC236}">
                <a16:creationId xmlns:a16="http://schemas.microsoft.com/office/drawing/2014/main" id="{AA5B1AE8-50A0-468B-A3D0-7FD9997DCE33}"/>
              </a:ext>
            </a:extLst>
          </p:cNvPr>
          <p:cNvSpPr>
            <a:spLocks noGrp="1"/>
          </p:cNvSpPr>
          <p:nvPr>
            <p:ph idx="10"/>
          </p:nvPr>
        </p:nvSpPr>
        <p:spPr>
          <a:xfrm>
            <a:off x="457200" y="1295400"/>
            <a:ext cx="5867400" cy="838200"/>
          </a:xfrm>
        </p:spPr>
        <p:txBody>
          <a:bodyPr/>
          <a:lstStyle/>
          <a:p>
            <a:r>
              <a:rPr lang="en-US" sz="2200" b="1" dirty="0"/>
              <a:t>Theorem </a:t>
            </a:r>
            <a:r>
              <a:rPr lang="en-US" sz="2200" b="1" dirty="0">
                <a:ea typeface="Cambria Math" pitchFamily="18" charset="0"/>
              </a:rPr>
              <a:t>3</a:t>
            </a:r>
            <a:r>
              <a:rPr lang="en-US" sz="2200" dirty="0"/>
              <a:t>: (</a:t>
            </a:r>
            <a:r>
              <a:rPr lang="en-US" sz="2200" i="1" dirty="0"/>
              <a:t>Fermat’s Little The</a:t>
            </a:r>
            <a:r>
              <a:rPr lang="en-US" sz="2200" dirty="0"/>
              <a:t>orem) If </a:t>
            </a:r>
            <a:r>
              <a:rPr lang="en-US" sz="2200" i="1" dirty="0"/>
              <a:t>p</a:t>
            </a:r>
            <a:r>
              <a:rPr lang="en-US" sz="2200" dirty="0"/>
              <a:t> is prime</a:t>
            </a:r>
            <a:br>
              <a:rPr lang="en-US" sz="2200" dirty="0"/>
            </a:br>
            <a:r>
              <a:rPr lang="en-US" sz="2200" dirty="0"/>
              <a:t>and </a:t>
            </a:r>
            <a:r>
              <a:rPr lang="en-US" sz="2200" i="1" dirty="0"/>
              <a:t>a</a:t>
            </a:r>
            <a:r>
              <a:rPr lang="en-US" sz="2200" dirty="0"/>
              <a:t> is an integer not divisible by </a:t>
            </a:r>
            <a:r>
              <a:rPr lang="en-US" sz="2200" i="1" dirty="0"/>
              <a:t>p</a:t>
            </a:r>
            <a:r>
              <a:rPr lang="en-US" sz="2200" dirty="0"/>
              <a:t>, then</a:t>
            </a:r>
            <a:endParaRPr lang="en-IN" sz="2200" dirty="0"/>
          </a:p>
        </p:txBody>
      </p:sp>
      <p:graphicFrame>
        <p:nvGraphicFramePr>
          <p:cNvPr id="29" name="Object 28">
            <a:extLst>
              <a:ext uri="{FF2B5EF4-FFF2-40B4-BE49-F238E27FC236}">
                <a16:creationId xmlns:a16="http://schemas.microsoft.com/office/drawing/2014/main" id="{4D52EDF6-422B-4FEF-8B50-8B957D6EB2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8886969"/>
              </p:ext>
            </p:extLst>
          </p:nvPr>
        </p:nvGraphicFramePr>
        <p:xfrm>
          <a:off x="533399" y="1996963"/>
          <a:ext cx="457201" cy="348344"/>
        </p:xfrm>
        <a:graphic>
          <a:graphicData uri="http://schemas.openxmlformats.org/presentationml/2006/ole">
            <mc:AlternateContent xmlns:mc="http://schemas.openxmlformats.org/markup-compatibility/2006">
              <mc:Choice xmlns:v="urn:schemas-microsoft-com:vml" Requires="v">
                <p:oleObj name="Equation" r:id="rId3" imgW="266400" imgH="203040" progId="Equation.DSMT4">
                  <p:embed/>
                </p:oleObj>
              </mc:Choice>
              <mc:Fallback>
                <p:oleObj name="Equation" r:id="rId3" imgW="266400" imgH="203040" progId="Equation.DSMT4">
                  <p:embed/>
                  <p:pic>
                    <p:nvPicPr>
                      <p:cNvPr id="3" name="Object 2">
                        <a:extLst>
                          <a:ext uri="{FF2B5EF4-FFF2-40B4-BE49-F238E27FC236}">
                            <a16:creationId xmlns:a16="http://schemas.microsoft.com/office/drawing/2014/main" id="{5C2F6F8D-A7D2-4F25-919D-FEDFECDB9A9F}"/>
                          </a:ext>
                        </a:extLst>
                      </p:cNvPr>
                      <p:cNvPicPr/>
                      <p:nvPr/>
                    </p:nvPicPr>
                    <p:blipFill>
                      <a:blip r:embed="rId4"/>
                      <a:stretch>
                        <a:fillRect/>
                      </a:stretch>
                    </p:blipFill>
                    <p:spPr>
                      <a:xfrm>
                        <a:off x="533399" y="1996963"/>
                        <a:ext cx="457201" cy="34834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BCC8FC7-77CB-43F3-96A8-EFFE60B93C26}"/>
              </a:ext>
            </a:extLst>
          </p:cNvPr>
          <p:cNvSpPr>
            <a:spLocks noGrp="1"/>
          </p:cNvSpPr>
          <p:nvPr>
            <p:ph idx="11"/>
          </p:nvPr>
        </p:nvSpPr>
        <p:spPr>
          <a:xfrm>
            <a:off x="926651" y="1964307"/>
            <a:ext cx="1587949" cy="381000"/>
          </a:xfrm>
        </p:spPr>
        <p:txBody>
          <a:bodyPr/>
          <a:lstStyle/>
          <a:p>
            <a:pPr lvl="0" defTabSz="914400">
              <a:spcBef>
                <a:spcPts val="300"/>
              </a:spcBef>
              <a:buClr>
                <a:schemeClr val="accent3"/>
              </a:buClr>
              <a:buSzPct val="95000"/>
              <a:defRPr/>
            </a:pPr>
            <a:r>
              <a:rPr lang="en-US" sz="2200" dirty="0">
                <a:ea typeface="Cambria Math"/>
              </a:rPr>
              <a:t>≡ 1 (mod </a:t>
            </a:r>
            <a:r>
              <a:rPr lang="en-US" sz="2200" i="1" dirty="0">
                <a:ea typeface="Cambria Math"/>
              </a:rPr>
              <a:t>p</a:t>
            </a:r>
            <a:r>
              <a:rPr lang="en-US" sz="2200" dirty="0">
                <a:ea typeface="Cambria Math"/>
              </a:rPr>
              <a:t>)</a:t>
            </a:r>
          </a:p>
        </p:txBody>
      </p:sp>
      <p:sp>
        <p:nvSpPr>
          <p:cNvPr id="6" name="Content Placeholder 5">
            <a:extLst>
              <a:ext uri="{FF2B5EF4-FFF2-40B4-BE49-F238E27FC236}">
                <a16:creationId xmlns:a16="http://schemas.microsoft.com/office/drawing/2014/main" id="{A877D831-61D7-4854-97AD-B6A49F75E214}"/>
              </a:ext>
            </a:extLst>
          </p:cNvPr>
          <p:cNvSpPr>
            <a:spLocks noGrp="1"/>
          </p:cNvSpPr>
          <p:nvPr>
            <p:ph idx="12"/>
          </p:nvPr>
        </p:nvSpPr>
        <p:spPr>
          <a:xfrm>
            <a:off x="466816" y="2438400"/>
            <a:ext cx="5705383" cy="381000"/>
          </a:xfrm>
        </p:spPr>
        <p:txBody>
          <a:bodyPr/>
          <a:lstStyle/>
          <a:p>
            <a:r>
              <a:rPr lang="en-US" sz="2200" dirty="0">
                <a:ea typeface="Cambria Math"/>
              </a:rPr>
              <a:t>Furthermore, for every integer </a:t>
            </a:r>
            <a:r>
              <a:rPr lang="en-US" sz="2200" i="1" dirty="0">
                <a:ea typeface="Cambria Math"/>
              </a:rPr>
              <a:t>a</a:t>
            </a:r>
            <a:r>
              <a:rPr lang="en-US" sz="2200" dirty="0">
                <a:ea typeface="Cambria Math"/>
              </a:rPr>
              <a:t> we have</a:t>
            </a:r>
            <a:endParaRPr lang="en-IN" sz="2200" dirty="0"/>
          </a:p>
        </p:txBody>
      </p:sp>
      <p:graphicFrame>
        <p:nvGraphicFramePr>
          <p:cNvPr id="30" name="Object 29">
            <a:extLst>
              <a:ext uri="{FF2B5EF4-FFF2-40B4-BE49-F238E27FC236}">
                <a16:creationId xmlns:a16="http://schemas.microsoft.com/office/drawing/2014/main" id="{1B331EF0-F64F-41EC-A444-5683A43718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2983367"/>
              </p:ext>
            </p:extLst>
          </p:nvPr>
        </p:nvGraphicFramePr>
        <p:xfrm>
          <a:off x="547687" y="2766029"/>
          <a:ext cx="312122" cy="358172"/>
        </p:xfrm>
        <a:graphic>
          <a:graphicData uri="http://schemas.openxmlformats.org/presentationml/2006/ole">
            <mc:AlternateContent xmlns:mc="http://schemas.openxmlformats.org/markup-compatibility/2006">
              <mc:Choice xmlns:v="urn:schemas-microsoft-com:vml" Requires="v">
                <p:oleObj name="Equation" r:id="rId5" imgW="177480" imgH="203040" progId="Equation.DSMT4">
                  <p:embed/>
                </p:oleObj>
              </mc:Choice>
              <mc:Fallback>
                <p:oleObj name="Equation" r:id="rId5" imgW="177480" imgH="203040" progId="Equation.DSMT4">
                  <p:embed/>
                  <p:pic>
                    <p:nvPicPr>
                      <p:cNvPr id="5" name="Object 4">
                        <a:extLst>
                          <a:ext uri="{FF2B5EF4-FFF2-40B4-BE49-F238E27FC236}">
                            <a16:creationId xmlns:a16="http://schemas.microsoft.com/office/drawing/2014/main" id="{42C9C4C8-1F42-4D4A-A1A4-655B932BD307}"/>
                          </a:ext>
                        </a:extLst>
                      </p:cNvPr>
                      <p:cNvPicPr/>
                      <p:nvPr/>
                    </p:nvPicPr>
                    <p:blipFill>
                      <a:blip r:embed="rId6"/>
                      <a:stretch>
                        <a:fillRect/>
                      </a:stretch>
                    </p:blipFill>
                    <p:spPr>
                      <a:xfrm>
                        <a:off x="547687" y="2766029"/>
                        <a:ext cx="312122" cy="3581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E3F5D4C-3262-42E9-80E0-A91DE4EBB59B}"/>
              </a:ext>
            </a:extLst>
          </p:cNvPr>
          <p:cNvSpPr>
            <a:spLocks noGrp="1"/>
          </p:cNvSpPr>
          <p:nvPr>
            <p:ph idx="13"/>
          </p:nvPr>
        </p:nvSpPr>
        <p:spPr>
          <a:xfrm>
            <a:off x="762000" y="2743200"/>
            <a:ext cx="1600200" cy="381000"/>
          </a:xfrm>
        </p:spPr>
        <p:txBody>
          <a:bodyPr/>
          <a:lstStyle/>
          <a:p>
            <a:r>
              <a:rPr lang="en-US" sz="2200" dirty="0">
                <a:ea typeface="Cambria Math"/>
              </a:rPr>
              <a:t>≡ </a:t>
            </a:r>
            <a:r>
              <a:rPr lang="en-US" sz="2200" i="1" dirty="0">
                <a:ea typeface="Cambria Math"/>
              </a:rPr>
              <a:t>a</a:t>
            </a:r>
            <a:r>
              <a:rPr lang="en-US" sz="2200" dirty="0">
                <a:ea typeface="Cambria Math"/>
              </a:rPr>
              <a:t> (mod </a:t>
            </a:r>
            <a:r>
              <a:rPr lang="en-US" sz="2200" i="1" dirty="0">
                <a:ea typeface="Cambria Math"/>
              </a:rPr>
              <a:t>p</a:t>
            </a:r>
            <a:r>
              <a:rPr lang="en-US" sz="2200" dirty="0">
                <a:ea typeface="Cambria Math"/>
              </a:rPr>
              <a:t>)</a:t>
            </a:r>
            <a:endParaRPr lang="en-IN" sz="2200" dirty="0"/>
          </a:p>
        </p:txBody>
      </p:sp>
      <p:sp>
        <p:nvSpPr>
          <p:cNvPr id="8" name="Content Placeholder 7">
            <a:extLst>
              <a:ext uri="{FF2B5EF4-FFF2-40B4-BE49-F238E27FC236}">
                <a16:creationId xmlns:a16="http://schemas.microsoft.com/office/drawing/2014/main" id="{B8401D11-435B-42E8-AC8D-9F16D95A42A7}"/>
              </a:ext>
            </a:extLst>
          </p:cNvPr>
          <p:cNvSpPr>
            <a:spLocks noGrp="1"/>
          </p:cNvSpPr>
          <p:nvPr>
            <p:ph idx="14"/>
          </p:nvPr>
        </p:nvSpPr>
        <p:spPr>
          <a:xfrm>
            <a:off x="457200" y="3200400"/>
            <a:ext cx="8261576" cy="2024441"/>
          </a:xfrm>
        </p:spPr>
        <p:txBody>
          <a:bodyPr/>
          <a:lstStyle/>
          <a:p>
            <a:pPr lvl="0">
              <a:spcBef>
                <a:spcPts val="300"/>
              </a:spcBef>
              <a:buClr>
                <a:schemeClr val="accent3"/>
              </a:buClr>
              <a:buSzPct val="95000"/>
              <a:defRPr/>
            </a:pPr>
            <a:r>
              <a:rPr lang="en-US" sz="2200" dirty="0">
                <a:ea typeface="Cambria Math"/>
              </a:rPr>
              <a:t>(</a:t>
            </a:r>
            <a:r>
              <a:rPr lang="en-US" sz="2200" i="1" dirty="0">
                <a:ea typeface="Cambria Math"/>
              </a:rPr>
              <a:t>proof  outlined in Exercise 19</a:t>
            </a:r>
            <a:r>
              <a:rPr lang="en-US" sz="2200" dirty="0">
                <a:ea typeface="Cambria Math"/>
              </a:rPr>
              <a:t>)</a:t>
            </a:r>
            <a:endParaRPr lang="en-US" sz="2200" i="1" dirty="0">
              <a:ea typeface="Cambria Math"/>
            </a:endParaRPr>
          </a:p>
          <a:p>
            <a:pPr lvl="0">
              <a:spcBef>
                <a:spcPts val="300"/>
              </a:spcBef>
              <a:buClr>
                <a:schemeClr val="accent3"/>
              </a:buClr>
              <a:buSzPct val="95000"/>
              <a:defRPr/>
            </a:pPr>
            <a:r>
              <a:rPr lang="en-US" sz="2200" dirty="0">
                <a:ea typeface="Cambria Math"/>
              </a:rPr>
              <a:t>Fermat’s little theorem is useful in computing the remainders modulo </a:t>
            </a:r>
            <a:r>
              <a:rPr lang="en-US" sz="2200" i="1" dirty="0">
                <a:ea typeface="Cambria Math"/>
              </a:rPr>
              <a:t>p</a:t>
            </a:r>
            <a:r>
              <a:rPr lang="en-US" sz="2200" dirty="0">
                <a:ea typeface="Cambria Math"/>
              </a:rPr>
              <a:t> of large powers of integers.</a:t>
            </a:r>
          </a:p>
          <a:p>
            <a:pPr lvl="0">
              <a:spcBef>
                <a:spcPts val="300"/>
              </a:spcBef>
              <a:buClr>
                <a:schemeClr val="accent3"/>
              </a:buClr>
              <a:buSzPct val="95000"/>
              <a:defRPr/>
            </a:pPr>
            <a:r>
              <a:rPr lang="en-US" sz="2200" b="1" dirty="0">
                <a:ea typeface="Cambria Math"/>
              </a:rPr>
              <a:t>Example</a:t>
            </a:r>
            <a:r>
              <a:rPr lang="en-US" sz="2200" dirty="0">
                <a:ea typeface="Cambria Math"/>
              </a:rPr>
              <a:t>:</a:t>
            </a:r>
            <a:r>
              <a:rPr lang="en-US" sz="2200" i="1" dirty="0">
                <a:ea typeface="Cambria Math"/>
              </a:rPr>
              <a:t> </a:t>
            </a:r>
            <a:r>
              <a:rPr lang="en-US" sz="2200" dirty="0">
                <a:ea typeface="Cambria Math"/>
              </a:rPr>
              <a:t>Find</a:t>
            </a:r>
          </a:p>
        </p:txBody>
      </p:sp>
      <p:graphicFrame>
        <p:nvGraphicFramePr>
          <p:cNvPr id="31" name="Object 30">
            <a:extLst>
              <a:ext uri="{FF2B5EF4-FFF2-40B4-BE49-F238E27FC236}">
                <a16:creationId xmlns:a16="http://schemas.microsoft.com/office/drawing/2014/main" id="{1F106C5F-08FB-45F0-A9DA-7C9F8DBA7B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383784"/>
              </p:ext>
            </p:extLst>
          </p:nvPr>
        </p:nvGraphicFramePr>
        <p:xfrm>
          <a:off x="2201841" y="4434469"/>
          <a:ext cx="458009" cy="343507"/>
        </p:xfrm>
        <a:graphic>
          <a:graphicData uri="http://schemas.openxmlformats.org/presentationml/2006/ole">
            <mc:AlternateContent xmlns:mc="http://schemas.openxmlformats.org/markup-compatibility/2006">
              <mc:Choice xmlns:v="urn:schemas-microsoft-com:vml" Requires="v">
                <p:oleObj name="Equation" r:id="rId7" imgW="253800" imgH="190440" progId="Equation.DSMT4">
                  <p:embed/>
                </p:oleObj>
              </mc:Choice>
              <mc:Fallback>
                <p:oleObj name="Equation" r:id="rId7" imgW="253800" imgH="190440" progId="Equation.DSMT4">
                  <p:embed/>
                  <p:pic>
                    <p:nvPicPr>
                      <p:cNvPr id="8" name="Object 7">
                        <a:extLst>
                          <a:ext uri="{FF2B5EF4-FFF2-40B4-BE49-F238E27FC236}">
                            <a16:creationId xmlns:a16="http://schemas.microsoft.com/office/drawing/2014/main" id="{A5F765FD-5B8E-4FCD-A134-462EC20760FD}"/>
                          </a:ext>
                        </a:extLst>
                      </p:cNvPr>
                      <p:cNvPicPr/>
                      <p:nvPr/>
                    </p:nvPicPr>
                    <p:blipFill>
                      <a:blip r:embed="rId8"/>
                      <a:stretch>
                        <a:fillRect/>
                      </a:stretch>
                    </p:blipFill>
                    <p:spPr>
                      <a:xfrm>
                        <a:off x="2201841" y="4434469"/>
                        <a:ext cx="458009" cy="34350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63685A7-83FC-4D80-A2FA-F1309832F38B}"/>
              </a:ext>
            </a:extLst>
          </p:cNvPr>
          <p:cNvSpPr>
            <a:spLocks noGrp="1"/>
          </p:cNvSpPr>
          <p:nvPr>
            <p:ph idx="15"/>
          </p:nvPr>
        </p:nvSpPr>
        <p:spPr>
          <a:xfrm>
            <a:off x="2595606" y="4434469"/>
            <a:ext cx="1519194" cy="381000"/>
          </a:xfrm>
        </p:spPr>
        <p:txBody>
          <a:bodyPr/>
          <a:lstStyle/>
          <a:p>
            <a:r>
              <a:rPr lang="en-US" sz="2200" b="1" dirty="0">
                <a:ea typeface="Cambria Math"/>
              </a:rPr>
              <a:t>mod </a:t>
            </a:r>
            <a:r>
              <a:rPr lang="en-US" sz="2200" dirty="0">
                <a:ea typeface="Cambria Math"/>
              </a:rPr>
              <a:t>11.</a:t>
            </a:r>
            <a:endParaRPr lang="en-US" sz="2200" dirty="0"/>
          </a:p>
        </p:txBody>
      </p:sp>
      <p:sp>
        <p:nvSpPr>
          <p:cNvPr id="10" name="Content Placeholder 9">
            <a:extLst>
              <a:ext uri="{FF2B5EF4-FFF2-40B4-BE49-F238E27FC236}">
                <a16:creationId xmlns:a16="http://schemas.microsoft.com/office/drawing/2014/main" id="{1D34D020-B0E4-4A37-BD48-DE2B00F02B3A}"/>
              </a:ext>
            </a:extLst>
          </p:cNvPr>
          <p:cNvSpPr>
            <a:spLocks noGrp="1"/>
          </p:cNvSpPr>
          <p:nvPr>
            <p:ph idx="16"/>
          </p:nvPr>
        </p:nvSpPr>
        <p:spPr>
          <a:xfrm>
            <a:off x="457200" y="4876800"/>
            <a:ext cx="4908777" cy="381000"/>
          </a:xfrm>
        </p:spPr>
        <p:txBody>
          <a:bodyPr/>
          <a:lstStyle/>
          <a:p>
            <a:r>
              <a:rPr lang="en-US" sz="2200" dirty="0">
                <a:ea typeface="Cambria Math"/>
              </a:rPr>
              <a:t>By Fermat’s little theorem, we know that</a:t>
            </a:r>
            <a:endParaRPr lang="en-IN" sz="2200" dirty="0"/>
          </a:p>
        </p:txBody>
      </p:sp>
      <p:graphicFrame>
        <p:nvGraphicFramePr>
          <p:cNvPr id="32" name="Object 31">
            <a:extLst>
              <a:ext uri="{FF2B5EF4-FFF2-40B4-BE49-F238E27FC236}">
                <a16:creationId xmlns:a16="http://schemas.microsoft.com/office/drawing/2014/main" id="{1DC847D7-F93D-406F-A650-CAB8BA8B92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09190133"/>
              </p:ext>
            </p:extLst>
          </p:nvPr>
        </p:nvGraphicFramePr>
        <p:xfrm>
          <a:off x="5204520" y="4879559"/>
          <a:ext cx="368300" cy="345282"/>
        </p:xfrm>
        <a:graphic>
          <a:graphicData uri="http://schemas.openxmlformats.org/presentationml/2006/ole">
            <mc:AlternateContent xmlns:mc="http://schemas.openxmlformats.org/markup-compatibility/2006">
              <mc:Choice xmlns:v="urn:schemas-microsoft-com:vml" Requires="v">
                <p:oleObj name="Equation" r:id="rId9" imgW="203040" imgH="190440" progId="Equation.DSMT4">
                  <p:embed/>
                </p:oleObj>
              </mc:Choice>
              <mc:Fallback>
                <p:oleObj name="Equation" r:id="rId9" imgW="203040" imgH="190440" progId="Equation.DSMT4">
                  <p:embed/>
                  <p:pic>
                    <p:nvPicPr>
                      <p:cNvPr id="9" name="Object 8">
                        <a:extLst>
                          <a:ext uri="{FF2B5EF4-FFF2-40B4-BE49-F238E27FC236}">
                            <a16:creationId xmlns:a16="http://schemas.microsoft.com/office/drawing/2014/main" id="{1D3D4B1D-B54B-44B0-B329-5C83F4134AE0}"/>
                          </a:ext>
                        </a:extLst>
                      </p:cNvPr>
                      <p:cNvPicPr/>
                      <p:nvPr/>
                    </p:nvPicPr>
                    <p:blipFill>
                      <a:blip r:embed="rId10"/>
                      <a:stretch>
                        <a:fillRect/>
                      </a:stretch>
                    </p:blipFill>
                    <p:spPr>
                      <a:xfrm>
                        <a:off x="5204520" y="4879559"/>
                        <a:ext cx="368300" cy="34528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DE32AB6-3EED-4569-AC26-6C0A837CD5F5}"/>
              </a:ext>
            </a:extLst>
          </p:cNvPr>
          <p:cNvSpPr>
            <a:spLocks noGrp="1"/>
          </p:cNvSpPr>
          <p:nvPr>
            <p:ph idx="17"/>
          </p:nvPr>
        </p:nvSpPr>
        <p:spPr>
          <a:xfrm>
            <a:off x="5486400" y="4876800"/>
            <a:ext cx="2590800" cy="381000"/>
          </a:xfrm>
        </p:spPr>
        <p:txBody>
          <a:bodyPr/>
          <a:lstStyle/>
          <a:p>
            <a:r>
              <a:rPr lang="en-US" sz="2200" dirty="0">
                <a:ea typeface="Cambria Math"/>
              </a:rPr>
              <a:t>≡ 1 (mod 11), and so</a:t>
            </a:r>
            <a:endParaRPr lang="en-IN" sz="2200" dirty="0"/>
          </a:p>
        </p:txBody>
      </p:sp>
      <p:graphicFrame>
        <p:nvGraphicFramePr>
          <p:cNvPr id="33" name="Object 32">
            <a:extLst>
              <a:ext uri="{FF2B5EF4-FFF2-40B4-BE49-F238E27FC236}">
                <a16:creationId xmlns:a16="http://schemas.microsoft.com/office/drawing/2014/main" id="{3888CD75-4010-4492-972E-0809D56841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21711182"/>
              </p:ext>
            </p:extLst>
          </p:nvPr>
        </p:nvGraphicFramePr>
        <p:xfrm>
          <a:off x="7924800" y="4914008"/>
          <a:ext cx="434280" cy="434280"/>
        </p:xfrm>
        <a:graphic>
          <a:graphicData uri="http://schemas.openxmlformats.org/presentationml/2006/ole">
            <mc:AlternateContent xmlns:mc="http://schemas.openxmlformats.org/markup-compatibility/2006">
              <mc:Choice xmlns:v="urn:schemas-microsoft-com:vml" Requires="v">
                <p:oleObj name="Equation" r:id="rId11" imgW="279360" imgH="279360" progId="Equation.DSMT4">
                  <p:embed/>
                </p:oleObj>
              </mc:Choice>
              <mc:Fallback>
                <p:oleObj name="Equation" r:id="rId11" imgW="279360" imgH="279360" progId="Equation.DSMT4">
                  <p:embed/>
                  <p:pic>
                    <p:nvPicPr>
                      <p:cNvPr id="11" name="Object 10">
                        <a:extLst>
                          <a:ext uri="{FF2B5EF4-FFF2-40B4-BE49-F238E27FC236}">
                            <a16:creationId xmlns:a16="http://schemas.microsoft.com/office/drawing/2014/main" id="{640CAF95-E253-4BF8-87C4-09EFABBCCEEB}"/>
                          </a:ext>
                        </a:extLst>
                      </p:cNvPr>
                      <p:cNvPicPr/>
                      <p:nvPr/>
                    </p:nvPicPr>
                    <p:blipFill>
                      <a:blip r:embed="rId12"/>
                      <a:stretch>
                        <a:fillRect/>
                      </a:stretch>
                    </p:blipFill>
                    <p:spPr>
                      <a:xfrm>
                        <a:off x="7924800" y="4914008"/>
                        <a:ext cx="434280" cy="43428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4ED8EB2A-DC4B-494C-86BF-860B9F912A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4649614"/>
              </p:ext>
            </p:extLst>
          </p:nvPr>
        </p:nvGraphicFramePr>
        <p:xfrm>
          <a:off x="416620" y="5159604"/>
          <a:ext cx="368300" cy="450144"/>
        </p:xfrm>
        <a:graphic>
          <a:graphicData uri="http://schemas.openxmlformats.org/presentationml/2006/ole">
            <mc:AlternateContent xmlns:mc="http://schemas.openxmlformats.org/markup-compatibility/2006">
              <mc:Choice xmlns:v="urn:schemas-microsoft-com:vml" Requires="v">
                <p:oleObj name="Equation" r:id="rId13" imgW="228600" imgH="279360" progId="Equation.DSMT4">
                  <p:embed/>
                </p:oleObj>
              </mc:Choice>
              <mc:Fallback>
                <p:oleObj name="Equation" r:id="rId13" imgW="228600" imgH="279360" progId="Equation.DSMT4">
                  <p:embed/>
                  <p:pic>
                    <p:nvPicPr>
                      <p:cNvPr id="12" name="Object 11">
                        <a:extLst>
                          <a:ext uri="{FF2B5EF4-FFF2-40B4-BE49-F238E27FC236}">
                            <a16:creationId xmlns:a16="http://schemas.microsoft.com/office/drawing/2014/main" id="{B7FE145F-EE6D-48DD-9F49-A200457F8AA0}"/>
                          </a:ext>
                        </a:extLst>
                      </p:cNvPr>
                      <p:cNvPicPr/>
                      <p:nvPr/>
                    </p:nvPicPr>
                    <p:blipFill>
                      <a:blip r:embed="rId14"/>
                      <a:stretch>
                        <a:fillRect/>
                      </a:stretch>
                    </p:blipFill>
                    <p:spPr>
                      <a:xfrm>
                        <a:off x="416620" y="5159604"/>
                        <a:ext cx="368300" cy="45014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1B0AE3C-3AA1-461B-917F-531DBCBC3694}"/>
              </a:ext>
            </a:extLst>
          </p:cNvPr>
          <p:cNvSpPr>
            <a:spLocks noGrp="1"/>
          </p:cNvSpPr>
          <p:nvPr>
            <p:ph idx="18"/>
          </p:nvPr>
        </p:nvSpPr>
        <p:spPr>
          <a:xfrm>
            <a:off x="685800" y="5196469"/>
            <a:ext cx="6340587" cy="381000"/>
          </a:xfrm>
        </p:spPr>
        <p:txBody>
          <a:bodyPr/>
          <a:lstStyle/>
          <a:p>
            <a:pPr lvl="0">
              <a:spcBef>
                <a:spcPts val="300"/>
              </a:spcBef>
              <a:buClr>
                <a:schemeClr val="accent3"/>
              </a:buClr>
              <a:buSzPct val="95000"/>
              <a:defRPr/>
            </a:pPr>
            <a:r>
              <a:rPr lang="en-US" sz="2200" dirty="0">
                <a:ea typeface="Cambria Math"/>
              </a:rPr>
              <a:t>≡ 1 (mod 11), for every positive integer </a:t>
            </a:r>
            <a:r>
              <a:rPr lang="en-US" sz="2200" i="1" dirty="0">
                <a:ea typeface="Cambria Math"/>
              </a:rPr>
              <a:t>k</a:t>
            </a:r>
            <a:r>
              <a:rPr lang="en-US" sz="2200" dirty="0">
                <a:ea typeface="Cambria Math"/>
              </a:rPr>
              <a:t>. Therefore,</a:t>
            </a:r>
          </a:p>
        </p:txBody>
      </p:sp>
      <p:graphicFrame>
        <p:nvGraphicFramePr>
          <p:cNvPr id="35" name="Object 34">
            <a:extLst>
              <a:ext uri="{FF2B5EF4-FFF2-40B4-BE49-F238E27FC236}">
                <a16:creationId xmlns:a16="http://schemas.microsoft.com/office/drawing/2014/main" id="{FF1FEC04-7F89-4C89-90A9-7251C24676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036962"/>
              </p:ext>
            </p:extLst>
          </p:nvPr>
        </p:nvGraphicFramePr>
        <p:xfrm>
          <a:off x="1878013" y="5645150"/>
          <a:ext cx="4383087" cy="552450"/>
        </p:xfrm>
        <a:graphic>
          <a:graphicData uri="http://schemas.openxmlformats.org/presentationml/2006/ole">
            <mc:AlternateContent xmlns:mc="http://schemas.openxmlformats.org/markup-compatibility/2006">
              <mc:Choice xmlns:v="urn:schemas-microsoft-com:vml" Requires="v">
                <p:oleObj name="Equation" r:id="rId15" imgW="2425680" imgH="304560" progId="Equation.DSMT4">
                  <p:embed/>
                </p:oleObj>
              </mc:Choice>
              <mc:Fallback>
                <p:oleObj name="Equation" r:id="rId15" imgW="2425680" imgH="304560" progId="Equation.DSMT4">
                  <p:embed/>
                  <p:pic>
                    <p:nvPicPr>
                      <p:cNvPr id="13" name="Object 12">
                        <a:extLst>
                          <a:ext uri="{FF2B5EF4-FFF2-40B4-BE49-F238E27FC236}">
                            <a16:creationId xmlns:a16="http://schemas.microsoft.com/office/drawing/2014/main" id="{32E2C608-51B0-4A25-9AD5-195308C6EF70}"/>
                          </a:ext>
                        </a:extLst>
                      </p:cNvPr>
                      <p:cNvPicPr/>
                      <p:nvPr/>
                    </p:nvPicPr>
                    <p:blipFill>
                      <a:blip r:embed="rId16"/>
                      <a:stretch>
                        <a:fillRect/>
                      </a:stretch>
                    </p:blipFill>
                    <p:spPr>
                      <a:xfrm>
                        <a:off x="1878013" y="5645150"/>
                        <a:ext cx="4383087" cy="55245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28B9862-276E-478A-B982-9E6AF713D920}"/>
              </a:ext>
            </a:extLst>
          </p:cNvPr>
          <p:cNvSpPr>
            <a:spLocks noGrp="1"/>
          </p:cNvSpPr>
          <p:nvPr>
            <p:ph idx="19"/>
          </p:nvPr>
        </p:nvSpPr>
        <p:spPr>
          <a:xfrm>
            <a:off x="6033066" y="5694276"/>
            <a:ext cx="1676400" cy="381000"/>
          </a:xfrm>
        </p:spPr>
        <p:txBody>
          <a:bodyPr/>
          <a:lstStyle/>
          <a:p>
            <a:pPr marL="274320" lvl="0" indent="-274320" algn="ctr">
              <a:spcBef>
                <a:spcPts val="300"/>
              </a:spcBef>
              <a:buClr>
                <a:schemeClr val="accent3"/>
              </a:buClr>
              <a:buSzPct val="95000"/>
              <a:defRPr/>
            </a:pPr>
            <a:r>
              <a:rPr lang="en-US" sz="2200" dirty="0">
                <a:ea typeface="Cambria Math"/>
              </a:rPr>
              <a:t>(mod 11).</a:t>
            </a:r>
          </a:p>
        </p:txBody>
      </p:sp>
      <p:sp>
        <p:nvSpPr>
          <p:cNvPr id="14" name="Content Placeholder 13">
            <a:extLst>
              <a:ext uri="{FF2B5EF4-FFF2-40B4-BE49-F238E27FC236}">
                <a16:creationId xmlns:a16="http://schemas.microsoft.com/office/drawing/2014/main" id="{ED3B58DC-3636-4F64-8D55-B11E6B7C1D08}"/>
              </a:ext>
            </a:extLst>
          </p:cNvPr>
          <p:cNvSpPr>
            <a:spLocks noGrp="1"/>
          </p:cNvSpPr>
          <p:nvPr>
            <p:ph idx="20"/>
          </p:nvPr>
        </p:nvSpPr>
        <p:spPr>
          <a:xfrm>
            <a:off x="453168" y="6096000"/>
            <a:ext cx="1403350" cy="381000"/>
          </a:xfrm>
        </p:spPr>
        <p:txBody>
          <a:bodyPr/>
          <a:lstStyle/>
          <a:p>
            <a:r>
              <a:rPr lang="en-US" sz="2200" dirty="0">
                <a:ea typeface="Cambria Math"/>
              </a:rPr>
              <a:t>Hence,</a:t>
            </a:r>
            <a:endParaRPr lang="en-IN" sz="2200" dirty="0"/>
          </a:p>
        </p:txBody>
      </p:sp>
      <p:graphicFrame>
        <p:nvGraphicFramePr>
          <p:cNvPr id="36" name="Object 35">
            <a:extLst>
              <a:ext uri="{FF2B5EF4-FFF2-40B4-BE49-F238E27FC236}">
                <a16:creationId xmlns:a16="http://schemas.microsoft.com/office/drawing/2014/main" id="{5E160AC1-0F0F-4B76-AE2B-57CA3EE6D6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3389269"/>
              </p:ext>
            </p:extLst>
          </p:nvPr>
        </p:nvGraphicFramePr>
        <p:xfrm>
          <a:off x="1368538" y="6089762"/>
          <a:ext cx="476012" cy="357009"/>
        </p:xfrm>
        <a:graphic>
          <a:graphicData uri="http://schemas.openxmlformats.org/presentationml/2006/ole">
            <mc:AlternateContent xmlns:mc="http://schemas.openxmlformats.org/markup-compatibility/2006">
              <mc:Choice xmlns:v="urn:schemas-microsoft-com:vml" Requires="v">
                <p:oleObj name="Equation" r:id="rId17" imgW="253800" imgH="190440" progId="Equation.DSMT4">
                  <p:embed/>
                </p:oleObj>
              </mc:Choice>
              <mc:Fallback>
                <p:oleObj name="Equation" r:id="rId17" imgW="253800" imgH="190440" progId="Equation.DSMT4">
                  <p:embed/>
                  <p:pic>
                    <p:nvPicPr>
                      <p:cNvPr id="0" name=""/>
                      <p:cNvPicPr/>
                      <p:nvPr/>
                    </p:nvPicPr>
                    <p:blipFill>
                      <a:blip r:embed="rId18"/>
                      <a:stretch>
                        <a:fillRect/>
                      </a:stretch>
                    </p:blipFill>
                    <p:spPr>
                      <a:xfrm>
                        <a:off x="1368538" y="6089762"/>
                        <a:ext cx="476012" cy="357009"/>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090A936-B961-448C-AA77-7357B68709DF}"/>
              </a:ext>
            </a:extLst>
          </p:cNvPr>
          <p:cNvSpPr>
            <a:spLocks noGrp="1"/>
          </p:cNvSpPr>
          <p:nvPr>
            <p:ph idx="21"/>
          </p:nvPr>
        </p:nvSpPr>
        <p:spPr>
          <a:xfrm>
            <a:off x="1772417" y="6092881"/>
            <a:ext cx="2429892" cy="381000"/>
          </a:xfrm>
        </p:spPr>
        <p:txBody>
          <a:bodyPr/>
          <a:lstStyle/>
          <a:p>
            <a:r>
              <a:rPr lang="en-US" sz="2200" b="1" dirty="0">
                <a:ea typeface="Cambria Math"/>
              </a:rPr>
              <a:t>mod </a:t>
            </a:r>
            <a:r>
              <a:rPr lang="en-US" sz="2200" dirty="0">
                <a:ea typeface="Cambria Math"/>
              </a:rPr>
              <a:t>11 = 5.</a:t>
            </a:r>
            <a:endParaRPr lang="en-IN" sz="2200" dirty="0"/>
          </a:p>
        </p:txBody>
      </p:sp>
      <p:sp>
        <p:nvSpPr>
          <p:cNvPr id="25" name="Slide Number Placeholder 5">
            <a:extLst>
              <a:ext uri="{FF2B5EF4-FFF2-40B4-BE49-F238E27FC236}">
                <a16:creationId xmlns:a16="http://schemas.microsoft.com/office/drawing/2014/main" id="{671855F2-EAF8-4FF3-AB9C-A9F5AA40A2C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3815801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A1D7-1E31-41E1-9E7F-D0FC2BD37EC3}"/>
              </a:ext>
            </a:extLst>
          </p:cNvPr>
          <p:cNvSpPr>
            <a:spLocks noGrp="1"/>
          </p:cNvSpPr>
          <p:nvPr>
            <p:ph type="title"/>
          </p:nvPr>
        </p:nvSpPr>
        <p:spPr/>
        <p:txBody>
          <a:bodyPr/>
          <a:lstStyle/>
          <a:p>
            <a:r>
              <a:rPr lang="en-US" dirty="0"/>
              <a:t>Pseudoprimes</a:t>
            </a:r>
            <a:r>
              <a:rPr lang="en-US" sz="1500" dirty="0"/>
              <a:t> 1</a:t>
            </a:r>
            <a:endParaRPr lang="en-IN" dirty="0"/>
          </a:p>
        </p:txBody>
      </p:sp>
      <p:sp>
        <p:nvSpPr>
          <p:cNvPr id="3" name="Content Placeholder 2">
            <a:extLst>
              <a:ext uri="{FF2B5EF4-FFF2-40B4-BE49-F238E27FC236}">
                <a16:creationId xmlns:a16="http://schemas.microsoft.com/office/drawing/2014/main" id="{9C171F42-1466-4304-B162-F9769993FEDB}"/>
              </a:ext>
            </a:extLst>
          </p:cNvPr>
          <p:cNvSpPr>
            <a:spLocks noGrp="1"/>
          </p:cNvSpPr>
          <p:nvPr>
            <p:ph idx="1"/>
          </p:nvPr>
        </p:nvSpPr>
        <p:spPr>
          <a:xfrm>
            <a:off x="457200" y="1295400"/>
            <a:ext cx="7924800" cy="533400"/>
          </a:xfrm>
        </p:spPr>
        <p:txBody>
          <a:bodyPr/>
          <a:lstStyle/>
          <a:p>
            <a:r>
              <a:rPr lang="en-US" sz="2400" dirty="0"/>
              <a:t>By Fermat’s little theorem </a:t>
            </a:r>
            <a:r>
              <a:rPr lang="en-US" sz="2400" i="1" dirty="0"/>
              <a:t>n</a:t>
            </a:r>
            <a:r>
              <a:rPr lang="en-US" sz="2400" dirty="0"/>
              <a:t> &gt; </a:t>
            </a:r>
            <a:r>
              <a:rPr lang="en-US" sz="2400" dirty="0">
                <a:ea typeface="Cambria Math" pitchFamily="18" charset="0"/>
              </a:rPr>
              <a:t>2</a:t>
            </a:r>
            <a:r>
              <a:rPr lang="en-US" sz="2400" dirty="0"/>
              <a:t> is prime, where</a:t>
            </a:r>
          </a:p>
        </p:txBody>
      </p:sp>
      <p:graphicFrame>
        <p:nvGraphicFramePr>
          <p:cNvPr id="14" name="Object 13">
            <a:extLst>
              <a:ext uri="{FF2B5EF4-FFF2-40B4-BE49-F238E27FC236}">
                <a16:creationId xmlns:a16="http://schemas.microsoft.com/office/drawing/2014/main" id="{4F3B03C0-CF4C-4687-BE4B-ADB40CBA66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9260265"/>
              </p:ext>
            </p:extLst>
          </p:nvPr>
        </p:nvGraphicFramePr>
        <p:xfrm>
          <a:off x="3733800" y="1851660"/>
          <a:ext cx="482789" cy="344849"/>
        </p:xfrm>
        <a:graphic>
          <a:graphicData uri="http://schemas.openxmlformats.org/presentationml/2006/ole">
            <mc:AlternateContent xmlns:mc="http://schemas.openxmlformats.org/markup-compatibility/2006">
              <mc:Choice xmlns:v="urn:schemas-microsoft-com:vml" Requires="v">
                <p:oleObj name="Equation" r:id="rId2" imgW="266400" imgH="190440" progId="Equation.DSMT4">
                  <p:embed/>
                </p:oleObj>
              </mc:Choice>
              <mc:Fallback>
                <p:oleObj name="Equation" r:id="rId2" imgW="266400" imgH="190440" progId="Equation.DSMT4">
                  <p:embed/>
                  <p:pic>
                    <p:nvPicPr>
                      <p:cNvPr id="3" name="Object 2">
                        <a:extLst>
                          <a:ext uri="{FF2B5EF4-FFF2-40B4-BE49-F238E27FC236}">
                            <a16:creationId xmlns:a16="http://schemas.microsoft.com/office/drawing/2014/main" id="{B4B6421D-ACCF-413E-A981-3623040023BA}"/>
                          </a:ext>
                        </a:extLst>
                      </p:cNvPr>
                      <p:cNvPicPr/>
                      <p:nvPr/>
                    </p:nvPicPr>
                    <p:blipFill>
                      <a:blip r:embed="rId3"/>
                      <a:stretch>
                        <a:fillRect/>
                      </a:stretch>
                    </p:blipFill>
                    <p:spPr>
                      <a:xfrm>
                        <a:off x="3733800" y="1851660"/>
                        <a:ext cx="482789" cy="34484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B2657E0-57A7-4543-80C4-69E5B6B6C1FE}"/>
              </a:ext>
            </a:extLst>
          </p:cNvPr>
          <p:cNvSpPr>
            <a:spLocks noGrp="1"/>
          </p:cNvSpPr>
          <p:nvPr>
            <p:ph idx="10"/>
          </p:nvPr>
        </p:nvSpPr>
        <p:spPr>
          <a:xfrm>
            <a:off x="4114800" y="1826723"/>
            <a:ext cx="1828800" cy="381000"/>
          </a:xfrm>
        </p:spPr>
        <p:txBody>
          <a:bodyPr/>
          <a:lstStyle/>
          <a:p>
            <a:r>
              <a:rPr lang="en-US" sz="2400" dirty="0">
                <a:ea typeface="Cambria Math"/>
              </a:rPr>
              <a:t>≡ </a:t>
            </a:r>
            <a:r>
              <a:rPr lang="en-US" sz="2400" dirty="0">
                <a:ea typeface="Cambria Math" pitchFamily="18" charset="0"/>
              </a:rPr>
              <a:t>1 (mod </a:t>
            </a:r>
            <a:r>
              <a:rPr lang="en-US" sz="2400" i="1" dirty="0">
                <a:ea typeface="Cambria Math" pitchFamily="18" charset="0"/>
              </a:rPr>
              <a:t>n</a:t>
            </a:r>
            <a:r>
              <a:rPr lang="en-US" sz="2400" dirty="0">
                <a:ea typeface="Cambria Math" pitchFamily="18" charset="0"/>
              </a:rPr>
              <a:t>).</a:t>
            </a:r>
            <a:endParaRPr lang="en-IN" dirty="0"/>
          </a:p>
        </p:txBody>
      </p:sp>
      <p:sp>
        <p:nvSpPr>
          <p:cNvPr id="5" name="Content Placeholder 4">
            <a:extLst>
              <a:ext uri="{FF2B5EF4-FFF2-40B4-BE49-F238E27FC236}">
                <a16:creationId xmlns:a16="http://schemas.microsoft.com/office/drawing/2014/main" id="{CEDBDFAB-C493-4AF1-A358-35DCF360EF60}"/>
              </a:ext>
            </a:extLst>
          </p:cNvPr>
          <p:cNvSpPr>
            <a:spLocks noGrp="1"/>
          </p:cNvSpPr>
          <p:nvPr>
            <p:ph idx="11"/>
          </p:nvPr>
        </p:nvSpPr>
        <p:spPr>
          <a:xfrm>
            <a:off x="468297" y="2362200"/>
            <a:ext cx="7924800" cy="840277"/>
          </a:xfrm>
        </p:spPr>
        <p:txBody>
          <a:bodyPr/>
          <a:lstStyle/>
          <a:p>
            <a:r>
              <a:rPr lang="en-US" sz="2400" dirty="0"/>
              <a:t>But if this congruence holds, </a:t>
            </a:r>
            <a:r>
              <a:rPr lang="en-US" sz="2400" i="1" dirty="0"/>
              <a:t>n</a:t>
            </a:r>
            <a:r>
              <a:rPr lang="en-US" sz="2400" dirty="0"/>
              <a:t> may not be prime. Composite integers </a:t>
            </a:r>
            <a:r>
              <a:rPr lang="en-US" sz="2400" i="1" dirty="0"/>
              <a:t>n</a:t>
            </a:r>
            <a:r>
              <a:rPr lang="en-US" sz="2400" dirty="0"/>
              <a:t> such that</a:t>
            </a:r>
            <a:endParaRPr lang="en-IN" dirty="0"/>
          </a:p>
        </p:txBody>
      </p:sp>
      <p:graphicFrame>
        <p:nvGraphicFramePr>
          <p:cNvPr id="13" name="Object 12">
            <a:extLst>
              <a:ext uri="{FF2B5EF4-FFF2-40B4-BE49-F238E27FC236}">
                <a16:creationId xmlns:a16="http://schemas.microsoft.com/office/drawing/2014/main" id="{AAF534B8-7553-4830-85C8-E3E760CDC2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8104384"/>
              </p:ext>
            </p:extLst>
          </p:nvPr>
        </p:nvGraphicFramePr>
        <p:xfrm>
          <a:off x="3048000" y="2724458"/>
          <a:ext cx="530519" cy="379469"/>
        </p:xfrm>
        <a:graphic>
          <a:graphicData uri="http://schemas.openxmlformats.org/presentationml/2006/ole">
            <mc:AlternateContent xmlns:mc="http://schemas.openxmlformats.org/markup-compatibility/2006">
              <mc:Choice xmlns:v="urn:schemas-microsoft-com:vml" Requires="v">
                <p:oleObj name="Equation" r:id="rId4" imgW="457348" imgH="327709" progId="Equation.DSMT4">
                  <p:embed/>
                </p:oleObj>
              </mc:Choice>
              <mc:Fallback>
                <p:oleObj name="Equation" r:id="rId4" imgW="457348" imgH="327709" progId="Equation.DSMT4">
                  <p:embed/>
                  <p:pic>
                    <p:nvPicPr>
                      <p:cNvPr id="0" name=""/>
                      <p:cNvPicPr/>
                      <p:nvPr/>
                    </p:nvPicPr>
                    <p:blipFill>
                      <a:blip r:embed="rId5"/>
                      <a:stretch>
                        <a:fillRect/>
                      </a:stretch>
                    </p:blipFill>
                    <p:spPr>
                      <a:xfrm>
                        <a:off x="3048000" y="2724458"/>
                        <a:ext cx="530519" cy="37946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333D919-2D98-4988-849C-03A5AC8DB020}"/>
              </a:ext>
            </a:extLst>
          </p:cNvPr>
          <p:cNvSpPr>
            <a:spLocks noGrp="1"/>
          </p:cNvSpPr>
          <p:nvPr>
            <p:ph idx="12"/>
          </p:nvPr>
        </p:nvSpPr>
        <p:spPr>
          <a:xfrm>
            <a:off x="3505200" y="2723813"/>
            <a:ext cx="5638800" cy="533400"/>
          </a:xfrm>
        </p:spPr>
        <p:txBody>
          <a:bodyPr/>
          <a:lstStyle/>
          <a:p>
            <a:r>
              <a:rPr lang="en-US" sz="2400" dirty="0">
                <a:ea typeface="Cambria Math"/>
              </a:rPr>
              <a:t>≡ </a:t>
            </a:r>
            <a:r>
              <a:rPr lang="en-US" sz="2400" dirty="0">
                <a:ea typeface="Cambria Math" pitchFamily="18" charset="0"/>
              </a:rPr>
              <a:t>1 (mod </a:t>
            </a:r>
            <a:r>
              <a:rPr lang="en-US" sz="2400" i="1" dirty="0">
                <a:ea typeface="Cambria Math" pitchFamily="18" charset="0"/>
              </a:rPr>
              <a:t>n</a:t>
            </a:r>
            <a:r>
              <a:rPr lang="en-US" sz="2400" dirty="0">
                <a:ea typeface="Cambria Math" pitchFamily="18" charset="0"/>
              </a:rPr>
              <a:t>) are called </a:t>
            </a:r>
            <a:r>
              <a:rPr lang="en-US" sz="2400" i="1" dirty="0">
                <a:ea typeface="Cambria Math" pitchFamily="18" charset="0"/>
              </a:rPr>
              <a:t>pseudoprimes</a:t>
            </a:r>
            <a:r>
              <a:rPr lang="en-US" sz="2400" dirty="0">
                <a:ea typeface="Cambria Math" pitchFamily="18" charset="0"/>
              </a:rPr>
              <a:t> to the</a:t>
            </a:r>
            <a:endParaRPr lang="en-IN" dirty="0"/>
          </a:p>
        </p:txBody>
      </p:sp>
      <p:sp>
        <p:nvSpPr>
          <p:cNvPr id="7" name="Content Placeholder 6">
            <a:extLst>
              <a:ext uri="{FF2B5EF4-FFF2-40B4-BE49-F238E27FC236}">
                <a16:creationId xmlns:a16="http://schemas.microsoft.com/office/drawing/2014/main" id="{AC26F81B-3597-4C12-898E-2683AE6070A9}"/>
              </a:ext>
            </a:extLst>
          </p:cNvPr>
          <p:cNvSpPr>
            <a:spLocks noGrp="1"/>
          </p:cNvSpPr>
          <p:nvPr>
            <p:ph idx="13"/>
          </p:nvPr>
        </p:nvSpPr>
        <p:spPr>
          <a:xfrm>
            <a:off x="457200" y="3048000"/>
            <a:ext cx="7924800" cy="1151308"/>
          </a:xfrm>
        </p:spPr>
        <p:txBody>
          <a:bodyPr/>
          <a:lstStyle/>
          <a:p>
            <a:pPr>
              <a:spcBef>
                <a:spcPts val="600"/>
              </a:spcBef>
            </a:pPr>
            <a:r>
              <a:rPr lang="en-US" sz="2400" dirty="0">
                <a:ea typeface="Cambria Math" pitchFamily="18" charset="0"/>
              </a:rPr>
              <a:t>base 2.</a:t>
            </a:r>
          </a:p>
          <a:p>
            <a:pPr>
              <a:spcBef>
                <a:spcPts val="600"/>
              </a:spcBef>
            </a:pPr>
            <a:r>
              <a:rPr lang="en-US" sz="2400" b="1" dirty="0">
                <a:ea typeface="Cambria Math" pitchFamily="18" charset="0"/>
              </a:rPr>
              <a:t>Example</a:t>
            </a:r>
            <a:r>
              <a:rPr lang="en-US" sz="2400" dirty="0">
                <a:ea typeface="Cambria Math" pitchFamily="18" charset="0"/>
              </a:rPr>
              <a:t>: The integer 341 is a pseudoprime to the base 2.</a:t>
            </a:r>
          </a:p>
        </p:txBody>
      </p:sp>
      <p:graphicFrame>
        <p:nvGraphicFramePr>
          <p:cNvPr id="16" name="Object 15">
            <a:extLst>
              <a:ext uri="{FF2B5EF4-FFF2-40B4-BE49-F238E27FC236}">
                <a16:creationId xmlns:a16="http://schemas.microsoft.com/office/drawing/2014/main" id="{371418CB-6B41-43BC-8FE6-6F96E46E3C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5663602"/>
              </p:ext>
            </p:extLst>
          </p:nvPr>
        </p:nvGraphicFramePr>
        <p:xfrm>
          <a:off x="468297" y="4190607"/>
          <a:ext cx="1600200" cy="412955"/>
        </p:xfrm>
        <a:graphic>
          <a:graphicData uri="http://schemas.openxmlformats.org/presentationml/2006/ole">
            <mc:AlternateContent xmlns:mc="http://schemas.openxmlformats.org/markup-compatibility/2006">
              <mc:Choice xmlns:v="urn:schemas-microsoft-com:vml" Requires="v">
                <p:oleObj name="Equation" r:id="rId6" imgW="787320" imgH="203040" progId="Equation.DSMT4">
                  <p:embed/>
                </p:oleObj>
              </mc:Choice>
              <mc:Fallback>
                <p:oleObj name="Equation" r:id="rId6" imgW="787320" imgH="203040" progId="Equation.DSMT4">
                  <p:embed/>
                  <p:pic>
                    <p:nvPicPr>
                      <p:cNvPr id="6" name="Object 5">
                        <a:extLst>
                          <a:ext uri="{FF2B5EF4-FFF2-40B4-BE49-F238E27FC236}">
                            <a16:creationId xmlns:a16="http://schemas.microsoft.com/office/drawing/2014/main" id="{BE571EAA-E10E-4C46-9285-D7E85BCE0726}"/>
                          </a:ext>
                        </a:extLst>
                      </p:cNvPr>
                      <p:cNvPicPr/>
                      <p:nvPr/>
                    </p:nvPicPr>
                    <p:blipFill>
                      <a:blip r:embed="rId7"/>
                      <a:stretch>
                        <a:fillRect/>
                      </a:stretch>
                    </p:blipFill>
                    <p:spPr>
                      <a:xfrm>
                        <a:off x="468297" y="4190607"/>
                        <a:ext cx="1600200" cy="41295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FB960AF-7F8F-43E6-B600-06A7B1AE6A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16216738"/>
              </p:ext>
            </p:extLst>
          </p:nvPr>
        </p:nvGraphicFramePr>
        <p:xfrm>
          <a:off x="484461" y="4569719"/>
          <a:ext cx="550607" cy="412955"/>
        </p:xfrm>
        <a:graphic>
          <a:graphicData uri="http://schemas.openxmlformats.org/presentationml/2006/ole">
            <mc:AlternateContent xmlns:mc="http://schemas.openxmlformats.org/markup-compatibility/2006">
              <mc:Choice xmlns:v="urn:schemas-microsoft-com:vml" Requires="v">
                <p:oleObj name="Equation" r:id="rId8" imgW="253800" imgH="190440" progId="Equation.DSMT4">
                  <p:embed/>
                </p:oleObj>
              </mc:Choice>
              <mc:Fallback>
                <p:oleObj name="Equation" r:id="rId8" imgW="253800" imgH="190440" progId="Equation.DSMT4">
                  <p:embed/>
                  <p:pic>
                    <p:nvPicPr>
                      <p:cNvPr id="7" name="Object 6">
                        <a:extLst>
                          <a:ext uri="{FF2B5EF4-FFF2-40B4-BE49-F238E27FC236}">
                            <a16:creationId xmlns:a16="http://schemas.microsoft.com/office/drawing/2014/main" id="{60ED83AD-07BA-4118-8DD1-8D184F90D9A4}"/>
                          </a:ext>
                        </a:extLst>
                      </p:cNvPr>
                      <p:cNvPicPr/>
                      <p:nvPr/>
                    </p:nvPicPr>
                    <p:blipFill>
                      <a:blip r:embed="rId9"/>
                      <a:stretch>
                        <a:fillRect/>
                      </a:stretch>
                    </p:blipFill>
                    <p:spPr>
                      <a:xfrm>
                        <a:off x="484461" y="4569719"/>
                        <a:ext cx="550607" cy="41295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14F20BA-0190-4FCA-B461-2504C1DA6991}"/>
              </a:ext>
            </a:extLst>
          </p:cNvPr>
          <p:cNvSpPr>
            <a:spLocks noGrp="1"/>
          </p:cNvSpPr>
          <p:nvPr>
            <p:ph idx="14"/>
          </p:nvPr>
        </p:nvSpPr>
        <p:spPr>
          <a:xfrm>
            <a:off x="1006001" y="4592579"/>
            <a:ext cx="4572000" cy="533400"/>
          </a:xfrm>
        </p:spPr>
        <p:txBody>
          <a:bodyPr/>
          <a:lstStyle/>
          <a:p>
            <a:r>
              <a:rPr lang="en-US" sz="2400" dirty="0">
                <a:ea typeface="Cambria Math"/>
              </a:rPr>
              <a:t>≡ </a:t>
            </a:r>
            <a:r>
              <a:rPr lang="en-US" sz="2400" dirty="0">
                <a:ea typeface="Cambria Math" pitchFamily="18" charset="0"/>
              </a:rPr>
              <a:t>1 (mod 341) (</a:t>
            </a:r>
            <a:r>
              <a:rPr lang="en-US" sz="2400" i="1" dirty="0">
                <a:ea typeface="Cambria Math" pitchFamily="18" charset="0"/>
              </a:rPr>
              <a:t>see in Exercise </a:t>
            </a:r>
            <a:r>
              <a:rPr lang="en-US" sz="2400" dirty="0">
                <a:ea typeface="Cambria Math" pitchFamily="18" charset="0"/>
              </a:rPr>
              <a:t>37)</a:t>
            </a:r>
          </a:p>
        </p:txBody>
      </p:sp>
      <p:sp>
        <p:nvSpPr>
          <p:cNvPr id="9" name="Content Placeholder 8">
            <a:extLst>
              <a:ext uri="{FF2B5EF4-FFF2-40B4-BE49-F238E27FC236}">
                <a16:creationId xmlns:a16="http://schemas.microsoft.com/office/drawing/2014/main" id="{6FC5E1D5-B695-4E8E-B62D-4951DCCC1314}"/>
              </a:ext>
            </a:extLst>
          </p:cNvPr>
          <p:cNvSpPr>
            <a:spLocks noGrp="1"/>
          </p:cNvSpPr>
          <p:nvPr>
            <p:ph idx="15"/>
          </p:nvPr>
        </p:nvSpPr>
        <p:spPr>
          <a:xfrm>
            <a:off x="457200" y="5105400"/>
            <a:ext cx="8229600" cy="1295400"/>
          </a:xfrm>
        </p:spPr>
        <p:txBody>
          <a:bodyPr/>
          <a:lstStyle/>
          <a:p>
            <a:pPr>
              <a:spcBef>
                <a:spcPts val="600"/>
              </a:spcBef>
            </a:pPr>
            <a:r>
              <a:rPr lang="en-US" sz="2400" dirty="0"/>
              <a:t>We can replace </a:t>
            </a:r>
            <a:r>
              <a:rPr lang="en-US" sz="2400" dirty="0">
                <a:ea typeface="Cambria Math" pitchFamily="18" charset="0"/>
              </a:rPr>
              <a:t>2</a:t>
            </a:r>
            <a:r>
              <a:rPr lang="en-US" sz="2400" dirty="0"/>
              <a:t> by any integer </a:t>
            </a:r>
            <a:r>
              <a:rPr lang="en-US" sz="2400" i="1" dirty="0"/>
              <a:t>b</a:t>
            </a:r>
            <a:r>
              <a:rPr lang="en-US" sz="2400" dirty="0"/>
              <a:t> </a:t>
            </a:r>
            <a:r>
              <a:rPr lang="en-US" sz="2400" dirty="0">
                <a:ea typeface="Cambria Math"/>
              </a:rPr>
              <a:t>≥ 2</a:t>
            </a:r>
            <a:r>
              <a:rPr lang="en-US" sz="2400" dirty="0"/>
              <a:t>.</a:t>
            </a:r>
          </a:p>
          <a:p>
            <a:pPr>
              <a:spcBef>
                <a:spcPts val="600"/>
              </a:spcBef>
            </a:pPr>
            <a:r>
              <a:rPr lang="en-US" sz="2400" b="1" dirty="0"/>
              <a:t>Definition</a:t>
            </a:r>
            <a:r>
              <a:rPr lang="en-US" sz="2400" dirty="0"/>
              <a:t>: Let </a:t>
            </a:r>
            <a:r>
              <a:rPr lang="en-US" sz="2400" i="1" dirty="0"/>
              <a:t>b</a:t>
            </a:r>
            <a:r>
              <a:rPr lang="en-US" sz="2400" dirty="0"/>
              <a:t> be a positive integer. If </a:t>
            </a:r>
            <a:r>
              <a:rPr lang="en-US" sz="2400" i="1" dirty="0"/>
              <a:t>n</a:t>
            </a:r>
            <a:r>
              <a:rPr lang="en-US" sz="2400" dirty="0"/>
              <a:t> is a composite integer, and</a:t>
            </a:r>
            <a:endParaRPr lang="en-IN" dirty="0"/>
          </a:p>
        </p:txBody>
      </p:sp>
      <p:graphicFrame>
        <p:nvGraphicFramePr>
          <p:cNvPr id="19" name="Object 18">
            <a:extLst>
              <a:ext uri="{FF2B5EF4-FFF2-40B4-BE49-F238E27FC236}">
                <a16:creationId xmlns:a16="http://schemas.microsoft.com/office/drawing/2014/main" id="{C3A64E31-0F89-49BD-BD1D-8987EAFED5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1552598"/>
              </p:ext>
            </p:extLst>
          </p:nvPr>
        </p:nvGraphicFramePr>
        <p:xfrm>
          <a:off x="1066800" y="6009234"/>
          <a:ext cx="493048" cy="375656"/>
        </p:xfrm>
        <a:graphic>
          <a:graphicData uri="http://schemas.openxmlformats.org/presentationml/2006/ole">
            <mc:AlternateContent xmlns:mc="http://schemas.openxmlformats.org/markup-compatibility/2006">
              <mc:Choice xmlns:v="urn:schemas-microsoft-com:vml" Requires="v">
                <p:oleObj name="Equation" r:id="rId10" imgW="266400" imgH="203040" progId="Equation.DSMT4">
                  <p:embed/>
                </p:oleObj>
              </mc:Choice>
              <mc:Fallback>
                <p:oleObj name="Equation" r:id="rId10" imgW="266400" imgH="203040" progId="Equation.DSMT4">
                  <p:embed/>
                  <p:pic>
                    <p:nvPicPr>
                      <p:cNvPr id="3" name="Object 2">
                        <a:extLst>
                          <a:ext uri="{FF2B5EF4-FFF2-40B4-BE49-F238E27FC236}">
                            <a16:creationId xmlns:a16="http://schemas.microsoft.com/office/drawing/2014/main" id="{4A33A6ED-2A99-4F0E-A5A7-E9BBAB464FD2}"/>
                          </a:ext>
                        </a:extLst>
                      </p:cNvPr>
                      <p:cNvPicPr/>
                      <p:nvPr/>
                    </p:nvPicPr>
                    <p:blipFill>
                      <a:blip r:embed="rId11"/>
                      <a:stretch>
                        <a:fillRect/>
                      </a:stretch>
                    </p:blipFill>
                    <p:spPr>
                      <a:xfrm>
                        <a:off x="1066800" y="6009234"/>
                        <a:ext cx="493048" cy="37565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0CDD083-253E-4D0D-83F7-AD6CEA15505B}"/>
              </a:ext>
            </a:extLst>
          </p:cNvPr>
          <p:cNvSpPr>
            <a:spLocks noGrp="1"/>
          </p:cNvSpPr>
          <p:nvPr>
            <p:ph idx="16"/>
          </p:nvPr>
        </p:nvSpPr>
        <p:spPr>
          <a:xfrm>
            <a:off x="1557779" y="5953450"/>
            <a:ext cx="7315200" cy="381000"/>
          </a:xfrm>
        </p:spPr>
        <p:txBody>
          <a:bodyPr/>
          <a:lstStyle/>
          <a:p>
            <a:r>
              <a:rPr lang="en-US" sz="2400" dirty="0">
                <a:ea typeface="Cambria Math"/>
              </a:rPr>
              <a:t>≡ </a:t>
            </a:r>
            <a:r>
              <a:rPr lang="en-US" sz="2400" dirty="0">
                <a:ea typeface="Cambria Math" pitchFamily="18" charset="0"/>
              </a:rPr>
              <a:t>1 (mod </a:t>
            </a:r>
            <a:r>
              <a:rPr lang="en-US" sz="2400" i="1" dirty="0">
                <a:ea typeface="Cambria Math" pitchFamily="18" charset="0"/>
              </a:rPr>
              <a:t>n</a:t>
            </a:r>
            <a:r>
              <a:rPr lang="en-US" sz="2400" dirty="0">
                <a:ea typeface="Cambria Math" pitchFamily="18" charset="0"/>
              </a:rPr>
              <a:t>), then </a:t>
            </a:r>
            <a:r>
              <a:rPr lang="en-US" sz="2400" i="1" dirty="0">
                <a:ea typeface="Cambria Math" pitchFamily="18" charset="0"/>
              </a:rPr>
              <a:t>n </a:t>
            </a:r>
            <a:r>
              <a:rPr lang="en-US" sz="2400" dirty="0">
                <a:ea typeface="Cambria Math" pitchFamily="18" charset="0"/>
              </a:rPr>
              <a:t>is called a </a:t>
            </a:r>
            <a:r>
              <a:rPr lang="en-US" sz="2400" i="1" dirty="0">
                <a:ea typeface="Cambria Math" pitchFamily="18" charset="0"/>
              </a:rPr>
              <a:t>pseudoprime to the base b</a:t>
            </a:r>
            <a:r>
              <a:rPr lang="en-US" sz="2400" dirty="0">
                <a:ea typeface="Cambria Math" pitchFamily="18" charset="0"/>
              </a:rPr>
              <a:t>.</a:t>
            </a:r>
            <a:endParaRPr lang="en-IN" dirty="0"/>
          </a:p>
        </p:txBody>
      </p:sp>
      <p:sp>
        <p:nvSpPr>
          <p:cNvPr id="15" name="Slide Number Placeholder 5">
            <a:extLst>
              <a:ext uri="{FF2B5EF4-FFF2-40B4-BE49-F238E27FC236}">
                <a16:creationId xmlns:a16="http://schemas.microsoft.com/office/drawing/2014/main" id="{AA7F3E49-C2ED-4BAA-9AF0-E9961741F78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3376154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A539-556B-440A-B0F8-81CB8B02C1E8}"/>
              </a:ext>
            </a:extLst>
          </p:cNvPr>
          <p:cNvSpPr>
            <a:spLocks noGrp="1"/>
          </p:cNvSpPr>
          <p:nvPr>
            <p:ph type="title"/>
          </p:nvPr>
        </p:nvSpPr>
        <p:spPr/>
        <p:txBody>
          <a:bodyPr/>
          <a:lstStyle/>
          <a:p>
            <a:r>
              <a:rPr lang="en-US" dirty="0"/>
              <a:t>Pseudoprimes</a:t>
            </a:r>
            <a:r>
              <a:rPr lang="en-US" sz="1500" dirty="0"/>
              <a:t> 2</a:t>
            </a:r>
            <a:endParaRPr lang="en-IN" dirty="0"/>
          </a:p>
        </p:txBody>
      </p:sp>
      <p:sp>
        <p:nvSpPr>
          <p:cNvPr id="3" name="Content Placeholder 2">
            <a:extLst>
              <a:ext uri="{FF2B5EF4-FFF2-40B4-BE49-F238E27FC236}">
                <a16:creationId xmlns:a16="http://schemas.microsoft.com/office/drawing/2014/main" id="{2FA6DC9F-93D1-4155-A5B6-BC90928679BE}"/>
              </a:ext>
            </a:extLst>
          </p:cNvPr>
          <p:cNvSpPr>
            <a:spLocks noGrp="1"/>
          </p:cNvSpPr>
          <p:nvPr>
            <p:ph idx="1"/>
          </p:nvPr>
        </p:nvSpPr>
        <p:spPr>
          <a:xfrm>
            <a:off x="457200" y="1295400"/>
            <a:ext cx="5105400" cy="533400"/>
          </a:xfrm>
        </p:spPr>
        <p:txBody>
          <a:bodyPr/>
          <a:lstStyle/>
          <a:p>
            <a:r>
              <a:rPr lang="en-US" sz="2600" dirty="0"/>
              <a:t>Given a positive integer </a:t>
            </a:r>
            <a:r>
              <a:rPr lang="en-US" sz="2600" i="1" dirty="0"/>
              <a:t>n</a:t>
            </a:r>
            <a:r>
              <a:rPr lang="en-US" sz="2600" dirty="0"/>
              <a:t>, such that</a:t>
            </a:r>
            <a:endParaRPr lang="en-IN" sz="2600" dirty="0"/>
          </a:p>
        </p:txBody>
      </p:sp>
      <p:graphicFrame>
        <p:nvGraphicFramePr>
          <p:cNvPr id="9" name="Object 8">
            <a:extLst>
              <a:ext uri="{FF2B5EF4-FFF2-40B4-BE49-F238E27FC236}">
                <a16:creationId xmlns:a16="http://schemas.microsoft.com/office/drawing/2014/main" id="{82FCA776-BB53-4E7A-8441-469B7ACFB0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96842472"/>
              </p:ext>
            </p:extLst>
          </p:nvPr>
        </p:nvGraphicFramePr>
        <p:xfrm>
          <a:off x="5424700" y="1295400"/>
          <a:ext cx="548918" cy="392084"/>
        </p:xfrm>
        <a:graphic>
          <a:graphicData uri="http://schemas.openxmlformats.org/presentationml/2006/ole">
            <mc:AlternateContent xmlns:mc="http://schemas.openxmlformats.org/markup-compatibility/2006">
              <mc:Choice xmlns:v="urn:schemas-microsoft-com:vml" Requires="v">
                <p:oleObj name="Equation" r:id="rId2" imgW="266400" imgH="190440" progId="Equation.DSMT4">
                  <p:embed/>
                </p:oleObj>
              </mc:Choice>
              <mc:Fallback>
                <p:oleObj name="Equation" r:id="rId2" imgW="266400" imgH="190440" progId="Equation.DSMT4">
                  <p:embed/>
                  <p:pic>
                    <p:nvPicPr>
                      <p:cNvPr id="0" name=""/>
                      <p:cNvPicPr/>
                      <p:nvPr/>
                    </p:nvPicPr>
                    <p:blipFill>
                      <a:blip r:embed="rId3"/>
                      <a:stretch>
                        <a:fillRect/>
                      </a:stretch>
                    </p:blipFill>
                    <p:spPr>
                      <a:xfrm>
                        <a:off x="5424700" y="1295400"/>
                        <a:ext cx="548918" cy="3920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6FFEBFF-1363-4E4C-BE44-F2368EA9EB81}"/>
              </a:ext>
            </a:extLst>
          </p:cNvPr>
          <p:cNvSpPr>
            <a:spLocks noGrp="1"/>
          </p:cNvSpPr>
          <p:nvPr>
            <p:ph idx="13"/>
          </p:nvPr>
        </p:nvSpPr>
        <p:spPr>
          <a:xfrm>
            <a:off x="5943600" y="1295400"/>
            <a:ext cx="1828800" cy="533400"/>
          </a:xfrm>
        </p:spPr>
        <p:txBody>
          <a:bodyPr/>
          <a:lstStyle/>
          <a:p>
            <a:r>
              <a:rPr lang="en-US" sz="2400" dirty="0">
                <a:ea typeface="Cambria Math"/>
              </a:rPr>
              <a:t>≡ </a:t>
            </a:r>
            <a:r>
              <a:rPr lang="en-US" sz="2400" dirty="0">
                <a:ea typeface="Cambria Math" pitchFamily="18" charset="0"/>
              </a:rPr>
              <a:t>1 (mod </a:t>
            </a:r>
            <a:r>
              <a:rPr lang="en-US" sz="2400" i="1" dirty="0">
                <a:ea typeface="Cambria Math" pitchFamily="18" charset="0"/>
              </a:rPr>
              <a:t>n</a:t>
            </a:r>
            <a:r>
              <a:rPr lang="en-US" sz="2400" dirty="0">
                <a:ea typeface="Cambria Math" pitchFamily="18" charset="0"/>
              </a:rPr>
              <a:t>):</a:t>
            </a:r>
          </a:p>
        </p:txBody>
      </p:sp>
      <p:sp>
        <p:nvSpPr>
          <p:cNvPr id="5" name="Content Placeholder 4">
            <a:extLst>
              <a:ext uri="{FF2B5EF4-FFF2-40B4-BE49-F238E27FC236}">
                <a16:creationId xmlns:a16="http://schemas.microsoft.com/office/drawing/2014/main" id="{4B4F01A9-A763-40C9-8AEA-51B10FB8E452}"/>
              </a:ext>
            </a:extLst>
          </p:cNvPr>
          <p:cNvSpPr>
            <a:spLocks noGrp="1"/>
          </p:cNvSpPr>
          <p:nvPr>
            <p:ph idx="14"/>
          </p:nvPr>
        </p:nvSpPr>
        <p:spPr>
          <a:xfrm>
            <a:off x="457200" y="1905000"/>
            <a:ext cx="8229600" cy="4419600"/>
          </a:xfrm>
        </p:spPr>
        <p:txBody>
          <a:bodyPr/>
          <a:lstStyle/>
          <a:p>
            <a:pPr marL="342000" lvl="1"/>
            <a:r>
              <a:rPr lang="en-US" sz="2200" dirty="0">
                <a:ea typeface="Cambria Math" pitchFamily="18" charset="0"/>
              </a:rPr>
              <a:t>If </a:t>
            </a:r>
            <a:r>
              <a:rPr lang="en-US" sz="2200" i="1" dirty="0">
                <a:ea typeface="Cambria Math" pitchFamily="18" charset="0"/>
              </a:rPr>
              <a:t>n</a:t>
            </a:r>
            <a:r>
              <a:rPr lang="en-US" sz="2200" dirty="0">
                <a:ea typeface="Cambria Math" pitchFamily="18" charset="0"/>
              </a:rPr>
              <a:t> does not satisfy the congruence, it is composite.</a:t>
            </a:r>
          </a:p>
          <a:p>
            <a:pPr marL="342000" lvl="1"/>
            <a:r>
              <a:rPr lang="en-US" sz="2200" dirty="0">
                <a:ea typeface="Cambria Math" pitchFamily="18" charset="0"/>
              </a:rPr>
              <a:t>If </a:t>
            </a:r>
            <a:r>
              <a:rPr lang="en-US" sz="2200" i="1" dirty="0">
                <a:ea typeface="Cambria Math" pitchFamily="18" charset="0"/>
              </a:rPr>
              <a:t>n</a:t>
            </a:r>
            <a:r>
              <a:rPr lang="en-US" sz="2200" dirty="0">
                <a:ea typeface="Cambria Math" pitchFamily="18" charset="0"/>
              </a:rPr>
              <a:t> does satisfy the congruence, it is either prime or a pseudoprime to the base 2.</a:t>
            </a:r>
          </a:p>
          <a:p>
            <a:r>
              <a:rPr lang="en-US" sz="2600" dirty="0">
                <a:ea typeface="Cambria Math" pitchFamily="18" charset="0"/>
              </a:rPr>
              <a:t>Doing similar tests with additional bases </a:t>
            </a:r>
            <a:r>
              <a:rPr lang="en-US" sz="2600" i="1" dirty="0">
                <a:ea typeface="Cambria Math" pitchFamily="18" charset="0"/>
              </a:rPr>
              <a:t>b</a:t>
            </a:r>
            <a:r>
              <a:rPr lang="en-US" sz="2600" dirty="0">
                <a:ea typeface="Cambria Math" pitchFamily="18" charset="0"/>
              </a:rPr>
              <a:t>, provides more evidence as to whether </a:t>
            </a:r>
            <a:r>
              <a:rPr lang="en-US" sz="2600" i="1" dirty="0">
                <a:ea typeface="Cambria Math" pitchFamily="18" charset="0"/>
              </a:rPr>
              <a:t>n</a:t>
            </a:r>
            <a:r>
              <a:rPr lang="en-US" sz="2600" dirty="0">
                <a:ea typeface="Cambria Math" pitchFamily="18" charset="0"/>
              </a:rPr>
              <a:t> is prime.</a:t>
            </a:r>
          </a:p>
          <a:p>
            <a:r>
              <a:rPr lang="en-US" sz="2600" dirty="0">
                <a:ea typeface="Cambria Math" pitchFamily="18" charset="0"/>
              </a:rPr>
              <a:t>Among the positive integers not exceeding a positive real number </a:t>
            </a:r>
            <a:r>
              <a:rPr lang="en-US" sz="2600" i="1" dirty="0">
                <a:ea typeface="Cambria Math" pitchFamily="18" charset="0"/>
              </a:rPr>
              <a:t>x</a:t>
            </a:r>
            <a:r>
              <a:rPr lang="en-US" sz="2600" dirty="0">
                <a:ea typeface="Cambria Math" pitchFamily="18" charset="0"/>
              </a:rPr>
              <a:t>, compared to primes, there are relatively few pseudoprimes to the base </a:t>
            </a:r>
            <a:r>
              <a:rPr lang="en-US" sz="2600" i="1" dirty="0">
                <a:ea typeface="Cambria Math" pitchFamily="18" charset="0"/>
              </a:rPr>
              <a:t>b</a:t>
            </a:r>
            <a:r>
              <a:rPr lang="en-US" sz="2600" dirty="0">
                <a:ea typeface="Cambria Math" pitchFamily="18" charset="0"/>
              </a:rPr>
              <a:t>.</a:t>
            </a:r>
          </a:p>
          <a:p>
            <a:pPr marL="342000" lvl="1"/>
            <a:r>
              <a:rPr lang="en-US" sz="2200" dirty="0">
                <a:ea typeface="Cambria Math" pitchFamily="18" charset="0"/>
              </a:rPr>
              <a:t>For example, among the positive integers less than</a:t>
            </a:r>
            <a:endParaRPr lang="en-IN" dirty="0"/>
          </a:p>
        </p:txBody>
      </p:sp>
      <p:graphicFrame>
        <p:nvGraphicFramePr>
          <p:cNvPr id="10" name="Object 9">
            <a:extLst>
              <a:ext uri="{FF2B5EF4-FFF2-40B4-BE49-F238E27FC236}">
                <a16:creationId xmlns:a16="http://schemas.microsoft.com/office/drawing/2014/main" id="{69D74028-FCA0-4B16-918A-9C24217DAB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79277829"/>
              </p:ext>
            </p:extLst>
          </p:nvPr>
        </p:nvGraphicFramePr>
        <p:xfrm>
          <a:off x="6676032" y="5818187"/>
          <a:ext cx="486768" cy="354013"/>
        </p:xfrm>
        <a:graphic>
          <a:graphicData uri="http://schemas.openxmlformats.org/presentationml/2006/ole">
            <mc:AlternateContent xmlns:mc="http://schemas.openxmlformats.org/markup-compatibility/2006">
              <mc:Choice xmlns:v="urn:schemas-microsoft-com:vml" Requires="v">
                <p:oleObj name="Equation" r:id="rId4" imgW="279360" imgH="203040" progId="Equation.DSMT4">
                  <p:embed/>
                </p:oleObj>
              </mc:Choice>
              <mc:Fallback>
                <p:oleObj name="Equation" r:id="rId4" imgW="279360" imgH="203040" progId="Equation.DSMT4">
                  <p:embed/>
                  <p:pic>
                    <p:nvPicPr>
                      <p:cNvPr id="0" name=""/>
                      <p:cNvPicPr/>
                      <p:nvPr/>
                    </p:nvPicPr>
                    <p:blipFill>
                      <a:blip r:embed="rId5"/>
                      <a:stretch>
                        <a:fillRect/>
                      </a:stretch>
                    </p:blipFill>
                    <p:spPr>
                      <a:xfrm>
                        <a:off x="6676032" y="5818187"/>
                        <a:ext cx="486768" cy="3540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FBC507E-A51F-4E2E-B2A3-36FB5D20B753}"/>
              </a:ext>
            </a:extLst>
          </p:cNvPr>
          <p:cNvSpPr>
            <a:spLocks noGrp="1"/>
          </p:cNvSpPr>
          <p:nvPr>
            <p:ph idx="15"/>
          </p:nvPr>
        </p:nvSpPr>
        <p:spPr>
          <a:xfrm>
            <a:off x="7124700" y="5808518"/>
            <a:ext cx="1600200" cy="381000"/>
          </a:xfrm>
        </p:spPr>
        <p:txBody>
          <a:bodyPr/>
          <a:lstStyle/>
          <a:p>
            <a:r>
              <a:rPr lang="en-US" sz="2200" dirty="0">
                <a:ea typeface="Cambria Math" pitchFamily="18" charset="0"/>
              </a:rPr>
              <a:t>there are</a:t>
            </a:r>
            <a:endParaRPr lang="en-IN" sz="2200" dirty="0"/>
          </a:p>
        </p:txBody>
      </p:sp>
      <p:sp>
        <p:nvSpPr>
          <p:cNvPr id="7" name="Content Placeholder 6">
            <a:extLst>
              <a:ext uri="{FF2B5EF4-FFF2-40B4-BE49-F238E27FC236}">
                <a16:creationId xmlns:a16="http://schemas.microsoft.com/office/drawing/2014/main" id="{094B5F53-7841-4E10-918F-B2515D2E2C28}"/>
              </a:ext>
            </a:extLst>
          </p:cNvPr>
          <p:cNvSpPr>
            <a:spLocks noGrp="1"/>
          </p:cNvSpPr>
          <p:nvPr>
            <p:ph idx="16"/>
          </p:nvPr>
        </p:nvSpPr>
        <p:spPr>
          <a:xfrm>
            <a:off x="762000" y="6172200"/>
            <a:ext cx="8382000" cy="533400"/>
          </a:xfrm>
        </p:spPr>
        <p:txBody>
          <a:bodyPr/>
          <a:lstStyle/>
          <a:p>
            <a:r>
              <a:rPr lang="en-US" sz="2200" dirty="0">
                <a:ea typeface="Cambria Math" pitchFamily="18" charset="0"/>
              </a:rPr>
              <a:t>455,052,512 primes, but only 14,884 pseudoprimes to the base 2.</a:t>
            </a:r>
            <a:endParaRPr lang="en-IN" sz="2200" dirty="0"/>
          </a:p>
        </p:txBody>
      </p:sp>
      <p:sp>
        <p:nvSpPr>
          <p:cNvPr id="11" name="Slide Number Placeholder 5">
            <a:extLst>
              <a:ext uri="{FF2B5EF4-FFF2-40B4-BE49-F238E27FC236}">
                <a16:creationId xmlns:a16="http://schemas.microsoft.com/office/drawing/2014/main" id="{DAED60BC-3C2D-4214-87D4-A806C443998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1850155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24E-E796-4B59-A8E9-B0C4264AFF91}"/>
              </a:ext>
            </a:extLst>
          </p:cNvPr>
          <p:cNvSpPr>
            <a:spLocks noGrp="1"/>
          </p:cNvSpPr>
          <p:nvPr>
            <p:ph type="title"/>
          </p:nvPr>
        </p:nvSpPr>
        <p:spPr/>
        <p:txBody>
          <a:bodyPr/>
          <a:lstStyle/>
          <a:p>
            <a:pPr algn="l"/>
            <a:r>
              <a:rPr lang="en-US" dirty="0"/>
              <a:t>Carmichael Numbers</a:t>
            </a:r>
            <a:br>
              <a:rPr lang="en-US" dirty="0"/>
            </a:br>
            <a:r>
              <a:rPr lang="en-US" dirty="0"/>
              <a:t>(</a:t>
            </a:r>
            <a:r>
              <a:rPr lang="en-US" i="1" dirty="0"/>
              <a:t>optional</a:t>
            </a:r>
            <a:r>
              <a:rPr lang="en-US" dirty="0"/>
              <a:t>)</a:t>
            </a:r>
            <a:endParaRPr lang="en-IN" dirty="0"/>
          </a:p>
        </p:txBody>
      </p:sp>
      <p:pic>
        <p:nvPicPr>
          <p:cNvPr id="25" name="Picture 2" descr="A portrait of Robert Daniel Carmichael.">
            <a:extLst>
              <a:ext uri="{FF2B5EF4-FFF2-40B4-BE49-F238E27FC236}">
                <a16:creationId xmlns:a16="http://schemas.microsoft.com/office/drawing/2014/main" id="{3097699B-2A11-4A37-B7CF-CDBC3CA65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11"/>
          <a:stretch/>
        </p:blipFill>
        <p:spPr bwMode="auto">
          <a:xfrm>
            <a:off x="7632192" y="152400"/>
            <a:ext cx="1359408" cy="1520196"/>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93B93C-878B-4B83-835F-B8929A4E7AE2}"/>
              </a:ext>
            </a:extLst>
          </p:cNvPr>
          <p:cNvSpPr>
            <a:spLocks noGrp="1"/>
          </p:cNvSpPr>
          <p:nvPr>
            <p:ph idx="1"/>
          </p:nvPr>
        </p:nvSpPr>
        <p:spPr>
          <a:xfrm>
            <a:off x="6096000" y="381000"/>
            <a:ext cx="1447800" cy="914400"/>
          </a:xfrm>
        </p:spPr>
        <p:txBody>
          <a:bodyPr/>
          <a:lstStyle/>
          <a:p>
            <a:pPr algn="ctr">
              <a:spcBef>
                <a:spcPts val="0"/>
              </a:spcBef>
              <a:spcAft>
                <a:spcPts val="0"/>
              </a:spcAft>
            </a:pPr>
            <a:r>
              <a:rPr lang="en-US" sz="1800" dirty="0"/>
              <a:t>Robert Carmichael </a:t>
            </a:r>
          </a:p>
          <a:p>
            <a:pPr algn="ctr">
              <a:spcBef>
                <a:spcPts val="0"/>
              </a:spcBef>
              <a:spcAft>
                <a:spcPts val="0"/>
              </a:spcAft>
            </a:pPr>
            <a:r>
              <a:rPr lang="en-US" sz="1800" dirty="0"/>
              <a:t>(</a:t>
            </a:r>
            <a:r>
              <a:rPr lang="en-US" sz="1800" dirty="0">
                <a:ea typeface="Cambria Math" pitchFamily="18" charset="0"/>
              </a:rPr>
              <a:t>1879-1967</a:t>
            </a:r>
            <a:r>
              <a:rPr lang="en-US" sz="1800" dirty="0"/>
              <a:t>)</a:t>
            </a:r>
          </a:p>
        </p:txBody>
      </p:sp>
      <p:sp>
        <p:nvSpPr>
          <p:cNvPr id="4" name="Content Placeholder 3">
            <a:extLst>
              <a:ext uri="{FF2B5EF4-FFF2-40B4-BE49-F238E27FC236}">
                <a16:creationId xmlns:a16="http://schemas.microsoft.com/office/drawing/2014/main" id="{7722822F-21A2-4512-B381-66171E97F044}"/>
              </a:ext>
            </a:extLst>
          </p:cNvPr>
          <p:cNvSpPr>
            <a:spLocks noGrp="1"/>
          </p:cNvSpPr>
          <p:nvPr>
            <p:ph idx="10"/>
          </p:nvPr>
        </p:nvSpPr>
        <p:spPr>
          <a:xfrm>
            <a:off x="457200" y="1295400"/>
            <a:ext cx="8382000" cy="1068878"/>
          </a:xfrm>
        </p:spPr>
        <p:txBody>
          <a:bodyPr/>
          <a:lstStyle/>
          <a:p>
            <a:pPr>
              <a:spcBef>
                <a:spcPts val="0"/>
              </a:spcBef>
              <a:spcAft>
                <a:spcPts val="0"/>
              </a:spcAft>
            </a:pPr>
            <a:r>
              <a:rPr lang="en-US" sz="2000" dirty="0">
                <a:ea typeface="Cambria Math" pitchFamily="18" charset="0"/>
              </a:rPr>
              <a:t>There are composite integers </a:t>
            </a:r>
            <a:r>
              <a:rPr lang="en-US" sz="2000" i="1" dirty="0">
                <a:ea typeface="Cambria Math" pitchFamily="18" charset="0"/>
              </a:rPr>
              <a:t>n</a:t>
            </a:r>
            <a:r>
              <a:rPr lang="en-US" sz="2000" dirty="0">
                <a:ea typeface="Cambria Math" pitchFamily="18" charset="0"/>
              </a:rPr>
              <a:t> that pass all tests with bases</a:t>
            </a:r>
            <a:br>
              <a:rPr lang="en-US" sz="2000" dirty="0">
                <a:ea typeface="Cambria Math" pitchFamily="18" charset="0"/>
              </a:rPr>
            </a:br>
            <a:r>
              <a:rPr lang="en-US" sz="2000" i="1" dirty="0">
                <a:ea typeface="Cambria Math" pitchFamily="18" charset="0"/>
              </a:rPr>
              <a:t>b</a:t>
            </a:r>
            <a:r>
              <a:rPr lang="en-US" sz="2000" dirty="0">
                <a:ea typeface="Cambria Math" pitchFamily="18" charset="0"/>
              </a:rPr>
              <a:t> such that </a:t>
            </a:r>
            <a:r>
              <a:rPr lang="en-US" sz="2000" dirty="0" err="1">
                <a:ea typeface="Cambria Math" pitchFamily="18" charset="0"/>
              </a:rPr>
              <a:t>gcd</a:t>
            </a:r>
            <a:r>
              <a:rPr lang="en-US" sz="2000" dirty="0">
                <a:ea typeface="Cambria Math" pitchFamily="18" charset="0"/>
              </a:rPr>
              <a:t>(</a:t>
            </a:r>
            <a:r>
              <a:rPr lang="en-US" sz="2000" i="1" dirty="0" err="1">
                <a:ea typeface="Cambria Math" pitchFamily="18" charset="0"/>
              </a:rPr>
              <a:t>b,n</a:t>
            </a:r>
            <a:r>
              <a:rPr lang="en-US" sz="2000" dirty="0">
                <a:ea typeface="Cambria Math" pitchFamily="18" charset="0"/>
              </a:rPr>
              <a:t>) = 1.</a:t>
            </a:r>
            <a:endParaRPr lang="en-US" sz="2000" dirty="0"/>
          </a:p>
          <a:p>
            <a:pPr>
              <a:spcBef>
                <a:spcPts val="0"/>
              </a:spcBef>
              <a:spcAft>
                <a:spcPts val="0"/>
              </a:spcAft>
            </a:pPr>
            <a:r>
              <a:rPr lang="en-US" sz="2000" b="1" dirty="0"/>
              <a:t>Definition</a:t>
            </a:r>
            <a:r>
              <a:rPr lang="en-US" sz="2000" dirty="0"/>
              <a:t>: A composite integer n that satisfies the congruence</a:t>
            </a:r>
            <a:endParaRPr lang="en-IN" sz="2000" dirty="0"/>
          </a:p>
        </p:txBody>
      </p:sp>
      <p:graphicFrame>
        <p:nvGraphicFramePr>
          <p:cNvPr id="27" name="Object 26">
            <a:extLst>
              <a:ext uri="{FF2B5EF4-FFF2-40B4-BE49-F238E27FC236}">
                <a16:creationId xmlns:a16="http://schemas.microsoft.com/office/drawing/2014/main" id="{E1E0E613-E0DF-4E8E-BCF5-43D335D8F0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9358370"/>
              </p:ext>
            </p:extLst>
          </p:nvPr>
        </p:nvGraphicFramePr>
        <p:xfrm>
          <a:off x="7065236" y="1908389"/>
          <a:ext cx="445008" cy="339054"/>
        </p:xfrm>
        <a:graphic>
          <a:graphicData uri="http://schemas.openxmlformats.org/presentationml/2006/ole">
            <mc:AlternateContent xmlns:mc="http://schemas.openxmlformats.org/markup-compatibility/2006">
              <mc:Choice xmlns:v="urn:schemas-microsoft-com:vml" Requires="v">
                <p:oleObj name="Equation" r:id="rId3" imgW="266400" imgH="203040" progId="Equation.DSMT4">
                  <p:embed/>
                </p:oleObj>
              </mc:Choice>
              <mc:Fallback>
                <p:oleObj name="Equation" r:id="rId3" imgW="266400" imgH="203040" progId="Equation.DSMT4">
                  <p:embed/>
                  <p:pic>
                    <p:nvPicPr>
                      <p:cNvPr id="4" name="Object 3">
                        <a:extLst>
                          <a:ext uri="{FF2B5EF4-FFF2-40B4-BE49-F238E27FC236}">
                            <a16:creationId xmlns:a16="http://schemas.microsoft.com/office/drawing/2014/main" id="{E34BA7F9-4500-473B-9522-97464FABDB27}"/>
                          </a:ext>
                        </a:extLst>
                      </p:cNvPr>
                      <p:cNvPicPr/>
                      <p:nvPr/>
                    </p:nvPicPr>
                    <p:blipFill>
                      <a:blip r:embed="rId4"/>
                      <a:stretch>
                        <a:fillRect/>
                      </a:stretch>
                    </p:blipFill>
                    <p:spPr>
                      <a:xfrm>
                        <a:off x="7065236" y="1908389"/>
                        <a:ext cx="445008" cy="33905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4818B4B-658C-45B6-B801-9581BC53438F}"/>
              </a:ext>
            </a:extLst>
          </p:cNvPr>
          <p:cNvSpPr>
            <a:spLocks noGrp="1"/>
          </p:cNvSpPr>
          <p:nvPr>
            <p:ph idx="11"/>
          </p:nvPr>
        </p:nvSpPr>
        <p:spPr>
          <a:xfrm>
            <a:off x="7425914" y="1887416"/>
            <a:ext cx="1409700" cy="381000"/>
          </a:xfrm>
        </p:spPr>
        <p:txBody>
          <a:bodyPr/>
          <a:lstStyle/>
          <a:p>
            <a:r>
              <a:rPr lang="en-US" sz="2000" dirty="0">
                <a:ea typeface="Cambria Math"/>
              </a:rPr>
              <a:t>≡ </a:t>
            </a:r>
            <a:r>
              <a:rPr lang="en-US" sz="2000" dirty="0">
                <a:ea typeface="Cambria Math" pitchFamily="18" charset="0"/>
              </a:rPr>
              <a:t>1 (mod </a:t>
            </a:r>
            <a:r>
              <a:rPr lang="en-US" sz="2000" i="1" dirty="0">
                <a:ea typeface="Cambria Math" pitchFamily="18" charset="0"/>
              </a:rPr>
              <a:t>n</a:t>
            </a:r>
            <a:r>
              <a:rPr lang="en-US" sz="2000" dirty="0">
                <a:ea typeface="Cambria Math" pitchFamily="18" charset="0"/>
              </a:rPr>
              <a:t>)</a:t>
            </a:r>
            <a:endParaRPr lang="en-IN" sz="2000" dirty="0"/>
          </a:p>
        </p:txBody>
      </p:sp>
      <p:sp>
        <p:nvSpPr>
          <p:cNvPr id="6" name="Content Placeholder 5">
            <a:extLst>
              <a:ext uri="{FF2B5EF4-FFF2-40B4-BE49-F238E27FC236}">
                <a16:creationId xmlns:a16="http://schemas.microsoft.com/office/drawing/2014/main" id="{78E7E2AE-F84F-4451-8168-2195E3ED4A29}"/>
              </a:ext>
            </a:extLst>
          </p:cNvPr>
          <p:cNvSpPr>
            <a:spLocks noGrp="1"/>
          </p:cNvSpPr>
          <p:nvPr>
            <p:ph idx="12"/>
          </p:nvPr>
        </p:nvSpPr>
        <p:spPr>
          <a:xfrm>
            <a:off x="457200" y="2203569"/>
            <a:ext cx="8077200" cy="2063631"/>
          </a:xfrm>
        </p:spPr>
        <p:txBody>
          <a:bodyPr/>
          <a:lstStyle/>
          <a:p>
            <a:pPr>
              <a:spcBef>
                <a:spcPts val="0"/>
              </a:spcBef>
              <a:spcAft>
                <a:spcPts val="0"/>
              </a:spcAft>
            </a:pPr>
            <a:r>
              <a:rPr lang="en-US" sz="2000" dirty="0">
                <a:ea typeface="Cambria Math" pitchFamily="18" charset="0"/>
              </a:rPr>
              <a:t>for all positive integers </a:t>
            </a:r>
            <a:r>
              <a:rPr lang="en-US" sz="2000" i="1" dirty="0">
                <a:ea typeface="Cambria Math" pitchFamily="18" charset="0"/>
              </a:rPr>
              <a:t>b</a:t>
            </a:r>
            <a:r>
              <a:rPr lang="en-US" sz="2000" dirty="0">
                <a:ea typeface="Cambria Math" pitchFamily="18" charset="0"/>
              </a:rPr>
              <a:t> with </a:t>
            </a:r>
            <a:r>
              <a:rPr lang="en-US" sz="2000" dirty="0" err="1">
                <a:ea typeface="Cambria Math" pitchFamily="18" charset="0"/>
              </a:rPr>
              <a:t>gcd</a:t>
            </a:r>
            <a:r>
              <a:rPr lang="en-US" sz="2000" dirty="0">
                <a:ea typeface="Cambria Math" pitchFamily="18" charset="0"/>
              </a:rPr>
              <a:t>(</a:t>
            </a:r>
            <a:r>
              <a:rPr lang="en-US" sz="2000" i="1" dirty="0" err="1">
                <a:ea typeface="Cambria Math" pitchFamily="18" charset="0"/>
              </a:rPr>
              <a:t>b</a:t>
            </a:r>
            <a:r>
              <a:rPr lang="en-US" sz="2000" dirty="0" err="1">
                <a:ea typeface="Cambria Math" pitchFamily="18" charset="0"/>
              </a:rPr>
              <a:t>,</a:t>
            </a:r>
            <a:r>
              <a:rPr lang="en-US" sz="2000" i="1" dirty="0" err="1">
                <a:ea typeface="Cambria Math" pitchFamily="18" charset="0"/>
              </a:rPr>
              <a:t>n</a:t>
            </a:r>
            <a:r>
              <a:rPr lang="en-US" sz="2000" dirty="0">
                <a:ea typeface="Cambria Math" pitchFamily="18" charset="0"/>
              </a:rPr>
              <a:t>) = 1 is called a </a:t>
            </a:r>
            <a:r>
              <a:rPr lang="en-US" sz="2000" i="1" dirty="0">
                <a:ea typeface="Cambria Math" pitchFamily="18" charset="0"/>
              </a:rPr>
              <a:t>Carmichael</a:t>
            </a:r>
            <a:r>
              <a:rPr lang="en-US" sz="2000" dirty="0">
                <a:ea typeface="Cambria Math" pitchFamily="18" charset="0"/>
              </a:rPr>
              <a:t> number.</a:t>
            </a:r>
          </a:p>
          <a:p>
            <a:pPr>
              <a:spcBef>
                <a:spcPts val="0"/>
              </a:spcBef>
              <a:spcAft>
                <a:spcPts val="0"/>
              </a:spcAft>
            </a:pPr>
            <a:r>
              <a:rPr lang="en-US" sz="2000" b="1" dirty="0">
                <a:ea typeface="Cambria Math" pitchFamily="18" charset="0"/>
              </a:rPr>
              <a:t>Example</a:t>
            </a:r>
            <a:r>
              <a:rPr lang="en-US" sz="2000" dirty="0">
                <a:ea typeface="Cambria Math" pitchFamily="18" charset="0"/>
              </a:rPr>
              <a:t>: The integer 561 is a Carmichael number. To see this:</a:t>
            </a:r>
          </a:p>
          <a:p>
            <a:pPr marL="342000" lvl="1">
              <a:spcBef>
                <a:spcPts val="0"/>
              </a:spcBef>
              <a:spcAft>
                <a:spcPts val="0"/>
              </a:spcAft>
              <a:buClr>
                <a:srgbClr val="04617B"/>
              </a:buClr>
            </a:pPr>
            <a:r>
              <a:rPr lang="en-US" sz="1800" dirty="0">
                <a:latin typeface="+mn-lt"/>
                <a:ea typeface="Cambria Math" pitchFamily="18" charset="0"/>
              </a:rPr>
              <a:t>561 is composite, since 561 =</a:t>
            </a:r>
            <a:endParaRPr lang="en-IN" dirty="0">
              <a:latin typeface="+mn-lt"/>
            </a:endParaRPr>
          </a:p>
        </p:txBody>
      </p:sp>
      <p:graphicFrame>
        <p:nvGraphicFramePr>
          <p:cNvPr id="33" name="Object 32">
            <a:extLst>
              <a:ext uri="{FF2B5EF4-FFF2-40B4-BE49-F238E27FC236}">
                <a16:creationId xmlns:a16="http://schemas.microsoft.com/office/drawing/2014/main" id="{C4D37C60-EC51-4279-91CD-BEDB0C5DF0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389180"/>
              </p:ext>
            </p:extLst>
          </p:nvPr>
        </p:nvGraphicFramePr>
        <p:xfrm>
          <a:off x="3641404" y="2876712"/>
          <a:ext cx="806682" cy="227974"/>
        </p:xfrm>
        <a:graphic>
          <a:graphicData uri="http://schemas.openxmlformats.org/presentationml/2006/ole">
            <mc:AlternateContent xmlns:mc="http://schemas.openxmlformats.org/markup-compatibility/2006">
              <mc:Choice xmlns:v="urn:schemas-microsoft-com:vml" Requires="v">
                <p:oleObj name="Equation" r:id="rId5" imgW="583920" imgH="164880" progId="Equation.DSMT4">
                  <p:embed/>
                </p:oleObj>
              </mc:Choice>
              <mc:Fallback>
                <p:oleObj name="Equation" r:id="rId5" imgW="583920" imgH="164880" progId="Equation.DSMT4">
                  <p:embed/>
                  <p:pic>
                    <p:nvPicPr>
                      <p:cNvPr id="4" name="Object 3">
                        <a:extLst>
                          <a:ext uri="{FF2B5EF4-FFF2-40B4-BE49-F238E27FC236}">
                            <a16:creationId xmlns:a16="http://schemas.microsoft.com/office/drawing/2014/main" id="{0FA6B5A9-688F-4E18-8DFD-1268463FBA8A}"/>
                          </a:ext>
                        </a:extLst>
                      </p:cNvPr>
                      <p:cNvPicPr/>
                      <p:nvPr/>
                    </p:nvPicPr>
                    <p:blipFill>
                      <a:blip r:embed="rId6"/>
                      <a:stretch>
                        <a:fillRect/>
                      </a:stretch>
                    </p:blipFill>
                    <p:spPr>
                      <a:xfrm>
                        <a:off x="3641404" y="2876712"/>
                        <a:ext cx="806682" cy="22797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C88567D-DBCB-470F-9716-79730A160E16}"/>
              </a:ext>
            </a:extLst>
          </p:cNvPr>
          <p:cNvSpPr>
            <a:spLocks noGrp="1"/>
          </p:cNvSpPr>
          <p:nvPr>
            <p:ph idx="13"/>
          </p:nvPr>
        </p:nvSpPr>
        <p:spPr>
          <a:xfrm>
            <a:off x="457200" y="3124200"/>
            <a:ext cx="8077200" cy="728054"/>
          </a:xfrm>
        </p:spPr>
        <p:txBody>
          <a:bodyPr/>
          <a:lstStyle/>
          <a:p>
            <a:pPr marL="342000" lvl="1">
              <a:spcBef>
                <a:spcPts val="0"/>
              </a:spcBef>
              <a:spcAft>
                <a:spcPts val="0"/>
              </a:spcAft>
              <a:buClr>
                <a:srgbClr val="04617B"/>
              </a:buClr>
            </a:pPr>
            <a:r>
              <a:rPr lang="en-US" sz="1800" dirty="0">
                <a:latin typeface="+mn-lt"/>
                <a:ea typeface="Cambria Math"/>
              </a:rPr>
              <a:t>If </a:t>
            </a:r>
            <a:r>
              <a:rPr lang="en-US" sz="1800" dirty="0" err="1">
                <a:latin typeface="+mn-lt"/>
                <a:ea typeface="Cambria Math"/>
              </a:rPr>
              <a:t>gcd</a:t>
            </a:r>
            <a:r>
              <a:rPr lang="en-US" sz="1800" dirty="0">
                <a:latin typeface="+mn-lt"/>
                <a:ea typeface="Cambria Math"/>
              </a:rPr>
              <a:t>(</a:t>
            </a:r>
            <a:r>
              <a:rPr lang="en-US" sz="1800" i="1" dirty="0">
                <a:latin typeface="+mn-lt"/>
                <a:ea typeface="Cambria Math"/>
              </a:rPr>
              <a:t>b</a:t>
            </a:r>
            <a:r>
              <a:rPr lang="en-US" sz="1800" dirty="0">
                <a:latin typeface="+mn-lt"/>
                <a:ea typeface="Cambria Math"/>
              </a:rPr>
              <a:t>, 561) = 1, then </a:t>
            </a:r>
            <a:r>
              <a:rPr lang="en-US" sz="1800" dirty="0" err="1">
                <a:latin typeface="+mn-lt"/>
                <a:ea typeface="Cambria Math"/>
              </a:rPr>
              <a:t>gcd</a:t>
            </a:r>
            <a:r>
              <a:rPr lang="en-US" sz="1800" dirty="0">
                <a:latin typeface="+mn-lt"/>
                <a:ea typeface="Cambria Math"/>
              </a:rPr>
              <a:t>(</a:t>
            </a:r>
            <a:r>
              <a:rPr lang="en-US" sz="1800" i="1" dirty="0">
                <a:latin typeface="+mn-lt"/>
                <a:ea typeface="Cambria Math"/>
              </a:rPr>
              <a:t>b</a:t>
            </a:r>
            <a:r>
              <a:rPr lang="en-US" sz="1800" dirty="0">
                <a:latin typeface="+mn-lt"/>
                <a:ea typeface="Cambria Math"/>
              </a:rPr>
              <a:t>, 3) = 1, then     </a:t>
            </a:r>
            <a:r>
              <a:rPr lang="en-US" sz="1800" dirty="0" err="1">
                <a:latin typeface="+mn-lt"/>
                <a:ea typeface="Cambria Math"/>
              </a:rPr>
              <a:t>gcd</a:t>
            </a:r>
            <a:r>
              <a:rPr lang="en-US" sz="1800" dirty="0">
                <a:latin typeface="+mn-lt"/>
                <a:ea typeface="Cambria Math"/>
              </a:rPr>
              <a:t>(</a:t>
            </a:r>
            <a:r>
              <a:rPr lang="en-US" sz="1800" i="1" dirty="0">
                <a:latin typeface="+mn-lt"/>
                <a:ea typeface="Cambria Math"/>
              </a:rPr>
              <a:t>b</a:t>
            </a:r>
            <a:r>
              <a:rPr lang="en-US" sz="1800" dirty="0">
                <a:latin typeface="+mn-lt"/>
                <a:ea typeface="Cambria Math"/>
              </a:rPr>
              <a:t>, 11) = </a:t>
            </a:r>
            <a:r>
              <a:rPr lang="en-US" sz="1800" dirty="0" err="1">
                <a:latin typeface="+mn-lt"/>
                <a:ea typeface="Cambria Math"/>
              </a:rPr>
              <a:t>gcd</a:t>
            </a:r>
            <a:r>
              <a:rPr lang="en-US" sz="1800" dirty="0">
                <a:latin typeface="+mn-lt"/>
                <a:ea typeface="Cambria Math"/>
              </a:rPr>
              <a:t>(</a:t>
            </a:r>
            <a:r>
              <a:rPr lang="en-US" sz="1800" i="1" dirty="0">
                <a:latin typeface="+mn-lt"/>
                <a:ea typeface="Cambria Math"/>
              </a:rPr>
              <a:t>b</a:t>
            </a:r>
            <a:r>
              <a:rPr lang="en-US" sz="1800" dirty="0">
                <a:latin typeface="+mn-lt"/>
                <a:ea typeface="Cambria Math"/>
              </a:rPr>
              <a:t>, 17) =1.</a:t>
            </a:r>
          </a:p>
          <a:p>
            <a:pPr marL="342000" lvl="1">
              <a:spcBef>
                <a:spcPts val="0"/>
              </a:spcBef>
              <a:spcAft>
                <a:spcPts val="0"/>
              </a:spcAft>
              <a:buClr>
                <a:srgbClr val="04617B"/>
              </a:buClr>
            </a:pPr>
            <a:r>
              <a:rPr lang="en-US" sz="1800" dirty="0">
                <a:latin typeface="+mn-lt"/>
                <a:ea typeface="Cambria Math"/>
              </a:rPr>
              <a:t>Using Fermat’s Little Theorem:</a:t>
            </a:r>
            <a:endParaRPr lang="en-IN" sz="1800" dirty="0">
              <a:latin typeface="+mn-lt"/>
            </a:endParaRPr>
          </a:p>
        </p:txBody>
      </p:sp>
      <p:graphicFrame>
        <p:nvGraphicFramePr>
          <p:cNvPr id="29" name="Object 28">
            <a:extLst>
              <a:ext uri="{FF2B5EF4-FFF2-40B4-BE49-F238E27FC236}">
                <a16:creationId xmlns:a16="http://schemas.microsoft.com/office/drawing/2014/main" id="{34188F0D-80EA-43E5-A64C-5DD0D87305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6189616"/>
              </p:ext>
            </p:extLst>
          </p:nvPr>
        </p:nvGraphicFramePr>
        <p:xfrm>
          <a:off x="3771900" y="3426458"/>
          <a:ext cx="4648200" cy="373349"/>
        </p:xfrm>
        <a:graphic>
          <a:graphicData uri="http://schemas.openxmlformats.org/presentationml/2006/ole">
            <mc:AlternateContent xmlns:mc="http://schemas.openxmlformats.org/markup-compatibility/2006">
              <mc:Choice xmlns:v="urn:schemas-microsoft-com:vml" Requires="v">
                <p:oleObj name="Equation" r:id="rId7" imgW="3162240" imgH="253800" progId="Equation.DSMT4">
                  <p:embed/>
                </p:oleObj>
              </mc:Choice>
              <mc:Fallback>
                <p:oleObj name="Equation" r:id="rId7" imgW="3162240" imgH="253800" progId="Equation.DSMT4">
                  <p:embed/>
                  <p:pic>
                    <p:nvPicPr>
                      <p:cNvPr id="9" name="Object 8">
                        <a:extLst>
                          <a:ext uri="{FF2B5EF4-FFF2-40B4-BE49-F238E27FC236}">
                            <a16:creationId xmlns:a16="http://schemas.microsoft.com/office/drawing/2014/main" id="{1678C51A-74DA-4B79-9FD7-E282553654C7}"/>
                          </a:ext>
                        </a:extLst>
                      </p:cNvPr>
                      <p:cNvPicPr/>
                      <p:nvPr/>
                    </p:nvPicPr>
                    <p:blipFill>
                      <a:blip r:embed="rId8"/>
                      <a:stretch>
                        <a:fillRect/>
                      </a:stretch>
                    </p:blipFill>
                    <p:spPr>
                      <a:xfrm>
                        <a:off x="3771900" y="3426458"/>
                        <a:ext cx="4648200" cy="37334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F05456C-A685-4509-AA02-EEB34B9D4B51}"/>
              </a:ext>
            </a:extLst>
          </p:cNvPr>
          <p:cNvSpPr>
            <a:spLocks noGrp="1"/>
          </p:cNvSpPr>
          <p:nvPr>
            <p:ph idx="14"/>
          </p:nvPr>
        </p:nvSpPr>
        <p:spPr>
          <a:xfrm>
            <a:off x="457200" y="3657600"/>
            <a:ext cx="1219200" cy="381000"/>
          </a:xfrm>
        </p:spPr>
        <p:txBody>
          <a:bodyPr/>
          <a:lstStyle/>
          <a:p>
            <a:pPr marL="342000" indent="-342000">
              <a:buClr>
                <a:srgbClr val="04617B"/>
              </a:buClr>
              <a:buFont typeface="Arial" panose="020B0604020202020204" pitchFamily="34" charset="0"/>
              <a:buChar char="•"/>
            </a:pPr>
            <a:r>
              <a:rPr lang="en-US" sz="1800" dirty="0">
                <a:ea typeface="Cambria Math"/>
              </a:rPr>
              <a:t>Then</a:t>
            </a:r>
            <a:endParaRPr lang="en-IN" sz="1800" dirty="0"/>
          </a:p>
        </p:txBody>
      </p:sp>
      <p:graphicFrame>
        <p:nvGraphicFramePr>
          <p:cNvPr id="26" name="Object 5">
            <a:extLst>
              <a:ext uri="{FF2B5EF4-FFF2-40B4-BE49-F238E27FC236}">
                <a16:creationId xmlns:a16="http://schemas.microsoft.com/office/drawing/2014/main" id="{4F95D580-DF90-4795-9549-2FFACC00C8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0402173"/>
              </p:ext>
            </p:extLst>
          </p:nvPr>
        </p:nvGraphicFramePr>
        <p:xfrm>
          <a:off x="1745996" y="3769551"/>
          <a:ext cx="2057400" cy="1196901"/>
        </p:xfrm>
        <a:graphic>
          <a:graphicData uri="http://schemas.openxmlformats.org/presentationml/2006/ole">
            <mc:AlternateContent xmlns:mc="http://schemas.openxmlformats.org/markup-compatibility/2006">
              <mc:Choice xmlns:v="urn:schemas-microsoft-com:vml" Requires="v">
                <p:oleObj name="Equation" r:id="rId9" imgW="1638000" imgH="952200" progId="Equation.DSMT4">
                  <p:embed/>
                </p:oleObj>
              </mc:Choice>
              <mc:Fallback>
                <p:oleObj name="Equation" r:id="rId9" imgW="1638000" imgH="952200" progId="Equation.DSMT4">
                  <p:embed/>
                  <p:pic>
                    <p:nvPicPr>
                      <p:cNvPr id="11" name="Object 5">
                        <a:extLst>
                          <a:ext uri="{C183D7F6-B498-43B3-948B-1728B52AA6E4}">
                            <adec:decorative xmlns:adec="http://schemas.microsoft.com/office/drawing/2017/decorative" val="1"/>
                          </a:ext>
                        </a:extLst>
                      </p:cNvPr>
                      <p:cNvPicPr/>
                      <p:nvPr/>
                    </p:nvPicPr>
                    <p:blipFill>
                      <a:blip r:embed="rId10"/>
                      <a:stretch>
                        <a:fillRect/>
                      </a:stretch>
                    </p:blipFill>
                    <p:spPr>
                      <a:xfrm>
                        <a:off x="1745996" y="3769551"/>
                        <a:ext cx="2057400" cy="119690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385F901-9EE1-4919-A421-718CF8B8E46B}"/>
              </a:ext>
            </a:extLst>
          </p:cNvPr>
          <p:cNvSpPr>
            <a:spLocks noGrp="1"/>
          </p:cNvSpPr>
          <p:nvPr>
            <p:ph idx="15"/>
          </p:nvPr>
        </p:nvSpPr>
        <p:spPr>
          <a:xfrm>
            <a:off x="457200" y="5105400"/>
            <a:ext cx="3429000" cy="381000"/>
          </a:xfrm>
        </p:spPr>
        <p:txBody>
          <a:bodyPr/>
          <a:lstStyle/>
          <a:p>
            <a:pPr marL="342000" indent="-342000">
              <a:buClr>
                <a:srgbClr val="04617B"/>
              </a:buClr>
              <a:buFont typeface="Arial" panose="020B0604020202020204" pitchFamily="34" charset="0"/>
              <a:buChar char="•"/>
            </a:pPr>
            <a:r>
              <a:rPr lang="en-US" sz="1800" dirty="0">
                <a:ea typeface="Cambria Math"/>
              </a:rPr>
              <a:t>It follows (</a:t>
            </a:r>
            <a:r>
              <a:rPr lang="en-US" sz="1800" i="1" dirty="0">
                <a:ea typeface="Cambria Math"/>
              </a:rPr>
              <a:t>see Exercise </a:t>
            </a:r>
            <a:r>
              <a:rPr lang="en-US" sz="1800" dirty="0">
                <a:ea typeface="Cambria Math" pitchFamily="18" charset="0"/>
              </a:rPr>
              <a:t>29</a:t>
            </a:r>
            <a:r>
              <a:rPr lang="en-US" sz="1800" dirty="0">
                <a:ea typeface="Cambria Math"/>
              </a:rPr>
              <a:t>)</a:t>
            </a:r>
            <a:r>
              <a:rPr lang="en-US" sz="1800" i="1" dirty="0">
                <a:ea typeface="Cambria Math" pitchFamily="18" charset="0"/>
              </a:rPr>
              <a:t> </a:t>
            </a:r>
            <a:r>
              <a:rPr lang="en-US" sz="1800" dirty="0">
                <a:ea typeface="Cambria Math" pitchFamily="18" charset="0"/>
              </a:rPr>
              <a:t>that</a:t>
            </a:r>
            <a:endParaRPr lang="en-IN" sz="1800" dirty="0"/>
          </a:p>
        </p:txBody>
      </p:sp>
      <p:graphicFrame>
        <p:nvGraphicFramePr>
          <p:cNvPr id="28" name="Object 27">
            <a:extLst>
              <a:ext uri="{FF2B5EF4-FFF2-40B4-BE49-F238E27FC236}">
                <a16:creationId xmlns:a16="http://schemas.microsoft.com/office/drawing/2014/main" id="{6B5E519E-821C-4409-909D-31EA28BF36C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0462993"/>
              </p:ext>
            </p:extLst>
          </p:nvPr>
        </p:nvGraphicFramePr>
        <p:xfrm>
          <a:off x="3803396" y="5106019"/>
          <a:ext cx="413327" cy="314916"/>
        </p:xfrm>
        <a:graphic>
          <a:graphicData uri="http://schemas.openxmlformats.org/presentationml/2006/ole">
            <mc:AlternateContent xmlns:mc="http://schemas.openxmlformats.org/markup-compatibility/2006">
              <mc:Choice xmlns:v="urn:schemas-microsoft-com:vml" Requires="v">
                <p:oleObj name="Equation" r:id="rId11" imgW="266400" imgH="203040" progId="Equation.DSMT4">
                  <p:embed/>
                </p:oleObj>
              </mc:Choice>
              <mc:Fallback>
                <p:oleObj name="Equation" r:id="rId11" imgW="266400" imgH="203040" progId="Equation.DSMT4">
                  <p:embed/>
                  <p:pic>
                    <p:nvPicPr>
                      <p:cNvPr id="7" name="Object 6">
                        <a:extLst>
                          <a:ext uri="{FF2B5EF4-FFF2-40B4-BE49-F238E27FC236}">
                            <a16:creationId xmlns:a16="http://schemas.microsoft.com/office/drawing/2014/main" id="{0CC19A53-75F1-4255-90AC-719D5C12E5EC}"/>
                          </a:ext>
                        </a:extLst>
                      </p:cNvPr>
                      <p:cNvPicPr/>
                      <p:nvPr/>
                    </p:nvPicPr>
                    <p:blipFill>
                      <a:blip r:embed="rId12"/>
                      <a:stretch>
                        <a:fillRect/>
                      </a:stretch>
                    </p:blipFill>
                    <p:spPr>
                      <a:xfrm>
                        <a:off x="3803396" y="5106019"/>
                        <a:ext cx="413327" cy="31491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4177EC4-271C-4108-83BB-CA6DB3C3885C}"/>
              </a:ext>
            </a:extLst>
          </p:cNvPr>
          <p:cNvSpPr>
            <a:spLocks noGrp="1"/>
          </p:cNvSpPr>
          <p:nvPr>
            <p:ph idx="16"/>
          </p:nvPr>
        </p:nvSpPr>
        <p:spPr>
          <a:xfrm>
            <a:off x="4191000" y="5105400"/>
            <a:ext cx="4572000" cy="381000"/>
          </a:xfrm>
        </p:spPr>
        <p:txBody>
          <a:bodyPr/>
          <a:lstStyle/>
          <a:p>
            <a:r>
              <a:rPr lang="en-US" sz="1800" dirty="0">
                <a:ea typeface="Cambria Math"/>
              </a:rPr>
              <a:t>≡ </a:t>
            </a:r>
            <a:r>
              <a:rPr lang="en-US" sz="1800" dirty="0">
                <a:ea typeface="Cambria Math" pitchFamily="18" charset="0"/>
              </a:rPr>
              <a:t> 1</a:t>
            </a:r>
            <a:r>
              <a:rPr lang="en-US" sz="1800" dirty="0">
                <a:ea typeface="Cambria Math"/>
              </a:rPr>
              <a:t> (mod 561) for all positive integers </a:t>
            </a:r>
            <a:r>
              <a:rPr lang="en-US" sz="1800" i="1" dirty="0">
                <a:ea typeface="Cambria Math"/>
              </a:rPr>
              <a:t>b</a:t>
            </a:r>
            <a:r>
              <a:rPr lang="en-US" sz="1800" dirty="0">
                <a:ea typeface="Cambria Math"/>
              </a:rPr>
              <a:t> with</a:t>
            </a:r>
            <a:endParaRPr lang="en-IN" sz="1800" dirty="0"/>
          </a:p>
        </p:txBody>
      </p:sp>
      <p:sp>
        <p:nvSpPr>
          <p:cNvPr id="11" name="Content Placeholder 10">
            <a:extLst>
              <a:ext uri="{FF2B5EF4-FFF2-40B4-BE49-F238E27FC236}">
                <a16:creationId xmlns:a16="http://schemas.microsoft.com/office/drawing/2014/main" id="{D56C2BD6-A9B1-427A-AD4C-E986DC361189}"/>
              </a:ext>
            </a:extLst>
          </p:cNvPr>
          <p:cNvSpPr>
            <a:spLocks noGrp="1"/>
          </p:cNvSpPr>
          <p:nvPr>
            <p:ph idx="17"/>
          </p:nvPr>
        </p:nvSpPr>
        <p:spPr>
          <a:xfrm>
            <a:off x="774192" y="5408122"/>
            <a:ext cx="6858000" cy="381000"/>
          </a:xfrm>
        </p:spPr>
        <p:txBody>
          <a:bodyPr/>
          <a:lstStyle/>
          <a:p>
            <a:r>
              <a:rPr lang="en-US" sz="1800" dirty="0" err="1">
                <a:ea typeface="Cambria Math"/>
              </a:rPr>
              <a:t>gcd</a:t>
            </a:r>
            <a:r>
              <a:rPr lang="en-US" sz="1800" dirty="0">
                <a:ea typeface="Cambria Math"/>
              </a:rPr>
              <a:t>(</a:t>
            </a:r>
            <a:r>
              <a:rPr lang="en-US" sz="1800" i="1" dirty="0">
                <a:ea typeface="Cambria Math"/>
              </a:rPr>
              <a:t>b</a:t>
            </a:r>
            <a:r>
              <a:rPr lang="en-US" sz="1800" dirty="0">
                <a:ea typeface="Cambria Math"/>
              </a:rPr>
              <a:t>,</a:t>
            </a:r>
            <a:r>
              <a:rPr lang="en-US" sz="1800" dirty="0">
                <a:ea typeface="Cambria Math" pitchFamily="18" charset="0"/>
              </a:rPr>
              <a:t>561</a:t>
            </a:r>
            <a:r>
              <a:rPr lang="en-US" sz="1800" dirty="0">
                <a:ea typeface="Cambria Math"/>
              </a:rPr>
              <a:t>) = </a:t>
            </a:r>
            <a:r>
              <a:rPr lang="en-US" sz="1800" dirty="0">
                <a:ea typeface="Cambria Math" pitchFamily="18" charset="0"/>
              </a:rPr>
              <a:t>1</a:t>
            </a:r>
            <a:r>
              <a:rPr lang="en-US" sz="1800" dirty="0">
                <a:ea typeface="Cambria Math"/>
              </a:rPr>
              <a:t>. Hence, </a:t>
            </a:r>
            <a:r>
              <a:rPr lang="en-US" sz="1800" dirty="0">
                <a:ea typeface="Cambria Math" pitchFamily="18" charset="0"/>
              </a:rPr>
              <a:t>561</a:t>
            </a:r>
            <a:r>
              <a:rPr lang="en-US" sz="1800" dirty="0">
                <a:ea typeface="Cambria Math"/>
              </a:rPr>
              <a:t> is a Carmichael number.</a:t>
            </a:r>
          </a:p>
        </p:txBody>
      </p:sp>
      <p:sp>
        <p:nvSpPr>
          <p:cNvPr id="12" name="Content Placeholder 11">
            <a:extLst>
              <a:ext uri="{FF2B5EF4-FFF2-40B4-BE49-F238E27FC236}">
                <a16:creationId xmlns:a16="http://schemas.microsoft.com/office/drawing/2014/main" id="{AC621C26-5E9A-4CFF-9C72-7C7C128532C9}"/>
              </a:ext>
            </a:extLst>
          </p:cNvPr>
          <p:cNvSpPr>
            <a:spLocks noGrp="1"/>
          </p:cNvSpPr>
          <p:nvPr>
            <p:ph idx="18"/>
          </p:nvPr>
        </p:nvSpPr>
        <p:spPr>
          <a:xfrm>
            <a:off x="457200" y="5672746"/>
            <a:ext cx="8534400" cy="728054"/>
          </a:xfrm>
        </p:spPr>
        <p:txBody>
          <a:bodyPr/>
          <a:lstStyle/>
          <a:p>
            <a:r>
              <a:rPr lang="en-US" sz="2000" dirty="0">
                <a:ea typeface="Cambria Math"/>
              </a:rPr>
              <a:t>Even though there are infinitely many Carmichael numbers, there are other tests (described in the exercises) that form the basis for efficient probabilistic primality testing. (</a:t>
            </a:r>
            <a:r>
              <a:rPr lang="en-US" sz="2000" i="1" dirty="0">
                <a:ea typeface="Cambria Math"/>
              </a:rPr>
              <a:t>see Chapter </a:t>
            </a:r>
            <a:r>
              <a:rPr lang="en-US" sz="2000" dirty="0">
                <a:ea typeface="Cambria Math"/>
              </a:rPr>
              <a:t>7)</a:t>
            </a:r>
            <a:endParaRPr lang="en-US" sz="2000" dirty="0"/>
          </a:p>
        </p:txBody>
      </p:sp>
      <p:sp>
        <p:nvSpPr>
          <p:cNvPr id="32" name="Slide Number Placeholder 5">
            <a:extLst>
              <a:ext uri="{FF2B5EF4-FFF2-40B4-BE49-F238E27FC236}">
                <a16:creationId xmlns:a16="http://schemas.microsoft.com/office/drawing/2014/main" id="{AC2E6DEC-A8DB-4357-BC3B-2CA2172811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1339965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42A7-F0D4-4F80-88B9-523BBD950A81}"/>
              </a:ext>
            </a:extLst>
          </p:cNvPr>
          <p:cNvSpPr>
            <a:spLocks noGrp="1"/>
          </p:cNvSpPr>
          <p:nvPr>
            <p:ph type="title"/>
          </p:nvPr>
        </p:nvSpPr>
        <p:spPr/>
        <p:txBody>
          <a:bodyPr/>
          <a:lstStyle/>
          <a:p>
            <a:r>
              <a:rPr lang="en-US" dirty="0"/>
              <a:t>Primitive Roots</a:t>
            </a:r>
            <a:endParaRPr lang="en-IN" dirty="0"/>
          </a:p>
        </p:txBody>
      </p:sp>
      <p:sp>
        <p:nvSpPr>
          <p:cNvPr id="3" name="Content Placeholder 2">
            <a:extLst>
              <a:ext uri="{FF2B5EF4-FFF2-40B4-BE49-F238E27FC236}">
                <a16:creationId xmlns:a16="http://schemas.microsoft.com/office/drawing/2014/main" id="{F280AFF0-B7A3-4A09-BE80-75214B60352D}"/>
              </a:ext>
            </a:extLst>
          </p:cNvPr>
          <p:cNvSpPr>
            <a:spLocks noGrp="1"/>
          </p:cNvSpPr>
          <p:nvPr>
            <p:ph idx="1"/>
          </p:nvPr>
        </p:nvSpPr>
        <p:spPr>
          <a:xfrm>
            <a:off x="457200" y="1295400"/>
            <a:ext cx="7924800" cy="381000"/>
          </a:xfrm>
        </p:spPr>
        <p:txBody>
          <a:bodyPr/>
          <a:lstStyle/>
          <a:p>
            <a:r>
              <a:rPr lang="en-US" sz="2400" b="1" dirty="0"/>
              <a:t>Definition</a:t>
            </a:r>
            <a:r>
              <a:rPr lang="en-US" sz="2400" dirty="0"/>
              <a:t>: A primitive root modulo a prime </a:t>
            </a:r>
            <a:r>
              <a:rPr lang="en-US" sz="2400" i="1" dirty="0"/>
              <a:t>p</a:t>
            </a:r>
            <a:r>
              <a:rPr lang="en-US" sz="2400" dirty="0"/>
              <a:t> is an integer </a:t>
            </a:r>
            <a:r>
              <a:rPr lang="en-US" sz="2400" i="1" dirty="0"/>
              <a:t>r</a:t>
            </a:r>
            <a:r>
              <a:rPr lang="en-US" sz="2400" dirty="0"/>
              <a:t> in</a:t>
            </a:r>
            <a:endParaRPr lang="en-IN" dirty="0"/>
          </a:p>
        </p:txBody>
      </p:sp>
      <p:graphicFrame>
        <p:nvGraphicFramePr>
          <p:cNvPr id="24" name="Object 23">
            <a:extLst>
              <a:ext uri="{FF2B5EF4-FFF2-40B4-BE49-F238E27FC236}">
                <a16:creationId xmlns:a16="http://schemas.microsoft.com/office/drawing/2014/main" id="{52E101AB-B401-4E02-A436-8BA1CA4ECB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9898100"/>
              </p:ext>
            </p:extLst>
          </p:nvPr>
        </p:nvGraphicFramePr>
        <p:xfrm>
          <a:off x="8229600" y="1306547"/>
          <a:ext cx="371297" cy="503903"/>
        </p:xfrm>
        <a:graphic>
          <a:graphicData uri="http://schemas.openxmlformats.org/presentationml/2006/ole">
            <mc:AlternateContent xmlns:mc="http://schemas.openxmlformats.org/markup-compatibility/2006">
              <mc:Choice xmlns:v="urn:schemas-microsoft-com:vml" Requires="v">
                <p:oleObj name="Equation" r:id="rId2" imgW="177480" imgH="241200" progId="Equation.DSMT4">
                  <p:embed/>
                </p:oleObj>
              </mc:Choice>
              <mc:Fallback>
                <p:oleObj name="Equation" r:id="rId2" imgW="177480" imgH="241200" progId="Equation.DSMT4">
                  <p:embed/>
                  <p:pic>
                    <p:nvPicPr>
                      <p:cNvPr id="3" name="Object 2">
                        <a:extLst>
                          <a:ext uri="{FF2B5EF4-FFF2-40B4-BE49-F238E27FC236}">
                            <a16:creationId xmlns:a16="http://schemas.microsoft.com/office/drawing/2014/main" id="{C8B954C3-9B6E-439C-B071-1942CF090A21}"/>
                          </a:ext>
                        </a:extLst>
                      </p:cNvPr>
                      <p:cNvPicPr/>
                      <p:nvPr/>
                    </p:nvPicPr>
                    <p:blipFill>
                      <a:blip r:embed="rId3"/>
                      <a:stretch>
                        <a:fillRect/>
                      </a:stretch>
                    </p:blipFill>
                    <p:spPr>
                      <a:xfrm>
                        <a:off x="8229600" y="1306547"/>
                        <a:ext cx="371297" cy="50390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38C33C5-3F9F-4BCE-A793-BAF63183637B}"/>
              </a:ext>
            </a:extLst>
          </p:cNvPr>
          <p:cNvSpPr>
            <a:spLocks noGrp="1"/>
          </p:cNvSpPr>
          <p:nvPr>
            <p:ph idx="10"/>
          </p:nvPr>
        </p:nvSpPr>
        <p:spPr>
          <a:xfrm>
            <a:off x="457200" y="1676400"/>
            <a:ext cx="5105400" cy="381000"/>
          </a:xfrm>
        </p:spPr>
        <p:txBody>
          <a:bodyPr/>
          <a:lstStyle/>
          <a:p>
            <a:r>
              <a:rPr lang="en-US" sz="2400" dirty="0"/>
              <a:t>such that every nonzero element of</a:t>
            </a:r>
            <a:endParaRPr lang="en-IN" dirty="0"/>
          </a:p>
        </p:txBody>
      </p:sp>
      <p:graphicFrame>
        <p:nvGraphicFramePr>
          <p:cNvPr id="23" name="Object 22">
            <a:extLst>
              <a:ext uri="{FF2B5EF4-FFF2-40B4-BE49-F238E27FC236}">
                <a16:creationId xmlns:a16="http://schemas.microsoft.com/office/drawing/2014/main" id="{02AE658E-D1D3-4733-B05D-3A8522FC3D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3652653"/>
              </p:ext>
            </p:extLst>
          </p:nvPr>
        </p:nvGraphicFramePr>
        <p:xfrm>
          <a:off x="4984585" y="1701053"/>
          <a:ext cx="349415" cy="475593"/>
        </p:xfrm>
        <a:graphic>
          <a:graphicData uri="http://schemas.openxmlformats.org/presentationml/2006/ole">
            <mc:AlternateContent xmlns:mc="http://schemas.openxmlformats.org/markup-compatibility/2006">
              <mc:Choice xmlns:v="urn:schemas-microsoft-com:vml" Requires="v">
                <p:oleObj name="Equation" r:id="rId4" imgW="342921" imgH="466508" progId="Equation.DSMT4">
                  <p:embed/>
                </p:oleObj>
              </mc:Choice>
              <mc:Fallback>
                <p:oleObj name="Equation" r:id="rId4" imgW="342921" imgH="466508" progId="Equation.DSMT4">
                  <p:embed/>
                  <p:pic>
                    <p:nvPicPr>
                      <p:cNvPr id="0" name=""/>
                      <p:cNvPicPr/>
                      <p:nvPr/>
                    </p:nvPicPr>
                    <p:blipFill>
                      <a:blip r:embed="rId5"/>
                      <a:stretch>
                        <a:fillRect/>
                      </a:stretch>
                    </p:blipFill>
                    <p:spPr>
                      <a:xfrm>
                        <a:off x="4984585" y="1701053"/>
                        <a:ext cx="349415" cy="47559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B7A33C0-4A48-4C23-BD53-29EFDA8B96BD}"/>
              </a:ext>
            </a:extLst>
          </p:cNvPr>
          <p:cNvSpPr>
            <a:spLocks noGrp="1"/>
          </p:cNvSpPr>
          <p:nvPr>
            <p:ph idx="11"/>
          </p:nvPr>
        </p:nvSpPr>
        <p:spPr>
          <a:xfrm>
            <a:off x="5257800" y="1676400"/>
            <a:ext cx="2209800" cy="381000"/>
          </a:xfrm>
        </p:spPr>
        <p:txBody>
          <a:bodyPr/>
          <a:lstStyle/>
          <a:p>
            <a:r>
              <a:rPr lang="en-US" sz="2400" dirty="0"/>
              <a:t>is a power of </a:t>
            </a:r>
            <a:r>
              <a:rPr lang="en-US" sz="2400" i="1" dirty="0"/>
              <a:t>r</a:t>
            </a:r>
            <a:r>
              <a:rPr lang="en-US" sz="2400" dirty="0"/>
              <a:t>.</a:t>
            </a:r>
          </a:p>
        </p:txBody>
      </p:sp>
      <p:sp>
        <p:nvSpPr>
          <p:cNvPr id="6" name="Content Placeholder 5">
            <a:extLst>
              <a:ext uri="{FF2B5EF4-FFF2-40B4-BE49-F238E27FC236}">
                <a16:creationId xmlns:a16="http://schemas.microsoft.com/office/drawing/2014/main" id="{6DCCBE87-5B71-4F64-B951-3575F58B769C}"/>
              </a:ext>
            </a:extLst>
          </p:cNvPr>
          <p:cNvSpPr>
            <a:spLocks noGrp="1"/>
          </p:cNvSpPr>
          <p:nvPr>
            <p:ph idx="12"/>
          </p:nvPr>
        </p:nvSpPr>
        <p:spPr>
          <a:xfrm>
            <a:off x="457200" y="2209800"/>
            <a:ext cx="4343400" cy="381000"/>
          </a:xfrm>
        </p:spPr>
        <p:txBody>
          <a:bodyPr/>
          <a:lstStyle/>
          <a:p>
            <a:r>
              <a:rPr lang="en-US" sz="2400" b="1" dirty="0"/>
              <a:t>Example</a:t>
            </a:r>
            <a:r>
              <a:rPr lang="en-US" sz="2400" dirty="0"/>
              <a:t>:  Since every element of</a:t>
            </a:r>
            <a:endParaRPr lang="en-IN" dirty="0"/>
          </a:p>
        </p:txBody>
      </p:sp>
      <p:graphicFrame>
        <p:nvGraphicFramePr>
          <p:cNvPr id="26" name="Object 25">
            <a:extLst>
              <a:ext uri="{FF2B5EF4-FFF2-40B4-BE49-F238E27FC236}">
                <a16:creationId xmlns:a16="http://schemas.microsoft.com/office/drawing/2014/main" id="{941CAC63-22A1-419B-9836-54B0F4E874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9744115"/>
              </p:ext>
            </p:extLst>
          </p:nvPr>
        </p:nvGraphicFramePr>
        <p:xfrm>
          <a:off x="4692650" y="2234453"/>
          <a:ext cx="450850" cy="477371"/>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4692650" y="2234453"/>
                        <a:ext cx="450850" cy="4773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73408EC-C69E-4069-B9C8-450A213B303C}"/>
              </a:ext>
            </a:extLst>
          </p:cNvPr>
          <p:cNvSpPr>
            <a:spLocks noGrp="1"/>
          </p:cNvSpPr>
          <p:nvPr>
            <p:ph idx="13"/>
          </p:nvPr>
        </p:nvSpPr>
        <p:spPr>
          <a:xfrm>
            <a:off x="5100548" y="2212915"/>
            <a:ext cx="3314700" cy="381000"/>
          </a:xfrm>
        </p:spPr>
        <p:txBody>
          <a:bodyPr/>
          <a:lstStyle/>
          <a:p>
            <a:r>
              <a:rPr lang="en-US" sz="2400" dirty="0"/>
              <a:t>is a power of </a:t>
            </a:r>
            <a:r>
              <a:rPr lang="en-US" sz="2400" dirty="0">
                <a:ea typeface="Cambria Math" pitchFamily="18" charset="0"/>
              </a:rPr>
              <a:t>2, 2 is a</a:t>
            </a:r>
            <a:endParaRPr lang="en-IN" dirty="0"/>
          </a:p>
        </p:txBody>
      </p:sp>
      <p:sp>
        <p:nvSpPr>
          <p:cNvPr id="8" name="Content Placeholder 7">
            <a:extLst>
              <a:ext uri="{FF2B5EF4-FFF2-40B4-BE49-F238E27FC236}">
                <a16:creationId xmlns:a16="http://schemas.microsoft.com/office/drawing/2014/main" id="{4079CA78-D9E7-48C6-A347-96A7A03869D2}"/>
              </a:ext>
            </a:extLst>
          </p:cNvPr>
          <p:cNvSpPr>
            <a:spLocks noGrp="1"/>
          </p:cNvSpPr>
          <p:nvPr>
            <p:ph idx="14"/>
          </p:nvPr>
        </p:nvSpPr>
        <p:spPr>
          <a:xfrm>
            <a:off x="457200" y="2514600"/>
            <a:ext cx="3962400" cy="914400"/>
          </a:xfrm>
        </p:spPr>
        <p:txBody>
          <a:bodyPr/>
          <a:lstStyle/>
          <a:p>
            <a:pPr>
              <a:spcBef>
                <a:spcPts val="600"/>
              </a:spcBef>
            </a:pPr>
            <a:r>
              <a:rPr lang="en-US" sz="2400" dirty="0">
                <a:ea typeface="Cambria Math" pitchFamily="18" charset="0"/>
              </a:rPr>
              <a:t>primitive root of 11.</a:t>
            </a:r>
            <a:r>
              <a:rPr lang="en-US" sz="2400" dirty="0"/>
              <a:t> </a:t>
            </a:r>
          </a:p>
          <a:p>
            <a:pPr marL="0" lvl="1" indent="0">
              <a:spcBef>
                <a:spcPts val="600"/>
              </a:spcBef>
              <a:buNone/>
            </a:pPr>
            <a:r>
              <a:rPr lang="en-US" sz="2400" dirty="0"/>
              <a:t>Powers of </a:t>
            </a:r>
            <a:r>
              <a:rPr lang="en-US" sz="2400" dirty="0">
                <a:ea typeface="Cambria Math" pitchFamily="18" charset="0"/>
              </a:rPr>
              <a:t>2 modulo 11:</a:t>
            </a:r>
            <a:endParaRPr lang="en-IN" dirty="0"/>
          </a:p>
        </p:txBody>
      </p:sp>
      <p:graphicFrame>
        <p:nvGraphicFramePr>
          <p:cNvPr id="29" name="Object 28">
            <a:extLst>
              <a:ext uri="{FF2B5EF4-FFF2-40B4-BE49-F238E27FC236}">
                <a16:creationId xmlns:a16="http://schemas.microsoft.com/office/drawing/2014/main" id="{A4575C12-D3F5-42C4-889E-2E2BDCACA4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269621"/>
              </p:ext>
            </p:extLst>
          </p:nvPr>
        </p:nvGraphicFramePr>
        <p:xfrm>
          <a:off x="3611204" y="3037006"/>
          <a:ext cx="5040312" cy="466725"/>
        </p:xfrm>
        <a:graphic>
          <a:graphicData uri="http://schemas.openxmlformats.org/presentationml/2006/ole">
            <mc:AlternateContent xmlns:mc="http://schemas.openxmlformats.org/markup-compatibility/2006">
              <mc:Choice xmlns:v="urn:schemas-microsoft-com:vml" Requires="v">
                <p:oleObj name="Equation" r:id="rId8" imgW="2603160" imgH="241200" progId="Equation.DSMT4">
                  <p:embed/>
                </p:oleObj>
              </mc:Choice>
              <mc:Fallback>
                <p:oleObj name="Equation" r:id="rId8" imgW="2603160" imgH="241200" progId="Equation.DSMT4">
                  <p:embed/>
                  <p:pic>
                    <p:nvPicPr>
                      <p:cNvPr id="8" name="Object 7">
                        <a:extLst>
                          <a:ext uri="{FF2B5EF4-FFF2-40B4-BE49-F238E27FC236}">
                            <a16:creationId xmlns:a16="http://schemas.microsoft.com/office/drawing/2014/main" id="{D201F1A5-20A1-4175-A33A-D4AA6C442186}"/>
                          </a:ext>
                        </a:extLst>
                      </p:cNvPr>
                      <p:cNvPicPr/>
                      <p:nvPr/>
                    </p:nvPicPr>
                    <p:blipFill>
                      <a:blip r:embed="rId9"/>
                      <a:stretch>
                        <a:fillRect/>
                      </a:stretch>
                    </p:blipFill>
                    <p:spPr>
                      <a:xfrm>
                        <a:off x="3611204" y="3037006"/>
                        <a:ext cx="5040312" cy="4667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2A8BD6C-E616-442C-93A4-4CE6325A4C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5250275"/>
              </p:ext>
            </p:extLst>
          </p:nvPr>
        </p:nvGraphicFramePr>
        <p:xfrm>
          <a:off x="533400" y="3429000"/>
          <a:ext cx="2566987" cy="469900"/>
        </p:xfrm>
        <a:graphic>
          <a:graphicData uri="http://schemas.openxmlformats.org/presentationml/2006/ole">
            <mc:AlternateContent xmlns:mc="http://schemas.openxmlformats.org/markup-compatibility/2006">
              <mc:Choice xmlns:v="urn:schemas-microsoft-com:vml" Requires="v">
                <p:oleObj name="Equation" r:id="rId10" imgW="1320480" imgH="241200" progId="Equation.DSMT4">
                  <p:embed/>
                </p:oleObj>
              </mc:Choice>
              <mc:Fallback>
                <p:oleObj name="Equation" r:id="rId10" imgW="1320480" imgH="241200" progId="Equation.DSMT4">
                  <p:embed/>
                  <p:pic>
                    <p:nvPicPr>
                      <p:cNvPr id="9" name="Object 8">
                        <a:extLst>
                          <a:ext uri="{FF2B5EF4-FFF2-40B4-BE49-F238E27FC236}">
                            <a16:creationId xmlns:a16="http://schemas.microsoft.com/office/drawing/2014/main" id="{2BDA69EF-5223-43CC-B956-7F50C08FF1C8}"/>
                          </a:ext>
                        </a:extLst>
                      </p:cNvPr>
                      <p:cNvPicPr/>
                      <p:nvPr/>
                    </p:nvPicPr>
                    <p:blipFill>
                      <a:blip r:embed="rId11"/>
                      <a:stretch>
                        <a:fillRect/>
                      </a:stretch>
                    </p:blipFill>
                    <p:spPr>
                      <a:xfrm>
                        <a:off x="533400" y="3429000"/>
                        <a:ext cx="2566987" cy="469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C64F8BD-9A3B-47AC-BD95-A6B4E2649DC2}"/>
              </a:ext>
            </a:extLst>
          </p:cNvPr>
          <p:cNvSpPr>
            <a:spLocks noGrp="1"/>
          </p:cNvSpPr>
          <p:nvPr>
            <p:ph idx="15"/>
          </p:nvPr>
        </p:nvSpPr>
        <p:spPr>
          <a:xfrm>
            <a:off x="457200" y="3949938"/>
            <a:ext cx="4533900" cy="469662"/>
          </a:xfrm>
        </p:spPr>
        <p:txBody>
          <a:bodyPr/>
          <a:lstStyle/>
          <a:p>
            <a:r>
              <a:rPr lang="en-US" sz="2400" b="1" dirty="0"/>
              <a:t>Example</a:t>
            </a:r>
            <a:r>
              <a:rPr lang="en-US" sz="2400" dirty="0"/>
              <a:t>:  Since not all elements of</a:t>
            </a:r>
            <a:endParaRPr lang="en-IN" dirty="0"/>
          </a:p>
        </p:txBody>
      </p:sp>
      <p:graphicFrame>
        <p:nvGraphicFramePr>
          <p:cNvPr id="27" name="Object 26">
            <a:extLst>
              <a:ext uri="{FF2B5EF4-FFF2-40B4-BE49-F238E27FC236}">
                <a16:creationId xmlns:a16="http://schemas.microsoft.com/office/drawing/2014/main" id="{1184FB0B-73F7-400A-80B5-23F3F4F2A1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42728594"/>
              </p:ext>
            </p:extLst>
          </p:nvPr>
        </p:nvGraphicFramePr>
        <p:xfrm>
          <a:off x="4918075" y="3968342"/>
          <a:ext cx="424631" cy="450669"/>
        </p:xfrm>
        <a:graphic>
          <a:graphicData uri="http://schemas.openxmlformats.org/presentationml/2006/ole">
            <mc:AlternateContent xmlns:mc="http://schemas.openxmlformats.org/markup-compatibility/2006">
              <mc:Choice xmlns:v="urn:schemas-microsoft-com:vml" Requires="v">
                <p:oleObj name="Equation" r:id="rId12" imgW="336804" imgH="356911" progId="Equation.DSMT4">
                  <p:embed/>
                </p:oleObj>
              </mc:Choice>
              <mc:Fallback>
                <p:oleObj name="Equation" r:id="rId12" imgW="336804" imgH="356911" progId="Equation.DSMT4">
                  <p:embed/>
                  <p:pic>
                    <p:nvPicPr>
                      <p:cNvPr id="0" name=""/>
                      <p:cNvPicPr/>
                      <p:nvPr/>
                    </p:nvPicPr>
                    <p:blipFill>
                      <a:blip r:embed="rId13"/>
                      <a:stretch>
                        <a:fillRect/>
                      </a:stretch>
                    </p:blipFill>
                    <p:spPr>
                      <a:xfrm>
                        <a:off x="4918075" y="3968342"/>
                        <a:ext cx="424631" cy="450669"/>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3AFE621-7678-4A5C-9DBA-1F77AC528BC9}"/>
              </a:ext>
            </a:extLst>
          </p:cNvPr>
          <p:cNvSpPr>
            <a:spLocks noGrp="1"/>
          </p:cNvSpPr>
          <p:nvPr>
            <p:ph idx="16"/>
          </p:nvPr>
        </p:nvSpPr>
        <p:spPr>
          <a:xfrm>
            <a:off x="5257800" y="3934462"/>
            <a:ext cx="3581400" cy="381000"/>
          </a:xfrm>
        </p:spPr>
        <p:txBody>
          <a:bodyPr/>
          <a:lstStyle/>
          <a:p>
            <a:r>
              <a:rPr lang="en-US" sz="2400" dirty="0"/>
              <a:t>are powers of </a:t>
            </a:r>
            <a:r>
              <a:rPr lang="en-US" sz="2400" dirty="0">
                <a:ea typeface="Cambria Math" pitchFamily="18" charset="0"/>
              </a:rPr>
              <a:t>3, 3 is not a</a:t>
            </a:r>
            <a:endParaRPr lang="en-IN" dirty="0"/>
          </a:p>
        </p:txBody>
      </p:sp>
      <p:sp>
        <p:nvSpPr>
          <p:cNvPr id="11" name="Content Placeholder 10">
            <a:extLst>
              <a:ext uri="{FF2B5EF4-FFF2-40B4-BE49-F238E27FC236}">
                <a16:creationId xmlns:a16="http://schemas.microsoft.com/office/drawing/2014/main" id="{88541E95-B11C-4BF9-9DBC-BC5774A2384C}"/>
              </a:ext>
            </a:extLst>
          </p:cNvPr>
          <p:cNvSpPr>
            <a:spLocks noGrp="1"/>
          </p:cNvSpPr>
          <p:nvPr>
            <p:ph idx="17"/>
          </p:nvPr>
        </p:nvSpPr>
        <p:spPr>
          <a:xfrm>
            <a:off x="457200" y="4283816"/>
            <a:ext cx="3657600" cy="897784"/>
          </a:xfrm>
        </p:spPr>
        <p:txBody>
          <a:bodyPr/>
          <a:lstStyle/>
          <a:p>
            <a:pPr>
              <a:spcBef>
                <a:spcPts val="600"/>
              </a:spcBef>
            </a:pPr>
            <a:r>
              <a:rPr lang="en-US" sz="2400" dirty="0">
                <a:ea typeface="Cambria Math" pitchFamily="18" charset="0"/>
              </a:rPr>
              <a:t>primitive root of 11.</a:t>
            </a:r>
            <a:r>
              <a:rPr lang="en-US" sz="2400" dirty="0"/>
              <a:t> </a:t>
            </a:r>
          </a:p>
          <a:p>
            <a:pPr marL="0" lvl="2" indent="0">
              <a:spcBef>
                <a:spcPts val="600"/>
              </a:spcBef>
              <a:buSzPct val="95000"/>
              <a:buNone/>
            </a:pPr>
            <a:r>
              <a:rPr lang="en-US" dirty="0"/>
              <a:t>Powers of </a:t>
            </a:r>
            <a:r>
              <a:rPr lang="en-US" dirty="0">
                <a:ea typeface="Cambria Math" pitchFamily="18" charset="0"/>
              </a:rPr>
              <a:t> 3 modulo 11:</a:t>
            </a:r>
            <a:endParaRPr lang="en-IN" dirty="0"/>
          </a:p>
        </p:txBody>
      </p:sp>
      <p:graphicFrame>
        <p:nvGraphicFramePr>
          <p:cNvPr id="28" name="Object 27">
            <a:extLst>
              <a:ext uri="{FF2B5EF4-FFF2-40B4-BE49-F238E27FC236}">
                <a16:creationId xmlns:a16="http://schemas.microsoft.com/office/drawing/2014/main" id="{D9BD8DDE-164F-49C5-BD21-D3A0B11557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6382284"/>
              </p:ext>
            </p:extLst>
          </p:nvPr>
        </p:nvGraphicFramePr>
        <p:xfrm>
          <a:off x="3611204" y="4803142"/>
          <a:ext cx="4143375" cy="482600"/>
        </p:xfrm>
        <a:graphic>
          <a:graphicData uri="http://schemas.openxmlformats.org/presentationml/2006/ole">
            <mc:AlternateContent xmlns:mc="http://schemas.openxmlformats.org/markup-compatibility/2006">
              <mc:Choice xmlns:v="urn:schemas-microsoft-com:vml" Requires="v">
                <p:oleObj name="Equation" r:id="rId14" imgW="2070000" imgH="241200" progId="Equation.DSMT4">
                  <p:embed/>
                </p:oleObj>
              </mc:Choice>
              <mc:Fallback>
                <p:oleObj name="Equation" r:id="rId14" imgW="2070000" imgH="241200" progId="Equation.DSMT4">
                  <p:embed/>
                  <p:pic>
                    <p:nvPicPr>
                      <p:cNvPr id="6" name="Object 5">
                        <a:extLst>
                          <a:ext uri="{FF2B5EF4-FFF2-40B4-BE49-F238E27FC236}">
                            <a16:creationId xmlns:a16="http://schemas.microsoft.com/office/drawing/2014/main" id="{8A770C3A-13E0-4EC8-83EA-EB0E76C4FC70}"/>
                          </a:ext>
                        </a:extLst>
                      </p:cNvPr>
                      <p:cNvPicPr/>
                      <p:nvPr/>
                    </p:nvPicPr>
                    <p:blipFill>
                      <a:blip r:embed="rId15"/>
                      <a:stretch>
                        <a:fillRect/>
                      </a:stretch>
                    </p:blipFill>
                    <p:spPr>
                      <a:xfrm>
                        <a:off x="3611204" y="4803142"/>
                        <a:ext cx="4143375" cy="4826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4931A9AD-8215-47AD-8279-2806DC579AB0}"/>
              </a:ext>
            </a:extLst>
          </p:cNvPr>
          <p:cNvSpPr>
            <a:spLocks noGrp="1"/>
          </p:cNvSpPr>
          <p:nvPr>
            <p:ph idx="18"/>
          </p:nvPr>
        </p:nvSpPr>
        <p:spPr>
          <a:xfrm>
            <a:off x="7729448" y="4817973"/>
            <a:ext cx="1371600" cy="381000"/>
          </a:xfrm>
        </p:spPr>
        <p:txBody>
          <a:bodyPr/>
          <a:lstStyle/>
          <a:p>
            <a:r>
              <a:rPr lang="en-US" dirty="0">
                <a:ea typeface="Cambria Math" pitchFamily="18" charset="0"/>
              </a:rPr>
              <a:t>, and the</a:t>
            </a:r>
            <a:endParaRPr lang="en-IN" dirty="0"/>
          </a:p>
        </p:txBody>
      </p:sp>
      <p:sp>
        <p:nvSpPr>
          <p:cNvPr id="13" name="Content Placeholder 12">
            <a:extLst>
              <a:ext uri="{FF2B5EF4-FFF2-40B4-BE49-F238E27FC236}">
                <a16:creationId xmlns:a16="http://schemas.microsoft.com/office/drawing/2014/main" id="{BBD15011-656B-4C30-A9CC-3B279ED18DD7}"/>
              </a:ext>
            </a:extLst>
          </p:cNvPr>
          <p:cNvSpPr>
            <a:spLocks noGrp="1"/>
          </p:cNvSpPr>
          <p:nvPr>
            <p:ph idx="19"/>
          </p:nvPr>
        </p:nvSpPr>
        <p:spPr>
          <a:xfrm>
            <a:off x="457200" y="5181600"/>
            <a:ext cx="8458200" cy="1269762"/>
          </a:xfrm>
        </p:spPr>
        <p:txBody>
          <a:bodyPr/>
          <a:lstStyle/>
          <a:p>
            <a:pPr marL="0" lvl="2" indent="0">
              <a:spcBef>
                <a:spcPts val="600"/>
              </a:spcBef>
              <a:buSzPct val="95000"/>
              <a:buNone/>
            </a:pPr>
            <a:r>
              <a:rPr lang="en-US" dirty="0">
                <a:ea typeface="Cambria Math" pitchFamily="18" charset="0"/>
              </a:rPr>
              <a:t>pattern repeats for higher powers.</a:t>
            </a:r>
          </a:p>
          <a:p>
            <a:pPr>
              <a:spcBef>
                <a:spcPts val="600"/>
              </a:spcBef>
            </a:pPr>
            <a:r>
              <a:rPr lang="en-US" sz="2400" b="1" dirty="0"/>
              <a:t>Important Fact</a:t>
            </a:r>
            <a:r>
              <a:rPr lang="en-US" sz="2400" dirty="0"/>
              <a:t>: There is a primitive root modulo </a:t>
            </a:r>
            <a:r>
              <a:rPr lang="en-US" sz="2400" i="1" dirty="0"/>
              <a:t>p</a:t>
            </a:r>
            <a:r>
              <a:rPr lang="en-US" sz="2400" dirty="0"/>
              <a:t> for every prime number </a:t>
            </a:r>
            <a:r>
              <a:rPr lang="en-US" sz="2400" i="1" dirty="0"/>
              <a:t>p</a:t>
            </a:r>
            <a:r>
              <a:rPr lang="en-US" sz="2400" dirty="0"/>
              <a:t>.</a:t>
            </a:r>
            <a:endParaRPr lang="en-US" sz="2400" dirty="0">
              <a:ea typeface="Cambria Math" pitchFamily="18" charset="0"/>
            </a:endParaRPr>
          </a:p>
        </p:txBody>
      </p:sp>
      <p:sp>
        <p:nvSpPr>
          <p:cNvPr id="25" name="Slide Number Placeholder 5">
            <a:extLst>
              <a:ext uri="{FF2B5EF4-FFF2-40B4-BE49-F238E27FC236}">
                <a16:creationId xmlns:a16="http://schemas.microsoft.com/office/drawing/2014/main" id="{9BF9B2C6-079F-4109-95DB-0D1A3280B5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75</a:t>
            </a:fld>
            <a:endParaRPr lang="en-US" dirty="0">
              <a:solidFill>
                <a:schemeClr val="bg1"/>
              </a:solidFill>
            </a:endParaRPr>
          </a:p>
        </p:txBody>
      </p:sp>
    </p:spTree>
    <p:extLst>
      <p:ext uri="{BB962C8B-B14F-4D97-AF65-F5344CB8AC3E}">
        <p14:creationId xmlns:p14="http://schemas.microsoft.com/office/powerpoint/2010/main" val="3190823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42A7-F0D4-4F80-88B9-523BBD950A81}"/>
              </a:ext>
            </a:extLst>
          </p:cNvPr>
          <p:cNvSpPr>
            <a:spLocks noGrp="1"/>
          </p:cNvSpPr>
          <p:nvPr>
            <p:ph type="title"/>
          </p:nvPr>
        </p:nvSpPr>
        <p:spPr/>
        <p:txBody>
          <a:bodyPr/>
          <a:lstStyle/>
          <a:p>
            <a:r>
              <a:rPr lang="en-US" dirty="0"/>
              <a:t>Discrete Logarithms</a:t>
            </a:r>
            <a:endParaRPr lang="en-IN" dirty="0"/>
          </a:p>
        </p:txBody>
      </p:sp>
      <p:sp>
        <p:nvSpPr>
          <p:cNvPr id="3" name="Content Placeholder 2">
            <a:extLst>
              <a:ext uri="{FF2B5EF4-FFF2-40B4-BE49-F238E27FC236}">
                <a16:creationId xmlns:a16="http://schemas.microsoft.com/office/drawing/2014/main" id="{F280AFF0-B7A3-4A09-BE80-75214B60352D}"/>
              </a:ext>
            </a:extLst>
          </p:cNvPr>
          <p:cNvSpPr>
            <a:spLocks noGrp="1"/>
          </p:cNvSpPr>
          <p:nvPr>
            <p:ph idx="1"/>
          </p:nvPr>
        </p:nvSpPr>
        <p:spPr>
          <a:xfrm>
            <a:off x="457200" y="1295400"/>
            <a:ext cx="8458200" cy="685800"/>
          </a:xfrm>
        </p:spPr>
        <p:txBody>
          <a:bodyPr/>
          <a:lstStyle/>
          <a:p>
            <a:r>
              <a:rPr lang="en-US" sz="2000" dirty="0"/>
              <a:t>Suppose </a:t>
            </a:r>
            <a:r>
              <a:rPr lang="en-US" sz="2000" i="1" dirty="0"/>
              <a:t>p</a:t>
            </a:r>
            <a:r>
              <a:rPr lang="en-US" sz="2000" dirty="0"/>
              <a:t> is prime and </a:t>
            </a:r>
            <a:r>
              <a:rPr lang="en-US" sz="2000" i="1" dirty="0"/>
              <a:t>r</a:t>
            </a:r>
            <a:r>
              <a:rPr lang="en-US" sz="2000" dirty="0"/>
              <a:t>  is a primitive root modulo </a:t>
            </a:r>
            <a:r>
              <a:rPr lang="en-US" sz="2000" i="1" dirty="0"/>
              <a:t>p</a:t>
            </a:r>
            <a:r>
              <a:rPr lang="en-US" sz="2000" dirty="0"/>
              <a:t>. If </a:t>
            </a:r>
            <a:r>
              <a:rPr lang="en-US" sz="2000" i="1" dirty="0"/>
              <a:t>a</a:t>
            </a:r>
            <a:r>
              <a:rPr lang="en-US" sz="2000" dirty="0"/>
              <a:t> is an integer between  </a:t>
            </a:r>
            <a:r>
              <a:rPr lang="en-US" sz="2000" dirty="0">
                <a:ea typeface="Cambria Math" pitchFamily="18" charset="0"/>
              </a:rPr>
              <a:t>1</a:t>
            </a:r>
            <a:r>
              <a:rPr lang="en-US" sz="2000" dirty="0"/>
              <a:t> and </a:t>
            </a:r>
            <a:r>
              <a:rPr lang="en-US" sz="2000" i="1" dirty="0"/>
              <a:t>p</a:t>
            </a:r>
            <a:r>
              <a:rPr lang="en-US" sz="2000" dirty="0"/>
              <a:t> </a:t>
            </a:r>
            <a:r>
              <a:rPr lang="en-US" sz="2000" dirty="0">
                <a:ea typeface="Cambria Math"/>
              </a:rPr>
              <a:t>−1, that is an element of</a:t>
            </a:r>
            <a:endParaRPr lang="en-IN" sz="2000" dirty="0"/>
          </a:p>
        </p:txBody>
      </p:sp>
      <p:graphicFrame>
        <p:nvGraphicFramePr>
          <p:cNvPr id="24" name="Object 23">
            <a:extLst>
              <a:ext uri="{FF2B5EF4-FFF2-40B4-BE49-F238E27FC236}">
                <a16:creationId xmlns:a16="http://schemas.microsoft.com/office/drawing/2014/main" id="{82C982C3-8C23-4C0E-9C2C-11FF2225F3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1677877"/>
              </p:ext>
            </p:extLst>
          </p:nvPr>
        </p:nvGraphicFramePr>
        <p:xfrm>
          <a:off x="3899863" y="1634471"/>
          <a:ext cx="291137" cy="395114"/>
        </p:xfrm>
        <a:graphic>
          <a:graphicData uri="http://schemas.openxmlformats.org/presentationml/2006/ole">
            <mc:AlternateContent xmlns:mc="http://schemas.openxmlformats.org/markup-compatibility/2006">
              <mc:Choice xmlns:v="urn:schemas-microsoft-com:vml" Requires="v">
                <p:oleObj name="Equation" r:id="rId2" imgW="177480" imgH="241200" progId="Equation.DSMT4">
                  <p:embed/>
                </p:oleObj>
              </mc:Choice>
              <mc:Fallback>
                <p:oleObj name="Equation" r:id="rId2" imgW="177480" imgH="241200" progId="Equation.DSMT4">
                  <p:embed/>
                  <p:pic>
                    <p:nvPicPr>
                      <p:cNvPr id="3" name="Object 2">
                        <a:extLst>
                          <a:ext uri="{FF2B5EF4-FFF2-40B4-BE49-F238E27FC236}">
                            <a16:creationId xmlns:a16="http://schemas.microsoft.com/office/drawing/2014/main" id="{8C57493C-0104-4123-80A6-C0965B7F9A97}"/>
                          </a:ext>
                        </a:extLst>
                      </p:cNvPr>
                      <p:cNvPicPr/>
                      <p:nvPr/>
                    </p:nvPicPr>
                    <p:blipFill>
                      <a:blip r:embed="rId3"/>
                      <a:stretch>
                        <a:fillRect/>
                      </a:stretch>
                    </p:blipFill>
                    <p:spPr>
                      <a:xfrm>
                        <a:off x="3899863" y="1634471"/>
                        <a:ext cx="291137" cy="39511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38C33C5-3F9F-4BCE-A793-BAF63183637B}"/>
              </a:ext>
            </a:extLst>
          </p:cNvPr>
          <p:cNvSpPr>
            <a:spLocks noGrp="1"/>
          </p:cNvSpPr>
          <p:nvPr>
            <p:ph idx="10"/>
          </p:nvPr>
        </p:nvSpPr>
        <p:spPr>
          <a:xfrm>
            <a:off x="4070356" y="1595358"/>
            <a:ext cx="4495800" cy="381000"/>
          </a:xfrm>
        </p:spPr>
        <p:txBody>
          <a:bodyPr/>
          <a:lstStyle/>
          <a:p>
            <a:r>
              <a:rPr lang="en-US" sz="2000" dirty="0">
                <a:ea typeface="Cambria Math"/>
              </a:rPr>
              <a:t>, there is a unique exponent </a:t>
            </a:r>
            <a:r>
              <a:rPr lang="en-US" sz="2000" i="1" dirty="0">
                <a:ea typeface="Cambria Math"/>
              </a:rPr>
              <a:t>e</a:t>
            </a:r>
            <a:r>
              <a:rPr lang="en-US" sz="2000" dirty="0">
                <a:ea typeface="Cambria Math"/>
              </a:rPr>
              <a:t>  such that</a:t>
            </a:r>
            <a:endParaRPr lang="en-IN" sz="2000" dirty="0"/>
          </a:p>
        </p:txBody>
      </p:sp>
      <p:graphicFrame>
        <p:nvGraphicFramePr>
          <p:cNvPr id="23" name="Object 22">
            <a:extLst>
              <a:ext uri="{FF2B5EF4-FFF2-40B4-BE49-F238E27FC236}">
                <a16:creationId xmlns:a16="http://schemas.microsoft.com/office/drawing/2014/main" id="{4E861156-27D1-49CE-A801-909DB06DB4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1102360"/>
              </p:ext>
            </p:extLst>
          </p:nvPr>
        </p:nvGraphicFramePr>
        <p:xfrm>
          <a:off x="8328025" y="1593850"/>
          <a:ext cx="474663" cy="407988"/>
        </p:xfrm>
        <a:graphic>
          <a:graphicData uri="http://schemas.openxmlformats.org/presentationml/2006/ole">
            <mc:AlternateContent xmlns:mc="http://schemas.openxmlformats.org/markup-compatibility/2006">
              <mc:Choice xmlns:v="urn:schemas-microsoft-com:vml" Requires="v">
                <p:oleObj name="Equation" r:id="rId4" imgW="279360" imgH="241200" progId="Equation.DSMT4">
                  <p:embed/>
                </p:oleObj>
              </mc:Choice>
              <mc:Fallback>
                <p:oleObj name="Equation" r:id="rId4" imgW="279360" imgH="241200" progId="Equation.DSMT4">
                  <p:embed/>
                  <p:pic>
                    <p:nvPicPr>
                      <p:cNvPr id="0" name=""/>
                      <p:cNvPicPr/>
                      <p:nvPr/>
                    </p:nvPicPr>
                    <p:blipFill>
                      <a:blip r:embed="rId5"/>
                      <a:stretch>
                        <a:fillRect/>
                      </a:stretch>
                    </p:blipFill>
                    <p:spPr>
                      <a:xfrm>
                        <a:off x="8328025" y="1593850"/>
                        <a:ext cx="474663" cy="407988"/>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487DFB4E-6637-4ADF-A9B5-E3D9673C3D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6545286"/>
              </p:ext>
            </p:extLst>
          </p:nvPr>
        </p:nvGraphicFramePr>
        <p:xfrm>
          <a:off x="547688" y="1936143"/>
          <a:ext cx="671512" cy="386370"/>
        </p:xfrm>
        <a:graphic>
          <a:graphicData uri="http://schemas.openxmlformats.org/presentationml/2006/ole">
            <mc:AlternateContent xmlns:mc="http://schemas.openxmlformats.org/markup-compatibility/2006">
              <mc:Choice xmlns:v="urn:schemas-microsoft-com:vml" Requires="v">
                <p:oleObj name="Equation" r:id="rId6" imgW="533160" imgH="241200" progId="Equation.DSMT4">
                  <p:embed/>
                </p:oleObj>
              </mc:Choice>
              <mc:Fallback>
                <p:oleObj name="Equation" r:id="rId6" imgW="533160" imgH="241200" progId="Equation.DSMT4">
                  <p:embed/>
                  <p:pic>
                    <p:nvPicPr>
                      <p:cNvPr id="0" name=""/>
                      <p:cNvPicPr/>
                      <p:nvPr/>
                    </p:nvPicPr>
                    <p:blipFill>
                      <a:blip r:embed="rId7"/>
                      <a:stretch>
                        <a:fillRect/>
                      </a:stretch>
                    </p:blipFill>
                    <p:spPr>
                      <a:xfrm>
                        <a:off x="547688" y="1936143"/>
                        <a:ext cx="671512" cy="3863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B7A33C0-4A48-4C23-BD53-29EFDA8B96BD}"/>
              </a:ext>
            </a:extLst>
          </p:cNvPr>
          <p:cNvSpPr>
            <a:spLocks noGrp="1"/>
          </p:cNvSpPr>
          <p:nvPr>
            <p:ph idx="11"/>
          </p:nvPr>
        </p:nvSpPr>
        <p:spPr>
          <a:xfrm>
            <a:off x="1123439" y="1905000"/>
            <a:ext cx="1143000" cy="381000"/>
          </a:xfrm>
        </p:spPr>
        <p:txBody>
          <a:bodyPr/>
          <a:lstStyle/>
          <a:p>
            <a:r>
              <a:rPr lang="en-US" sz="2000" dirty="0">
                <a:ea typeface="Cambria Math"/>
              </a:rPr>
              <a:t>, that is,</a:t>
            </a:r>
            <a:endParaRPr lang="en-US" sz="2000" dirty="0"/>
          </a:p>
        </p:txBody>
      </p:sp>
      <p:graphicFrame>
        <p:nvGraphicFramePr>
          <p:cNvPr id="28" name="Object 27">
            <a:extLst>
              <a:ext uri="{FF2B5EF4-FFF2-40B4-BE49-F238E27FC236}">
                <a16:creationId xmlns:a16="http://schemas.microsoft.com/office/drawing/2014/main" id="{BA0269F1-DAC9-4AA6-BDEB-A1DD3294AF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6959450"/>
              </p:ext>
            </p:extLst>
          </p:nvPr>
        </p:nvGraphicFramePr>
        <p:xfrm>
          <a:off x="2057400" y="1913918"/>
          <a:ext cx="254000" cy="317500"/>
        </p:xfrm>
        <a:graphic>
          <a:graphicData uri="http://schemas.openxmlformats.org/presentationml/2006/ole">
            <mc:AlternateContent xmlns:mc="http://schemas.openxmlformats.org/markup-compatibility/2006">
              <mc:Choice xmlns:v="urn:schemas-microsoft-com:vml" Requires="v">
                <p:oleObj name="Equation" r:id="rId8" imgW="254762" imgH="317254" progId="Equation.DSMT4">
                  <p:embed/>
                </p:oleObj>
              </mc:Choice>
              <mc:Fallback>
                <p:oleObj name="Equation" r:id="rId8" imgW="254762" imgH="317254" progId="Equation.DSMT4">
                  <p:embed/>
                  <p:pic>
                    <p:nvPicPr>
                      <p:cNvPr id="8" name="Object 7">
                        <a:extLst>
                          <a:ext uri="{FF2B5EF4-FFF2-40B4-BE49-F238E27FC236}">
                            <a16:creationId xmlns:a16="http://schemas.microsoft.com/office/drawing/2014/main" id="{C54BB7DA-8443-48CB-B31D-4014A2005987}"/>
                          </a:ext>
                        </a:extLst>
                      </p:cNvPr>
                      <p:cNvPicPr/>
                      <p:nvPr/>
                    </p:nvPicPr>
                    <p:blipFill>
                      <a:blip r:embed="rId9"/>
                      <a:stretch>
                        <a:fillRect/>
                      </a:stretch>
                    </p:blipFill>
                    <p:spPr>
                      <a:xfrm>
                        <a:off x="2057400" y="1913918"/>
                        <a:ext cx="254000" cy="3175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DCCBE87-5B71-4F64-B951-3575F58B769C}"/>
              </a:ext>
            </a:extLst>
          </p:cNvPr>
          <p:cNvSpPr>
            <a:spLocks noGrp="1"/>
          </p:cNvSpPr>
          <p:nvPr>
            <p:ph idx="12"/>
          </p:nvPr>
        </p:nvSpPr>
        <p:spPr>
          <a:xfrm>
            <a:off x="2244362" y="1905000"/>
            <a:ext cx="1562100" cy="381000"/>
          </a:xfrm>
        </p:spPr>
        <p:txBody>
          <a:bodyPr/>
          <a:lstStyle/>
          <a:p>
            <a:pPr>
              <a:spcBef>
                <a:spcPts val="600"/>
              </a:spcBef>
            </a:pPr>
            <a:r>
              <a:rPr lang="en-US" sz="2000" dirty="0">
                <a:ea typeface="Cambria Math"/>
              </a:rPr>
              <a:t>mod </a:t>
            </a:r>
            <a:r>
              <a:rPr lang="en-US" sz="2000" i="1" dirty="0">
                <a:ea typeface="Cambria Math"/>
              </a:rPr>
              <a:t>p</a:t>
            </a:r>
            <a:r>
              <a:rPr lang="en-US" sz="2000" dirty="0">
                <a:ea typeface="Cambria Math"/>
              </a:rPr>
              <a:t> = </a:t>
            </a:r>
            <a:r>
              <a:rPr lang="en-US" sz="2000" i="1" dirty="0">
                <a:ea typeface="Cambria Math"/>
              </a:rPr>
              <a:t>a</a:t>
            </a:r>
            <a:r>
              <a:rPr lang="en-US" sz="2000" dirty="0">
                <a:ea typeface="Cambria Math"/>
              </a:rPr>
              <a:t>.</a:t>
            </a:r>
            <a:endParaRPr lang="en-US" sz="2000" dirty="0"/>
          </a:p>
        </p:txBody>
      </p:sp>
      <p:sp>
        <p:nvSpPr>
          <p:cNvPr id="7" name="Content Placeholder 6">
            <a:extLst>
              <a:ext uri="{FF2B5EF4-FFF2-40B4-BE49-F238E27FC236}">
                <a16:creationId xmlns:a16="http://schemas.microsoft.com/office/drawing/2014/main" id="{A73408EC-C69E-4069-B9C8-450A213B303C}"/>
              </a:ext>
            </a:extLst>
          </p:cNvPr>
          <p:cNvSpPr>
            <a:spLocks noGrp="1"/>
          </p:cNvSpPr>
          <p:nvPr>
            <p:ph idx="13"/>
          </p:nvPr>
        </p:nvSpPr>
        <p:spPr>
          <a:xfrm>
            <a:off x="457200" y="2362200"/>
            <a:ext cx="8458200" cy="685800"/>
          </a:xfrm>
        </p:spPr>
        <p:txBody>
          <a:bodyPr/>
          <a:lstStyle/>
          <a:p>
            <a:r>
              <a:rPr lang="en-US" sz="2000" b="1" dirty="0"/>
              <a:t>Definition</a:t>
            </a:r>
            <a:r>
              <a:rPr lang="en-US" sz="2000" dirty="0"/>
              <a:t>: Suppose that </a:t>
            </a:r>
            <a:r>
              <a:rPr lang="en-US" sz="2000" i="1" dirty="0"/>
              <a:t>p</a:t>
            </a:r>
            <a:r>
              <a:rPr lang="en-US" sz="2000" dirty="0"/>
              <a:t> is prime, </a:t>
            </a:r>
            <a:r>
              <a:rPr lang="en-US" sz="2000" i="1" dirty="0"/>
              <a:t>r</a:t>
            </a:r>
            <a:r>
              <a:rPr lang="en-US" sz="2000" dirty="0"/>
              <a:t> is a primitive root modulo </a:t>
            </a:r>
            <a:r>
              <a:rPr lang="en-US" sz="2000" i="1" dirty="0"/>
              <a:t>p</a:t>
            </a:r>
            <a:r>
              <a:rPr lang="en-US" sz="2000" dirty="0"/>
              <a:t>, and </a:t>
            </a:r>
            <a:r>
              <a:rPr lang="en-US" sz="2000" i="1" dirty="0"/>
              <a:t>a</a:t>
            </a:r>
            <a:r>
              <a:rPr lang="en-US" sz="2000" dirty="0"/>
              <a:t> is an integer between </a:t>
            </a:r>
            <a:r>
              <a:rPr lang="en-US" sz="2000" dirty="0">
                <a:ea typeface="Cambria Math" pitchFamily="18" charset="0"/>
              </a:rPr>
              <a:t>1</a:t>
            </a:r>
            <a:r>
              <a:rPr lang="en-US" sz="2000" dirty="0"/>
              <a:t> and </a:t>
            </a:r>
            <a:r>
              <a:rPr lang="en-US" sz="2000" i="1" dirty="0"/>
              <a:t>p</a:t>
            </a:r>
            <a:r>
              <a:rPr lang="en-US" sz="2000" dirty="0"/>
              <a:t> </a:t>
            </a:r>
            <a:r>
              <a:rPr lang="en-US" sz="2000" dirty="0">
                <a:ea typeface="Cambria Math"/>
              </a:rPr>
              <a:t>−1, inclusive. If</a:t>
            </a:r>
            <a:endParaRPr lang="en-IN" sz="2000" dirty="0"/>
          </a:p>
        </p:txBody>
      </p:sp>
      <p:graphicFrame>
        <p:nvGraphicFramePr>
          <p:cNvPr id="30" name="Object 29">
            <a:extLst>
              <a:ext uri="{FF2B5EF4-FFF2-40B4-BE49-F238E27FC236}">
                <a16:creationId xmlns:a16="http://schemas.microsoft.com/office/drawing/2014/main" id="{4D4593DD-0FCA-4376-9C4D-3D1D4C5651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0030126"/>
              </p:ext>
            </p:extLst>
          </p:nvPr>
        </p:nvGraphicFramePr>
        <p:xfrm>
          <a:off x="4689595" y="2667611"/>
          <a:ext cx="254000" cy="317500"/>
        </p:xfrm>
        <a:graphic>
          <a:graphicData uri="http://schemas.openxmlformats.org/presentationml/2006/ole">
            <mc:AlternateContent xmlns:mc="http://schemas.openxmlformats.org/markup-compatibility/2006">
              <mc:Choice xmlns:v="urn:schemas-microsoft-com:vml" Requires="v">
                <p:oleObj name="Equation" r:id="rId10" imgW="152280" imgH="190440" progId="Equation.DSMT4">
                  <p:embed/>
                </p:oleObj>
              </mc:Choice>
              <mc:Fallback>
                <p:oleObj name="Equation" r:id="rId10" imgW="152280" imgH="190440" progId="Equation.DSMT4">
                  <p:embed/>
                  <p:pic>
                    <p:nvPicPr>
                      <p:cNvPr id="0" name=""/>
                      <p:cNvPicPr/>
                      <p:nvPr/>
                    </p:nvPicPr>
                    <p:blipFill>
                      <a:blip r:embed="rId11"/>
                      <a:stretch>
                        <a:fillRect/>
                      </a:stretch>
                    </p:blipFill>
                    <p:spPr>
                      <a:xfrm>
                        <a:off x="4689595" y="2667611"/>
                        <a:ext cx="254000" cy="3175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079CA78-D9E7-48C6-A347-96A7A03869D2}"/>
              </a:ext>
            </a:extLst>
          </p:cNvPr>
          <p:cNvSpPr>
            <a:spLocks noGrp="1"/>
          </p:cNvSpPr>
          <p:nvPr>
            <p:ph idx="14"/>
          </p:nvPr>
        </p:nvSpPr>
        <p:spPr>
          <a:xfrm>
            <a:off x="4876800" y="2667000"/>
            <a:ext cx="3962400" cy="409113"/>
          </a:xfrm>
        </p:spPr>
        <p:txBody>
          <a:bodyPr/>
          <a:lstStyle/>
          <a:p>
            <a:pPr>
              <a:spcBef>
                <a:spcPts val="600"/>
              </a:spcBef>
            </a:pPr>
            <a:r>
              <a:rPr lang="en-US" sz="2000" dirty="0">
                <a:ea typeface="Cambria Math"/>
              </a:rPr>
              <a:t>mod </a:t>
            </a:r>
            <a:r>
              <a:rPr lang="en-US" sz="2000" i="1" dirty="0">
                <a:ea typeface="Cambria Math"/>
              </a:rPr>
              <a:t>p</a:t>
            </a:r>
            <a:r>
              <a:rPr lang="en-US" sz="2000" dirty="0">
                <a:ea typeface="Cambria Math"/>
              </a:rPr>
              <a:t> = </a:t>
            </a:r>
            <a:r>
              <a:rPr lang="en-US" sz="2000" i="1" dirty="0">
                <a:ea typeface="Cambria Math"/>
              </a:rPr>
              <a:t>a </a:t>
            </a:r>
            <a:r>
              <a:rPr lang="en-US" sz="2000" dirty="0">
                <a:ea typeface="Cambria Math"/>
              </a:rPr>
              <a:t>and </a:t>
            </a:r>
            <a:r>
              <a:rPr lang="en-US" sz="2000" dirty="0">
                <a:ea typeface="Cambria Math" pitchFamily="18" charset="0"/>
              </a:rPr>
              <a:t>1</a:t>
            </a:r>
            <a:r>
              <a:rPr lang="en-US" sz="2000" dirty="0">
                <a:ea typeface="Cambria Math"/>
              </a:rPr>
              <a:t> ≤ </a:t>
            </a:r>
            <a:r>
              <a:rPr lang="en-US" sz="2000" i="1" dirty="0">
                <a:ea typeface="Cambria Math"/>
              </a:rPr>
              <a:t>e</a:t>
            </a:r>
            <a:r>
              <a:rPr lang="en-US" sz="2000" dirty="0">
                <a:ea typeface="Cambria Math"/>
              </a:rPr>
              <a:t> ≤ </a:t>
            </a:r>
            <a:r>
              <a:rPr lang="en-US" sz="2000" i="1" dirty="0">
                <a:ea typeface="Cambria Math"/>
              </a:rPr>
              <a:t>p</a:t>
            </a:r>
            <a:r>
              <a:rPr lang="en-US" sz="2000" dirty="0">
                <a:ea typeface="Cambria Math"/>
              </a:rPr>
              <a:t> − </a:t>
            </a:r>
            <a:r>
              <a:rPr lang="en-US" sz="2000" dirty="0">
                <a:ea typeface="Cambria Math" pitchFamily="18" charset="0"/>
              </a:rPr>
              <a:t>1, we say</a:t>
            </a:r>
            <a:endParaRPr lang="en-IN" sz="2000" dirty="0"/>
          </a:p>
        </p:txBody>
      </p:sp>
      <p:sp>
        <p:nvSpPr>
          <p:cNvPr id="9" name="Content Placeholder 8">
            <a:extLst>
              <a:ext uri="{FF2B5EF4-FFF2-40B4-BE49-F238E27FC236}">
                <a16:creationId xmlns:a16="http://schemas.microsoft.com/office/drawing/2014/main" id="{FC64F8BD-9A3B-47AC-BD95-A6B4E2649DC2}"/>
              </a:ext>
            </a:extLst>
          </p:cNvPr>
          <p:cNvSpPr>
            <a:spLocks noGrp="1"/>
          </p:cNvSpPr>
          <p:nvPr>
            <p:ph idx="15"/>
          </p:nvPr>
        </p:nvSpPr>
        <p:spPr>
          <a:xfrm>
            <a:off x="457200" y="2959338"/>
            <a:ext cx="7620000" cy="469662"/>
          </a:xfrm>
        </p:spPr>
        <p:txBody>
          <a:bodyPr/>
          <a:lstStyle/>
          <a:p>
            <a:r>
              <a:rPr lang="en-US" sz="2000" dirty="0">
                <a:ea typeface="Cambria Math" pitchFamily="18" charset="0"/>
              </a:rPr>
              <a:t>that </a:t>
            </a:r>
            <a:r>
              <a:rPr lang="en-US" sz="2000" i="1" dirty="0">
                <a:ea typeface="Cambria Math" pitchFamily="18" charset="0"/>
              </a:rPr>
              <a:t>e</a:t>
            </a:r>
            <a:r>
              <a:rPr lang="en-US" sz="2000" dirty="0">
                <a:ea typeface="Cambria Math" pitchFamily="18" charset="0"/>
              </a:rPr>
              <a:t> is the </a:t>
            </a:r>
            <a:r>
              <a:rPr lang="en-US" sz="2000" i="1" dirty="0">
                <a:ea typeface="Cambria Math" pitchFamily="18" charset="0"/>
              </a:rPr>
              <a:t>discrete logarithm </a:t>
            </a:r>
            <a:r>
              <a:rPr lang="en-US" sz="2000" dirty="0">
                <a:ea typeface="Cambria Math" pitchFamily="18" charset="0"/>
              </a:rPr>
              <a:t>of </a:t>
            </a:r>
            <a:r>
              <a:rPr lang="en-US" sz="2000" i="1" dirty="0">
                <a:ea typeface="Cambria Math" pitchFamily="18" charset="0"/>
              </a:rPr>
              <a:t>a</a:t>
            </a:r>
            <a:r>
              <a:rPr lang="en-US" sz="2000" dirty="0">
                <a:ea typeface="Cambria Math" pitchFamily="18" charset="0"/>
              </a:rPr>
              <a:t> modulo </a:t>
            </a:r>
            <a:r>
              <a:rPr lang="en-US" sz="2000" i="1" dirty="0">
                <a:ea typeface="Cambria Math" pitchFamily="18" charset="0"/>
              </a:rPr>
              <a:t>p</a:t>
            </a:r>
            <a:r>
              <a:rPr lang="en-US" sz="2000" dirty="0">
                <a:ea typeface="Cambria Math" pitchFamily="18" charset="0"/>
              </a:rPr>
              <a:t> to the base </a:t>
            </a:r>
            <a:r>
              <a:rPr lang="en-US" sz="2000" i="1" dirty="0">
                <a:ea typeface="Cambria Math" pitchFamily="18" charset="0"/>
              </a:rPr>
              <a:t>r </a:t>
            </a:r>
            <a:r>
              <a:rPr lang="en-US" sz="2000" dirty="0">
                <a:ea typeface="Cambria Math" pitchFamily="18" charset="0"/>
              </a:rPr>
              <a:t>and we write</a:t>
            </a:r>
            <a:endParaRPr lang="en-IN" sz="2000" dirty="0"/>
          </a:p>
        </p:txBody>
      </p:sp>
      <p:graphicFrame>
        <p:nvGraphicFramePr>
          <p:cNvPr id="36" name="Object 35">
            <a:extLst>
              <a:ext uri="{FF2B5EF4-FFF2-40B4-BE49-F238E27FC236}">
                <a16:creationId xmlns:a16="http://schemas.microsoft.com/office/drawing/2014/main" id="{66AD2A50-7F33-4A5D-B0B5-3549CE12B4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2730583"/>
              </p:ext>
            </p:extLst>
          </p:nvPr>
        </p:nvGraphicFramePr>
        <p:xfrm>
          <a:off x="8010525" y="3005138"/>
          <a:ext cx="792163" cy="355600"/>
        </p:xfrm>
        <a:graphic>
          <a:graphicData uri="http://schemas.openxmlformats.org/presentationml/2006/ole">
            <mc:AlternateContent xmlns:mc="http://schemas.openxmlformats.org/markup-compatibility/2006">
              <mc:Choice xmlns:v="urn:schemas-microsoft-com:vml" Requires="v">
                <p:oleObj name="Equation" r:id="rId12" imgW="507960" imgH="228600" progId="Equation.DSMT4">
                  <p:embed/>
                </p:oleObj>
              </mc:Choice>
              <mc:Fallback>
                <p:oleObj name="Equation" r:id="rId12" imgW="507960" imgH="228600" progId="Equation.DSMT4">
                  <p:embed/>
                  <p:pic>
                    <p:nvPicPr>
                      <p:cNvPr id="10" name="Object 9">
                        <a:extLst>
                          <a:ext uri="{FF2B5EF4-FFF2-40B4-BE49-F238E27FC236}">
                            <a16:creationId xmlns:a16="http://schemas.microsoft.com/office/drawing/2014/main" id="{A6468198-08D2-46E2-A76A-77153297E1EB}"/>
                          </a:ext>
                        </a:extLst>
                      </p:cNvPr>
                      <p:cNvPicPr/>
                      <p:nvPr/>
                    </p:nvPicPr>
                    <p:blipFill>
                      <a:blip r:embed="rId13"/>
                      <a:stretch>
                        <a:fillRect/>
                      </a:stretch>
                    </p:blipFill>
                    <p:spPr>
                      <a:xfrm>
                        <a:off x="8010525" y="3005138"/>
                        <a:ext cx="792163" cy="3556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3AFE621-7678-4A5C-9DBA-1F77AC528BC9}"/>
              </a:ext>
            </a:extLst>
          </p:cNvPr>
          <p:cNvSpPr>
            <a:spLocks noGrp="1"/>
          </p:cNvSpPr>
          <p:nvPr>
            <p:ph idx="16"/>
          </p:nvPr>
        </p:nvSpPr>
        <p:spPr>
          <a:xfrm>
            <a:off x="457200" y="3276600"/>
            <a:ext cx="4038600" cy="381000"/>
          </a:xfrm>
        </p:spPr>
        <p:txBody>
          <a:bodyPr/>
          <a:lstStyle/>
          <a:p>
            <a:pPr>
              <a:spcBef>
                <a:spcPts val="600"/>
              </a:spcBef>
            </a:pPr>
            <a:r>
              <a:rPr lang="en-US" sz="2000" dirty="0">
                <a:ea typeface="Cambria Math" pitchFamily="18" charset="0"/>
              </a:rPr>
              <a:t>e (where the prime </a:t>
            </a:r>
            <a:r>
              <a:rPr lang="en-US" sz="2000" i="1" dirty="0">
                <a:ea typeface="Cambria Math" pitchFamily="18" charset="0"/>
              </a:rPr>
              <a:t>p</a:t>
            </a:r>
            <a:r>
              <a:rPr lang="en-US" sz="2000" dirty="0">
                <a:ea typeface="Cambria Math" pitchFamily="18" charset="0"/>
              </a:rPr>
              <a:t> is understood).</a:t>
            </a:r>
          </a:p>
        </p:txBody>
      </p:sp>
      <p:sp>
        <p:nvSpPr>
          <p:cNvPr id="11" name="Content Placeholder 10">
            <a:extLst>
              <a:ext uri="{FF2B5EF4-FFF2-40B4-BE49-F238E27FC236}">
                <a16:creationId xmlns:a16="http://schemas.microsoft.com/office/drawing/2014/main" id="{88541E95-B11C-4BF9-9DBC-BC5774A2384C}"/>
              </a:ext>
            </a:extLst>
          </p:cNvPr>
          <p:cNvSpPr>
            <a:spLocks noGrp="1"/>
          </p:cNvSpPr>
          <p:nvPr>
            <p:ph idx="17"/>
          </p:nvPr>
        </p:nvSpPr>
        <p:spPr>
          <a:xfrm>
            <a:off x="457200" y="3733800"/>
            <a:ext cx="2438400" cy="533400"/>
          </a:xfrm>
        </p:spPr>
        <p:txBody>
          <a:bodyPr/>
          <a:lstStyle/>
          <a:p>
            <a:pPr>
              <a:spcBef>
                <a:spcPts val="600"/>
              </a:spcBef>
            </a:pPr>
            <a:r>
              <a:rPr lang="en-US" sz="2000" b="1" dirty="0">
                <a:ea typeface="Cambria Math" pitchFamily="18" charset="0"/>
              </a:rPr>
              <a:t>Example 1</a:t>
            </a:r>
            <a:r>
              <a:rPr lang="en-US" sz="2000" dirty="0">
                <a:ea typeface="Cambria Math" pitchFamily="18" charset="0"/>
              </a:rPr>
              <a:t>: We write</a:t>
            </a:r>
            <a:endParaRPr lang="en-IN" sz="2000" dirty="0"/>
          </a:p>
        </p:txBody>
      </p:sp>
      <p:graphicFrame>
        <p:nvGraphicFramePr>
          <p:cNvPr id="31" name="Object 30">
            <a:extLst>
              <a:ext uri="{FF2B5EF4-FFF2-40B4-BE49-F238E27FC236}">
                <a16:creationId xmlns:a16="http://schemas.microsoft.com/office/drawing/2014/main" id="{A44E4AC8-6AE7-4887-B246-89F3371E4D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5069708"/>
              </p:ext>
            </p:extLst>
          </p:nvPr>
        </p:nvGraphicFramePr>
        <p:xfrm>
          <a:off x="2697214" y="3733800"/>
          <a:ext cx="503186" cy="411698"/>
        </p:xfrm>
        <a:graphic>
          <a:graphicData uri="http://schemas.openxmlformats.org/presentationml/2006/ole">
            <mc:AlternateContent xmlns:mc="http://schemas.openxmlformats.org/markup-compatibility/2006">
              <mc:Choice xmlns:v="urn:schemas-microsoft-com:vml" Requires="v">
                <p:oleObj name="Equation" r:id="rId14" imgW="279360" imgH="228600" progId="Equation.DSMT4">
                  <p:embed/>
                </p:oleObj>
              </mc:Choice>
              <mc:Fallback>
                <p:oleObj name="Equation" r:id="rId14" imgW="279360" imgH="228600" progId="Equation.DSMT4">
                  <p:embed/>
                  <p:pic>
                    <p:nvPicPr>
                      <p:cNvPr id="9" name="Object 8">
                        <a:extLst>
                          <a:ext uri="{FF2B5EF4-FFF2-40B4-BE49-F238E27FC236}">
                            <a16:creationId xmlns:a16="http://schemas.microsoft.com/office/drawing/2014/main" id="{2BA3C24C-4025-432C-BF45-A7B5DC515E82}"/>
                          </a:ext>
                        </a:extLst>
                      </p:cNvPr>
                      <p:cNvPicPr/>
                      <p:nvPr/>
                    </p:nvPicPr>
                    <p:blipFill>
                      <a:blip r:embed="rId15"/>
                      <a:stretch>
                        <a:fillRect/>
                      </a:stretch>
                    </p:blipFill>
                    <p:spPr>
                      <a:xfrm>
                        <a:off x="2697214" y="3733800"/>
                        <a:ext cx="503186" cy="41169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4931A9AD-8215-47AD-8279-2806DC579AB0}"/>
              </a:ext>
            </a:extLst>
          </p:cNvPr>
          <p:cNvSpPr>
            <a:spLocks noGrp="1"/>
          </p:cNvSpPr>
          <p:nvPr>
            <p:ph idx="18"/>
          </p:nvPr>
        </p:nvSpPr>
        <p:spPr>
          <a:xfrm>
            <a:off x="3135364" y="3721113"/>
            <a:ext cx="5562600" cy="381000"/>
          </a:xfrm>
        </p:spPr>
        <p:txBody>
          <a:bodyPr/>
          <a:lstStyle/>
          <a:p>
            <a:r>
              <a:rPr lang="en-US" sz="2000" dirty="0">
                <a:ea typeface="Cambria Math" pitchFamily="18" charset="0"/>
              </a:rPr>
              <a:t>3 = 8  since the discrete logarithm of 3 modulo 11 to</a:t>
            </a:r>
            <a:endParaRPr lang="en-IN" sz="2000" dirty="0"/>
          </a:p>
        </p:txBody>
      </p:sp>
      <p:sp>
        <p:nvSpPr>
          <p:cNvPr id="13" name="Content Placeholder 12">
            <a:extLst>
              <a:ext uri="{FF2B5EF4-FFF2-40B4-BE49-F238E27FC236}">
                <a16:creationId xmlns:a16="http://schemas.microsoft.com/office/drawing/2014/main" id="{BBD15011-656B-4C30-A9CC-3B279ED18DD7}"/>
              </a:ext>
            </a:extLst>
          </p:cNvPr>
          <p:cNvSpPr>
            <a:spLocks noGrp="1"/>
          </p:cNvSpPr>
          <p:nvPr>
            <p:ph idx="19"/>
          </p:nvPr>
        </p:nvSpPr>
        <p:spPr>
          <a:xfrm>
            <a:off x="457200" y="4038600"/>
            <a:ext cx="2286000" cy="533400"/>
          </a:xfrm>
        </p:spPr>
        <p:txBody>
          <a:bodyPr/>
          <a:lstStyle/>
          <a:p>
            <a:pPr marL="0" lvl="2" indent="0">
              <a:spcBef>
                <a:spcPts val="600"/>
              </a:spcBef>
              <a:buSzPct val="95000"/>
              <a:buNone/>
            </a:pPr>
            <a:r>
              <a:rPr lang="en-US" sz="2000" dirty="0">
                <a:latin typeface="+mn-lt"/>
                <a:ea typeface="Cambria Math" pitchFamily="18" charset="0"/>
              </a:rPr>
              <a:t>the base 2 is 8 as</a:t>
            </a:r>
          </a:p>
        </p:txBody>
      </p:sp>
      <p:graphicFrame>
        <p:nvGraphicFramePr>
          <p:cNvPr id="32" name="Object 31">
            <a:extLst>
              <a:ext uri="{FF2B5EF4-FFF2-40B4-BE49-F238E27FC236}">
                <a16:creationId xmlns:a16="http://schemas.microsoft.com/office/drawing/2014/main" id="{AE6B47BF-7998-42AF-A0DB-21FFEA7E0C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9687257"/>
              </p:ext>
            </p:extLst>
          </p:nvPr>
        </p:nvGraphicFramePr>
        <p:xfrm>
          <a:off x="2330450" y="4070860"/>
          <a:ext cx="254000" cy="293077"/>
        </p:xfrm>
        <a:graphic>
          <a:graphicData uri="http://schemas.openxmlformats.org/presentationml/2006/ole">
            <mc:AlternateContent xmlns:mc="http://schemas.openxmlformats.org/markup-compatibility/2006">
              <mc:Choice xmlns:v="urn:schemas-microsoft-com:vml" Requires="v">
                <p:oleObj name="Equation" r:id="rId16" imgW="164880" imgH="190440" progId="Equation.DSMT4">
                  <p:embed/>
                </p:oleObj>
              </mc:Choice>
              <mc:Fallback>
                <p:oleObj name="Equation" r:id="rId16" imgW="164880" imgH="190440" progId="Equation.DSMT4">
                  <p:embed/>
                  <p:pic>
                    <p:nvPicPr>
                      <p:cNvPr id="0" name=""/>
                      <p:cNvPicPr/>
                      <p:nvPr/>
                    </p:nvPicPr>
                    <p:blipFill>
                      <a:blip r:embed="rId17"/>
                      <a:stretch>
                        <a:fillRect/>
                      </a:stretch>
                    </p:blipFill>
                    <p:spPr>
                      <a:xfrm>
                        <a:off x="2330450" y="4070860"/>
                        <a:ext cx="254000" cy="29307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1161635C-40A9-451A-B6AA-91439BD709BC}"/>
              </a:ext>
            </a:extLst>
          </p:cNvPr>
          <p:cNvSpPr>
            <a:spLocks noGrp="1"/>
          </p:cNvSpPr>
          <p:nvPr>
            <p:ph idx="20"/>
          </p:nvPr>
        </p:nvSpPr>
        <p:spPr>
          <a:xfrm>
            <a:off x="2514600" y="4036480"/>
            <a:ext cx="3314700" cy="381000"/>
          </a:xfrm>
        </p:spPr>
        <p:txBody>
          <a:bodyPr/>
          <a:lstStyle/>
          <a:p>
            <a:r>
              <a:rPr lang="en-US" sz="2000" dirty="0">
                <a:ea typeface="Cambria Math" pitchFamily="18" charset="0"/>
              </a:rPr>
              <a:t>= 3 modulo 11.</a:t>
            </a:r>
            <a:endParaRPr lang="en-IN" sz="2000" dirty="0"/>
          </a:p>
        </p:txBody>
      </p:sp>
      <p:sp>
        <p:nvSpPr>
          <p:cNvPr id="15" name="Content Placeholder 14">
            <a:extLst>
              <a:ext uri="{FF2B5EF4-FFF2-40B4-BE49-F238E27FC236}">
                <a16:creationId xmlns:a16="http://schemas.microsoft.com/office/drawing/2014/main" id="{B0214504-563A-4D7F-8427-E6424B82CBB8}"/>
              </a:ext>
            </a:extLst>
          </p:cNvPr>
          <p:cNvSpPr>
            <a:spLocks noGrp="1"/>
          </p:cNvSpPr>
          <p:nvPr>
            <p:ph idx="21"/>
          </p:nvPr>
        </p:nvSpPr>
        <p:spPr>
          <a:xfrm>
            <a:off x="457200" y="4495800"/>
            <a:ext cx="2438400" cy="381000"/>
          </a:xfrm>
        </p:spPr>
        <p:txBody>
          <a:bodyPr/>
          <a:lstStyle/>
          <a:p>
            <a:r>
              <a:rPr lang="en-US" sz="2000" b="1" dirty="0">
                <a:ea typeface="Cambria Math" pitchFamily="18" charset="0"/>
              </a:rPr>
              <a:t>Example 2</a:t>
            </a:r>
            <a:r>
              <a:rPr lang="en-US" sz="2000" dirty="0">
                <a:ea typeface="Cambria Math" pitchFamily="18" charset="0"/>
              </a:rPr>
              <a:t>: We write</a:t>
            </a:r>
            <a:endParaRPr lang="en-IN" sz="2000" dirty="0"/>
          </a:p>
        </p:txBody>
      </p:sp>
      <p:graphicFrame>
        <p:nvGraphicFramePr>
          <p:cNvPr id="37" name="Object 36">
            <a:extLst>
              <a:ext uri="{FF2B5EF4-FFF2-40B4-BE49-F238E27FC236}">
                <a16:creationId xmlns:a16="http://schemas.microsoft.com/office/drawing/2014/main" id="{9940A429-C360-4205-B194-6BADDA62B2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8280900"/>
              </p:ext>
            </p:extLst>
          </p:nvPr>
        </p:nvGraphicFramePr>
        <p:xfrm>
          <a:off x="2743200" y="4513165"/>
          <a:ext cx="469900" cy="384464"/>
        </p:xfrm>
        <a:graphic>
          <a:graphicData uri="http://schemas.openxmlformats.org/presentationml/2006/ole">
            <mc:AlternateContent xmlns:mc="http://schemas.openxmlformats.org/markup-compatibility/2006">
              <mc:Choice xmlns:v="urn:schemas-microsoft-com:vml" Requires="v">
                <p:oleObj name="Equation" r:id="rId18" imgW="279360" imgH="228600" progId="Equation.DSMT4">
                  <p:embed/>
                </p:oleObj>
              </mc:Choice>
              <mc:Fallback>
                <p:oleObj name="Equation" r:id="rId18" imgW="279360" imgH="228600" progId="Equation.DSMT4">
                  <p:embed/>
                  <p:pic>
                    <p:nvPicPr>
                      <p:cNvPr id="11" name="Object 10">
                        <a:extLst>
                          <a:ext uri="{FF2B5EF4-FFF2-40B4-BE49-F238E27FC236}">
                            <a16:creationId xmlns:a16="http://schemas.microsoft.com/office/drawing/2014/main" id="{59E07696-2F71-4C95-8549-B061840DD7B0}"/>
                          </a:ext>
                        </a:extLst>
                      </p:cNvPr>
                      <p:cNvPicPr/>
                      <p:nvPr/>
                    </p:nvPicPr>
                    <p:blipFill>
                      <a:blip r:embed="rId19"/>
                      <a:stretch>
                        <a:fillRect/>
                      </a:stretch>
                    </p:blipFill>
                    <p:spPr>
                      <a:xfrm>
                        <a:off x="2743200" y="4513165"/>
                        <a:ext cx="469900" cy="384464"/>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152E1A6B-0925-4800-BF96-005F0DD182D4}"/>
              </a:ext>
            </a:extLst>
          </p:cNvPr>
          <p:cNvSpPr>
            <a:spLocks noGrp="1"/>
          </p:cNvSpPr>
          <p:nvPr>
            <p:ph idx="22"/>
          </p:nvPr>
        </p:nvSpPr>
        <p:spPr>
          <a:xfrm>
            <a:off x="3124200" y="4495800"/>
            <a:ext cx="5562600" cy="381000"/>
          </a:xfrm>
        </p:spPr>
        <p:txBody>
          <a:bodyPr/>
          <a:lstStyle/>
          <a:p>
            <a:r>
              <a:rPr lang="en-US" sz="2000" dirty="0">
                <a:ea typeface="Cambria Math" pitchFamily="18" charset="0"/>
              </a:rPr>
              <a:t>5 = 4  since the discrete logarithm of 5 modulo 11 to</a:t>
            </a:r>
            <a:endParaRPr lang="en-IN" sz="2000" dirty="0"/>
          </a:p>
        </p:txBody>
      </p:sp>
      <p:sp>
        <p:nvSpPr>
          <p:cNvPr id="17" name="Content Placeholder 16">
            <a:extLst>
              <a:ext uri="{FF2B5EF4-FFF2-40B4-BE49-F238E27FC236}">
                <a16:creationId xmlns:a16="http://schemas.microsoft.com/office/drawing/2014/main" id="{1469D1FE-22EA-4035-A504-A86599046404}"/>
              </a:ext>
            </a:extLst>
          </p:cNvPr>
          <p:cNvSpPr>
            <a:spLocks noGrp="1"/>
          </p:cNvSpPr>
          <p:nvPr>
            <p:ph idx="23"/>
          </p:nvPr>
        </p:nvSpPr>
        <p:spPr>
          <a:xfrm>
            <a:off x="457200" y="4800600"/>
            <a:ext cx="2362200" cy="381000"/>
          </a:xfrm>
        </p:spPr>
        <p:txBody>
          <a:bodyPr/>
          <a:lstStyle/>
          <a:p>
            <a:r>
              <a:rPr lang="en-US" sz="2000" dirty="0">
                <a:ea typeface="Cambria Math" pitchFamily="18" charset="0"/>
              </a:rPr>
              <a:t>the base 2 is 4 as</a:t>
            </a:r>
            <a:endParaRPr lang="en-IN" sz="2000" dirty="0"/>
          </a:p>
        </p:txBody>
      </p:sp>
      <p:graphicFrame>
        <p:nvGraphicFramePr>
          <p:cNvPr id="33" name="Object 32">
            <a:extLst>
              <a:ext uri="{FF2B5EF4-FFF2-40B4-BE49-F238E27FC236}">
                <a16:creationId xmlns:a16="http://schemas.microsoft.com/office/drawing/2014/main" id="{B44165CC-2922-4A42-9DF3-6FA8230125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1347067"/>
              </p:ext>
            </p:extLst>
          </p:nvPr>
        </p:nvGraphicFramePr>
        <p:xfrm>
          <a:off x="2355850" y="4800600"/>
          <a:ext cx="273050" cy="315058"/>
        </p:xfrm>
        <a:graphic>
          <a:graphicData uri="http://schemas.openxmlformats.org/presentationml/2006/ole">
            <mc:AlternateContent xmlns:mc="http://schemas.openxmlformats.org/markup-compatibility/2006">
              <mc:Choice xmlns:v="urn:schemas-microsoft-com:vml" Requires="v">
                <p:oleObj name="Equation" r:id="rId20" imgW="164880" imgH="190440" progId="Equation.DSMT4">
                  <p:embed/>
                </p:oleObj>
              </mc:Choice>
              <mc:Fallback>
                <p:oleObj name="Equation" r:id="rId20" imgW="164880" imgH="190440" progId="Equation.DSMT4">
                  <p:embed/>
                  <p:pic>
                    <p:nvPicPr>
                      <p:cNvPr id="0" name=""/>
                      <p:cNvPicPr/>
                      <p:nvPr/>
                    </p:nvPicPr>
                    <p:blipFill>
                      <a:blip r:embed="rId21"/>
                      <a:stretch>
                        <a:fillRect/>
                      </a:stretch>
                    </p:blipFill>
                    <p:spPr>
                      <a:xfrm>
                        <a:off x="2355850" y="4800600"/>
                        <a:ext cx="273050" cy="31505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2C2D7AF1-D238-441B-88E7-19686EF66EFE}"/>
              </a:ext>
            </a:extLst>
          </p:cNvPr>
          <p:cNvSpPr>
            <a:spLocks noGrp="1"/>
          </p:cNvSpPr>
          <p:nvPr>
            <p:ph idx="24"/>
          </p:nvPr>
        </p:nvSpPr>
        <p:spPr>
          <a:xfrm>
            <a:off x="2514600" y="4785332"/>
            <a:ext cx="1963075" cy="381000"/>
          </a:xfrm>
        </p:spPr>
        <p:txBody>
          <a:bodyPr/>
          <a:lstStyle/>
          <a:p>
            <a:r>
              <a:rPr lang="en-US" sz="2000" dirty="0">
                <a:ea typeface="Cambria Math" pitchFamily="18" charset="0"/>
              </a:rPr>
              <a:t>= 5 modulo 11.</a:t>
            </a:r>
          </a:p>
        </p:txBody>
      </p:sp>
      <p:sp>
        <p:nvSpPr>
          <p:cNvPr id="19" name="Content Placeholder 18">
            <a:extLst>
              <a:ext uri="{FF2B5EF4-FFF2-40B4-BE49-F238E27FC236}">
                <a16:creationId xmlns:a16="http://schemas.microsoft.com/office/drawing/2014/main" id="{FE8B7B44-3F18-4F97-8788-F4BE631FC3D5}"/>
              </a:ext>
            </a:extLst>
          </p:cNvPr>
          <p:cNvSpPr>
            <a:spLocks noGrp="1"/>
          </p:cNvSpPr>
          <p:nvPr>
            <p:ph idx="25"/>
          </p:nvPr>
        </p:nvSpPr>
        <p:spPr>
          <a:xfrm>
            <a:off x="457200" y="5257800"/>
            <a:ext cx="8382000" cy="980185"/>
          </a:xfrm>
        </p:spPr>
        <p:txBody>
          <a:bodyPr/>
          <a:lstStyle/>
          <a:p>
            <a:r>
              <a:rPr lang="en-US" sz="2000" dirty="0">
                <a:ea typeface="Cambria Math" pitchFamily="18" charset="0"/>
              </a:rPr>
              <a:t>There is no known polynomial time algorithm for computing the discrete logarithm of </a:t>
            </a:r>
            <a:r>
              <a:rPr lang="en-US" sz="2000" i="1" dirty="0">
                <a:ea typeface="Cambria Math" pitchFamily="18" charset="0"/>
              </a:rPr>
              <a:t>a</a:t>
            </a:r>
            <a:r>
              <a:rPr lang="en-US" sz="2000" dirty="0">
                <a:ea typeface="Cambria Math" pitchFamily="18" charset="0"/>
              </a:rPr>
              <a:t> modulo </a:t>
            </a:r>
            <a:r>
              <a:rPr lang="en-US" sz="2000" i="1" dirty="0">
                <a:ea typeface="Cambria Math" pitchFamily="18" charset="0"/>
              </a:rPr>
              <a:t>p</a:t>
            </a:r>
            <a:r>
              <a:rPr lang="en-US" sz="2000" dirty="0">
                <a:ea typeface="Cambria Math" pitchFamily="18" charset="0"/>
              </a:rPr>
              <a:t> to the base </a:t>
            </a:r>
            <a:r>
              <a:rPr lang="en-US" sz="2000" i="1" dirty="0">
                <a:ea typeface="Cambria Math" pitchFamily="18" charset="0"/>
              </a:rPr>
              <a:t>r</a:t>
            </a:r>
            <a:r>
              <a:rPr lang="en-US" sz="2000" dirty="0">
                <a:ea typeface="Cambria Math" pitchFamily="18" charset="0"/>
              </a:rPr>
              <a:t> (when given the prime </a:t>
            </a:r>
            <a:r>
              <a:rPr lang="en-US" sz="2000" i="1" dirty="0">
                <a:ea typeface="Cambria Math" pitchFamily="18" charset="0"/>
              </a:rPr>
              <a:t>p</a:t>
            </a:r>
            <a:r>
              <a:rPr lang="en-US" sz="2000" dirty="0">
                <a:ea typeface="Cambria Math" pitchFamily="18" charset="0"/>
              </a:rPr>
              <a:t>, a root </a:t>
            </a:r>
            <a:r>
              <a:rPr lang="en-US" sz="2000" i="1" dirty="0">
                <a:ea typeface="Cambria Math" pitchFamily="18" charset="0"/>
              </a:rPr>
              <a:t>r</a:t>
            </a:r>
            <a:r>
              <a:rPr lang="en-US" sz="2000" dirty="0">
                <a:ea typeface="Cambria Math" pitchFamily="18" charset="0"/>
              </a:rPr>
              <a:t> modulo </a:t>
            </a:r>
            <a:r>
              <a:rPr lang="en-US" sz="2000" i="1" dirty="0">
                <a:ea typeface="Cambria Math" pitchFamily="18" charset="0"/>
              </a:rPr>
              <a:t>p</a:t>
            </a:r>
            <a:r>
              <a:rPr lang="en-US" sz="2000" dirty="0">
                <a:ea typeface="Cambria Math" pitchFamily="18" charset="0"/>
              </a:rPr>
              <a:t>, and a positive integer </a:t>
            </a:r>
            <a:r>
              <a:rPr lang="en-US" sz="2000" i="1" dirty="0">
                <a:ea typeface="Cambria Math" pitchFamily="18" charset="0"/>
              </a:rPr>
              <a:t>a</a:t>
            </a:r>
            <a:r>
              <a:rPr lang="en-US" sz="2000" dirty="0">
                <a:ea typeface="Cambria Math" pitchFamily="18" charset="0"/>
              </a:rPr>
              <a:t> </a:t>
            </a:r>
            <a:r>
              <a:rPr lang="en-US" sz="2000" dirty="0">
                <a:ea typeface="Cambria Math"/>
              </a:rPr>
              <a:t>∊</a:t>
            </a:r>
            <a:endParaRPr lang="en-IN" sz="2000" dirty="0"/>
          </a:p>
        </p:txBody>
      </p:sp>
      <p:graphicFrame>
        <p:nvGraphicFramePr>
          <p:cNvPr id="34" name="Object 33">
            <a:extLst>
              <a:ext uri="{FF2B5EF4-FFF2-40B4-BE49-F238E27FC236}">
                <a16:creationId xmlns:a16="http://schemas.microsoft.com/office/drawing/2014/main" id="{CD0BE213-898E-4E0E-8027-3C0B8DC42E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663681"/>
              </p:ext>
            </p:extLst>
          </p:nvPr>
        </p:nvGraphicFramePr>
        <p:xfrm>
          <a:off x="3398257" y="5886471"/>
          <a:ext cx="290085" cy="393686"/>
        </p:xfrm>
        <a:graphic>
          <a:graphicData uri="http://schemas.openxmlformats.org/presentationml/2006/ole">
            <mc:AlternateContent xmlns:mc="http://schemas.openxmlformats.org/markup-compatibility/2006">
              <mc:Choice xmlns:v="urn:schemas-microsoft-com:vml" Requires="v">
                <p:oleObj name="Equation" r:id="rId22" imgW="177480" imgH="241200" progId="Equation.DSMT4">
                  <p:embed/>
                </p:oleObj>
              </mc:Choice>
              <mc:Fallback>
                <p:oleObj name="Equation" r:id="rId22" imgW="177480" imgH="241200" progId="Equation.DSMT4">
                  <p:embed/>
                  <p:pic>
                    <p:nvPicPr>
                      <p:cNvPr id="0" name=""/>
                      <p:cNvPicPr/>
                      <p:nvPr/>
                    </p:nvPicPr>
                    <p:blipFill>
                      <a:blip r:embed="rId23"/>
                      <a:stretch>
                        <a:fillRect/>
                      </a:stretch>
                    </p:blipFill>
                    <p:spPr>
                      <a:xfrm>
                        <a:off x="3398257" y="5886471"/>
                        <a:ext cx="290085" cy="393686"/>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B6905B93-EB0C-44BF-A0DF-A86DE8193E41}"/>
              </a:ext>
            </a:extLst>
          </p:cNvPr>
          <p:cNvSpPr>
            <a:spLocks noGrp="1"/>
          </p:cNvSpPr>
          <p:nvPr>
            <p:ph idx="26"/>
          </p:nvPr>
        </p:nvSpPr>
        <p:spPr>
          <a:xfrm>
            <a:off x="3556000" y="5856985"/>
            <a:ext cx="5410200" cy="381000"/>
          </a:xfrm>
        </p:spPr>
        <p:txBody>
          <a:bodyPr/>
          <a:lstStyle/>
          <a:p>
            <a:r>
              <a:rPr lang="en-US" sz="2000" dirty="0"/>
              <a:t>)</a:t>
            </a:r>
            <a:r>
              <a:rPr lang="en-US" sz="2000" i="1" dirty="0"/>
              <a:t>. </a:t>
            </a:r>
            <a:r>
              <a:rPr lang="en-US" sz="2000" dirty="0"/>
              <a:t>The problem plays a role in cryptography as will</a:t>
            </a:r>
            <a:endParaRPr lang="en-IN" sz="2000" dirty="0"/>
          </a:p>
        </p:txBody>
      </p:sp>
      <p:sp>
        <p:nvSpPr>
          <p:cNvPr id="21" name="Content Placeholder 20">
            <a:extLst>
              <a:ext uri="{FF2B5EF4-FFF2-40B4-BE49-F238E27FC236}">
                <a16:creationId xmlns:a16="http://schemas.microsoft.com/office/drawing/2014/main" id="{3D547D1B-DCCF-43A9-B101-5EDCE4551CB6}"/>
              </a:ext>
            </a:extLst>
          </p:cNvPr>
          <p:cNvSpPr>
            <a:spLocks noGrp="1"/>
          </p:cNvSpPr>
          <p:nvPr>
            <p:ph idx="27"/>
          </p:nvPr>
        </p:nvSpPr>
        <p:spPr>
          <a:xfrm>
            <a:off x="457200" y="6172200"/>
            <a:ext cx="4953000" cy="381000"/>
          </a:xfrm>
        </p:spPr>
        <p:txBody>
          <a:bodyPr/>
          <a:lstStyle/>
          <a:p>
            <a:r>
              <a:rPr lang="en-US" sz="2000" dirty="0"/>
              <a:t>be discussed in Section </a:t>
            </a:r>
            <a:r>
              <a:rPr lang="en-US" sz="2000" dirty="0">
                <a:ea typeface="Cambria Math" pitchFamily="18" charset="0"/>
              </a:rPr>
              <a:t>4.6</a:t>
            </a:r>
            <a:r>
              <a:rPr lang="en-US" sz="2000" dirty="0"/>
              <a:t>.</a:t>
            </a:r>
            <a:endParaRPr lang="en-IN" sz="2000" dirty="0"/>
          </a:p>
        </p:txBody>
      </p:sp>
      <p:sp>
        <p:nvSpPr>
          <p:cNvPr id="25" name="Slide Number Placeholder 5">
            <a:extLst>
              <a:ext uri="{FF2B5EF4-FFF2-40B4-BE49-F238E27FC236}">
                <a16:creationId xmlns:a16="http://schemas.microsoft.com/office/drawing/2014/main" id="{9BF9B2C6-079F-4109-95DB-0D1A3280B5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2449485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764000"/>
          </a:xfrm>
        </p:spPr>
        <p:txBody>
          <a:bodyPr/>
          <a:lstStyle/>
          <a:p>
            <a:r>
              <a:rPr lang="en-US" sz="6000" b="1" dirty="0"/>
              <a:t>Applications of </a:t>
            </a:r>
            <a:r>
              <a:rPr lang="en-US" sz="6000" b="1" dirty="0" err="1"/>
              <a:t>Congruences</a:t>
            </a:r>
            <a:endParaRPr lang="en-US" sz="6000" b="1" dirty="0"/>
          </a:p>
        </p:txBody>
      </p:sp>
      <p:sp>
        <p:nvSpPr>
          <p:cNvPr id="3" name="Content Placeholder 2"/>
          <p:cNvSpPr>
            <a:spLocks noGrp="1"/>
          </p:cNvSpPr>
          <p:nvPr>
            <p:ph idx="1"/>
          </p:nvPr>
        </p:nvSpPr>
        <p:spPr>
          <a:xfrm>
            <a:off x="3200400" y="4389120"/>
            <a:ext cx="2743200" cy="640080"/>
          </a:xfrm>
        </p:spPr>
        <p:txBody>
          <a:bodyPr/>
          <a:lstStyle/>
          <a:p>
            <a:pPr algn="ctr"/>
            <a:r>
              <a:rPr lang="en-US" dirty="0"/>
              <a:t>Section 4.5</a:t>
            </a:r>
          </a:p>
        </p:txBody>
      </p:sp>
      <p:sp>
        <p:nvSpPr>
          <p:cNvPr id="4" name="Slide Number Placeholder 5">
            <a:extLst>
              <a:ext uri="{FF2B5EF4-FFF2-40B4-BE49-F238E27FC236}">
                <a16:creationId xmlns:a16="http://schemas.microsoft.com/office/drawing/2014/main" id="{9379F468-7B11-4DCC-8C04-8ABD1796FAE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108298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5</a:t>
            </a:r>
          </a:p>
        </p:txBody>
      </p:sp>
      <p:sp>
        <p:nvSpPr>
          <p:cNvPr id="3" name="Content Placeholder 2"/>
          <p:cNvSpPr>
            <a:spLocks noGrp="1"/>
          </p:cNvSpPr>
          <p:nvPr>
            <p:ph idx="1"/>
          </p:nvPr>
        </p:nvSpPr>
        <p:spPr/>
        <p:txBody>
          <a:bodyPr/>
          <a:lstStyle/>
          <a:p>
            <a:r>
              <a:rPr lang="en-US" dirty="0"/>
              <a:t>Hashing Functions.</a:t>
            </a:r>
          </a:p>
          <a:p>
            <a:r>
              <a:rPr lang="en-US" dirty="0"/>
              <a:t>Pseudorandom Numbers.</a:t>
            </a:r>
          </a:p>
          <a:p>
            <a:r>
              <a:rPr lang="en-US" dirty="0"/>
              <a:t>Check Digits.</a:t>
            </a:r>
          </a:p>
        </p:txBody>
      </p:sp>
      <p:sp>
        <p:nvSpPr>
          <p:cNvPr id="4" name="Slide Number Placeholder 5">
            <a:extLst>
              <a:ext uri="{FF2B5EF4-FFF2-40B4-BE49-F238E27FC236}">
                <a16:creationId xmlns:a16="http://schemas.microsoft.com/office/drawing/2014/main" id="{3BBEC5DF-589C-422A-BEB8-BE3D6FF8FD6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3510262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Functions</a:t>
            </a:r>
            <a:endParaRPr lang="en-US" sz="1500" dirty="0"/>
          </a:p>
        </p:txBody>
      </p:sp>
      <p:sp>
        <p:nvSpPr>
          <p:cNvPr id="3" name="Content Placeholder 2"/>
          <p:cNvSpPr>
            <a:spLocks noGrp="1"/>
          </p:cNvSpPr>
          <p:nvPr>
            <p:ph idx="1"/>
          </p:nvPr>
        </p:nvSpPr>
        <p:spPr>
          <a:xfrm>
            <a:off x="457200" y="1295400"/>
            <a:ext cx="8388000" cy="5257800"/>
          </a:xfrm>
        </p:spPr>
        <p:txBody>
          <a:bodyPr/>
          <a:lstStyle/>
          <a:p>
            <a:pPr>
              <a:spcBef>
                <a:spcPts val="0"/>
              </a:spcBef>
              <a:spcAft>
                <a:spcPts val="300"/>
              </a:spcAft>
            </a:pPr>
            <a:r>
              <a:rPr lang="en-US" sz="1800" b="1" dirty="0"/>
              <a:t>Definition</a:t>
            </a:r>
            <a:r>
              <a:rPr lang="en-US" sz="1800" dirty="0"/>
              <a:t>: A </a:t>
            </a:r>
            <a:r>
              <a:rPr lang="en-US" sz="1800" i="1" dirty="0"/>
              <a:t>hashing function h </a:t>
            </a:r>
            <a:r>
              <a:rPr lang="en-US" sz="1800" dirty="0"/>
              <a:t>assigns memory location </a:t>
            </a:r>
            <a:r>
              <a:rPr lang="en-US" sz="1800" i="1" dirty="0"/>
              <a:t>h</a:t>
            </a:r>
            <a:r>
              <a:rPr lang="en-US" sz="1800" dirty="0"/>
              <a:t>(</a:t>
            </a:r>
            <a:r>
              <a:rPr lang="en-US" sz="1800" i="1" dirty="0"/>
              <a:t>k</a:t>
            </a:r>
            <a:r>
              <a:rPr lang="en-US" sz="1800" dirty="0"/>
              <a:t>) to the record that has </a:t>
            </a:r>
            <a:r>
              <a:rPr lang="en-US" sz="1800" i="1" dirty="0"/>
              <a:t>k</a:t>
            </a:r>
            <a:r>
              <a:rPr lang="en-US" sz="1800" dirty="0"/>
              <a:t> as its key.</a:t>
            </a:r>
          </a:p>
          <a:p>
            <a:pPr marL="342000" lvl="1">
              <a:spcBef>
                <a:spcPts val="0"/>
              </a:spcBef>
              <a:spcAft>
                <a:spcPts val="300"/>
              </a:spcAft>
            </a:pPr>
            <a:r>
              <a:rPr lang="en-US" sz="1600" dirty="0"/>
              <a:t>A common hashing function is  </a:t>
            </a:r>
            <a:r>
              <a:rPr lang="en-US" sz="1600" i="1" dirty="0"/>
              <a:t>h</a:t>
            </a:r>
            <a:r>
              <a:rPr lang="en-US" sz="1600" dirty="0"/>
              <a:t>(</a:t>
            </a:r>
            <a:r>
              <a:rPr lang="en-US" sz="1600" i="1" dirty="0"/>
              <a:t>k</a:t>
            </a:r>
            <a:r>
              <a:rPr lang="en-US" sz="1600" dirty="0"/>
              <a:t>) = </a:t>
            </a:r>
            <a:r>
              <a:rPr lang="en-US" sz="1600" i="1" dirty="0"/>
              <a:t>k</a:t>
            </a:r>
            <a:r>
              <a:rPr lang="en-US" sz="1600" dirty="0"/>
              <a:t> </a:t>
            </a:r>
            <a:r>
              <a:rPr lang="en-US" sz="1600" b="1" dirty="0"/>
              <a:t>mod</a:t>
            </a:r>
            <a:r>
              <a:rPr lang="en-US" sz="1600" dirty="0"/>
              <a:t> </a:t>
            </a:r>
            <a:r>
              <a:rPr lang="en-US" sz="1600" i="1" dirty="0"/>
              <a:t>m</a:t>
            </a:r>
            <a:r>
              <a:rPr lang="en-US" sz="1600" dirty="0"/>
              <a:t>, where </a:t>
            </a:r>
            <a:r>
              <a:rPr lang="en-US" sz="1600" i="1" dirty="0"/>
              <a:t>m </a:t>
            </a:r>
            <a:r>
              <a:rPr lang="en-US" sz="1600" dirty="0"/>
              <a:t>is the number of memory locations. </a:t>
            </a:r>
          </a:p>
          <a:p>
            <a:pPr marL="342000" lvl="1">
              <a:spcBef>
                <a:spcPts val="0"/>
              </a:spcBef>
              <a:spcAft>
                <a:spcPts val="300"/>
              </a:spcAft>
            </a:pPr>
            <a:r>
              <a:rPr lang="en-US" sz="1600" dirty="0"/>
              <a:t>Because this hashing function is onto, all memory locations are possible.</a:t>
            </a:r>
          </a:p>
          <a:p>
            <a:pPr>
              <a:spcBef>
                <a:spcPts val="0"/>
              </a:spcBef>
              <a:spcAft>
                <a:spcPts val="300"/>
              </a:spcAft>
            </a:pPr>
            <a:r>
              <a:rPr lang="en-US" sz="1800" b="1" dirty="0"/>
              <a:t>Example</a:t>
            </a:r>
            <a:r>
              <a:rPr lang="en-US" sz="1800" dirty="0"/>
              <a:t>: Let </a:t>
            </a:r>
            <a:r>
              <a:rPr lang="en-US" sz="1800" i="1" dirty="0"/>
              <a:t>h</a:t>
            </a:r>
            <a:r>
              <a:rPr lang="en-US" sz="1800" dirty="0"/>
              <a:t>(</a:t>
            </a:r>
            <a:r>
              <a:rPr lang="en-US" sz="1800" i="1" dirty="0"/>
              <a:t>k</a:t>
            </a:r>
            <a:r>
              <a:rPr lang="en-US" sz="1800" dirty="0"/>
              <a:t>) = </a:t>
            </a:r>
            <a:r>
              <a:rPr lang="en-US" sz="1800" i="1" dirty="0"/>
              <a:t>k</a:t>
            </a:r>
            <a:r>
              <a:rPr lang="en-US" sz="1800" dirty="0"/>
              <a:t> </a:t>
            </a:r>
            <a:r>
              <a:rPr lang="en-US" sz="1800" b="1" dirty="0"/>
              <a:t>mod</a:t>
            </a:r>
            <a:r>
              <a:rPr lang="en-US" sz="1800" dirty="0"/>
              <a:t> </a:t>
            </a:r>
            <a:r>
              <a:rPr lang="en-US" sz="1800" dirty="0">
                <a:ea typeface="Cambria Math" pitchFamily="18" charset="0"/>
              </a:rPr>
              <a:t>111. This hashing function</a:t>
            </a:r>
            <a:r>
              <a:rPr lang="en-US" sz="1800" dirty="0"/>
              <a:t> assigns the records of customers with social security numbers as keys to memory locations in the following manner:</a:t>
            </a:r>
          </a:p>
          <a:p>
            <a:pPr marL="0" lvl="2" indent="0">
              <a:spcBef>
                <a:spcPts val="0"/>
              </a:spcBef>
              <a:spcAft>
                <a:spcPts val="300"/>
              </a:spcAft>
              <a:buNone/>
            </a:pPr>
            <a:r>
              <a:rPr lang="en-US" sz="1600" dirty="0"/>
              <a:t>h(</a:t>
            </a:r>
            <a:r>
              <a:rPr lang="en-US" sz="1600" dirty="0">
                <a:ea typeface="Cambria Math" pitchFamily="18" charset="0"/>
              </a:rPr>
              <a:t>064212848</a:t>
            </a:r>
            <a:r>
              <a:rPr lang="en-US" sz="1600" dirty="0"/>
              <a:t>) = </a:t>
            </a:r>
            <a:r>
              <a:rPr lang="en-US" sz="1600" dirty="0">
                <a:ea typeface="Cambria Math" pitchFamily="18" charset="0"/>
              </a:rPr>
              <a:t>064212848 </a:t>
            </a:r>
            <a:r>
              <a:rPr lang="en-US" sz="1600" b="1" dirty="0"/>
              <a:t>mod</a:t>
            </a:r>
            <a:r>
              <a:rPr lang="en-US" sz="1600" dirty="0"/>
              <a:t> </a:t>
            </a:r>
            <a:r>
              <a:rPr lang="en-US" sz="1600" dirty="0">
                <a:ea typeface="Cambria Math" pitchFamily="18" charset="0"/>
              </a:rPr>
              <a:t>111</a:t>
            </a:r>
            <a:r>
              <a:rPr lang="en-US" sz="1600" dirty="0"/>
              <a:t> = </a:t>
            </a:r>
            <a:r>
              <a:rPr lang="en-US" sz="1600" dirty="0">
                <a:ea typeface="Cambria Math" pitchFamily="18" charset="0"/>
              </a:rPr>
              <a:t>14</a:t>
            </a:r>
          </a:p>
          <a:p>
            <a:pPr marL="0" lvl="2" indent="0">
              <a:spcBef>
                <a:spcPts val="0"/>
              </a:spcBef>
              <a:spcAft>
                <a:spcPts val="300"/>
              </a:spcAft>
              <a:buNone/>
            </a:pPr>
            <a:r>
              <a:rPr lang="en-US" sz="1600" dirty="0"/>
              <a:t>h(</a:t>
            </a:r>
            <a:r>
              <a:rPr lang="en-US" sz="1600" dirty="0">
                <a:ea typeface="Cambria Math" pitchFamily="18" charset="0"/>
              </a:rPr>
              <a:t>037149212</a:t>
            </a:r>
            <a:r>
              <a:rPr lang="en-US" sz="1600" dirty="0"/>
              <a:t>) = </a:t>
            </a:r>
            <a:r>
              <a:rPr lang="en-US" sz="1600" dirty="0">
                <a:ea typeface="Cambria Math" pitchFamily="18" charset="0"/>
              </a:rPr>
              <a:t>037149212 </a:t>
            </a:r>
            <a:r>
              <a:rPr lang="en-US" sz="1600" b="1" dirty="0"/>
              <a:t>mod</a:t>
            </a:r>
            <a:r>
              <a:rPr lang="en-US" sz="1600" dirty="0"/>
              <a:t> </a:t>
            </a:r>
            <a:r>
              <a:rPr lang="en-US" sz="1600" dirty="0">
                <a:ea typeface="Cambria Math" pitchFamily="18" charset="0"/>
              </a:rPr>
              <a:t>111</a:t>
            </a:r>
            <a:r>
              <a:rPr lang="en-US" sz="1600" dirty="0"/>
              <a:t> = </a:t>
            </a:r>
            <a:r>
              <a:rPr lang="en-US" sz="1600" dirty="0">
                <a:ea typeface="Cambria Math" pitchFamily="18" charset="0"/>
              </a:rPr>
              <a:t>65</a:t>
            </a:r>
          </a:p>
          <a:p>
            <a:pPr marL="0" lvl="2" indent="0">
              <a:spcBef>
                <a:spcPts val="0"/>
              </a:spcBef>
              <a:spcAft>
                <a:spcPts val="300"/>
              </a:spcAft>
              <a:buNone/>
            </a:pPr>
            <a:r>
              <a:rPr lang="en-US" sz="1600" dirty="0"/>
              <a:t>h(</a:t>
            </a:r>
            <a:r>
              <a:rPr lang="en-US" sz="1600" dirty="0">
                <a:ea typeface="Cambria Math" pitchFamily="18" charset="0"/>
              </a:rPr>
              <a:t>107405723</a:t>
            </a:r>
            <a:r>
              <a:rPr lang="en-US" sz="1600" dirty="0"/>
              <a:t>) = </a:t>
            </a:r>
            <a:r>
              <a:rPr lang="en-US" sz="1600" dirty="0">
                <a:ea typeface="Cambria Math" pitchFamily="18" charset="0"/>
              </a:rPr>
              <a:t>107405723 </a:t>
            </a:r>
            <a:r>
              <a:rPr lang="en-US" sz="1600" b="1" dirty="0"/>
              <a:t>mod</a:t>
            </a:r>
            <a:r>
              <a:rPr lang="en-US" sz="1600" dirty="0"/>
              <a:t> </a:t>
            </a:r>
            <a:r>
              <a:rPr lang="en-US" sz="1600" dirty="0">
                <a:ea typeface="Cambria Math" pitchFamily="18" charset="0"/>
              </a:rPr>
              <a:t>111</a:t>
            </a:r>
            <a:r>
              <a:rPr lang="en-US" sz="1600" dirty="0"/>
              <a:t> = </a:t>
            </a:r>
            <a:r>
              <a:rPr lang="en-US" sz="1600" dirty="0">
                <a:ea typeface="Cambria Math" pitchFamily="18" charset="0"/>
              </a:rPr>
              <a:t>14, but since location 14 is already occupied, the record is assigned to  the next available position, which is 15.</a:t>
            </a:r>
          </a:p>
          <a:p>
            <a:pPr>
              <a:spcBef>
                <a:spcPts val="0"/>
              </a:spcBef>
              <a:spcAft>
                <a:spcPts val="300"/>
              </a:spcAft>
            </a:pPr>
            <a:r>
              <a:rPr lang="en-US" sz="1800" dirty="0">
                <a:ea typeface="Cambria Math" pitchFamily="18" charset="0"/>
              </a:rPr>
              <a:t>The hashing function is not one-to-one as there are many more possible keys than memory locations. When more than one record is assigned to the same location, we say a </a:t>
            </a:r>
            <a:r>
              <a:rPr lang="en-US" sz="1800" i="1" dirty="0">
                <a:ea typeface="Cambria Math" pitchFamily="18" charset="0"/>
              </a:rPr>
              <a:t>collision</a:t>
            </a:r>
            <a:r>
              <a:rPr lang="en-US" sz="1800" dirty="0">
                <a:ea typeface="Cambria Math" pitchFamily="18" charset="0"/>
              </a:rPr>
              <a:t> occurs. Here a collision has been resolved by assigning the record to the first free location.</a:t>
            </a:r>
          </a:p>
          <a:p>
            <a:pPr>
              <a:spcBef>
                <a:spcPts val="0"/>
              </a:spcBef>
              <a:spcAft>
                <a:spcPts val="300"/>
              </a:spcAft>
            </a:pPr>
            <a:r>
              <a:rPr lang="en-US" sz="1800" dirty="0">
                <a:ea typeface="Cambria Math" pitchFamily="18" charset="0"/>
              </a:rPr>
              <a:t>For collision resolution, we can use a </a:t>
            </a:r>
            <a:r>
              <a:rPr lang="en-US" sz="1800" i="1" dirty="0">
                <a:ea typeface="Cambria Math" pitchFamily="18" charset="0"/>
              </a:rPr>
              <a:t>linear probing function</a:t>
            </a:r>
            <a:r>
              <a:rPr lang="en-US" sz="1800" dirty="0">
                <a:ea typeface="Cambria Math" pitchFamily="18" charset="0"/>
              </a:rPr>
              <a:t>:</a:t>
            </a:r>
            <a:br>
              <a:rPr lang="en-US" sz="1800" dirty="0">
                <a:ea typeface="Cambria Math" pitchFamily="18" charset="0"/>
              </a:rPr>
            </a:br>
            <a:r>
              <a:rPr lang="en-US" sz="1800" i="1" dirty="0">
                <a:ea typeface="Cambria Math" pitchFamily="18" charset="0"/>
              </a:rPr>
              <a:t>h</a:t>
            </a:r>
            <a:r>
              <a:rPr lang="en-US" sz="1800" dirty="0">
                <a:ea typeface="Cambria Math" pitchFamily="18" charset="0"/>
              </a:rPr>
              <a:t>(</a:t>
            </a:r>
            <a:r>
              <a:rPr lang="en-US" sz="1800" i="1" dirty="0" err="1">
                <a:ea typeface="Cambria Math" pitchFamily="18" charset="0"/>
              </a:rPr>
              <a:t>k,i</a:t>
            </a:r>
            <a:r>
              <a:rPr lang="en-US" sz="1800" dirty="0">
                <a:ea typeface="Cambria Math" pitchFamily="18" charset="0"/>
              </a:rPr>
              <a:t>) = (</a:t>
            </a:r>
            <a:r>
              <a:rPr lang="en-US" sz="1800" i="1" dirty="0">
                <a:ea typeface="Cambria Math" pitchFamily="18" charset="0"/>
              </a:rPr>
              <a:t>h</a:t>
            </a:r>
            <a:r>
              <a:rPr lang="en-US" sz="1800" dirty="0">
                <a:ea typeface="Cambria Math" pitchFamily="18" charset="0"/>
              </a:rPr>
              <a:t>(</a:t>
            </a:r>
            <a:r>
              <a:rPr lang="en-US" sz="1800" i="1" dirty="0">
                <a:ea typeface="Cambria Math" pitchFamily="18" charset="0"/>
              </a:rPr>
              <a:t>k</a:t>
            </a:r>
            <a:r>
              <a:rPr lang="en-US" sz="1800" dirty="0">
                <a:ea typeface="Cambria Math" pitchFamily="18" charset="0"/>
              </a:rPr>
              <a:t>) + </a:t>
            </a:r>
            <a:r>
              <a:rPr lang="en-US" sz="1800" i="1" dirty="0" err="1">
                <a:ea typeface="Cambria Math" pitchFamily="18" charset="0"/>
              </a:rPr>
              <a:t>i</a:t>
            </a:r>
            <a:r>
              <a:rPr lang="en-US" sz="1800" dirty="0">
                <a:ea typeface="Cambria Math" pitchFamily="18" charset="0"/>
              </a:rPr>
              <a:t>) </a:t>
            </a:r>
            <a:r>
              <a:rPr lang="en-US" sz="1800" b="1" dirty="0">
                <a:ea typeface="Cambria Math" pitchFamily="18" charset="0"/>
              </a:rPr>
              <a:t>mod</a:t>
            </a:r>
            <a:r>
              <a:rPr lang="en-US" sz="1800" dirty="0">
                <a:ea typeface="Cambria Math" pitchFamily="18" charset="0"/>
              </a:rPr>
              <a:t> </a:t>
            </a:r>
            <a:r>
              <a:rPr lang="en-US" sz="1800" i="1" dirty="0">
                <a:ea typeface="Cambria Math" pitchFamily="18" charset="0"/>
              </a:rPr>
              <a:t>m</a:t>
            </a:r>
            <a:r>
              <a:rPr lang="en-US" sz="1800" dirty="0">
                <a:ea typeface="Cambria Math" pitchFamily="18" charset="0"/>
              </a:rPr>
              <a:t>, where </a:t>
            </a:r>
            <a:r>
              <a:rPr lang="en-US" sz="1800" i="1" dirty="0" err="1">
                <a:ea typeface="Cambria Math" pitchFamily="18" charset="0"/>
              </a:rPr>
              <a:t>i</a:t>
            </a:r>
            <a:r>
              <a:rPr lang="en-US" sz="1800" dirty="0">
                <a:ea typeface="Cambria Math" pitchFamily="18" charset="0"/>
              </a:rPr>
              <a:t> runs from 0 to </a:t>
            </a:r>
            <a:r>
              <a:rPr lang="en-US" sz="1800" i="1" dirty="0">
                <a:ea typeface="Cambria Math" pitchFamily="18" charset="0"/>
              </a:rPr>
              <a:t>m</a:t>
            </a:r>
            <a:r>
              <a:rPr lang="en-US" sz="1800" dirty="0">
                <a:ea typeface="Cambria Math" pitchFamily="18" charset="0"/>
              </a:rPr>
              <a:t> </a:t>
            </a:r>
            <a:r>
              <a:rPr lang="en-US" sz="1800" dirty="0">
                <a:ea typeface="Cambria Math"/>
              </a:rPr>
              <a:t>− 1.</a:t>
            </a:r>
          </a:p>
          <a:p>
            <a:pPr>
              <a:spcBef>
                <a:spcPts val="0"/>
              </a:spcBef>
              <a:spcAft>
                <a:spcPts val="300"/>
              </a:spcAft>
            </a:pPr>
            <a:r>
              <a:rPr lang="en-US" sz="1800" dirty="0">
                <a:ea typeface="Cambria Math"/>
              </a:rPr>
              <a:t>There are many other methods of handling with collisions. You may cover these in a  </a:t>
            </a:r>
          </a:p>
          <a:p>
            <a:pPr>
              <a:spcBef>
                <a:spcPts val="0"/>
              </a:spcBef>
              <a:spcAft>
                <a:spcPts val="300"/>
              </a:spcAft>
            </a:pPr>
            <a:r>
              <a:rPr lang="en-US" sz="1800" dirty="0">
                <a:ea typeface="Cambria Math"/>
              </a:rPr>
              <a:t>later CS course.</a:t>
            </a:r>
            <a:endParaRPr lang="en-US" sz="1800" dirty="0"/>
          </a:p>
        </p:txBody>
      </p:sp>
      <p:sp>
        <p:nvSpPr>
          <p:cNvPr id="4" name="Slide Number Placeholder 5">
            <a:extLst>
              <a:ext uri="{FF2B5EF4-FFF2-40B4-BE49-F238E27FC236}">
                <a16:creationId xmlns:a16="http://schemas.microsoft.com/office/drawing/2014/main" id="{026F6550-56D1-4495-8567-720AD183E33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15653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Algorithm</a:t>
            </a:r>
          </a:p>
        </p:txBody>
      </p:sp>
      <p:sp>
        <p:nvSpPr>
          <p:cNvPr id="7" name="Content Placeholder 2"/>
          <p:cNvSpPr>
            <a:spLocks noGrp="1"/>
          </p:cNvSpPr>
          <p:nvPr>
            <p:ph idx="1"/>
          </p:nvPr>
        </p:nvSpPr>
        <p:spPr>
          <a:xfrm>
            <a:off x="457200" y="1295400"/>
            <a:ext cx="8595360" cy="5334000"/>
          </a:xfrm>
        </p:spPr>
        <p:txBody>
          <a:bodyPr/>
          <a:lstStyle/>
          <a:p>
            <a:pPr>
              <a:spcBef>
                <a:spcPts val="0"/>
              </a:spcBef>
            </a:pPr>
            <a:r>
              <a:rPr lang="en-US" sz="2000" dirty="0">
                <a:latin typeface="+mn-lt"/>
              </a:rPr>
              <a:t>When an integer is divided by a positive integer, there is a quotient and a remainder. This is traditionally called the “Division Algorithm,” but is really a theorem.</a:t>
            </a:r>
          </a:p>
          <a:p>
            <a:pPr>
              <a:spcBef>
                <a:spcPts val="0"/>
              </a:spcBef>
            </a:pPr>
            <a:r>
              <a:rPr lang="en-US" sz="2000" b="1" dirty="0">
                <a:latin typeface="+mn-lt"/>
              </a:rPr>
              <a:t>Division Algorithm</a:t>
            </a:r>
            <a:r>
              <a:rPr lang="en-US" sz="2000" dirty="0">
                <a:latin typeface="+mn-lt"/>
              </a:rPr>
              <a:t>: If </a:t>
            </a:r>
            <a:r>
              <a:rPr lang="en-US" sz="2000" i="1" dirty="0">
                <a:latin typeface="+mn-lt"/>
              </a:rPr>
              <a:t>a</a:t>
            </a:r>
            <a:r>
              <a:rPr lang="en-US" sz="2000" dirty="0">
                <a:latin typeface="+mn-lt"/>
              </a:rPr>
              <a:t> is an integer and </a:t>
            </a:r>
            <a:r>
              <a:rPr lang="en-US" sz="2000" i="1" dirty="0">
                <a:latin typeface="+mn-lt"/>
              </a:rPr>
              <a:t>d</a:t>
            </a:r>
            <a:r>
              <a:rPr lang="en-US" sz="2000" dirty="0">
                <a:latin typeface="+mn-lt"/>
              </a:rPr>
              <a:t> a positive integer, then there are unique integers </a:t>
            </a:r>
            <a:r>
              <a:rPr lang="en-US" sz="2000" i="1" dirty="0">
                <a:latin typeface="+mn-lt"/>
              </a:rPr>
              <a:t>q</a:t>
            </a:r>
            <a:r>
              <a:rPr lang="en-US" sz="2000" dirty="0">
                <a:latin typeface="+mn-lt"/>
              </a:rPr>
              <a:t> and </a:t>
            </a:r>
            <a:r>
              <a:rPr lang="en-US" sz="2000" i="1" dirty="0">
                <a:latin typeface="+mn-lt"/>
              </a:rPr>
              <a:t>r</a:t>
            </a:r>
            <a:r>
              <a:rPr lang="en-US" sz="2000" dirty="0">
                <a:latin typeface="+mn-lt"/>
              </a:rPr>
              <a:t>, with </a:t>
            </a:r>
            <a:r>
              <a:rPr lang="en-US" sz="2000" dirty="0">
                <a:latin typeface="+mn-lt"/>
                <a:ea typeface="Cambria Math" pitchFamily="18" charset="0"/>
              </a:rPr>
              <a:t>0</a:t>
            </a:r>
            <a:r>
              <a:rPr lang="en-US" sz="2000" i="1" dirty="0">
                <a:latin typeface="+mn-lt"/>
              </a:rPr>
              <a:t> ≤ </a:t>
            </a:r>
            <a:r>
              <a:rPr lang="en-US" sz="2000" dirty="0">
                <a:latin typeface="+mn-lt"/>
              </a:rPr>
              <a:t>r</a:t>
            </a:r>
            <a:r>
              <a:rPr lang="en-US" sz="2000" i="1" dirty="0">
                <a:latin typeface="+mn-lt"/>
              </a:rPr>
              <a:t> &lt; </a:t>
            </a:r>
            <a:r>
              <a:rPr lang="en-US" sz="2000" i="1" dirty="0">
                <a:latin typeface="+mn-lt"/>
                <a:ea typeface="Cambria Math" pitchFamily="18" charset="0"/>
              </a:rPr>
              <a:t>d</a:t>
            </a:r>
            <a:r>
              <a:rPr lang="en-US" sz="2000" dirty="0">
                <a:latin typeface="+mn-lt"/>
              </a:rPr>
              <a:t>, such that </a:t>
            </a:r>
            <a:r>
              <a:rPr lang="en-US" sz="2000" i="1" dirty="0">
                <a:latin typeface="+mn-lt"/>
              </a:rPr>
              <a:t>a = </a:t>
            </a:r>
            <a:r>
              <a:rPr lang="en-US" sz="2000" i="1" dirty="0" err="1">
                <a:latin typeface="+mn-lt"/>
              </a:rPr>
              <a:t>dq</a:t>
            </a:r>
            <a:r>
              <a:rPr lang="en-US" sz="2000" i="1" dirty="0">
                <a:latin typeface="+mn-lt"/>
              </a:rPr>
              <a:t> + r</a:t>
            </a:r>
            <a:r>
              <a:rPr lang="en-US" sz="2000" dirty="0">
                <a:latin typeface="+mn-lt"/>
              </a:rPr>
              <a:t> (</a:t>
            </a:r>
            <a:r>
              <a:rPr lang="en-US" sz="2000" i="1" dirty="0">
                <a:latin typeface="+mn-lt"/>
              </a:rPr>
              <a:t>proved in Section</a:t>
            </a:r>
            <a:r>
              <a:rPr lang="en-US" sz="2000" dirty="0">
                <a:latin typeface="+mn-lt"/>
              </a:rPr>
              <a:t> </a:t>
            </a:r>
            <a:r>
              <a:rPr lang="en-US" sz="2000" dirty="0">
                <a:latin typeface="+mn-lt"/>
                <a:ea typeface="Cambria Math" pitchFamily="18" charset="0"/>
              </a:rPr>
              <a:t>5.2</a:t>
            </a:r>
            <a:r>
              <a:rPr lang="en-US" sz="2000" dirty="0">
                <a:latin typeface="+mn-lt"/>
              </a:rPr>
              <a:t>).</a:t>
            </a:r>
          </a:p>
          <a:p>
            <a:pPr marL="342000" lvl="2" indent="-342000">
              <a:spcBef>
                <a:spcPts val="0"/>
              </a:spcBef>
              <a:buClr>
                <a:srgbClr val="04617B"/>
              </a:buClr>
            </a:pPr>
            <a:r>
              <a:rPr lang="en-US" sz="1800" i="1" dirty="0">
                <a:latin typeface="+mn-lt"/>
              </a:rPr>
              <a:t>d</a:t>
            </a:r>
            <a:r>
              <a:rPr lang="en-US" sz="1800" dirty="0">
                <a:latin typeface="+mn-lt"/>
              </a:rPr>
              <a:t> is called the </a:t>
            </a:r>
            <a:r>
              <a:rPr lang="en-US" sz="1800" i="1" dirty="0">
                <a:latin typeface="+mn-lt"/>
              </a:rPr>
              <a:t>divisor</a:t>
            </a:r>
            <a:r>
              <a:rPr lang="en-US" sz="1800" dirty="0">
                <a:latin typeface="+mn-lt"/>
              </a:rPr>
              <a:t>.</a:t>
            </a:r>
          </a:p>
          <a:p>
            <a:pPr marL="342000" lvl="2" indent="-342000">
              <a:spcBef>
                <a:spcPts val="0"/>
              </a:spcBef>
              <a:buClr>
                <a:srgbClr val="04617B"/>
              </a:buClr>
            </a:pPr>
            <a:r>
              <a:rPr lang="en-US" sz="1800" i="1" dirty="0">
                <a:latin typeface="+mn-lt"/>
              </a:rPr>
              <a:t>a</a:t>
            </a:r>
            <a:r>
              <a:rPr lang="en-US" sz="1800" dirty="0">
                <a:latin typeface="+mn-lt"/>
              </a:rPr>
              <a:t> is called the </a:t>
            </a:r>
            <a:r>
              <a:rPr lang="en-US" sz="1800" i="1" dirty="0">
                <a:latin typeface="+mn-lt"/>
              </a:rPr>
              <a:t>dividend</a:t>
            </a:r>
            <a:r>
              <a:rPr lang="en-US" sz="1800" dirty="0">
                <a:latin typeface="+mn-lt"/>
              </a:rPr>
              <a:t>.</a:t>
            </a:r>
          </a:p>
          <a:p>
            <a:pPr marL="342000" lvl="2" indent="-342000">
              <a:spcBef>
                <a:spcPts val="0"/>
              </a:spcBef>
              <a:buClr>
                <a:srgbClr val="04617B"/>
              </a:buClr>
            </a:pPr>
            <a:r>
              <a:rPr lang="en-US" sz="1800" i="1" dirty="0">
                <a:latin typeface="+mn-lt"/>
              </a:rPr>
              <a:t>q</a:t>
            </a:r>
            <a:r>
              <a:rPr lang="en-US" sz="1800" dirty="0">
                <a:latin typeface="+mn-lt"/>
              </a:rPr>
              <a:t> is called the </a:t>
            </a:r>
            <a:r>
              <a:rPr lang="en-US" sz="1800" i="1" dirty="0">
                <a:latin typeface="+mn-lt"/>
              </a:rPr>
              <a:t>quotient</a:t>
            </a:r>
            <a:r>
              <a:rPr lang="en-US" sz="1800" dirty="0">
                <a:latin typeface="+mn-lt"/>
              </a:rPr>
              <a:t>.      </a:t>
            </a:r>
          </a:p>
          <a:p>
            <a:pPr marL="342000" lvl="2" indent="-342000">
              <a:spcBef>
                <a:spcPts val="0"/>
              </a:spcBef>
              <a:buClr>
                <a:srgbClr val="04617B"/>
              </a:buClr>
            </a:pPr>
            <a:r>
              <a:rPr lang="en-US" sz="1800" i="1" dirty="0">
                <a:latin typeface="+mn-lt"/>
              </a:rPr>
              <a:t>r</a:t>
            </a:r>
            <a:r>
              <a:rPr lang="en-US" sz="1800" dirty="0">
                <a:latin typeface="+mn-lt"/>
              </a:rPr>
              <a:t> is called the </a:t>
            </a:r>
            <a:r>
              <a:rPr lang="en-US" sz="1800" i="1" dirty="0">
                <a:latin typeface="+mn-lt"/>
              </a:rPr>
              <a:t>remainder</a:t>
            </a:r>
            <a:r>
              <a:rPr lang="en-US" sz="1800" dirty="0">
                <a:latin typeface="+mn-lt"/>
              </a:rPr>
              <a:t>.</a:t>
            </a:r>
          </a:p>
          <a:p>
            <a:pPr>
              <a:spcBef>
                <a:spcPts val="0"/>
              </a:spcBef>
            </a:pPr>
            <a:r>
              <a:rPr lang="en-US" sz="2000" b="1" dirty="0">
                <a:latin typeface="+mn-lt"/>
              </a:rPr>
              <a:t>Examples</a:t>
            </a:r>
            <a:r>
              <a:rPr lang="en-US" sz="2000" dirty="0">
                <a:latin typeface="+mn-lt"/>
              </a:rPr>
              <a:t>:  </a:t>
            </a:r>
          </a:p>
          <a:p>
            <a:pPr marL="342000" lvl="2" indent="-342000">
              <a:spcBef>
                <a:spcPts val="0"/>
              </a:spcBef>
              <a:buClr>
                <a:srgbClr val="04617B"/>
              </a:buClr>
            </a:pPr>
            <a:r>
              <a:rPr lang="en-US" sz="1800" dirty="0">
                <a:latin typeface="+mn-lt"/>
              </a:rPr>
              <a:t>What are the quotient and remainder when </a:t>
            </a:r>
            <a:r>
              <a:rPr lang="en-US" sz="1800" dirty="0">
                <a:latin typeface="+mn-lt"/>
                <a:ea typeface="Cambria Math" pitchFamily="18" charset="0"/>
              </a:rPr>
              <a:t>101 </a:t>
            </a:r>
            <a:r>
              <a:rPr lang="en-US" sz="1800" dirty="0">
                <a:latin typeface="+mn-lt"/>
              </a:rPr>
              <a:t>is divided by </a:t>
            </a:r>
            <a:r>
              <a:rPr lang="en-US" sz="1800" dirty="0">
                <a:latin typeface="+mn-lt"/>
                <a:ea typeface="Cambria Math" pitchFamily="18" charset="0"/>
              </a:rPr>
              <a:t>11</a:t>
            </a:r>
            <a:r>
              <a:rPr lang="en-US" sz="1800" dirty="0">
                <a:latin typeface="+mn-lt"/>
              </a:rPr>
              <a:t>?</a:t>
            </a:r>
          </a:p>
          <a:p>
            <a:pPr marL="342000" lvl="2" indent="-342000">
              <a:spcBef>
                <a:spcPts val="0"/>
              </a:spcBef>
              <a:buClr>
                <a:srgbClr val="04617B"/>
              </a:buClr>
            </a:pPr>
            <a:r>
              <a:rPr lang="en-US" sz="1800" b="1" dirty="0">
                <a:latin typeface="+mn-lt"/>
              </a:rPr>
              <a:t>Solution</a:t>
            </a:r>
            <a:r>
              <a:rPr lang="en-US" sz="1800" dirty="0">
                <a:latin typeface="+mn-lt"/>
              </a:rPr>
              <a:t>: The quotient when </a:t>
            </a:r>
            <a:r>
              <a:rPr lang="en-US" sz="1800" dirty="0">
                <a:latin typeface="+mn-lt"/>
                <a:ea typeface="Cambria Math" pitchFamily="18" charset="0"/>
              </a:rPr>
              <a:t>101</a:t>
            </a:r>
            <a:r>
              <a:rPr lang="en-US" sz="1800" dirty="0">
                <a:latin typeface="+mn-lt"/>
              </a:rPr>
              <a:t> is divided by </a:t>
            </a:r>
            <a:r>
              <a:rPr lang="en-US" sz="1800" dirty="0">
                <a:latin typeface="+mn-lt"/>
                <a:ea typeface="Cambria Math" pitchFamily="18" charset="0"/>
              </a:rPr>
              <a:t>11</a:t>
            </a:r>
            <a:r>
              <a:rPr lang="en-US" sz="1800" dirty="0">
                <a:latin typeface="+mn-lt"/>
              </a:rPr>
              <a:t> is </a:t>
            </a:r>
            <a:r>
              <a:rPr lang="en-US" sz="1800" dirty="0">
                <a:latin typeface="+mn-lt"/>
                <a:ea typeface="Cambria Math" pitchFamily="18" charset="0"/>
              </a:rPr>
              <a:t>9</a:t>
            </a:r>
            <a:r>
              <a:rPr lang="en-US" sz="1800" dirty="0">
                <a:latin typeface="+mn-lt"/>
              </a:rPr>
              <a:t> = </a:t>
            </a:r>
            <a:r>
              <a:rPr lang="en-US" sz="1800" dirty="0">
                <a:latin typeface="+mn-lt"/>
                <a:ea typeface="Cambria Math" pitchFamily="18" charset="0"/>
              </a:rPr>
              <a:t>101 </a:t>
            </a:r>
            <a:r>
              <a:rPr lang="en-US" sz="1800" b="1" dirty="0">
                <a:latin typeface="+mn-lt"/>
              </a:rPr>
              <a:t>div</a:t>
            </a:r>
            <a:r>
              <a:rPr lang="en-US" sz="1800" dirty="0">
                <a:latin typeface="+mn-lt"/>
              </a:rPr>
              <a:t> </a:t>
            </a:r>
            <a:r>
              <a:rPr lang="en-US" sz="1800" dirty="0">
                <a:latin typeface="+mn-lt"/>
                <a:ea typeface="Cambria Math" pitchFamily="18" charset="0"/>
              </a:rPr>
              <a:t>11</a:t>
            </a:r>
            <a:r>
              <a:rPr lang="en-US" sz="1800" dirty="0">
                <a:latin typeface="+mn-lt"/>
              </a:rPr>
              <a:t>,   and the remainder is </a:t>
            </a:r>
            <a:r>
              <a:rPr lang="en-US" sz="1800" dirty="0">
                <a:latin typeface="+mn-lt"/>
                <a:ea typeface="Cambria Math" pitchFamily="18" charset="0"/>
              </a:rPr>
              <a:t>2</a:t>
            </a:r>
            <a:r>
              <a:rPr lang="en-US" sz="1800" dirty="0">
                <a:latin typeface="+mn-lt"/>
              </a:rPr>
              <a:t> = </a:t>
            </a:r>
            <a:r>
              <a:rPr lang="en-US" sz="1800" dirty="0">
                <a:latin typeface="+mn-lt"/>
                <a:ea typeface="Cambria Math" pitchFamily="18" charset="0"/>
              </a:rPr>
              <a:t>101</a:t>
            </a:r>
            <a:r>
              <a:rPr lang="en-US" sz="1800" dirty="0">
                <a:latin typeface="+mn-lt"/>
              </a:rPr>
              <a:t> </a:t>
            </a:r>
            <a:r>
              <a:rPr lang="en-US" sz="1800" b="1" dirty="0">
                <a:latin typeface="+mn-lt"/>
              </a:rPr>
              <a:t>mod</a:t>
            </a:r>
            <a:r>
              <a:rPr lang="en-US" sz="1800" dirty="0">
                <a:latin typeface="+mn-lt"/>
              </a:rPr>
              <a:t> </a:t>
            </a:r>
            <a:r>
              <a:rPr lang="en-US" sz="1800" dirty="0">
                <a:latin typeface="+mn-lt"/>
                <a:ea typeface="Cambria Math" pitchFamily="18" charset="0"/>
              </a:rPr>
              <a:t>11</a:t>
            </a:r>
            <a:r>
              <a:rPr lang="en-US" sz="1800" dirty="0">
                <a:latin typeface="+mn-lt"/>
              </a:rPr>
              <a:t>. </a:t>
            </a:r>
          </a:p>
          <a:p>
            <a:pPr marL="342000" lvl="2" indent="-342000">
              <a:spcBef>
                <a:spcPts val="0"/>
              </a:spcBef>
              <a:buClr>
                <a:srgbClr val="04617B"/>
              </a:buClr>
            </a:pPr>
            <a:r>
              <a:rPr lang="en-US" sz="1800" dirty="0">
                <a:latin typeface="+mn-lt"/>
              </a:rPr>
              <a:t>What are the quotient and remainder when </a:t>
            </a:r>
            <a:r>
              <a:rPr lang="en-US" sz="1800" dirty="0">
                <a:latin typeface="+mn-lt"/>
                <a:ea typeface="Cambria Math"/>
              </a:rPr>
              <a:t>−</a:t>
            </a:r>
            <a:r>
              <a:rPr lang="en-US" sz="1800" dirty="0">
                <a:latin typeface="+mn-lt"/>
                <a:ea typeface="Cambria Math" pitchFamily="18" charset="0"/>
              </a:rPr>
              <a:t>11</a:t>
            </a:r>
            <a:r>
              <a:rPr lang="en-US" sz="1800" dirty="0">
                <a:latin typeface="+mn-lt"/>
              </a:rPr>
              <a:t> is divided by </a:t>
            </a:r>
            <a:r>
              <a:rPr lang="en-US" sz="1800" dirty="0">
                <a:latin typeface="+mn-lt"/>
                <a:ea typeface="Cambria Math" pitchFamily="18" charset="0"/>
              </a:rPr>
              <a:t>3</a:t>
            </a:r>
            <a:r>
              <a:rPr lang="en-US" sz="1800" dirty="0">
                <a:latin typeface="+mn-lt"/>
              </a:rPr>
              <a:t>?</a:t>
            </a:r>
          </a:p>
          <a:p>
            <a:pPr marL="342000" lvl="2" indent="-342000">
              <a:spcBef>
                <a:spcPts val="0"/>
              </a:spcBef>
              <a:buClr>
                <a:srgbClr val="04617B"/>
              </a:buClr>
            </a:pPr>
            <a:r>
              <a:rPr lang="en-US" sz="1800" b="1" dirty="0">
                <a:latin typeface="+mn-lt"/>
              </a:rPr>
              <a:t>Solution</a:t>
            </a:r>
            <a:r>
              <a:rPr lang="en-US" sz="1800" dirty="0">
                <a:latin typeface="+mn-lt"/>
              </a:rPr>
              <a:t>: The quotient when </a:t>
            </a:r>
            <a:r>
              <a:rPr lang="en-US" sz="1800" dirty="0">
                <a:latin typeface="+mn-lt"/>
                <a:ea typeface="Cambria Math"/>
              </a:rPr>
              <a:t>−</a:t>
            </a:r>
            <a:r>
              <a:rPr lang="en-US" sz="1800" dirty="0">
                <a:latin typeface="+mn-lt"/>
                <a:ea typeface="Cambria Math" pitchFamily="18" charset="0"/>
              </a:rPr>
              <a:t>11</a:t>
            </a:r>
            <a:r>
              <a:rPr lang="en-US" sz="1800" dirty="0">
                <a:latin typeface="+mn-lt"/>
              </a:rPr>
              <a:t> is divided by </a:t>
            </a:r>
            <a:r>
              <a:rPr lang="en-US" sz="1800" dirty="0">
                <a:latin typeface="+mn-lt"/>
                <a:ea typeface="Cambria Math" pitchFamily="18" charset="0"/>
              </a:rPr>
              <a:t>3</a:t>
            </a:r>
            <a:r>
              <a:rPr lang="en-US" sz="1800" dirty="0">
                <a:latin typeface="+mn-lt"/>
              </a:rPr>
              <a:t> is </a:t>
            </a:r>
            <a:r>
              <a:rPr lang="en-US" sz="1800" dirty="0">
                <a:latin typeface="+mn-lt"/>
                <a:ea typeface="Cambria Math"/>
              </a:rPr>
              <a:t>−</a:t>
            </a:r>
            <a:r>
              <a:rPr lang="en-US" sz="1800" dirty="0">
                <a:latin typeface="+mn-lt"/>
                <a:ea typeface="Cambria Math" pitchFamily="18" charset="0"/>
              </a:rPr>
              <a:t>4</a:t>
            </a:r>
            <a:r>
              <a:rPr lang="en-US" sz="1800" dirty="0">
                <a:latin typeface="+mn-lt"/>
              </a:rPr>
              <a:t> = </a:t>
            </a:r>
            <a:r>
              <a:rPr lang="en-US" sz="1800" dirty="0">
                <a:latin typeface="+mn-lt"/>
                <a:ea typeface="Cambria Math"/>
              </a:rPr>
              <a:t>−</a:t>
            </a:r>
            <a:r>
              <a:rPr lang="en-US" sz="1800" dirty="0">
                <a:latin typeface="+mn-lt"/>
                <a:ea typeface="Cambria Math" pitchFamily="18" charset="0"/>
              </a:rPr>
              <a:t>11 </a:t>
            </a:r>
            <a:r>
              <a:rPr lang="en-US" sz="1800" b="1" dirty="0">
                <a:latin typeface="+mn-lt"/>
              </a:rPr>
              <a:t>div</a:t>
            </a:r>
            <a:r>
              <a:rPr lang="en-US" sz="1800" dirty="0">
                <a:latin typeface="+mn-lt"/>
              </a:rPr>
              <a:t> </a:t>
            </a:r>
            <a:r>
              <a:rPr lang="en-US" sz="1800" dirty="0">
                <a:latin typeface="+mn-lt"/>
                <a:ea typeface="Cambria Math" pitchFamily="18" charset="0"/>
              </a:rPr>
              <a:t>3</a:t>
            </a:r>
            <a:r>
              <a:rPr lang="en-US" sz="1800" dirty="0">
                <a:latin typeface="+mn-lt"/>
              </a:rPr>
              <a:t>, and the remainder is </a:t>
            </a:r>
            <a:r>
              <a:rPr lang="en-US" sz="1800" dirty="0">
                <a:latin typeface="+mn-lt"/>
                <a:ea typeface="Cambria Math" pitchFamily="18" charset="0"/>
              </a:rPr>
              <a:t>1</a:t>
            </a:r>
            <a:r>
              <a:rPr lang="en-US" sz="1800" dirty="0">
                <a:latin typeface="+mn-lt"/>
              </a:rPr>
              <a:t> = </a:t>
            </a:r>
            <a:r>
              <a:rPr lang="en-US" sz="1800" dirty="0">
                <a:latin typeface="+mn-lt"/>
                <a:ea typeface="Cambria Math"/>
              </a:rPr>
              <a:t>−</a:t>
            </a:r>
            <a:r>
              <a:rPr lang="en-US" sz="1800" dirty="0">
                <a:latin typeface="+mn-lt"/>
                <a:ea typeface="Cambria Math" pitchFamily="18" charset="0"/>
              </a:rPr>
              <a:t>11</a:t>
            </a:r>
            <a:r>
              <a:rPr lang="en-US" sz="1800" dirty="0">
                <a:latin typeface="+mn-lt"/>
              </a:rPr>
              <a:t> </a:t>
            </a:r>
            <a:r>
              <a:rPr lang="en-US" sz="1800" b="1" dirty="0">
                <a:latin typeface="+mn-lt"/>
              </a:rPr>
              <a:t>mod</a:t>
            </a:r>
            <a:r>
              <a:rPr lang="en-US" sz="1800" dirty="0">
                <a:latin typeface="+mn-lt"/>
              </a:rPr>
              <a:t> </a:t>
            </a:r>
            <a:r>
              <a:rPr lang="en-US" sz="1800" dirty="0">
                <a:latin typeface="+mn-lt"/>
                <a:ea typeface="Cambria Math" pitchFamily="18" charset="0"/>
              </a:rPr>
              <a:t>3</a:t>
            </a:r>
            <a:r>
              <a:rPr lang="en-US" sz="1800" dirty="0">
                <a:latin typeface="+mn-lt"/>
              </a:rPr>
              <a:t>.</a:t>
            </a:r>
          </a:p>
        </p:txBody>
      </p:sp>
      <p:sp>
        <p:nvSpPr>
          <p:cNvPr id="4" name="Content Placeholder 3"/>
          <p:cNvSpPr>
            <a:spLocks noGrp="1"/>
          </p:cNvSpPr>
          <p:nvPr>
            <p:ph idx="13"/>
          </p:nvPr>
        </p:nvSpPr>
        <p:spPr>
          <a:xfrm>
            <a:off x="6110689" y="3124200"/>
            <a:ext cx="2728511" cy="1447800"/>
          </a:xfrm>
          <a:ln w="28575">
            <a:solidFill>
              <a:srgbClr val="14AAE1"/>
            </a:solidFill>
          </a:ln>
        </p:spPr>
        <p:txBody>
          <a:bodyPr/>
          <a:lstStyle/>
          <a:p>
            <a:pPr algn="ctr">
              <a:spcBef>
                <a:spcPts val="0"/>
              </a:spcBef>
            </a:pPr>
            <a:r>
              <a:rPr lang="en-US" sz="2000" dirty="0">
                <a:latin typeface="+mn-lt"/>
              </a:rPr>
              <a:t>Definitions of Functions  </a:t>
            </a:r>
            <a:r>
              <a:rPr lang="en-US" sz="2000" b="1" dirty="0">
                <a:latin typeface="+mn-lt"/>
              </a:rPr>
              <a:t>div</a:t>
            </a:r>
            <a:r>
              <a:rPr lang="en-US" sz="2000" dirty="0">
                <a:latin typeface="+mn-lt"/>
              </a:rPr>
              <a:t> and </a:t>
            </a:r>
            <a:r>
              <a:rPr lang="en-US" sz="2000" b="1" dirty="0">
                <a:latin typeface="+mn-lt"/>
              </a:rPr>
              <a:t>mod</a:t>
            </a:r>
          </a:p>
          <a:p>
            <a:pPr marL="0" lvl="1" indent="0" algn="ctr">
              <a:spcBef>
                <a:spcPts val="0"/>
              </a:spcBef>
              <a:buNone/>
            </a:pPr>
            <a:r>
              <a:rPr lang="en-US" sz="2000" i="1" dirty="0">
                <a:latin typeface="+mn-lt"/>
              </a:rPr>
              <a:t>     q </a:t>
            </a:r>
            <a:r>
              <a:rPr lang="en-US" sz="2000" dirty="0">
                <a:latin typeface="+mn-lt"/>
              </a:rPr>
              <a:t>=</a:t>
            </a:r>
            <a:r>
              <a:rPr lang="en-US" sz="2000" i="1" dirty="0">
                <a:latin typeface="+mn-lt"/>
              </a:rPr>
              <a:t> a </a:t>
            </a:r>
            <a:r>
              <a:rPr lang="en-US" sz="2000" b="1" dirty="0">
                <a:latin typeface="+mn-lt"/>
              </a:rPr>
              <a:t>div</a:t>
            </a:r>
            <a:r>
              <a:rPr lang="en-US" sz="2000" i="1" dirty="0">
                <a:latin typeface="+mn-lt"/>
              </a:rPr>
              <a:t> d</a:t>
            </a:r>
          </a:p>
          <a:p>
            <a:pPr marL="0" lvl="1" indent="0" algn="ctr">
              <a:spcBef>
                <a:spcPts val="0"/>
              </a:spcBef>
              <a:buNone/>
            </a:pPr>
            <a:r>
              <a:rPr lang="en-US" sz="2000" i="1" dirty="0">
                <a:latin typeface="+mn-lt"/>
              </a:rPr>
              <a:t>     r </a:t>
            </a:r>
            <a:r>
              <a:rPr lang="en-US" sz="2000" dirty="0">
                <a:latin typeface="+mn-lt"/>
              </a:rPr>
              <a:t>=</a:t>
            </a:r>
            <a:r>
              <a:rPr lang="en-US" sz="2000" i="1" dirty="0">
                <a:latin typeface="+mn-lt"/>
              </a:rPr>
              <a:t> a </a:t>
            </a:r>
            <a:r>
              <a:rPr lang="en-US" sz="2000" b="1" dirty="0">
                <a:latin typeface="+mn-lt"/>
              </a:rPr>
              <a:t>mod</a:t>
            </a:r>
            <a:r>
              <a:rPr lang="en-US" sz="2000" i="1" dirty="0">
                <a:latin typeface="+mn-lt"/>
              </a:rPr>
              <a:t> d</a:t>
            </a:r>
          </a:p>
        </p:txBody>
      </p:sp>
      <p:sp>
        <p:nvSpPr>
          <p:cNvPr id="5" name="Slide Number Placeholder 5">
            <a:extLst>
              <a:ext uri="{FF2B5EF4-FFF2-40B4-BE49-F238E27FC236}">
                <a16:creationId xmlns:a16="http://schemas.microsoft.com/office/drawing/2014/main" id="{B1DCB34B-03BA-4B91-8627-5325B918D9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756526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D74-8B68-4C4F-8C24-D86C5099F7B5}"/>
              </a:ext>
            </a:extLst>
          </p:cNvPr>
          <p:cNvSpPr>
            <a:spLocks noGrp="1"/>
          </p:cNvSpPr>
          <p:nvPr>
            <p:ph type="title"/>
          </p:nvPr>
        </p:nvSpPr>
        <p:spPr/>
        <p:txBody>
          <a:bodyPr/>
          <a:lstStyle/>
          <a:p>
            <a:r>
              <a:rPr lang="en-US" dirty="0"/>
              <a:t>Pseudorandom Numbers</a:t>
            </a:r>
            <a:r>
              <a:rPr lang="en-US" sz="1500" dirty="0"/>
              <a:t> 1</a:t>
            </a:r>
            <a:endParaRPr lang="en-IN" dirty="0"/>
          </a:p>
        </p:txBody>
      </p:sp>
      <p:sp>
        <p:nvSpPr>
          <p:cNvPr id="3" name="Content Placeholder 2">
            <a:extLst>
              <a:ext uri="{FF2B5EF4-FFF2-40B4-BE49-F238E27FC236}">
                <a16:creationId xmlns:a16="http://schemas.microsoft.com/office/drawing/2014/main" id="{A89600EB-1BEB-4639-94A3-774F8EA80E75}"/>
              </a:ext>
            </a:extLst>
          </p:cNvPr>
          <p:cNvSpPr>
            <a:spLocks noGrp="1"/>
          </p:cNvSpPr>
          <p:nvPr>
            <p:ph idx="1"/>
          </p:nvPr>
        </p:nvSpPr>
        <p:spPr>
          <a:xfrm>
            <a:off x="457200" y="1295400"/>
            <a:ext cx="8305800" cy="3200400"/>
          </a:xfrm>
        </p:spPr>
        <p:txBody>
          <a:bodyPr/>
          <a:lstStyle/>
          <a:p>
            <a:pPr>
              <a:spcBef>
                <a:spcPts val="0"/>
              </a:spcBef>
            </a:pPr>
            <a:r>
              <a:rPr lang="en-US" sz="2200" dirty="0"/>
              <a:t>Randomly chosen numbers are needed for many purposes, including computer simulations.</a:t>
            </a:r>
          </a:p>
          <a:p>
            <a:pPr>
              <a:spcBef>
                <a:spcPts val="0"/>
              </a:spcBef>
            </a:pPr>
            <a:r>
              <a:rPr lang="en-US" sz="2200" i="1" dirty="0"/>
              <a:t>Pseudorandom numbers</a:t>
            </a:r>
            <a:r>
              <a:rPr lang="en-US" sz="2200" dirty="0"/>
              <a:t> are not truly random since they are generated by systematic methods.</a:t>
            </a:r>
          </a:p>
          <a:p>
            <a:pPr>
              <a:spcBef>
                <a:spcPts val="0"/>
              </a:spcBef>
            </a:pPr>
            <a:r>
              <a:rPr lang="en-US" sz="2200" dirty="0"/>
              <a:t>The </a:t>
            </a:r>
            <a:r>
              <a:rPr lang="en-US" sz="2200" i="1" dirty="0"/>
              <a:t>linear congruential method </a:t>
            </a:r>
            <a:r>
              <a:rPr lang="en-US" sz="2200" dirty="0"/>
              <a:t>is one commonly used procedure for generating pseudorandom numbers.</a:t>
            </a:r>
          </a:p>
          <a:p>
            <a:pPr>
              <a:spcBef>
                <a:spcPts val="0"/>
              </a:spcBef>
            </a:pPr>
            <a:r>
              <a:rPr lang="en-US" sz="2200" dirty="0"/>
              <a:t>Four integers are needed: the </a:t>
            </a:r>
            <a:r>
              <a:rPr lang="en-US" sz="2200" i="1" dirty="0"/>
              <a:t>modulus</a:t>
            </a:r>
            <a:r>
              <a:rPr lang="en-US" sz="2200" dirty="0"/>
              <a:t> </a:t>
            </a:r>
            <a:r>
              <a:rPr lang="en-US" sz="2200" i="1" dirty="0"/>
              <a:t>m</a:t>
            </a:r>
            <a:r>
              <a:rPr lang="en-US" sz="2200" dirty="0"/>
              <a:t>, the </a:t>
            </a:r>
            <a:r>
              <a:rPr lang="en-US" sz="2200" i="1" dirty="0"/>
              <a:t>multiplier</a:t>
            </a:r>
            <a:r>
              <a:rPr lang="en-US" sz="2200" dirty="0"/>
              <a:t> </a:t>
            </a:r>
            <a:r>
              <a:rPr lang="en-US" sz="2200" i="1" dirty="0"/>
              <a:t>a</a:t>
            </a:r>
            <a:r>
              <a:rPr lang="en-US" sz="2200" dirty="0"/>
              <a:t>, the </a:t>
            </a:r>
            <a:r>
              <a:rPr lang="en-US" sz="2200" i="1" dirty="0"/>
              <a:t>increment</a:t>
            </a:r>
            <a:r>
              <a:rPr lang="en-US" sz="2200" dirty="0"/>
              <a:t> </a:t>
            </a:r>
            <a:r>
              <a:rPr lang="en-US" sz="2200" i="1" dirty="0"/>
              <a:t>c</a:t>
            </a:r>
            <a:r>
              <a:rPr lang="en-US" sz="2200" dirty="0"/>
              <a:t>, and </a:t>
            </a:r>
            <a:r>
              <a:rPr lang="en-US" sz="2200" i="1" dirty="0"/>
              <a:t>seed</a:t>
            </a:r>
            <a:endParaRPr lang="en-IN" sz="2200" dirty="0"/>
          </a:p>
        </p:txBody>
      </p:sp>
      <p:graphicFrame>
        <p:nvGraphicFramePr>
          <p:cNvPr id="19" name="Object 18">
            <a:extLst>
              <a:ext uri="{FF2B5EF4-FFF2-40B4-BE49-F238E27FC236}">
                <a16:creationId xmlns:a16="http://schemas.microsoft.com/office/drawing/2014/main" id="{F075163D-B70A-47ED-9FE6-19EBE6DDC4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5975059"/>
              </p:ext>
            </p:extLst>
          </p:nvPr>
        </p:nvGraphicFramePr>
        <p:xfrm>
          <a:off x="3047999" y="3900881"/>
          <a:ext cx="4484539" cy="401916"/>
        </p:xfrm>
        <a:graphic>
          <a:graphicData uri="http://schemas.openxmlformats.org/presentationml/2006/ole">
            <mc:AlternateContent xmlns:mc="http://schemas.openxmlformats.org/markup-compatibility/2006">
              <mc:Choice xmlns:v="urn:schemas-microsoft-com:vml" Requires="v">
                <p:oleObj name="Equation" r:id="rId2" imgW="2552400" imgH="228600" progId="Equation.DSMT4">
                  <p:embed/>
                </p:oleObj>
              </mc:Choice>
              <mc:Fallback>
                <p:oleObj name="Equation" r:id="rId2" imgW="2552400" imgH="228600" progId="Equation.DSMT4">
                  <p:embed/>
                  <p:pic>
                    <p:nvPicPr>
                      <p:cNvPr id="8" name="Object 7">
                        <a:extLst>
                          <a:ext uri="{FF2B5EF4-FFF2-40B4-BE49-F238E27FC236}">
                            <a16:creationId xmlns:a16="http://schemas.microsoft.com/office/drawing/2014/main" id="{DF557AD7-6373-4C19-A4B1-DA7D87B52C37}"/>
                          </a:ext>
                        </a:extLst>
                      </p:cNvPr>
                      <p:cNvPicPr/>
                      <p:nvPr/>
                    </p:nvPicPr>
                    <p:blipFill>
                      <a:blip r:embed="rId3"/>
                      <a:stretch>
                        <a:fillRect/>
                      </a:stretch>
                    </p:blipFill>
                    <p:spPr>
                      <a:xfrm>
                        <a:off x="3047999" y="3900881"/>
                        <a:ext cx="4484539" cy="4019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BCFA392-B853-4E06-B690-9E44B1825868}"/>
              </a:ext>
            </a:extLst>
          </p:cNvPr>
          <p:cNvSpPr>
            <a:spLocks noGrp="1"/>
          </p:cNvSpPr>
          <p:nvPr>
            <p:ph idx="10"/>
          </p:nvPr>
        </p:nvSpPr>
        <p:spPr>
          <a:xfrm>
            <a:off x="457200" y="4267200"/>
            <a:ext cx="7924800" cy="533400"/>
          </a:xfrm>
        </p:spPr>
        <p:txBody>
          <a:bodyPr/>
          <a:lstStyle/>
          <a:p>
            <a:r>
              <a:rPr lang="en-US" sz="2200" dirty="0">
                <a:ea typeface="Cambria Math"/>
              </a:rPr>
              <a:t>We generate a sequence of pseudorandom numbers</a:t>
            </a:r>
            <a:endParaRPr lang="en-IN" sz="2200" dirty="0"/>
          </a:p>
        </p:txBody>
      </p:sp>
      <p:graphicFrame>
        <p:nvGraphicFramePr>
          <p:cNvPr id="17" name="Object 16">
            <a:extLst>
              <a:ext uri="{FF2B5EF4-FFF2-40B4-BE49-F238E27FC236}">
                <a16:creationId xmlns:a16="http://schemas.microsoft.com/office/drawing/2014/main" id="{F3A437FD-74C8-4F02-B41B-E55BC5F0C3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2602472"/>
              </p:ext>
            </p:extLst>
          </p:nvPr>
        </p:nvGraphicFramePr>
        <p:xfrm>
          <a:off x="6553200" y="4285270"/>
          <a:ext cx="1079500" cy="415192"/>
        </p:xfrm>
        <a:graphic>
          <a:graphicData uri="http://schemas.openxmlformats.org/presentationml/2006/ole">
            <mc:AlternateContent xmlns:mc="http://schemas.openxmlformats.org/markup-compatibility/2006">
              <mc:Choice xmlns:v="urn:schemas-microsoft-com:vml" Requires="v">
                <p:oleObj name="Equation" r:id="rId4" imgW="660240" imgH="253800" progId="Equation.DSMT4">
                  <p:embed/>
                </p:oleObj>
              </mc:Choice>
              <mc:Fallback>
                <p:oleObj name="Equation" r:id="rId4" imgW="660240" imgH="253800" progId="Equation.DSMT4">
                  <p:embed/>
                  <p:pic>
                    <p:nvPicPr>
                      <p:cNvPr id="6" name="Object 5">
                        <a:extLst>
                          <a:ext uri="{FF2B5EF4-FFF2-40B4-BE49-F238E27FC236}">
                            <a16:creationId xmlns:a16="http://schemas.microsoft.com/office/drawing/2014/main" id="{63E75103-AA77-499F-A6CA-406D8C28624B}"/>
                          </a:ext>
                        </a:extLst>
                      </p:cNvPr>
                      <p:cNvPicPr/>
                      <p:nvPr/>
                    </p:nvPicPr>
                    <p:blipFill>
                      <a:blip r:embed="rId5"/>
                      <a:stretch>
                        <a:fillRect/>
                      </a:stretch>
                    </p:blipFill>
                    <p:spPr>
                      <a:xfrm>
                        <a:off x="6553200" y="4285270"/>
                        <a:ext cx="1079500" cy="41519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78E1B82-9C1A-462C-9EE4-5CDF1214C7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92766503"/>
              </p:ext>
            </p:extLst>
          </p:nvPr>
        </p:nvGraphicFramePr>
        <p:xfrm>
          <a:off x="573713" y="4648205"/>
          <a:ext cx="1141525" cy="374270"/>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7" name="Object 6">
                        <a:extLst>
                          <a:ext uri="{FF2B5EF4-FFF2-40B4-BE49-F238E27FC236}">
                            <a16:creationId xmlns:a16="http://schemas.microsoft.com/office/drawing/2014/main" id="{A848CAFB-8C1E-4F6D-9CF3-8D753F5DA1D2}"/>
                          </a:ext>
                        </a:extLst>
                      </p:cNvPr>
                      <p:cNvPicPr/>
                      <p:nvPr/>
                    </p:nvPicPr>
                    <p:blipFill>
                      <a:blip r:embed="rId7"/>
                      <a:stretch>
                        <a:fillRect/>
                      </a:stretch>
                    </p:blipFill>
                    <p:spPr>
                      <a:xfrm>
                        <a:off x="573713" y="4648205"/>
                        <a:ext cx="1141525" cy="3742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1296CC-E325-47BC-A7E0-399E2B774729}"/>
              </a:ext>
            </a:extLst>
          </p:cNvPr>
          <p:cNvSpPr>
            <a:spLocks noGrp="1"/>
          </p:cNvSpPr>
          <p:nvPr>
            <p:ph idx="11"/>
          </p:nvPr>
        </p:nvSpPr>
        <p:spPr>
          <a:xfrm>
            <a:off x="1639038" y="4620880"/>
            <a:ext cx="6553200" cy="457200"/>
          </a:xfrm>
        </p:spPr>
        <p:txBody>
          <a:bodyPr/>
          <a:lstStyle/>
          <a:p>
            <a:r>
              <a:rPr lang="en-US" sz="2200" dirty="0">
                <a:ea typeface="Cambria Math"/>
              </a:rPr>
              <a:t>for all n, by successively using the recursively defined</a:t>
            </a:r>
            <a:endParaRPr lang="en-IN" sz="2200" dirty="0"/>
          </a:p>
        </p:txBody>
      </p:sp>
      <p:sp>
        <p:nvSpPr>
          <p:cNvPr id="6" name="Content Placeholder 5">
            <a:extLst>
              <a:ext uri="{FF2B5EF4-FFF2-40B4-BE49-F238E27FC236}">
                <a16:creationId xmlns:a16="http://schemas.microsoft.com/office/drawing/2014/main" id="{8058B06A-0434-4B99-B4B4-D6F740FCAA0D}"/>
              </a:ext>
            </a:extLst>
          </p:cNvPr>
          <p:cNvSpPr>
            <a:spLocks noGrp="1"/>
          </p:cNvSpPr>
          <p:nvPr>
            <p:ph idx="12"/>
          </p:nvPr>
        </p:nvSpPr>
        <p:spPr>
          <a:xfrm>
            <a:off x="457200" y="4953000"/>
            <a:ext cx="1295400" cy="381000"/>
          </a:xfrm>
        </p:spPr>
        <p:txBody>
          <a:bodyPr/>
          <a:lstStyle/>
          <a:p>
            <a:r>
              <a:rPr lang="en-US" sz="2200" dirty="0">
                <a:ea typeface="Cambria Math"/>
              </a:rPr>
              <a:t>function</a:t>
            </a:r>
          </a:p>
        </p:txBody>
      </p:sp>
      <p:graphicFrame>
        <p:nvGraphicFramePr>
          <p:cNvPr id="15" name="Object 14">
            <a:extLst>
              <a:ext uri="{FF2B5EF4-FFF2-40B4-BE49-F238E27FC236}">
                <a16:creationId xmlns:a16="http://schemas.microsoft.com/office/drawing/2014/main" id="{AAF07B27-6E55-414B-8890-397831BDAB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0439233"/>
              </p:ext>
            </p:extLst>
          </p:nvPr>
        </p:nvGraphicFramePr>
        <p:xfrm>
          <a:off x="1521018" y="4971418"/>
          <a:ext cx="2441382" cy="420928"/>
        </p:xfrm>
        <a:graphic>
          <a:graphicData uri="http://schemas.openxmlformats.org/presentationml/2006/ole">
            <mc:AlternateContent xmlns:mc="http://schemas.openxmlformats.org/markup-compatibility/2006">
              <mc:Choice xmlns:v="urn:schemas-microsoft-com:vml" Requires="v">
                <p:oleObj name="Equation" r:id="rId8" imgW="1473120" imgH="253800" progId="Equation.DSMT4">
                  <p:embed/>
                </p:oleObj>
              </mc:Choice>
              <mc:Fallback>
                <p:oleObj name="Equation" r:id="rId8" imgW="1473120" imgH="253800" progId="Equation.DSMT4">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1521018" y="4971418"/>
                        <a:ext cx="2441382" cy="42092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2A8B29-44F9-437C-AA32-72985C553B11}"/>
              </a:ext>
            </a:extLst>
          </p:cNvPr>
          <p:cNvSpPr>
            <a:spLocks noGrp="1"/>
          </p:cNvSpPr>
          <p:nvPr>
            <p:ph idx="13"/>
          </p:nvPr>
        </p:nvSpPr>
        <p:spPr>
          <a:xfrm>
            <a:off x="457200" y="5334000"/>
            <a:ext cx="7924800" cy="990600"/>
          </a:xfrm>
        </p:spPr>
        <p:txBody>
          <a:bodyPr/>
          <a:lstStyle/>
          <a:p>
            <a:pPr>
              <a:spcBef>
                <a:spcPts val="0"/>
              </a:spcBef>
            </a:pPr>
            <a:r>
              <a:rPr lang="en-US" sz="2200" dirty="0">
                <a:ea typeface="Cambria Math"/>
              </a:rPr>
              <a:t>(</a:t>
            </a:r>
            <a:r>
              <a:rPr lang="en-US" sz="2200" i="1" dirty="0">
                <a:ea typeface="Cambria Math"/>
              </a:rPr>
              <a:t>an example of a recursive definition, discussed in Section </a:t>
            </a:r>
            <a:r>
              <a:rPr lang="en-US" sz="2200" dirty="0">
                <a:ea typeface="Cambria Math" pitchFamily="18" charset="0"/>
              </a:rPr>
              <a:t>5.3</a:t>
            </a:r>
            <a:r>
              <a:rPr lang="en-US" sz="2200" i="1" dirty="0">
                <a:ea typeface="Cambria Math"/>
              </a:rPr>
              <a:t>)</a:t>
            </a:r>
          </a:p>
          <a:p>
            <a:pPr>
              <a:spcBef>
                <a:spcPts val="0"/>
              </a:spcBef>
            </a:pPr>
            <a:r>
              <a:rPr lang="en-US" sz="2200" dirty="0">
                <a:ea typeface="Cambria Math"/>
              </a:rPr>
              <a:t>If pseudorandom numbers between </a:t>
            </a:r>
            <a:r>
              <a:rPr lang="en-US" sz="2200" dirty="0">
                <a:ea typeface="Cambria Math" pitchFamily="18" charset="0"/>
              </a:rPr>
              <a:t>0</a:t>
            </a:r>
            <a:r>
              <a:rPr lang="en-US" sz="2200" dirty="0">
                <a:ea typeface="Cambria Math"/>
              </a:rPr>
              <a:t> and </a:t>
            </a:r>
            <a:r>
              <a:rPr lang="en-US" sz="2200" dirty="0">
                <a:ea typeface="Cambria Math" pitchFamily="18" charset="0"/>
              </a:rPr>
              <a:t>1</a:t>
            </a:r>
            <a:r>
              <a:rPr lang="en-US" sz="2200" dirty="0">
                <a:ea typeface="Cambria Math"/>
              </a:rPr>
              <a:t> are needed, then the generated numbers are divided by the modulus,</a:t>
            </a:r>
            <a:endParaRPr lang="en-IN" sz="2200" dirty="0"/>
          </a:p>
        </p:txBody>
      </p:sp>
      <p:graphicFrame>
        <p:nvGraphicFramePr>
          <p:cNvPr id="21" name="Object 20">
            <a:extLst>
              <a:ext uri="{FF2B5EF4-FFF2-40B4-BE49-F238E27FC236}">
                <a16:creationId xmlns:a16="http://schemas.microsoft.com/office/drawing/2014/main" id="{D334E917-319B-411F-9BAA-A85F8D0D58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5998771"/>
              </p:ext>
            </p:extLst>
          </p:nvPr>
        </p:nvGraphicFramePr>
        <p:xfrm>
          <a:off x="5943600" y="6096000"/>
          <a:ext cx="779230" cy="452456"/>
        </p:xfrm>
        <a:graphic>
          <a:graphicData uri="http://schemas.openxmlformats.org/presentationml/2006/ole">
            <mc:AlternateContent xmlns:mc="http://schemas.openxmlformats.org/markup-compatibility/2006">
              <mc:Choice xmlns:v="urn:schemas-microsoft-com:vml" Requires="v">
                <p:oleObj name="Equation" r:id="rId10" imgW="393480" imgH="228600" progId="Equation.DSMT4">
                  <p:embed/>
                </p:oleObj>
              </mc:Choice>
              <mc:Fallback>
                <p:oleObj name="Equation" r:id="rId10" imgW="393480" imgH="228600" progId="Equation.DSMT4">
                  <p:embed/>
                  <p:pic>
                    <p:nvPicPr>
                      <p:cNvPr id="9" name="Object 8">
                        <a:extLst>
                          <a:ext uri="{FF2B5EF4-FFF2-40B4-BE49-F238E27FC236}">
                            <a16:creationId xmlns:a16="http://schemas.microsoft.com/office/drawing/2014/main" id="{6662B48D-3786-453E-900D-07D8162B35CF}"/>
                          </a:ext>
                        </a:extLst>
                      </p:cNvPr>
                      <p:cNvPicPr/>
                      <p:nvPr/>
                    </p:nvPicPr>
                    <p:blipFill>
                      <a:blip r:embed="rId11"/>
                      <a:stretch>
                        <a:fillRect/>
                      </a:stretch>
                    </p:blipFill>
                    <p:spPr>
                      <a:xfrm>
                        <a:off x="5943600" y="6096000"/>
                        <a:ext cx="779230" cy="452456"/>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B3E4C01D-E9F1-4297-B780-2245631BD9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1051291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D74-8B68-4C4F-8C24-D86C5099F7B5}"/>
              </a:ext>
            </a:extLst>
          </p:cNvPr>
          <p:cNvSpPr>
            <a:spLocks noGrp="1"/>
          </p:cNvSpPr>
          <p:nvPr>
            <p:ph type="title"/>
          </p:nvPr>
        </p:nvSpPr>
        <p:spPr/>
        <p:txBody>
          <a:bodyPr/>
          <a:lstStyle/>
          <a:p>
            <a:r>
              <a:rPr lang="en-IN" dirty="0"/>
              <a:t>Pseudorandom Numbers</a:t>
            </a:r>
            <a:r>
              <a:rPr lang="en-IN" sz="1500" dirty="0"/>
              <a:t> 2</a:t>
            </a:r>
            <a:endParaRPr lang="en-IN" dirty="0"/>
          </a:p>
        </p:txBody>
      </p:sp>
      <p:sp>
        <p:nvSpPr>
          <p:cNvPr id="3" name="Content Placeholder 2">
            <a:extLst>
              <a:ext uri="{FF2B5EF4-FFF2-40B4-BE49-F238E27FC236}">
                <a16:creationId xmlns:a16="http://schemas.microsoft.com/office/drawing/2014/main" id="{A89600EB-1BEB-4639-94A3-774F8EA80E75}"/>
              </a:ext>
            </a:extLst>
          </p:cNvPr>
          <p:cNvSpPr>
            <a:spLocks noGrp="1"/>
          </p:cNvSpPr>
          <p:nvPr>
            <p:ph idx="1"/>
          </p:nvPr>
        </p:nvSpPr>
        <p:spPr>
          <a:xfrm>
            <a:off x="510396" y="1296692"/>
            <a:ext cx="8229600" cy="600174"/>
          </a:xfrm>
        </p:spPr>
        <p:txBody>
          <a:bodyPr/>
          <a:lstStyle/>
          <a:p>
            <a:pPr>
              <a:spcBef>
                <a:spcPts val="0"/>
              </a:spcBef>
            </a:pPr>
            <a:r>
              <a:rPr lang="en-US" sz="1800" b="1" dirty="0"/>
              <a:t>Example</a:t>
            </a:r>
            <a:r>
              <a:rPr lang="en-US" sz="1800" dirty="0"/>
              <a:t>: Find the sequence of pseudorandom numbers generated by the linear congruential method with modulus </a:t>
            </a:r>
            <a:r>
              <a:rPr lang="en-US" sz="1800" i="1" dirty="0"/>
              <a:t>m</a:t>
            </a:r>
            <a:r>
              <a:rPr lang="en-US" sz="1800" dirty="0"/>
              <a:t> = </a:t>
            </a:r>
            <a:r>
              <a:rPr lang="en-US" sz="1800" dirty="0">
                <a:latin typeface="Cambria Math" pitchFamily="18" charset="0"/>
                <a:ea typeface="Cambria Math" pitchFamily="18" charset="0"/>
              </a:rPr>
              <a:t>9</a:t>
            </a:r>
            <a:r>
              <a:rPr lang="en-US" sz="1800" dirty="0"/>
              <a:t>, multiplier </a:t>
            </a:r>
            <a:r>
              <a:rPr lang="en-US" sz="1800" i="1" dirty="0"/>
              <a:t>a</a:t>
            </a:r>
            <a:r>
              <a:rPr lang="en-US" sz="1800" dirty="0"/>
              <a:t> = </a:t>
            </a:r>
            <a:r>
              <a:rPr lang="en-US" sz="1800" dirty="0">
                <a:latin typeface="Cambria Math" pitchFamily="18" charset="0"/>
                <a:ea typeface="Cambria Math" pitchFamily="18" charset="0"/>
              </a:rPr>
              <a:t>7</a:t>
            </a:r>
            <a:r>
              <a:rPr lang="en-US" sz="1800" dirty="0"/>
              <a:t>, increment </a:t>
            </a:r>
            <a:r>
              <a:rPr lang="en-US" sz="1800" i="1" dirty="0"/>
              <a:t>c</a:t>
            </a:r>
            <a:r>
              <a:rPr lang="en-US" sz="1800" dirty="0"/>
              <a:t> = </a:t>
            </a:r>
            <a:r>
              <a:rPr lang="en-US" sz="1800" dirty="0">
                <a:latin typeface="Cambria Math" pitchFamily="18" charset="0"/>
                <a:ea typeface="Cambria Math" pitchFamily="18" charset="0"/>
              </a:rPr>
              <a:t>4</a:t>
            </a:r>
            <a:r>
              <a:rPr lang="en-US" sz="1800" dirty="0"/>
              <a:t>, and seed</a:t>
            </a:r>
            <a:endParaRPr lang="en-IN" sz="1800" dirty="0"/>
          </a:p>
        </p:txBody>
      </p:sp>
      <p:graphicFrame>
        <p:nvGraphicFramePr>
          <p:cNvPr id="18" name="Object 17">
            <a:extLst>
              <a:ext uri="{FF2B5EF4-FFF2-40B4-BE49-F238E27FC236}">
                <a16:creationId xmlns:a16="http://schemas.microsoft.com/office/drawing/2014/main" id="{CD19CB3A-D09B-4089-8443-53DB4FBDE6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8333136"/>
              </p:ext>
            </p:extLst>
          </p:nvPr>
        </p:nvGraphicFramePr>
        <p:xfrm>
          <a:off x="596900" y="1885950"/>
          <a:ext cx="630238" cy="325438"/>
        </p:xfrm>
        <a:graphic>
          <a:graphicData uri="http://schemas.openxmlformats.org/presentationml/2006/ole">
            <mc:AlternateContent xmlns:mc="http://schemas.openxmlformats.org/markup-compatibility/2006">
              <mc:Choice xmlns:v="urn:schemas-microsoft-com:vml" Requires="v">
                <p:oleObj name="Equation" r:id="rId2" imgW="444240" imgH="228600" progId="Equation.DSMT4">
                  <p:embed/>
                </p:oleObj>
              </mc:Choice>
              <mc:Fallback>
                <p:oleObj name="Equation" r:id="rId2" imgW="444240" imgH="228600" progId="Equation.DSMT4">
                  <p:embed/>
                  <p:pic>
                    <p:nvPicPr>
                      <p:cNvPr id="0" name=""/>
                      <p:cNvPicPr/>
                      <p:nvPr/>
                    </p:nvPicPr>
                    <p:blipFill>
                      <a:blip r:embed="rId3"/>
                      <a:stretch>
                        <a:fillRect/>
                      </a:stretch>
                    </p:blipFill>
                    <p:spPr>
                      <a:xfrm>
                        <a:off x="596900" y="1885950"/>
                        <a:ext cx="630238" cy="32543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BCFA392-B853-4E06-B690-9E44B1825868}"/>
              </a:ext>
            </a:extLst>
          </p:cNvPr>
          <p:cNvSpPr>
            <a:spLocks noGrp="1"/>
          </p:cNvSpPr>
          <p:nvPr>
            <p:ph idx="10"/>
          </p:nvPr>
        </p:nvSpPr>
        <p:spPr>
          <a:xfrm>
            <a:off x="510396" y="2211092"/>
            <a:ext cx="8229600" cy="457200"/>
          </a:xfrm>
        </p:spPr>
        <p:txBody>
          <a:bodyPr/>
          <a:lstStyle/>
          <a:p>
            <a:pPr>
              <a:spcBef>
                <a:spcPts val="0"/>
              </a:spcBef>
            </a:pPr>
            <a:r>
              <a:rPr lang="en-US" sz="1800" b="1" dirty="0"/>
              <a:t>Solution</a:t>
            </a:r>
            <a:r>
              <a:rPr lang="en-US" sz="1800" dirty="0"/>
              <a:t>: Compute the terms of the sequence by successively using the congruence</a:t>
            </a:r>
            <a:endParaRPr lang="en-IN" sz="1800" dirty="0"/>
          </a:p>
        </p:txBody>
      </p:sp>
      <p:graphicFrame>
        <p:nvGraphicFramePr>
          <p:cNvPr id="23" name="Object 3">
            <a:extLst>
              <a:ext uri="{FF2B5EF4-FFF2-40B4-BE49-F238E27FC236}">
                <a16:creationId xmlns:a16="http://schemas.microsoft.com/office/drawing/2014/main" id="{539EADA2-1A73-4F23-A80E-08BC4BB794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9740739"/>
              </p:ext>
            </p:extLst>
          </p:nvPr>
        </p:nvGraphicFramePr>
        <p:xfrm>
          <a:off x="1219199" y="2513901"/>
          <a:ext cx="2895600" cy="318198"/>
        </p:xfrm>
        <a:graphic>
          <a:graphicData uri="http://schemas.openxmlformats.org/presentationml/2006/ole">
            <mc:AlternateContent xmlns:mc="http://schemas.openxmlformats.org/markup-compatibility/2006">
              <mc:Choice xmlns:v="urn:schemas-microsoft-com:vml" Requires="v">
                <p:oleObj name="Equation" r:id="rId4" imgW="2311200" imgH="253800" progId="Equation.DSMT4">
                  <p:embed/>
                </p:oleObj>
              </mc:Choice>
              <mc:Fallback>
                <p:oleObj name="Equation" r:id="rId4" imgW="2311200" imgH="253800" progId="Equation.DSMT4">
                  <p:embed/>
                  <p:pic>
                    <p:nvPicPr>
                      <p:cNvPr id="8" name="Object 3">
                        <a:extLst>
                          <a:ext uri="{C183D7F6-B498-43B3-948B-1728B52AA6E4}">
                            <adec:decorative xmlns:adec="http://schemas.microsoft.com/office/drawing/2017/decorative" val="1"/>
                          </a:ext>
                        </a:extLst>
                      </p:cNvPr>
                      <p:cNvPicPr/>
                      <p:nvPr/>
                    </p:nvPicPr>
                    <p:blipFill>
                      <a:blip r:embed="rId5"/>
                      <a:stretch>
                        <a:fillRect/>
                      </a:stretch>
                    </p:blipFill>
                    <p:spPr>
                      <a:xfrm>
                        <a:off x="1219199" y="2513901"/>
                        <a:ext cx="2895600" cy="31819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36EB711-74B5-4DF7-84F9-DA17E9C75B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6287575"/>
              </p:ext>
            </p:extLst>
          </p:nvPr>
        </p:nvGraphicFramePr>
        <p:xfrm>
          <a:off x="1451690" y="2835577"/>
          <a:ext cx="3454826" cy="2104067"/>
        </p:xfrm>
        <a:graphic>
          <a:graphicData uri="http://schemas.openxmlformats.org/presentationml/2006/ole">
            <mc:AlternateContent xmlns:mc="http://schemas.openxmlformats.org/markup-compatibility/2006">
              <mc:Choice xmlns:v="urn:schemas-microsoft-com:vml" Requires="v">
                <p:oleObj name="Equation" r:id="rId6" imgW="3377880" imgH="2057400" progId="Equation.DSMT4">
                  <p:embed/>
                </p:oleObj>
              </mc:Choice>
              <mc:Fallback>
                <p:oleObj name="Equation" r:id="rId6" imgW="3377880" imgH="2057400" progId="Equation.DSMT4">
                  <p:embed/>
                  <p:pic>
                    <p:nvPicPr>
                      <p:cNvPr id="5" name="Object 4">
                        <a:extLst>
                          <a:ext uri="{FF2B5EF4-FFF2-40B4-BE49-F238E27FC236}">
                            <a16:creationId xmlns:a16="http://schemas.microsoft.com/office/drawing/2014/main" id="{7A6D995B-2F47-4234-B7C6-6FE62CB0AE79}"/>
                          </a:ext>
                        </a:extLst>
                      </p:cNvPr>
                      <p:cNvPicPr/>
                      <p:nvPr/>
                    </p:nvPicPr>
                    <p:blipFill>
                      <a:blip r:embed="rId7"/>
                      <a:stretch>
                        <a:fillRect/>
                      </a:stretch>
                    </p:blipFill>
                    <p:spPr>
                      <a:xfrm>
                        <a:off x="1451690" y="2835577"/>
                        <a:ext cx="3454826" cy="210406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1296CC-E325-47BC-A7E0-399E2B774729}"/>
              </a:ext>
            </a:extLst>
          </p:cNvPr>
          <p:cNvSpPr>
            <a:spLocks noGrp="1"/>
          </p:cNvSpPr>
          <p:nvPr>
            <p:ph idx="11"/>
          </p:nvPr>
        </p:nvSpPr>
        <p:spPr>
          <a:xfrm>
            <a:off x="457200" y="4987506"/>
            <a:ext cx="2895600" cy="381000"/>
          </a:xfrm>
        </p:spPr>
        <p:txBody>
          <a:bodyPr/>
          <a:lstStyle/>
          <a:p>
            <a:r>
              <a:rPr lang="en-US" sz="1800" dirty="0"/>
              <a:t>The sequence generated is</a:t>
            </a:r>
            <a:endParaRPr lang="en-IN" sz="1800" dirty="0"/>
          </a:p>
        </p:txBody>
      </p:sp>
      <p:graphicFrame>
        <p:nvGraphicFramePr>
          <p:cNvPr id="21" name="Object 20">
            <a:extLst>
              <a:ext uri="{FF2B5EF4-FFF2-40B4-BE49-F238E27FC236}">
                <a16:creationId xmlns:a16="http://schemas.microsoft.com/office/drawing/2014/main" id="{65856ACB-EF05-47BD-9D40-DD18987CDD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9395543"/>
              </p:ext>
            </p:extLst>
          </p:nvPr>
        </p:nvGraphicFramePr>
        <p:xfrm>
          <a:off x="3048000" y="5063780"/>
          <a:ext cx="3591600" cy="253951"/>
        </p:xfrm>
        <a:graphic>
          <a:graphicData uri="http://schemas.openxmlformats.org/presentationml/2006/ole">
            <mc:AlternateContent xmlns:mc="http://schemas.openxmlformats.org/markup-compatibility/2006">
              <mc:Choice xmlns:v="urn:schemas-microsoft-com:vml" Requires="v">
                <p:oleObj name="Equation" r:id="rId8" imgW="2514600" imgH="177480" progId="Equation.DSMT4">
                  <p:embed/>
                </p:oleObj>
              </mc:Choice>
              <mc:Fallback>
                <p:oleObj name="Equation" r:id="rId8" imgW="2514600" imgH="177480" progId="Equation.DSMT4">
                  <p:embed/>
                  <p:pic>
                    <p:nvPicPr>
                      <p:cNvPr id="0" name=""/>
                      <p:cNvPicPr/>
                      <p:nvPr/>
                    </p:nvPicPr>
                    <p:blipFill>
                      <a:blip r:embed="rId9"/>
                      <a:stretch>
                        <a:fillRect/>
                      </a:stretch>
                    </p:blipFill>
                    <p:spPr>
                      <a:xfrm>
                        <a:off x="3048000" y="5063780"/>
                        <a:ext cx="3591600" cy="25395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058B06A-0434-4B99-B4B4-D6F740FCAA0D}"/>
              </a:ext>
            </a:extLst>
          </p:cNvPr>
          <p:cNvSpPr>
            <a:spLocks noGrp="1"/>
          </p:cNvSpPr>
          <p:nvPr>
            <p:ph idx="12"/>
          </p:nvPr>
        </p:nvSpPr>
        <p:spPr>
          <a:xfrm>
            <a:off x="457200" y="5334000"/>
            <a:ext cx="8305800" cy="1143000"/>
          </a:xfrm>
        </p:spPr>
        <p:txBody>
          <a:bodyPr/>
          <a:lstStyle/>
          <a:p>
            <a:pPr marL="0" lvl="1" indent="0">
              <a:spcBef>
                <a:spcPts val="0"/>
              </a:spcBef>
              <a:buNone/>
            </a:pPr>
            <a:r>
              <a:rPr lang="en-US" sz="1800" dirty="0">
                <a:latin typeface="+mn-lt"/>
              </a:rPr>
              <a:t>It repeats after generating </a:t>
            </a:r>
            <a:r>
              <a:rPr lang="en-US" sz="1800" dirty="0">
                <a:latin typeface="+mn-lt"/>
                <a:ea typeface="Cambria Math" pitchFamily="18" charset="0"/>
              </a:rPr>
              <a:t>9</a:t>
            </a:r>
            <a:r>
              <a:rPr lang="en-US" sz="1800" dirty="0">
                <a:latin typeface="+mn-lt"/>
              </a:rPr>
              <a:t> terms.</a:t>
            </a:r>
          </a:p>
          <a:p>
            <a:pPr>
              <a:spcBef>
                <a:spcPts val="0"/>
              </a:spcBef>
            </a:pPr>
            <a:r>
              <a:rPr lang="en-US" sz="1800" dirty="0"/>
              <a:t>Commonly, computers use a linear congruential generator with increment </a:t>
            </a:r>
            <a:r>
              <a:rPr lang="en-US" sz="1800" i="1" dirty="0"/>
              <a:t>c</a:t>
            </a:r>
            <a:r>
              <a:rPr lang="en-US" sz="1800" dirty="0"/>
              <a:t> = </a:t>
            </a:r>
            <a:r>
              <a:rPr lang="en-US" sz="1800" dirty="0">
                <a:ea typeface="Cambria Math" pitchFamily="18" charset="0"/>
              </a:rPr>
              <a:t>0</a:t>
            </a:r>
            <a:r>
              <a:rPr lang="en-US" sz="1800" dirty="0"/>
              <a:t>. This is called a </a:t>
            </a:r>
            <a:r>
              <a:rPr lang="en-US" sz="1800" i="1" dirty="0"/>
              <a:t>pure multiplicative generator</a:t>
            </a:r>
            <a:r>
              <a:rPr lang="en-US" sz="1800" dirty="0"/>
              <a:t>. Such a generator with modulus</a:t>
            </a:r>
            <a:endParaRPr lang="en-US" sz="2200" dirty="0">
              <a:ea typeface="Cambria Math"/>
            </a:endParaRPr>
          </a:p>
        </p:txBody>
      </p:sp>
      <p:graphicFrame>
        <p:nvGraphicFramePr>
          <p:cNvPr id="14" name="Object 13">
            <a:extLst>
              <a:ext uri="{FF2B5EF4-FFF2-40B4-BE49-F238E27FC236}">
                <a16:creationId xmlns:a16="http://schemas.microsoft.com/office/drawing/2014/main" id="{FDD47B3C-32A2-4675-95AE-A715571A63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6963553"/>
              </p:ext>
            </p:extLst>
          </p:nvPr>
        </p:nvGraphicFramePr>
        <p:xfrm>
          <a:off x="7085677" y="5936889"/>
          <a:ext cx="339436" cy="318221"/>
        </p:xfrm>
        <a:graphic>
          <a:graphicData uri="http://schemas.openxmlformats.org/presentationml/2006/ole">
            <mc:AlternateContent xmlns:mc="http://schemas.openxmlformats.org/markup-compatibility/2006">
              <mc:Choice xmlns:v="urn:schemas-microsoft-com:vml" Requires="v">
                <p:oleObj name="Equation" r:id="rId10" imgW="203040" imgH="190440" progId="Equation.DSMT4">
                  <p:embed/>
                </p:oleObj>
              </mc:Choice>
              <mc:Fallback>
                <p:oleObj name="Equation" r:id="rId10" imgW="203040" imgH="190440" progId="Equation.DSMT4">
                  <p:embed/>
                  <p:pic>
                    <p:nvPicPr>
                      <p:cNvPr id="0" name=""/>
                      <p:cNvPicPr/>
                      <p:nvPr/>
                    </p:nvPicPr>
                    <p:blipFill>
                      <a:blip r:embed="rId11"/>
                      <a:stretch>
                        <a:fillRect/>
                      </a:stretch>
                    </p:blipFill>
                    <p:spPr>
                      <a:xfrm>
                        <a:off x="7085677" y="5936889"/>
                        <a:ext cx="339436" cy="31822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2A8B29-44F9-437C-AA32-72985C553B11}"/>
              </a:ext>
            </a:extLst>
          </p:cNvPr>
          <p:cNvSpPr>
            <a:spLocks noGrp="1"/>
          </p:cNvSpPr>
          <p:nvPr>
            <p:ph idx="13"/>
          </p:nvPr>
        </p:nvSpPr>
        <p:spPr>
          <a:xfrm>
            <a:off x="7339288" y="5943600"/>
            <a:ext cx="1447800" cy="304800"/>
          </a:xfrm>
        </p:spPr>
        <p:txBody>
          <a:bodyPr/>
          <a:lstStyle/>
          <a:p>
            <a:pPr>
              <a:spcBef>
                <a:spcPts val="0"/>
              </a:spcBef>
            </a:pPr>
            <a:r>
              <a:rPr lang="en-US" sz="1800" dirty="0">
                <a:ea typeface="Cambria Math"/>
              </a:rPr>
              <a:t>− 1 </a:t>
            </a:r>
            <a:r>
              <a:rPr lang="en-US" sz="1800" dirty="0"/>
              <a:t>and</a:t>
            </a:r>
            <a:endParaRPr lang="en-IN" sz="1800" dirty="0"/>
          </a:p>
        </p:txBody>
      </p:sp>
      <p:sp>
        <p:nvSpPr>
          <p:cNvPr id="8" name="Content Placeholder 7">
            <a:extLst>
              <a:ext uri="{FF2B5EF4-FFF2-40B4-BE49-F238E27FC236}">
                <a16:creationId xmlns:a16="http://schemas.microsoft.com/office/drawing/2014/main" id="{D376DCB4-4945-478F-B260-8BCD08436D64}"/>
              </a:ext>
            </a:extLst>
          </p:cNvPr>
          <p:cNvSpPr>
            <a:spLocks noGrp="1"/>
          </p:cNvSpPr>
          <p:nvPr>
            <p:ph idx="14"/>
          </p:nvPr>
        </p:nvSpPr>
        <p:spPr>
          <a:xfrm>
            <a:off x="457200" y="6248400"/>
            <a:ext cx="1219200" cy="381000"/>
          </a:xfrm>
        </p:spPr>
        <p:txBody>
          <a:bodyPr/>
          <a:lstStyle/>
          <a:p>
            <a:r>
              <a:rPr lang="en-US" sz="1800" dirty="0"/>
              <a:t>multiplier</a:t>
            </a:r>
            <a:endParaRPr lang="en-IN" sz="1800" dirty="0"/>
          </a:p>
        </p:txBody>
      </p:sp>
      <p:graphicFrame>
        <p:nvGraphicFramePr>
          <p:cNvPr id="15" name="Object 14">
            <a:extLst>
              <a:ext uri="{FF2B5EF4-FFF2-40B4-BE49-F238E27FC236}">
                <a16:creationId xmlns:a16="http://schemas.microsoft.com/office/drawing/2014/main" id="{45C577E8-8E25-48A9-AFB4-4A8B81D46E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5185804"/>
              </p:ext>
            </p:extLst>
          </p:nvPr>
        </p:nvGraphicFramePr>
        <p:xfrm>
          <a:off x="1451690" y="6238332"/>
          <a:ext cx="272885" cy="314868"/>
        </p:xfrm>
        <a:graphic>
          <a:graphicData uri="http://schemas.openxmlformats.org/presentationml/2006/ole">
            <mc:AlternateContent xmlns:mc="http://schemas.openxmlformats.org/markup-compatibility/2006">
              <mc:Choice xmlns:v="urn:schemas-microsoft-com:vml" Requires="v">
                <p:oleObj name="Equation" r:id="rId12" imgW="164880" imgH="190440" progId="Equation.DSMT4">
                  <p:embed/>
                </p:oleObj>
              </mc:Choice>
              <mc:Fallback>
                <p:oleObj name="Equation" r:id="rId12" imgW="164880" imgH="190440" progId="Equation.DSMT4">
                  <p:embed/>
                  <p:pic>
                    <p:nvPicPr>
                      <p:cNvPr id="0" name=""/>
                      <p:cNvPicPr/>
                      <p:nvPr/>
                    </p:nvPicPr>
                    <p:blipFill>
                      <a:blip r:embed="rId13"/>
                      <a:stretch>
                        <a:fillRect/>
                      </a:stretch>
                    </p:blipFill>
                    <p:spPr>
                      <a:xfrm>
                        <a:off x="1451690" y="6238332"/>
                        <a:ext cx="272885" cy="31486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F19AA59-0872-404F-A744-54C688CD6AD5}"/>
              </a:ext>
            </a:extLst>
          </p:cNvPr>
          <p:cNvSpPr>
            <a:spLocks noGrp="1"/>
          </p:cNvSpPr>
          <p:nvPr>
            <p:ph idx="15"/>
          </p:nvPr>
        </p:nvSpPr>
        <p:spPr>
          <a:xfrm>
            <a:off x="1638300" y="6248400"/>
            <a:ext cx="2171700" cy="381000"/>
          </a:xfrm>
        </p:spPr>
        <p:txBody>
          <a:bodyPr/>
          <a:lstStyle/>
          <a:p>
            <a:r>
              <a:rPr lang="en-US" sz="1800" dirty="0">
                <a:latin typeface="Calibri (Body)"/>
                <a:ea typeface="Cambria Math" pitchFamily="18" charset="0"/>
              </a:rPr>
              <a:t>= 16,807 generates</a:t>
            </a:r>
            <a:endParaRPr lang="en-IN" sz="1800" dirty="0">
              <a:latin typeface="Calibri (Body)"/>
            </a:endParaRPr>
          </a:p>
        </p:txBody>
      </p:sp>
      <p:graphicFrame>
        <p:nvGraphicFramePr>
          <p:cNvPr id="13" name="Object 12">
            <a:extLst>
              <a:ext uri="{FF2B5EF4-FFF2-40B4-BE49-F238E27FC236}">
                <a16:creationId xmlns:a16="http://schemas.microsoft.com/office/drawing/2014/main" id="{2E1A4AF8-8463-441B-8A98-A48107DE3F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2188879"/>
              </p:ext>
            </p:extLst>
          </p:nvPr>
        </p:nvGraphicFramePr>
        <p:xfrm>
          <a:off x="3546301" y="6234545"/>
          <a:ext cx="339899" cy="318655"/>
        </p:xfrm>
        <a:graphic>
          <a:graphicData uri="http://schemas.openxmlformats.org/presentationml/2006/ole">
            <mc:AlternateContent xmlns:mc="http://schemas.openxmlformats.org/markup-compatibility/2006">
              <mc:Choice xmlns:v="urn:schemas-microsoft-com:vml" Requires="v">
                <p:oleObj name="Equation" r:id="rId14" imgW="203040" imgH="190440" progId="Equation.DSMT4">
                  <p:embed/>
                </p:oleObj>
              </mc:Choice>
              <mc:Fallback>
                <p:oleObj name="Equation" r:id="rId14" imgW="203040" imgH="190440" progId="Equation.DSMT4">
                  <p:embed/>
                  <p:pic>
                    <p:nvPicPr>
                      <p:cNvPr id="0" name=""/>
                      <p:cNvPicPr/>
                      <p:nvPr/>
                    </p:nvPicPr>
                    <p:blipFill>
                      <a:blip r:embed="rId15"/>
                      <a:stretch>
                        <a:fillRect/>
                      </a:stretch>
                    </p:blipFill>
                    <p:spPr>
                      <a:xfrm>
                        <a:off x="3546301" y="6234545"/>
                        <a:ext cx="339899" cy="31865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A1A6D69-460B-4816-8E96-96DA2A543C20}"/>
              </a:ext>
            </a:extLst>
          </p:cNvPr>
          <p:cNvSpPr>
            <a:spLocks noGrp="1"/>
          </p:cNvSpPr>
          <p:nvPr>
            <p:ph idx="16"/>
          </p:nvPr>
        </p:nvSpPr>
        <p:spPr>
          <a:xfrm>
            <a:off x="3800648" y="6248400"/>
            <a:ext cx="3200400" cy="381000"/>
          </a:xfrm>
        </p:spPr>
        <p:txBody>
          <a:bodyPr/>
          <a:lstStyle/>
          <a:p>
            <a:r>
              <a:rPr lang="en-US" sz="1800" dirty="0">
                <a:ea typeface="Cambria Math"/>
              </a:rPr>
              <a:t>− 2 </a:t>
            </a:r>
            <a:r>
              <a:rPr lang="en-US" sz="1800" dirty="0"/>
              <a:t>numbers before  repeating.</a:t>
            </a:r>
            <a:endParaRPr lang="en-IN" sz="1800" dirty="0"/>
          </a:p>
        </p:txBody>
      </p:sp>
      <p:sp>
        <p:nvSpPr>
          <p:cNvPr id="16" name="Slide Number Placeholder 5">
            <a:extLst>
              <a:ext uri="{FF2B5EF4-FFF2-40B4-BE49-F238E27FC236}">
                <a16:creationId xmlns:a16="http://schemas.microsoft.com/office/drawing/2014/main" id="{B3E4C01D-E9F1-4297-B780-2245631BD9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3370822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D74-8B68-4C4F-8C24-D86C5099F7B5}"/>
              </a:ext>
            </a:extLst>
          </p:cNvPr>
          <p:cNvSpPr>
            <a:spLocks noGrp="1"/>
          </p:cNvSpPr>
          <p:nvPr>
            <p:ph type="title"/>
          </p:nvPr>
        </p:nvSpPr>
        <p:spPr/>
        <p:txBody>
          <a:bodyPr/>
          <a:lstStyle/>
          <a:p>
            <a:r>
              <a:rPr lang="en-US" dirty="0"/>
              <a:t>Check Digits: UPCs</a:t>
            </a:r>
            <a:endParaRPr lang="en-IN" dirty="0"/>
          </a:p>
        </p:txBody>
      </p:sp>
      <p:sp>
        <p:nvSpPr>
          <p:cNvPr id="3" name="Content Placeholder 2">
            <a:extLst>
              <a:ext uri="{FF2B5EF4-FFF2-40B4-BE49-F238E27FC236}">
                <a16:creationId xmlns:a16="http://schemas.microsoft.com/office/drawing/2014/main" id="{A89600EB-1BEB-4639-94A3-774F8EA80E75}"/>
              </a:ext>
            </a:extLst>
          </p:cNvPr>
          <p:cNvSpPr>
            <a:spLocks noGrp="1"/>
          </p:cNvSpPr>
          <p:nvPr>
            <p:ph idx="1"/>
          </p:nvPr>
        </p:nvSpPr>
        <p:spPr>
          <a:xfrm>
            <a:off x="457200" y="1295400"/>
            <a:ext cx="8388000" cy="1828800"/>
          </a:xfrm>
        </p:spPr>
        <p:txBody>
          <a:bodyPr/>
          <a:lstStyle/>
          <a:p>
            <a:pPr>
              <a:spcBef>
                <a:spcPts val="200"/>
              </a:spcBef>
            </a:pPr>
            <a:r>
              <a:rPr lang="en-US" sz="1800" dirty="0"/>
              <a:t>A common method of detecting errors in strings of digits is to add an extra digit at the end, which is evaluated using a function. If the final digit is not correct, then the string is assumed not to be correct.</a:t>
            </a:r>
          </a:p>
          <a:p>
            <a:pPr>
              <a:spcBef>
                <a:spcPts val="200"/>
              </a:spcBef>
            </a:pPr>
            <a:r>
              <a:rPr lang="en-US" sz="1800" b="1" dirty="0"/>
              <a:t>Example</a:t>
            </a:r>
            <a:r>
              <a:rPr lang="en-US" sz="1800" dirty="0"/>
              <a:t>: Retail products are identified by their </a:t>
            </a:r>
            <a:r>
              <a:rPr lang="en-US" sz="1800" i="1" dirty="0"/>
              <a:t>Universal Product Codes </a:t>
            </a:r>
            <a:r>
              <a:rPr lang="en-US" sz="1800" dirty="0"/>
              <a:t>(</a:t>
            </a:r>
            <a:r>
              <a:rPr lang="en-US" sz="1800" i="1" dirty="0"/>
              <a:t>UPC</a:t>
            </a:r>
            <a:r>
              <a:rPr lang="en-US" sz="1800" dirty="0"/>
              <a:t>s). Usually these have </a:t>
            </a:r>
            <a:r>
              <a:rPr lang="en-US" sz="1800" dirty="0">
                <a:ea typeface="Cambria Math" pitchFamily="18" charset="0"/>
              </a:rPr>
              <a:t>12</a:t>
            </a:r>
            <a:r>
              <a:rPr lang="en-US" sz="1800" dirty="0"/>
              <a:t> decimal digits, the last one being the check digit. The check digit is determined by the congruence:</a:t>
            </a:r>
          </a:p>
        </p:txBody>
      </p:sp>
      <p:graphicFrame>
        <p:nvGraphicFramePr>
          <p:cNvPr id="14" name="Object 13">
            <a:extLst>
              <a:ext uri="{FF2B5EF4-FFF2-40B4-BE49-F238E27FC236}">
                <a16:creationId xmlns:a16="http://schemas.microsoft.com/office/drawing/2014/main" id="{14A918D9-0C9A-40DD-8C38-363557ABBA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4502178"/>
              </p:ext>
            </p:extLst>
          </p:nvPr>
        </p:nvGraphicFramePr>
        <p:xfrm>
          <a:off x="1066800" y="3185137"/>
          <a:ext cx="6172200" cy="320063"/>
        </p:xfrm>
        <a:graphic>
          <a:graphicData uri="http://schemas.openxmlformats.org/presentationml/2006/ole">
            <mc:AlternateContent xmlns:mc="http://schemas.openxmlformats.org/markup-compatibility/2006">
              <mc:Choice xmlns:v="urn:schemas-microsoft-com:vml" Requires="v">
                <p:oleObj name="Equation" r:id="rId2" imgW="4902120" imgH="253800" progId="Equation.DSMT4">
                  <p:embed/>
                </p:oleObj>
              </mc:Choice>
              <mc:Fallback>
                <p:oleObj name="Equation" r:id="rId2" imgW="4902120" imgH="253800" progId="Equation.DSMT4">
                  <p:embed/>
                  <p:pic>
                    <p:nvPicPr>
                      <p:cNvPr id="5" name="Object 4">
                        <a:extLst>
                          <a:ext uri="{FF2B5EF4-FFF2-40B4-BE49-F238E27FC236}">
                            <a16:creationId xmlns:a16="http://schemas.microsoft.com/office/drawing/2014/main" id="{B4701D09-1576-4753-B037-EDA07694CB1A}"/>
                          </a:ext>
                        </a:extLst>
                      </p:cNvPr>
                      <p:cNvPicPr/>
                      <p:nvPr/>
                    </p:nvPicPr>
                    <p:blipFill>
                      <a:blip r:embed="rId3"/>
                      <a:stretch>
                        <a:fillRect/>
                      </a:stretch>
                    </p:blipFill>
                    <p:spPr>
                      <a:xfrm>
                        <a:off x="1066800" y="3185137"/>
                        <a:ext cx="6172200" cy="3200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BCFA392-B853-4E06-B690-9E44B1825868}"/>
              </a:ext>
            </a:extLst>
          </p:cNvPr>
          <p:cNvSpPr>
            <a:spLocks noGrp="1"/>
          </p:cNvSpPr>
          <p:nvPr>
            <p:ph idx="10"/>
          </p:nvPr>
        </p:nvSpPr>
        <p:spPr>
          <a:xfrm>
            <a:off x="457200" y="3505200"/>
            <a:ext cx="8229600" cy="1036320"/>
          </a:xfrm>
        </p:spPr>
        <p:txBody>
          <a:bodyPr/>
          <a:lstStyle/>
          <a:p>
            <a:pPr marL="457200" lvl="3" indent="-457200">
              <a:spcBef>
                <a:spcPts val="200"/>
              </a:spcBef>
              <a:buClr>
                <a:schemeClr val="tx1"/>
              </a:buClr>
              <a:buSzPct val="95000"/>
              <a:buNone/>
            </a:pPr>
            <a:r>
              <a:rPr lang="en-US" sz="1600" dirty="0">
                <a:ea typeface="Cambria Math" pitchFamily="18" charset="0"/>
              </a:rPr>
              <a:t>a.      Suppose that the first 11 digits of the UPC are 79357343104. What is the check digit?</a:t>
            </a:r>
          </a:p>
          <a:p>
            <a:pPr marL="0" lvl="3" indent="0">
              <a:spcBef>
                <a:spcPts val="200"/>
              </a:spcBef>
              <a:buClr>
                <a:schemeClr val="tx1"/>
              </a:buClr>
              <a:buSzPct val="95000"/>
              <a:buNone/>
            </a:pPr>
            <a:r>
              <a:rPr lang="en-US" sz="1600" dirty="0">
                <a:ea typeface="Cambria Math" pitchFamily="18" charset="0"/>
              </a:rPr>
              <a:t>b.      Is 041331021641 a valid UPC?</a:t>
            </a:r>
          </a:p>
          <a:p>
            <a:pPr marL="457200" lvl="2" indent="-457200">
              <a:spcBef>
                <a:spcPts val="200"/>
              </a:spcBef>
              <a:buSzPct val="95000"/>
              <a:buNone/>
            </a:pPr>
            <a:r>
              <a:rPr lang="en-US" sz="1800" b="1" dirty="0">
                <a:ea typeface="Cambria Math" pitchFamily="18" charset="0"/>
              </a:rPr>
              <a:t>Solution</a:t>
            </a:r>
            <a:r>
              <a:rPr lang="en-US" sz="1800" dirty="0">
                <a:ea typeface="Cambria Math" pitchFamily="18" charset="0"/>
              </a:rPr>
              <a:t>:</a:t>
            </a:r>
          </a:p>
        </p:txBody>
      </p:sp>
      <p:sp>
        <p:nvSpPr>
          <p:cNvPr id="5" name="Content Placeholder 4">
            <a:extLst>
              <a:ext uri="{FF2B5EF4-FFF2-40B4-BE49-F238E27FC236}">
                <a16:creationId xmlns:a16="http://schemas.microsoft.com/office/drawing/2014/main" id="{EE1296CC-E325-47BC-A7E0-399E2B774729}"/>
              </a:ext>
            </a:extLst>
          </p:cNvPr>
          <p:cNvSpPr>
            <a:spLocks noGrp="1"/>
          </p:cNvSpPr>
          <p:nvPr>
            <p:ph idx="11"/>
          </p:nvPr>
        </p:nvSpPr>
        <p:spPr>
          <a:xfrm>
            <a:off x="457200" y="4572000"/>
            <a:ext cx="685800" cy="381000"/>
          </a:xfrm>
        </p:spPr>
        <p:txBody>
          <a:bodyPr/>
          <a:lstStyle/>
          <a:p>
            <a:pPr marL="0" lvl="3" indent="0">
              <a:spcBef>
                <a:spcPts val="200"/>
              </a:spcBef>
              <a:buClr>
                <a:schemeClr val="tx1"/>
              </a:buClr>
              <a:buSzPct val="95000"/>
              <a:buNone/>
            </a:pPr>
            <a:r>
              <a:rPr lang="en-US" sz="1600" dirty="0">
                <a:latin typeface="+mn-lt"/>
                <a:ea typeface="Cambria Math" pitchFamily="18" charset="0"/>
              </a:rPr>
              <a:t>a.</a:t>
            </a:r>
          </a:p>
        </p:txBody>
      </p:sp>
      <p:graphicFrame>
        <p:nvGraphicFramePr>
          <p:cNvPr id="17" name="Object 16">
            <a:extLst>
              <a:ext uri="{FF2B5EF4-FFF2-40B4-BE49-F238E27FC236}">
                <a16:creationId xmlns:a16="http://schemas.microsoft.com/office/drawing/2014/main" id="{7A8ACC5A-0C31-4C1A-875A-7F5B183946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54905686"/>
              </p:ext>
            </p:extLst>
          </p:nvPr>
        </p:nvGraphicFramePr>
        <p:xfrm>
          <a:off x="974725" y="4572000"/>
          <a:ext cx="5502275" cy="311150"/>
        </p:xfrm>
        <a:graphic>
          <a:graphicData uri="http://schemas.openxmlformats.org/presentationml/2006/ole">
            <mc:AlternateContent xmlns:mc="http://schemas.openxmlformats.org/markup-compatibility/2006">
              <mc:Choice xmlns:v="urn:schemas-microsoft-com:vml" Requires="v">
                <p:oleObj name="Equation" r:id="rId4" imgW="4495680" imgH="253800" progId="Equation.DSMT4">
                  <p:embed/>
                </p:oleObj>
              </mc:Choice>
              <mc:Fallback>
                <p:oleObj name="Equation" r:id="rId4" imgW="4495680" imgH="253800" progId="Equation.DSMT4">
                  <p:embed/>
                  <p:pic>
                    <p:nvPicPr>
                      <p:cNvPr id="10" name="Object 9">
                        <a:extLst>
                          <a:ext uri="{FF2B5EF4-FFF2-40B4-BE49-F238E27FC236}">
                            <a16:creationId xmlns:a16="http://schemas.microsoft.com/office/drawing/2014/main" id="{A6FE1B55-6BD2-4A97-B9A3-85DA1BC4530F}"/>
                          </a:ext>
                        </a:extLst>
                      </p:cNvPr>
                      <p:cNvPicPr/>
                      <p:nvPr/>
                    </p:nvPicPr>
                    <p:blipFill>
                      <a:blip r:embed="rId5"/>
                      <a:stretch>
                        <a:fillRect/>
                      </a:stretch>
                    </p:blipFill>
                    <p:spPr>
                      <a:xfrm>
                        <a:off x="974725" y="4572000"/>
                        <a:ext cx="5502275" cy="3111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59170E4-6DC0-4C3E-B95F-64C76857AB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73962464"/>
              </p:ext>
            </p:extLst>
          </p:nvPr>
        </p:nvGraphicFramePr>
        <p:xfrm>
          <a:off x="992142" y="4802488"/>
          <a:ext cx="4953000" cy="323057"/>
        </p:xfrm>
        <a:graphic>
          <a:graphicData uri="http://schemas.openxmlformats.org/presentationml/2006/ole">
            <mc:AlternateContent xmlns:mc="http://schemas.openxmlformats.org/markup-compatibility/2006">
              <mc:Choice xmlns:v="urn:schemas-microsoft-com:vml" Requires="v">
                <p:oleObj name="Equation" r:id="rId6" imgW="3898800" imgH="253800" progId="Equation.DSMT4">
                  <p:embed/>
                </p:oleObj>
              </mc:Choice>
              <mc:Fallback>
                <p:oleObj name="Equation" r:id="rId6" imgW="3898800" imgH="253800" progId="Equation.DSMT4">
                  <p:embed/>
                  <p:pic>
                    <p:nvPicPr>
                      <p:cNvPr id="11" name="Object 10">
                        <a:extLst>
                          <a:ext uri="{FF2B5EF4-FFF2-40B4-BE49-F238E27FC236}">
                            <a16:creationId xmlns:a16="http://schemas.microsoft.com/office/drawing/2014/main" id="{3E3192D0-C150-4CC6-A0A0-4CA6AFD1916F}"/>
                          </a:ext>
                        </a:extLst>
                      </p:cNvPr>
                      <p:cNvPicPr/>
                      <p:nvPr/>
                    </p:nvPicPr>
                    <p:blipFill>
                      <a:blip r:embed="rId7"/>
                      <a:stretch>
                        <a:fillRect/>
                      </a:stretch>
                    </p:blipFill>
                    <p:spPr>
                      <a:xfrm>
                        <a:off x="992142" y="4802488"/>
                        <a:ext cx="4953000" cy="32305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DFE3B98-F323-41D4-BE8C-EBA2850D78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8604221"/>
              </p:ext>
            </p:extLst>
          </p:nvPr>
        </p:nvGraphicFramePr>
        <p:xfrm>
          <a:off x="990600" y="5082613"/>
          <a:ext cx="1752599" cy="327588"/>
        </p:xfrm>
        <a:graphic>
          <a:graphicData uri="http://schemas.openxmlformats.org/presentationml/2006/ole">
            <mc:AlternateContent xmlns:mc="http://schemas.openxmlformats.org/markup-compatibility/2006">
              <mc:Choice xmlns:v="urn:schemas-microsoft-com:vml" Requires="v">
                <p:oleObj name="Equation" r:id="rId8" imgW="1358640" imgH="253800" progId="Equation.DSMT4">
                  <p:embed/>
                </p:oleObj>
              </mc:Choice>
              <mc:Fallback>
                <p:oleObj name="Equation" r:id="rId8" imgW="1358640" imgH="253800" progId="Equation.DSMT4">
                  <p:embed/>
                  <p:pic>
                    <p:nvPicPr>
                      <p:cNvPr id="12" name="Object 11">
                        <a:extLst>
                          <a:ext uri="{FF2B5EF4-FFF2-40B4-BE49-F238E27FC236}">
                            <a16:creationId xmlns:a16="http://schemas.microsoft.com/office/drawing/2014/main" id="{C92ED829-454C-4BBC-86FE-429481A69369}"/>
                          </a:ext>
                        </a:extLst>
                      </p:cNvPr>
                      <p:cNvPicPr/>
                      <p:nvPr/>
                    </p:nvPicPr>
                    <p:blipFill>
                      <a:blip r:embed="rId9"/>
                      <a:stretch>
                        <a:fillRect/>
                      </a:stretch>
                    </p:blipFill>
                    <p:spPr>
                      <a:xfrm>
                        <a:off x="990600" y="5082613"/>
                        <a:ext cx="1752599" cy="32758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D3768DB-7E30-4D6C-8F8D-74EDD74658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5567844"/>
              </p:ext>
            </p:extLst>
          </p:nvPr>
        </p:nvGraphicFramePr>
        <p:xfrm>
          <a:off x="990600" y="5308295"/>
          <a:ext cx="1371600" cy="330506"/>
        </p:xfrm>
        <a:graphic>
          <a:graphicData uri="http://schemas.openxmlformats.org/presentationml/2006/ole">
            <mc:AlternateContent xmlns:mc="http://schemas.openxmlformats.org/markup-compatibility/2006">
              <mc:Choice xmlns:v="urn:schemas-microsoft-com:vml" Requires="v">
                <p:oleObj name="Equation" r:id="rId10" imgW="1054080" imgH="253800" progId="Equation.DSMT4">
                  <p:embed/>
                </p:oleObj>
              </mc:Choice>
              <mc:Fallback>
                <p:oleObj name="Equation" r:id="rId10" imgW="1054080" imgH="253800" progId="Equation.DSMT4">
                  <p:embed/>
                  <p:pic>
                    <p:nvPicPr>
                      <p:cNvPr id="13" name="Object 12">
                        <a:extLst>
                          <a:ext uri="{FF2B5EF4-FFF2-40B4-BE49-F238E27FC236}">
                            <a16:creationId xmlns:a16="http://schemas.microsoft.com/office/drawing/2014/main" id="{2115F047-C1D9-4081-9BD0-9043C1710711}"/>
                          </a:ext>
                        </a:extLst>
                      </p:cNvPr>
                      <p:cNvPicPr/>
                      <p:nvPr/>
                    </p:nvPicPr>
                    <p:blipFill>
                      <a:blip r:embed="rId11"/>
                      <a:stretch>
                        <a:fillRect/>
                      </a:stretch>
                    </p:blipFill>
                    <p:spPr>
                      <a:xfrm>
                        <a:off x="990600" y="5308295"/>
                        <a:ext cx="1371600" cy="33050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058B06A-0434-4B99-B4B4-D6F740FCAA0D}"/>
              </a:ext>
            </a:extLst>
          </p:cNvPr>
          <p:cNvSpPr>
            <a:spLocks noGrp="1"/>
          </p:cNvSpPr>
          <p:nvPr>
            <p:ph idx="12"/>
          </p:nvPr>
        </p:nvSpPr>
        <p:spPr>
          <a:xfrm>
            <a:off x="2280818" y="5297561"/>
            <a:ext cx="2375648" cy="381000"/>
          </a:xfrm>
        </p:spPr>
        <p:txBody>
          <a:bodyPr/>
          <a:lstStyle/>
          <a:p>
            <a:pPr marL="0" lvl="3" indent="0">
              <a:spcBef>
                <a:spcPts val="200"/>
              </a:spcBef>
              <a:buClr>
                <a:schemeClr val="tx1"/>
              </a:buClr>
              <a:buSzPct val="95000"/>
              <a:buNone/>
            </a:pPr>
            <a:r>
              <a:rPr lang="en-US" sz="1600" dirty="0">
                <a:ea typeface="Cambria Math" pitchFamily="18" charset="0"/>
              </a:rPr>
              <a:t>So, the check digit is 2.</a:t>
            </a:r>
          </a:p>
        </p:txBody>
      </p:sp>
      <p:sp>
        <p:nvSpPr>
          <p:cNvPr id="7" name="Content Placeholder 6">
            <a:extLst>
              <a:ext uri="{FF2B5EF4-FFF2-40B4-BE49-F238E27FC236}">
                <a16:creationId xmlns:a16="http://schemas.microsoft.com/office/drawing/2014/main" id="{FB2A8B29-44F9-437C-AA32-72985C553B11}"/>
              </a:ext>
            </a:extLst>
          </p:cNvPr>
          <p:cNvSpPr>
            <a:spLocks noGrp="1"/>
          </p:cNvSpPr>
          <p:nvPr>
            <p:ph idx="13"/>
          </p:nvPr>
        </p:nvSpPr>
        <p:spPr>
          <a:xfrm>
            <a:off x="457200" y="5638800"/>
            <a:ext cx="609600" cy="304800"/>
          </a:xfrm>
        </p:spPr>
        <p:txBody>
          <a:bodyPr/>
          <a:lstStyle/>
          <a:p>
            <a:pPr>
              <a:spcBef>
                <a:spcPts val="0"/>
              </a:spcBef>
            </a:pPr>
            <a:r>
              <a:rPr lang="en-US" sz="1600" dirty="0"/>
              <a:t>b.</a:t>
            </a:r>
            <a:endParaRPr lang="en-IN" sz="1600" dirty="0"/>
          </a:p>
        </p:txBody>
      </p:sp>
      <p:graphicFrame>
        <p:nvGraphicFramePr>
          <p:cNvPr id="21" name="Object 20">
            <a:extLst>
              <a:ext uri="{FF2B5EF4-FFF2-40B4-BE49-F238E27FC236}">
                <a16:creationId xmlns:a16="http://schemas.microsoft.com/office/drawing/2014/main" id="{BFE8DD2C-961C-4642-BDCE-63C800800C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6909048"/>
              </p:ext>
            </p:extLst>
          </p:nvPr>
        </p:nvGraphicFramePr>
        <p:xfrm>
          <a:off x="974725" y="5649643"/>
          <a:ext cx="5441950" cy="314325"/>
        </p:xfrm>
        <a:graphic>
          <a:graphicData uri="http://schemas.openxmlformats.org/presentationml/2006/ole">
            <mc:AlternateContent xmlns:mc="http://schemas.openxmlformats.org/markup-compatibility/2006">
              <mc:Choice xmlns:v="urn:schemas-microsoft-com:vml" Requires="v">
                <p:oleObj name="Equation" r:id="rId12" imgW="4381200" imgH="253800" progId="Equation.DSMT4">
                  <p:embed/>
                </p:oleObj>
              </mc:Choice>
              <mc:Fallback>
                <p:oleObj name="Equation" r:id="rId12" imgW="4381200" imgH="253800" progId="Equation.DSMT4">
                  <p:embed/>
                  <p:pic>
                    <p:nvPicPr>
                      <p:cNvPr id="16" name="Object 15">
                        <a:extLst>
                          <a:ext uri="{FF2B5EF4-FFF2-40B4-BE49-F238E27FC236}">
                            <a16:creationId xmlns:a16="http://schemas.microsoft.com/office/drawing/2014/main" id="{C8CC37DD-E905-4CA3-B258-58865EB060CA}"/>
                          </a:ext>
                        </a:extLst>
                      </p:cNvPr>
                      <p:cNvPicPr/>
                      <p:nvPr/>
                    </p:nvPicPr>
                    <p:blipFill>
                      <a:blip r:embed="rId13"/>
                      <a:stretch>
                        <a:fillRect/>
                      </a:stretch>
                    </p:blipFill>
                    <p:spPr>
                      <a:xfrm>
                        <a:off x="974725" y="5649643"/>
                        <a:ext cx="5441950" cy="3143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0EC106B-2E54-4E98-8638-D04CB15905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9389853"/>
              </p:ext>
            </p:extLst>
          </p:nvPr>
        </p:nvGraphicFramePr>
        <p:xfrm>
          <a:off x="974725" y="5876122"/>
          <a:ext cx="5461000" cy="339725"/>
        </p:xfrm>
        <a:graphic>
          <a:graphicData uri="http://schemas.openxmlformats.org/presentationml/2006/ole">
            <mc:AlternateContent xmlns:mc="http://schemas.openxmlformats.org/markup-compatibility/2006">
              <mc:Choice xmlns:v="urn:schemas-microsoft-com:vml" Requires="v">
                <p:oleObj name="Equation" r:id="rId14" imgW="4063680" imgH="253800" progId="Equation.DSMT4">
                  <p:embed/>
                </p:oleObj>
              </mc:Choice>
              <mc:Fallback>
                <p:oleObj name="Equation" r:id="rId14" imgW="4063680" imgH="253800" progId="Equation.DSMT4">
                  <p:embed/>
                  <p:pic>
                    <p:nvPicPr>
                      <p:cNvPr id="17" name="Object 16">
                        <a:extLst>
                          <a:ext uri="{FF2B5EF4-FFF2-40B4-BE49-F238E27FC236}">
                            <a16:creationId xmlns:a16="http://schemas.microsoft.com/office/drawing/2014/main" id="{2195F063-5048-4D71-B179-876D1245516A}"/>
                          </a:ext>
                        </a:extLst>
                      </p:cNvPr>
                      <p:cNvPicPr/>
                      <p:nvPr/>
                    </p:nvPicPr>
                    <p:blipFill>
                      <a:blip r:embed="rId15"/>
                      <a:stretch>
                        <a:fillRect/>
                      </a:stretch>
                    </p:blipFill>
                    <p:spPr>
                      <a:xfrm>
                        <a:off x="974725" y="5876122"/>
                        <a:ext cx="5461000" cy="3397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376DCB4-4945-478F-B260-8BCD08436D64}"/>
              </a:ext>
            </a:extLst>
          </p:cNvPr>
          <p:cNvSpPr>
            <a:spLocks noGrp="1"/>
          </p:cNvSpPr>
          <p:nvPr>
            <p:ph idx="14"/>
          </p:nvPr>
        </p:nvSpPr>
        <p:spPr>
          <a:xfrm>
            <a:off x="914400" y="6118409"/>
            <a:ext cx="4419600" cy="381000"/>
          </a:xfrm>
        </p:spPr>
        <p:txBody>
          <a:bodyPr/>
          <a:lstStyle/>
          <a:p>
            <a:r>
              <a:rPr lang="en-US" sz="1600" dirty="0">
                <a:ea typeface="Cambria Math" pitchFamily="18" charset="0"/>
              </a:rPr>
              <a:t>Hence, 041331021641 is not a valid UPC.</a:t>
            </a:r>
            <a:endParaRPr lang="en-IN" sz="1600" dirty="0"/>
          </a:p>
        </p:txBody>
      </p:sp>
      <p:sp>
        <p:nvSpPr>
          <p:cNvPr id="16" name="Slide Number Placeholder 5">
            <a:extLst>
              <a:ext uri="{FF2B5EF4-FFF2-40B4-BE49-F238E27FC236}">
                <a16:creationId xmlns:a16="http://schemas.microsoft.com/office/drawing/2014/main" id="{B3E4C01D-E9F1-4297-B780-2245631BD9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82</a:t>
            </a:fld>
            <a:endParaRPr lang="en-US" dirty="0">
              <a:solidFill>
                <a:schemeClr val="bg1"/>
              </a:solidFill>
            </a:endParaRPr>
          </a:p>
        </p:txBody>
      </p:sp>
    </p:spTree>
    <p:extLst>
      <p:ext uri="{BB962C8B-B14F-4D97-AF65-F5344CB8AC3E}">
        <p14:creationId xmlns:p14="http://schemas.microsoft.com/office/powerpoint/2010/main" val="298228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D74-8B68-4C4F-8C24-D86C5099F7B5}"/>
              </a:ext>
            </a:extLst>
          </p:cNvPr>
          <p:cNvSpPr>
            <a:spLocks noGrp="1"/>
          </p:cNvSpPr>
          <p:nvPr>
            <p:ph type="title"/>
          </p:nvPr>
        </p:nvSpPr>
        <p:spPr/>
        <p:txBody>
          <a:bodyPr/>
          <a:lstStyle/>
          <a:p>
            <a:r>
              <a:rPr lang="en-IN" dirty="0"/>
              <a:t>Check </a:t>
            </a:r>
            <a:r>
              <a:rPr lang="en-IN" dirty="0" err="1"/>
              <a:t>Digits:ISBNs</a:t>
            </a:r>
            <a:endParaRPr lang="en-IN" dirty="0"/>
          </a:p>
        </p:txBody>
      </p:sp>
      <p:sp>
        <p:nvSpPr>
          <p:cNvPr id="3" name="Content Placeholder 2">
            <a:extLst>
              <a:ext uri="{FF2B5EF4-FFF2-40B4-BE49-F238E27FC236}">
                <a16:creationId xmlns:a16="http://schemas.microsoft.com/office/drawing/2014/main" id="{A89600EB-1BEB-4639-94A3-774F8EA80E75}"/>
              </a:ext>
            </a:extLst>
          </p:cNvPr>
          <p:cNvSpPr>
            <a:spLocks noGrp="1"/>
          </p:cNvSpPr>
          <p:nvPr>
            <p:ph idx="1"/>
          </p:nvPr>
        </p:nvSpPr>
        <p:spPr>
          <a:xfrm>
            <a:off x="457200" y="1295400"/>
            <a:ext cx="8229600" cy="914400"/>
          </a:xfrm>
        </p:spPr>
        <p:txBody>
          <a:bodyPr/>
          <a:lstStyle/>
          <a:p>
            <a:r>
              <a:rPr lang="en-US" sz="1600" b="1" dirty="0"/>
              <a:t>B</a:t>
            </a:r>
            <a:r>
              <a:rPr lang="en-US" sz="1600" dirty="0"/>
              <a:t>ooks are identified  by an </a:t>
            </a:r>
            <a:r>
              <a:rPr lang="en-US" sz="1600" i="1" dirty="0"/>
              <a:t>International Standard Book Number </a:t>
            </a:r>
            <a:r>
              <a:rPr lang="en-US" sz="1600" dirty="0"/>
              <a:t>(ISBN-</a:t>
            </a:r>
            <a:r>
              <a:rPr lang="en-US" sz="1600" dirty="0">
                <a:ea typeface="Cambria Math" pitchFamily="18" charset="0"/>
              </a:rPr>
              <a:t>10</a:t>
            </a:r>
            <a:r>
              <a:rPr lang="en-US" sz="1600" dirty="0"/>
              <a:t>), a </a:t>
            </a:r>
            <a:r>
              <a:rPr lang="en-US" sz="1600" dirty="0">
                <a:ea typeface="Cambria Math" pitchFamily="18" charset="0"/>
              </a:rPr>
              <a:t>10</a:t>
            </a:r>
            <a:r>
              <a:rPr lang="en-US" sz="1600" dirty="0"/>
              <a:t> digit code. The first 9 digits identify the language, the publisher, and the book. The tenth digit is a check digit, which is determined by the following congruence</a:t>
            </a:r>
            <a:endParaRPr lang="en-IN" sz="1600" dirty="0"/>
          </a:p>
        </p:txBody>
      </p:sp>
      <p:graphicFrame>
        <p:nvGraphicFramePr>
          <p:cNvPr id="14" name="Object 3">
            <a:extLst>
              <a:ext uri="{FF2B5EF4-FFF2-40B4-BE49-F238E27FC236}">
                <a16:creationId xmlns:a16="http://schemas.microsoft.com/office/drawing/2014/main" id="{022DC18C-EEB1-40FF-8798-3E7E23CE12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981971"/>
              </p:ext>
            </p:extLst>
          </p:nvPr>
        </p:nvGraphicFramePr>
        <p:xfrm>
          <a:off x="1266825" y="2085975"/>
          <a:ext cx="1962150" cy="647700"/>
        </p:xfrm>
        <a:graphic>
          <a:graphicData uri="http://schemas.openxmlformats.org/presentationml/2006/ole">
            <mc:AlternateContent xmlns:mc="http://schemas.openxmlformats.org/markup-compatibility/2006">
              <mc:Choice xmlns:v="urn:schemas-microsoft-com:vml" Requires="v">
                <p:oleObj name="Equation" r:id="rId2" imgW="1307880" imgH="431640" progId="Equation.DSMT4">
                  <p:embed/>
                </p:oleObj>
              </mc:Choice>
              <mc:Fallback>
                <p:oleObj name="Equation" r:id="rId2" imgW="1307880" imgH="431640" progId="Equation.DSMT4">
                  <p:embed/>
                  <p:pic>
                    <p:nvPicPr>
                      <p:cNvPr id="9" name="Object 3">
                        <a:extLst>
                          <a:ext uri="{C183D7F6-B498-43B3-948B-1728B52AA6E4}">
                            <adec:decorative xmlns:adec="http://schemas.microsoft.com/office/drawing/2017/decorative" val="1"/>
                          </a:ext>
                        </a:extLst>
                      </p:cNvPr>
                      <p:cNvPicPr/>
                      <p:nvPr/>
                    </p:nvPicPr>
                    <p:blipFill>
                      <a:blip r:embed="rId3"/>
                      <a:stretch>
                        <a:fillRect/>
                      </a:stretch>
                    </p:blipFill>
                    <p:spPr>
                      <a:xfrm>
                        <a:off x="1266825" y="2085975"/>
                        <a:ext cx="1962150" cy="647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BCFA392-B853-4E06-B690-9E44B1825868}"/>
              </a:ext>
            </a:extLst>
          </p:cNvPr>
          <p:cNvSpPr>
            <a:spLocks noGrp="1"/>
          </p:cNvSpPr>
          <p:nvPr>
            <p:ph idx="10"/>
          </p:nvPr>
        </p:nvSpPr>
        <p:spPr>
          <a:xfrm>
            <a:off x="457200" y="2747913"/>
            <a:ext cx="6172200" cy="376287"/>
          </a:xfrm>
        </p:spPr>
        <p:txBody>
          <a:bodyPr/>
          <a:lstStyle/>
          <a:p>
            <a:r>
              <a:rPr lang="en-US" sz="1600" dirty="0"/>
              <a:t>The validity of an ISBN-10 number can be evaluated with the equivalent</a:t>
            </a:r>
            <a:endParaRPr lang="en-IN" sz="1600" dirty="0"/>
          </a:p>
        </p:txBody>
      </p:sp>
      <p:graphicFrame>
        <p:nvGraphicFramePr>
          <p:cNvPr id="15" name="Object 5">
            <a:extLst>
              <a:ext uri="{FF2B5EF4-FFF2-40B4-BE49-F238E27FC236}">
                <a16:creationId xmlns:a16="http://schemas.microsoft.com/office/drawing/2014/main" id="{E3A85700-8C1F-4C10-B191-BED2A71C72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5770066"/>
              </p:ext>
            </p:extLst>
          </p:nvPr>
        </p:nvGraphicFramePr>
        <p:xfrm>
          <a:off x="6496050" y="2556902"/>
          <a:ext cx="1809750" cy="647700"/>
        </p:xfrm>
        <a:graphic>
          <a:graphicData uri="http://schemas.openxmlformats.org/presentationml/2006/ole">
            <mc:AlternateContent xmlns:mc="http://schemas.openxmlformats.org/markup-compatibility/2006">
              <mc:Choice xmlns:v="urn:schemas-microsoft-com:vml" Requires="v">
                <p:oleObj name="Equation" r:id="rId4" imgW="1206360" imgH="431640" progId="Equation.DSMT4">
                  <p:embed/>
                </p:oleObj>
              </mc:Choice>
              <mc:Fallback>
                <p:oleObj name="Equation" r:id="rId4" imgW="1206360" imgH="431640" progId="Equation.DSMT4">
                  <p:embed/>
                  <p:pic>
                    <p:nvPicPr>
                      <p:cNvPr id="10" name="Object 5">
                        <a:extLst>
                          <a:ext uri="{C183D7F6-B498-43B3-948B-1728B52AA6E4}">
                            <adec:decorative xmlns:adec="http://schemas.microsoft.com/office/drawing/2017/decorative" val="1"/>
                          </a:ext>
                        </a:extLst>
                      </p:cNvPr>
                      <p:cNvPicPr/>
                      <p:nvPr/>
                    </p:nvPicPr>
                    <p:blipFill>
                      <a:blip r:embed="rId5"/>
                      <a:stretch>
                        <a:fillRect/>
                      </a:stretch>
                    </p:blipFill>
                    <p:spPr>
                      <a:xfrm>
                        <a:off x="6496050" y="2556902"/>
                        <a:ext cx="1809750" cy="647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E1296CC-E325-47BC-A7E0-399E2B774729}"/>
              </a:ext>
            </a:extLst>
          </p:cNvPr>
          <p:cNvSpPr>
            <a:spLocks noGrp="1"/>
          </p:cNvSpPr>
          <p:nvPr>
            <p:ph idx="11"/>
          </p:nvPr>
        </p:nvSpPr>
        <p:spPr>
          <a:xfrm>
            <a:off x="457200" y="3124200"/>
            <a:ext cx="7848600" cy="952500"/>
          </a:xfrm>
        </p:spPr>
        <p:txBody>
          <a:bodyPr/>
          <a:lstStyle/>
          <a:p>
            <a:pPr marL="0" lvl="1" indent="0">
              <a:spcBef>
                <a:spcPts val="0"/>
              </a:spcBef>
              <a:buClr>
                <a:schemeClr val="tx1"/>
              </a:buClr>
              <a:buNone/>
            </a:pPr>
            <a:r>
              <a:rPr lang="en-US" sz="1600" dirty="0">
                <a:latin typeface="+mn-lt"/>
                <a:ea typeface="Cambria Math" pitchFamily="18" charset="0"/>
              </a:rPr>
              <a:t>a.      Suppose that the first 9 digits of the ISBN-10 are 007288008. What is the check digit?</a:t>
            </a:r>
          </a:p>
          <a:p>
            <a:pPr marL="0" lvl="1" indent="0">
              <a:spcBef>
                <a:spcPts val="0"/>
              </a:spcBef>
              <a:buClr>
                <a:schemeClr val="tx1"/>
              </a:buClr>
              <a:buNone/>
            </a:pPr>
            <a:r>
              <a:rPr lang="en-US" sz="1600" dirty="0">
                <a:latin typeface="+mn-lt"/>
                <a:ea typeface="Cambria Math" pitchFamily="18" charset="0"/>
              </a:rPr>
              <a:t>b.      Is 084930149X  a valid ISBN10?</a:t>
            </a:r>
          </a:p>
          <a:p>
            <a:pPr marL="0" lvl="1" indent="0">
              <a:spcBef>
                <a:spcPts val="0"/>
              </a:spcBef>
              <a:buClr>
                <a:schemeClr val="tx1"/>
              </a:buClr>
              <a:buNone/>
            </a:pPr>
            <a:r>
              <a:rPr lang="en-US" sz="1600" b="1" dirty="0">
                <a:ea typeface="Cambria Math" pitchFamily="18" charset="0"/>
              </a:rPr>
              <a:t>Solution</a:t>
            </a:r>
            <a:r>
              <a:rPr lang="en-US" sz="1600" dirty="0">
                <a:ea typeface="Cambria Math" pitchFamily="18" charset="0"/>
              </a:rPr>
              <a:t>: </a:t>
            </a:r>
          </a:p>
        </p:txBody>
      </p:sp>
      <p:sp>
        <p:nvSpPr>
          <p:cNvPr id="6" name="Content Placeholder 5">
            <a:extLst>
              <a:ext uri="{FF2B5EF4-FFF2-40B4-BE49-F238E27FC236}">
                <a16:creationId xmlns:a16="http://schemas.microsoft.com/office/drawing/2014/main" id="{8058B06A-0434-4B99-B4B4-D6F740FCAA0D}"/>
              </a:ext>
            </a:extLst>
          </p:cNvPr>
          <p:cNvSpPr>
            <a:spLocks noGrp="1"/>
          </p:cNvSpPr>
          <p:nvPr>
            <p:ph idx="12"/>
          </p:nvPr>
        </p:nvSpPr>
        <p:spPr>
          <a:xfrm>
            <a:off x="451131" y="4090745"/>
            <a:ext cx="537882" cy="398929"/>
          </a:xfrm>
        </p:spPr>
        <p:txBody>
          <a:bodyPr/>
          <a:lstStyle/>
          <a:p>
            <a:pPr marL="0" lvl="1" indent="0">
              <a:spcBef>
                <a:spcPts val="0"/>
              </a:spcBef>
              <a:buNone/>
            </a:pPr>
            <a:r>
              <a:rPr lang="en-US" sz="1600" i="1" dirty="0">
                <a:latin typeface="+mn-lt"/>
                <a:ea typeface="Cambria Math" pitchFamily="18" charset="0"/>
              </a:rPr>
              <a:t>a</a:t>
            </a:r>
            <a:r>
              <a:rPr lang="en-US" sz="1600" dirty="0">
                <a:latin typeface="+mn-lt"/>
                <a:ea typeface="Cambria Math" pitchFamily="18" charset="0"/>
              </a:rPr>
              <a:t>.</a:t>
            </a:r>
            <a:endParaRPr lang="en-US" sz="1600" dirty="0">
              <a:latin typeface="+mn-lt"/>
              <a:ea typeface="Cambria Math"/>
            </a:endParaRPr>
          </a:p>
        </p:txBody>
      </p:sp>
      <p:graphicFrame>
        <p:nvGraphicFramePr>
          <p:cNvPr id="17" name="Object 16">
            <a:extLst>
              <a:ext uri="{FF2B5EF4-FFF2-40B4-BE49-F238E27FC236}">
                <a16:creationId xmlns:a16="http://schemas.microsoft.com/office/drawing/2014/main" id="{2EEFA5CB-3CAE-48E4-9A9B-274BF8BEA6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8604453"/>
              </p:ext>
            </p:extLst>
          </p:nvPr>
        </p:nvGraphicFramePr>
        <p:xfrm>
          <a:off x="958850" y="4090745"/>
          <a:ext cx="5638800" cy="321938"/>
        </p:xfrm>
        <a:graphic>
          <a:graphicData uri="http://schemas.openxmlformats.org/presentationml/2006/ole">
            <mc:AlternateContent xmlns:mc="http://schemas.openxmlformats.org/markup-compatibility/2006">
              <mc:Choice xmlns:v="urn:schemas-microsoft-com:vml" Requires="v">
                <p:oleObj name="Equation" r:id="rId6" imgW="4457520" imgH="253800" progId="Equation.DSMT4">
                  <p:embed/>
                </p:oleObj>
              </mc:Choice>
              <mc:Fallback>
                <p:oleObj name="Equation" r:id="rId6" imgW="4457520" imgH="253800" progId="Equation.DSMT4">
                  <p:embed/>
                  <p:pic>
                    <p:nvPicPr>
                      <p:cNvPr id="7" name="Object 6">
                        <a:extLst>
                          <a:ext uri="{FF2B5EF4-FFF2-40B4-BE49-F238E27FC236}">
                            <a16:creationId xmlns:a16="http://schemas.microsoft.com/office/drawing/2014/main" id="{D014D16C-14CF-4E51-A28B-687E78E44744}"/>
                          </a:ext>
                        </a:extLst>
                      </p:cNvPr>
                      <p:cNvPicPr/>
                      <p:nvPr/>
                    </p:nvPicPr>
                    <p:blipFill>
                      <a:blip r:embed="rId7"/>
                      <a:stretch>
                        <a:fillRect/>
                      </a:stretch>
                    </p:blipFill>
                    <p:spPr>
                      <a:xfrm>
                        <a:off x="958850" y="4090745"/>
                        <a:ext cx="5638800" cy="32193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CFA16B9-3706-41CF-9630-2CC272D62A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7589440"/>
              </p:ext>
            </p:extLst>
          </p:nvPr>
        </p:nvGraphicFramePr>
        <p:xfrm>
          <a:off x="958849" y="4319834"/>
          <a:ext cx="4526649" cy="330974"/>
        </p:xfrm>
        <a:graphic>
          <a:graphicData uri="http://schemas.openxmlformats.org/presentationml/2006/ole">
            <mc:AlternateContent xmlns:mc="http://schemas.openxmlformats.org/markup-compatibility/2006">
              <mc:Choice xmlns:v="urn:schemas-microsoft-com:vml" Requires="v">
                <p:oleObj name="Equation" r:id="rId8" imgW="3479760" imgH="253800" progId="Equation.DSMT4">
                  <p:embed/>
                </p:oleObj>
              </mc:Choice>
              <mc:Fallback>
                <p:oleObj name="Equation" r:id="rId8" imgW="3479760" imgH="253800" progId="Equation.DSMT4">
                  <p:embed/>
                  <p:pic>
                    <p:nvPicPr>
                      <p:cNvPr id="12" name="Object 11">
                        <a:extLst>
                          <a:ext uri="{FF2B5EF4-FFF2-40B4-BE49-F238E27FC236}">
                            <a16:creationId xmlns:a16="http://schemas.microsoft.com/office/drawing/2014/main" id="{409C6600-4FDC-489D-8F6D-59843E3B58A3}"/>
                          </a:ext>
                        </a:extLst>
                      </p:cNvPr>
                      <p:cNvPicPr/>
                      <p:nvPr/>
                    </p:nvPicPr>
                    <p:blipFill>
                      <a:blip r:embed="rId9"/>
                      <a:stretch>
                        <a:fillRect/>
                      </a:stretch>
                    </p:blipFill>
                    <p:spPr>
                      <a:xfrm>
                        <a:off x="958849" y="4319834"/>
                        <a:ext cx="4526649" cy="33097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A0A4503-3785-45C5-892D-3B84A472DE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9973233"/>
              </p:ext>
            </p:extLst>
          </p:nvPr>
        </p:nvGraphicFramePr>
        <p:xfrm>
          <a:off x="957263" y="4518676"/>
          <a:ext cx="3513681" cy="351206"/>
        </p:xfrm>
        <a:graphic>
          <a:graphicData uri="http://schemas.openxmlformats.org/presentationml/2006/ole">
            <mc:AlternateContent xmlns:mc="http://schemas.openxmlformats.org/markup-compatibility/2006">
              <mc:Choice xmlns:v="urn:schemas-microsoft-com:vml" Requires="v">
                <p:oleObj name="Equation" r:id="rId10" imgW="2552400" imgH="253800" progId="Equation.DSMT4">
                  <p:embed/>
                </p:oleObj>
              </mc:Choice>
              <mc:Fallback>
                <p:oleObj name="Equation" r:id="rId10" imgW="2552400" imgH="253800" progId="Equation.DSMT4">
                  <p:embed/>
                  <p:pic>
                    <p:nvPicPr>
                      <p:cNvPr id="13" name="Object 12">
                        <a:extLst>
                          <a:ext uri="{FF2B5EF4-FFF2-40B4-BE49-F238E27FC236}">
                            <a16:creationId xmlns:a16="http://schemas.microsoft.com/office/drawing/2014/main" id="{DA5447E8-E593-44BE-9C99-22EAA53B1932}"/>
                          </a:ext>
                        </a:extLst>
                      </p:cNvPr>
                      <p:cNvPicPr/>
                      <p:nvPr/>
                    </p:nvPicPr>
                    <p:blipFill>
                      <a:blip r:embed="rId11"/>
                      <a:stretch>
                        <a:fillRect/>
                      </a:stretch>
                    </p:blipFill>
                    <p:spPr>
                      <a:xfrm>
                        <a:off x="957263" y="4518676"/>
                        <a:ext cx="3513681" cy="35120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7612A99-51DE-4C0D-95B1-72A1BB4C3951}"/>
              </a:ext>
            </a:extLst>
          </p:cNvPr>
          <p:cNvSpPr>
            <a:spLocks noGrp="1"/>
          </p:cNvSpPr>
          <p:nvPr>
            <p:ph idx="18"/>
          </p:nvPr>
        </p:nvSpPr>
        <p:spPr>
          <a:xfrm>
            <a:off x="7286625" y="3645192"/>
            <a:ext cx="971550" cy="844482"/>
          </a:xfrm>
          <a:ln w="19050">
            <a:solidFill>
              <a:srgbClr val="0B508F"/>
            </a:solidFill>
          </a:ln>
        </p:spPr>
        <p:txBody>
          <a:bodyPr/>
          <a:lstStyle/>
          <a:p>
            <a:r>
              <a:rPr lang="en-US" sz="1600" dirty="0"/>
              <a:t>X is used for the digit </a:t>
            </a:r>
            <a:r>
              <a:rPr lang="en-US" sz="1600" dirty="0">
                <a:ea typeface="Cambria Math" pitchFamily="18" charset="0"/>
              </a:rPr>
              <a:t>10</a:t>
            </a:r>
            <a:r>
              <a:rPr lang="en-US" sz="1600" dirty="0"/>
              <a:t>.</a:t>
            </a:r>
          </a:p>
        </p:txBody>
      </p:sp>
      <p:sp>
        <p:nvSpPr>
          <p:cNvPr id="9" name="Content Placeholder 8">
            <a:extLst>
              <a:ext uri="{FF2B5EF4-FFF2-40B4-BE49-F238E27FC236}">
                <a16:creationId xmlns:a16="http://schemas.microsoft.com/office/drawing/2014/main" id="{8F19AA59-0872-404F-A744-54C688CD6AD5}"/>
              </a:ext>
            </a:extLst>
          </p:cNvPr>
          <p:cNvSpPr>
            <a:spLocks noGrp="1"/>
          </p:cNvSpPr>
          <p:nvPr>
            <p:ph idx="15"/>
          </p:nvPr>
        </p:nvSpPr>
        <p:spPr>
          <a:xfrm>
            <a:off x="457200" y="4876800"/>
            <a:ext cx="647700" cy="381000"/>
          </a:xfrm>
        </p:spPr>
        <p:txBody>
          <a:bodyPr/>
          <a:lstStyle/>
          <a:p>
            <a:r>
              <a:rPr lang="en-US" sz="1600" dirty="0">
                <a:latin typeface="Calibri (Body)"/>
                <a:ea typeface="Cambria Math" pitchFamily="18" charset="0"/>
              </a:rPr>
              <a:t>b.</a:t>
            </a:r>
            <a:endParaRPr lang="en-IN" sz="1600" dirty="0">
              <a:latin typeface="Calibri (Body)"/>
            </a:endParaRPr>
          </a:p>
        </p:txBody>
      </p:sp>
      <p:graphicFrame>
        <p:nvGraphicFramePr>
          <p:cNvPr id="20" name="Object 19">
            <a:extLst>
              <a:ext uri="{FF2B5EF4-FFF2-40B4-BE49-F238E27FC236}">
                <a16:creationId xmlns:a16="http://schemas.microsoft.com/office/drawing/2014/main" id="{9EFA3866-7982-4F11-B96C-E82702719B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7424463"/>
              </p:ext>
            </p:extLst>
          </p:nvPr>
        </p:nvGraphicFramePr>
        <p:xfrm>
          <a:off x="966788" y="4946650"/>
          <a:ext cx="5165725" cy="261938"/>
        </p:xfrm>
        <a:graphic>
          <a:graphicData uri="http://schemas.openxmlformats.org/presentationml/2006/ole">
            <mc:AlternateContent xmlns:mc="http://schemas.openxmlformats.org/markup-compatibility/2006">
              <mc:Choice xmlns:v="urn:schemas-microsoft-com:vml" Requires="v">
                <p:oleObj name="Equation" r:id="rId12" imgW="3987720" imgH="203040" progId="Equation.DSMT4">
                  <p:embed/>
                </p:oleObj>
              </mc:Choice>
              <mc:Fallback>
                <p:oleObj name="Equation" r:id="rId12" imgW="3987720" imgH="203040" progId="Equation.DSMT4">
                  <p:embed/>
                  <p:pic>
                    <p:nvPicPr>
                      <p:cNvPr id="14" name="Object 13">
                        <a:extLst>
                          <a:ext uri="{FF2B5EF4-FFF2-40B4-BE49-F238E27FC236}">
                            <a16:creationId xmlns:a16="http://schemas.microsoft.com/office/drawing/2014/main" id="{1DFBF10C-A9B8-47C8-ACE3-84C84AF5E106}"/>
                          </a:ext>
                        </a:extLst>
                      </p:cNvPr>
                      <p:cNvPicPr/>
                      <p:nvPr/>
                    </p:nvPicPr>
                    <p:blipFill>
                      <a:blip r:embed="rId13"/>
                      <a:stretch>
                        <a:fillRect/>
                      </a:stretch>
                    </p:blipFill>
                    <p:spPr>
                      <a:xfrm>
                        <a:off x="966788" y="4946650"/>
                        <a:ext cx="5165725" cy="26193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F8346B3-BA69-4B1F-B850-11C90D7E5A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4370832"/>
              </p:ext>
            </p:extLst>
          </p:nvPr>
        </p:nvGraphicFramePr>
        <p:xfrm>
          <a:off x="965200" y="5143500"/>
          <a:ext cx="5889625" cy="339725"/>
        </p:xfrm>
        <a:graphic>
          <a:graphicData uri="http://schemas.openxmlformats.org/presentationml/2006/ole">
            <mc:AlternateContent xmlns:mc="http://schemas.openxmlformats.org/markup-compatibility/2006">
              <mc:Choice xmlns:v="urn:schemas-microsoft-com:vml" Requires="v">
                <p:oleObj name="Equation" r:id="rId14" imgW="4394160" imgH="253800" progId="Equation.DSMT4">
                  <p:embed/>
                </p:oleObj>
              </mc:Choice>
              <mc:Fallback>
                <p:oleObj name="Equation" r:id="rId14" imgW="4394160" imgH="253800" progId="Equation.DSMT4">
                  <p:embed/>
                  <p:pic>
                    <p:nvPicPr>
                      <p:cNvPr id="15" name="Object 14">
                        <a:extLst>
                          <a:ext uri="{FF2B5EF4-FFF2-40B4-BE49-F238E27FC236}">
                            <a16:creationId xmlns:a16="http://schemas.microsoft.com/office/drawing/2014/main" id="{1E32BE01-13F7-406E-91B7-1CC543251860}"/>
                          </a:ext>
                        </a:extLst>
                      </p:cNvPr>
                      <p:cNvPicPr/>
                      <p:nvPr/>
                    </p:nvPicPr>
                    <p:blipFill>
                      <a:blip r:embed="rId15"/>
                      <a:stretch>
                        <a:fillRect/>
                      </a:stretch>
                    </p:blipFill>
                    <p:spPr>
                      <a:xfrm>
                        <a:off x="965200" y="5143500"/>
                        <a:ext cx="5889625" cy="3397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A1A6D69-460B-4816-8E96-96DA2A543C20}"/>
              </a:ext>
            </a:extLst>
          </p:cNvPr>
          <p:cNvSpPr>
            <a:spLocks noGrp="1"/>
          </p:cNvSpPr>
          <p:nvPr>
            <p:ph idx="16"/>
          </p:nvPr>
        </p:nvSpPr>
        <p:spPr>
          <a:xfrm>
            <a:off x="890769" y="5371273"/>
            <a:ext cx="3733799" cy="381000"/>
          </a:xfrm>
        </p:spPr>
        <p:txBody>
          <a:bodyPr/>
          <a:lstStyle/>
          <a:p>
            <a:r>
              <a:rPr lang="en-US" sz="1600" dirty="0">
                <a:ea typeface="Cambria Math" pitchFamily="18" charset="0"/>
              </a:rPr>
              <a:t>Hence, 084930149X  is not a valid ISBN-10</a:t>
            </a:r>
            <a:endParaRPr lang="en-IN" sz="1600" dirty="0"/>
          </a:p>
        </p:txBody>
      </p:sp>
      <p:sp>
        <p:nvSpPr>
          <p:cNvPr id="11" name="Content Placeholder 10">
            <a:extLst>
              <a:ext uri="{FF2B5EF4-FFF2-40B4-BE49-F238E27FC236}">
                <a16:creationId xmlns:a16="http://schemas.microsoft.com/office/drawing/2014/main" id="{2157297A-72A9-4961-A477-46881371C2E6}"/>
              </a:ext>
            </a:extLst>
          </p:cNvPr>
          <p:cNvSpPr>
            <a:spLocks noGrp="1"/>
          </p:cNvSpPr>
          <p:nvPr>
            <p:ph idx="17"/>
          </p:nvPr>
        </p:nvSpPr>
        <p:spPr>
          <a:xfrm>
            <a:off x="457200" y="5791200"/>
            <a:ext cx="8305800" cy="778609"/>
          </a:xfrm>
        </p:spPr>
        <p:txBody>
          <a:bodyPr/>
          <a:lstStyle/>
          <a:p>
            <a:r>
              <a:rPr lang="en-US" sz="1600" dirty="0"/>
              <a:t>A </a:t>
            </a:r>
            <a:r>
              <a:rPr lang="en-US" sz="1600" i="1" dirty="0"/>
              <a:t>single error</a:t>
            </a:r>
            <a:r>
              <a:rPr lang="en-US" sz="1600" dirty="0"/>
              <a:t> is an error in one digit of an identification number and  a </a:t>
            </a:r>
            <a:r>
              <a:rPr lang="en-US" sz="1600" i="1" dirty="0"/>
              <a:t>transposition error</a:t>
            </a:r>
            <a:r>
              <a:rPr lang="en-US" sz="1600" dirty="0"/>
              <a:t> is the  accidental interchanging of two digits.  Both of these kinds of errors can be detected by the check digit for  ISBN-</a:t>
            </a:r>
            <a:r>
              <a:rPr lang="en-US" sz="1600" dirty="0">
                <a:ea typeface="Cambria Math" pitchFamily="18" charset="0"/>
              </a:rPr>
              <a:t>10</a:t>
            </a:r>
            <a:r>
              <a:rPr lang="en-US" sz="1600" dirty="0"/>
              <a:t>. (</a:t>
            </a:r>
            <a:r>
              <a:rPr lang="en-US" sz="1600" i="1" dirty="0"/>
              <a:t>see text for more details</a:t>
            </a:r>
            <a:r>
              <a:rPr lang="en-US" sz="1600" dirty="0"/>
              <a:t>)</a:t>
            </a:r>
            <a:endParaRPr lang="en-US" sz="1600" dirty="0">
              <a:ea typeface="Cambria Math" pitchFamily="18" charset="0"/>
            </a:endParaRPr>
          </a:p>
        </p:txBody>
      </p:sp>
      <p:sp>
        <p:nvSpPr>
          <p:cNvPr id="16" name="Slide Number Placeholder 5">
            <a:extLst>
              <a:ext uri="{FF2B5EF4-FFF2-40B4-BE49-F238E27FC236}">
                <a16:creationId xmlns:a16="http://schemas.microsoft.com/office/drawing/2014/main" id="{B3E4C01D-E9F1-4297-B780-2245631BD9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190283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Cryptography</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4.6</a:t>
            </a:r>
          </a:p>
        </p:txBody>
      </p:sp>
      <p:sp>
        <p:nvSpPr>
          <p:cNvPr id="4" name="Slide Number Placeholder 5">
            <a:extLst>
              <a:ext uri="{FF2B5EF4-FFF2-40B4-BE49-F238E27FC236}">
                <a16:creationId xmlns:a16="http://schemas.microsoft.com/office/drawing/2014/main" id="{03AE7053-CCAF-4E42-BD82-4EDDAFB89FD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14863864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6</a:t>
            </a:r>
          </a:p>
        </p:txBody>
      </p:sp>
      <p:sp>
        <p:nvSpPr>
          <p:cNvPr id="3" name="Content Placeholder 2"/>
          <p:cNvSpPr>
            <a:spLocks noGrp="1"/>
          </p:cNvSpPr>
          <p:nvPr>
            <p:ph idx="1"/>
          </p:nvPr>
        </p:nvSpPr>
        <p:spPr/>
        <p:txBody>
          <a:bodyPr/>
          <a:lstStyle/>
          <a:p>
            <a:r>
              <a:rPr lang="en-US" dirty="0"/>
              <a:t>Classical Cryptography.</a:t>
            </a:r>
          </a:p>
          <a:p>
            <a:r>
              <a:rPr lang="en-US" dirty="0"/>
              <a:t>Cryptosystems.</a:t>
            </a:r>
          </a:p>
          <a:p>
            <a:r>
              <a:rPr lang="en-US" dirty="0"/>
              <a:t>Public Key Cryptography.</a:t>
            </a:r>
          </a:p>
          <a:p>
            <a:r>
              <a:rPr lang="en-US" dirty="0"/>
              <a:t>RSA Cryptosystem.</a:t>
            </a:r>
          </a:p>
          <a:p>
            <a:r>
              <a:rPr lang="en-US" dirty="0"/>
              <a:t>Cryptographic Protocols.</a:t>
            </a:r>
          </a:p>
          <a:p>
            <a:r>
              <a:rPr lang="en-US" dirty="0"/>
              <a:t>Primitive Roots and Discrete Logarithms.</a:t>
            </a:r>
          </a:p>
        </p:txBody>
      </p:sp>
      <p:sp>
        <p:nvSpPr>
          <p:cNvPr id="4" name="Slide Number Placeholder 5">
            <a:extLst>
              <a:ext uri="{FF2B5EF4-FFF2-40B4-BE49-F238E27FC236}">
                <a16:creationId xmlns:a16="http://schemas.microsoft.com/office/drawing/2014/main" id="{3EBA0F6F-CAFA-434F-BB22-855D900CE4E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85</a:t>
            </a:fld>
            <a:endParaRPr lang="en-US" dirty="0">
              <a:solidFill>
                <a:schemeClr val="bg1"/>
              </a:solidFill>
            </a:endParaRPr>
          </a:p>
        </p:txBody>
      </p:sp>
    </p:spTree>
    <p:extLst>
      <p:ext uri="{BB962C8B-B14F-4D97-AF65-F5344CB8AC3E}">
        <p14:creationId xmlns:p14="http://schemas.microsoft.com/office/powerpoint/2010/main" val="3372110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D74-8B68-4C4F-8C24-D86C5099F7B5}"/>
              </a:ext>
            </a:extLst>
          </p:cNvPr>
          <p:cNvSpPr>
            <a:spLocks noGrp="1"/>
          </p:cNvSpPr>
          <p:nvPr>
            <p:ph type="title"/>
          </p:nvPr>
        </p:nvSpPr>
        <p:spPr/>
        <p:txBody>
          <a:bodyPr/>
          <a:lstStyle/>
          <a:p>
            <a:r>
              <a:rPr lang="en-US" dirty="0"/>
              <a:t>Caesar Cipher</a:t>
            </a:r>
            <a:r>
              <a:rPr lang="en-US" sz="1500" dirty="0"/>
              <a:t> 1</a:t>
            </a:r>
            <a:endParaRPr lang="en-IN" dirty="0"/>
          </a:p>
        </p:txBody>
      </p:sp>
      <p:pic>
        <p:nvPicPr>
          <p:cNvPr id="17" name="Picture 3">
            <a:extLst>
              <a:ext uri="{FF2B5EF4-FFF2-40B4-BE49-F238E27FC236}">
                <a16:creationId xmlns:a16="http://schemas.microsoft.com/office/drawing/2014/main" id="{2C6FC691-BDAC-43F6-9001-663C1DBC888D}"/>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848600" y="76200"/>
            <a:ext cx="894937" cy="1322479"/>
          </a:xfrm>
          <a:prstGeom prst="rect">
            <a:avLst/>
          </a:prstGeom>
          <a:noFill/>
        </p:spPr>
      </p:pic>
      <p:sp>
        <p:nvSpPr>
          <p:cNvPr id="3" name="Content Placeholder 2">
            <a:extLst>
              <a:ext uri="{FF2B5EF4-FFF2-40B4-BE49-F238E27FC236}">
                <a16:creationId xmlns:a16="http://schemas.microsoft.com/office/drawing/2014/main" id="{A89600EB-1BEB-4639-94A3-774F8EA80E75}"/>
              </a:ext>
            </a:extLst>
          </p:cNvPr>
          <p:cNvSpPr>
            <a:spLocks noGrp="1"/>
          </p:cNvSpPr>
          <p:nvPr>
            <p:ph idx="1"/>
          </p:nvPr>
        </p:nvSpPr>
        <p:spPr>
          <a:xfrm>
            <a:off x="457200" y="1295400"/>
            <a:ext cx="8458200" cy="2057400"/>
          </a:xfrm>
        </p:spPr>
        <p:txBody>
          <a:bodyPr/>
          <a:lstStyle/>
          <a:p>
            <a:pPr>
              <a:spcBef>
                <a:spcPts val="100"/>
              </a:spcBef>
            </a:pPr>
            <a:r>
              <a:rPr lang="en-US" sz="1800" dirty="0"/>
              <a:t>Julius Caesar created secret messages by shifting each letter three letters forward in the alphabet (sending the last three letters to the first three letters.) For example, the letter B is replaced by E and the letter X is replaced by A. This process of making a message secret is an example of </a:t>
            </a:r>
            <a:r>
              <a:rPr lang="en-US" sz="1800" i="1" dirty="0"/>
              <a:t>encryption</a:t>
            </a:r>
            <a:r>
              <a:rPr lang="en-US" sz="1800" dirty="0"/>
              <a:t>.</a:t>
            </a:r>
          </a:p>
          <a:p>
            <a:pPr>
              <a:spcBef>
                <a:spcPts val="100"/>
              </a:spcBef>
            </a:pPr>
            <a:r>
              <a:rPr lang="en-US" sz="1800" dirty="0"/>
              <a:t>Here is how the encryption process works:</a:t>
            </a:r>
          </a:p>
          <a:p>
            <a:pPr marL="342000" lvl="1">
              <a:spcBef>
                <a:spcPts val="100"/>
              </a:spcBef>
              <a:buClr>
                <a:srgbClr val="04617B"/>
              </a:buClr>
            </a:pPr>
            <a:r>
              <a:rPr lang="en-US" sz="1600" dirty="0">
                <a:latin typeface="+mn-lt"/>
              </a:rPr>
              <a:t>Replace each letter by an integer from</a:t>
            </a:r>
            <a:endParaRPr lang="en-IN" sz="1600" dirty="0">
              <a:latin typeface="+mn-lt"/>
            </a:endParaRPr>
          </a:p>
        </p:txBody>
      </p:sp>
      <p:graphicFrame>
        <p:nvGraphicFramePr>
          <p:cNvPr id="13" name="Object 12">
            <a:extLst>
              <a:ext uri="{FF2B5EF4-FFF2-40B4-BE49-F238E27FC236}">
                <a16:creationId xmlns:a16="http://schemas.microsoft.com/office/drawing/2014/main" id="{34FF64A8-84AD-4D7A-973E-1A964082D0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2940836"/>
              </p:ext>
            </p:extLst>
          </p:nvPr>
        </p:nvGraphicFramePr>
        <p:xfrm>
          <a:off x="4067525" y="2864595"/>
          <a:ext cx="304800" cy="322729"/>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0" name=""/>
                      <p:cNvPicPr/>
                      <p:nvPr/>
                    </p:nvPicPr>
                    <p:blipFill>
                      <a:blip r:embed="rId4"/>
                      <a:stretch>
                        <a:fillRect/>
                      </a:stretch>
                    </p:blipFill>
                    <p:spPr>
                      <a:xfrm>
                        <a:off x="4067525" y="2864595"/>
                        <a:ext cx="304800" cy="3227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BCFA392-B853-4E06-B690-9E44B1825868}"/>
              </a:ext>
            </a:extLst>
          </p:cNvPr>
          <p:cNvSpPr>
            <a:spLocks noGrp="1"/>
          </p:cNvSpPr>
          <p:nvPr>
            <p:ph idx="10"/>
          </p:nvPr>
        </p:nvSpPr>
        <p:spPr>
          <a:xfrm>
            <a:off x="4267200" y="2864570"/>
            <a:ext cx="4800600" cy="376287"/>
          </a:xfrm>
        </p:spPr>
        <p:txBody>
          <a:bodyPr/>
          <a:lstStyle/>
          <a:p>
            <a:r>
              <a:rPr lang="en-US" sz="1600" dirty="0"/>
              <a:t>, that is an integer from </a:t>
            </a:r>
            <a:r>
              <a:rPr lang="en-US" sz="1600" dirty="0">
                <a:ea typeface="Cambria Math" pitchFamily="18" charset="0"/>
              </a:rPr>
              <a:t>0 </a:t>
            </a:r>
            <a:r>
              <a:rPr lang="en-US" sz="1600" dirty="0"/>
              <a:t>to </a:t>
            </a:r>
            <a:r>
              <a:rPr lang="en-US" sz="1600" dirty="0">
                <a:ea typeface="Cambria Math" pitchFamily="18" charset="0"/>
              </a:rPr>
              <a:t>25 </a:t>
            </a:r>
            <a:r>
              <a:rPr lang="en-US" sz="1600" dirty="0"/>
              <a:t>representing one less</a:t>
            </a:r>
            <a:endParaRPr lang="en-IN" sz="1600" dirty="0"/>
          </a:p>
        </p:txBody>
      </p:sp>
      <p:sp>
        <p:nvSpPr>
          <p:cNvPr id="5" name="Content Placeholder 4">
            <a:extLst>
              <a:ext uri="{FF2B5EF4-FFF2-40B4-BE49-F238E27FC236}">
                <a16:creationId xmlns:a16="http://schemas.microsoft.com/office/drawing/2014/main" id="{EE1296CC-E325-47BC-A7E0-399E2B774729}"/>
              </a:ext>
            </a:extLst>
          </p:cNvPr>
          <p:cNvSpPr>
            <a:spLocks noGrp="1"/>
          </p:cNvSpPr>
          <p:nvPr>
            <p:ph idx="11"/>
          </p:nvPr>
        </p:nvSpPr>
        <p:spPr>
          <a:xfrm>
            <a:off x="685232" y="3089564"/>
            <a:ext cx="3124200" cy="381000"/>
          </a:xfrm>
        </p:spPr>
        <p:txBody>
          <a:bodyPr/>
          <a:lstStyle/>
          <a:p>
            <a:pPr marL="114300" lvl="1" indent="0">
              <a:spcBef>
                <a:spcPts val="100"/>
              </a:spcBef>
              <a:buNone/>
            </a:pPr>
            <a:r>
              <a:rPr lang="en-US" sz="1600" dirty="0"/>
              <a:t>than its position in the alphabet.</a:t>
            </a:r>
          </a:p>
        </p:txBody>
      </p:sp>
      <p:sp>
        <p:nvSpPr>
          <p:cNvPr id="6" name="Content Placeholder 5">
            <a:extLst>
              <a:ext uri="{FF2B5EF4-FFF2-40B4-BE49-F238E27FC236}">
                <a16:creationId xmlns:a16="http://schemas.microsoft.com/office/drawing/2014/main" id="{8058B06A-0434-4B99-B4B4-D6F740FCAA0D}"/>
              </a:ext>
            </a:extLst>
          </p:cNvPr>
          <p:cNvSpPr>
            <a:spLocks noGrp="1"/>
          </p:cNvSpPr>
          <p:nvPr>
            <p:ph idx="12"/>
          </p:nvPr>
        </p:nvSpPr>
        <p:spPr>
          <a:xfrm>
            <a:off x="457200" y="3429000"/>
            <a:ext cx="7467600" cy="381000"/>
          </a:xfrm>
        </p:spPr>
        <p:txBody>
          <a:bodyPr/>
          <a:lstStyle/>
          <a:p>
            <a:pPr marL="342000" lvl="1" indent="-342000">
              <a:spcBef>
                <a:spcPts val="0"/>
              </a:spcBef>
              <a:buClr>
                <a:srgbClr val="04617B"/>
              </a:buClr>
            </a:pPr>
            <a:r>
              <a:rPr lang="en-US" sz="1600" dirty="0">
                <a:latin typeface="+mn-lt"/>
              </a:rPr>
              <a:t>The encryption function is </a:t>
            </a:r>
            <a:r>
              <a:rPr lang="en-US" sz="1600" i="1" dirty="0">
                <a:latin typeface="+mn-lt"/>
              </a:rPr>
              <a:t>f</a:t>
            </a:r>
            <a:r>
              <a:rPr lang="en-US" sz="1600" dirty="0">
                <a:latin typeface="+mn-lt"/>
              </a:rPr>
              <a:t>(</a:t>
            </a:r>
            <a:r>
              <a:rPr lang="en-US" sz="1600" i="1" dirty="0">
                <a:latin typeface="+mn-lt"/>
              </a:rPr>
              <a:t>p</a:t>
            </a:r>
            <a:r>
              <a:rPr lang="en-US" sz="1600" dirty="0">
                <a:latin typeface="+mn-lt"/>
              </a:rPr>
              <a:t>)</a:t>
            </a:r>
            <a:r>
              <a:rPr lang="en-US" sz="1600" i="1" dirty="0">
                <a:latin typeface="+mn-lt"/>
              </a:rPr>
              <a:t> = </a:t>
            </a:r>
            <a:r>
              <a:rPr lang="en-US" sz="1600" dirty="0">
                <a:latin typeface="+mn-lt"/>
              </a:rPr>
              <a:t>(</a:t>
            </a:r>
            <a:r>
              <a:rPr lang="en-US" sz="1600" i="1" dirty="0">
                <a:latin typeface="+mn-lt"/>
              </a:rPr>
              <a:t>p + </a:t>
            </a:r>
            <a:r>
              <a:rPr lang="en-US" sz="1600" dirty="0">
                <a:latin typeface="+mn-lt"/>
                <a:ea typeface="Cambria Math" pitchFamily="18" charset="0"/>
              </a:rPr>
              <a:t>3</a:t>
            </a:r>
            <a:r>
              <a:rPr lang="en-US" sz="1600" dirty="0">
                <a:latin typeface="+mn-lt"/>
              </a:rPr>
              <a:t>)</a:t>
            </a:r>
            <a:r>
              <a:rPr lang="en-US" sz="1600" i="1" dirty="0">
                <a:latin typeface="+mn-lt"/>
              </a:rPr>
              <a:t> </a:t>
            </a:r>
            <a:r>
              <a:rPr lang="en-US" sz="1600" b="1" dirty="0">
                <a:latin typeface="+mn-lt"/>
              </a:rPr>
              <a:t>mod</a:t>
            </a:r>
            <a:r>
              <a:rPr lang="en-US" sz="1600" dirty="0">
                <a:latin typeface="+mn-lt"/>
              </a:rPr>
              <a:t> </a:t>
            </a:r>
            <a:r>
              <a:rPr lang="en-US" sz="1600" dirty="0">
                <a:latin typeface="+mn-lt"/>
                <a:ea typeface="Cambria Math" pitchFamily="18" charset="0"/>
              </a:rPr>
              <a:t>26</a:t>
            </a:r>
            <a:r>
              <a:rPr lang="en-US" sz="1600" dirty="0">
                <a:latin typeface="+mn-lt"/>
              </a:rPr>
              <a:t>. It replaces each integer </a:t>
            </a:r>
            <a:r>
              <a:rPr lang="en-US" sz="1600" i="1" dirty="0">
                <a:latin typeface="+mn-lt"/>
              </a:rPr>
              <a:t>p </a:t>
            </a:r>
            <a:r>
              <a:rPr lang="en-US" sz="1600" dirty="0">
                <a:latin typeface="+mn-lt"/>
              </a:rPr>
              <a:t>in the set</a:t>
            </a:r>
            <a:endParaRPr lang="en-US" sz="1600" dirty="0">
              <a:latin typeface="+mn-lt"/>
              <a:ea typeface="Cambria Math"/>
            </a:endParaRPr>
          </a:p>
        </p:txBody>
      </p:sp>
      <p:graphicFrame>
        <p:nvGraphicFramePr>
          <p:cNvPr id="18" name="Object 17">
            <a:extLst>
              <a:ext uri="{FF2B5EF4-FFF2-40B4-BE49-F238E27FC236}">
                <a16:creationId xmlns:a16="http://schemas.microsoft.com/office/drawing/2014/main" id="{68C87FF5-9180-44CB-9EB9-E5D3FD14DD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1162366"/>
              </p:ext>
            </p:extLst>
          </p:nvPr>
        </p:nvGraphicFramePr>
        <p:xfrm>
          <a:off x="7757161" y="3470564"/>
          <a:ext cx="1005839" cy="304800"/>
        </p:xfrm>
        <a:graphic>
          <a:graphicData uri="http://schemas.openxmlformats.org/presentationml/2006/ole">
            <mc:AlternateContent xmlns:mc="http://schemas.openxmlformats.org/markup-compatibility/2006">
              <mc:Choice xmlns:v="urn:schemas-microsoft-com:vml" Requires="v">
                <p:oleObj name="Equation" r:id="rId5" imgW="838080" imgH="253800" progId="Equation.DSMT4">
                  <p:embed/>
                </p:oleObj>
              </mc:Choice>
              <mc:Fallback>
                <p:oleObj name="Equation" r:id="rId5" imgW="838080" imgH="253800" progId="Equation.DSMT4">
                  <p:embed/>
                  <p:pic>
                    <p:nvPicPr>
                      <p:cNvPr id="4" name="Object 3">
                        <a:extLst>
                          <a:ext uri="{FF2B5EF4-FFF2-40B4-BE49-F238E27FC236}">
                            <a16:creationId xmlns:a16="http://schemas.microsoft.com/office/drawing/2014/main" id="{F2E2E4DB-2EED-4330-9CCF-BE086C1163D9}"/>
                          </a:ext>
                        </a:extLst>
                      </p:cNvPr>
                      <p:cNvPicPr/>
                      <p:nvPr/>
                    </p:nvPicPr>
                    <p:blipFill>
                      <a:blip r:embed="rId6"/>
                      <a:stretch>
                        <a:fillRect/>
                      </a:stretch>
                    </p:blipFill>
                    <p:spPr>
                      <a:xfrm>
                        <a:off x="7757161" y="3470564"/>
                        <a:ext cx="1005839" cy="3048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B2A8B29-44F9-437C-AA32-72985C553B11}"/>
              </a:ext>
            </a:extLst>
          </p:cNvPr>
          <p:cNvSpPr>
            <a:spLocks noGrp="1"/>
          </p:cNvSpPr>
          <p:nvPr>
            <p:ph idx="13"/>
          </p:nvPr>
        </p:nvSpPr>
        <p:spPr>
          <a:xfrm>
            <a:off x="838200" y="3647811"/>
            <a:ext cx="1600200" cy="304800"/>
          </a:xfrm>
        </p:spPr>
        <p:txBody>
          <a:bodyPr/>
          <a:lstStyle/>
          <a:p>
            <a:pPr>
              <a:spcBef>
                <a:spcPts val="0"/>
              </a:spcBef>
            </a:pPr>
            <a:r>
              <a:rPr lang="en-US" sz="1600" dirty="0"/>
              <a:t>by </a:t>
            </a:r>
            <a:r>
              <a:rPr lang="en-US" sz="1600" i="1" dirty="0"/>
              <a:t>f</a:t>
            </a:r>
            <a:r>
              <a:rPr lang="en-US" sz="1600" dirty="0"/>
              <a:t>(</a:t>
            </a:r>
            <a:r>
              <a:rPr lang="en-US" sz="1600" i="1" dirty="0"/>
              <a:t>p</a:t>
            </a:r>
            <a:r>
              <a:rPr lang="en-US" sz="1600" dirty="0"/>
              <a:t>)</a:t>
            </a:r>
            <a:r>
              <a:rPr lang="en-US" sz="1600" i="1" dirty="0"/>
              <a:t> </a:t>
            </a:r>
            <a:r>
              <a:rPr lang="en-US" sz="1600" dirty="0"/>
              <a:t>in the set</a:t>
            </a:r>
            <a:endParaRPr lang="en-IN" sz="1600" dirty="0"/>
          </a:p>
        </p:txBody>
      </p:sp>
      <p:graphicFrame>
        <p:nvGraphicFramePr>
          <p:cNvPr id="14" name="Object 13">
            <a:extLst>
              <a:ext uri="{FF2B5EF4-FFF2-40B4-BE49-F238E27FC236}">
                <a16:creationId xmlns:a16="http://schemas.microsoft.com/office/drawing/2014/main" id="{D7E5A411-2256-49C3-AAFC-284546BA5E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8595811"/>
              </p:ext>
            </p:extLst>
          </p:nvPr>
        </p:nvGraphicFramePr>
        <p:xfrm>
          <a:off x="2286000" y="3657600"/>
          <a:ext cx="1143000" cy="331304"/>
        </p:xfrm>
        <a:graphic>
          <a:graphicData uri="http://schemas.openxmlformats.org/presentationml/2006/ole">
            <mc:AlternateContent xmlns:mc="http://schemas.openxmlformats.org/markup-compatibility/2006">
              <mc:Choice xmlns:v="urn:schemas-microsoft-com:vml" Requires="v">
                <p:oleObj name="Equation" r:id="rId7" imgW="876240" imgH="253800" progId="Equation.DSMT4">
                  <p:embed/>
                </p:oleObj>
              </mc:Choice>
              <mc:Fallback>
                <p:oleObj name="Equation" r:id="rId7" imgW="876240" imgH="253800" progId="Equation.DSMT4">
                  <p:embed/>
                  <p:pic>
                    <p:nvPicPr>
                      <p:cNvPr id="0" name=""/>
                      <p:cNvPicPr/>
                      <p:nvPr/>
                    </p:nvPicPr>
                    <p:blipFill>
                      <a:blip r:embed="rId8"/>
                      <a:stretch>
                        <a:fillRect/>
                      </a:stretch>
                    </p:blipFill>
                    <p:spPr>
                      <a:xfrm>
                        <a:off x="2286000" y="3657600"/>
                        <a:ext cx="1143000" cy="3313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376DCB4-4945-478F-B260-8BCD08436D64}"/>
              </a:ext>
            </a:extLst>
          </p:cNvPr>
          <p:cNvSpPr>
            <a:spLocks noGrp="1"/>
          </p:cNvSpPr>
          <p:nvPr>
            <p:ph idx="14"/>
          </p:nvPr>
        </p:nvSpPr>
        <p:spPr>
          <a:xfrm>
            <a:off x="457199" y="4013753"/>
            <a:ext cx="7543800" cy="381000"/>
          </a:xfrm>
        </p:spPr>
        <p:txBody>
          <a:bodyPr/>
          <a:lstStyle/>
          <a:p>
            <a:pPr marL="342000" lvl="1">
              <a:spcBef>
                <a:spcPts val="100"/>
              </a:spcBef>
              <a:buClr>
                <a:srgbClr val="04617B"/>
              </a:buClr>
            </a:pPr>
            <a:r>
              <a:rPr lang="en-US" sz="1600" dirty="0">
                <a:latin typeface="+mn-lt"/>
              </a:rPr>
              <a:t>Replace each integer </a:t>
            </a:r>
            <a:r>
              <a:rPr lang="en-US" sz="1600" i="1" dirty="0">
                <a:latin typeface="+mn-lt"/>
              </a:rPr>
              <a:t>p</a:t>
            </a:r>
            <a:r>
              <a:rPr lang="en-US" sz="1600" dirty="0">
                <a:latin typeface="+mn-lt"/>
              </a:rPr>
              <a:t> by the letter with the position </a:t>
            </a:r>
            <a:r>
              <a:rPr lang="en-US" sz="1600" i="1" dirty="0">
                <a:latin typeface="+mn-lt"/>
              </a:rPr>
              <a:t>p</a:t>
            </a:r>
            <a:r>
              <a:rPr lang="en-US" sz="1600" dirty="0">
                <a:latin typeface="+mn-lt"/>
              </a:rPr>
              <a:t> +</a:t>
            </a:r>
            <a:r>
              <a:rPr lang="en-US" sz="1600" dirty="0">
                <a:latin typeface="+mn-lt"/>
                <a:ea typeface="Cambria Math" pitchFamily="18" charset="0"/>
              </a:rPr>
              <a:t> 1 </a:t>
            </a:r>
            <a:r>
              <a:rPr lang="en-US" sz="1600" dirty="0">
                <a:latin typeface="+mn-lt"/>
              </a:rPr>
              <a:t>in the alphabet.</a:t>
            </a:r>
          </a:p>
        </p:txBody>
      </p:sp>
      <p:sp>
        <p:nvSpPr>
          <p:cNvPr id="9" name="Content Placeholder 8">
            <a:extLst>
              <a:ext uri="{FF2B5EF4-FFF2-40B4-BE49-F238E27FC236}">
                <a16:creationId xmlns:a16="http://schemas.microsoft.com/office/drawing/2014/main" id="{8F19AA59-0872-404F-A744-54C688CD6AD5}"/>
              </a:ext>
            </a:extLst>
          </p:cNvPr>
          <p:cNvSpPr>
            <a:spLocks noGrp="1"/>
          </p:cNvSpPr>
          <p:nvPr>
            <p:ph idx="15"/>
          </p:nvPr>
        </p:nvSpPr>
        <p:spPr>
          <a:xfrm>
            <a:off x="457201" y="4343400"/>
            <a:ext cx="8229599" cy="2057400"/>
          </a:xfrm>
        </p:spPr>
        <p:txBody>
          <a:bodyPr/>
          <a:lstStyle/>
          <a:p>
            <a:pPr>
              <a:spcBef>
                <a:spcPts val="100"/>
              </a:spcBef>
            </a:pPr>
            <a:r>
              <a:rPr lang="en-US" sz="1800" b="1" dirty="0"/>
              <a:t>Example</a:t>
            </a:r>
            <a:r>
              <a:rPr lang="en-US" sz="1800" dirty="0"/>
              <a:t>: Encrypt the message “MEET YOU IN THE PARK” using the Caesar cipher.</a:t>
            </a:r>
          </a:p>
          <a:p>
            <a:pPr>
              <a:spcBef>
                <a:spcPts val="100"/>
              </a:spcBef>
            </a:pPr>
            <a:r>
              <a:rPr lang="en-US" sz="1800" b="1" dirty="0"/>
              <a:t>Solution</a:t>
            </a:r>
            <a:r>
              <a:rPr lang="en-US" sz="1800" dirty="0"/>
              <a:t>: </a:t>
            </a:r>
            <a:r>
              <a:rPr lang="en-US" sz="1800" dirty="0">
                <a:ea typeface="Cambria Math" pitchFamily="18" charset="0"/>
              </a:rPr>
              <a:t>12 4 4 19		24 14 20	8 13	19 7 4	15 0 17 10</a:t>
            </a:r>
            <a:r>
              <a:rPr lang="en-US" sz="1800" dirty="0"/>
              <a:t>.</a:t>
            </a:r>
          </a:p>
          <a:p>
            <a:pPr>
              <a:spcBef>
                <a:spcPts val="100"/>
              </a:spcBef>
            </a:pPr>
            <a:r>
              <a:rPr lang="en-US" sz="1800" dirty="0"/>
              <a:t>Now replace each of these numbers </a:t>
            </a:r>
            <a:r>
              <a:rPr lang="en-US" sz="1800" i="1" dirty="0"/>
              <a:t>p</a:t>
            </a:r>
            <a:r>
              <a:rPr lang="en-US" sz="1800" dirty="0"/>
              <a:t> by </a:t>
            </a:r>
            <a:r>
              <a:rPr lang="en-US" sz="1800" i="1" dirty="0"/>
              <a:t>f</a:t>
            </a:r>
            <a:r>
              <a:rPr lang="en-US" sz="1800" dirty="0"/>
              <a:t>(</a:t>
            </a:r>
            <a:r>
              <a:rPr lang="en-US" sz="1800" i="1" dirty="0"/>
              <a:t>p</a:t>
            </a:r>
            <a:r>
              <a:rPr lang="en-US" sz="1800" dirty="0"/>
              <a:t>)</a:t>
            </a:r>
            <a:r>
              <a:rPr lang="en-US" sz="1800" i="1" dirty="0"/>
              <a:t> = </a:t>
            </a:r>
            <a:r>
              <a:rPr lang="en-US" sz="1800" dirty="0"/>
              <a:t>(</a:t>
            </a:r>
            <a:r>
              <a:rPr lang="en-US" sz="1800" i="1" dirty="0"/>
              <a:t>p + </a:t>
            </a:r>
            <a:r>
              <a:rPr lang="en-US" sz="1800" dirty="0">
                <a:ea typeface="Cambria Math" pitchFamily="18" charset="0"/>
              </a:rPr>
              <a:t>3</a:t>
            </a:r>
            <a:r>
              <a:rPr lang="en-US" sz="1800" dirty="0"/>
              <a:t>)</a:t>
            </a:r>
            <a:r>
              <a:rPr lang="en-US" sz="1800" i="1" dirty="0"/>
              <a:t> </a:t>
            </a:r>
            <a:r>
              <a:rPr lang="en-US" sz="1800" b="1" dirty="0"/>
              <a:t>mod</a:t>
            </a:r>
            <a:r>
              <a:rPr lang="en-US" sz="1800" dirty="0"/>
              <a:t> </a:t>
            </a:r>
            <a:r>
              <a:rPr lang="en-US" sz="1800" dirty="0">
                <a:ea typeface="Cambria Math" pitchFamily="18" charset="0"/>
              </a:rPr>
              <a:t>26</a:t>
            </a:r>
            <a:r>
              <a:rPr lang="en-US" sz="1800" dirty="0"/>
              <a:t>.</a:t>
            </a:r>
          </a:p>
          <a:p>
            <a:pPr>
              <a:spcBef>
                <a:spcPts val="100"/>
              </a:spcBef>
            </a:pPr>
            <a:r>
              <a:rPr lang="en-US" sz="1800" dirty="0">
                <a:ea typeface="Cambria Math" pitchFamily="18" charset="0"/>
              </a:rPr>
              <a:t>	15 7 7 22		1 17 23		11 16	22 10 7	18 3 20 13</a:t>
            </a:r>
            <a:r>
              <a:rPr lang="en-US" sz="1800" dirty="0"/>
              <a:t>.</a:t>
            </a:r>
          </a:p>
          <a:p>
            <a:pPr>
              <a:spcBef>
                <a:spcPts val="100"/>
              </a:spcBef>
            </a:pPr>
            <a:r>
              <a:rPr lang="en-US" sz="1800" dirty="0"/>
              <a:t>Translating the numbers back to letters produces the encrypted message</a:t>
            </a:r>
          </a:p>
          <a:p>
            <a:pPr>
              <a:spcBef>
                <a:spcPts val="100"/>
              </a:spcBef>
            </a:pPr>
            <a:r>
              <a:rPr lang="en-US" sz="1800" dirty="0"/>
              <a:t>	“PHHW  BRX LQ  WKH  SDUN.”</a:t>
            </a:r>
          </a:p>
        </p:txBody>
      </p:sp>
      <p:sp>
        <p:nvSpPr>
          <p:cNvPr id="16" name="Slide Number Placeholder 5">
            <a:extLst>
              <a:ext uri="{FF2B5EF4-FFF2-40B4-BE49-F238E27FC236}">
                <a16:creationId xmlns:a16="http://schemas.microsoft.com/office/drawing/2014/main" id="{B3E4C01D-E9F1-4297-B780-2245631BD9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3104539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A5C1-6774-4B00-8E0E-394899AA203A}"/>
              </a:ext>
            </a:extLst>
          </p:cNvPr>
          <p:cNvSpPr>
            <a:spLocks noGrp="1"/>
          </p:cNvSpPr>
          <p:nvPr>
            <p:ph type="title"/>
          </p:nvPr>
        </p:nvSpPr>
        <p:spPr/>
        <p:txBody>
          <a:bodyPr/>
          <a:lstStyle/>
          <a:p>
            <a:r>
              <a:rPr lang="en-IN" dirty="0"/>
              <a:t>Caesar Cipher</a:t>
            </a:r>
            <a:r>
              <a:rPr lang="en-IN" sz="1500" dirty="0"/>
              <a:t> 2</a:t>
            </a:r>
            <a:endParaRPr lang="en-IN" dirty="0"/>
          </a:p>
        </p:txBody>
      </p:sp>
      <p:sp>
        <p:nvSpPr>
          <p:cNvPr id="3" name="Content Placeholder 2">
            <a:extLst>
              <a:ext uri="{FF2B5EF4-FFF2-40B4-BE49-F238E27FC236}">
                <a16:creationId xmlns:a16="http://schemas.microsoft.com/office/drawing/2014/main" id="{E4B67466-6A37-481A-B1F0-B33116F4A219}"/>
              </a:ext>
            </a:extLst>
          </p:cNvPr>
          <p:cNvSpPr>
            <a:spLocks noGrp="1"/>
          </p:cNvSpPr>
          <p:nvPr>
            <p:ph idx="1"/>
          </p:nvPr>
        </p:nvSpPr>
        <p:spPr>
          <a:xfrm>
            <a:off x="457200" y="1295400"/>
            <a:ext cx="4800600" cy="381000"/>
          </a:xfrm>
        </p:spPr>
        <p:txBody>
          <a:bodyPr/>
          <a:lstStyle/>
          <a:p>
            <a:r>
              <a:rPr lang="en-US" sz="2400" dirty="0"/>
              <a:t>To recover the original message, use</a:t>
            </a:r>
            <a:endParaRPr lang="en-IN" sz="2400" dirty="0"/>
          </a:p>
        </p:txBody>
      </p:sp>
      <p:graphicFrame>
        <p:nvGraphicFramePr>
          <p:cNvPr id="10" name="Object 9">
            <a:extLst>
              <a:ext uri="{FF2B5EF4-FFF2-40B4-BE49-F238E27FC236}">
                <a16:creationId xmlns:a16="http://schemas.microsoft.com/office/drawing/2014/main" id="{51AC4F6C-0FB6-47E1-9FBE-8768FF2731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8452747"/>
              </p:ext>
            </p:extLst>
          </p:nvPr>
        </p:nvGraphicFramePr>
        <p:xfrm>
          <a:off x="5029200" y="1308100"/>
          <a:ext cx="444500" cy="444500"/>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5" name="Object 4">
                        <a:extLst>
                          <a:ext uri="{FF2B5EF4-FFF2-40B4-BE49-F238E27FC236}">
                            <a16:creationId xmlns:a16="http://schemas.microsoft.com/office/drawing/2014/main" id="{51B9CBF9-C5C5-4CBD-8AF3-AF6212BAC44C}"/>
                          </a:ext>
                        </a:extLst>
                      </p:cNvPr>
                      <p:cNvPicPr/>
                      <p:nvPr/>
                    </p:nvPicPr>
                    <p:blipFill>
                      <a:blip r:embed="rId3"/>
                      <a:stretch>
                        <a:fillRect/>
                      </a:stretch>
                    </p:blipFill>
                    <p:spPr>
                      <a:xfrm>
                        <a:off x="5029200" y="1308100"/>
                        <a:ext cx="444500" cy="444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E943150-E63E-45CF-A0A6-2CB3EA02F7C5}"/>
              </a:ext>
            </a:extLst>
          </p:cNvPr>
          <p:cNvSpPr>
            <a:spLocks noGrp="1"/>
          </p:cNvSpPr>
          <p:nvPr>
            <p:ph idx="13"/>
          </p:nvPr>
        </p:nvSpPr>
        <p:spPr>
          <a:xfrm>
            <a:off x="5334000" y="1295400"/>
            <a:ext cx="3276600" cy="487680"/>
          </a:xfrm>
        </p:spPr>
        <p:txBody>
          <a:bodyPr/>
          <a:lstStyle/>
          <a:p>
            <a:r>
              <a:rPr lang="en-US" sz="2400" dirty="0"/>
              <a:t>(</a:t>
            </a:r>
            <a:r>
              <a:rPr lang="en-US" sz="2400" i="1" dirty="0"/>
              <a:t>p</a:t>
            </a:r>
            <a:r>
              <a:rPr lang="en-US" sz="2400" dirty="0"/>
              <a:t>) = (</a:t>
            </a:r>
            <a:r>
              <a:rPr lang="en-US" sz="2400" i="1" dirty="0"/>
              <a:t>p</a:t>
            </a:r>
            <a:r>
              <a:rPr lang="en-US" sz="2400" dirty="0">
                <a:ea typeface="Cambria Math"/>
              </a:rPr>
              <a:t>−3) </a:t>
            </a:r>
            <a:r>
              <a:rPr lang="en-US" sz="2400" b="1" dirty="0">
                <a:ea typeface="Cambria Math"/>
              </a:rPr>
              <a:t>mod</a:t>
            </a:r>
            <a:r>
              <a:rPr lang="en-US" sz="2400" dirty="0">
                <a:ea typeface="Cambria Math"/>
              </a:rPr>
              <a:t> 26. So,</a:t>
            </a:r>
            <a:endParaRPr lang="en-IN" sz="2400" dirty="0"/>
          </a:p>
        </p:txBody>
      </p:sp>
      <p:sp>
        <p:nvSpPr>
          <p:cNvPr id="5" name="Content Placeholder 4">
            <a:extLst>
              <a:ext uri="{FF2B5EF4-FFF2-40B4-BE49-F238E27FC236}">
                <a16:creationId xmlns:a16="http://schemas.microsoft.com/office/drawing/2014/main" id="{B4EFE251-B328-47A5-BCB4-BFBA0480B66B}"/>
              </a:ext>
            </a:extLst>
          </p:cNvPr>
          <p:cNvSpPr>
            <a:spLocks noGrp="1"/>
          </p:cNvSpPr>
          <p:nvPr>
            <p:ph idx="14"/>
          </p:nvPr>
        </p:nvSpPr>
        <p:spPr>
          <a:xfrm>
            <a:off x="457200" y="1676400"/>
            <a:ext cx="8229600" cy="4587240"/>
          </a:xfrm>
        </p:spPr>
        <p:txBody>
          <a:bodyPr/>
          <a:lstStyle/>
          <a:p>
            <a:pPr>
              <a:spcBef>
                <a:spcPts val="600"/>
              </a:spcBef>
            </a:pPr>
            <a:r>
              <a:rPr lang="en-US" sz="2400" dirty="0">
                <a:ea typeface="Cambria Math"/>
              </a:rPr>
              <a:t>each letter in the coded message is shifted back three letters in the alphabet, with the first three letters sent to the last three letters. This process of recovering the original message from the encrypted message is called </a:t>
            </a:r>
            <a:r>
              <a:rPr lang="en-US" sz="2400" i="1" dirty="0">
                <a:ea typeface="Cambria Math"/>
              </a:rPr>
              <a:t>decryption</a:t>
            </a:r>
            <a:r>
              <a:rPr lang="en-US" sz="2400" dirty="0">
                <a:ea typeface="Cambria Math"/>
              </a:rPr>
              <a:t>.</a:t>
            </a:r>
            <a:endParaRPr lang="en-US" sz="2400" baseline="30000" dirty="0"/>
          </a:p>
          <a:p>
            <a:pPr>
              <a:spcBef>
                <a:spcPts val="600"/>
              </a:spcBef>
            </a:pPr>
            <a:r>
              <a:rPr lang="en-US" sz="2400" dirty="0"/>
              <a:t>The Caesar cipher is one of a family of ciphers called </a:t>
            </a:r>
            <a:r>
              <a:rPr lang="en-US" sz="2400" i="1" dirty="0"/>
              <a:t>shift ciphers. </a:t>
            </a:r>
            <a:r>
              <a:rPr lang="en-US" sz="2400" dirty="0"/>
              <a:t>Letters can be shifted by an integer </a:t>
            </a:r>
            <a:r>
              <a:rPr lang="en-US" sz="2400" i="1" dirty="0"/>
              <a:t>k, </a:t>
            </a:r>
            <a:r>
              <a:rPr lang="en-US" sz="2400" dirty="0"/>
              <a:t>with </a:t>
            </a:r>
            <a:r>
              <a:rPr lang="en-US" sz="2400" dirty="0">
                <a:ea typeface="Cambria Math" pitchFamily="18" charset="0"/>
              </a:rPr>
              <a:t>3 being just one possibility</a:t>
            </a:r>
            <a:r>
              <a:rPr lang="en-US" sz="2400" dirty="0"/>
              <a:t>. The encryption function is</a:t>
            </a:r>
          </a:p>
          <a:p>
            <a:pPr lvl="1">
              <a:spcBef>
                <a:spcPts val="600"/>
              </a:spcBef>
              <a:buNone/>
            </a:pPr>
            <a:r>
              <a:rPr lang="en-US" sz="2400" i="1" dirty="0"/>
              <a:t>	f</a:t>
            </a:r>
            <a:r>
              <a:rPr lang="en-US" sz="2400" dirty="0"/>
              <a:t>(</a:t>
            </a:r>
            <a:r>
              <a:rPr lang="en-US" sz="2400" i="1" dirty="0"/>
              <a:t>p) = </a:t>
            </a:r>
            <a:r>
              <a:rPr lang="en-US" sz="2400" dirty="0"/>
              <a:t>(</a:t>
            </a:r>
            <a:r>
              <a:rPr lang="en-US" sz="2400" i="1" dirty="0"/>
              <a:t>p + k</a:t>
            </a:r>
            <a:r>
              <a:rPr lang="en-US" sz="2400" dirty="0"/>
              <a:t>)</a:t>
            </a:r>
            <a:r>
              <a:rPr lang="en-US" sz="2400" i="1" dirty="0"/>
              <a:t> </a:t>
            </a:r>
            <a:r>
              <a:rPr lang="en-US" sz="2400" b="1" dirty="0"/>
              <a:t>mod</a:t>
            </a:r>
            <a:r>
              <a:rPr lang="en-US" sz="2400" dirty="0"/>
              <a:t> </a:t>
            </a:r>
            <a:r>
              <a:rPr lang="en-US" sz="2400" dirty="0">
                <a:ea typeface="Cambria Math" pitchFamily="18" charset="0"/>
              </a:rPr>
              <a:t>26</a:t>
            </a:r>
          </a:p>
          <a:p>
            <a:pPr marL="0" lvl="1" indent="0">
              <a:spcBef>
                <a:spcPts val="600"/>
              </a:spcBef>
              <a:buNone/>
            </a:pPr>
            <a:r>
              <a:rPr lang="en-US" sz="2400" dirty="0">
                <a:ea typeface="Cambria Math" pitchFamily="18" charset="0"/>
              </a:rPr>
              <a:t>a</a:t>
            </a:r>
            <a:r>
              <a:rPr lang="en-US" sz="2400" dirty="0"/>
              <a:t>nd the decryption function is</a:t>
            </a:r>
            <a:endParaRPr lang="en-IN" dirty="0"/>
          </a:p>
        </p:txBody>
      </p:sp>
      <p:graphicFrame>
        <p:nvGraphicFramePr>
          <p:cNvPr id="9" name="Object 8">
            <a:extLst>
              <a:ext uri="{FF2B5EF4-FFF2-40B4-BE49-F238E27FC236}">
                <a16:creationId xmlns:a16="http://schemas.microsoft.com/office/drawing/2014/main" id="{E476CF0A-719C-4EAA-B2B5-EE25332044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752912"/>
              </p:ext>
            </p:extLst>
          </p:nvPr>
        </p:nvGraphicFramePr>
        <p:xfrm>
          <a:off x="914400" y="5577295"/>
          <a:ext cx="442505" cy="442505"/>
        </p:xfrm>
        <a:graphic>
          <a:graphicData uri="http://schemas.openxmlformats.org/presentationml/2006/ole">
            <mc:AlternateContent xmlns:mc="http://schemas.openxmlformats.org/markup-compatibility/2006">
              <mc:Choice xmlns:v="urn:schemas-microsoft-com:vml" Requires="v">
                <p:oleObj name="Equation" r:id="rId4" imgW="228600" imgH="228600" progId="Equation.DSMT4">
                  <p:embed/>
                </p:oleObj>
              </mc:Choice>
              <mc:Fallback>
                <p:oleObj name="Equation" r:id="rId4" imgW="228600" imgH="228600" progId="Equation.DSMT4">
                  <p:embed/>
                  <p:pic>
                    <p:nvPicPr>
                      <p:cNvPr id="0" name=""/>
                      <p:cNvPicPr/>
                      <p:nvPr/>
                    </p:nvPicPr>
                    <p:blipFill>
                      <a:blip r:embed="rId5"/>
                      <a:stretch>
                        <a:fillRect/>
                      </a:stretch>
                    </p:blipFill>
                    <p:spPr>
                      <a:xfrm>
                        <a:off x="914400" y="5577295"/>
                        <a:ext cx="442505" cy="44250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77D9062-8296-4A0D-93EF-2FCE51F3A276}"/>
              </a:ext>
            </a:extLst>
          </p:cNvPr>
          <p:cNvSpPr>
            <a:spLocks noGrp="1"/>
          </p:cNvSpPr>
          <p:nvPr>
            <p:ph idx="15"/>
          </p:nvPr>
        </p:nvSpPr>
        <p:spPr>
          <a:xfrm>
            <a:off x="1219200" y="5562600"/>
            <a:ext cx="2514600" cy="381000"/>
          </a:xfrm>
        </p:spPr>
        <p:txBody>
          <a:bodyPr/>
          <a:lstStyle/>
          <a:p>
            <a:r>
              <a:rPr lang="en-US" sz="2400" dirty="0"/>
              <a:t>(</a:t>
            </a:r>
            <a:r>
              <a:rPr lang="en-US" sz="2400" i="1" dirty="0"/>
              <a:t>p</a:t>
            </a:r>
            <a:r>
              <a:rPr lang="en-US" sz="2400" dirty="0"/>
              <a:t>) = (</a:t>
            </a:r>
            <a:r>
              <a:rPr lang="en-US" sz="2400" i="1" dirty="0"/>
              <a:t>p</a:t>
            </a:r>
            <a:r>
              <a:rPr lang="en-US" sz="2400" dirty="0">
                <a:ea typeface="Cambria Math"/>
              </a:rPr>
              <a:t>−</a:t>
            </a:r>
            <a:r>
              <a:rPr lang="en-US" sz="2400" i="1" dirty="0">
                <a:ea typeface="Cambria Math"/>
              </a:rPr>
              <a:t>k</a:t>
            </a:r>
            <a:r>
              <a:rPr lang="en-US" sz="2400" dirty="0">
                <a:ea typeface="Cambria Math"/>
              </a:rPr>
              <a:t>) </a:t>
            </a:r>
            <a:r>
              <a:rPr lang="en-US" sz="2400" b="1" dirty="0">
                <a:ea typeface="Cambria Math"/>
              </a:rPr>
              <a:t>mod</a:t>
            </a:r>
            <a:r>
              <a:rPr lang="en-US" sz="2400" dirty="0">
                <a:ea typeface="Cambria Math"/>
              </a:rPr>
              <a:t> 26</a:t>
            </a:r>
            <a:endParaRPr lang="en-IN" sz="2400" dirty="0"/>
          </a:p>
        </p:txBody>
      </p:sp>
      <p:sp>
        <p:nvSpPr>
          <p:cNvPr id="7" name="Content Placeholder 6">
            <a:extLst>
              <a:ext uri="{FF2B5EF4-FFF2-40B4-BE49-F238E27FC236}">
                <a16:creationId xmlns:a16="http://schemas.microsoft.com/office/drawing/2014/main" id="{6B207BED-3D4F-466F-92DE-7ACD4BB46EDB}"/>
              </a:ext>
            </a:extLst>
          </p:cNvPr>
          <p:cNvSpPr>
            <a:spLocks noGrp="1"/>
          </p:cNvSpPr>
          <p:nvPr>
            <p:ph idx="16"/>
          </p:nvPr>
        </p:nvSpPr>
        <p:spPr>
          <a:xfrm>
            <a:off x="457200" y="6096000"/>
            <a:ext cx="4267200" cy="502920"/>
          </a:xfrm>
        </p:spPr>
        <p:txBody>
          <a:bodyPr/>
          <a:lstStyle/>
          <a:p>
            <a:r>
              <a:rPr lang="en-US" sz="2400" dirty="0">
                <a:ea typeface="Cambria Math"/>
              </a:rPr>
              <a:t>The integer </a:t>
            </a:r>
            <a:r>
              <a:rPr lang="en-US" sz="2400" i="1" dirty="0">
                <a:ea typeface="Cambria Math"/>
              </a:rPr>
              <a:t>k</a:t>
            </a:r>
            <a:r>
              <a:rPr lang="en-US" sz="2400" dirty="0">
                <a:ea typeface="Cambria Math"/>
              </a:rPr>
              <a:t> is called a </a:t>
            </a:r>
            <a:r>
              <a:rPr lang="en-US" sz="2400" i="1" dirty="0">
                <a:ea typeface="Cambria Math"/>
              </a:rPr>
              <a:t>key</a:t>
            </a:r>
            <a:r>
              <a:rPr lang="en-US" sz="2400" dirty="0">
                <a:ea typeface="Cambria Math"/>
              </a:rPr>
              <a:t>.</a:t>
            </a:r>
            <a:endParaRPr lang="en-IN" sz="2400" dirty="0"/>
          </a:p>
        </p:txBody>
      </p:sp>
      <p:sp>
        <p:nvSpPr>
          <p:cNvPr id="11" name="Slide Number Placeholder 5">
            <a:extLst>
              <a:ext uri="{FF2B5EF4-FFF2-40B4-BE49-F238E27FC236}">
                <a16:creationId xmlns:a16="http://schemas.microsoft.com/office/drawing/2014/main" id="{9C3732D7-1BEB-429D-9C1E-7F6A40C9A7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87</a:t>
            </a:fld>
            <a:endParaRPr lang="en-US" dirty="0">
              <a:solidFill>
                <a:schemeClr val="bg1"/>
              </a:solidFill>
            </a:endParaRPr>
          </a:p>
        </p:txBody>
      </p:sp>
    </p:spTree>
    <p:extLst>
      <p:ext uri="{BB962C8B-B14F-4D97-AF65-F5344CB8AC3E}">
        <p14:creationId xmlns:p14="http://schemas.microsoft.com/office/powerpoint/2010/main" val="8522383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A5C1-6774-4B00-8E0E-394899AA203A}"/>
              </a:ext>
            </a:extLst>
          </p:cNvPr>
          <p:cNvSpPr>
            <a:spLocks noGrp="1"/>
          </p:cNvSpPr>
          <p:nvPr>
            <p:ph type="title"/>
          </p:nvPr>
        </p:nvSpPr>
        <p:spPr/>
        <p:txBody>
          <a:bodyPr/>
          <a:lstStyle/>
          <a:p>
            <a:r>
              <a:rPr lang="en-IN" dirty="0"/>
              <a:t>Shift Cipher</a:t>
            </a:r>
            <a:r>
              <a:rPr lang="en-IN" sz="1500" dirty="0"/>
              <a:t> 1</a:t>
            </a:r>
            <a:endParaRPr lang="en-IN" dirty="0"/>
          </a:p>
        </p:txBody>
      </p:sp>
      <p:sp>
        <p:nvSpPr>
          <p:cNvPr id="3" name="Content Placeholder 2">
            <a:extLst>
              <a:ext uri="{FF2B5EF4-FFF2-40B4-BE49-F238E27FC236}">
                <a16:creationId xmlns:a16="http://schemas.microsoft.com/office/drawing/2014/main" id="{E4B67466-6A37-481A-B1F0-B33116F4A219}"/>
              </a:ext>
            </a:extLst>
          </p:cNvPr>
          <p:cNvSpPr>
            <a:spLocks noGrp="1"/>
          </p:cNvSpPr>
          <p:nvPr>
            <p:ph idx="1"/>
          </p:nvPr>
        </p:nvSpPr>
        <p:spPr>
          <a:xfrm>
            <a:off x="457200" y="1295400"/>
            <a:ext cx="8229600" cy="1752600"/>
          </a:xfrm>
        </p:spPr>
        <p:txBody>
          <a:bodyPr/>
          <a:lstStyle/>
          <a:p>
            <a:r>
              <a:rPr lang="en-US" sz="2400" b="1" dirty="0"/>
              <a:t>Example </a:t>
            </a:r>
            <a:r>
              <a:rPr lang="en-US" sz="2400" b="1" dirty="0">
                <a:ea typeface="Cambria Math" pitchFamily="18" charset="0"/>
              </a:rPr>
              <a:t>1</a:t>
            </a:r>
            <a:r>
              <a:rPr lang="en-US" sz="2400" dirty="0"/>
              <a:t>: Encrypt the message “STOP GLOBAL WARMING” using the shift cipher with </a:t>
            </a:r>
            <a:r>
              <a:rPr lang="en-US" sz="2400" i="1" dirty="0"/>
              <a:t>k</a:t>
            </a:r>
            <a:r>
              <a:rPr lang="en-US" sz="2400" dirty="0"/>
              <a:t> = </a:t>
            </a:r>
            <a:r>
              <a:rPr lang="en-US" sz="2400" dirty="0">
                <a:ea typeface="Cambria Math" pitchFamily="18" charset="0"/>
              </a:rPr>
              <a:t>11</a:t>
            </a:r>
            <a:r>
              <a:rPr lang="en-US" sz="2400" dirty="0"/>
              <a:t>.</a:t>
            </a:r>
          </a:p>
          <a:p>
            <a:r>
              <a:rPr lang="en-US" sz="2400" b="1" dirty="0"/>
              <a:t>Solution</a:t>
            </a:r>
            <a:r>
              <a:rPr lang="en-US" sz="2400" dirty="0"/>
              <a:t>: Replace each letter with the corresponding</a:t>
            </a:r>
            <a:br>
              <a:rPr lang="en-US" sz="2400" dirty="0"/>
            </a:br>
            <a:r>
              <a:rPr lang="en-US" sz="2400" dirty="0"/>
              <a:t>element of</a:t>
            </a:r>
            <a:endParaRPr lang="en-IN" sz="2400" dirty="0"/>
          </a:p>
        </p:txBody>
      </p:sp>
      <p:graphicFrame>
        <p:nvGraphicFramePr>
          <p:cNvPr id="10" name="Object 9">
            <a:extLst>
              <a:ext uri="{FF2B5EF4-FFF2-40B4-BE49-F238E27FC236}">
                <a16:creationId xmlns:a16="http://schemas.microsoft.com/office/drawing/2014/main" id="{E80D9955-1006-4239-8FD2-8FE5DF7757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0869997"/>
              </p:ext>
            </p:extLst>
          </p:nvPr>
        </p:nvGraphicFramePr>
        <p:xfrm>
          <a:off x="1912280" y="2644666"/>
          <a:ext cx="499426" cy="450631"/>
        </p:xfrm>
        <a:graphic>
          <a:graphicData uri="http://schemas.openxmlformats.org/presentationml/2006/ole">
            <mc:AlternateContent xmlns:mc="http://schemas.openxmlformats.org/markup-compatibility/2006">
              <mc:Choice xmlns:v="urn:schemas-microsoft-com:vml" Requires="v">
                <p:oleObj name="Equation" r:id="rId2" imgW="253800" imgH="228600" progId="Equation.DSMT4">
                  <p:embed/>
                </p:oleObj>
              </mc:Choice>
              <mc:Fallback>
                <p:oleObj name="Equation" r:id="rId2" imgW="253800" imgH="228600" progId="Equation.DSMT4">
                  <p:embed/>
                  <p:pic>
                    <p:nvPicPr>
                      <p:cNvPr id="13" name="Object 12">
                        <a:extLst>
                          <a:ext uri="{FF2B5EF4-FFF2-40B4-BE49-F238E27FC236}">
                            <a16:creationId xmlns:a16="http://schemas.microsoft.com/office/drawing/2014/main" id="{34FF64A8-84AD-4D7A-973E-1A964082D036}"/>
                          </a:ext>
                        </a:extLst>
                      </p:cNvPr>
                      <p:cNvPicPr/>
                      <p:nvPr/>
                    </p:nvPicPr>
                    <p:blipFill>
                      <a:blip r:embed="rId3"/>
                      <a:stretch>
                        <a:fillRect/>
                      </a:stretch>
                    </p:blipFill>
                    <p:spPr>
                      <a:xfrm>
                        <a:off x="1912280" y="2644666"/>
                        <a:ext cx="499426" cy="45063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E943150-E63E-45CF-A0A6-2CB3EA02F7C5}"/>
              </a:ext>
            </a:extLst>
          </p:cNvPr>
          <p:cNvSpPr>
            <a:spLocks noGrp="1"/>
          </p:cNvSpPr>
          <p:nvPr>
            <p:ph idx="13"/>
          </p:nvPr>
        </p:nvSpPr>
        <p:spPr>
          <a:xfrm>
            <a:off x="457200" y="3200400"/>
            <a:ext cx="8229600" cy="2971800"/>
          </a:xfrm>
        </p:spPr>
        <p:txBody>
          <a:bodyPr/>
          <a:lstStyle/>
          <a:p>
            <a:r>
              <a:rPr lang="en-US" sz="2400" dirty="0">
                <a:ea typeface="Cambria Math" pitchFamily="18" charset="0"/>
              </a:rPr>
              <a:t>	18 19 14 15	6 11 14 1 0 11		22 0 17 12		8  13  6</a:t>
            </a:r>
            <a:r>
              <a:rPr lang="en-US" sz="2400" dirty="0"/>
              <a:t>.</a:t>
            </a:r>
          </a:p>
          <a:p>
            <a:r>
              <a:rPr lang="en-US" sz="2400" dirty="0"/>
              <a:t>Apply the shift  </a:t>
            </a:r>
            <a:r>
              <a:rPr lang="en-US" sz="2400" i="1" dirty="0"/>
              <a:t>f</a:t>
            </a:r>
            <a:r>
              <a:rPr lang="en-US" sz="2400" dirty="0"/>
              <a:t>(</a:t>
            </a:r>
            <a:r>
              <a:rPr lang="en-US" sz="2400" i="1" dirty="0"/>
              <a:t>p</a:t>
            </a:r>
            <a:r>
              <a:rPr lang="en-US" sz="2400" dirty="0"/>
              <a:t>)</a:t>
            </a:r>
            <a:r>
              <a:rPr lang="en-US" sz="2400" i="1" dirty="0"/>
              <a:t> = </a:t>
            </a:r>
            <a:r>
              <a:rPr lang="en-US" sz="2400" dirty="0"/>
              <a:t>(</a:t>
            </a:r>
            <a:r>
              <a:rPr lang="en-US" sz="2400" i="1" dirty="0"/>
              <a:t>p + </a:t>
            </a:r>
            <a:r>
              <a:rPr lang="en-US" sz="2400" dirty="0">
                <a:ea typeface="Cambria Math" pitchFamily="18" charset="0"/>
              </a:rPr>
              <a:t>11</a:t>
            </a:r>
            <a:r>
              <a:rPr lang="en-US" sz="2400" dirty="0"/>
              <a:t>)</a:t>
            </a:r>
            <a:r>
              <a:rPr lang="en-US" sz="2400" i="1" dirty="0"/>
              <a:t> </a:t>
            </a:r>
            <a:r>
              <a:rPr lang="en-US" sz="2400" b="1" dirty="0"/>
              <a:t>mod</a:t>
            </a:r>
            <a:r>
              <a:rPr lang="en-US" sz="2400" dirty="0"/>
              <a:t> </a:t>
            </a:r>
            <a:r>
              <a:rPr lang="en-US" sz="2400" dirty="0">
                <a:ea typeface="Cambria Math" pitchFamily="18" charset="0"/>
              </a:rPr>
              <a:t>26</a:t>
            </a:r>
            <a:r>
              <a:rPr lang="en-US" sz="2400" dirty="0"/>
              <a:t>, yielding</a:t>
            </a:r>
          </a:p>
          <a:p>
            <a:r>
              <a:rPr lang="en-US" sz="2400" dirty="0">
                <a:ea typeface="Cambria Math" pitchFamily="18" charset="0"/>
              </a:rPr>
              <a:t>	3 4 25 0	17 22 25 12 11 22		7 11 2 23	19	24	17</a:t>
            </a:r>
            <a:r>
              <a:rPr lang="en-US" sz="2400" dirty="0"/>
              <a:t>.</a:t>
            </a:r>
          </a:p>
          <a:p>
            <a:r>
              <a:rPr lang="en-US" sz="2400" dirty="0"/>
              <a:t>Translating the numbers back to letters produces the ciphertext</a:t>
            </a:r>
          </a:p>
          <a:p>
            <a:r>
              <a:rPr lang="en-US" sz="2400" dirty="0"/>
              <a:t>           “DEZA RWZMLW HLCXTYR.”</a:t>
            </a:r>
          </a:p>
        </p:txBody>
      </p:sp>
      <p:sp>
        <p:nvSpPr>
          <p:cNvPr id="11" name="Slide Number Placeholder 5">
            <a:extLst>
              <a:ext uri="{FF2B5EF4-FFF2-40B4-BE49-F238E27FC236}">
                <a16:creationId xmlns:a16="http://schemas.microsoft.com/office/drawing/2014/main" id="{9C3732D7-1BEB-429D-9C1E-7F6A40C9A7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88</a:t>
            </a:fld>
            <a:endParaRPr lang="en-US" dirty="0">
              <a:solidFill>
                <a:schemeClr val="bg1"/>
              </a:solidFill>
            </a:endParaRPr>
          </a:p>
        </p:txBody>
      </p:sp>
    </p:spTree>
    <p:extLst>
      <p:ext uri="{BB962C8B-B14F-4D97-AF65-F5344CB8AC3E}">
        <p14:creationId xmlns:p14="http://schemas.microsoft.com/office/powerpoint/2010/main" val="2084370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A5C1-6774-4B00-8E0E-394899AA203A}"/>
              </a:ext>
            </a:extLst>
          </p:cNvPr>
          <p:cNvSpPr>
            <a:spLocks noGrp="1"/>
          </p:cNvSpPr>
          <p:nvPr>
            <p:ph type="title"/>
          </p:nvPr>
        </p:nvSpPr>
        <p:spPr/>
        <p:txBody>
          <a:bodyPr/>
          <a:lstStyle/>
          <a:p>
            <a:r>
              <a:rPr lang="en-IN" dirty="0"/>
              <a:t>Shift Cipher</a:t>
            </a:r>
            <a:r>
              <a:rPr lang="en-IN" sz="1500" dirty="0"/>
              <a:t> 2</a:t>
            </a:r>
            <a:endParaRPr lang="en-IN" dirty="0"/>
          </a:p>
        </p:txBody>
      </p:sp>
      <p:sp>
        <p:nvSpPr>
          <p:cNvPr id="3" name="Content Placeholder 2">
            <a:extLst>
              <a:ext uri="{FF2B5EF4-FFF2-40B4-BE49-F238E27FC236}">
                <a16:creationId xmlns:a16="http://schemas.microsoft.com/office/drawing/2014/main" id="{E4B67466-6A37-481A-B1F0-B33116F4A219}"/>
              </a:ext>
            </a:extLst>
          </p:cNvPr>
          <p:cNvSpPr>
            <a:spLocks noGrp="1"/>
          </p:cNvSpPr>
          <p:nvPr>
            <p:ph idx="1"/>
          </p:nvPr>
        </p:nvSpPr>
        <p:spPr>
          <a:xfrm>
            <a:off x="457200" y="1295400"/>
            <a:ext cx="8229600" cy="1752600"/>
          </a:xfrm>
        </p:spPr>
        <p:txBody>
          <a:bodyPr/>
          <a:lstStyle/>
          <a:p>
            <a:pPr>
              <a:spcBef>
                <a:spcPts val="800"/>
              </a:spcBef>
            </a:pPr>
            <a:r>
              <a:rPr lang="en-US" sz="2400" b="1" dirty="0"/>
              <a:t>Example </a:t>
            </a:r>
            <a:r>
              <a:rPr lang="en-US" sz="2400" b="1" dirty="0">
                <a:ea typeface="Cambria Math" pitchFamily="18" charset="0"/>
              </a:rPr>
              <a:t>2</a:t>
            </a:r>
            <a:r>
              <a:rPr lang="en-US" sz="2400" dirty="0"/>
              <a:t>: Decrypt the message “LEWLYPLUJL PZ H NYLHA  ALHJOLY” that was encrypted using the shift cipher with </a:t>
            </a:r>
            <a:r>
              <a:rPr lang="en-US" sz="2400" i="1" dirty="0"/>
              <a:t>k</a:t>
            </a:r>
            <a:r>
              <a:rPr lang="en-US" sz="2400" dirty="0"/>
              <a:t> = </a:t>
            </a:r>
            <a:r>
              <a:rPr lang="en-US" sz="2400" dirty="0">
                <a:ea typeface="Cambria Math" pitchFamily="18" charset="0"/>
              </a:rPr>
              <a:t>7</a:t>
            </a:r>
            <a:r>
              <a:rPr lang="en-US" sz="2400" dirty="0"/>
              <a:t>.</a:t>
            </a:r>
          </a:p>
          <a:p>
            <a:pPr>
              <a:spcBef>
                <a:spcPts val="800"/>
              </a:spcBef>
            </a:pPr>
            <a:r>
              <a:rPr lang="en-US" sz="2400" b="1" dirty="0"/>
              <a:t>Solution</a:t>
            </a:r>
            <a:r>
              <a:rPr lang="en-US" sz="2400" dirty="0"/>
              <a:t>: Replace each letter with the corresponding element of</a:t>
            </a:r>
            <a:endParaRPr lang="en-IN" sz="2400" dirty="0"/>
          </a:p>
        </p:txBody>
      </p:sp>
      <p:graphicFrame>
        <p:nvGraphicFramePr>
          <p:cNvPr id="10" name="Object 9">
            <a:extLst>
              <a:ext uri="{FF2B5EF4-FFF2-40B4-BE49-F238E27FC236}">
                <a16:creationId xmlns:a16="http://schemas.microsoft.com/office/drawing/2014/main" id="{457E74F8-6944-4BD3-9F49-E9B607B193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9447594"/>
              </p:ext>
            </p:extLst>
          </p:nvPr>
        </p:nvGraphicFramePr>
        <p:xfrm>
          <a:off x="533400" y="2570163"/>
          <a:ext cx="529577" cy="477837"/>
        </p:xfrm>
        <a:graphic>
          <a:graphicData uri="http://schemas.openxmlformats.org/presentationml/2006/ole">
            <mc:AlternateContent xmlns:mc="http://schemas.openxmlformats.org/markup-compatibility/2006">
              <mc:Choice xmlns:v="urn:schemas-microsoft-com:vml" Requires="v">
                <p:oleObj name="Equation" r:id="rId2" imgW="253800" imgH="228600" progId="Equation.DSMT4">
                  <p:embed/>
                </p:oleObj>
              </mc:Choice>
              <mc:Fallback>
                <p:oleObj name="Equation" r:id="rId2" imgW="253800" imgH="228600" progId="Equation.DSMT4">
                  <p:embed/>
                  <p:pic>
                    <p:nvPicPr>
                      <p:cNvPr id="13" name="Object 12">
                        <a:extLst>
                          <a:ext uri="{FF2B5EF4-FFF2-40B4-BE49-F238E27FC236}">
                            <a16:creationId xmlns:a16="http://schemas.microsoft.com/office/drawing/2014/main" id="{34FF64A8-84AD-4D7A-973E-1A964082D036}"/>
                          </a:ext>
                        </a:extLst>
                      </p:cNvPr>
                      <p:cNvPicPr/>
                      <p:nvPr/>
                    </p:nvPicPr>
                    <p:blipFill>
                      <a:blip r:embed="rId3"/>
                      <a:stretch>
                        <a:fillRect/>
                      </a:stretch>
                    </p:blipFill>
                    <p:spPr>
                      <a:xfrm>
                        <a:off x="533400" y="2570163"/>
                        <a:ext cx="529577" cy="4778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E943150-E63E-45CF-A0A6-2CB3EA02F7C5}"/>
              </a:ext>
            </a:extLst>
          </p:cNvPr>
          <p:cNvSpPr>
            <a:spLocks noGrp="1"/>
          </p:cNvSpPr>
          <p:nvPr>
            <p:ph idx="13"/>
          </p:nvPr>
        </p:nvSpPr>
        <p:spPr>
          <a:xfrm>
            <a:off x="457200" y="3048000"/>
            <a:ext cx="8534400" cy="3429000"/>
          </a:xfrm>
        </p:spPr>
        <p:txBody>
          <a:bodyPr/>
          <a:lstStyle/>
          <a:p>
            <a:pPr>
              <a:spcBef>
                <a:spcPts val="800"/>
              </a:spcBef>
            </a:pPr>
            <a:r>
              <a:rPr lang="en-US" sz="2400" dirty="0">
                <a:ea typeface="Cambria Math" pitchFamily="18" charset="0"/>
              </a:rPr>
              <a:t>	</a:t>
            </a:r>
            <a:r>
              <a:rPr lang="en-US" sz="1800" dirty="0">
                <a:ea typeface="Cambria Math" pitchFamily="18" charset="0"/>
              </a:rPr>
              <a:t>11 4 22 11 24 15 11 20 9 1	15 25	7	13 24 11 7	0 	0 11 7	9	14	11  24</a:t>
            </a:r>
            <a:r>
              <a:rPr lang="en-US" sz="1800" dirty="0"/>
              <a:t>.</a:t>
            </a:r>
          </a:p>
          <a:p>
            <a:pPr>
              <a:spcBef>
                <a:spcPts val="800"/>
              </a:spcBef>
            </a:pPr>
            <a:r>
              <a:rPr lang="en-US" sz="2400" dirty="0"/>
              <a:t>Shift each of the numbers by </a:t>
            </a:r>
            <a:r>
              <a:rPr lang="en-US" sz="2400" dirty="0">
                <a:ea typeface="Cambria Math"/>
              </a:rPr>
              <a:t>−</a:t>
            </a:r>
            <a:r>
              <a:rPr lang="en-US" sz="2400" i="1" dirty="0">
                <a:ea typeface="Cambria Math"/>
              </a:rPr>
              <a:t>k </a:t>
            </a:r>
            <a:r>
              <a:rPr lang="en-US" sz="2400" dirty="0">
                <a:ea typeface="Cambria Math"/>
              </a:rPr>
              <a:t>=</a:t>
            </a:r>
            <a:r>
              <a:rPr lang="en-US" sz="2400" i="1" dirty="0">
                <a:ea typeface="Cambria Math"/>
              </a:rPr>
              <a:t> </a:t>
            </a:r>
            <a:r>
              <a:rPr lang="en-US" sz="2400" dirty="0">
                <a:ea typeface="Cambria Math"/>
              </a:rPr>
              <a:t>−7 modulo 26</a:t>
            </a:r>
            <a:r>
              <a:rPr lang="en-US" sz="2400" dirty="0"/>
              <a:t>, yielding</a:t>
            </a:r>
          </a:p>
          <a:p>
            <a:pPr>
              <a:spcBef>
                <a:spcPts val="800"/>
              </a:spcBef>
            </a:pPr>
            <a:r>
              <a:rPr lang="en-US" sz="1800" dirty="0">
                <a:ea typeface="Cambria Math" pitchFamily="18" charset="0"/>
              </a:rPr>
              <a:t>	4 23 15 4 17 8 4 13 2 4   8 18 	0	6 17 4  0  19	19	4	0	2	7	4	17</a:t>
            </a:r>
            <a:r>
              <a:rPr lang="en-US" sz="1800" dirty="0"/>
              <a:t>.</a:t>
            </a:r>
          </a:p>
          <a:p>
            <a:pPr>
              <a:spcBef>
                <a:spcPts val="800"/>
              </a:spcBef>
            </a:pPr>
            <a:r>
              <a:rPr lang="en-US" sz="2400" dirty="0"/>
              <a:t>Translating the numbers back to letters produces the decrypted message</a:t>
            </a:r>
          </a:p>
          <a:p>
            <a:pPr>
              <a:spcBef>
                <a:spcPts val="800"/>
              </a:spcBef>
            </a:pPr>
            <a:r>
              <a:rPr lang="en-US" sz="2400" dirty="0"/>
              <a:t>           “EXPERIENCE IS A GREAT TEACHER.”</a:t>
            </a:r>
          </a:p>
        </p:txBody>
      </p:sp>
      <p:sp>
        <p:nvSpPr>
          <p:cNvPr id="11" name="Slide Number Placeholder 5">
            <a:extLst>
              <a:ext uri="{FF2B5EF4-FFF2-40B4-BE49-F238E27FC236}">
                <a16:creationId xmlns:a16="http://schemas.microsoft.com/office/drawing/2014/main" id="{9C3732D7-1BEB-429D-9C1E-7F6A40C9A7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89</a:t>
            </a:fld>
            <a:endParaRPr lang="en-US" dirty="0">
              <a:solidFill>
                <a:schemeClr val="bg1"/>
              </a:solidFill>
            </a:endParaRPr>
          </a:p>
        </p:txBody>
      </p:sp>
    </p:spTree>
    <p:extLst>
      <p:ext uri="{BB962C8B-B14F-4D97-AF65-F5344CB8AC3E}">
        <p14:creationId xmlns:p14="http://schemas.microsoft.com/office/powerpoint/2010/main" val="269118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AF5-DB60-4606-A905-AF3FC7EFCE45}"/>
              </a:ext>
            </a:extLst>
          </p:cNvPr>
          <p:cNvSpPr>
            <a:spLocks noGrp="1"/>
          </p:cNvSpPr>
          <p:nvPr>
            <p:ph type="title"/>
          </p:nvPr>
        </p:nvSpPr>
        <p:spPr/>
        <p:txBody>
          <a:bodyPr/>
          <a:lstStyle/>
          <a:p>
            <a:r>
              <a:rPr lang="en-US" dirty="0"/>
              <a:t>Congruence Relation</a:t>
            </a:r>
            <a:endParaRPr lang="en-IN" dirty="0"/>
          </a:p>
        </p:txBody>
      </p:sp>
      <p:sp>
        <p:nvSpPr>
          <p:cNvPr id="3" name="Content Placeholder 2">
            <a:extLst>
              <a:ext uri="{FF2B5EF4-FFF2-40B4-BE49-F238E27FC236}">
                <a16:creationId xmlns:a16="http://schemas.microsoft.com/office/drawing/2014/main" id="{4FCAB6A5-763D-4AF3-AFD1-316031C9E609}"/>
              </a:ext>
            </a:extLst>
          </p:cNvPr>
          <p:cNvSpPr>
            <a:spLocks noGrp="1"/>
          </p:cNvSpPr>
          <p:nvPr>
            <p:ph idx="1"/>
          </p:nvPr>
        </p:nvSpPr>
        <p:spPr>
          <a:xfrm>
            <a:off x="381000" y="1295400"/>
            <a:ext cx="8610600" cy="3048000"/>
          </a:xfrm>
        </p:spPr>
        <p:txBody>
          <a:bodyPr/>
          <a:lstStyle/>
          <a:p>
            <a:pPr>
              <a:spcBef>
                <a:spcPts val="600"/>
              </a:spcBef>
            </a:pPr>
            <a:r>
              <a:rPr lang="en-US" sz="2400" b="1" dirty="0"/>
              <a:t>Definition</a:t>
            </a:r>
            <a:r>
              <a:rPr lang="en-US" sz="2400" dirty="0"/>
              <a:t>: If </a:t>
            </a:r>
            <a:r>
              <a:rPr lang="en-US" sz="2400" i="1" dirty="0"/>
              <a:t>a</a:t>
            </a:r>
            <a:r>
              <a:rPr lang="en-US" sz="2400" dirty="0"/>
              <a:t> and </a:t>
            </a:r>
            <a:r>
              <a:rPr lang="en-US" sz="2400" i="1" dirty="0"/>
              <a:t>b</a:t>
            </a:r>
            <a:r>
              <a:rPr lang="en-US" sz="2400" dirty="0"/>
              <a:t> are integers and </a:t>
            </a:r>
            <a:r>
              <a:rPr lang="en-US" sz="2400" i="1" dirty="0"/>
              <a:t>m</a:t>
            </a:r>
            <a:r>
              <a:rPr lang="en-US" sz="2400" dirty="0"/>
              <a:t> is a positive integer, then </a:t>
            </a:r>
            <a:r>
              <a:rPr lang="en-US" sz="2400" i="1" dirty="0"/>
              <a:t>a</a:t>
            </a:r>
            <a:r>
              <a:rPr lang="en-US" sz="2400" dirty="0"/>
              <a:t> is </a:t>
            </a:r>
            <a:r>
              <a:rPr lang="en-US" sz="2400" i="1" dirty="0"/>
              <a:t>congruent </a:t>
            </a:r>
            <a:r>
              <a:rPr lang="en-US" sz="2400" dirty="0"/>
              <a:t>to </a:t>
            </a:r>
            <a:r>
              <a:rPr lang="en-US" sz="2400" i="1" dirty="0"/>
              <a:t>b</a:t>
            </a:r>
            <a:r>
              <a:rPr lang="en-US" sz="2400" dirty="0"/>
              <a:t> </a:t>
            </a:r>
            <a:r>
              <a:rPr lang="en-US" sz="2400" i="1" dirty="0"/>
              <a:t>modulo m</a:t>
            </a:r>
            <a:r>
              <a:rPr lang="en-US" sz="2400" dirty="0"/>
              <a:t> if </a:t>
            </a:r>
            <a:r>
              <a:rPr lang="en-US" sz="2400" i="1" dirty="0"/>
              <a:t>m</a:t>
            </a:r>
            <a:r>
              <a:rPr lang="en-US" sz="2400" dirty="0"/>
              <a:t> divides </a:t>
            </a:r>
            <a:r>
              <a:rPr lang="en-US" sz="2400" i="1" dirty="0"/>
              <a:t>a − b</a:t>
            </a:r>
            <a:r>
              <a:rPr lang="en-US" sz="2400" dirty="0"/>
              <a:t>.</a:t>
            </a:r>
          </a:p>
          <a:p>
            <a:pPr marL="342900" lvl="1">
              <a:spcBef>
                <a:spcPts val="600"/>
              </a:spcBef>
              <a:buClr>
                <a:srgbClr val="04617B"/>
              </a:buClr>
            </a:pPr>
            <a:r>
              <a:rPr lang="en-US" sz="2000" dirty="0">
                <a:latin typeface="+mn-lt"/>
              </a:rPr>
              <a:t>The notation </a:t>
            </a:r>
            <a:r>
              <a:rPr lang="en-US" sz="2000" i="1" dirty="0">
                <a:latin typeface="+mn-lt"/>
              </a:rPr>
              <a:t>a  </a:t>
            </a:r>
            <a:r>
              <a:rPr lang="en-US" sz="2000" b="1" dirty="0">
                <a:latin typeface="+mn-lt"/>
                <a:ea typeface="Cambria Math"/>
              </a:rPr>
              <a:t>≡</a:t>
            </a:r>
            <a:r>
              <a:rPr lang="en-US" sz="2000" b="1" dirty="0">
                <a:latin typeface="+mn-lt"/>
              </a:rPr>
              <a:t>  </a:t>
            </a:r>
            <a:r>
              <a:rPr lang="en-US" sz="2000" i="1" dirty="0">
                <a:latin typeface="+mn-lt"/>
              </a:rPr>
              <a:t>b </a:t>
            </a:r>
            <a:r>
              <a:rPr lang="en-US" sz="2000" dirty="0">
                <a:latin typeface="+mn-lt"/>
              </a:rPr>
              <a:t>(mod</a:t>
            </a:r>
            <a:r>
              <a:rPr lang="en-US" sz="2000" i="1" dirty="0">
                <a:latin typeface="+mn-lt"/>
              </a:rPr>
              <a:t> m</a:t>
            </a:r>
            <a:r>
              <a:rPr lang="en-US" sz="2000" dirty="0">
                <a:latin typeface="+mn-lt"/>
              </a:rPr>
              <a:t>)</a:t>
            </a:r>
            <a:r>
              <a:rPr lang="en-US" sz="2000" i="1" dirty="0">
                <a:latin typeface="+mn-lt"/>
              </a:rPr>
              <a:t> </a:t>
            </a:r>
            <a:r>
              <a:rPr lang="en-US" sz="2000" dirty="0">
                <a:latin typeface="+mn-lt"/>
              </a:rPr>
              <a:t> says  that </a:t>
            </a:r>
            <a:r>
              <a:rPr lang="en-US" sz="2000" i="1" dirty="0">
                <a:latin typeface="+mn-lt"/>
              </a:rPr>
              <a:t>a</a:t>
            </a:r>
            <a:r>
              <a:rPr lang="en-US" sz="2000" dirty="0">
                <a:latin typeface="+mn-lt"/>
              </a:rPr>
              <a:t> is congruent to </a:t>
            </a:r>
            <a:r>
              <a:rPr lang="en-US" sz="2000" i="1" dirty="0">
                <a:latin typeface="+mn-lt"/>
              </a:rPr>
              <a:t>b</a:t>
            </a:r>
            <a:r>
              <a:rPr lang="en-US" sz="2000" dirty="0">
                <a:latin typeface="+mn-lt"/>
              </a:rPr>
              <a:t> modulo </a:t>
            </a:r>
            <a:r>
              <a:rPr lang="en-US" sz="2000" i="1" dirty="0">
                <a:latin typeface="+mn-lt"/>
              </a:rPr>
              <a:t>m</a:t>
            </a:r>
            <a:r>
              <a:rPr lang="en-US" sz="2000" dirty="0">
                <a:latin typeface="+mn-lt"/>
              </a:rPr>
              <a:t>.  </a:t>
            </a:r>
          </a:p>
          <a:p>
            <a:pPr marL="342900" lvl="1">
              <a:spcBef>
                <a:spcPts val="600"/>
              </a:spcBef>
              <a:buClr>
                <a:srgbClr val="04617B"/>
              </a:buClr>
            </a:pPr>
            <a:r>
              <a:rPr lang="en-US" sz="2000" dirty="0">
                <a:latin typeface="+mn-lt"/>
              </a:rPr>
              <a:t>We say that </a:t>
            </a:r>
            <a:r>
              <a:rPr lang="en-US" sz="2000" i="1" dirty="0">
                <a:latin typeface="+mn-lt"/>
              </a:rPr>
              <a:t>a  </a:t>
            </a:r>
            <a:r>
              <a:rPr lang="en-US" sz="2000" b="1" dirty="0">
                <a:latin typeface="+mn-lt"/>
                <a:ea typeface="Cambria Math"/>
              </a:rPr>
              <a:t>≡</a:t>
            </a:r>
            <a:r>
              <a:rPr lang="en-US" sz="2000" b="1" dirty="0">
                <a:latin typeface="+mn-lt"/>
              </a:rPr>
              <a:t>  </a:t>
            </a:r>
            <a:r>
              <a:rPr lang="en-US" sz="2000" i="1" dirty="0">
                <a:latin typeface="+mn-lt"/>
              </a:rPr>
              <a:t>b </a:t>
            </a:r>
            <a:r>
              <a:rPr lang="en-US" sz="2000" dirty="0">
                <a:latin typeface="+mn-lt"/>
              </a:rPr>
              <a:t>(mod</a:t>
            </a:r>
            <a:r>
              <a:rPr lang="en-US" sz="2000" i="1" dirty="0">
                <a:latin typeface="+mn-lt"/>
              </a:rPr>
              <a:t> m</a:t>
            </a:r>
            <a:r>
              <a:rPr lang="en-US" sz="2000" dirty="0">
                <a:latin typeface="+mn-lt"/>
              </a:rPr>
              <a:t>)</a:t>
            </a:r>
            <a:r>
              <a:rPr lang="en-US" sz="2000" i="1" dirty="0">
                <a:latin typeface="+mn-lt"/>
              </a:rPr>
              <a:t> </a:t>
            </a:r>
            <a:r>
              <a:rPr lang="en-US" sz="2000" dirty="0">
                <a:latin typeface="+mn-lt"/>
              </a:rPr>
              <a:t>is a</a:t>
            </a:r>
            <a:r>
              <a:rPr lang="en-US" sz="2000" i="1" dirty="0">
                <a:latin typeface="+mn-lt"/>
              </a:rPr>
              <a:t> congruence </a:t>
            </a:r>
            <a:r>
              <a:rPr lang="en-US" sz="2000" dirty="0">
                <a:latin typeface="+mn-lt"/>
              </a:rPr>
              <a:t>and that </a:t>
            </a:r>
            <a:r>
              <a:rPr lang="en-US" sz="2000" i="1" dirty="0">
                <a:latin typeface="+mn-lt"/>
              </a:rPr>
              <a:t>m </a:t>
            </a:r>
            <a:r>
              <a:rPr lang="en-US" sz="2000" dirty="0">
                <a:latin typeface="+mn-lt"/>
              </a:rPr>
              <a:t>is its </a:t>
            </a:r>
            <a:r>
              <a:rPr lang="en-US" sz="2000" i="1" dirty="0">
                <a:latin typeface="+mn-lt"/>
              </a:rPr>
              <a:t>modulus.</a:t>
            </a:r>
          </a:p>
          <a:p>
            <a:pPr marL="342900" lvl="1">
              <a:spcBef>
                <a:spcPts val="600"/>
              </a:spcBef>
              <a:buClr>
                <a:srgbClr val="04617B"/>
              </a:buClr>
            </a:pPr>
            <a:r>
              <a:rPr lang="en-US" sz="2000" dirty="0">
                <a:latin typeface="+mn-lt"/>
              </a:rPr>
              <a:t>Two integers are congruent mod </a:t>
            </a:r>
            <a:r>
              <a:rPr lang="en-US" sz="2000" i="1" dirty="0">
                <a:latin typeface="+mn-lt"/>
              </a:rPr>
              <a:t>m</a:t>
            </a:r>
            <a:r>
              <a:rPr lang="en-US" sz="2000" dirty="0">
                <a:latin typeface="+mn-lt"/>
              </a:rPr>
              <a:t>  if and only if they have the same remainder when divided by </a:t>
            </a:r>
            <a:r>
              <a:rPr lang="en-US" sz="2000" i="1" dirty="0">
                <a:latin typeface="+mn-lt"/>
              </a:rPr>
              <a:t>m</a:t>
            </a:r>
            <a:r>
              <a:rPr lang="en-US" sz="2000" dirty="0">
                <a:latin typeface="+mn-lt"/>
              </a:rPr>
              <a:t>.</a:t>
            </a:r>
          </a:p>
          <a:p>
            <a:pPr marL="342900" lvl="1">
              <a:spcBef>
                <a:spcPts val="600"/>
              </a:spcBef>
              <a:buClr>
                <a:srgbClr val="04617B"/>
              </a:buClr>
            </a:pPr>
            <a:r>
              <a:rPr lang="en-US" sz="2000" dirty="0">
                <a:latin typeface="+mn-lt"/>
              </a:rPr>
              <a:t>If </a:t>
            </a:r>
            <a:r>
              <a:rPr lang="en-US" sz="2000" i="1" dirty="0">
                <a:latin typeface="+mn-lt"/>
              </a:rPr>
              <a:t>a</a:t>
            </a:r>
            <a:r>
              <a:rPr lang="en-US" sz="2000" dirty="0">
                <a:latin typeface="+mn-lt"/>
              </a:rPr>
              <a:t> is not congruent to </a:t>
            </a:r>
            <a:r>
              <a:rPr lang="en-US" sz="2000" i="1" dirty="0">
                <a:latin typeface="+mn-lt"/>
              </a:rPr>
              <a:t>b</a:t>
            </a:r>
            <a:r>
              <a:rPr lang="en-US" sz="2000" dirty="0">
                <a:latin typeface="+mn-lt"/>
              </a:rPr>
              <a:t> modulo </a:t>
            </a:r>
            <a:r>
              <a:rPr lang="en-US" sz="2000" i="1" dirty="0">
                <a:latin typeface="+mn-lt"/>
              </a:rPr>
              <a:t>m</a:t>
            </a:r>
            <a:r>
              <a:rPr lang="en-US" sz="2000" dirty="0">
                <a:latin typeface="+mn-lt"/>
              </a:rPr>
              <a:t>, we write</a:t>
            </a:r>
            <a:endParaRPr lang="en-IN" dirty="0">
              <a:latin typeface="+mn-lt"/>
            </a:endParaRPr>
          </a:p>
        </p:txBody>
      </p:sp>
      <p:graphicFrame>
        <p:nvGraphicFramePr>
          <p:cNvPr id="11" name="Object 10">
            <a:extLst>
              <a:ext uri="{FF2B5EF4-FFF2-40B4-BE49-F238E27FC236}">
                <a16:creationId xmlns:a16="http://schemas.microsoft.com/office/drawing/2014/main" id="{666AC5B8-ED8E-45EC-9606-EB6E1098BE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3225193"/>
              </p:ext>
            </p:extLst>
          </p:nvPr>
        </p:nvGraphicFramePr>
        <p:xfrm>
          <a:off x="5562600" y="3890997"/>
          <a:ext cx="685800" cy="376084"/>
        </p:xfrm>
        <a:graphic>
          <a:graphicData uri="http://schemas.openxmlformats.org/presentationml/2006/ole">
            <mc:AlternateContent xmlns:mc="http://schemas.openxmlformats.org/markup-compatibility/2006">
              <mc:Choice xmlns:v="urn:schemas-microsoft-com:vml" Requires="v">
                <p:oleObj name="Equation" r:id="rId2" imgW="393480" imgH="215640" progId="Equation.DSMT4">
                  <p:embed/>
                </p:oleObj>
              </mc:Choice>
              <mc:Fallback>
                <p:oleObj name="Equation" r:id="rId2" imgW="393480" imgH="215640" progId="Equation.DSMT4">
                  <p:embed/>
                  <p:pic>
                    <p:nvPicPr>
                      <p:cNvPr id="4" name="Object 3">
                        <a:extLst>
                          <a:ext uri="{FF2B5EF4-FFF2-40B4-BE49-F238E27FC236}">
                            <a16:creationId xmlns:a16="http://schemas.microsoft.com/office/drawing/2014/main" id="{38C4B545-93E0-4C53-8B69-A9779AD7FCE7}"/>
                          </a:ext>
                        </a:extLst>
                      </p:cNvPr>
                      <p:cNvPicPr/>
                      <p:nvPr/>
                    </p:nvPicPr>
                    <p:blipFill>
                      <a:blip r:embed="rId3"/>
                      <a:stretch>
                        <a:fillRect/>
                      </a:stretch>
                    </p:blipFill>
                    <p:spPr>
                      <a:xfrm>
                        <a:off x="5562600" y="3890997"/>
                        <a:ext cx="685800" cy="3760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CB499D-928D-4104-B797-92BDD7ACA425}"/>
              </a:ext>
            </a:extLst>
          </p:cNvPr>
          <p:cNvSpPr>
            <a:spLocks noGrp="1"/>
          </p:cNvSpPr>
          <p:nvPr>
            <p:ph idx="10"/>
          </p:nvPr>
        </p:nvSpPr>
        <p:spPr>
          <a:xfrm>
            <a:off x="6172200" y="3862044"/>
            <a:ext cx="1219200" cy="381000"/>
          </a:xfrm>
        </p:spPr>
        <p:txBody>
          <a:bodyPr/>
          <a:lstStyle/>
          <a:p>
            <a:r>
              <a:rPr lang="en-US" sz="1800" dirty="0"/>
              <a:t>(mod </a:t>
            </a:r>
            <a:r>
              <a:rPr lang="en-US" sz="1800" i="1" dirty="0"/>
              <a:t>m</a:t>
            </a:r>
            <a:r>
              <a:rPr lang="en-US" sz="1800" dirty="0"/>
              <a:t>).</a:t>
            </a:r>
          </a:p>
        </p:txBody>
      </p:sp>
      <p:sp>
        <p:nvSpPr>
          <p:cNvPr id="5" name="Content Placeholder 4">
            <a:extLst>
              <a:ext uri="{FF2B5EF4-FFF2-40B4-BE49-F238E27FC236}">
                <a16:creationId xmlns:a16="http://schemas.microsoft.com/office/drawing/2014/main" id="{35D93DDA-1817-4EC9-AA71-E94C90F93521}"/>
              </a:ext>
            </a:extLst>
          </p:cNvPr>
          <p:cNvSpPr>
            <a:spLocks noGrp="1"/>
          </p:cNvSpPr>
          <p:nvPr>
            <p:ph idx="11"/>
          </p:nvPr>
        </p:nvSpPr>
        <p:spPr>
          <a:xfrm>
            <a:off x="381000" y="4320421"/>
            <a:ext cx="8153400" cy="1828800"/>
          </a:xfrm>
        </p:spPr>
        <p:txBody>
          <a:bodyPr/>
          <a:lstStyle/>
          <a:p>
            <a:pPr>
              <a:spcBef>
                <a:spcPts val="600"/>
              </a:spcBef>
            </a:pPr>
            <a:r>
              <a:rPr lang="en-US" sz="2400" b="1" dirty="0"/>
              <a:t>Example</a:t>
            </a:r>
            <a:r>
              <a:rPr lang="en-US" sz="2400" dirty="0"/>
              <a:t>: Determine whether </a:t>
            </a:r>
            <a:r>
              <a:rPr lang="en-US" sz="2400" dirty="0">
                <a:ea typeface="Cambria Math" pitchFamily="18" charset="0"/>
              </a:rPr>
              <a:t>17</a:t>
            </a:r>
            <a:r>
              <a:rPr lang="en-US" sz="2400" dirty="0"/>
              <a:t> is congruent to </a:t>
            </a:r>
            <a:r>
              <a:rPr lang="en-US" sz="2400" dirty="0">
                <a:ea typeface="Cambria Math" pitchFamily="18" charset="0"/>
              </a:rPr>
              <a:t>5</a:t>
            </a:r>
            <a:r>
              <a:rPr lang="en-US" sz="2400" dirty="0"/>
              <a:t> modulo </a:t>
            </a:r>
            <a:r>
              <a:rPr lang="en-US" sz="2400" dirty="0">
                <a:ea typeface="Cambria Math" pitchFamily="18" charset="0"/>
              </a:rPr>
              <a:t>6</a:t>
            </a:r>
            <a:r>
              <a:rPr lang="en-US" sz="2400" dirty="0"/>
              <a:t> and whether </a:t>
            </a:r>
            <a:r>
              <a:rPr lang="en-US" sz="2400" dirty="0">
                <a:ea typeface="Cambria Math" pitchFamily="18" charset="0"/>
              </a:rPr>
              <a:t>24</a:t>
            </a:r>
            <a:r>
              <a:rPr lang="en-US" sz="2400" dirty="0"/>
              <a:t> and </a:t>
            </a:r>
            <a:r>
              <a:rPr lang="en-US" sz="2400" dirty="0">
                <a:ea typeface="Cambria Math" pitchFamily="18" charset="0"/>
              </a:rPr>
              <a:t>14</a:t>
            </a:r>
            <a:r>
              <a:rPr lang="en-US" sz="2400" dirty="0"/>
              <a:t> are congruent modulo 6.</a:t>
            </a:r>
          </a:p>
          <a:p>
            <a:pPr>
              <a:spcBef>
                <a:spcPts val="600"/>
              </a:spcBef>
            </a:pPr>
            <a:r>
              <a:rPr lang="en-US" sz="2400" b="1" dirty="0"/>
              <a:t>Solution</a:t>
            </a:r>
            <a:r>
              <a:rPr lang="en-US" sz="2400" dirty="0"/>
              <a:t>: </a:t>
            </a:r>
          </a:p>
          <a:p>
            <a:pPr marL="342000" lvl="2" indent="-342000">
              <a:spcBef>
                <a:spcPts val="600"/>
              </a:spcBef>
              <a:buClr>
                <a:srgbClr val="04617B"/>
              </a:buClr>
            </a:pPr>
            <a:r>
              <a:rPr lang="en-US" sz="1800" dirty="0">
                <a:latin typeface="+mn-lt"/>
                <a:ea typeface="Cambria Math" pitchFamily="18" charset="0"/>
              </a:rPr>
              <a:t>17</a:t>
            </a:r>
            <a:r>
              <a:rPr lang="en-US" sz="1800" dirty="0">
                <a:latin typeface="+mn-lt"/>
              </a:rPr>
              <a:t> </a:t>
            </a:r>
            <a:r>
              <a:rPr lang="en-US" sz="1800" dirty="0">
                <a:latin typeface="+mn-lt"/>
                <a:ea typeface="Cambria Math"/>
              </a:rPr>
              <a:t>≡</a:t>
            </a:r>
            <a:r>
              <a:rPr lang="en-US" sz="1800" dirty="0">
                <a:latin typeface="+mn-lt"/>
              </a:rPr>
              <a:t> </a:t>
            </a:r>
            <a:r>
              <a:rPr lang="en-US" sz="1800" dirty="0">
                <a:latin typeface="+mn-lt"/>
                <a:ea typeface="Cambria Math" pitchFamily="18" charset="0"/>
              </a:rPr>
              <a:t>5</a:t>
            </a:r>
            <a:r>
              <a:rPr lang="en-US" sz="1800" dirty="0">
                <a:latin typeface="+mn-lt"/>
              </a:rPr>
              <a:t> (mod </a:t>
            </a:r>
            <a:r>
              <a:rPr lang="en-US" sz="1800" dirty="0">
                <a:latin typeface="+mn-lt"/>
                <a:ea typeface="Cambria Math" pitchFamily="18" charset="0"/>
              </a:rPr>
              <a:t>6)</a:t>
            </a:r>
            <a:r>
              <a:rPr lang="en-US" sz="1800" dirty="0">
                <a:latin typeface="+mn-lt"/>
              </a:rPr>
              <a:t> because </a:t>
            </a:r>
            <a:r>
              <a:rPr lang="en-US" sz="1800" dirty="0">
                <a:latin typeface="+mn-lt"/>
                <a:ea typeface="Cambria Math" pitchFamily="18" charset="0"/>
              </a:rPr>
              <a:t>6</a:t>
            </a:r>
            <a:r>
              <a:rPr lang="en-US" sz="1800" dirty="0">
                <a:latin typeface="+mn-lt"/>
              </a:rPr>
              <a:t> divides </a:t>
            </a:r>
            <a:r>
              <a:rPr lang="en-US" sz="1800" dirty="0">
                <a:latin typeface="+mn-lt"/>
                <a:ea typeface="Cambria Math" pitchFamily="18" charset="0"/>
              </a:rPr>
              <a:t>17</a:t>
            </a:r>
            <a:r>
              <a:rPr lang="en-US" sz="1800" dirty="0">
                <a:latin typeface="+mn-lt"/>
              </a:rPr>
              <a:t> </a:t>
            </a:r>
            <a:r>
              <a:rPr lang="en-US" sz="1800" i="1" dirty="0">
                <a:latin typeface="+mn-lt"/>
              </a:rPr>
              <a:t>−</a:t>
            </a:r>
            <a:r>
              <a:rPr lang="en-US" sz="1800" dirty="0">
                <a:latin typeface="+mn-lt"/>
              </a:rPr>
              <a:t> </a:t>
            </a:r>
            <a:r>
              <a:rPr lang="en-US" sz="1800" dirty="0">
                <a:latin typeface="+mn-lt"/>
                <a:ea typeface="Cambria Math" pitchFamily="18" charset="0"/>
              </a:rPr>
              <a:t>5</a:t>
            </a:r>
            <a:r>
              <a:rPr lang="en-US" sz="1800" dirty="0">
                <a:latin typeface="+mn-lt"/>
              </a:rPr>
              <a:t> = </a:t>
            </a:r>
            <a:r>
              <a:rPr lang="en-US" sz="1800" dirty="0">
                <a:latin typeface="+mn-lt"/>
                <a:ea typeface="Cambria Math" pitchFamily="18" charset="0"/>
              </a:rPr>
              <a:t>12. </a:t>
            </a:r>
          </a:p>
        </p:txBody>
      </p:sp>
      <p:sp>
        <p:nvSpPr>
          <p:cNvPr id="6" name="Content Placeholder 5">
            <a:extLst>
              <a:ext uri="{FF2B5EF4-FFF2-40B4-BE49-F238E27FC236}">
                <a16:creationId xmlns:a16="http://schemas.microsoft.com/office/drawing/2014/main" id="{67EDC07A-2104-467E-B5EC-F014AFD44A28}"/>
              </a:ext>
            </a:extLst>
          </p:cNvPr>
          <p:cNvSpPr>
            <a:spLocks noGrp="1"/>
          </p:cNvSpPr>
          <p:nvPr>
            <p:ph idx="12"/>
          </p:nvPr>
        </p:nvSpPr>
        <p:spPr>
          <a:xfrm>
            <a:off x="381000" y="6139331"/>
            <a:ext cx="304800" cy="381000"/>
          </a:xfrm>
        </p:spPr>
        <p:txBody>
          <a:bodyPr/>
          <a:lstStyle/>
          <a:p>
            <a:pPr marL="342900" indent="-342900">
              <a:buClr>
                <a:srgbClr val="04617B"/>
              </a:buClr>
              <a:buFont typeface="Arial" panose="020B0604020202020204" pitchFamily="34" charset="0"/>
              <a:buChar char="•"/>
            </a:pPr>
            <a:r>
              <a:rPr lang="en-US" sz="1800" dirty="0"/>
              <a:t> </a:t>
            </a:r>
            <a:endParaRPr lang="en-IN" sz="1800" dirty="0"/>
          </a:p>
        </p:txBody>
      </p:sp>
      <p:graphicFrame>
        <p:nvGraphicFramePr>
          <p:cNvPr id="8" name="Object 7">
            <a:extLst>
              <a:ext uri="{FF2B5EF4-FFF2-40B4-BE49-F238E27FC236}">
                <a16:creationId xmlns:a16="http://schemas.microsoft.com/office/drawing/2014/main" id="{11F4C32E-0B28-4280-ACB7-293582069B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3762879"/>
              </p:ext>
            </p:extLst>
          </p:nvPr>
        </p:nvGraphicFramePr>
        <p:xfrm>
          <a:off x="784010" y="6151800"/>
          <a:ext cx="774626" cy="309850"/>
        </p:xfrm>
        <a:graphic>
          <a:graphicData uri="http://schemas.openxmlformats.org/presentationml/2006/ole">
            <mc:AlternateContent xmlns:mc="http://schemas.openxmlformats.org/markup-compatibility/2006">
              <mc:Choice xmlns:v="urn:schemas-microsoft-com:vml" Requires="v">
                <p:oleObj name="Equation" r:id="rId4" imgW="507960" imgH="203040" progId="Equation.DSMT4">
                  <p:embed/>
                </p:oleObj>
              </mc:Choice>
              <mc:Fallback>
                <p:oleObj name="Equation" r:id="rId4" imgW="507960" imgH="203040" progId="Equation.DSMT4">
                  <p:embed/>
                  <p:pic>
                    <p:nvPicPr>
                      <p:cNvPr id="0" name=""/>
                      <p:cNvPicPr/>
                      <p:nvPr/>
                    </p:nvPicPr>
                    <p:blipFill>
                      <a:blip r:embed="rId5"/>
                      <a:stretch>
                        <a:fillRect/>
                      </a:stretch>
                    </p:blipFill>
                    <p:spPr>
                      <a:xfrm>
                        <a:off x="784010" y="6151800"/>
                        <a:ext cx="774626" cy="3098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9BC54BF-9DDA-4D97-B26C-417C0B129DDE}"/>
              </a:ext>
            </a:extLst>
          </p:cNvPr>
          <p:cNvSpPr>
            <a:spLocks noGrp="1"/>
          </p:cNvSpPr>
          <p:nvPr>
            <p:ph idx="13"/>
          </p:nvPr>
        </p:nvSpPr>
        <p:spPr>
          <a:xfrm>
            <a:off x="1524000" y="6107206"/>
            <a:ext cx="4724400" cy="381000"/>
          </a:xfrm>
        </p:spPr>
        <p:txBody>
          <a:bodyPr/>
          <a:lstStyle/>
          <a:p>
            <a:r>
              <a:rPr lang="en-US" sz="1800" dirty="0"/>
              <a:t>(mod </a:t>
            </a:r>
            <a:r>
              <a:rPr lang="en-US" sz="1800" dirty="0">
                <a:ea typeface="Cambria Math" pitchFamily="18" charset="0"/>
              </a:rPr>
              <a:t>6)</a:t>
            </a:r>
            <a:r>
              <a:rPr lang="en-US" sz="1800" dirty="0"/>
              <a:t> since </a:t>
            </a:r>
            <a:r>
              <a:rPr lang="en-US" sz="1800" dirty="0">
                <a:ea typeface="Cambria Math" pitchFamily="18" charset="0"/>
              </a:rPr>
              <a:t>24</a:t>
            </a:r>
            <a:r>
              <a:rPr lang="en-US" sz="1800" dirty="0"/>
              <a:t> </a:t>
            </a:r>
            <a:r>
              <a:rPr lang="en-US" sz="1800" i="1" dirty="0"/>
              <a:t>−</a:t>
            </a:r>
            <a:r>
              <a:rPr lang="en-US" sz="1800" dirty="0"/>
              <a:t> </a:t>
            </a:r>
            <a:r>
              <a:rPr lang="en-US" sz="1800" dirty="0">
                <a:ea typeface="Cambria Math" pitchFamily="18" charset="0"/>
              </a:rPr>
              <a:t>14</a:t>
            </a:r>
            <a:r>
              <a:rPr lang="en-US" sz="1800" dirty="0"/>
              <a:t> = </a:t>
            </a:r>
            <a:r>
              <a:rPr lang="en-US" sz="1800" dirty="0">
                <a:ea typeface="Cambria Math" pitchFamily="18" charset="0"/>
              </a:rPr>
              <a:t>10  is not divisible by 6.</a:t>
            </a:r>
            <a:endParaRPr lang="en-IN" sz="1800" dirty="0"/>
          </a:p>
        </p:txBody>
      </p:sp>
      <p:sp>
        <p:nvSpPr>
          <p:cNvPr id="15" name="Slide Number Placeholder 5">
            <a:extLst>
              <a:ext uri="{FF2B5EF4-FFF2-40B4-BE49-F238E27FC236}">
                <a16:creationId xmlns:a16="http://schemas.microsoft.com/office/drawing/2014/main" id="{32DBBEF4-338F-4D11-9A18-E942DC51D92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7708372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83D-9E09-4863-8684-64954EE47337}"/>
              </a:ext>
            </a:extLst>
          </p:cNvPr>
          <p:cNvSpPr>
            <a:spLocks noGrp="1"/>
          </p:cNvSpPr>
          <p:nvPr>
            <p:ph type="title"/>
          </p:nvPr>
        </p:nvSpPr>
        <p:spPr/>
        <p:txBody>
          <a:bodyPr/>
          <a:lstStyle/>
          <a:p>
            <a:r>
              <a:rPr lang="en-IN" dirty="0"/>
              <a:t>Affine Ciphers</a:t>
            </a:r>
          </a:p>
        </p:txBody>
      </p:sp>
      <p:sp>
        <p:nvSpPr>
          <p:cNvPr id="3" name="Content Placeholder 2">
            <a:extLst>
              <a:ext uri="{FF2B5EF4-FFF2-40B4-BE49-F238E27FC236}">
                <a16:creationId xmlns:a16="http://schemas.microsoft.com/office/drawing/2014/main" id="{34C68B49-42B4-4D98-AD1A-B8AC2BA73010}"/>
              </a:ext>
            </a:extLst>
          </p:cNvPr>
          <p:cNvSpPr>
            <a:spLocks noGrp="1"/>
          </p:cNvSpPr>
          <p:nvPr>
            <p:ph idx="1"/>
          </p:nvPr>
        </p:nvSpPr>
        <p:spPr>
          <a:xfrm>
            <a:off x="457199" y="1295400"/>
            <a:ext cx="8458201" cy="2667000"/>
          </a:xfrm>
        </p:spPr>
        <p:txBody>
          <a:bodyPr/>
          <a:lstStyle/>
          <a:p>
            <a:r>
              <a:rPr lang="en-US" sz="2000" dirty="0"/>
              <a:t>Shift ciphers are a special case of </a:t>
            </a:r>
            <a:r>
              <a:rPr lang="en-US" sz="2000" i="1" dirty="0"/>
              <a:t>affine ciphers </a:t>
            </a:r>
            <a:r>
              <a:rPr lang="en-US" sz="2000" dirty="0"/>
              <a:t>which use functions of the form </a:t>
            </a:r>
            <a:r>
              <a:rPr lang="en-US" sz="2000" i="1" dirty="0"/>
              <a:t>f</a:t>
            </a:r>
            <a:r>
              <a:rPr lang="en-US" sz="2000" dirty="0"/>
              <a:t>(</a:t>
            </a:r>
            <a:r>
              <a:rPr lang="en-US" sz="2000" i="1" dirty="0"/>
              <a:t>p</a:t>
            </a:r>
            <a:r>
              <a:rPr lang="en-US" sz="2000" dirty="0"/>
              <a:t>)</a:t>
            </a:r>
            <a:r>
              <a:rPr lang="en-US" sz="2000" i="1" dirty="0"/>
              <a:t> = </a:t>
            </a:r>
            <a:r>
              <a:rPr lang="en-US" sz="2000" dirty="0"/>
              <a:t>(</a:t>
            </a:r>
            <a:r>
              <a:rPr lang="en-US" sz="2000" i="1" dirty="0"/>
              <a:t>ap + </a:t>
            </a:r>
            <a:r>
              <a:rPr lang="en-US" sz="2000" i="1" dirty="0">
                <a:ea typeface="Cambria Math" pitchFamily="18" charset="0"/>
              </a:rPr>
              <a:t>b</a:t>
            </a:r>
            <a:r>
              <a:rPr lang="en-US" sz="2000" dirty="0"/>
              <a:t>)</a:t>
            </a:r>
            <a:r>
              <a:rPr lang="en-US" sz="2000" i="1" dirty="0"/>
              <a:t> </a:t>
            </a:r>
            <a:r>
              <a:rPr lang="en-US" sz="2000" b="1" dirty="0"/>
              <a:t>mod</a:t>
            </a:r>
            <a:r>
              <a:rPr lang="en-US" sz="2000" dirty="0"/>
              <a:t> </a:t>
            </a:r>
            <a:r>
              <a:rPr lang="en-US" sz="2000" dirty="0">
                <a:ea typeface="Cambria Math" pitchFamily="18" charset="0"/>
              </a:rPr>
              <a:t>26,</a:t>
            </a:r>
          </a:p>
          <a:p>
            <a:pPr>
              <a:spcBef>
                <a:spcPts val="200"/>
              </a:spcBef>
            </a:pPr>
            <a:r>
              <a:rPr lang="en-US" sz="2000" dirty="0">
                <a:ea typeface="Cambria Math" pitchFamily="18" charset="0"/>
              </a:rPr>
              <a:t>where </a:t>
            </a:r>
            <a:r>
              <a:rPr lang="en-US" sz="2000" i="1" dirty="0">
                <a:ea typeface="Cambria Math" pitchFamily="18" charset="0"/>
              </a:rPr>
              <a:t>a</a:t>
            </a:r>
            <a:r>
              <a:rPr lang="en-US" sz="2000" dirty="0">
                <a:ea typeface="Cambria Math" pitchFamily="18" charset="0"/>
              </a:rPr>
              <a:t> and </a:t>
            </a:r>
            <a:r>
              <a:rPr lang="en-US" sz="2000" i="1" dirty="0">
                <a:ea typeface="Cambria Math" pitchFamily="18" charset="0"/>
              </a:rPr>
              <a:t>b</a:t>
            </a:r>
            <a:r>
              <a:rPr lang="en-US" sz="2000" dirty="0">
                <a:ea typeface="Cambria Math" pitchFamily="18" charset="0"/>
              </a:rPr>
              <a:t> are integers, chosen so that </a:t>
            </a:r>
            <a:r>
              <a:rPr lang="en-US" sz="2000" i="1" dirty="0">
                <a:ea typeface="Cambria Math" pitchFamily="18" charset="0"/>
              </a:rPr>
              <a:t>f  </a:t>
            </a:r>
            <a:r>
              <a:rPr lang="en-US" sz="2000" dirty="0">
                <a:ea typeface="Cambria Math" pitchFamily="18" charset="0"/>
              </a:rPr>
              <a:t>is a bijection.</a:t>
            </a:r>
          </a:p>
          <a:p>
            <a:pPr>
              <a:spcBef>
                <a:spcPts val="200"/>
              </a:spcBef>
            </a:pPr>
            <a:r>
              <a:rPr lang="en-US" sz="2000" dirty="0">
                <a:ea typeface="Cambria Math" pitchFamily="18" charset="0"/>
              </a:rPr>
              <a:t>The function is a bijection if and only if </a:t>
            </a:r>
            <a:r>
              <a:rPr lang="en-US" sz="2000" dirty="0" err="1">
                <a:ea typeface="Cambria Math" pitchFamily="18" charset="0"/>
              </a:rPr>
              <a:t>gcd</a:t>
            </a:r>
            <a:r>
              <a:rPr lang="en-US" sz="2000" dirty="0">
                <a:ea typeface="Cambria Math" pitchFamily="18" charset="0"/>
              </a:rPr>
              <a:t>(</a:t>
            </a:r>
            <a:r>
              <a:rPr lang="en-US" sz="2000" i="1" dirty="0">
                <a:ea typeface="Cambria Math" pitchFamily="18" charset="0"/>
              </a:rPr>
              <a:t>a</a:t>
            </a:r>
            <a:r>
              <a:rPr lang="en-US" sz="2000" dirty="0">
                <a:ea typeface="Cambria Math" pitchFamily="18" charset="0"/>
              </a:rPr>
              <a:t>,26) = 1.</a:t>
            </a:r>
          </a:p>
          <a:p>
            <a:pPr>
              <a:spcBef>
                <a:spcPts val="200"/>
              </a:spcBef>
            </a:pPr>
            <a:r>
              <a:rPr lang="en-US" sz="2000" b="1" dirty="0">
                <a:ea typeface="Cambria Math" pitchFamily="18" charset="0"/>
              </a:rPr>
              <a:t>Example</a:t>
            </a:r>
            <a:r>
              <a:rPr lang="en-US" sz="2000" dirty="0">
                <a:ea typeface="Cambria Math" pitchFamily="18" charset="0"/>
              </a:rPr>
              <a:t>: What letter replaces the letter K when the  function </a:t>
            </a:r>
            <a:r>
              <a:rPr lang="en-US" sz="2000" dirty="0"/>
              <a:t> </a:t>
            </a:r>
            <a:r>
              <a:rPr lang="en-US" sz="2000" i="1" dirty="0"/>
              <a:t>f</a:t>
            </a:r>
            <a:r>
              <a:rPr lang="en-US" sz="2000" dirty="0"/>
              <a:t>(</a:t>
            </a:r>
            <a:r>
              <a:rPr lang="en-US" sz="2000" i="1" dirty="0"/>
              <a:t>p</a:t>
            </a:r>
            <a:r>
              <a:rPr lang="en-US" sz="2000" dirty="0"/>
              <a:t>)</a:t>
            </a:r>
            <a:r>
              <a:rPr lang="en-US" sz="2000" i="1" dirty="0"/>
              <a:t> = </a:t>
            </a:r>
            <a:r>
              <a:rPr lang="en-US" sz="2000" dirty="0"/>
              <a:t>(</a:t>
            </a:r>
            <a:r>
              <a:rPr lang="en-US" sz="2000" dirty="0">
                <a:ea typeface="Cambria Math" pitchFamily="18" charset="0"/>
              </a:rPr>
              <a:t>7</a:t>
            </a:r>
            <a:r>
              <a:rPr lang="en-US" sz="2000" i="1" dirty="0"/>
              <a:t>p + </a:t>
            </a:r>
            <a:r>
              <a:rPr lang="en-US" sz="2000" dirty="0">
                <a:ea typeface="Cambria Math" pitchFamily="18" charset="0"/>
              </a:rPr>
              <a:t>3</a:t>
            </a:r>
            <a:r>
              <a:rPr lang="en-US" sz="2000" dirty="0"/>
              <a:t>)</a:t>
            </a:r>
            <a:r>
              <a:rPr lang="en-US" sz="2000" i="1" dirty="0"/>
              <a:t> </a:t>
            </a:r>
            <a:r>
              <a:rPr lang="en-US" sz="2000" b="1" dirty="0"/>
              <a:t>mod</a:t>
            </a:r>
            <a:r>
              <a:rPr lang="en-US" sz="2000" dirty="0"/>
              <a:t> </a:t>
            </a:r>
            <a:r>
              <a:rPr lang="en-US" sz="2000" dirty="0">
                <a:ea typeface="Cambria Math" pitchFamily="18" charset="0"/>
              </a:rPr>
              <a:t>26 is used for encryption.</a:t>
            </a:r>
          </a:p>
          <a:p>
            <a:pPr>
              <a:spcBef>
                <a:spcPts val="200"/>
              </a:spcBef>
            </a:pPr>
            <a:r>
              <a:rPr lang="en-US" sz="2000" b="1" dirty="0">
                <a:ea typeface="Cambria Math" pitchFamily="18" charset="0"/>
              </a:rPr>
              <a:t>Solution</a:t>
            </a:r>
            <a:r>
              <a:rPr lang="en-US" sz="2000" dirty="0">
                <a:ea typeface="Cambria Math" pitchFamily="18" charset="0"/>
              </a:rPr>
              <a:t>: Since 10 represents K, </a:t>
            </a:r>
            <a:r>
              <a:rPr lang="en-US" sz="2000" i="1" dirty="0"/>
              <a:t>f</a:t>
            </a:r>
            <a:r>
              <a:rPr lang="en-US" sz="2000" dirty="0"/>
              <a:t>(</a:t>
            </a:r>
            <a:r>
              <a:rPr lang="en-US" sz="2000" dirty="0">
                <a:ea typeface="Cambria Math" pitchFamily="18" charset="0"/>
              </a:rPr>
              <a:t>10</a:t>
            </a:r>
            <a:r>
              <a:rPr lang="en-US" sz="2000" dirty="0"/>
              <a:t>)</a:t>
            </a:r>
            <a:r>
              <a:rPr lang="en-US" sz="2000" i="1" dirty="0"/>
              <a:t> =</a:t>
            </a:r>
            <a:endParaRPr lang="en-IN" sz="2000" dirty="0"/>
          </a:p>
        </p:txBody>
      </p:sp>
      <p:graphicFrame>
        <p:nvGraphicFramePr>
          <p:cNvPr id="19" name="Object 18">
            <a:extLst>
              <a:ext uri="{FF2B5EF4-FFF2-40B4-BE49-F238E27FC236}">
                <a16:creationId xmlns:a16="http://schemas.microsoft.com/office/drawing/2014/main" id="{FCA106D9-E61B-44A0-BEF1-5F86B71CA6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9214372"/>
              </p:ext>
            </p:extLst>
          </p:nvPr>
        </p:nvGraphicFramePr>
        <p:xfrm>
          <a:off x="4572000" y="3559834"/>
          <a:ext cx="1066800" cy="402566"/>
        </p:xfrm>
        <a:graphic>
          <a:graphicData uri="http://schemas.openxmlformats.org/presentationml/2006/ole">
            <mc:AlternateContent xmlns:mc="http://schemas.openxmlformats.org/markup-compatibility/2006">
              <mc:Choice xmlns:v="urn:schemas-microsoft-com:vml" Requires="v">
                <p:oleObj name="Equation" r:id="rId2" imgW="672840" imgH="253800" progId="Equation.DSMT4">
                  <p:embed/>
                </p:oleObj>
              </mc:Choice>
              <mc:Fallback>
                <p:oleObj name="Equation" r:id="rId2" imgW="672840" imgH="253800" progId="Equation.DSMT4">
                  <p:embed/>
                  <p:pic>
                    <p:nvPicPr>
                      <p:cNvPr id="18" name="Object 17">
                        <a:extLst>
                          <a:ext uri="{FF2B5EF4-FFF2-40B4-BE49-F238E27FC236}">
                            <a16:creationId xmlns:a16="http://schemas.microsoft.com/office/drawing/2014/main" id="{3E0248EB-B8B3-40E1-AF9C-5FA595CB2876}"/>
                          </a:ext>
                        </a:extLst>
                      </p:cNvPr>
                      <p:cNvPicPr/>
                      <p:nvPr/>
                    </p:nvPicPr>
                    <p:blipFill>
                      <a:blip r:embed="rId3"/>
                      <a:stretch>
                        <a:fillRect/>
                      </a:stretch>
                    </p:blipFill>
                    <p:spPr>
                      <a:xfrm>
                        <a:off x="4572000" y="3559834"/>
                        <a:ext cx="1066800" cy="40256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CC9F91A-E848-4364-A298-BCF91DF4F8E2}"/>
              </a:ext>
            </a:extLst>
          </p:cNvPr>
          <p:cNvSpPr>
            <a:spLocks noGrp="1"/>
          </p:cNvSpPr>
          <p:nvPr>
            <p:ph idx="10"/>
          </p:nvPr>
        </p:nvSpPr>
        <p:spPr>
          <a:xfrm>
            <a:off x="5562600" y="3512820"/>
            <a:ext cx="3004868" cy="381000"/>
          </a:xfrm>
        </p:spPr>
        <p:txBody>
          <a:bodyPr/>
          <a:lstStyle/>
          <a:p>
            <a:r>
              <a:rPr lang="en-US" sz="2000" b="1" dirty="0"/>
              <a:t>mod</a:t>
            </a:r>
            <a:r>
              <a:rPr lang="en-US" sz="2000" dirty="0"/>
              <a:t> </a:t>
            </a:r>
            <a:r>
              <a:rPr lang="en-US" sz="2000" dirty="0">
                <a:ea typeface="Cambria Math" pitchFamily="18" charset="0"/>
              </a:rPr>
              <a:t>26 =21, which is then</a:t>
            </a:r>
            <a:endParaRPr lang="en-IN" sz="2000" dirty="0"/>
          </a:p>
        </p:txBody>
      </p:sp>
      <p:sp>
        <p:nvSpPr>
          <p:cNvPr id="5" name="Content Placeholder 4">
            <a:extLst>
              <a:ext uri="{FF2B5EF4-FFF2-40B4-BE49-F238E27FC236}">
                <a16:creationId xmlns:a16="http://schemas.microsoft.com/office/drawing/2014/main" id="{54F462D7-C5DB-4FEB-B144-E0EC95DCE740}"/>
              </a:ext>
            </a:extLst>
          </p:cNvPr>
          <p:cNvSpPr>
            <a:spLocks noGrp="1"/>
          </p:cNvSpPr>
          <p:nvPr>
            <p:ph idx="11"/>
          </p:nvPr>
        </p:nvSpPr>
        <p:spPr>
          <a:xfrm>
            <a:off x="457199" y="3810000"/>
            <a:ext cx="8305801" cy="2209800"/>
          </a:xfrm>
        </p:spPr>
        <p:txBody>
          <a:bodyPr/>
          <a:lstStyle/>
          <a:p>
            <a:pPr>
              <a:spcBef>
                <a:spcPts val="200"/>
              </a:spcBef>
            </a:pPr>
            <a:r>
              <a:rPr lang="en-US" sz="2000" dirty="0">
                <a:ea typeface="Cambria Math" pitchFamily="18" charset="0"/>
              </a:rPr>
              <a:t>replaced by V.</a:t>
            </a:r>
          </a:p>
          <a:p>
            <a:pPr>
              <a:spcBef>
                <a:spcPts val="200"/>
              </a:spcBef>
            </a:pPr>
            <a:r>
              <a:rPr lang="en-US" sz="2000" dirty="0">
                <a:ea typeface="Cambria Math" pitchFamily="18" charset="0"/>
              </a:rPr>
              <a:t>To decrypt a message encrypted by a shift cipher, the congruence  </a:t>
            </a:r>
            <a:r>
              <a:rPr lang="en-US" sz="2000" i="1" dirty="0">
                <a:ea typeface="Cambria Math" pitchFamily="18" charset="0"/>
              </a:rPr>
              <a:t>c</a:t>
            </a:r>
            <a:r>
              <a:rPr lang="en-US" sz="2000" dirty="0">
                <a:ea typeface="Cambria Math" pitchFamily="18" charset="0"/>
              </a:rPr>
              <a:t> </a:t>
            </a:r>
            <a:r>
              <a:rPr lang="en-US" sz="2000" dirty="0">
                <a:ea typeface="Cambria Math"/>
              </a:rPr>
              <a:t>≡</a:t>
            </a:r>
            <a:r>
              <a:rPr lang="en-US" sz="2000" dirty="0">
                <a:ea typeface="Cambria Math" pitchFamily="18" charset="0"/>
              </a:rPr>
              <a:t> </a:t>
            </a:r>
            <a:r>
              <a:rPr lang="en-US" sz="2000" i="1" dirty="0">
                <a:ea typeface="Cambria Math" pitchFamily="18" charset="0"/>
              </a:rPr>
              <a:t>ap</a:t>
            </a:r>
            <a:r>
              <a:rPr lang="en-US" sz="2000" dirty="0">
                <a:ea typeface="Cambria Math" pitchFamily="18" charset="0"/>
              </a:rPr>
              <a:t> + </a:t>
            </a:r>
            <a:r>
              <a:rPr lang="en-US" sz="2000" i="1" dirty="0">
                <a:ea typeface="Cambria Math" pitchFamily="18" charset="0"/>
              </a:rPr>
              <a:t>b</a:t>
            </a:r>
            <a:r>
              <a:rPr lang="en-US" sz="2000" dirty="0">
                <a:ea typeface="Cambria Math" pitchFamily="18" charset="0"/>
              </a:rPr>
              <a:t> (mod 26) needs to be solved for </a:t>
            </a:r>
            <a:r>
              <a:rPr lang="en-US" sz="2000" i="1" dirty="0">
                <a:ea typeface="Cambria Math" pitchFamily="18" charset="0"/>
              </a:rPr>
              <a:t>p</a:t>
            </a:r>
            <a:r>
              <a:rPr lang="en-US" sz="2000" dirty="0">
                <a:ea typeface="Cambria Math" pitchFamily="18" charset="0"/>
              </a:rPr>
              <a:t>.</a:t>
            </a:r>
          </a:p>
          <a:p>
            <a:pPr marL="342000" lvl="1">
              <a:spcBef>
                <a:spcPts val="200"/>
              </a:spcBef>
              <a:buClr>
                <a:srgbClr val="04617B"/>
              </a:buClr>
            </a:pPr>
            <a:r>
              <a:rPr lang="en-US" sz="1800" dirty="0">
                <a:ea typeface="Cambria Math" pitchFamily="18" charset="0"/>
              </a:rPr>
              <a:t>Subtract </a:t>
            </a:r>
            <a:r>
              <a:rPr lang="en-US" sz="1800" i="1" dirty="0">
                <a:ea typeface="Cambria Math" pitchFamily="18" charset="0"/>
              </a:rPr>
              <a:t>b</a:t>
            </a:r>
            <a:r>
              <a:rPr lang="en-US" sz="1800" dirty="0">
                <a:ea typeface="Cambria Math" pitchFamily="18" charset="0"/>
              </a:rPr>
              <a:t> from both sides to obtain </a:t>
            </a:r>
            <a:r>
              <a:rPr lang="en-US" sz="1800" i="1" dirty="0">
                <a:ea typeface="Cambria Math" pitchFamily="18" charset="0"/>
              </a:rPr>
              <a:t>c</a:t>
            </a:r>
            <a:r>
              <a:rPr lang="en-US" sz="1800" i="1" dirty="0">
                <a:ea typeface="Cambria Math"/>
              </a:rPr>
              <a:t>− b</a:t>
            </a:r>
            <a:r>
              <a:rPr lang="en-US" sz="1800" dirty="0">
                <a:ea typeface="Cambria Math" pitchFamily="18" charset="0"/>
              </a:rPr>
              <a:t> </a:t>
            </a:r>
            <a:r>
              <a:rPr lang="en-US" sz="1800" dirty="0">
                <a:ea typeface="Cambria Math"/>
              </a:rPr>
              <a:t>≡</a:t>
            </a:r>
            <a:r>
              <a:rPr lang="en-US" sz="1800" dirty="0">
                <a:ea typeface="Cambria Math" pitchFamily="18" charset="0"/>
              </a:rPr>
              <a:t> </a:t>
            </a:r>
            <a:r>
              <a:rPr lang="en-US" sz="1800" i="1" dirty="0">
                <a:ea typeface="Cambria Math" pitchFamily="18" charset="0"/>
              </a:rPr>
              <a:t>ap</a:t>
            </a:r>
            <a:r>
              <a:rPr lang="en-US" sz="1800" dirty="0">
                <a:ea typeface="Cambria Math" pitchFamily="18" charset="0"/>
              </a:rPr>
              <a:t>  (mod 26).</a:t>
            </a:r>
          </a:p>
          <a:p>
            <a:pPr marL="342000" lvl="1">
              <a:spcBef>
                <a:spcPts val="200"/>
              </a:spcBef>
              <a:buClr>
                <a:srgbClr val="04617B"/>
              </a:buClr>
            </a:pPr>
            <a:r>
              <a:rPr lang="en-US" sz="1800" dirty="0">
                <a:ea typeface="Cambria Math" pitchFamily="18" charset="0"/>
              </a:rPr>
              <a:t>Multiply both sides by  the inverse of a modulo 26, which exists since </a:t>
            </a:r>
            <a:r>
              <a:rPr lang="en-US" sz="1800" dirty="0" err="1">
                <a:ea typeface="Cambria Math" pitchFamily="18" charset="0"/>
              </a:rPr>
              <a:t>gcd</a:t>
            </a:r>
            <a:r>
              <a:rPr lang="en-US" sz="1800" dirty="0">
                <a:ea typeface="Cambria Math" pitchFamily="18" charset="0"/>
              </a:rPr>
              <a:t>(</a:t>
            </a:r>
            <a:r>
              <a:rPr lang="en-US" sz="1800" i="1" dirty="0">
                <a:ea typeface="Cambria Math" pitchFamily="18" charset="0"/>
              </a:rPr>
              <a:t>a</a:t>
            </a:r>
            <a:r>
              <a:rPr lang="en-US" sz="1800" dirty="0">
                <a:ea typeface="Cambria Math" pitchFamily="18" charset="0"/>
              </a:rPr>
              <a:t>,26) = 1.</a:t>
            </a:r>
          </a:p>
        </p:txBody>
      </p:sp>
      <p:sp>
        <p:nvSpPr>
          <p:cNvPr id="6" name="Content Placeholder 5">
            <a:extLst>
              <a:ext uri="{FF2B5EF4-FFF2-40B4-BE49-F238E27FC236}">
                <a16:creationId xmlns:a16="http://schemas.microsoft.com/office/drawing/2014/main" id="{0413A7E1-2D2A-4139-A62E-440640CC8A97}"/>
              </a:ext>
            </a:extLst>
          </p:cNvPr>
          <p:cNvSpPr>
            <a:spLocks noGrp="1"/>
          </p:cNvSpPr>
          <p:nvPr>
            <p:ph idx="12"/>
          </p:nvPr>
        </p:nvSpPr>
        <p:spPr>
          <a:xfrm>
            <a:off x="457200" y="5685819"/>
            <a:ext cx="533400" cy="381000"/>
          </a:xfrm>
        </p:spPr>
        <p:txBody>
          <a:bodyPr/>
          <a:lstStyle/>
          <a:p>
            <a:pPr marL="342900" indent="-342900">
              <a:buClr>
                <a:srgbClr val="04617B"/>
              </a:buClr>
              <a:buFont typeface="Arial" panose="020B0604020202020204" pitchFamily="34" charset="0"/>
              <a:buChar char="•"/>
            </a:pPr>
            <a:r>
              <a:rPr lang="en-US" sz="1800" dirty="0"/>
              <a:t> </a:t>
            </a:r>
            <a:endParaRPr lang="en-IN" sz="1800" dirty="0"/>
          </a:p>
        </p:txBody>
      </p:sp>
      <p:graphicFrame>
        <p:nvGraphicFramePr>
          <p:cNvPr id="16" name="Object 15">
            <a:extLst>
              <a:ext uri="{FF2B5EF4-FFF2-40B4-BE49-F238E27FC236}">
                <a16:creationId xmlns:a16="http://schemas.microsoft.com/office/drawing/2014/main" id="{B55EAB83-993F-493D-B5F2-B2E1DD2D3A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5521170"/>
              </p:ext>
            </p:extLst>
          </p:nvPr>
        </p:nvGraphicFramePr>
        <p:xfrm>
          <a:off x="873275" y="5732430"/>
          <a:ext cx="1319212" cy="293688"/>
        </p:xfrm>
        <a:graphic>
          <a:graphicData uri="http://schemas.openxmlformats.org/presentationml/2006/ole">
            <mc:AlternateContent xmlns:mc="http://schemas.openxmlformats.org/markup-compatibility/2006">
              <mc:Choice xmlns:v="urn:schemas-microsoft-com:vml" Requires="v">
                <p:oleObj name="Equation" r:id="rId4" imgW="914400" imgH="203040" progId="Equation.DSMT4">
                  <p:embed/>
                </p:oleObj>
              </mc:Choice>
              <mc:Fallback>
                <p:oleObj name="Equation" r:id="rId4" imgW="914400" imgH="203040" progId="Equation.DSMT4">
                  <p:embed/>
                  <p:pic>
                    <p:nvPicPr>
                      <p:cNvPr id="9" name="Object 8">
                        <a:extLst>
                          <a:ext uri="{FF2B5EF4-FFF2-40B4-BE49-F238E27FC236}">
                            <a16:creationId xmlns:a16="http://schemas.microsoft.com/office/drawing/2014/main" id="{80D0A703-D21F-4150-BFB1-FD3A618B31B5}"/>
                          </a:ext>
                        </a:extLst>
                      </p:cNvPr>
                      <p:cNvPicPr/>
                      <p:nvPr/>
                    </p:nvPicPr>
                    <p:blipFill>
                      <a:blip r:embed="rId5"/>
                      <a:stretch>
                        <a:fillRect/>
                      </a:stretch>
                    </p:blipFill>
                    <p:spPr>
                      <a:xfrm>
                        <a:off x="873275" y="5732430"/>
                        <a:ext cx="1319212" cy="2936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724A504-4B54-4ACC-B376-A1BCFE3E27EA}"/>
              </a:ext>
            </a:extLst>
          </p:cNvPr>
          <p:cNvSpPr>
            <a:spLocks noGrp="1"/>
          </p:cNvSpPr>
          <p:nvPr>
            <p:ph idx="13"/>
          </p:nvPr>
        </p:nvSpPr>
        <p:spPr>
          <a:xfrm>
            <a:off x="2109843" y="5681414"/>
            <a:ext cx="3048000" cy="381000"/>
          </a:xfrm>
        </p:spPr>
        <p:txBody>
          <a:bodyPr/>
          <a:lstStyle/>
          <a:p>
            <a:r>
              <a:rPr lang="en-US" sz="1800" dirty="0">
                <a:ea typeface="Cambria Math" pitchFamily="18" charset="0"/>
              </a:rPr>
              <a:t>(mod 26), which simplifies to</a:t>
            </a:r>
            <a:endParaRPr lang="en-IN" sz="1800" dirty="0"/>
          </a:p>
        </p:txBody>
      </p:sp>
      <p:graphicFrame>
        <p:nvGraphicFramePr>
          <p:cNvPr id="17" name="Object 16">
            <a:extLst>
              <a:ext uri="{FF2B5EF4-FFF2-40B4-BE49-F238E27FC236}">
                <a16:creationId xmlns:a16="http://schemas.microsoft.com/office/drawing/2014/main" id="{2F671B6E-3521-473B-8259-C3F2F7BF61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5868357"/>
              </p:ext>
            </p:extLst>
          </p:nvPr>
        </p:nvGraphicFramePr>
        <p:xfrm>
          <a:off x="4920122" y="5736367"/>
          <a:ext cx="784922" cy="298349"/>
        </p:xfrm>
        <a:graphic>
          <a:graphicData uri="http://schemas.openxmlformats.org/presentationml/2006/ole">
            <mc:AlternateContent xmlns:mc="http://schemas.openxmlformats.org/markup-compatibility/2006">
              <mc:Choice xmlns:v="urn:schemas-microsoft-com:vml" Requires="v">
                <p:oleObj name="Equation" r:id="rId6" imgW="533160" imgH="203040" progId="Equation.DSMT4">
                  <p:embed/>
                </p:oleObj>
              </mc:Choice>
              <mc:Fallback>
                <p:oleObj name="Equation" r:id="rId6" imgW="533160" imgH="203040" progId="Equation.DSMT4">
                  <p:embed/>
                  <p:pic>
                    <p:nvPicPr>
                      <p:cNvPr id="10" name="Object 9">
                        <a:extLst>
                          <a:ext uri="{FF2B5EF4-FFF2-40B4-BE49-F238E27FC236}">
                            <a16:creationId xmlns:a16="http://schemas.microsoft.com/office/drawing/2014/main" id="{7CE46114-AFD7-4E92-9F06-AB55CF5108E4}"/>
                          </a:ext>
                        </a:extLst>
                      </p:cNvPr>
                      <p:cNvPicPr/>
                      <p:nvPr/>
                    </p:nvPicPr>
                    <p:blipFill>
                      <a:blip r:embed="rId7"/>
                      <a:stretch>
                        <a:fillRect/>
                      </a:stretch>
                    </p:blipFill>
                    <p:spPr>
                      <a:xfrm>
                        <a:off x="4920122" y="5736367"/>
                        <a:ext cx="784922" cy="29834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B8804FB-25F1-4C93-B189-09893604C60C}"/>
              </a:ext>
            </a:extLst>
          </p:cNvPr>
          <p:cNvSpPr>
            <a:spLocks noGrp="1"/>
          </p:cNvSpPr>
          <p:nvPr>
            <p:ph idx="14"/>
          </p:nvPr>
        </p:nvSpPr>
        <p:spPr>
          <a:xfrm>
            <a:off x="5638800" y="5668633"/>
            <a:ext cx="1752600" cy="381000"/>
          </a:xfrm>
        </p:spPr>
        <p:txBody>
          <a:bodyPr/>
          <a:lstStyle/>
          <a:p>
            <a:r>
              <a:rPr lang="en-US" sz="1800" dirty="0">
                <a:ea typeface="Cambria Math"/>
              </a:rPr>
              <a:t>≡</a:t>
            </a:r>
            <a:r>
              <a:rPr lang="en-US" sz="1800" dirty="0">
                <a:ea typeface="Cambria Math" pitchFamily="18" charset="0"/>
              </a:rPr>
              <a:t> </a:t>
            </a:r>
            <a:r>
              <a:rPr lang="en-US" sz="1800" i="1" dirty="0">
                <a:ea typeface="Cambria Math" pitchFamily="18" charset="0"/>
              </a:rPr>
              <a:t>p</a:t>
            </a:r>
            <a:r>
              <a:rPr lang="en-US" sz="1800" dirty="0">
                <a:ea typeface="Cambria Math" pitchFamily="18" charset="0"/>
              </a:rPr>
              <a:t>  (mod 26).</a:t>
            </a:r>
            <a:endParaRPr lang="en-IN" sz="1800" dirty="0"/>
          </a:p>
        </p:txBody>
      </p:sp>
      <p:sp>
        <p:nvSpPr>
          <p:cNvPr id="9" name="Content Placeholder 8">
            <a:extLst>
              <a:ext uri="{FF2B5EF4-FFF2-40B4-BE49-F238E27FC236}">
                <a16:creationId xmlns:a16="http://schemas.microsoft.com/office/drawing/2014/main" id="{2F6D6058-2018-4230-851D-3F7C2C8C234D}"/>
              </a:ext>
            </a:extLst>
          </p:cNvPr>
          <p:cNvSpPr>
            <a:spLocks noGrp="1"/>
          </p:cNvSpPr>
          <p:nvPr>
            <p:ph idx="15"/>
          </p:nvPr>
        </p:nvSpPr>
        <p:spPr>
          <a:xfrm>
            <a:off x="457197" y="6065485"/>
            <a:ext cx="533400" cy="381000"/>
          </a:xfrm>
        </p:spPr>
        <p:txBody>
          <a:bodyPr/>
          <a:lstStyle/>
          <a:p>
            <a:pPr marL="285750" indent="-285750">
              <a:buClr>
                <a:srgbClr val="04617B"/>
              </a:buClr>
              <a:buFont typeface="Arial" panose="020B0604020202020204" pitchFamily="34" charset="0"/>
              <a:buChar char="•"/>
            </a:pPr>
            <a:r>
              <a:rPr lang="en-US" sz="1800" dirty="0"/>
              <a:t> </a:t>
            </a:r>
            <a:endParaRPr lang="en-IN" sz="1800" dirty="0"/>
          </a:p>
        </p:txBody>
      </p:sp>
      <p:graphicFrame>
        <p:nvGraphicFramePr>
          <p:cNvPr id="18" name="Object 17">
            <a:extLst>
              <a:ext uri="{FF2B5EF4-FFF2-40B4-BE49-F238E27FC236}">
                <a16:creationId xmlns:a16="http://schemas.microsoft.com/office/drawing/2014/main" id="{CA382501-0758-4D1C-B7C1-502B0E8F53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213951"/>
              </p:ext>
            </p:extLst>
          </p:nvPr>
        </p:nvGraphicFramePr>
        <p:xfrm>
          <a:off x="856445" y="6126496"/>
          <a:ext cx="1127845" cy="304734"/>
        </p:xfrm>
        <a:graphic>
          <a:graphicData uri="http://schemas.openxmlformats.org/presentationml/2006/ole">
            <mc:AlternateContent xmlns:mc="http://schemas.openxmlformats.org/markup-compatibility/2006">
              <mc:Choice xmlns:v="urn:schemas-microsoft-com:vml" Requires="v">
                <p:oleObj name="Equation" r:id="rId8" imgW="749160" imgH="203040" progId="Equation.DSMT4">
                  <p:embed/>
                </p:oleObj>
              </mc:Choice>
              <mc:Fallback>
                <p:oleObj name="Equation" r:id="rId8" imgW="749160" imgH="203040" progId="Equation.DSMT4">
                  <p:embed/>
                  <p:pic>
                    <p:nvPicPr>
                      <p:cNvPr id="12" name="Object 11">
                        <a:extLst>
                          <a:ext uri="{FF2B5EF4-FFF2-40B4-BE49-F238E27FC236}">
                            <a16:creationId xmlns:a16="http://schemas.microsoft.com/office/drawing/2014/main" id="{586F6CEB-6B28-4CB9-84DE-FFA1EE3E1EC2}"/>
                          </a:ext>
                        </a:extLst>
                      </p:cNvPr>
                      <p:cNvPicPr/>
                      <p:nvPr/>
                    </p:nvPicPr>
                    <p:blipFill>
                      <a:blip r:embed="rId9"/>
                      <a:stretch>
                        <a:fillRect/>
                      </a:stretch>
                    </p:blipFill>
                    <p:spPr>
                      <a:xfrm>
                        <a:off x="856445" y="6126496"/>
                        <a:ext cx="1127845" cy="30473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238CDD1-958C-4626-87EA-E78CEF66E243}"/>
              </a:ext>
            </a:extLst>
          </p:cNvPr>
          <p:cNvSpPr>
            <a:spLocks noGrp="1"/>
          </p:cNvSpPr>
          <p:nvPr>
            <p:ph idx="16"/>
          </p:nvPr>
        </p:nvSpPr>
        <p:spPr>
          <a:xfrm>
            <a:off x="1905000" y="6079466"/>
            <a:ext cx="4876800" cy="381000"/>
          </a:xfrm>
        </p:spPr>
        <p:txBody>
          <a:bodyPr/>
          <a:lstStyle/>
          <a:p>
            <a:r>
              <a:rPr lang="en-US" sz="1800" dirty="0">
                <a:ea typeface="Cambria Math" pitchFamily="18" charset="0"/>
              </a:rPr>
              <a:t>(mod 26) is used to determine </a:t>
            </a:r>
            <a:r>
              <a:rPr lang="en-US" sz="1800" i="1" dirty="0">
                <a:ea typeface="Cambria Math" pitchFamily="18" charset="0"/>
              </a:rPr>
              <a:t>p </a:t>
            </a:r>
            <a:r>
              <a:rPr lang="en-US" sz="1800" dirty="0">
                <a:ea typeface="Cambria Math" pitchFamily="18" charset="0"/>
              </a:rPr>
              <a:t>in</a:t>
            </a:r>
            <a:endParaRPr lang="en-IN" sz="1800" dirty="0"/>
          </a:p>
        </p:txBody>
      </p:sp>
      <p:graphicFrame>
        <p:nvGraphicFramePr>
          <p:cNvPr id="21" name="Object 20">
            <a:extLst>
              <a:ext uri="{FF2B5EF4-FFF2-40B4-BE49-F238E27FC236}">
                <a16:creationId xmlns:a16="http://schemas.microsoft.com/office/drawing/2014/main" id="{11A501EF-CC55-49FE-AAC6-35D7D0861C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0118836"/>
              </p:ext>
            </p:extLst>
          </p:nvPr>
        </p:nvGraphicFramePr>
        <p:xfrm>
          <a:off x="5257800" y="6118204"/>
          <a:ext cx="489007" cy="338544"/>
        </p:xfrm>
        <a:graphic>
          <a:graphicData uri="http://schemas.openxmlformats.org/presentationml/2006/ole">
            <mc:AlternateContent xmlns:mc="http://schemas.openxmlformats.org/markup-compatibility/2006">
              <mc:Choice xmlns:v="urn:schemas-microsoft-com:vml" Requires="v">
                <p:oleObj name="Equation" r:id="rId10" imgW="330120" imgH="228600" progId="Equation.DSMT4">
                  <p:embed/>
                </p:oleObj>
              </mc:Choice>
              <mc:Fallback>
                <p:oleObj name="Equation" r:id="rId10" imgW="330120" imgH="228600" progId="Equation.DSMT4">
                  <p:embed/>
                  <p:pic>
                    <p:nvPicPr>
                      <p:cNvPr id="13" name="Object 12">
                        <a:extLst>
                          <a:ext uri="{FF2B5EF4-FFF2-40B4-BE49-F238E27FC236}">
                            <a16:creationId xmlns:a16="http://schemas.microsoft.com/office/drawing/2014/main" id="{750081A4-5A1B-4879-942D-6BE221ACB1FF}"/>
                          </a:ext>
                        </a:extLst>
                      </p:cNvPr>
                      <p:cNvPicPr/>
                      <p:nvPr/>
                    </p:nvPicPr>
                    <p:blipFill>
                      <a:blip r:embed="rId11"/>
                      <a:stretch>
                        <a:fillRect/>
                      </a:stretch>
                    </p:blipFill>
                    <p:spPr>
                      <a:xfrm>
                        <a:off x="5257800" y="6118204"/>
                        <a:ext cx="489007" cy="33854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3B4BCC98-2D25-4239-A59F-F0BAB2E49F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90</a:t>
            </a:fld>
            <a:endParaRPr lang="en-US" dirty="0">
              <a:solidFill>
                <a:schemeClr val="bg1"/>
              </a:solidFill>
            </a:endParaRPr>
          </a:p>
        </p:txBody>
      </p:sp>
    </p:spTree>
    <p:extLst>
      <p:ext uri="{BB962C8B-B14F-4D97-AF65-F5344CB8AC3E}">
        <p14:creationId xmlns:p14="http://schemas.microsoft.com/office/powerpoint/2010/main" val="2381205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Cryptanalysis of Affine Ciphers</a:t>
            </a:r>
          </a:p>
        </p:txBody>
      </p:sp>
      <p:sp>
        <p:nvSpPr>
          <p:cNvPr id="3" name="Content Placeholder 2"/>
          <p:cNvSpPr>
            <a:spLocks noGrp="1"/>
          </p:cNvSpPr>
          <p:nvPr>
            <p:ph idx="1"/>
          </p:nvPr>
        </p:nvSpPr>
        <p:spPr>
          <a:xfrm>
            <a:off x="457200" y="1295400"/>
            <a:ext cx="8424000" cy="5257800"/>
          </a:xfrm>
        </p:spPr>
        <p:txBody>
          <a:bodyPr/>
          <a:lstStyle/>
          <a:p>
            <a:pPr>
              <a:spcBef>
                <a:spcPts val="0"/>
              </a:spcBef>
              <a:spcAft>
                <a:spcPts val="400"/>
              </a:spcAft>
            </a:pPr>
            <a:r>
              <a:rPr lang="en-US" sz="2000" dirty="0"/>
              <a:t>The process of recovering plaintext from </a:t>
            </a:r>
            <a:r>
              <a:rPr lang="en-US" sz="2000" dirty="0" err="1"/>
              <a:t>ciphertext</a:t>
            </a:r>
            <a:r>
              <a:rPr lang="en-US" sz="2000" dirty="0"/>
              <a:t> without knowledge both  of the encryption method and the key is known as </a:t>
            </a:r>
            <a:r>
              <a:rPr lang="en-US" sz="2000" i="1" dirty="0"/>
              <a:t>cryptanalysis</a:t>
            </a:r>
            <a:r>
              <a:rPr lang="en-US" sz="2000" dirty="0"/>
              <a:t> or </a:t>
            </a:r>
            <a:r>
              <a:rPr lang="en-US" sz="2000" i="1" dirty="0"/>
              <a:t>breaking codes</a:t>
            </a:r>
            <a:r>
              <a:rPr lang="en-US" sz="2000" dirty="0"/>
              <a:t>.</a:t>
            </a:r>
          </a:p>
          <a:p>
            <a:pPr>
              <a:spcBef>
                <a:spcPts val="0"/>
              </a:spcBef>
              <a:spcAft>
                <a:spcPts val="400"/>
              </a:spcAft>
            </a:pPr>
            <a:r>
              <a:rPr lang="en-US" sz="2000" dirty="0"/>
              <a:t>An important tool for cryptanalyzing </a:t>
            </a:r>
            <a:r>
              <a:rPr lang="en-US" sz="2000" dirty="0" err="1"/>
              <a:t>ciphertext</a:t>
            </a:r>
            <a:r>
              <a:rPr lang="en-US" sz="2000" dirty="0"/>
              <a:t> produced with a affine ciphers is the relative frequencies of letters. The nine most common letters in the English texts are E </a:t>
            </a:r>
            <a:r>
              <a:rPr lang="en-US" sz="2000" dirty="0">
                <a:ea typeface="Cambria Math" pitchFamily="18" charset="0"/>
              </a:rPr>
              <a:t>13</a:t>
            </a:r>
            <a:r>
              <a:rPr lang="en-US" sz="2000" dirty="0"/>
              <a:t>%, T </a:t>
            </a:r>
            <a:r>
              <a:rPr lang="en-US" sz="2000" dirty="0">
                <a:ea typeface="Cambria Math" pitchFamily="18" charset="0"/>
              </a:rPr>
              <a:t>9</a:t>
            </a:r>
            <a:r>
              <a:rPr lang="en-US" sz="2000" dirty="0"/>
              <a:t>%, A </a:t>
            </a:r>
            <a:r>
              <a:rPr lang="en-US" sz="2000" dirty="0">
                <a:ea typeface="Cambria Math" pitchFamily="18" charset="0"/>
              </a:rPr>
              <a:t>8</a:t>
            </a:r>
            <a:r>
              <a:rPr lang="en-US" sz="2000" dirty="0"/>
              <a:t>%, O </a:t>
            </a:r>
            <a:r>
              <a:rPr lang="en-US" sz="2000" dirty="0">
                <a:ea typeface="Cambria Math" pitchFamily="18" charset="0"/>
              </a:rPr>
              <a:t>8</a:t>
            </a:r>
            <a:r>
              <a:rPr lang="en-US" sz="2000" dirty="0"/>
              <a:t>%, I </a:t>
            </a:r>
            <a:r>
              <a:rPr lang="en-US" sz="2000" dirty="0">
                <a:ea typeface="Cambria Math" pitchFamily="18" charset="0"/>
              </a:rPr>
              <a:t>7</a:t>
            </a:r>
            <a:r>
              <a:rPr lang="en-US" sz="2000" dirty="0"/>
              <a:t>%, N </a:t>
            </a:r>
            <a:r>
              <a:rPr lang="en-US" sz="2000" dirty="0">
                <a:ea typeface="Cambria Math" pitchFamily="18" charset="0"/>
              </a:rPr>
              <a:t>7</a:t>
            </a:r>
            <a:r>
              <a:rPr lang="en-US" sz="2000" dirty="0"/>
              <a:t>%, S </a:t>
            </a:r>
            <a:r>
              <a:rPr lang="en-US" sz="2000" dirty="0">
                <a:ea typeface="Cambria Math" pitchFamily="18" charset="0"/>
              </a:rPr>
              <a:t>7</a:t>
            </a:r>
            <a:r>
              <a:rPr lang="en-US" sz="2000" dirty="0"/>
              <a:t>%, H </a:t>
            </a:r>
            <a:r>
              <a:rPr lang="en-US" sz="2000" dirty="0">
                <a:ea typeface="Cambria Math" pitchFamily="18" charset="0"/>
              </a:rPr>
              <a:t>6</a:t>
            </a:r>
            <a:r>
              <a:rPr lang="en-US" sz="2000" dirty="0"/>
              <a:t>%, and R </a:t>
            </a:r>
            <a:r>
              <a:rPr lang="en-US" sz="2000" dirty="0">
                <a:ea typeface="Cambria Math" pitchFamily="18" charset="0"/>
              </a:rPr>
              <a:t>6</a:t>
            </a:r>
            <a:r>
              <a:rPr lang="en-US" sz="2000" dirty="0"/>
              <a:t>%.</a:t>
            </a:r>
          </a:p>
          <a:p>
            <a:pPr>
              <a:spcBef>
                <a:spcPts val="0"/>
              </a:spcBef>
              <a:spcAft>
                <a:spcPts val="400"/>
              </a:spcAft>
            </a:pPr>
            <a:r>
              <a:rPr lang="en-US" sz="2000" dirty="0"/>
              <a:t>To analyze </a:t>
            </a:r>
            <a:r>
              <a:rPr lang="en-US" sz="2000" dirty="0" err="1"/>
              <a:t>ciphertext</a:t>
            </a:r>
            <a:r>
              <a:rPr lang="en-US" sz="2000" dirty="0"/>
              <a:t>:</a:t>
            </a:r>
          </a:p>
          <a:p>
            <a:pPr marL="342000" lvl="1">
              <a:spcBef>
                <a:spcPts val="0"/>
              </a:spcBef>
              <a:spcAft>
                <a:spcPts val="400"/>
              </a:spcAft>
            </a:pPr>
            <a:r>
              <a:rPr lang="en-US" sz="1800" dirty="0"/>
              <a:t>Find the frequency of the letters in the </a:t>
            </a:r>
            <a:r>
              <a:rPr lang="en-US" sz="1800" dirty="0" err="1"/>
              <a:t>ciphertext</a:t>
            </a:r>
            <a:r>
              <a:rPr lang="en-US" sz="1800" dirty="0"/>
              <a:t>.</a:t>
            </a:r>
          </a:p>
          <a:p>
            <a:pPr marL="342000" lvl="1">
              <a:spcBef>
                <a:spcPts val="0"/>
              </a:spcBef>
              <a:spcAft>
                <a:spcPts val="400"/>
              </a:spcAft>
            </a:pPr>
            <a:r>
              <a:rPr lang="en-US" sz="1800" dirty="0"/>
              <a:t>Hypothesize that the most frequent letter is produced by encrypting E. </a:t>
            </a:r>
          </a:p>
          <a:p>
            <a:pPr marL="342000" lvl="1">
              <a:spcBef>
                <a:spcPts val="0"/>
              </a:spcBef>
              <a:spcAft>
                <a:spcPts val="400"/>
              </a:spcAft>
            </a:pPr>
            <a:r>
              <a:rPr lang="en-US" sz="1800" dirty="0"/>
              <a:t>If the value of the shift from E to the most frequent letter is </a:t>
            </a:r>
            <a:r>
              <a:rPr lang="en-US" sz="1800" i="1" dirty="0"/>
              <a:t>k</a:t>
            </a:r>
            <a:r>
              <a:rPr lang="en-US" sz="1800" dirty="0"/>
              <a:t>, shift the </a:t>
            </a:r>
            <a:r>
              <a:rPr lang="en-US" sz="1800" dirty="0" err="1"/>
              <a:t>ciphertext</a:t>
            </a:r>
            <a:r>
              <a:rPr lang="en-US" sz="1800" dirty="0"/>
              <a:t> by </a:t>
            </a:r>
            <a:r>
              <a:rPr lang="en-US" sz="1800" dirty="0">
                <a:ea typeface="Cambria Math"/>
              </a:rPr>
              <a:t>−</a:t>
            </a:r>
            <a:r>
              <a:rPr lang="en-US" sz="1800" i="1" dirty="0"/>
              <a:t>k</a:t>
            </a:r>
            <a:r>
              <a:rPr lang="en-US" sz="1800" dirty="0"/>
              <a:t> and see if it makes sense.</a:t>
            </a:r>
          </a:p>
          <a:p>
            <a:pPr marL="342000" lvl="1">
              <a:spcBef>
                <a:spcPts val="0"/>
              </a:spcBef>
              <a:spcAft>
                <a:spcPts val="400"/>
              </a:spcAft>
            </a:pPr>
            <a:r>
              <a:rPr lang="en-US" sz="1800" dirty="0"/>
              <a:t>If not, try T as a hypothesis and continue. </a:t>
            </a:r>
          </a:p>
          <a:p>
            <a:pPr>
              <a:spcBef>
                <a:spcPts val="0"/>
              </a:spcBef>
              <a:spcAft>
                <a:spcPts val="400"/>
              </a:spcAft>
            </a:pPr>
            <a:r>
              <a:rPr lang="en-US" sz="2000" b="1" dirty="0"/>
              <a:t>Example</a:t>
            </a:r>
            <a:r>
              <a:rPr lang="en-US" sz="2000" dirty="0"/>
              <a:t>: We intercepted the message “ZNK KGXRE HOXJ MKZY ZNK CUXS” that we know was produced by a shift cipher. Let’s try to cryptanalyze.</a:t>
            </a:r>
          </a:p>
          <a:p>
            <a:pPr>
              <a:spcBef>
                <a:spcPts val="0"/>
              </a:spcBef>
              <a:spcAft>
                <a:spcPts val="400"/>
              </a:spcAft>
            </a:pPr>
            <a:r>
              <a:rPr lang="en-US" sz="2000" b="1" dirty="0"/>
              <a:t>Solution</a:t>
            </a:r>
            <a:r>
              <a:rPr lang="en-US" sz="2000" dirty="0"/>
              <a:t>: The most common letter in the </a:t>
            </a:r>
            <a:r>
              <a:rPr lang="en-US" sz="2000" dirty="0" err="1"/>
              <a:t>ciphertext</a:t>
            </a:r>
            <a:r>
              <a:rPr lang="en-US" sz="2000" dirty="0"/>
              <a:t> is K. So perhaps the letters were shifted by 6 since this would then map E to K. Shifting the entire message by </a:t>
            </a:r>
            <a:r>
              <a:rPr lang="en-US" sz="2000" dirty="0">
                <a:ea typeface="Cambria Math"/>
              </a:rPr>
              <a:t>−6 gives us “THE EARLY BIRD GETS THE WORM.”</a:t>
            </a:r>
            <a:endParaRPr lang="en-US" sz="2000" dirty="0"/>
          </a:p>
        </p:txBody>
      </p:sp>
      <p:sp>
        <p:nvSpPr>
          <p:cNvPr id="4" name="Slide Number Placeholder 5">
            <a:extLst>
              <a:ext uri="{FF2B5EF4-FFF2-40B4-BE49-F238E27FC236}">
                <a16:creationId xmlns:a16="http://schemas.microsoft.com/office/drawing/2014/main" id="{89F7DD7D-7652-4541-BA00-9B28DE23E1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91</a:t>
            </a:fld>
            <a:endParaRPr lang="en-US" dirty="0">
              <a:solidFill>
                <a:schemeClr val="bg1"/>
              </a:solidFill>
            </a:endParaRPr>
          </a:p>
        </p:txBody>
      </p:sp>
    </p:spTree>
    <p:extLst>
      <p:ext uri="{BB962C8B-B14F-4D97-AF65-F5344CB8AC3E}">
        <p14:creationId xmlns:p14="http://schemas.microsoft.com/office/powerpoint/2010/main" val="32393353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0BD-BE84-4444-A048-264AA82EF666}"/>
              </a:ext>
            </a:extLst>
          </p:cNvPr>
          <p:cNvSpPr>
            <a:spLocks noGrp="1"/>
          </p:cNvSpPr>
          <p:nvPr>
            <p:ph type="title"/>
          </p:nvPr>
        </p:nvSpPr>
        <p:spPr/>
        <p:txBody>
          <a:bodyPr/>
          <a:lstStyle/>
          <a:p>
            <a:r>
              <a:rPr lang="en-IN" dirty="0"/>
              <a:t>Block Ciphers</a:t>
            </a:r>
            <a:r>
              <a:rPr lang="en-IN" sz="1500" dirty="0"/>
              <a:t> 1</a:t>
            </a:r>
            <a:endParaRPr lang="en-IN" dirty="0"/>
          </a:p>
        </p:txBody>
      </p:sp>
      <p:sp>
        <p:nvSpPr>
          <p:cNvPr id="3" name="Content Placeholder 2">
            <a:extLst>
              <a:ext uri="{FF2B5EF4-FFF2-40B4-BE49-F238E27FC236}">
                <a16:creationId xmlns:a16="http://schemas.microsoft.com/office/drawing/2014/main" id="{D7CA77C5-5FA6-45F0-A1D1-9C248CFEC220}"/>
              </a:ext>
            </a:extLst>
          </p:cNvPr>
          <p:cNvSpPr>
            <a:spLocks noGrp="1"/>
          </p:cNvSpPr>
          <p:nvPr>
            <p:ph idx="1"/>
          </p:nvPr>
        </p:nvSpPr>
        <p:spPr>
          <a:xfrm>
            <a:off x="457199" y="1295400"/>
            <a:ext cx="8424001" cy="2895600"/>
          </a:xfrm>
        </p:spPr>
        <p:txBody>
          <a:bodyPr/>
          <a:lstStyle/>
          <a:p>
            <a:pPr>
              <a:spcBef>
                <a:spcPts val="200"/>
              </a:spcBef>
            </a:pPr>
            <a:r>
              <a:rPr lang="en-US" sz="2400" dirty="0"/>
              <a:t>Ciphers that replace each letter of the alphabet by another letter are called </a:t>
            </a:r>
            <a:r>
              <a:rPr lang="en-US" sz="2400" i="1" dirty="0"/>
              <a:t>character</a:t>
            </a:r>
            <a:r>
              <a:rPr lang="en-US" sz="2400" dirty="0"/>
              <a:t> or </a:t>
            </a:r>
            <a:r>
              <a:rPr lang="en-US" sz="2400" i="1" dirty="0"/>
              <a:t>monoalphabetic</a:t>
            </a:r>
            <a:r>
              <a:rPr lang="en-US" sz="2400" dirty="0"/>
              <a:t> ciphers. </a:t>
            </a:r>
          </a:p>
          <a:p>
            <a:pPr>
              <a:spcBef>
                <a:spcPts val="200"/>
              </a:spcBef>
            </a:pPr>
            <a:r>
              <a:rPr lang="en-US" sz="2400" dirty="0"/>
              <a:t>They are vulnerable to cryptanalysis based on letter frequency. </a:t>
            </a:r>
            <a:r>
              <a:rPr lang="en-US" sz="2400" i="1" dirty="0"/>
              <a:t>Block ciphers</a:t>
            </a:r>
            <a:r>
              <a:rPr lang="en-US" sz="2400" dirty="0"/>
              <a:t> avoid this problem, by replacing blocks of letters with other blocks of letters.</a:t>
            </a:r>
          </a:p>
          <a:p>
            <a:pPr>
              <a:spcBef>
                <a:spcPts val="200"/>
              </a:spcBef>
            </a:pPr>
            <a:r>
              <a:rPr lang="en-US" sz="2400" dirty="0"/>
              <a:t>A simple type of block cipher is called the </a:t>
            </a:r>
            <a:r>
              <a:rPr lang="en-US" sz="2400" i="1" dirty="0"/>
              <a:t>transposition cipher</a:t>
            </a:r>
            <a:r>
              <a:rPr lang="en-US" sz="2400" dirty="0"/>
              <a:t>. The key is a permutation </a:t>
            </a:r>
            <a:r>
              <a:rPr lang="el-GR" sz="2400" dirty="0">
                <a:ea typeface="Cambria Math"/>
              </a:rPr>
              <a:t>σ</a:t>
            </a:r>
            <a:r>
              <a:rPr lang="en-US" sz="2400" dirty="0">
                <a:ea typeface="Cambria Math"/>
              </a:rPr>
              <a:t> of the set</a:t>
            </a:r>
            <a:endParaRPr lang="en-IN" dirty="0"/>
          </a:p>
        </p:txBody>
      </p:sp>
      <p:graphicFrame>
        <p:nvGraphicFramePr>
          <p:cNvPr id="14" name="Object 13">
            <a:extLst>
              <a:ext uri="{FF2B5EF4-FFF2-40B4-BE49-F238E27FC236}">
                <a16:creationId xmlns:a16="http://schemas.microsoft.com/office/drawing/2014/main" id="{40DFFB35-90B6-4E1B-9BDD-E2765D24B4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4729116"/>
              </p:ext>
            </p:extLst>
          </p:nvPr>
        </p:nvGraphicFramePr>
        <p:xfrm>
          <a:off x="4548188" y="3687763"/>
          <a:ext cx="1331912" cy="493243"/>
        </p:xfrm>
        <a:graphic>
          <a:graphicData uri="http://schemas.openxmlformats.org/presentationml/2006/ole">
            <mc:AlternateContent xmlns:mc="http://schemas.openxmlformats.org/markup-compatibility/2006">
              <mc:Choice xmlns:v="urn:schemas-microsoft-com:vml" Requires="v">
                <p:oleObj name="Equation" r:id="rId2" imgW="685800" imgH="253800" progId="Equation.DSMT4">
                  <p:embed/>
                </p:oleObj>
              </mc:Choice>
              <mc:Fallback>
                <p:oleObj name="Equation" r:id="rId2" imgW="685800" imgH="253800" progId="Equation.DSMT4">
                  <p:embed/>
                  <p:pic>
                    <p:nvPicPr>
                      <p:cNvPr id="5" name="Object 4">
                        <a:extLst>
                          <a:ext uri="{FF2B5EF4-FFF2-40B4-BE49-F238E27FC236}">
                            <a16:creationId xmlns:a16="http://schemas.microsoft.com/office/drawing/2014/main" id="{31F14A3F-7692-423F-BD67-96CADCF59D5A}"/>
                          </a:ext>
                        </a:extLst>
                      </p:cNvPr>
                      <p:cNvPicPr/>
                      <p:nvPr/>
                    </p:nvPicPr>
                    <p:blipFill>
                      <a:blip r:embed="rId3"/>
                      <a:stretch>
                        <a:fillRect/>
                      </a:stretch>
                    </p:blipFill>
                    <p:spPr>
                      <a:xfrm>
                        <a:off x="4548188" y="3687763"/>
                        <a:ext cx="1331912" cy="49324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EA3290-30F7-4E5E-B30E-7B0A76C7E61C}"/>
              </a:ext>
            </a:extLst>
          </p:cNvPr>
          <p:cNvSpPr>
            <a:spLocks noGrp="1"/>
          </p:cNvSpPr>
          <p:nvPr>
            <p:ph idx="10"/>
          </p:nvPr>
        </p:nvSpPr>
        <p:spPr>
          <a:xfrm>
            <a:off x="5728447" y="3703320"/>
            <a:ext cx="3200400" cy="381000"/>
          </a:xfrm>
        </p:spPr>
        <p:txBody>
          <a:bodyPr/>
          <a:lstStyle/>
          <a:p>
            <a:r>
              <a:rPr lang="en-US" sz="2400" dirty="0">
                <a:ea typeface="Cambria Math"/>
              </a:rPr>
              <a:t>, where </a:t>
            </a:r>
            <a:r>
              <a:rPr lang="en-US" sz="2400" i="1" dirty="0">
                <a:ea typeface="Cambria Math"/>
              </a:rPr>
              <a:t>m</a:t>
            </a:r>
            <a:r>
              <a:rPr lang="en-US" sz="2400" dirty="0">
                <a:ea typeface="Cambria Math"/>
              </a:rPr>
              <a:t> is an integer,</a:t>
            </a:r>
            <a:endParaRPr lang="en-IN" dirty="0"/>
          </a:p>
        </p:txBody>
      </p:sp>
      <p:sp>
        <p:nvSpPr>
          <p:cNvPr id="5" name="Content Placeholder 4">
            <a:extLst>
              <a:ext uri="{FF2B5EF4-FFF2-40B4-BE49-F238E27FC236}">
                <a16:creationId xmlns:a16="http://schemas.microsoft.com/office/drawing/2014/main" id="{9AC65B36-31E4-46B7-B801-05E7899E3E0A}"/>
              </a:ext>
            </a:extLst>
          </p:cNvPr>
          <p:cNvSpPr>
            <a:spLocks noGrp="1"/>
          </p:cNvSpPr>
          <p:nvPr>
            <p:ph idx="11"/>
          </p:nvPr>
        </p:nvSpPr>
        <p:spPr>
          <a:xfrm>
            <a:off x="457200" y="4038600"/>
            <a:ext cx="4648200" cy="381000"/>
          </a:xfrm>
        </p:spPr>
        <p:txBody>
          <a:bodyPr/>
          <a:lstStyle/>
          <a:p>
            <a:r>
              <a:rPr lang="en-US" sz="2400" dirty="0">
                <a:ea typeface="Cambria Math"/>
              </a:rPr>
              <a:t>that is a one-to-one function from</a:t>
            </a:r>
            <a:endParaRPr lang="en-IN" dirty="0"/>
          </a:p>
        </p:txBody>
      </p:sp>
      <p:graphicFrame>
        <p:nvGraphicFramePr>
          <p:cNvPr id="13" name="Object 12">
            <a:extLst>
              <a:ext uri="{FF2B5EF4-FFF2-40B4-BE49-F238E27FC236}">
                <a16:creationId xmlns:a16="http://schemas.microsoft.com/office/drawing/2014/main" id="{E03E418F-20BE-4E8B-A3B1-C29C258AB9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7832918"/>
              </p:ext>
            </p:extLst>
          </p:nvPr>
        </p:nvGraphicFramePr>
        <p:xfrm>
          <a:off x="4783500" y="4053792"/>
          <a:ext cx="1312500" cy="486111"/>
        </p:xfrm>
        <a:graphic>
          <a:graphicData uri="http://schemas.openxmlformats.org/presentationml/2006/ole">
            <mc:AlternateContent xmlns:mc="http://schemas.openxmlformats.org/markup-compatibility/2006">
              <mc:Choice xmlns:v="urn:schemas-microsoft-com:vml" Requires="v">
                <p:oleObj name="Equation" r:id="rId4" imgW="685800" imgH="253800" progId="Equation.DSMT4">
                  <p:embed/>
                </p:oleObj>
              </mc:Choice>
              <mc:Fallback>
                <p:oleObj name="Equation" r:id="rId4" imgW="685800" imgH="253800" progId="Equation.DSMT4">
                  <p:embed/>
                  <p:pic>
                    <p:nvPicPr>
                      <p:cNvPr id="0" name=""/>
                      <p:cNvPicPr/>
                      <p:nvPr/>
                    </p:nvPicPr>
                    <p:blipFill>
                      <a:blip r:embed="rId5"/>
                      <a:stretch>
                        <a:fillRect/>
                      </a:stretch>
                    </p:blipFill>
                    <p:spPr>
                      <a:xfrm>
                        <a:off x="4783500" y="4053792"/>
                        <a:ext cx="1312500" cy="48611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C7F13AF-EECD-4640-BF13-8F2FF4AB3762}"/>
              </a:ext>
            </a:extLst>
          </p:cNvPr>
          <p:cNvSpPr>
            <a:spLocks noGrp="1"/>
          </p:cNvSpPr>
          <p:nvPr>
            <p:ph idx="12"/>
          </p:nvPr>
        </p:nvSpPr>
        <p:spPr>
          <a:xfrm>
            <a:off x="5991440" y="4051765"/>
            <a:ext cx="1371600" cy="381000"/>
          </a:xfrm>
        </p:spPr>
        <p:txBody>
          <a:bodyPr/>
          <a:lstStyle/>
          <a:p>
            <a:r>
              <a:rPr lang="en-US" sz="2400" dirty="0">
                <a:ea typeface="Cambria Math"/>
              </a:rPr>
              <a:t>to itself.</a:t>
            </a:r>
            <a:endParaRPr lang="en-IN" dirty="0"/>
          </a:p>
        </p:txBody>
      </p:sp>
      <p:sp>
        <p:nvSpPr>
          <p:cNvPr id="7" name="Content Placeholder 6">
            <a:extLst>
              <a:ext uri="{FF2B5EF4-FFF2-40B4-BE49-F238E27FC236}">
                <a16:creationId xmlns:a16="http://schemas.microsoft.com/office/drawing/2014/main" id="{2646F7F5-B663-4C1D-9665-40B89C21F3DD}"/>
              </a:ext>
            </a:extLst>
          </p:cNvPr>
          <p:cNvSpPr>
            <a:spLocks noGrp="1"/>
          </p:cNvSpPr>
          <p:nvPr>
            <p:ph idx="13"/>
          </p:nvPr>
        </p:nvSpPr>
        <p:spPr>
          <a:xfrm>
            <a:off x="457199" y="4521856"/>
            <a:ext cx="8382000" cy="838200"/>
          </a:xfrm>
        </p:spPr>
        <p:txBody>
          <a:bodyPr/>
          <a:lstStyle/>
          <a:p>
            <a:r>
              <a:rPr lang="en-US" sz="2400" dirty="0">
                <a:ea typeface="Cambria Math"/>
              </a:rPr>
              <a:t>To encrypt a message, split the letters into blocks of size </a:t>
            </a:r>
            <a:r>
              <a:rPr lang="en-US" sz="2400" i="1" dirty="0">
                <a:ea typeface="Cambria Math"/>
              </a:rPr>
              <a:t>m, </a:t>
            </a:r>
            <a:r>
              <a:rPr lang="en-US" sz="2400" dirty="0">
                <a:ea typeface="Cambria Math"/>
              </a:rPr>
              <a:t>adding additional letters to fill out the final block. We encrypt</a:t>
            </a:r>
            <a:endParaRPr lang="en-IN" dirty="0"/>
          </a:p>
        </p:txBody>
      </p:sp>
      <p:graphicFrame>
        <p:nvGraphicFramePr>
          <p:cNvPr id="17" name="Object 16">
            <a:extLst>
              <a:ext uri="{FF2B5EF4-FFF2-40B4-BE49-F238E27FC236}">
                <a16:creationId xmlns:a16="http://schemas.microsoft.com/office/drawing/2014/main" id="{6DDB1358-448D-4220-B163-ED299C80CD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8094966"/>
              </p:ext>
            </p:extLst>
          </p:nvPr>
        </p:nvGraphicFramePr>
        <p:xfrm>
          <a:off x="7323352" y="4936813"/>
          <a:ext cx="1333850" cy="421216"/>
        </p:xfrm>
        <a:graphic>
          <a:graphicData uri="http://schemas.openxmlformats.org/presentationml/2006/ole">
            <mc:AlternateContent xmlns:mc="http://schemas.openxmlformats.org/markup-compatibility/2006">
              <mc:Choice xmlns:v="urn:schemas-microsoft-com:vml" Requires="v">
                <p:oleObj name="Equation" r:id="rId6" imgW="723600" imgH="228600" progId="Equation.DSMT4">
                  <p:embed/>
                </p:oleObj>
              </mc:Choice>
              <mc:Fallback>
                <p:oleObj name="Equation" r:id="rId6" imgW="723600" imgH="228600" progId="Equation.DSMT4">
                  <p:embed/>
                  <p:pic>
                    <p:nvPicPr>
                      <p:cNvPr id="7" name="Object 6">
                        <a:extLst>
                          <a:ext uri="{FF2B5EF4-FFF2-40B4-BE49-F238E27FC236}">
                            <a16:creationId xmlns:a16="http://schemas.microsoft.com/office/drawing/2014/main" id="{0C2C10A3-56A0-48D8-B4D2-CCBD9CFFCDFC}"/>
                          </a:ext>
                        </a:extLst>
                      </p:cNvPr>
                      <p:cNvPicPr/>
                      <p:nvPr/>
                    </p:nvPicPr>
                    <p:blipFill>
                      <a:blip r:embed="rId7"/>
                      <a:stretch>
                        <a:fillRect/>
                      </a:stretch>
                    </p:blipFill>
                    <p:spPr>
                      <a:xfrm>
                        <a:off x="7323352" y="4936813"/>
                        <a:ext cx="1333850" cy="42121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70F3E9A-ACF2-4D92-9A91-5385DB5202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6259691"/>
              </p:ext>
            </p:extLst>
          </p:nvPr>
        </p:nvGraphicFramePr>
        <p:xfrm>
          <a:off x="544513" y="5310188"/>
          <a:ext cx="4003675" cy="481012"/>
        </p:xfrm>
        <a:graphic>
          <a:graphicData uri="http://schemas.openxmlformats.org/presentationml/2006/ole">
            <mc:AlternateContent xmlns:mc="http://schemas.openxmlformats.org/markup-compatibility/2006">
              <mc:Choice xmlns:v="urn:schemas-microsoft-com:vml" Requires="v">
                <p:oleObj name="Equation" r:id="rId8" imgW="2120760" imgH="253800" progId="Equation.DSMT4">
                  <p:embed/>
                </p:oleObj>
              </mc:Choice>
              <mc:Fallback>
                <p:oleObj name="Equation" r:id="rId8" imgW="2120760" imgH="253800" progId="Equation.DSMT4">
                  <p:embed/>
                  <p:pic>
                    <p:nvPicPr>
                      <p:cNvPr id="6" name="Object 5">
                        <a:extLst>
                          <a:ext uri="{FF2B5EF4-FFF2-40B4-BE49-F238E27FC236}">
                            <a16:creationId xmlns:a16="http://schemas.microsoft.com/office/drawing/2014/main" id="{0784ABD3-6F74-4443-A49D-BBC1445C710C}"/>
                          </a:ext>
                        </a:extLst>
                      </p:cNvPr>
                      <p:cNvPicPr/>
                      <p:nvPr/>
                    </p:nvPicPr>
                    <p:blipFill>
                      <a:blip r:embed="rId9"/>
                      <a:stretch>
                        <a:fillRect/>
                      </a:stretch>
                    </p:blipFill>
                    <p:spPr>
                      <a:xfrm>
                        <a:off x="544513" y="5310188"/>
                        <a:ext cx="4003675" cy="48101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0ED4CAA-BD30-4547-9589-0E0786FF5BD2}"/>
              </a:ext>
            </a:extLst>
          </p:cNvPr>
          <p:cNvSpPr>
            <a:spLocks noGrp="1"/>
          </p:cNvSpPr>
          <p:nvPr>
            <p:ph idx="14"/>
          </p:nvPr>
        </p:nvSpPr>
        <p:spPr>
          <a:xfrm>
            <a:off x="457200" y="5715000"/>
            <a:ext cx="2133600" cy="457200"/>
          </a:xfrm>
        </p:spPr>
        <p:txBody>
          <a:bodyPr/>
          <a:lstStyle/>
          <a:p>
            <a:r>
              <a:rPr lang="en-US" sz="2400" dirty="0">
                <a:ea typeface="Cambria Math"/>
              </a:rPr>
              <a:t>To decrypt the</a:t>
            </a:r>
            <a:endParaRPr lang="en-IN" dirty="0"/>
          </a:p>
        </p:txBody>
      </p:sp>
      <p:graphicFrame>
        <p:nvGraphicFramePr>
          <p:cNvPr id="18" name="Object 17">
            <a:extLst>
              <a:ext uri="{FF2B5EF4-FFF2-40B4-BE49-F238E27FC236}">
                <a16:creationId xmlns:a16="http://schemas.microsoft.com/office/drawing/2014/main" id="{1E80AD25-BDA3-43AA-99A8-EA30828E6E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1512388"/>
              </p:ext>
            </p:extLst>
          </p:nvPr>
        </p:nvGraphicFramePr>
        <p:xfrm>
          <a:off x="2428348" y="5749254"/>
          <a:ext cx="1303089" cy="434364"/>
        </p:xfrm>
        <a:graphic>
          <a:graphicData uri="http://schemas.openxmlformats.org/presentationml/2006/ole">
            <mc:AlternateContent xmlns:mc="http://schemas.openxmlformats.org/markup-compatibility/2006">
              <mc:Choice xmlns:v="urn:schemas-microsoft-com:vml" Requires="v">
                <p:oleObj name="Equation" r:id="rId10" imgW="685800" imgH="228600" progId="Equation.DSMT4">
                  <p:embed/>
                </p:oleObj>
              </mc:Choice>
              <mc:Fallback>
                <p:oleObj name="Equation" r:id="rId10" imgW="685800" imgH="228600" progId="Equation.DSMT4">
                  <p:embed/>
                  <p:pic>
                    <p:nvPicPr>
                      <p:cNvPr id="8" name="Object 7">
                        <a:extLst>
                          <a:ext uri="{FF2B5EF4-FFF2-40B4-BE49-F238E27FC236}">
                            <a16:creationId xmlns:a16="http://schemas.microsoft.com/office/drawing/2014/main" id="{67E23187-3ECC-40AF-A034-B39133650026}"/>
                          </a:ext>
                        </a:extLst>
                      </p:cNvPr>
                      <p:cNvPicPr/>
                      <p:nvPr/>
                    </p:nvPicPr>
                    <p:blipFill>
                      <a:blip r:embed="rId11"/>
                      <a:stretch>
                        <a:fillRect/>
                      </a:stretch>
                    </p:blipFill>
                    <p:spPr>
                      <a:xfrm>
                        <a:off x="2428348" y="5749254"/>
                        <a:ext cx="1303089" cy="43436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A421A63-7CCF-483B-B258-A5348C7233E2}"/>
              </a:ext>
            </a:extLst>
          </p:cNvPr>
          <p:cNvSpPr>
            <a:spLocks noGrp="1"/>
          </p:cNvSpPr>
          <p:nvPr>
            <p:ph idx="15"/>
          </p:nvPr>
        </p:nvSpPr>
        <p:spPr>
          <a:xfrm>
            <a:off x="3699600" y="5715000"/>
            <a:ext cx="5181600" cy="381000"/>
          </a:xfrm>
        </p:spPr>
        <p:txBody>
          <a:bodyPr/>
          <a:lstStyle/>
          <a:p>
            <a:r>
              <a:rPr lang="en-US" sz="2400" dirty="0">
                <a:ea typeface="Cambria Math"/>
              </a:rPr>
              <a:t>transpose the letters using the inverse</a:t>
            </a:r>
            <a:endParaRPr lang="en-IN" dirty="0"/>
          </a:p>
        </p:txBody>
      </p:sp>
      <p:sp>
        <p:nvSpPr>
          <p:cNvPr id="10" name="Content Placeholder 9">
            <a:extLst>
              <a:ext uri="{FF2B5EF4-FFF2-40B4-BE49-F238E27FC236}">
                <a16:creationId xmlns:a16="http://schemas.microsoft.com/office/drawing/2014/main" id="{92A5AECE-321E-4D76-BB82-799D1217C6B8}"/>
              </a:ext>
            </a:extLst>
          </p:cNvPr>
          <p:cNvSpPr>
            <a:spLocks noGrp="1"/>
          </p:cNvSpPr>
          <p:nvPr>
            <p:ph idx="16"/>
          </p:nvPr>
        </p:nvSpPr>
        <p:spPr>
          <a:xfrm>
            <a:off x="474300" y="6096000"/>
            <a:ext cx="2209800" cy="381000"/>
          </a:xfrm>
        </p:spPr>
        <p:txBody>
          <a:bodyPr/>
          <a:lstStyle/>
          <a:p>
            <a:r>
              <a:rPr lang="en-US" sz="2400" dirty="0">
                <a:ea typeface="Cambria Math"/>
              </a:rPr>
              <a:t>permutation</a:t>
            </a:r>
            <a:endParaRPr lang="en-IN" dirty="0"/>
          </a:p>
        </p:txBody>
      </p:sp>
      <p:graphicFrame>
        <p:nvGraphicFramePr>
          <p:cNvPr id="19" name="Object 18">
            <a:extLst>
              <a:ext uri="{FF2B5EF4-FFF2-40B4-BE49-F238E27FC236}">
                <a16:creationId xmlns:a16="http://schemas.microsoft.com/office/drawing/2014/main" id="{3425FCA7-2C4B-4605-8CC8-826245BA34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3304068"/>
              </p:ext>
            </p:extLst>
          </p:nvPr>
        </p:nvGraphicFramePr>
        <p:xfrm>
          <a:off x="2209800" y="6111875"/>
          <a:ext cx="525462" cy="365125"/>
        </p:xfrm>
        <a:graphic>
          <a:graphicData uri="http://schemas.openxmlformats.org/presentationml/2006/ole">
            <mc:AlternateContent xmlns:mc="http://schemas.openxmlformats.org/markup-compatibility/2006">
              <mc:Choice xmlns:v="urn:schemas-microsoft-com:vml" Requires="v">
                <p:oleObj name="Equation" r:id="rId12" imgW="291960" imgH="203040" progId="Equation.DSMT4">
                  <p:embed/>
                </p:oleObj>
              </mc:Choice>
              <mc:Fallback>
                <p:oleObj name="Equation" r:id="rId12" imgW="291960" imgH="203040" progId="Equation.DSMT4">
                  <p:embed/>
                  <p:pic>
                    <p:nvPicPr>
                      <p:cNvPr id="9" name="Object 8">
                        <a:extLst>
                          <a:ext uri="{FF2B5EF4-FFF2-40B4-BE49-F238E27FC236}">
                            <a16:creationId xmlns:a16="http://schemas.microsoft.com/office/drawing/2014/main" id="{DDB16D16-84D7-40E2-A4A0-A2729619993B}"/>
                          </a:ext>
                        </a:extLst>
                      </p:cNvPr>
                      <p:cNvPicPr/>
                      <p:nvPr/>
                    </p:nvPicPr>
                    <p:blipFill>
                      <a:blip r:embed="rId13"/>
                      <a:stretch>
                        <a:fillRect/>
                      </a:stretch>
                    </p:blipFill>
                    <p:spPr>
                      <a:xfrm>
                        <a:off x="2209800" y="6111875"/>
                        <a:ext cx="525462" cy="36512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4F466AF6-658A-4CD6-85E6-D80558853F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92</a:t>
            </a:fld>
            <a:endParaRPr lang="en-US" dirty="0">
              <a:solidFill>
                <a:schemeClr val="bg1"/>
              </a:solidFill>
            </a:endParaRPr>
          </a:p>
        </p:txBody>
      </p:sp>
    </p:spTree>
    <p:extLst>
      <p:ext uri="{BB962C8B-B14F-4D97-AF65-F5344CB8AC3E}">
        <p14:creationId xmlns:p14="http://schemas.microsoft.com/office/powerpoint/2010/main" val="640723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0BD-BE84-4444-A048-264AA82EF666}"/>
              </a:ext>
            </a:extLst>
          </p:cNvPr>
          <p:cNvSpPr>
            <a:spLocks noGrp="1"/>
          </p:cNvSpPr>
          <p:nvPr>
            <p:ph type="title"/>
          </p:nvPr>
        </p:nvSpPr>
        <p:spPr/>
        <p:txBody>
          <a:bodyPr/>
          <a:lstStyle/>
          <a:p>
            <a:r>
              <a:rPr lang="en-IN" dirty="0"/>
              <a:t>Block Ciphers</a:t>
            </a:r>
            <a:r>
              <a:rPr lang="en-IN" sz="1500" dirty="0"/>
              <a:t> 2</a:t>
            </a:r>
            <a:endParaRPr lang="en-IN" dirty="0"/>
          </a:p>
        </p:txBody>
      </p:sp>
      <p:sp>
        <p:nvSpPr>
          <p:cNvPr id="3" name="Content Placeholder 2">
            <a:extLst>
              <a:ext uri="{FF2B5EF4-FFF2-40B4-BE49-F238E27FC236}">
                <a16:creationId xmlns:a16="http://schemas.microsoft.com/office/drawing/2014/main" id="{D7CA77C5-5FA6-45F0-A1D1-9C248CFEC220}"/>
              </a:ext>
            </a:extLst>
          </p:cNvPr>
          <p:cNvSpPr>
            <a:spLocks noGrp="1"/>
          </p:cNvSpPr>
          <p:nvPr>
            <p:ph idx="1"/>
          </p:nvPr>
        </p:nvSpPr>
        <p:spPr>
          <a:xfrm>
            <a:off x="457200" y="1295400"/>
            <a:ext cx="7848600" cy="838200"/>
          </a:xfrm>
        </p:spPr>
        <p:txBody>
          <a:bodyPr/>
          <a:lstStyle/>
          <a:p>
            <a:pPr>
              <a:spcBef>
                <a:spcPts val="200"/>
              </a:spcBef>
            </a:pPr>
            <a:r>
              <a:rPr lang="en-US" sz="2400" b="1" dirty="0"/>
              <a:t>Example</a:t>
            </a:r>
            <a:r>
              <a:rPr lang="en-US" sz="2400" dirty="0"/>
              <a:t>:  Using the transposition cipher based on the permutation </a:t>
            </a:r>
            <a:r>
              <a:rPr lang="el-GR" sz="2400" dirty="0">
                <a:ea typeface="Cambria Math"/>
              </a:rPr>
              <a:t>σ</a:t>
            </a:r>
            <a:r>
              <a:rPr lang="en-US" sz="2400" dirty="0">
                <a:ea typeface="Cambria Math"/>
              </a:rPr>
              <a:t> of the set</a:t>
            </a:r>
            <a:endParaRPr lang="en-IN" dirty="0"/>
          </a:p>
        </p:txBody>
      </p:sp>
      <p:graphicFrame>
        <p:nvGraphicFramePr>
          <p:cNvPr id="16" name="Object 15">
            <a:extLst>
              <a:ext uri="{FF2B5EF4-FFF2-40B4-BE49-F238E27FC236}">
                <a16:creationId xmlns:a16="http://schemas.microsoft.com/office/drawing/2014/main" id="{40961F14-D4D2-4F7E-B7D0-332D642DC8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397211"/>
              </p:ext>
            </p:extLst>
          </p:nvPr>
        </p:nvGraphicFramePr>
        <p:xfrm>
          <a:off x="3632200" y="1708150"/>
          <a:ext cx="1092200" cy="455083"/>
        </p:xfrm>
        <a:graphic>
          <a:graphicData uri="http://schemas.openxmlformats.org/presentationml/2006/ole">
            <mc:AlternateContent xmlns:mc="http://schemas.openxmlformats.org/markup-compatibility/2006">
              <mc:Choice xmlns:v="urn:schemas-microsoft-com:vml" Requires="v">
                <p:oleObj name="Equation" r:id="rId2" imgW="609480" imgH="253800" progId="Equation.DSMT4">
                  <p:embed/>
                </p:oleObj>
              </mc:Choice>
              <mc:Fallback>
                <p:oleObj name="Equation" r:id="rId2" imgW="609480" imgH="253800" progId="Equation.DSMT4">
                  <p:embed/>
                  <p:pic>
                    <p:nvPicPr>
                      <p:cNvPr id="5" name="Object 4">
                        <a:extLst>
                          <a:ext uri="{FF2B5EF4-FFF2-40B4-BE49-F238E27FC236}">
                            <a16:creationId xmlns:a16="http://schemas.microsoft.com/office/drawing/2014/main" id="{74D57A1B-483C-4A30-8D80-DDC56E201D18}"/>
                          </a:ext>
                        </a:extLst>
                      </p:cNvPr>
                      <p:cNvPicPr/>
                      <p:nvPr/>
                    </p:nvPicPr>
                    <p:blipFill>
                      <a:blip r:embed="rId3"/>
                      <a:stretch>
                        <a:fillRect/>
                      </a:stretch>
                    </p:blipFill>
                    <p:spPr>
                      <a:xfrm>
                        <a:off x="3632200" y="1708150"/>
                        <a:ext cx="1092200" cy="45508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EA3290-30F7-4E5E-B30E-7B0A76C7E61C}"/>
              </a:ext>
            </a:extLst>
          </p:cNvPr>
          <p:cNvSpPr>
            <a:spLocks noGrp="1"/>
          </p:cNvSpPr>
          <p:nvPr>
            <p:ph idx="10"/>
          </p:nvPr>
        </p:nvSpPr>
        <p:spPr>
          <a:xfrm>
            <a:off x="4574959" y="1676400"/>
            <a:ext cx="3200400" cy="381000"/>
          </a:xfrm>
        </p:spPr>
        <p:txBody>
          <a:bodyPr/>
          <a:lstStyle/>
          <a:p>
            <a:r>
              <a:rPr lang="en-US" sz="2400" dirty="0">
                <a:ea typeface="Cambria Math"/>
              </a:rPr>
              <a:t> with </a:t>
            </a:r>
            <a:r>
              <a:rPr lang="el-GR" sz="2400" dirty="0">
                <a:ea typeface="Cambria Math"/>
              </a:rPr>
              <a:t>σ</a:t>
            </a:r>
            <a:r>
              <a:rPr lang="en-US" sz="2400" dirty="0">
                <a:ea typeface="Cambria Math"/>
              </a:rPr>
              <a:t>(1) = 3, </a:t>
            </a:r>
            <a:r>
              <a:rPr lang="el-GR" sz="2400" dirty="0">
                <a:ea typeface="Cambria Math"/>
              </a:rPr>
              <a:t>σ</a:t>
            </a:r>
            <a:r>
              <a:rPr lang="en-US" sz="2400" dirty="0">
                <a:ea typeface="Cambria Math"/>
              </a:rPr>
              <a:t>(2) = 1,</a:t>
            </a:r>
            <a:endParaRPr lang="en-IN" dirty="0"/>
          </a:p>
        </p:txBody>
      </p:sp>
      <p:sp>
        <p:nvSpPr>
          <p:cNvPr id="5" name="Content Placeholder 4">
            <a:extLst>
              <a:ext uri="{FF2B5EF4-FFF2-40B4-BE49-F238E27FC236}">
                <a16:creationId xmlns:a16="http://schemas.microsoft.com/office/drawing/2014/main" id="{9AC65B36-31E4-46B7-B801-05E7899E3E0A}"/>
              </a:ext>
            </a:extLst>
          </p:cNvPr>
          <p:cNvSpPr>
            <a:spLocks noGrp="1"/>
          </p:cNvSpPr>
          <p:nvPr>
            <p:ph idx="11"/>
          </p:nvPr>
        </p:nvSpPr>
        <p:spPr>
          <a:xfrm>
            <a:off x="457200" y="2011680"/>
            <a:ext cx="8229600" cy="426720"/>
          </a:xfrm>
        </p:spPr>
        <p:txBody>
          <a:bodyPr/>
          <a:lstStyle/>
          <a:p>
            <a:pPr>
              <a:spcBef>
                <a:spcPts val="600"/>
              </a:spcBef>
            </a:pPr>
            <a:r>
              <a:rPr lang="el-GR" sz="2400" dirty="0">
                <a:ea typeface="Cambria Math"/>
              </a:rPr>
              <a:t>σ</a:t>
            </a:r>
            <a:r>
              <a:rPr lang="en-US" sz="2400" dirty="0">
                <a:ea typeface="Cambria Math"/>
              </a:rPr>
              <a:t>(3) = 4,</a:t>
            </a:r>
            <a:r>
              <a:rPr lang="el-GR" sz="2400" dirty="0">
                <a:ea typeface="Cambria Math"/>
              </a:rPr>
              <a:t> σ</a:t>
            </a:r>
            <a:r>
              <a:rPr lang="en-US" sz="2400" dirty="0">
                <a:ea typeface="Cambria Math"/>
              </a:rPr>
              <a:t>(4) = 2</a:t>
            </a:r>
            <a:endParaRPr lang="en-US" dirty="0">
              <a:ea typeface="Cambria Math"/>
            </a:endParaRPr>
          </a:p>
        </p:txBody>
      </p:sp>
      <p:sp>
        <p:nvSpPr>
          <p:cNvPr id="6" name="Content Placeholder 5">
            <a:extLst>
              <a:ext uri="{FF2B5EF4-FFF2-40B4-BE49-F238E27FC236}">
                <a16:creationId xmlns:a16="http://schemas.microsoft.com/office/drawing/2014/main" id="{FC7F13AF-EECD-4640-BF13-8F2FF4AB3762}"/>
              </a:ext>
            </a:extLst>
          </p:cNvPr>
          <p:cNvSpPr>
            <a:spLocks noGrp="1"/>
          </p:cNvSpPr>
          <p:nvPr>
            <p:ph idx="12"/>
          </p:nvPr>
        </p:nvSpPr>
        <p:spPr>
          <a:xfrm>
            <a:off x="451282" y="2544233"/>
            <a:ext cx="8540318" cy="2484967"/>
          </a:xfrm>
        </p:spPr>
        <p:txBody>
          <a:bodyPr/>
          <a:lstStyle/>
          <a:p>
            <a:pPr marL="176213" lvl="1" indent="-176213">
              <a:spcBef>
                <a:spcPts val="600"/>
              </a:spcBef>
              <a:buClr>
                <a:schemeClr val="tx1"/>
              </a:buClr>
              <a:buNone/>
              <a:tabLst>
                <a:tab pos="268288" algn="l"/>
              </a:tabLst>
            </a:pPr>
            <a:r>
              <a:rPr lang="en-US" sz="2000" dirty="0">
                <a:ea typeface="Cambria Math"/>
              </a:rPr>
              <a:t>a.    Encrypt the plaintext PIRATE ATTACK.</a:t>
            </a:r>
          </a:p>
          <a:p>
            <a:pPr marL="442913" lvl="1" indent="-442913">
              <a:spcBef>
                <a:spcPts val="600"/>
              </a:spcBef>
              <a:buClr>
                <a:schemeClr val="tx1"/>
              </a:buClr>
              <a:buNone/>
              <a:tabLst>
                <a:tab pos="176213" algn="l"/>
              </a:tabLst>
            </a:pPr>
            <a:r>
              <a:rPr lang="en-US" sz="2000" dirty="0">
                <a:ea typeface="Cambria Math"/>
              </a:rPr>
              <a:t>b.    Decrypt the ciphertext message SWUE TRAEOEHS, which was encrypted using the same cipher.</a:t>
            </a:r>
          </a:p>
          <a:p>
            <a:pPr>
              <a:spcBef>
                <a:spcPts val="600"/>
              </a:spcBef>
            </a:pPr>
            <a:r>
              <a:rPr lang="en-US" sz="2400" b="1" dirty="0">
                <a:ea typeface="Cambria Math"/>
              </a:rPr>
              <a:t>Solution</a:t>
            </a:r>
            <a:r>
              <a:rPr lang="en-US" sz="2400" dirty="0">
                <a:ea typeface="Cambria Math"/>
                <a:sym typeface="Wingdings" pitchFamily="2" charset="2"/>
              </a:rPr>
              <a:t>:</a:t>
            </a:r>
          </a:p>
          <a:p>
            <a:pPr marL="0" lvl="1" indent="0">
              <a:spcBef>
                <a:spcPts val="600"/>
              </a:spcBef>
              <a:buClr>
                <a:schemeClr val="tx1"/>
              </a:buClr>
              <a:buNone/>
            </a:pPr>
            <a:r>
              <a:rPr lang="en-US" sz="2000" dirty="0">
                <a:ea typeface="Cambria Math"/>
                <a:sym typeface="Wingdings" pitchFamily="2" charset="2"/>
              </a:rPr>
              <a:t>a.    Split into four blocks  PIRA TEAT TACK.</a:t>
            </a:r>
            <a:br>
              <a:rPr lang="en-US" sz="2000" dirty="0">
                <a:ea typeface="Cambria Math"/>
                <a:sym typeface="Wingdings" pitchFamily="2" charset="2"/>
              </a:rPr>
            </a:br>
            <a:r>
              <a:rPr lang="en-US" sz="2000" dirty="0">
                <a:ea typeface="Cambria Math"/>
                <a:sym typeface="Wingdings" pitchFamily="2" charset="2"/>
              </a:rPr>
              <a:t>       Apply the permutation</a:t>
            </a:r>
            <a:r>
              <a:rPr lang="el-GR" sz="2000" dirty="0">
                <a:ea typeface="Cambria Math"/>
              </a:rPr>
              <a:t> σ</a:t>
            </a:r>
            <a:r>
              <a:rPr lang="en-US" sz="2000" dirty="0">
                <a:ea typeface="Cambria Math"/>
                <a:sym typeface="Wingdings" pitchFamily="2" charset="2"/>
              </a:rPr>
              <a:t> giving IAPR ETTA AKTC./</a:t>
            </a:r>
            <a:endParaRPr lang="en-US" sz="2000" dirty="0">
              <a:ea typeface="Cambria Math"/>
            </a:endParaRPr>
          </a:p>
        </p:txBody>
      </p:sp>
      <p:sp>
        <p:nvSpPr>
          <p:cNvPr id="7" name="Content Placeholder 6">
            <a:extLst>
              <a:ext uri="{FF2B5EF4-FFF2-40B4-BE49-F238E27FC236}">
                <a16:creationId xmlns:a16="http://schemas.microsoft.com/office/drawing/2014/main" id="{2646F7F5-B663-4C1D-9665-40B89C21F3DD}"/>
              </a:ext>
            </a:extLst>
          </p:cNvPr>
          <p:cNvSpPr>
            <a:spLocks noGrp="1"/>
          </p:cNvSpPr>
          <p:nvPr>
            <p:ph idx="13"/>
          </p:nvPr>
        </p:nvSpPr>
        <p:spPr>
          <a:xfrm>
            <a:off x="451282" y="5029200"/>
            <a:ext cx="533400" cy="384551"/>
          </a:xfrm>
        </p:spPr>
        <p:txBody>
          <a:bodyPr/>
          <a:lstStyle/>
          <a:p>
            <a:r>
              <a:rPr lang="en-US" sz="2000" dirty="0">
                <a:ea typeface="Cambria Math"/>
              </a:rPr>
              <a:t>b.</a:t>
            </a:r>
            <a:endParaRPr lang="en-IN" sz="2000" dirty="0"/>
          </a:p>
        </p:txBody>
      </p:sp>
      <p:graphicFrame>
        <p:nvGraphicFramePr>
          <p:cNvPr id="17" name="Object 16">
            <a:extLst>
              <a:ext uri="{FF2B5EF4-FFF2-40B4-BE49-F238E27FC236}">
                <a16:creationId xmlns:a16="http://schemas.microsoft.com/office/drawing/2014/main" id="{AA649963-F4E1-498A-8B30-A18741A26A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0661402"/>
              </p:ext>
            </p:extLst>
          </p:nvPr>
        </p:nvGraphicFramePr>
        <p:xfrm>
          <a:off x="914400" y="5066908"/>
          <a:ext cx="5106987" cy="406400"/>
        </p:xfrm>
        <a:graphic>
          <a:graphicData uri="http://schemas.openxmlformats.org/presentationml/2006/ole">
            <mc:AlternateContent xmlns:mc="http://schemas.openxmlformats.org/markup-compatibility/2006">
              <mc:Choice xmlns:v="urn:schemas-microsoft-com:vml" Requires="v">
                <p:oleObj name="Equation" r:id="rId4" imgW="3200400" imgH="253800" progId="Equation.DSMT4">
                  <p:embed/>
                </p:oleObj>
              </mc:Choice>
              <mc:Fallback>
                <p:oleObj name="Equation" r:id="rId4" imgW="3200400" imgH="253800" progId="Equation.DSMT4">
                  <p:embed/>
                  <p:pic>
                    <p:nvPicPr>
                      <p:cNvPr id="7" name="Object 6">
                        <a:extLst>
                          <a:ext uri="{FF2B5EF4-FFF2-40B4-BE49-F238E27FC236}">
                            <a16:creationId xmlns:a16="http://schemas.microsoft.com/office/drawing/2014/main" id="{50C38E82-E4FC-4464-9DC0-6F25E7C2E829}"/>
                          </a:ext>
                        </a:extLst>
                      </p:cNvPr>
                      <p:cNvPicPr/>
                      <p:nvPr/>
                    </p:nvPicPr>
                    <p:blipFill>
                      <a:blip r:embed="rId5"/>
                      <a:stretch>
                        <a:fillRect/>
                      </a:stretch>
                    </p:blipFill>
                    <p:spPr>
                      <a:xfrm>
                        <a:off x="914400" y="5066908"/>
                        <a:ext cx="5106987" cy="4064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0ED4CAA-BD30-4547-9589-0E0786FF5BD2}"/>
              </a:ext>
            </a:extLst>
          </p:cNvPr>
          <p:cNvSpPr>
            <a:spLocks noGrp="1"/>
          </p:cNvSpPr>
          <p:nvPr>
            <p:ph idx="14"/>
          </p:nvPr>
        </p:nvSpPr>
        <p:spPr>
          <a:xfrm>
            <a:off x="70282" y="5486400"/>
            <a:ext cx="2971800" cy="457200"/>
          </a:xfrm>
        </p:spPr>
        <p:txBody>
          <a:bodyPr/>
          <a:lstStyle/>
          <a:p>
            <a:pPr marL="850392" lvl="1" indent="-457200">
              <a:spcBef>
                <a:spcPts val="600"/>
              </a:spcBef>
              <a:buNone/>
            </a:pPr>
            <a:r>
              <a:rPr lang="en-US" sz="2000" dirty="0">
                <a:ea typeface="Cambria Math"/>
              </a:rPr>
              <a:t>Apply the permutation</a:t>
            </a:r>
            <a:endParaRPr lang="en-US" sz="2000" dirty="0">
              <a:latin typeface="+mn-lt"/>
              <a:ea typeface="Cambria Math"/>
              <a:sym typeface="Wingdings" pitchFamily="2" charset="2"/>
            </a:endParaRPr>
          </a:p>
        </p:txBody>
      </p:sp>
      <p:graphicFrame>
        <p:nvGraphicFramePr>
          <p:cNvPr id="14" name="Object 13">
            <a:extLst>
              <a:ext uri="{FF2B5EF4-FFF2-40B4-BE49-F238E27FC236}">
                <a16:creationId xmlns:a16="http://schemas.microsoft.com/office/drawing/2014/main" id="{20BDEB15-E912-44BB-993D-6A6D091F50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3161577"/>
              </p:ext>
            </p:extLst>
          </p:nvPr>
        </p:nvGraphicFramePr>
        <p:xfrm>
          <a:off x="2920203" y="5511017"/>
          <a:ext cx="405517" cy="323850"/>
        </p:xfrm>
        <a:graphic>
          <a:graphicData uri="http://schemas.openxmlformats.org/presentationml/2006/ole">
            <mc:AlternateContent xmlns:mc="http://schemas.openxmlformats.org/markup-compatibility/2006">
              <mc:Choice xmlns:v="urn:schemas-microsoft-com:vml" Requires="v">
                <p:oleObj name="Equation" r:id="rId6" imgW="253800" imgH="203040" progId="Equation.DSMT4">
                  <p:embed/>
                </p:oleObj>
              </mc:Choice>
              <mc:Fallback>
                <p:oleObj name="Equation" r:id="rId6" imgW="253800" imgH="203040" progId="Equation.DSMT4">
                  <p:embed/>
                  <p:pic>
                    <p:nvPicPr>
                      <p:cNvPr id="19" name="Object 18">
                        <a:extLst>
                          <a:ext uri="{FF2B5EF4-FFF2-40B4-BE49-F238E27FC236}">
                            <a16:creationId xmlns:a16="http://schemas.microsoft.com/office/drawing/2014/main" id="{3425FCA7-2C4B-4605-8CC8-826245BA34D9}"/>
                          </a:ext>
                        </a:extLst>
                      </p:cNvPr>
                      <p:cNvPicPr/>
                      <p:nvPr/>
                    </p:nvPicPr>
                    <p:blipFill>
                      <a:blip r:embed="rId7"/>
                      <a:stretch>
                        <a:fillRect/>
                      </a:stretch>
                    </p:blipFill>
                    <p:spPr>
                      <a:xfrm>
                        <a:off x="2920203" y="5511017"/>
                        <a:ext cx="405517" cy="32385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A421A63-7CCF-483B-B258-A5348C7233E2}"/>
              </a:ext>
            </a:extLst>
          </p:cNvPr>
          <p:cNvSpPr>
            <a:spLocks noGrp="1"/>
          </p:cNvSpPr>
          <p:nvPr>
            <p:ph idx="15"/>
          </p:nvPr>
        </p:nvSpPr>
        <p:spPr>
          <a:xfrm>
            <a:off x="3218688" y="5482442"/>
            <a:ext cx="2743200" cy="381000"/>
          </a:xfrm>
        </p:spPr>
        <p:txBody>
          <a:bodyPr/>
          <a:lstStyle/>
          <a:p>
            <a:pPr marL="0" lvl="1" indent="0">
              <a:spcBef>
                <a:spcPts val="600"/>
              </a:spcBef>
              <a:buClr>
                <a:schemeClr val="tx1"/>
              </a:buClr>
              <a:buNone/>
            </a:pPr>
            <a:r>
              <a:rPr lang="en-US" sz="2000" dirty="0">
                <a:ea typeface="Cambria Math"/>
                <a:sym typeface="Wingdings" pitchFamily="2" charset="2"/>
              </a:rPr>
              <a:t>giving USE WATER HOSE.</a:t>
            </a:r>
          </a:p>
        </p:txBody>
      </p:sp>
      <p:sp>
        <p:nvSpPr>
          <p:cNvPr id="10" name="Content Placeholder 9">
            <a:extLst>
              <a:ext uri="{FF2B5EF4-FFF2-40B4-BE49-F238E27FC236}">
                <a16:creationId xmlns:a16="http://schemas.microsoft.com/office/drawing/2014/main" id="{92A5AECE-321E-4D76-BB82-799D1217C6B8}"/>
              </a:ext>
            </a:extLst>
          </p:cNvPr>
          <p:cNvSpPr>
            <a:spLocks noGrp="1"/>
          </p:cNvSpPr>
          <p:nvPr>
            <p:ph idx="16"/>
          </p:nvPr>
        </p:nvSpPr>
        <p:spPr>
          <a:xfrm>
            <a:off x="457200" y="5943600"/>
            <a:ext cx="6858000" cy="381000"/>
          </a:xfrm>
        </p:spPr>
        <p:txBody>
          <a:bodyPr/>
          <a:lstStyle/>
          <a:p>
            <a:pPr marL="0" lvl="1" indent="0">
              <a:spcBef>
                <a:spcPts val="600"/>
              </a:spcBef>
              <a:buClr>
                <a:schemeClr val="tx1"/>
              </a:buClr>
              <a:buNone/>
            </a:pPr>
            <a:r>
              <a:rPr lang="en-US" sz="2000" dirty="0">
                <a:ea typeface="Cambria Math"/>
                <a:sym typeface="Wingdings" pitchFamily="2" charset="2"/>
              </a:rPr>
              <a:t>Split into words  to obtain USE WATER HOSE.</a:t>
            </a:r>
            <a:endParaRPr lang="en-US" sz="2000" dirty="0"/>
          </a:p>
        </p:txBody>
      </p:sp>
      <p:sp>
        <p:nvSpPr>
          <p:cNvPr id="15" name="Slide Number Placeholder 5">
            <a:extLst>
              <a:ext uri="{FF2B5EF4-FFF2-40B4-BE49-F238E27FC236}">
                <a16:creationId xmlns:a16="http://schemas.microsoft.com/office/drawing/2014/main" id="{4F466AF6-658A-4CD6-85E6-D80558853F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93</a:t>
            </a:fld>
            <a:endParaRPr lang="en-US" dirty="0">
              <a:solidFill>
                <a:schemeClr val="bg1"/>
              </a:solidFill>
            </a:endParaRPr>
          </a:p>
        </p:txBody>
      </p:sp>
    </p:spTree>
    <p:extLst>
      <p:ext uri="{BB962C8B-B14F-4D97-AF65-F5344CB8AC3E}">
        <p14:creationId xmlns:p14="http://schemas.microsoft.com/office/powerpoint/2010/main" val="7175334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0BD-BE84-4444-A048-264AA82EF666}"/>
              </a:ext>
            </a:extLst>
          </p:cNvPr>
          <p:cNvSpPr>
            <a:spLocks noGrp="1"/>
          </p:cNvSpPr>
          <p:nvPr>
            <p:ph type="title"/>
          </p:nvPr>
        </p:nvSpPr>
        <p:spPr/>
        <p:txBody>
          <a:bodyPr/>
          <a:lstStyle/>
          <a:p>
            <a:r>
              <a:rPr lang="en-IN" dirty="0"/>
              <a:t>Cryptosystems</a:t>
            </a:r>
            <a:r>
              <a:rPr lang="en-IN" sz="1500" dirty="0"/>
              <a:t> 1</a:t>
            </a:r>
            <a:endParaRPr lang="en-IN" dirty="0"/>
          </a:p>
        </p:txBody>
      </p:sp>
      <p:sp>
        <p:nvSpPr>
          <p:cNvPr id="3" name="Content Placeholder 2">
            <a:extLst>
              <a:ext uri="{FF2B5EF4-FFF2-40B4-BE49-F238E27FC236}">
                <a16:creationId xmlns:a16="http://schemas.microsoft.com/office/drawing/2014/main" id="{D7CA77C5-5FA6-45F0-A1D1-9C248CFEC220}"/>
              </a:ext>
            </a:extLst>
          </p:cNvPr>
          <p:cNvSpPr>
            <a:spLocks noGrp="1"/>
          </p:cNvSpPr>
          <p:nvPr>
            <p:ph idx="1"/>
          </p:nvPr>
        </p:nvSpPr>
        <p:spPr>
          <a:xfrm>
            <a:off x="457200" y="1295400"/>
            <a:ext cx="8534400" cy="4191000"/>
          </a:xfrm>
        </p:spPr>
        <p:txBody>
          <a:bodyPr/>
          <a:lstStyle/>
          <a:p>
            <a:r>
              <a:rPr lang="en-US" sz="2400" b="1" dirty="0"/>
              <a:t>Definition</a:t>
            </a:r>
            <a:r>
              <a:rPr lang="en-US" sz="2400" dirty="0"/>
              <a:t>: A </a:t>
            </a:r>
            <a:r>
              <a:rPr lang="en-US" sz="2400" i="1" dirty="0"/>
              <a:t>cryptosystem </a:t>
            </a:r>
            <a:r>
              <a:rPr lang="en-US" sz="2400" dirty="0"/>
              <a:t>is a five-tuple (P,C,K,E,D), where</a:t>
            </a:r>
          </a:p>
          <a:p>
            <a:pPr marL="342000" lvl="1">
              <a:buClr>
                <a:srgbClr val="04617B"/>
              </a:buClr>
            </a:pPr>
            <a:r>
              <a:rPr lang="en-US" sz="2000" dirty="0">
                <a:latin typeface="+mn-lt"/>
              </a:rPr>
              <a:t>P </a:t>
            </a:r>
            <a:r>
              <a:rPr lang="en-US" sz="2000" i="1" dirty="0">
                <a:latin typeface="+mn-lt"/>
              </a:rPr>
              <a:t> </a:t>
            </a:r>
            <a:r>
              <a:rPr lang="en-US" sz="2000" dirty="0">
                <a:latin typeface="+mn-lt"/>
              </a:rPr>
              <a:t>is the set of plaintext strings</a:t>
            </a:r>
            <a:r>
              <a:rPr lang="en-US" sz="2000" i="1" dirty="0">
                <a:latin typeface="+mn-lt"/>
              </a:rPr>
              <a:t>,</a:t>
            </a:r>
          </a:p>
          <a:p>
            <a:pPr marL="342000" lvl="1">
              <a:buClr>
                <a:srgbClr val="04617B"/>
              </a:buClr>
            </a:pPr>
            <a:r>
              <a:rPr lang="en-US" sz="2000" dirty="0">
                <a:latin typeface="+mn-lt"/>
              </a:rPr>
              <a:t>C</a:t>
            </a:r>
            <a:r>
              <a:rPr lang="en-US" sz="2000" i="1" dirty="0">
                <a:latin typeface="+mn-lt"/>
              </a:rPr>
              <a:t> </a:t>
            </a:r>
            <a:r>
              <a:rPr lang="en-US" sz="2000" dirty="0">
                <a:latin typeface="+mn-lt"/>
              </a:rPr>
              <a:t>is the set of ciphertext strings</a:t>
            </a:r>
            <a:r>
              <a:rPr lang="en-US" sz="2000" i="1" dirty="0">
                <a:latin typeface="+mn-lt"/>
              </a:rPr>
              <a:t>,</a:t>
            </a:r>
          </a:p>
          <a:p>
            <a:pPr marL="342000" lvl="1">
              <a:buClr>
                <a:srgbClr val="04617B"/>
              </a:buClr>
            </a:pPr>
            <a:r>
              <a:rPr lang="en-US" sz="2000" dirty="0">
                <a:latin typeface="+mn-lt"/>
              </a:rPr>
              <a:t>K is the </a:t>
            </a:r>
            <a:r>
              <a:rPr lang="en-US" sz="2000" i="1" dirty="0" err="1">
                <a:latin typeface="+mn-lt"/>
              </a:rPr>
              <a:t>keyspace</a:t>
            </a:r>
            <a:r>
              <a:rPr lang="en-US" sz="2000" dirty="0">
                <a:latin typeface="+mn-lt"/>
              </a:rPr>
              <a:t> (set of all possible keys),</a:t>
            </a:r>
          </a:p>
          <a:p>
            <a:pPr marL="342000" lvl="1">
              <a:buClr>
                <a:srgbClr val="04617B"/>
              </a:buClr>
            </a:pPr>
            <a:r>
              <a:rPr lang="en-US" sz="2000" dirty="0">
                <a:latin typeface="+mn-lt"/>
              </a:rPr>
              <a:t>E is the set of encryption functions, and</a:t>
            </a:r>
          </a:p>
          <a:p>
            <a:pPr marL="342000" lvl="1">
              <a:buClr>
                <a:srgbClr val="04617B"/>
              </a:buClr>
            </a:pPr>
            <a:r>
              <a:rPr lang="en-US" sz="2000" dirty="0">
                <a:latin typeface="+mn-lt"/>
              </a:rPr>
              <a:t>D is the set of decryption functions.</a:t>
            </a:r>
          </a:p>
          <a:p>
            <a:r>
              <a:rPr lang="en-US" sz="2400" dirty="0"/>
              <a:t>The encryption function in E corresponding to the key </a:t>
            </a:r>
            <a:r>
              <a:rPr lang="en-US" sz="2400" i="1" dirty="0"/>
              <a:t>k</a:t>
            </a:r>
            <a:r>
              <a:rPr lang="en-US" sz="2400" dirty="0"/>
              <a:t> is denoted by </a:t>
            </a:r>
            <a:endParaRPr lang="en-IN" dirty="0"/>
          </a:p>
        </p:txBody>
      </p:sp>
      <p:graphicFrame>
        <p:nvGraphicFramePr>
          <p:cNvPr id="14" name="Object 13">
            <a:extLst>
              <a:ext uri="{FF2B5EF4-FFF2-40B4-BE49-F238E27FC236}">
                <a16:creationId xmlns:a16="http://schemas.microsoft.com/office/drawing/2014/main" id="{606534EE-5BF8-48FA-90D5-7AD7B9D12D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0777401"/>
              </p:ext>
            </p:extLst>
          </p:nvPr>
        </p:nvGraphicFramePr>
        <p:xfrm>
          <a:off x="860395" y="4950491"/>
          <a:ext cx="351459" cy="451876"/>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
                      <p:cNvPicPr/>
                      <p:nvPr/>
                    </p:nvPicPr>
                    <p:blipFill>
                      <a:blip r:embed="rId3"/>
                      <a:stretch>
                        <a:fillRect/>
                      </a:stretch>
                    </p:blipFill>
                    <p:spPr>
                      <a:xfrm>
                        <a:off x="860395" y="4950491"/>
                        <a:ext cx="351459" cy="4518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EA3290-30F7-4E5E-B30E-7B0A76C7E61C}"/>
              </a:ext>
            </a:extLst>
          </p:cNvPr>
          <p:cNvSpPr>
            <a:spLocks noGrp="1"/>
          </p:cNvSpPr>
          <p:nvPr>
            <p:ph idx="10"/>
          </p:nvPr>
        </p:nvSpPr>
        <p:spPr>
          <a:xfrm>
            <a:off x="1116673" y="4939340"/>
            <a:ext cx="7696200" cy="381000"/>
          </a:xfrm>
        </p:spPr>
        <p:txBody>
          <a:bodyPr/>
          <a:lstStyle/>
          <a:p>
            <a:r>
              <a:rPr lang="en-US" sz="2400" dirty="0"/>
              <a:t>and the description function in D that decrypts cipher text</a:t>
            </a:r>
            <a:endParaRPr lang="en-IN" dirty="0"/>
          </a:p>
        </p:txBody>
      </p:sp>
      <p:sp>
        <p:nvSpPr>
          <p:cNvPr id="5" name="Content Placeholder 4">
            <a:extLst>
              <a:ext uri="{FF2B5EF4-FFF2-40B4-BE49-F238E27FC236}">
                <a16:creationId xmlns:a16="http://schemas.microsoft.com/office/drawing/2014/main" id="{9AC65B36-31E4-46B7-B801-05E7899E3E0A}"/>
              </a:ext>
            </a:extLst>
          </p:cNvPr>
          <p:cNvSpPr>
            <a:spLocks noGrp="1"/>
          </p:cNvSpPr>
          <p:nvPr>
            <p:ph idx="11"/>
          </p:nvPr>
        </p:nvSpPr>
        <p:spPr>
          <a:xfrm>
            <a:off x="421627" y="5286707"/>
            <a:ext cx="2667000" cy="381000"/>
          </a:xfrm>
        </p:spPr>
        <p:txBody>
          <a:bodyPr/>
          <a:lstStyle/>
          <a:p>
            <a:pPr>
              <a:spcBef>
                <a:spcPts val="600"/>
              </a:spcBef>
            </a:pPr>
            <a:r>
              <a:rPr lang="en-US" sz="2400" dirty="0"/>
              <a:t>encrypted using</a:t>
            </a:r>
            <a:endParaRPr lang="en-US" sz="2000" dirty="0">
              <a:latin typeface="+mn-lt"/>
              <a:ea typeface="Cambria Math"/>
              <a:sym typeface="Wingdings" pitchFamily="2" charset="2"/>
            </a:endParaRPr>
          </a:p>
        </p:txBody>
      </p:sp>
      <p:graphicFrame>
        <p:nvGraphicFramePr>
          <p:cNvPr id="18" name="Object 17">
            <a:extLst>
              <a:ext uri="{FF2B5EF4-FFF2-40B4-BE49-F238E27FC236}">
                <a16:creationId xmlns:a16="http://schemas.microsoft.com/office/drawing/2014/main" id="{85943C2D-8DBA-4D21-B163-AB0A489A84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7057530"/>
              </p:ext>
            </p:extLst>
          </p:nvPr>
        </p:nvGraphicFramePr>
        <p:xfrm>
          <a:off x="2536740" y="5331335"/>
          <a:ext cx="342900" cy="441325"/>
        </p:xfrm>
        <a:graphic>
          <a:graphicData uri="http://schemas.openxmlformats.org/presentationml/2006/ole">
            <mc:AlternateContent xmlns:mc="http://schemas.openxmlformats.org/markup-compatibility/2006">
              <mc:Choice xmlns:v="urn:schemas-microsoft-com:vml" Requires="v">
                <p:oleObj name="Equation" r:id="rId4" imgW="342921" imgH="440551" progId="Equation.DSMT4">
                  <p:embed/>
                </p:oleObj>
              </mc:Choice>
              <mc:Fallback>
                <p:oleObj name="Equation" r:id="rId4" imgW="342921" imgH="440551" progId="Equation.DSMT4">
                  <p:embed/>
                  <p:pic>
                    <p:nvPicPr>
                      <p:cNvPr id="0" name=""/>
                      <p:cNvPicPr/>
                      <p:nvPr/>
                    </p:nvPicPr>
                    <p:blipFill>
                      <a:blip r:embed="rId5"/>
                      <a:stretch>
                        <a:fillRect/>
                      </a:stretch>
                    </p:blipFill>
                    <p:spPr>
                      <a:xfrm>
                        <a:off x="2536740" y="5331335"/>
                        <a:ext cx="342900" cy="4413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C7F13AF-EECD-4640-BF13-8F2FF4AB3762}"/>
              </a:ext>
            </a:extLst>
          </p:cNvPr>
          <p:cNvSpPr>
            <a:spLocks noGrp="1"/>
          </p:cNvSpPr>
          <p:nvPr>
            <p:ph idx="12"/>
          </p:nvPr>
        </p:nvSpPr>
        <p:spPr>
          <a:xfrm>
            <a:off x="2793740" y="5286707"/>
            <a:ext cx="2438400" cy="381000"/>
          </a:xfrm>
        </p:spPr>
        <p:txBody>
          <a:bodyPr/>
          <a:lstStyle/>
          <a:p>
            <a:r>
              <a:rPr lang="en-US" sz="2400" dirty="0"/>
              <a:t>is denoted by</a:t>
            </a:r>
            <a:endParaRPr lang="en-IN" dirty="0"/>
          </a:p>
        </p:txBody>
      </p:sp>
      <p:graphicFrame>
        <p:nvGraphicFramePr>
          <p:cNvPr id="20" name="Object 19">
            <a:extLst>
              <a:ext uri="{FF2B5EF4-FFF2-40B4-BE49-F238E27FC236}">
                <a16:creationId xmlns:a16="http://schemas.microsoft.com/office/drawing/2014/main" id="{63E09CE2-AB27-41E9-A77F-D27E08BA6A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072402"/>
              </p:ext>
            </p:extLst>
          </p:nvPr>
        </p:nvGraphicFramePr>
        <p:xfrm>
          <a:off x="4584963" y="5324330"/>
          <a:ext cx="424917" cy="424917"/>
        </p:xfrm>
        <a:graphic>
          <a:graphicData uri="http://schemas.openxmlformats.org/presentationml/2006/ole">
            <mc:AlternateContent xmlns:mc="http://schemas.openxmlformats.org/markup-compatibility/2006">
              <mc:Choice xmlns:v="urn:schemas-microsoft-com:vml" Requires="v">
                <p:oleObj name="Equation" r:id="rId6" imgW="228600" imgH="228600" progId="Equation.DSMT4">
                  <p:embed/>
                </p:oleObj>
              </mc:Choice>
              <mc:Fallback>
                <p:oleObj name="Equation" r:id="rId6" imgW="228600" imgH="228600" progId="Equation.DSMT4">
                  <p:embed/>
                  <p:pic>
                    <p:nvPicPr>
                      <p:cNvPr id="0" name=""/>
                      <p:cNvPicPr/>
                      <p:nvPr/>
                    </p:nvPicPr>
                    <p:blipFill>
                      <a:blip r:embed="rId7"/>
                      <a:stretch>
                        <a:fillRect/>
                      </a:stretch>
                    </p:blipFill>
                    <p:spPr>
                      <a:xfrm>
                        <a:off x="4584963" y="5324330"/>
                        <a:ext cx="424917" cy="42491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46F7F5-B663-4C1D-9665-40B89C21F3DD}"/>
              </a:ext>
            </a:extLst>
          </p:cNvPr>
          <p:cNvSpPr>
            <a:spLocks noGrp="1"/>
          </p:cNvSpPr>
          <p:nvPr>
            <p:ph idx="13"/>
          </p:nvPr>
        </p:nvSpPr>
        <p:spPr>
          <a:xfrm>
            <a:off x="4950473" y="5286707"/>
            <a:ext cx="1524000" cy="384551"/>
          </a:xfrm>
        </p:spPr>
        <p:txBody>
          <a:bodyPr/>
          <a:lstStyle/>
          <a:p>
            <a:r>
              <a:rPr lang="en-US" dirty="0"/>
              <a:t>Therefore:</a:t>
            </a:r>
            <a:endParaRPr lang="en-IN" dirty="0"/>
          </a:p>
        </p:txBody>
      </p:sp>
      <p:graphicFrame>
        <p:nvGraphicFramePr>
          <p:cNvPr id="21" name="Object 20">
            <a:extLst>
              <a:ext uri="{FF2B5EF4-FFF2-40B4-BE49-F238E27FC236}">
                <a16:creationId xmlns:a16="http://schemas.microsoft.com/office/drawing/2014/main" id="{24DCE6F2-59FC-46A6-B710-9EA85F02AD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30343"/>
              </p:ext>
            </p:extLst>
          </p:nvPr>
        </p:nvGraphicFramePr>
        <p:xfrm>
          <a:off x="474300" y="5921789"/>
          <a:ext cx="1211580" cy="457200"/>
        </p:xfrm>
        <a:graphic>
          <a:graphicData uri="http://schemas.openxmlformats.org/presentationml/2006/ole">
            <mc:AlternateContent xmlns:mc="http://schemas.openxmlformats.org/markup-compatibility/2006">
              <mc:Choice xmlns:v="urn:schemas-microsoft-com:vml" Requires="v">
                <p:oleObj name="Equation" r:id="rId8" imgW="672840" imgH="253800" progId="Equation.DSMT4">
                  <p:embed/>
                </p:oleObj>
              </mc:Choice>
              <mc:Fallback>
                <p:oleObj name="Equation" r:id="rId8" imgW="672840" imgH="253800" progId="Equation.DSMT4">
                  <p:embed/>
                  <p:pic>
                    <p:nvPicPr>
                      <p:cNvPr id="5" name="Object 4">
                        <a:extLst>
                          <a:ext uri="{FF2B5EF4-FFF2-40B4-BE49-F238E27FC236}">
                            <a16:creationId xmlns:a16="http://schemas.microsoft.com/office/drawing/2014/main" id="{859A7CCA-A7BE-49F8-8A0D-B72BE260A5D4}"/>
                          </a:ext>
                        </a:extLst>
                      </p:cNvPr>
                      <p:cNvPicPr/>
                      <p:nvPr/>
                    </p:nvPicPr>
                    <p:blipFill>
                      <a:blip r:embed="rId9"/>
                      <a:stretch>
                        <a:fillRect/>
                      </a:stretch>
                    </p:blipFill>
                    <p:spPr>
                      <a:xfrm>
                        <a:off x="474300" y="5921789"/>
                        <a:ext cx="1211580"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0ED4CAA-BD30-4547-9589-0E0786FF5BD2}"/>
              </a:ext>
            </a:extLst>
          </p:cNvPr>
          <p:cNvSpPr>
            <a:spLocks noGrp="1"/>
          </p:cNvSpPr>
          <p:nvPr>
            <p:ph idx="14"/>
          </p:nvPr>
        </p:nvSpPr>
        <p:spPr>
          <a:xfrm>
            <a:off x="1600200" y="5901248"/>
            <a:ext cx="5105400" cy="457200"/>
          </a:xfrm>
        </p:spPr>
        <p:txBody>
          <a:bodyPr/>
          <a:lstStyle/>
          <a:p>
            <a:pPr marL="0" lvl="1" indent="0">
              <a:spcBef>
                <a:spcPts val="600"/>
              </a:spcBef>
              <a:buNone/>
            </a:pPr>
            <a:r>
              <a:rPr lang="en-US" sz="2400" dirty="0">
                <a:latin typeface="+mn-lt"/>
              </a:rPr>
              <a:t>= </a:t>
            </a:r>
            <a:r>
              <a:rPr lang="en-US" sz="2400" i="1" dirty="0">
                <a:latin typeface="+mn-lt"/>
              </a:rPr>
              <a:t>p</a:t>
            </a:r>
            <a:r>
              <a:rPr lang="en-US" sz="2400" dirty="0">
                <a:latin typeface="+mn-lt"/>
              </a:rPr>
              <a:t>, for all plaintext strings </a:t>
            </a:r>
            <a:r>
              <a:rPr lang="en-US" sz="2400" i="1" dirty="0">
                <a:latin typeface="+mn-lt"/>
              </a:rPr>
              <a:t>p</a:t>
            </a:r>
            <a:r>
              <a:rPr lang="en-US" sz="2400" dirty="0">
                <a:latin typeface="+mn-lt"/>
              </a:rPr>
              <a:t>.</a:t>
            </a:r>
            <a:endParaRPr lang="en-US" sz="2400" dirty="0">
              <a:latin typeface="+mn-lt"/>
              <a:ea typeface="Cambria Math"/>
              <a:sym typeface="Wingdings" pitchFamily="2" charset="2"/>
            </a:endParaRPr>
          </a:p>
        </p:txBody>
      </p:sp>
      <p:sp>
        <p:nvSpPr>
          <p:cNvPr id="15" name="Slide Number Placeholder 5">
            <a:extLst>
              <a:ext uri="{FF2B5EF4-FFF2-40B4-BE49-F238E27FC236}">
                <a16:creationId xmlns:a16="http://schemas.microsoft.com/office/drawing/2014/main" id="{4F466AF6-658A-4CD6-85E6-D80558853F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94</a:t>
            </a:fld>
            <a:endParaRPr lang="en-US" dirty="0">
              <a:solidFill>
                <a:schemeClr val="bg1"/>
              </a:solidFill>
            </a:endParaRPr>
          </a:p>
        </p:txBody>
      </p:sp>
    </p:spTree>
    <p:extLst>
      <p:ext uri="{BB962C8B-B14F-4D97-AF65-F5344CB8AC3E}">
        <p14:creationId xmlns:p14="http://schemas.microsoft.com/office/powerpoint/2010/main" val="18433613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0BD-BE84-4444-A048-264AA82EF666}"/>
              </a:ext>
            </a:extLst>
          </p:cNvPr>
          <p:cNvSpPr>
            <a:spLocks noGrp="1"/>
          </p:cNvSpPr>
          <p:nvPr>
            <p:ph type="title"/>
          </p:nvPr>
        </p:nvSpPr>
        <p:spPr/>
        <p:txBody>
          <a:bodyPr/>
          <a:lstStyle/>
          <a:p>
            <a:r>
              <a:rPr lang="en-IN" dirty="0"/>
              <a:t>Cryptosystems</a:t>
            </a:r>
            <a:r>
              <a:rPr lang="en-IN" sz="1500" dirty="0"/>
              <a:t> 2</a:t>
            </a:r>
            <a:endParaRPr lang="en-IN" dirty="0"/>
          </a:p>
        </p:txBody>
      </p:sp>
      <p:sp>
        <p:nvSpPr>
          <p:cNvPr id="3" name="Content Placeholder 2">
            <a:extLst>
              <a:ext uri="{FF2B5EF4-FFF2-40B4-BE49-F238E27FC236}">
                <a16:creationId xmlns:a16="http://schemas.microsoft.com/office/drawing/2014/main" id="{D7CA77C5-5FA6-45F0-A1D1-9C248CFEC220}"/>
              </a:ext>
            </a:extLst>
          </p:cNvPr>
          <p:cNvSpPr>
            <a:spLocks noGrp="1"/>
          </p:cNvSpPr>
          <p:nvPr>
            <p:ph idx="1"/>
          </p:nvPr>
        </p:nvSpPr>
        <p:spPr>
          <a:xfrm>
            <a:off x="457200" y="1295400"/>
            <a:ext cx="8534400" cy="1905000"/>
          </a:xfrm>
        </p:spPr>
        <p:txBody>
          <a:bodyPr/>
          <a:lstStyle/>
          <a:p>
            <a:pPr>
              <a:spcBef>
                <a:spcPts val="800"/>
              </a:spcBef>
            </a:pPr>
            <a:r>
              <a:rPr lang="en-US" sz="2800" b="1" dirty="0"/>
              <a:t>Example</a:t>
            </a:r>
            <a:r>
              <a:rPr lang="en-US" sz="2800" dirty="0"/>
              <a:t>: Describe the family of shift ciphers as a cryptosystem.</a:t>
            </a:r>
          </a:p>
          <a:p>
            <a:pPr>
              <a:spcBef>
                <a:spcPts val="800"/>
              </a:spcBef>
            </a:pPr>
            <a:r>
              <a:rPr lang="en-US" sz="2800" b="1" dirty="0"/>
              <a:t>Solution</a:t>
            </a:r>
            <a:r>
              <a:rPr lang="en-US" sz="2800" dirty="0"/>
              <a:t>: Assume the messages are strings consisting of  elements in</a:t>
            </a:r>
            <a:endParaRPr lang="en-IN" sz="2800" dirty="0"/>
          </a:p>
        </p:txBody>
      </p:sp>
      <p:graphicFrame>
        <p:nvGraphicFramePr>
          <p:cNvPr id="14" name="Object 13">
            <a:extLst>
              <a:ext uri="{FF2B5EF4-FFF2-40B4-BE49-F238E27FC236}">
                <a16:creationId xmlns:a16="http://schemas.microsoft.com/office/drawing/2014/main" id="{93412B9E-E1FC-41E5-9D83-A22AF87D36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0551936"/>
              </p:ext>
            </p:extLst>
          </p:nvPr>
        </p:nvGraphicFramePr>
        <p:xfrm>
          <a:off x="2286000" y="2809967"/>
          <a:ext cx="533400" cy="480060"/>
        </p:xfrm>
        <a:graphic>
          <a:graphicData uri="http://schemas.openxmlformats.org/presentationml/2006/ole">
            <mc:AlternateContent xmlns:mc="http://schemas.openxmlformats.org/markup-compatibility/2006">
              <mc:Choice xmlns:v="urn:schemas-microsoft-com:vml" Requires="v">
                <p:oleObj name="Equation" r:id="rId2" imgW="253800" imgH="228600" progId="Equation.DSMT4">
                  <p:embed/>
                </p:oleObj>
              </mc:Choice>
              <mc:Fallback>
                <p:oleObj name="Equation" r:id="rId2" imgW="253800" imgH="228600" progId="Equation.DSMT4">
                  <p:embed/>
                  <p:pic>
                    <p:nvPicPr>
                      <p:cNvPr id="5" name="Object 4">
                        <a:extLst>
                          <a:ext uri="{FF2B5EF4-FFF2-40B4-BE49-F238E27FC236}">
                            <a16:creationId xmlns:a16="http://schemas.microsoft.com/office/drawing/2014/main" id="{8C704970-A73E-4576-928B-1FBE988BB22E}"/>
                          </a:ext>
                        </a:extLst>
                      </p:cNvPr>
                      <p:cNvPicPr/>
                      <p:nvPr/>
                    </p:nvPicPr>
                    <p:blipFill>
                      <a:blip r:embed="rId3"/>
                      <a:stretch>
                        <a:fillRect/>
                      </a:stretch>
                    </p:blipFill>
                    <p:spPr>
                      <a:xfrm>
                        <a:off x="2286000" y="2809967"/>
                        <a:ext cx="533400" cy="4800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2EA3290-30F7-4E5E-B30E-7B0A76C7E61C}"/>
              </a:ext>
            </a:extLst>
          </p:cNvPr>
          <p:cNvSpPr>
            <a:spLocks noGrp="1"/>
          </p:cNvSpPr>
          <p:nvPr>
            <p:ph idx="10"/>
          </p:nvPr>
        </p:nvSpPr>
        <p:spPr>
          <a:xfrm>
            <a:off x="454981" y="3352800"/>
            <a:ext cx="5257800" cy="381000"/>
          </a:xfrm>
        </p:spPr>
        <p:txBody>
          <a:bodyPr/>
          <a:lstStyle/>
          <a:p>
            <a:pPr marL="342900" indent="-342900">
              <a:buClr>
                <a:srgbClr val="04617B"/>
              </a:buClr>
              <a:buFont typeface="Arial" panose="020B0604020202020204" pitchFamily="34" charset="0"/>
              <a:buChar char="•"/>
            </a:pPr>
            <a:r>
              <a:rPr lang="en-US" sz="2400" dirty="0"/>
              <a:t>P </a:t>
            </a:r>
            <a:r>
              <a:rPr lang="en-US" sz="2400" i="1" dirty="0"/>
              <a:t> </a:t>
            </a:r>
            <a:r>
              <a:rPr lang="en-US" sz="2400" dirty="0"/>
              <a:t>is the set of strings of elements in</a:t>
            </a:r>
            <a:endParaRPr lang="en-IN" dirty="0"/>
          </a:p>
        </p:txBody>
      </p:sp>
      <p:graphicFrame>
        <p:nvGraphicFramePr>
          <p:cNvPr id="13" name="Object 12">
            <a:extLst>
              <a:ext uri="{FF2B5EF4-FFF2-40B4-BE49-F238E27FC236}">
                <a16:creationId xmlns:a16="http://schemas.microsoft.com/office/drawing/2014/main" id="{F610C59D-99DD-4256-AA54-89A65700FD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3189865"/>
              </p:ext>
            </p:extLst>
          </p:nvPr>
        </p:nvGraphicFramePr>
        <p:xfrm>
          <a:off x="5408224" y="3367944"/>
          <a:ext cx="543837" cy="466145"/>
        </p:xfrm>
        <a:graphic>
          <a:graphicData uri="http://schemas.openxmlformats.org/presentationml/2006/ole">
            <mc:AlternateContent xmlns:mc="http://schemas.openxmlformats.org/markup-compatibility/2006">
              <mc:Choice xmlns:v="urn:schemas-microsoft-com:vml" Requires="v">
                <p:oleObj name="Equation" r:id="rId4" imgW="266400" imgH="228600" progId="Equation.DSMT4">
                  <p:embed/>
                </p:oleObj>
              </mc:Choice>
              <mc:Fallback>
                <p:oleObj name="Equation" r:id="rId4" imgW="266400" imgH="228600" progId="Equation.DSMT4">
                  <p:embed/>
                  <p:pic>
                    <p:nvPicPr>
                      <p:cNvPr id="0" name=""/>
                      <p:cNvPicPr/>
                      <p:nvPr/>
                    </p:nvPicPr>
                    <p:blipFill>
                      <a:blip r:embed="rId5"/>
                      <a:stretch>
                        <a:fillRect/>
                      </a:stretch>
                    </p:blipFill>
                    <p:spPr>
                      <a:xfrm>
                        <a:off x="5408224" y="3367944"/>
                        <a:ext cx="543837" cy="46614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AC65B36-31E4-46B7-B801-05E7899E3E0A}"/>
              </a:ext>
            </a:extLst>
          </p:cNvPr>
          <p:cNvSpPr>
            <a:spLocks noGrp="1"/>
          </p:cNvSpPr>
          <p:nvPr>
            <p:ph idx="11"/>
          </p:nvPr>
        </p:nvSpPr>
        <p:spPr>
          <a:xfrm>
            <a:off x="457200" y="3886200"/>
            <a:ext cx="5255581" cy="381000"/>
          </a:xfrm>
        </p:spPr>
        <p:txBody>
          <a:bodyPr/>
          <a:lstStyle/>
          <a:p>
            <a:pPr marL="342900" indent="-342900">
              <a:spcBef>
                <a:spcPts val="600"/>
              </a:spcBef>
              <a:buClr>
                <a:srgbClr val="04617B"/>
              </a:buClr>
              <a:buFont typeface="Arial" panose="020B0604020202020204" pitchFamily="34" charset="0"/>
              <a:buChar char="•"/>
            </a:pPr>
            <a:r>
              <a:rPr lang="en-US" sz="2400" dirty="0"/>
              <a:t>C</a:t>
            </a:r>
            <a:r>
              <a:rPr lang="en-US" sz="2400" i="1" dirty="0"/>
              <a:t> </a:t>
            </a:r>
            <a:r>
              <a:rPr lang="en-US" sz="2400" dirty="0"/>
              <a:t>is the set of  strings of elements in</a:t>
            </a:r>
            <a:endParaRPr lang="en-US" sz="2000" dirty="0">
              <a:latin typeface="+mn-lt"/>
              <a:ea typeface="Cambria Math"/>
              <a:sym typeface="Wingdings" pitchFamily="2" charset="2"/>
            </a:endParaRPr>
          </a:p>
        </p:txBody>
      </p:sp>
      <p:graphicFrame>
        <p:nvGraphicFramePr>
          <p:cNvPr id="16" name="Object 15">
            <a:extLst>
              <a:ext uri="{FF2B5EF4-FFF2-40B4-BE49-F238E27FC236}">
                <a16:creationId xmlns:a16="http://schemas.microsoft.com/office/drawing/2014/main" id="{C291E0F0-8C8F-43ED-9C36-DB72ECB08A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31222996"/>
              </p:ext>
            </p:extLst>
          </p:nvPr>
        </p:nvGraphicFramePr>
        <p:xfrm>
          <a:off x="5408224" y="3910588"/>
          <a:ext cx="543836" cy="466145"/>
        </p:xfrm>
        <a:graphic>
          <a:graphicData uri="http://schemas.openxmlformats.org/presentationml/2006/ole">
            <mc:AlternateContent xmlns:mc="http://schemas.openxmlformats.org/markup-compatibility/2006">
              <mc:Choice xmlns:v="urn:schemas-microsoft-com:vml" Requires="v">
                <p:oleObj name="Equation" r:id="rId6" imgW="266400" imgH="228600" progId="Equation.DSMT4">
                  <p:embed/>
                </p:oleObj>
              </mc:Choice>
              <mc:Fallback>
                <p:oleObj name="Equation" r:id="rId6" imgW="266400" imgH="228600" progId="Equation.DSMT4">
                  <p:embed/>
                  <p:pic>
                    <p:nvPicPr>
                      <p:cNvPr id="0" name=""/>
                      <p:cNvPicPr/>
                      <p:nvPr/>
                    </p:nvPicPr>
                    <p:blipFill>
                      <a:blip r:embed="rId7"/>
                      <a:stretch>
                        <a:fillRect/>
                      </a:stretch>
                    </p:blipFill>
                    <p:spPr>
                      <a:xfrm>
                        <a:off x="5408224" y="3910588"/>
                        <a:ext cx="543836" cy="46614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C7F13AF-EECD-4640-BF13-8F2FF4AB3762}"/>
              </a:ext>
            </a:extLst>
          </p:cNvPr>
          <p:cNvSpPr>
            <a:spLocks noGrp="1"/>
          </p:cNvSpPr>
          <p:nvPr>
            <p:ph idx="12"/>
          </p:nvPr>
        </p:nvSpPr>
        <p:spPr>
          <a:xfrm>
            <a:off x="451282" y="4419600"/>
            <a:ext cx="1143000" cy="381000"/>
          </a:xfrm>
        </p:spPr>
        <p:txBody>
          <a:bodyPr/>
          <a:lstStyle/>
          <a:p>
            <a:pPr marL="342900" indent="-342900">
              <a:buClr>
                <a:srgbClr val="04617B"/>
              </a:buClr>
              <a:buFont typeface="Arial" panose="020B0604020202020204" pitchFamily="34" charset="0"/>
              <a:buChar char="•"/>
            </a:pPr>
            <a:r>
              <a:rPr lang="en-US" sz="2400" dirty="0"/>
              <a:t>K =</a:t>
            </a:r>
            <a:endParaRPr lang="en-IN" dirty="0"/>
          </a:p>
        </p:txBody>
      </p:sp>
      <p:graphicFrame>
        <p:nvGraphicFramePr>
          <p:cNvPr id="17" name="Object 16">
            <a:extLst>
              <a:ext uri="{FF2B5EF4-FFF2-40B4-BE49-F238E27FC236}">
                <a16:creationId xmlns:a16="http://schemas.microsoft.com/office/drawing/2014/main" id="{0C61D9D5-98D0-4642-B34E-FA5171090A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9643604"/>
              </p:ext>
            </p:extLst>
          </p:nvPr>
        </p:nvGraphicFramePr>
        <p:xfrm>
          <a:off x="1295400" y="4447621"/>
          <a:ext cx="533400" cy="457200"/>
        </p:xfrm>
        <a:graphic>
          <a:graphicData uri="http://schemas.openxmlformats.org/presentationml/2006/ole">
            <mc:AlternateContent xmlns:mc="http://schemas.openxmlformats.org/markup-compatibility/2006">
              <mc:Choice xmlns:v="urn:schemas-microsoft-com:vml" Requires="v">
                <p:oleObj name="Equation" r:id="rId8" imgW="533633" imgH="457495" progId="Equation.DSMT4">
                  <p:embed/>
                </p:oleObj>
              </mc:Choice>
              <mc:Fallback>
                <p:oleObj name="Equation" r:id="rId8" imgW="533633" imgH="457495" progId="Equation.DSMT4">
                  <p:embed/>
                  <p:pic>
                    <p:nvPicPr>
                      <p:cNvPr id="0" name=""/>
                      <p:cNvPicPr/>
                      <p:nvPr/>
                    </p:nvPicPr>
                    <p:blipFill>
                      <a:blip r:embed="rId9"/>
                      <a:stretch>
                        <a:fillRect/>
                      </a:stretch>
                    </p:blipFill>
                    <p:spPr>
                      <a:xfrm>
                        <a:off x="1295400" y="4447621"/>
                        <a:ext cx="5334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46F7F5-B663-4C1D-9665-40B89C21F3DD}"/>
              </a:ext>
            </a:extLst>
          </p:cNvPr>
          <p:cNvSpPr>
            <a:spLocks noGrp="1"/>
          </p:cNvSpPr>
          <p:nvPr>
            <p:ph idx="13"/>
          </p:nvPr>
        </p:nvSpPr>
        <p:spPr>
          <a:xfrm>
            <a:off x="451282" y="5009042"/>
            <a:ext cx="5407981" cy="384551"/>
          </a:xfrm>
        </p:spPr>
        <p:txBody>
          <a:bodyPr/>
          <a:lstStyle/>
          <a:p>
            <a:pPr marL="342900" indent="-342900">
              <a:buClr>
                <a:srgbClr val="04617B"/>
              </a:buClr>
              <a:buFont typeface="Arial" panose="020B0604020202020204" pitchFamily="34" charset="0"/>
              <a:buChar char="•"/>
            </a:pPr>
            <a:r>
              <a:rPr lang="en-US" sz="2400" dirty="0"/>
              <a:t>E consists of functions of the form</a:t>
            </a:r>
            <a:endParaRPr lang="en-IN" dirty="0"/>
          </a:p>
        </p:txBody>
      </p:sp>
      <p:graphicFrame>
        <p:nvGraphicFramePr>
          <p:cNvPr id="18" name="Object 17">
            <a:extLst>
              <a:ext uri="{FF2B5EF4-FFF2-40B4-BE49-F238E27FC236}">
                <a16:creationId xmlns:a16="http://schemas.microsoft.com/office/drawing/2014/main" id="{BE59438C-8538-42DC-A00D-63B34F1BAD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06736252"/>
              </p:ext>
            </p:extLst>
          </p:nvPr>
        </p:nvGraphicFramePr>
        <p:xfrm>
          <a:off x="892175" y="5402263"/>
          <a:ext cx="1838325" cy="465137"/>
        </p:xfrm>
        <a:graphic>
          <a:graphicData uri="http://schemas.openxmlformats.org/presentationml/2006/ole">
            <mc:AlternateContent xmlns:mc="http://schemas.openxmlformats.org/markup-compatibility/2006">
              <mc:Choice xmlns:v="urn:schemas-microsoft-com:vml" Requires="v">
                <p:oleObj name="Equation" r:id="rId10" imgW="1002960" imgH="253800" progId="Equation.DSMT4">
                  <p:embed/>
                </p:oleObj>
              </mc:Choice>
              <mc:Fallback>
                <p:oleObj name="Equation" r:id="rId10" imgW="1002960" imgH="253800" progId="Equation.DSMT4">
                  <p:embed/>
                  <p:pic>
                    <p:nvPicPr>
                      <p:cNvPr id="6" name="Object 5">
                        <a:extLst>
                          <a:ext uri="{FF2B5EF4-FFF2-40B4-BE49-F238E27FC236}">
                            <a16:creationId xmlns:a16="http://schemas.microsoft.com/office/drawing/2014/main" id="{7F248ADF-2635-491D-8072-BAEEC61B8106}"/>
                          </a:ext>
                        </a:extLst>
                      </p:cNvPr>
                      <p:cNvPicPr/>
                      <p:nvPr/>
                    </p:nvPicPr>
                    <p:blipFill>
                      <a:blip r:embed="rId11"/>
                      <a:stretch>
                        <a:fillRect/>
                      </a:stretch>
                    </p:blipFill>
                    <p:spPr>
                      <a:xfrm>
                        <a:off x="892175" y="5402263"/>
                        <a:ext cx="1838325" cy="4651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0ED4CAA-BD30-4547-9589-0E0786FF5BD2}"/>
              </a:ext>
            </a:extLst>
          </p:cNvPr>
          <p:cNvSpPr>
            <a:spLocks noGrp="1"/>
          </p:cNvSpPr>
          <p:nvPr>
            <p:ph idx="14"/>
          </p:nvPr>
        </p:nvSpPr>
        <p:spPr>
          <a:xfrm>
            <a:off x="2570100" y="5383014"/>
            <a:ext cx="1905000" cy="457200"/>
          </a:xfrm>
        </p:spPr>
        <p:txBody>
          <a:bodyPr/>
          <a:lstStyle/>
          <a:p>
            <a:pPr marL="0" lvl="1" indent="0">
              <a:spcBef>
                <a:spcPts val="600"/>
              </a:spcBef>
              <a:buNone/>
            </a:pPr>
            <a:r>
              <a:rPr lang="en-US" sz="2400" dirty="0">
                <a:latin typeface="+mn-lt"/>
              </a:rPr>
              <a:t> </a:t>
            </a:r>
            <a:r>
              <a:rPr lang="en-US" sz="2400" b="1" dirty="0">
                <a:latin typeface="+mn-lt"/>
              </a:rPr>
              <a:t>mod</a:t>
            </a:r>
            <a:r>
              <a:rPr lang="en-US" sz="2400" dirty="0">
                <a:latin typeface="+mn-lt"/>
              </a:rPr>
              <a:t> </a:t>
            </a:r>
            <a:r>
              <a:rPr lang="en-US" sz="2400" dirty="0">
                <a:latin typeface="+mn-lt"/>
                <a:ea typeface="Cambria Math" pitchFamily="18" charset="0"/>
              </a:rPr>
              <a:t>26</a:t>
            </a:r>
            <a:r>
              <a:rPr lang="en-US" sz="2400" dirty="0">
                <a:latin typeface="+mn-lt"/>
              </a:rPr>
              <a:t> , and</a:t>
            </a:r>
            <a:endParaRPr lang="en-US" sz="2400" dirty="0">
              <a:latin typeface="+mn-lt"/>
              <a:ea typeface="Cambria Math"/>
              <a:sym typeface="Wingdings" pitchFamily="2" charset="2"/>
            </a:endParaRPr>
          </a:p>
        </p:txBody>
      </p:sp>
      <p:sp>
        <p:nvSpPr>
          <p:cNvPr id="9" name="Content Placeholder 8">
            <a:extLst>
              <a:ext uri="{FF2B5EF4-FFF2-40B4-BE49-F238E27FC236}">
                <a16:creationId xmlns:a16="http://schemas.microsoft.com/office/drawing/2014/main" id="{FA421A63-7CCF-483B-B258-A5348C7233E2}"/>
              </a:ext>
            </a:extLst>
          </p:cNvPr>
          <p:cNvSpPr>
            <a:spLocks noGrp="1"/>
          </p:cNvSpPr>
          <p:nvPr>
            <p:ph idx="15"/>
          </p:nvPr>
        </p:nvSpPr>
        <p:spPr>
          <a:xfrm>
            <a:off x="451282" y="5867400"/>
            <a:ext cx="4273118" cy="381000"/>
          </a:xfrm>
        </p:spPr>
        <p:txBody>
          <a:bodyPr/>
          <a:lstStyle/>
          <a:p>
            <a:pPr marL="342900" lvl="1">
              <a:spcBef>
                <a:spcPts val="600"/>
              </a:spcBef>
              <a:buClr>
                <a:srgbClr val="04617B"/>
              </a:buClr>
            </a:pPr>
            <a:r>
              <a:rPr lang="en-US" sz="2400" dirty="0">
                <a:latin typeface="+mn-lt"/>
              </a:rPr>
              <a:t>D is the same as E where</a:t>
            </a:r>
          </a:p>
        </p:txBody>
      </p:sp>
      <p:graphicFrame>
        <p:nvGraphicFramePr>
          <p:cNvPr id="19" name="Object 18">
            <a:extLst>
              <a:ext uri="{FF2B5EF4-FFF2-40B4-BE49-F238E27FC236}">
                <a16:creationId xmlns:a16="http://schemas.microsoft.com/office/drawing/2014/main" id="{63345D21-FBC9-4C70-8450-C829401F61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7037927"/>
              </p:ext>
            </p:extLst>
          </p:nvPr>
        </p:nvGraphicFramePr>
        <p:xfrm>
          <a:off x="3989388" y="5895975"/>
          <a:ext cx="1857375" cy="463550"/>
        </p:xfrm>
        <a:graphic>
          <a:graphicData uri="http://schemas.openxmlformats.org/presentationml/2006/ole">
            <mc:AlternateContent xmlns:mc="http://schemas.openxmlformats.org/markup-compatibility/2006">
              <mc:Choice xmlns:v="urn:schemas-microsoft-com:vml" Requires="v">
                <p:oleObj name="Equation" r:id="rId12" imgW="1015920" imgH="253800" progId="Equation.DSMT4">
                  <p:embed/>
                </p:oleObj>
              </mc:Choice>
              <mc:Fallback>
                <p:oleObj name="Equation" r:id="rId12" imgW="1015920" imgH="253800" progId="Equation.DSMT4">
                  <p:embed/>
                  <p:pic>
                    <p:nvPicPr>
                      <p:cNvPr id="7" name="Object 6">
                        <a:extLst>
                          <a:ext uri="{FF2B5EF4-FFF2-40B4-BE49-F238E27FC236}">
                            <a16:creationId xmlns:a16="http://schemas.microsoft.com/office/drawing/2014/main" id="{B9D12A07-7D2A-436B-8A9C-C7A6DC09C7D3}"/>
                          </a:ext>
                        </a:extLst>
                      </p:cNvPr>
                      <p:cNvPicPr/>
                      <p:nvPr/>
                    </p:nvPicPr>
                    <p:blipFill>
                      <a:blip r:embed="rId13"/>
                      <a:stretch>
                        <a:fillRect/>
                      </a:stretch>
                    </p:blipFill>
                    <p:spPr>
                      <a:xfrm>
                        <a:off x="3989388" y="5895975"/>
                        <a:ext cx="1857375" cy="46355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92A5AECE-321E-4D76-BB82-799D1217C6B8}"/>
              </a:ext>
            </a:extLst>
          </p:cNvPr>
          <p:cNvSpPr>
            <a:spLocks noGrp="1"/>
          </p:cNvSpPr>
          <p:nvPr>
            <p:ph idx="16"/>
          </p:nvPr>
        </p:nvSpPr>
        <p:spPr>
          <a:xfrm>
            <a:off x="5791200" y="5904000"/>
            <a:ext cx="2209800" cy="381000"/>
          </a:xfrm>
        </p:spPr>
        <p:txBody>
          <a:bodyPr/>
          <a:lstStyle/>
          <a:p>
            <a:r>
              <a:rPr lang="en-US" sz="2400" b="1" dirty="0"/>
              <a:t>mod</a:t>
            </a:r>
            <a:r>
              <a:rPr lang="en-US" sz="2400" dirty="0"/>
              <a:t> </a:t>
            </a:r>
            <a:r>
              <a:rPr lang="en-US" sz="2400" dirty="0">
                <a:ea typeface="Cambria Math" pitchFamily="18" charset="0"/>
              </a:rPr>
              <a:t>26</a:t>
            </a:r>
            <a:r>
              <a:rPr lang="en-US" sz="2400" dirty="0"/>
              <a:t> .</a:t>
            </a:r>
            <a:endParaRPr lang="en-IN" dirty="0"/>
          </a:p>
        </p:txBody>
      </p:sp>
      <p:sp>
        <p:nvSpPr>
          <p:cNvPr id="15" name="Slide Number Placeholder 5">
            <a:extLst>
              <a:ext uri="{FF2B5EF4-FFF2-40B4-BE49-F238E27FC236}">
                <a16:creationId xmlns:a16="http://schemas.microsoft.com/office/drawing/2014/main" id="{4F466AF6-658A-4CD6-85E6-D80558853FE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95</a:t>
            </a:fld>
            <a:endParaRPr lang="en-US" dirty="0">
              <a:solidFill>
                <a:schemeClr val="bg1"/>
              </a:solidFill>
            </a:endParaRPr>
          </a:p>
        </p:txBody>
      </p:sp>
    </p:spTree>
    <p:extLst>
      <p:ext uri="{BB962C8B-B14F-4D97-AF65-F5344CB8AC3E}">
        <p14:creationId xmlns:p14="http://schemas.microsoft.com/office/powerpoint/2010/main" val="1353066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Public Key Cryptography</a:t>
            </a:r>
          </a:p>
        </p:txBody>
      </p:sp>
      <p:sp>
        <p:nvSpPr>
          <p:cNvPr id="3" name="Content Placeholder 2"/>
          <p:cNvSpPr>
            <a:spLocks noGrp="1"/>
          </p:cNvSpPr>
          <p:nvPr>
            <p:ph idx="1"/>
          </p:nvPr>
        </p:nvSpPr>
        <p:spPr>
          <a:xfrm>
            <a:off x="457200" y="1295400"/>
            <a:ext cx="8424000" cy="5257800"/>
          </a:xfrm>
        </p:spPr>
        <p:txBody>
          <a:bodyPr/>
          <a:lstStyle/>
          <a:p>
            <a:r>
              <a:rPr lang="en-US" sz="2800" dirty="0"/>
              <a:t>All classical ciphers, including shift and affine ciphers, are </a:t>
            </a:r>
            <a:r>
              <a:rPr lang="en-US" sz="2800" i="1" dirty="0"/>
              <a:t>private key cryptosystems</a:t>
            </a:r>
            <a:r>
              <a:rPr lang="en-US" sz="2800" dirty="0"/>
              <a:t>. Knowing the encryption key allows one to quickly determine the decryption key. </a:t>
            </a:r>
          </a:p>
          <a:p>
            <a:r>
              <a:rPr lang="en-US" sz="2800" dirty="0"/>
              <a:t>All parties who wish to communicate using a private key cryptosystem must share the key and keep it a secret. </a:t>
            </a:r>
          </a:p>
          <a:p>
            <a:r>
              <a:rPr lang="en-US" sz="2800" dirty="0"/>
              <a:t>In public key cryptosystems, first invented in the </a:t>
            </a:r>
            <a:r>
              <a:rPr lang="en-US" sz="2800" dirty="0">
                <a:ea typeface="Cambria Math" pitchFamily="18" charset="0"/>
              </a:rPr>
              <a:t>1970</a:t>
            </a:r>
            <a:r>
              <a:rPr lang="en-US" sz="2800" dirty="0"/>
              <a:t>s, knowing how to encrypt a message does not help one to decrypt the message. Therefore, everyone can have a publicly known encryption key. The only key that needs to be kept secret is the decryption key.</a:t>
            </a:r>
          </a:p>
        </p:txBody>
      </p:sp>
      <p:sp>
        <p:nvSpPr>
          <p:cNvPr id="4" name="Slide Number Placeholder 5">
            <a:extLst>
              <a:ext uri="{FF2B5EF4-FFF2-40B4-BE49-F238E27FC236}">
                <a16:creationId xmlns:a16="http://schemas.microsoft.com/office/drawing/2014/main" id="{5B078355-0EB3-47D6-BE01-6B3D234356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96</a:t>
            </a:fld>
            <a:endParaRPr lang="en-US" dirty="0">
              <a:solidFill>
                <a:schemeClr val="bg1"/>
              </a:solidFill>
            </a:endParaRPr>
          </a:p>
        </p:txBody>
      </p:sp>
    </p:spTree>
    <p:extLst>
      <p:ext uri="{BB962C8B-B14F-4D97-AF65-F5344CB8AC3E}">
        <p14:creationId xmlns:p14="http://schemas.microsoft.com/office/powerpoint/2010/main" val="40701237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a:t>The RSA Cryptosystem</a:t>
            </a:r>
          </a:p>
        </p:txBody>
      </p:sp>
      <p:pic>
        <p:nvPicPr>
          <p:cNvPr id="21" name="Picture 10" descr="A portrait of Clifford Cocks."/>
          <p:cNvPicPr>
            <a:picLocks noGrp="1" noChangeAspect="1" noChangeArrowheads="1"/>
          </p:cNvPicPr>
          <p:nvPr>
            <p:ph idx="22"/>
          </p:nvPr>
        </p:nvPicPr>
        <p:blipFill>
          <a:blip r:embed="rId2">
            <a:extLst>
              <a:ext uri="{28A0092B-C50C-407E-A947-70E740481C1C}">
                <a14:useLocalDpi xmlns:a14="http://schemas.microsoft.com/office/drawing/2010/main" val="0"/>
              </a:ext>
            </a:extLst>
          </a:blip>
          <a:stretch>
            <a:fillRect/>
          </a:stretch>
        </p:blipFill>
        <p:spPr bwMode="auto">
          <a:xfrm>
            <a:off x="6324600" y="140208"/>
            <a:ext cx="1018032" cy="104851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1"/>
          <p:cNvSpPr>
            <a:spLocks noGrp="1"/>
          </p:cNvSpPr>
          <p:nvPr>
            <p:ph idx="23"/>
          </p:nvPr>
        </p:nvSpPr>
        <p:spPr>
          <a:xfrm>
            <a:off x="7391400" y="228600"/>
            <a:ext cx="1476000" cy="731520"/>
          </a:xfrm>
        </p:spPr>
        <p:txBody>
          <a:bodyPr/>
          <a:lstStyle/>
          <a:p>
            <a:pPr>
              <a:spcBef>
                <a:spcPts val="0"/>
              </a:spcBef>
            </a:pPr>
            <a:r>
              <a:rPr lang="en-US" sz="1800" dirty="0"/>
              <a:t>Clifford Cocks</a:t>
            </a:r>
          </a:p>
          <a:p>
            <a:pPr>
              <a:spcBef>
                <a:spcPts val="0"/>
              </a:spcBef>
            </a:pPr>
            <a:r>
              <a:rPr lang="en-US" sz="1800" dirty="0"/>
              <a:t>(Born </a:t>
            </a:r>
            <a:r>
              <a:rPr lang="en-US" sz="1800" dirty="0">
                <a:ea typeface="Cambria Math" pitchFamily="18" charset="0"/>
              </a:rPr>
              <a:t>1950</a:t>
            </a:r>
            <a:r>
              <a:rPr lang="en-US" sz="1800" dirty="0"/>
              <a:t>)</a:t>
            </a:r>
          </a:p>
        </p:txBody>
      </p:sp>
      <p:sp>
        <p:nvSpPr>
          <p:cNvPr id="3" name="Content Placeholder 2"/>
          <p:cNvSpPr>
            <a:spLocks noGrp="1"/>
          </p:cNvSpPr>
          <p:nvPr>
            <p:ph idx="1"/>
          </p:nvPr>
        </p:nvSpPr>
        <p:spPr>
          <a:xfrm>
            <a:off x="457200" y="1295400"/>
            <a:ext cx="8280000" cy="731520"/>
          </a:xfrm>
        </p:spPr>
        <p:txBody>
          <a:bodyPr/>
          <a:lstStyle/>
          <a:p>
            <a:r>
              <a:rPr lang="en-US" sz="2000" dirty="0"/>
              <a:t>A public key cryptosystem, now known as the RSA system was introduced in </a:t>
            </a:r>
            <a:r>
              <a:rPr lang="en-US" sz="2000" dirty="0">
                <a:ea typeface="Cambria Math" pitchFamily="18" charset="0"/>
              </a:rPr>
              <a:t>1976</a:t>
            </a:r>
            <a:r>
              <a:rPr lang="en-US" sz="2000" dirty="0"/>
              <a:t> by three researchers at MIT.</a:t>
            </a:r>
          </a:p>
        </p:txBody>
      </p:sp>
      <p:sp>
        <p:nvSpPr>
          <p:cNvPr id="4" name="Content Placeholder 3"/>
          <p:cNvSpPr>
            <a:spLocks noGrp="1"/>
          </p:cNvSpPr>
          <p:nvPr>
            <p:ph idx="13"/>
          </p:nvPr>
        </p:nvSpPr>
        <p:spPr>
          <a:xfrm>
            <a:off x="640080" y="2632364"/>
            <a:ext cx="1493520" cy="731520"/>
          </a:xfrm>
        </p:spPr>
        <p:txBody>
          <a:bodyPr/>
          <a:lstStyle/>
          <a:p>
            <a:pPr>
              <a:spcBef>
                <a:spcPts val="0"/>
              </a:spcBef>
            </a:pPr>
            <a:r>
              <a:rPr lang="en-US" sz="1800" dirty="0"/>
              <a:t>Ronald </a:t>
            </a:r>
            <a:r>
              <a:rPr lang="en-US" sz="1800" dirty="0" err="1"/>
              <a:t>Rivest</a:t>
            </a:r>
            <a:endParaRPr lang="en-US" sz="1800" dirty="0"/>
          </a:p>
          <a:p>
            <a:pPr>
              <a:spcBef>
                <a:spcPts val="0"/>
              </a:spcBef>
            </a:pPr>
            <a:r>
              <a:rPr lang="en-US" sz="1800" dirty="0"/>
              <a:t>(Born </a:t>
            </a:r>
            <a:r>
              <a:rPr lang="en-US" sz="1800" dirty="0">
                <a:ea typeface="Cambria Math" pitchFamily="18" charset="0"/>
              </a:rPr>
              <a:t>1948</a:t>
            </a:r>
            <a:r>
              <a:rPr lang="en-US" sz="1800" dirty="0"/>
              <a:t>)</a:t>
            </a:r>
          </a:p>
        </p:txBody>
      </p:sp>
      <p:pic>
        <p:nvPicPr>
          <p:cNvPr id="17" name="Picture 4" descr="A portrait of Ronald Rivest."/>
          <p:cNvPicPr>
            <a:picLocks noGrp="1" noChangeAspect="1" noChangeArrowheads="1"/>
          </p:cNvPicPr>
          <p:nvPr>
            <p:ph idx="14"/>
          </p:nvPr>
        </p:nvPicPr>
        <p:blipFill>
          <a:blip r:embed="rId3">
            <a:extLst>
              <a:ext uri="{28A0092B-C50C-407E-A947-70E740481C1C}">
                <a14:useLocalDpi xmlns:a14="http://schemas.microsoft.com/office/drawing/2010/main" val="0"/>
              </a:ext>
            </a:extLst>
          </a:blip>
          <a:stretch>
            <a:fillRect/>
          </a:stretch>
        </p:blipFill>
        <p:spPr bwMode="auto">
          <a:xfrm>
            <a:off x="2130136" y="2514600"/>
            <a:ext cx="890016" cy="10363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5"/>
          </p:nvPr>
        </p:nvSpPr>
        <p:spPr>
          <a:xfrm>
            <a:off x="3352800" y="2632364"/>
            <a:ext cx="1296000" cy="731520"/>
          </a:xfrm>
        </p:spPr>
        <p:txBody>
          <a:bodyPr/>
          <a:lstStyle/>
          <a:p>
            <a:pPr>
              <a:spcBef>
                <a:spcPts val="0"/>
              </a:spcBef>
            </a:pPr>
            <a:r>
              <a:rPr lang="en-US" sz="1800" dirty="0" err="1"/>
              <a:t>Adi</a:t>
            </a:r>
            <a:r>
              <a:rPr lang="en-US" sz="1800" dirty="0"/>
              <a:t> Shamir</a:t>
            </a:r>
          </a:p>
          <a:p>
            <a:pPr>
              <a:spcBef>
                <a:spcPts val="0"/>
              </a:spcBef>
            </a:pPr>
            <a:r>
              <a:rPr lang="en-US" sz="1800" dirty="0"/>
              <a:t>(Born </a:t>
            </a:r>
            <a:r>
              <a:rPr lang="en-US" sz="1800" dirty="0">
                <a:ea typeface="Cambria Math" pitchFamily="18" charset="0"/>
              </a:rPr>
              <a:t>1952</a:t>
            </a:r>
            <a:r>
              <a:rPr lang="en-US" sz="1800" dirty="0"/>
              <a:t>)</a:t>
            </a:r>
          </a:p>
        </p:txBody>
      </p:sp>
      <p:pic>
        <p:nvPicPr>
          <p:cNvPr id="18" name="Picture 6" descr="A portrait of Adi Shimar."/>
          <p:cNvPicPr>
            <a:picLocks noGrp="1" noChangeAspect="1" noChangeArrowheads="1"/>
          </p:cNvPicPr>
          <p:nvPr>
            <p:ph idx="16"/>
          </p:nvPr>
        </p:nvPicPr>
        <p:blipFill>
          <a:blip r:embed="rId4">
            <a:extLst>
              <a:ext uri="{28A0092B-C50C-407E-A947-70E740481C1C}">
                <a14:useLocalDpi xmlns:a14="http://schemas.microsoft.com/office/drawing/2010/main" val="0"/>
              </a:ext>
            </a:extLst>
          </a:blip>
          <a:stretch>
            <a:fillRect/>
          </a:stretch>
        </p:blipFill>
        <p:spPr bwMode="auto">
          <a:xfrm>
            <a:off x="4800600" y="2514600"/>
            <a:ext cx="896112" cy="10363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7"/>
          </p:nvPr>
        </p:nvSpPr>
        <p:spPr>
          <a:xfrm>
            <a:off x="6096000" y="2632364"/>
            <a:ext cx="1296000" cy="1013460"/>
          </a:xfrm>
        </p:spPr>
        <p:txBody>
          <a:bodyPr/>
          <a:lstStyle/>
          <a:p>
            <a:pPr>
              <a:spcBef>
                <a:spcPts val="0"/>
              </a:spcBef>
            </a:pPr>
            <a:r>
              <a:rPr lang="en-US" sz="1800" dirty="0"/>
              <a:t>Leonard </a:t>
            </a:r>
          </a:p>
          <a:p>
            <a:pPr>
              <a:spcBef>
                <a:spcPts val="0"/>
              </a:spcBef>
            </a:pPr>
            <a:r>
              <a:rPr lang="en-US" sz="1800" dirty="0"/>
              <a:t>Adelman</a:t>
            </a:r>
          </a:p>
          <a:p>
            <a:pPr>
              <a:spcBef>
                <a:spcPts val="0"/>
              </a:spcBef>
            </a:pPr>
            <a:r>
              <a:rPr lang="en-US" sz="1800" dirty="0"/>
              <a:t>(Born </a:t>
            </a:r>
            <a:r>
              <a:rPr lang="en-US" sz="1800" dirty="0">
                <a:ea typeface="Cambria Math" pitchFamily="18" charset="0"/>
              </a:rPr>
              <a:t>1945</a:t>
            </a:r>
            <a:r>
              <a:rPr lang="en-US" sz="1800" dirty="0"/>
              <a:t>)</a:t>
            </a:r>
          </a:p>
        </p:txBody>
      </p:sp>
      <p:pic>
        <p:nvPicPr>
          <p:cNvPr id="19" name="Picture 8" descr="A portrait of Leonard  Adelman."/>
          <p:cNvPicPr>
            <a:picLocks noGrp="1" noChangeAspect="1" noChangeArrowheads="1"/>
          </p:cNvPicPr>
          <p:nvPr>
            <p:ph idx="20"/>
          </p:nvPr>
        </p:nvPicPr>
        <p:blipFill>
          <a:blip r:embed="rId5">
            <a:extLst>
              <a:ext uri="{28A0092B-C50C-407E-A947-70E740481C1C}">
                <a14:useLocalDpi xmlns:a14="http://schemas.microsoft.com/office/drawing/2010/main" val="0"/>
              </a:ext>
            </a:extLst>
          </a:blip>
          <a:stretch>
            <a:fillRect/>
          </a:stretch>
        </p:blipFill>
        <p:spPr bwMode="auto">
          <a:xfrm>
            <a:off x="7467600" y="2517648"/>
            <a:ext cx="896112" cy="1030224"/>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9"/>
          <p:cNvSpPr>
            <a:spLocks noGrp="1"/>
          </p:cNvSpPr>
          <p:nvPr>
            <p:ph idx="21"/>
          </p:nvPr>
        </p:nvSpPr>
        <p:spPr>
          <a:xfrm>
            <a:off x="457200" y="4008120"/>
            <a:ext cx="8028000" cy="2468880"/>
          </a:xfrm>
        </p:spPr>
        <p:txBody>
          <a:bodyPr/>
          <a:lstStyle/>
          <a:p>
            <a:r>
              <a:rPr lang="en-US" sz="2000" dirty="0"/>
              <a:t>It is now known that the method was discovered earlier by Clifford Cocks, working secretly for the UK government. </a:t>
            </a:r>
          </a:p>
          <a:p>
            <a:r>
              <a:rPr lang="en-US" sz="2000" dirty="0"/>
              <a:t>The public encryption key  is (</a:t>
            </a:r>
            <a:r>
              <a:rPr lang="en-US" sz="2000" i="1" dirty="0" err="1"/>
              <a:t>n,e</a:t>
            </a:r>
            <a:r>
              <a:rPr lang="en-US" sz="2000" dirty="0"/>
              <a:t>), where </a:t>
            </a:r>
            <a:r>
              <a:rPr lang="en-US" sz="2000" i="1" dirty="0"/>
              <a:t>n</a:t>
            </a:r>
            <a:r>
              <a:rPr lang="en-US" sz="2000" dirty="0"/>
              <a:t> = </a:t>
            </a:r>
            <a:r>
              <a:rPr lang="en-US" sz="2000" i="1" dirty="0" err="1"/>
              <a:t>pq</a:t>
            </a:r>
            <a:r>
              <a:rPr lang="en-US" sz="2000" dirty="0"/>
              <a:t> (the modulus) is the product of two large (</a:t>
            </a:r>
            <a:r>
              <a:rPr lang="en-US" sz="2000" dirty="0">
                <a:ea typeface="Cambria Math" pitchFamily="18" charset="0"/>
              </a:rPr>
              <a:t>200</a:t>
            </a:r>
            <a:r>
              <a:rPr lang="en-US" sz="2000" dirty="0"/>
              <a:t> digits) primes </a:t>
            </a:r>
            <a:r>
              <a:rPr lang="en-US" sz="2000" i="1" dirty="0"/>
              <a:t>p  </a:t>
            </a:r>
            <a:r>
              <a:rPr lang="en-US" sz="2000" dirty="0"/>
              <a:t>and</a:t>
            </a:r>
            <a:r>
              <a:rPr lang="en-US" sz="2000" i="1" dirty="0"/>
              <a:t> q</a:t>
            </a:r>
            <a:r>
              <a:rPr lang="en-US" sz="2000" dirty="0"/>
              <a:t>, and an exponent </a:t>
            </a:r>
            <a:r>
              <a:rPr lang="en-US" sz="2000" i="1" dirty="0"/>
              <a:t>e</a:t>
            </a:r>
            <a:r>
              <a:rPr lang="en-US" sz="2000" dirty="0"/>
              <a:t> that is relatively prime to (</a:t>
            </a:r>
            <a:r>
              <a:rPr lang="en-US" sz="2000" i="1" dirty="0"/>
              <a:t>p</a:t>
            </a:r>
            <a:r>
              <a:rPr lang="en-US" sz="2000" dirty="0">
                <a:ea typeface="Cambria Math"/>
              </a:rPr>
              <a:t>−1)(</a:t>
            </a:r>
            <a:r>
              <a:rPr lang="en-US" sz="2000" i="1" dirty="0">
                <a:ea typeface="Cambria Math"/>
              </a:rPr>
              <a:t>q</a:t>
            </a:r>
            <a:r>
              <a:rPr lang="en-US" sz="2000" dirty="0"/>
              <a:t> </a:t>
            </a:r>
            <a:r>
              <a:rPr lang="en-US" sz="2000" dirty="0">
                <a:ea typeface="Cambria Math"/>
              </a:rPr>
              <a:t>−1). The two large primes can be quickly found using probabilistic primality tests, discussed earlier. But </a:t>
            </a:r>
            <a:r>
              <a:rPr lang="en-US" sz="2000" i="1" dirty="0">
                <a:ea typeface="Cambria Math"/>
              </a:rPr>
              <a:t>n</a:t>
            </a:r>
            <a:r>
              <a:rPr lang="en-US" sz="2000" dirty="0">
                <a:ea typeface="Cambria Math"/>
              </a:rPr>
              <a:t> = </a:t>
            </a:r>
            <a:r>
              <a:rPr lang="en-US" sz="2000" i="1" dirty="0" err="1">
                <a:ea typeface="Cambria Math"/>
              </a:rPr>
              <a:t>pq</a:t>
            </a:r>
            <a:r>
              <a:rPr lang="en-US" sz="2000" dirty="0">
                <a:ea typeface="Cambria Math"/>
              </a:rPr>
              <a:t>, with approximately 400 digits, cannot be factored in a reasonable length of time.</a:t>
            </a:r>
            <a:endParaRPr lang="en-IN" sz="2000" dirty="0"/>
          </a:p>
        </p:txBody>
      </p:sp>
      <p:sp>
        <p:nvSpPr>
          <p:cNvPr id="14" name="Slide Number Placeholder 5">
            <a:extLst>
              <a:ext uri="{FF2B5EF4-FFF2-40B4-BE49-F238E27FC236}">
                <a16:creationId xmlns:a16="http://schemas.microsoft.com/office/drawing/2014/main" id="{989D24CA-F5D5-4412-ADB1-17D9170B48D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97</a:t>
            </a:fld>
            <a:endParaRPr lang="en-US" dirty="0">
              <a:solidFill>
                <a:schemeClr val="bg1"/>
              </a:solidFill>
            </a:endParaRPr>
          </a:p>
        </p:txBody>
      </p:sp>
    </p:spTree>
    <p:extLst>
      <p:ext uri="{BB962C8B-B14F-4D97-AF65-F5344CB8AC3E}">
        <p14:creationId xmlns:p14="http://schemas.microsoft.com/office/powerpoint/2010/main" val="2382514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7999-DF99-4648-8DBB-156DCDDD5738}"/>
              </a:ext>
            </a:extLst>
          </p:cNvPr>
          <p:cNvSpPr>
            <a:spLocks noGrp="1"/>
          </p:cNvSpPr>
          <p:nvPr>
            <p:ph type="title"/>
          </p:nvPr>
        </p:nvSpPr>
        <p:spPr/>
        <p:txBody>
          <a:bodyPr/>
          <a:lstStyle/>
          <a:p>
            <a:r>
              <a:rPr lang="en-IN" dirty="0"/>
              <a:t>RSA Encryption</a:t>
            </a:r>
          </a:p>
        </p:txBody>
      </p:sp>
      <p:sp>
        <p:nvSpPr>
          <p:cNvPr id="3" name="Content Placeholder 2">
            <a:extLst>
              <a:ext uri="{FF2B5EF4-FFF2-40B4-BE49-F238E27FC236}">
                <a16:creationId xmlns:a16="http://schemas.microsoft.com/office/drawing/2014/main" id="{C5CCD265-2D4C-4140-9BA6-054A99EB05F9}"/>
              </a:ext>
            </a:extLst>
          </p:cNvPr>
          <p:cNvSpPr>
            <a:spLocks noGrp="1"/>
          </p:cNvSpPr>
          <p:nvPr>
            <p:ph idx="1"/>
          </p:nvPr>
        </p:nvSpPr>
        <p:spPr>
          <a:xfrm>
            <a:off x="457200" y="1295400"/>
            <a:ext cx="8229600" cy="1905000"/>
          </a:xfrm>
        </p:spPr>
        <p:txBody>
          <a:bodyPr/>
          <a:lstStyle/>
          <a:p>
            <a:pPr>
              <a:spcBef>
                <a:spcPts val="0"/>
              </a:spcBef>
            </a:pPr>
            <a:r>
              <a:rPr lang="en-US" sz="1800" dirty="0"/>
              <a:t>To encrypt a message using RSA using a key (</a:t>
            </a:r>
            <a:r>
              <a:rPr lang="en-US" sz="1800" i="1" dirty="0" err="1"/>
              <a:t>n</a:t>
            </a:r>
            <a:r>
              <a:rPr lang="en-US" sz="1800" dirty="0" err="1"/>
              <a:t>,</a:t>
            </a:r>
            <a:r>
              <a:rPr lang="en-US" sz="1800" i="1" dirty="0" err="1"/>
              <a:t>e</a:t>
            </a:r>
            <a:r>
              <a:rPr lang="en-US" sz="1800" dirty="0"/>
              <a:t>) :</a:t>
            </a:r>
          </a:p>
          <a:p>
            <a:pPr lvl="1" indent="-457200">
              <a:spcBef>
                <a:spcPts val="0"/>
              </a:spcBef>
              <a:buClr>
                <a:srgbClr val="04617B"/>
              </a:buClr>
              <a:buFont typeface="+mj-lt"/>
              <a:buAutoNum type="romanLcPeriod"/>
            </a:pPr>
            <a:r>
              <a:rPr lang="en-US" sz="1600" dirty="0">
                <a:latin typeface="+mn-lt"/>
              </a:rPr>
              <a:t>Translate the plaintext message </a:t>
            </a:r>
            <a:r>
              <a:rPr lang="en-US" sz="1600" i="1" dirty="0">
                <a:latin typeface="+mn-lt"/>
              </a:rPr>
              <a:t>M</a:t>
            </a:r>
            <a:r>
              <a:rPr lang="en-US" sz="1600" dirty="0">
                <a:latin typeface="+mn-lt"/>
              </a:rPr>
              <a:t> into sequences of two digit integers representing the letters.  Use </a:t>
            </a:r>
            <a:r>
              <a:rPr lang="en-US" sz="1600" dirty="0">
                <a:latin typeface="+mn-lt"/>
                <a:ea typeface="Cambria Math" pitchFamily="18" charset="0"/>
              </a:rPr>
              <a:t>00</a:t>
            </a:r>
            <a:r>
              <a:rPr lang="en-US" sz="1600" dirty="0">
                <a:latin typeface="+mn-lt"/>
              </a:rPr>
              <a:t> for A, </a:t>
            </a:r>
            <a:r>
              <a:rPr lang="en-US" sz="1600" dirty="0">
                <a:latin typeface="+mn-lt"/>
                <a:ea typeface="Cambria Math" pitchFamily="18" charset="0"/>
              </a:rPr>
              <a:t>01</a:t>
            </a:r>
            <a:r>
              <a:rPr lang="en-US" sz="1600" dirty="0">
                <a:latin typeface="+mn-lt"/>
              </a:rPr>
              <a:t> for B, etc.</a:t>
            </a:r>
          </a:p>
          <a:p>
            <a:pPr lvl="1" indent="-457200">
              <a:spcBef>
                <a:spcPts val="0"/>
              </a:spcBef>
              <a:buClr>
                <a:srgbClr val="04617B"/>
              </a:buClr>
              <a:buFont typeface="+mj-lt"/>
              <a:buAutoNum type="romanLcPeriod"/>
            </a:pPr>
            <a:r>
              <a:rPr lang="en-US" sz="1600" dirty="0">
                <a:latin typeface="+mn-lt"/>
              </a:rPr>
              <a:t>Concatenate the two digit integers into strings of digits. </a:t>
            </a:r>
          </a:p>
          <a:p>
            <a:pPr lvl="1" indent="-457200">
              <a:spcBef>
                <a:spcPts val="0"/>
              </a:spcBef>
              <a:buClr>
                <a:srgbClr val="04617B"/>
              </a:buClr>
              <a:buFont typeface="+mj-lt"/>
              <a:buAutoNum type="romanLcPeriod"/>
            </a:pPr>
            <a:r>
              <a:rPr lang="en-US" sz="1600" dirty="0">
                <a:latin typeface="+mn-lt"/>
              </a:rPr>
              <a:t>Divide this string into equally sized blocks of </a:t>
            </a:r>
            <a:r>
              <a:rPr lang="en-US" sz="1600" dirty="0">
                <a:latin typeface="+mn-lt"/>
                <a:ea typeface="Cambria Math" pitchFamily="18" charset="0"/>
              </a:rPr>
              <a:t>2</a:t>
            </a:r>
            <a:r>
              <a:rPr lang="en-US" sz="1600" i="1" dirty="0">
                <a:latin typeface="+mn-lt"/>
              </a:rPr>
              <a:t>N</a:t>
            </a:r>
            <a:r>
              <a:rPr lang="en-US" sz="1600" dirty="0">
                <a:latin typeface="+mn-lt"/>
              </a:rPr>
              <a:t> digits where </a:t>
            </a:r>
            <a:r>
              <a:rPr lang="en-US" sz="1600" dirty="0">
                <a:latin typeface="+mn-lt"/>
                <a:ea typeface="Cambria Math" pitchFamily="18" charset="0"/>
              </a:rPr>
              <a:t>2</a:t>
            </a:r>
            <a:r>
              <a:rPr lang="en-US" sz="1600" i="1" dirty="0">
                <a:latin typeface="+mn-lt"/>
              </a:rPr>
              <a:t>N</a:t>
            </a:r>
            <a:r>
              <a:rPr lang="en-US" sz="1600" dirty="0">
                <a:latin typeface="+mn-lt"/>
              </a:rPr>
              <a:t> is the largest even number</a:t>
            </a:r>
            <a:endParaRPr lang="en-IN" dirty="0">
              <a:latin typeface="+mn-lt"/>
            </a:endParaRPr>
          </a:p>
        </p:txBody>
      </p:sp>
      <p:graphicFrame>
        <p:nvGraphicFramePr>
          <p:cNvPr id="21" name="Object 20">
            <a:extLst>
              <a:ext uri="{FF2B5EF4-FFF2-40B4-BE49-F238E27FC236}">
                <a16:creationId xmlns:a16="http://schemas.microsoft.com/office/drawing/2014/main" id="{2DDD8738-844E-4218-ACE6-40D991439C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4721767"/>
              </p:ext>
            </p:extLst>
          </p:nvPr>
        </p:nvGraphicFramePr>
        <p:xfrm>
          <a:off x="990600" y="2819400"/>
          <a:ext cx="788016" cy="213421"/>
        </p:xfrm>
        <a:graphic>
          <a:graphicData uri="http://schemas.openxmlformats.org/presentationml/2006/ole">
            <mc:AlternateContent xmlns:mc="http://schemas.openxmlformats.org/markup-compatibility/2006">
              <mc:Choice xmlns:v="urn:schemas-microsoft-com:vml" Requires="v">
                <p:oleObj name="Equation" r:id="rId2" imgW="609480" imgH="164880" progId="Equation.DSMT4">
                  <p:embed/>
                </p:oleObj>
              </mc:Choice>
              <mc:Fallback>
                <p:oleObj name="Equation" r:id="rId2" imgW="609480" imgH="164880" progId="Equation.DSMT4">
                  <p:embed/>
                  <p:pic>
                    <p:nvPicPr>
                      <p:cNvPr id="5" name="Object 4">
                        <a:extLst>
                          <a:ext uri="{FF2B5EF4-FFF2-40B4-BE49-F238E27FC236}">
                            <a16:creationId xmlns:a16="http://schemas.microsoft.com/office/drawing/2014/main" id="{EE1E43E9-B4FD-4054-8C9A-F04326C38439}"/>
                          </a:ext>
                        </a:extLst>
                      </p:cNvPr>
                      <p:cNvPicPr/>
                      <p:nvPr/>
                    </p:nvPicPr>
                    <p:blipFill>
                      <a:blip r:embed="rId3"/>
                      <a:stretch>
                        <a:fillRect/>
                      </a:stretch>
                    </p:blipFill>
                    <p:spPr>
                      <a:xfrm>
                        <a:off x="990600" y="2819400"/>
                        <a:ext cx="788016" cy="21342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93B1FDD-EEA4-4BF5-A4D7-F8A5C06C8105}"/>
              </a:ext>
            </a:extLst>
          </p:cNvPr>
          <p:cNvSpPr>
            <a:spLocks noGrp="1"/>
          </p:cNvSpPr>
          <p:nvPr>
            <p:ph idx="10"/>
          </p:nvPr>
        </p:nvSpPr>
        <p:spPr>
          <a:xfrm>
            <a:off x="1743265" y="2771955"/>
            <a:ext cx="3429000" cy="381000"/>
          </a:xfrm>
        </p:spPr>
        <p:txBody>
          <a:bodyPr/>
          <a:lstStyle/>
          <a:p>
            <a:r>
              <a:rPr lang="en-US" sz="1600" dirty="0"/>
              <a:t>with </a:t>
            </a:r>
            <a:r>
              <a:rPr lang="en-US" sz="1600" dirty="0">
                <a:ea typeface="Cambria Math" pitchFamily="18" charset="0"/>
              </a:rPr>
              <a:t>2</a:t>
            </a:r>
            <a:r>
              <a:rPr lang="en-US" sz="1600" i="1" dirty="0"/>
              <a:t>N</a:t>
            </a:r>
            <a:r>
              <a:rPr lang="en-US" sz="1600" dirty="0"/>
              <a:t> digits that does not exceed </a:t>
            </a:r>
            <a:r>
              <a:rPr lang="en-US" sz="1600" i="1" dirty="0"/>
              <a:t>n</a:t>
            </a:r>
            <a:r>
              <a:rPr lang="en-US" sz="1600" dirty="0"/>
              <a:t>. </a:t>
            </a:r>
          </a:p>
        </p:txBody>
      </p:sp>
      <p:sp>
        <p:nvSpPr>
          <p:cNvPr id="5" name="Content Placeholder 4">
            <a:extLst>
              <a:ext uri="{FF2B5EF4-FFF2-40B4-BE49-F238E27FC236}">
                <a16:creationId xmlns:a16="http://schemas.microsoft.com/office/drawing/2014/main" id="{EB1200AC-BEA0-4204-BD2E-DD35BBF9A286}"/>
              </a:ext>
            </a:extLst>
          </p:cNvPr>
          <p:cNvSpPr>
            <a:spLocks noGrp="1"/>
          </p:cNvSpPr>
          <p:nvPr>
            <p:ph idx="11"/>
          </p:nvPr>
        </p:nvSpPr>
        <p:spPr>
          <a:xfrm>
            <a:off x="457200" y="3089713"/>
            <a:ext cx="5715000" cy="381000"/>
          </a:xfrm>
        </p:spPr>
        <p:txBody>
          <a:bodyPr/>
          <a:lstStyle/>
          <a:p>
            <a:pPr marL="457200" indent="-457200">
              <a:buClr>
                <a:srgbClr val="04617B"/>
              </a:buClr>
              <a:buFont typeface="+mj-lt"/>
              <a:buAutoNum type="romanLcPeriod" startAt="4"/>
            </a:pPr>
            <a:r>
              <a:rPr lang="en-US" sz="1600" dirty="0"/>
              <a:t>The plaintext message M is now a sequence of  integers</a:t>
            </a:r>
            <a:endParaRPr lang="en-IN" sz="1600" dirty="0"/>
          </a:p>
        </p:txBody>
      </p:sp>
      <p:graphicFrame>
        <p:nvGraphicFramePr>
          <p:cNvPr id="14" name="Object 13">
            <a:extLst>
              <a:ext uri="{FF2B5EF4-FFF2-40B4-BE49-F238E27FC236}">
                <a16:creationId xmlns:a16="http://schemas.microsoft.com/office/drawing/2014/main" id="{CCDE4590-E4C5-47CB-BCA7-46E7A08140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7922137"/>
              </p:ext>
            </p:extLst>
          </p:nvPr>
        </p:nvGraphicFramePr>
        <p:xfrm>
          <a:off x="5620981" y="3115114"/>
          <a:ext cx="1134533" cy="304800"/>
        </p:xfrm>
        <a:graphic>
          <a:graphicData uri="http://schemas.openxmlformats.org/presentationml/2006/ole">
            <mc:AlternateContent xmlns:mc="http://schemas.openxmlformats.org/markup-compatibility/2006">
              <mc:Choice xmlns:v="urn:schemas-microsoft-com:vml" Requires="v">
                <p:oleObj name="Equation" r:id="rId4" imgW="850680" imgH="228600" progId="Equation.DSMT4">
                  <p:embed/>
                </p:oleObj>
              </mc:Choice>
              <mc:Fallback>
                <p:oleObj name="Equation" r:id="rId4" imgW="850680" imgH="228600" progId="Equation.DSMT4">
                  <p:embed/>
                  <p:pic>
                    <p:nvPicPr>
                      <p:cNvPr id="5" name="Object 4">
                        <a:extLst>
                          <a:ext uri="{FF2B5EF4-FFF2-40B4-BE49-F238E27FC236}">
                            <a16:creationId xmlns:a16="http://schemas.microsoft.com/office/drawing/2014/main" id="{F776B29A-0068-4EB5-9545-3B0066CFEE13}"/>
                          </a:ext>
                        </a:extLst>
                      </p:cNvPr>
                      <p:cNvPicPr/>
                      <p:nvPr/>
                    </p:nvPicPr>
                    <p:blipFill>
                      <a:blip r:embed="rId5"/>
                      <a:stretch>
                        <a:fillRect/>
                      </a:stretch>
                    </p:blipFill>
                    <p:spPr>
                      <a:xfrm>
                        <a:off x="5620981" y="3115114"/>
                        <a:ext cx="1134533" cy="304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4074587-64CD-44F4-B342-5C2581BEB065}"/>
              </a:ext>
            </a:extLst>
          </p:cNvPr>
          <p:cNvSpPr>
            <a:spLocks noGrp="1"/>
          </p:cNvSpPr>
          <p:nvPr>
            <p:ph idx="12"/>
          </p:nvPr>
        </p:nvSpPr>
        <p:spPr>
          <a:xfrm>
            <a:off x="457200" y="3394513"/>
            <a:ext cx="5665433" cy="381000"/>
          </a:xfrm>
        </p:spPr>
        <p:txBody>
          <a:bodyPr/>
          <a:lstStyle/>
          <a:p>
            <a:pPr marL="457200" indent="-457200">
              <a:buClr>
                <a:srgbClr val="04617B"/>
              </a:buClr>
              <a:buFont typeface="+mj-lt"/>
              <a:buAutoNum type="romanLcPeriod" startAt="5"/>
            </a:pPr>
            <a:r>
              <a:rPr lang="en-US" sz="1600" dirty="0"/>
              <a:t>Each block  (an integer) is encrypted using the function </a:t>
            </a:r>
            <a:r>
              <a:rPr lang="en-US" sz="1600" i="1" dirty="0">
                <a:ea typeface="Cambria Math"/>
              </a:rPr>
              <a:t>C</a:t>
            </a:r>
            <a:r>
              <a:rPr lang="en-US" sz="1600" dirty="0">
                <a:ea typeface="Cambria Math"/>
              </a:rPr>
              <a:t> =</a:t>
            </a:r>
            <a:endParaRPr lang="en-IN" sz="1600" dirty="0"/>
          </a:p>
        </p:txBody>
      </p:sp>
      <p:graphicFrame>
        <p:nvGraphicFramePr>
          <p:cNvPr id="16" name="Object 15">
            <a:extLst>
              <a:ext uri="{FF2B5EF4-FFF2-40B4-BE49-F238E27FC236}">
                <a16:creationId xmlns:a16="http://schemas.microsoft.com/office/drawing/2014/main" id="{0639A6C4-D986-4008-BF53-5D7A71ACC6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4140818"/>
              </p:ext>
            </p:extLst>
          </p:nvPr>
        </p:nvGraphicFramePr>
        <p:xfrm>
          <a:off x="5862897" y="3417675"/>
          <a:ext cx="880567" cy="304195"/>
        </p:xfrm>
        <a:graphic>
          <a:graphicData uri="http://schemas.openxmlformats.org/presentationml/2006/ole">
            <mc:AlternateContent xmlns:mc="http://schemas.openxmlformats.org/markup-compatibility/2006">
              <mc:Choice xmlns:v="urn:schemas-microsoft-com:vml" Requires="v">
                <p:oleObj name="Equation" r:id="rId6" imgW="698400" imgH="241200" progId="Equation.DSMT4">
                  <p:embed/>
                </p:oleObj>
              </mc:Choice>
              <mc:Fallback>
                <p:oleObj name="Equation" r:id="rId6" imgW="698400" imgH="241200" progId="Equation.DSMT4">
                  <p:embed/>
                  <p:pic>
                    <p:nvPicPr>
                      <p:cNvPr id="6" name="Object 5">
                        <a:extLst>
                          <a:ext uri="{FF2B5EF4-FFF2-40B4-BE49-F238E27FC236}">
                            <a16:creationId xmlns:a16="http://schemas.microsoft.com/office/drawing/2014/main" id="{AF8AD2CA-F6B7-4805-A0B0-257118FD92CD}"/>
                          </a:ext>
                        </a:extLst>
                      </p:cNvPr>
                      <p:cNvPicPr/>
                      <p:nvPr/>
                    </p:nvPicPr>
                    <p:blipFill>
                      <a:blip r:embed="rId7"/>
                      <a:stretch>
                        <a:fillRect/>
                      </a:stretch>
                    </p:blipFill>
                    <p:spPr>
                      <a:xfrm>
                        <a:off x="5862897" y="3417675"/>
                        <a:ext cx="880567" cy="30419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2A76B42-6B4C-40AF-9F37-71905DECE227}"/>
              </a:ext>
            </a:extLst>
          </p:cNvPr>
          <p:cNvSpPr>
            <a:spLocks noGrp="1"/>
          </p:cNvSpPr>
          <p:nvPr>
            <p:ph idx="13"/>
          </p:nvPr>
        </p:nvSpPr>
        <p:spPr>
          <a:xfrm>
            <a:off x="457200" y="3699313"/>
            <a:ext cx="8229600" cy="914400"/>
          </a:xfrm>
        </p:spPr>
        <p:txBody>
          <a:bodyPr/>
          <a:lstStyle/>
          <a:p>
            <a:pPr>
              <a:spcBef>
                <a:spcPts val="0"/>
              </a:spcBef>
            </a:pPr>
            <a:r>
              <a:rPr lang="en-US" sz="1800" b="1" dirty="0"/>
              <a:t>Example</a:t>
            </a:r>
            <a:r>
              <a:rPr lang="en-US" sz="1800" dirty="0"/>
              <a:t>: Encrypt the message STOP using the RSA cryptosystem with key(</a:t>
            </a:r>
            <a:r>
              <a:rPr lang="en-US" sz="1800" dirty="0">
                <a:ea typeface="Cambria Math" pitchFamily="18" charset="0"/>
              </a:rPr>
              <a:t>2537</a:t>
            </a:r>
            <a:r>
              <a:rPr lang="en-US" sz="1800" dirty="0"/>
              <a:t>,</a:t>
            </a:r>
            <a:r>
              <a:rPr lang="en-US" sz="1800" dirty="0">
                <a:ea typeface="Cambria Math" pitchFamily="18" charset="0"/>
              </a:rPr>
              <a:t>13</a:t>
            </a:r>
            <a:r>
              <a:rPr lang="en-US" sz="1800" dirty="0"/>
              <a:t>). </a:t>
            </a:r>
          </a:p>
          <a:p>
            <a:pPr marL="342000" lvl="1">
              <a:spcBef>
                <a:spcPts val="0"/>
              </a:spcBef>
              <a:buClr>
                <a:srgbClr val="04617B"/>
              </a:buClr>
            </a:pPr>
            <a:r>
              <a:rPr lang="en-US" sz="1600" dirty="0">
                <a:latin typeface="+mn-lt"/>
                <a:ea typeface="Cambria Math" pitchFamily="18" charset="0"/>
              </a:rPr>
              <a:t>2537</a:t>
            </a:r>
            <a:r>
              <a:rPr lang="en-US" sz="1600" dirty="0">
                <a:latin typeface="+mn-lt"/>
              </a:rPr>
              <a:t> =</a:t>
            </a:r>
            <a:endParaRPr lang="en-IN" dirty="0">
              <a:latin typeface="+mn-lt"/>
            </a:endParaRPr>
          </a:p>
        </p:txBody>
      </p:sp>
      <p:graphicFrame>
        <p:nvGraphicFramePr>
          <p:cNvPr id="17" name="Object 16">
            <a:extLst>
              <a:ext uri="{FF2B5EF4-FFF2-40B4-BE49-F238E27FC236}">
                <a16:creationId xmlns:a16="http://schemas.microsoft.com/office/drawing/2014/main" id="{09D43FB8-8070-4835-9EC7-5C7201499C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3944162"/>
              </p:ext>
            </p:extLst>
          </p:nvPr>
        </p:nvGraphicFramePr>
        <p:xfrm>
          <a:off x="1460854" y="4115022"/>
          <a:ext cx="596546" cy="231991"/>
        </p:xfrm>
        <a:graphic>
          <a:graphicData uri="http://schemas.openxmlformats.org/presentationml/2006/ole">
            <mc:AlternateContent xmlns:mc="http://schemas.openxmlformats.org/markup-compatibility/2006">
              <mc:Choice xmlns:v="urn:schemas-microsoft-com:vml" Requires="v">
                <p:oleObj name="Equation" r:id="rId8" imgW="457200" imgH="177480" progId="Equation.DSMT4">
                  <p:embed/>
                </p:oleObj>
              </mc:Choice>
              <mc:Fallback>
                <p:oleObj name="Equation" r:id="rId8" imgW="457200" imgH="177480" progId="Equation.DSMT4">
                  <p:embed/>
                  <p:pic>
                    <p:nvPicPr>
                      <p:cNvPr id="7" name="Object 6">
                        <a:extLst>
                          <a:ext uri="{FF2B5EF4-FFF2-40B4-BE49-F238E27FC236}">
                            <a16:creationId xmlns:a16="http://schemas.microsoft.com/office/drawing/2014/main" id="{424F165D-57D8-4ED9-A865-24B53ECF4ADB}"/>
                          </a:ext>
                        </a:extLst>
                      </p:cNvPr>
                      <p:cNvPicPr/>
                      <p:nvPr/>
                    </p:nvPicPr>
                    <p:blipFill>
                      <a:blip r:embed="rId9"/>
                      <a:stretch>
                        <a:fillRect/>
                      </a:stretch>
                    </p:blipFill>
                    <p:spPr>
                      <a:xfrm>
                        <a:off x="1460854" y="4115022"/>
                        <a:ext cx="596546" cy="23199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98179A8-1220-4A79-A39E-C7D0EB377A1D}"/>
              </a:ext>
            </a:extLst>
          </p:cNvPr>
          <p:cNvSpPr>
            <a:spLocks noGrp="1"/>
          </p:cNvSpPr>
          <p:nvPr>
            <p:ph idx="14"/>
          </p:nvPr>
        </p:nvSpPr>
        <p:spPr>
          <a:xfrm>
            <a:off x="464874" y="4385113"/>
            <a:ext cx="3374254" cy="381000"/>
          </a:xfrm>
        </p:spPr>
        <p:txBody>
          <a:bodyPr/>
          <a:lstStyle/>
          <a:p>
            <a:pPr marL="342000" indent="-342000">
              <a:buClr>
                <a:srgbClr val="04617B"/>
              </a:buClr>
              <a:buFont typeface="Arial" panose="020B0604020202020204" pitchFamily="34" charset="0"/>
              <a:buChar char="•"/>
            </a:pPr>
            <a:r>
              <a:rPr lang="en-US" sz="1600" i="1" dirty="0"/>
              <a:t>p</a:t>
            </a:r>
            <a:r>
              <a:rPr lang="en-US" sz="1600" dirty="0"/>
              <a:t> = </a:t>
            </a:r>
            <a:r>
              <a:rPr lang="en-US" sz="1600" dirty="0">
                <a:ea typeface="Cambria Math" pitchFamily="18" charset="0"/>
              </a:rPr>
              <a:t>43</a:t>
            </a:r>
            <a:r>
              <a:rPr lang="en-US" sz="1600" dirty="0"/>
              <a:t> and </a:t>
            </a:r>
            <a:r>
              <a:rPr lang="en-US" sz="1600" i="1" dirty="0"/>
              <a:t>q</a:t>
            </a:r>
            <a:r>
              <a:rPr lang="en-US" sz="1600" dirty="0"/>
              <a:t> = </a:t>
            </a:r>
            <a:r>
              <a:rPr lang="en-US" sz="1600" dirty="0">
                <a:ea typeface="Cambria Math" pitchFamily="18" charset="0"/>
              </a:rPr>
              <a:t>59</a:t>
            </a:r>
            <a:r>
              <a:rPr lang="en-US" sz="1600" dirty="0"/>
              <a:t> are primes and</a:t>
            </a:r>
            <a:endParaRPr lang="en-IN" sz="1600" dirty="0"/>
          </a:p>
        </p:txBody>
      </p:sp>
      <p:graphicFrame>
        <p:nvGraphicFramePr>
          <p:cNvPr id="20" name="Object 19">
            <a:extLst>
              <a:ext uri="{FF2B5EF4-FFF2-40B4-BE49-F238E27FC236}">
                <a16:creationId xmlns:a16="http://schemas.microsoft.com/office/drawing/2014/main" id="{7D980066-4ADA-4250-A0D4-7CCA8132C9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9623378"/>
              </p:ext>
            </p:extLst>
          </p:nvPr>
        </p:nvGraphicFramePr>
        <p:xfrm>
          <a:off x="3659499" y="4390617"/>
          <a:ext cx="3276600" cy="310578"/>
        </p:xfrm>
        <a:graphic>
          <a:graphicData uri="http://schemas.openxmlformats.org/presentationml/2006/ole">
            <mc:AlternateContent xmlns:mc="http://schemas.openxmlformats.org/markup-compatibility/2006">
              <mc:Choice xmlns:v="urn:schemas-microsoft-com:vml" Requires="v">
                <p:oleObj name="Equation" r:id="rId10" imgW="2679480" imgH="253800" progId="Equation.DSMT4">
                  <p:embed/>
                </p:oleObj>
              </mc:Choice>
              <mc:Fallback>
                <p:oleObj name="Equation" r:id="rId10" imgW="2679480" imgH="253800" progId="Equation.DSMT4">
                  <p:embed/>
                  <p:pic>
                    <p:nvPicPr>
                      <p:cNvPr id="10" name="Object 9">
                        <a:extLst>
                          <a:ext uri="{FF2B5EF4-FFF2-40B4-BE49-F238E27FC236}">
                            <a16:creationId xmlns:a16="http://schemas.microsoft.com/office/drawing/2014/main" id="{F2CE71FE-FA08-4A28-8B1F-25F49BAC4CC2}"/>
                          </a:ext>
                        </a:extLst>
                      </p:cNvPr>
                      <p:cNvPicPr/>
                      <p:nvPr/>
                    </p:nvPicPr>
                    <p:blipFill>
                      <a:blip r:embed="rId11"/>
                      <a:stretch>
                        <a:fillRect/>
                      </a:stretch>
                    </p:blipFill>
                    <p:spPr>
                      <a:xfrm>
                        <a:off x="3659499" y="4390617"/>
                        <a:ext cx="3276600" cy="31057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EE6411F-3C47-4916-B1E1-B864AB9FF629}"/>
              </a:ext>
            </a:extLst>
          </p:cNvPr>
          <p:cNvSpPr>
            <a:spLocks noGrp="1"/>
          </p:cNvSpPr>
          <p:nvPr>
            <p:ph idx="15"/>
          </p:nvPr>
        </p:nvSpPr>
        <p:spPr>
          <a:xfrm>
            <a:off x="457200" y="4689913"/>
            <a:ext cx="7924800" cy="1295400"/>
          </a:xfrm>
        </p:spPr>
        <p:txBody>
          <a:bodyPr/>
          <a:lstStyle/>
          <a:p>
            <a:pPr>
              <a:spcBef>
                <a:spcPts val="0"/>
              </a:spcBef>
            </a:pPr>
            <a:r>
              <a:rPr lang="en-US" sz="1800" b="1" dirty="0">
                <a:ea typeface="Cambria Math"/>
              </a:rPr>
              <a:t>Solution</a:t>
            </a:r>
            <a:r>
              <a:rPr lang="en-US" sz="1800" dirty="0">
                <a:ea typeface="Cambria Math"/>
              </a:rPr>
              <a:t>: Translate the letters in STOP to their numerical equivalents 18 19  14 15.</a:t>
            </a:r>
          </a:p>
          <a:p>
            <a:pPr marL="342000" lvl="1">
              <a:spcBef>
                <a:spcPts val="0"/>
              </a:spcBef>
              <a:buClr>
                <a:srgbClr val="04617B"/>
              </a:buClr>
            </a:pPr>
            <a:r>
              <a:rPr lang="en-US" sz="1800" dirty="0">
                <a:latin typeface="+mn-lt"/>
                <a:ea typeface="Cambria Math"/>
              </a:rPr>
              <a:t>Divide into blocks of four digits (because 2525 &lt; 2537 &lt; 252525) to obtain 1819 </a:t>
            </a:r>
            <a:r>
              <a:rPr lang="en-US" sz="1600" dirty="0">
                <a:latin typeface="+mn-lt"/>
                <a:ea typeface="Cambria Math"/>
              </a:rPr>
              <a:t>1415.</a:t>
            </a:r>
          </a:p>
          <a:p>
            <a:pPr marL="342000" lvl="1">
              <a:spcBef>
                <a:spcPts val="0"/>
              </a:spcBef>
              <a:buClr>
                <a:srgbClr val="04617B"/>
              </a:buClr>
            </a:pPr>
            <a:r>
              <a:rPr lang="en-US" sz="1600" dirty="0">
                <a:latin typeface="+mn-lt"/>
                <a:ea typeface="Cambria Math"/>
              </a:rPr>
              <a:t>Encrypt each block using the mapping </a:t>
            </a:r>
            <a:r>
              <a:rPr lang="en-US" sz="1600" i="1" dirty="0">
                <a:latin typeface="+mn-lt"/>
                <a:ea typeface="Cambria Math"/>
              </a:rPr>
              <a:t>C </a:t>
            </a:r>
            <a:r>
              <a:rPr lang="en-US" sz="1600" dirty="0">
                <a:latin typeface="+mn-lt"/>
                <a:ea typeface="Cambria Math"/>
              </a:rPr>
              <a:t>= </a:t>
            </a:r>
            <a:endParaRPr lang="en-IN" dirty="0">
              <a:latin typeface="+mn-lt"/>
            </a:endParaRPr>
          </a:p>
        </p:txBody>
      </p:sp>
      <p:graphicFrame>
        <p:nvGraphicFramePr>
          <p:cNvPr id="13" name="Object 12">
            <a:extLst>
              <a:ext uri="{FF2B5EF4-FFF2-40B4-BE49-F238E27FC236}">
                <a16:creationId xmlns:a16="http://schemas.microsoft.com/office/drawing/2014/main" id="{0E250BF1-F4A9-45AD-B47E-18E35BE5F3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8994465"/>
              </p:ext>
            </p:extLst>
          </p:nvPr>
        </p:nvGraphicFramePr>
        <p:xfrm>
          <a:off x="4322394" y="5662584"/>
          <a:ext cx="1240206" cy="301849"/>
        </p:xfrm>
        <a:graphic>
          <a:graphicData uri="http://schemas.openxmlformats.org/presentationml/2006/ole">
            <mc:AlternateContent xmlns:mc="http://schemas.openxmlformats.org/markup-compatibility/2006">
              <mc:Choice xmlns:v="urn:schemas-microsoft-com:vml" Requires="v">
                <p:oleObj name="Equation" r:id="rId12" imgW="990360" imgH="241200" progId="Equation.DSMT4">
                  <p:embed/>
                </p:oleObj>
              </mc:Choice>
              <mc:Fallback>
                <p:oleObj name="Equation" r:id="rId12" imgW="990360" imgH="241200" progId="Equation.DSMT4">
                  <p:embed/>
                  <p:pic>
                    <p:nvPicPr>
                      <p:cNvPr id="0" name=""/>
                      <p:cNvPicPr/>
                      <p:nvPr/>
                    </p:nvPicPr>
                    <p:blipFill>
                      <a:blip r:embed="rId13"/>
                      <a:stretch>
                        <a:fillRect/>
                      </a:stretch>
                    </p:blipFill>
                    <p:spPr>
                      <a:xfrm>
                        <a:off x="4322394" y="5662584"/>
                        <a:ext cx="1240206" cy="301849"/>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F59CBC9-78FF-4E85-8DE1-5DB0363586A7}"/>
              </a:ext>
            </a:extLst>
          </p:cNvPr>
          <p:cNvSpPr>
            <a:spLocks noGrp="1"/>
          </p:cNvSpPr>
          <p:nvPr>
            <p:ph idx="16"/>
          </p:nvPr>
        </p:nvSpPr>
        <p:spPr>
          <a:xfrm>
            <a:off x="457200" y="5985313"/>
            <a:ext cx="1447800" cy="304800"/>
          </a:xfrm>
        </p:spPr>
        <p:txBody>
          <a:bodyPr/>
          <a:lstStyle/>
          <a:p>
            <a:pPr marL="342000" indent="-342000">
              <a:buClr>
                <a:srgbClr val="04617B"/>
              </a:buClr>
              <a:buFont typeface="Arial" panose="020B0604020202020204" pitchFamily="34" charset="0"/>
              <a:buChar char="•"/>
            </a:pPr>
            <a:r>
              <a:rPr lang="en-US" sz="1600" dirty="0">
                <a:ea typeface="Cambria Math"/>
              </a:rPr>
              <a:t>Since</a:t>
            </a:r>
            <a:endParaRPr lang="en-IN" sz="1600" dirty="0"/>
          </a:p>
        </p:txBody>
      </p:sp>
      <p:graphicFrame>
        <p:nvGraphicFramePr>
          <p:cNvPr id="19" name="Object 18">
            <a:extLst>
              <a:ext uri="{FF2B5EF4-FFF2-40B4-BE49-F238E27FC236}">
                <a16:creationId xmlns:a16="http://schemas.microsoft.com/office/drawing/2014/main" id="{08EEEA67-EA11-4EBA-A23F-8965E2C71D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7528307"/>
              </p:ext>
            </p:extLst>
          </p:nvPr>
        </p:nvGraphicFramePr>
        <p:xfrm>
          <a:off x="1358900" y="5995519"/>
          <a:ext cx="570559" cy="268498"/>
        </p:xfrm>
        <a:graphic>
          <a:graphicData uri="http://schemas.openxmlformats.org/presentationml/2006/ole">
            <mc:AlternateContent xmlns:mc="http://schemas.openxmlformats.org/markup-compatibility/2006">
              <mc:Choice xmlns:v="urn:schemas-microsoft-com:vml" Requires="v">
                <p:oleObj name="Equation" r:id="rId14" imgW="431640" imgH="203040" progId="Equation.DSMT4">
                  <p:embed/>
                </p:oleObj>
              </mc:Choice>
              <mc:Fallback>
                <p:oleObj name="Equation" r:id="rId14" imgW="431640" imgH="203040" progId="Equation.DSMT4">
                  <p:embed/>
                  <p:pic>
                    <p:nvPicPr>
                      <p:cNvPr id="8" name="Object 7">
                        <a:extLst>
                          <a:ext uri="{FF2B5EF4-FFF2-40B4-BE49-F238E27FC236}">
                            <a16:creationId xmlns:a16="http://schemas.microsoft.com/office/drawing/2014/main" id="{4D79183C-8AFD-4D9A-A789-2E9E04035AD8}"/>
                          </a:ext>
                        </a:extLst>
                      </p:cNvPr>
                      <p:cNvPicPr/>
                      <p:nvPr/>
                    </p:nvPicPr>
                    <p:blipFill>
                      <a:blip r:embed="rId15"/>
                      <a:stretch>
                        <a:fillRect/>
                      </a:stretch>
                    </p:blipFill>
                    <p:spPr>
                      <a:xfrm>
                        <a:off x="1358900" y="5995519"/>
                        <a:ext cx="570559" cy="26849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3D58FACD-8CEB-47E8-9EE4-8F27B27D48A0}"/>
              </a:ext>
            </a:extLst>
          </p:cNvPr>
          <p:cNvSpPr>
            <a:spLocks noGrp="1"/>
          </p:cNvSpPr>
          <p:nvPr>
            <p:ph idx="17"/>
          </p:nvPr>
        </p:nvSpPr>
        <p:spPr>
          <a:xfrm>
            <a:off x="1861294" y="5978516"/>
            <a:ext cx="2438400" cy="381000"/>
          </a:xfrm>
        </p:spPr>
        <p:txBody>
          <a:bodyPr/>
          <a:lstStyle/>
          <a:p>
            <a:r>
              <a:rPr lang="en-US" sz="1600" dirty="0">
                <a:ea typeface="Cambria Math"/>
              </a:rPr>
              <a:t>mod 2537 = 2081 and</a:t>
            </a:r>
            <a:endParaRPr lang="en-IN" sz="1600" dirty="0"/>
          </a:p>
        </p:txBody>
      </p:sp>
      <p:graphicFrame>
        <p:nvGraphicFramePr>
          <p:cNvPr id="18" name="Object 17">
            <a:extLst>
              <a:ext uri="{FF2B5EF4-FFF2-40B4-BE49-F238E27FC236}">
                <a16:creationId xmlns:a16="http://schemas.microsoft.com/office/drawing/2014/main" id="{05E556B9-AA15-43D0-9BAF-63DFFFC833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1647180"/>
              </p:ext>
            </p:extLst>
          </p:nvPr>
        </p:nvGraphicFramePr>
        <p:xfrm>
          <a:off x="3810636" y="5977775"/>
          <a:ext cx="570559" cy="268498"/>
        </p:xfrm>
        <a:graphic>
          <a:graphicData uri="http://schemas.openxmlformats.org/presentationml/2006/ole">
            <mc:AlternateContent xmlns:mc="http://schemas.openxmlformats.org/markup-compatibility/2006">
              <mc:Choice xmlns:v="urn:schemas-microsoft-com:vml" Requires="v">
                <p:oleObj name="Equation" r:id="rId16" imgW="431640" imgH="203040" progId="Equation.DSMT4">
                  <p:embed/>
                </p:oleObj>
              </mc:Choice>
              <mc:Fallback>
                <p:oleObj name="Equation" r:id="rId16" imgW="431640" imgH="203040" progId="Equation.DSMT4">
                  <p:embed/>
                  <p:pic>
                    <p:nvPicPr>
                      <p:cNvPr id="9" name="Object 8">
                        <a:extLst>
                          <a:ext uri="{FF2B5EF4-FFF2-40B4-BE49-F238E27FC236}">
                            <a16:creationId xmlns:a16="http://schemas.microsoft.com/office/drawing/2014/main" id="{2A975035-78E8-4FDC-83E8-CAD7148FF35F}"/>
                          </a:ext>
                        </a:extLst>
                      </p:cNvPr>
                      <p:cNvPicPr/>
                      <p:nvPr/>
                    </p:nvPicPr>
                    <p:blipFill>
                      <a:blip r:embed="rId17"/>
                      <a:stretch>
                        <a:fillRect/>
                      </a:stretch>
                    </p:blipFill>
                    <p:spPr>
                      <a:xfrm>
                        <a:off x="3810636" y="5977775"/>
                        <a:ext cx="570559" cy="26849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3511737E-07C6-494A-B24E-30F3705C9F3E}"/>
              </a:ext>
            </a:extLst>
          </p:cNvPr>
          <p:cNvSpPr>
            <a:spLocks noGrp="1"/>
          </p:cNvSpPr>
          <p:nvPr>
            <p:ph idx="18"/>
          </p:nvPr>
        </p:nvSpPr>
        <p:spPr>
          <a:xfrm>
            <a:off x="4343400" y="5977491"/>
            <a:ext cx="4419600" cy="381000"/>
          </a:xfrm>
        </p:spPr>
        <p:txBody>
          <a:bodyPr/>
          <a:lstStyle/>
          <a:p>
            <a:r>
              <a:rPr lang="en-US" sz="1600" dirty="0">
                <a:ea typeface="Cambria Math"/>
              </a:rPr>
              <a:t>mod 2537 = 2182, the encrypted message is 2081</a:t>
            </a:r>
            <a:endParaRPr lang="en-IN" sz="1600" dirty="0"/>
          </a:p>
        </p:txBody>
      </p:sp>
      <p:graphicFrame>
        <p:nvGraphicFramePr>
          <p:cNvPr id="23" name="Object 22">
            <a:extLst>
              <a:ext uri="{FF2B5EF4-FFF2-40B4-BE49-F238E27FC236}">
                <a16:creationId xmlns:a16="http://schemas.microsoft.com/office/drawing/2014/main" id="{9C964C4D-A65B-4FDF-8AF6-D023F92C08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4111109"/>
              </p:ext>
            </p:extLst>
          </p:nvPr>
        </p:nvGraphicFramePr>
        <p:xfrm>
          <a:off x="863908" y="6251363"/>
          <a:ext cx="520700" cy="225637"/>
        </p:xfrm>
        <a:graphic>
          <a:graphicData uri="http://schemas.openxmlformats.org/presentationml/2006/ole">
            <mc:AlternateContent xmlns:mc="http://schemas.openxmlformats.org/markup-compatibility/2006">
              <mc:Choice xmlns:v="urn:schemas-microsoft-com:vml" Requires="v">
                <p:oleObj name="Equation" r:id="rId18" imgW="380880" imgH="164880" progId="Equation.DSMT4">
                  <p:embed/>
                </p:oleObj>
              </mc:Choice>
              <mc:Fallback>
                <p:oleObj name="Equation" r:id="rId18" imgW="380880" imgH="164880" progId="Equation.DSMT4">
                  <p:embed/>
                  <p:pic>
                    <p:nvPicPr>
                      <p:cNvPr id="0" name=""/>
                      <p:cNvPicPr/>
                      <p:nvPr/>
                    </p:nvPicPr>
                    <p:blipFill>
                      <a:blip r:embed="rId19"/>
                      <a:stretch>
                        <a:fillRect/>
                      </a:stretch>
                    </p:blipFill>
                    <p:spPr>
                      <a:xfrm>
                        <a:off x="863908" y="6251363"/>
                        <a:ext cx="520700" cy="22563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1FA284D4-39BF-4F09-8AB9-8DB43FEC1F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98</a:t>
            </a:fld>
            <a:endParaRPr lang="en-US" dirty="0">
              <a:solidFill>
                <a:schemeClr val="bg1"/>
              </a:solidFill>
            </a:endParaRPr>
          </a:p>
        </p:txBody>
      </p:sp>
    </p:spTree>
    <p:extLst>
      <p:ext uri="{BB962C8B-B14F-4D97-AF65-F5344CB8AC3E}">
        <p14:creationId xmlns:p14="http://schemas.microsoft.com/office/powerpoint/2010/main" val="60463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7999-DF99-4648-8DBB-156DCDDD5738}"/>
              </a:ext>
            </a:extLst>
          </p:cNvPr>
          <p:cNvSpPr>
            <a:spLocks noGrp="1"/>
          </p:cNvSpPr>
          <p:nvPr>
            <p:ph type="title"/>
          </p:nvPr>
        </p:nvSpPr>
        <p:spPr/>
        <p:txBody>
          <a:bodyPr/>
          <a:lstStyle/>
          <a:p>
            <a:r>
              <a:rPr lang="en-IN" dirty="0"/>
              <a:t>RSA Decryption</a:t>
            </a:r>
          </a:p>
        </p:txBody>
      </p:sp>
      <p:sp>
        <p:nvSpPr>
          <p:cNvPr id="3" name="Content Placeholder 2">
            <a:extLst>
              <a:ext uri="{FF2B5EF4-FFF2-40B4-BE49-F238E27FC236}">
                <a16:creationId xmlns:a16="http://schemas.microsoft.com/office/drawing/2014/main" id="{C5CCD265-2D4C-4140-9BA6-054A99EB05F9}"/>
              </a:ext>
            </a:extLst>
          </p:cNvPr>
          <p:cNvSpPr>
            <a:spLocks noGrp="1"/>
          </p:cNvSpPr>
          <p:nvPr>
            <p:ph idx="1"/>
          </p:nvPr>
        </p:nvSpPr>
        <p:spPr>
          <a:xfrm>
            <a:off x="457200" y="1295400"/>
            <a:ext cx="7924800" cy="685800"/>
          </a:xfrm>
        </p:spPr>
        <p:txBody>
          <a:bodyPr/>
          <a:lstStyle/>
          <a:p>
            <a:pPr>
              <a:spcBef>
                <a:spcPts val="0"/>
              </a:spcBef>
            </a:pPr>
            <a:r>
              <a:rPr lang="en-US" sz="1800" dirty="0"/>
              <a:t>To decrypt a RSA ciphertext message, the decryption key </a:t>
            </a:r>
            <a:r>
              <a:rPr lang="en-US" sz="1800" i="1" dirty="0"/>
              <a:t>d</a:t>
            </a:r>
            <a:r>
              <a:rPr lang="en-US" sz="1800" dirty="0"/>
              <a:t>, an inverse of </a:t>
            </a:r>
            <a:r>
              <a:rPr lang="en-US" sz="1800" i="1" dirty="0"/>
              <a:t>e</a:t>
            </a:r>
            <a:r>
              <a:rPr lang="en-US" sz="1800" dirty="0"/>
              <a:t> modulo (</a:t>
            </a:r>
            <a:r>
              <a:rPr lang="en-US" sz="1800" i="1" dirty="0"/>
              <a:t>p</a:t>
            </a:r>
            <a:r>
              <a:rPr lang="en-US" sz="1800" dirty="0">
                <a:ea typeface="Cambria Math"/>
              </a:rPr>
              <a:t>−1)(</a:t>
            </a:r>
            <a:r>
              <a:rPr lang="en-US" sz="1800" i="1" dirty="0">
                <a:ea typeface="Cambria Math"/>
              </a:rPr>
              <a:t>q</a:t>
            </a:r>
            <a:r>
              <a:rPr lang="en-US" sz="1800" dirty="0"/>
              <a:t> </a:t>
            </a:r>
            <a:r>
              <a:rPr lang="en-US" sz="1800" dirty="0">
                <a:ea typeface="Cambria Math"/>
              </a:rPr>
              <a:t>−1) is needed. The inverse exists since</a:t>
            </a:r>
            <a:endParaRPr lang="en-IN" dirty="0">
              <a:latin typeface="+mn-lt"/>
            </a:endParaRPr>
          </a:p>
        </p:txBody>
      </p:sp>
      <p:graphicFrame>
        <p:nvGraphicFramePr>
          <p:cNvPr id="14" name="Object 13">
            <a:extLst>
              <a:ext uri="{FF2B5EF4-FFF2-40B4-BE49-F238E27FC236}">
                <a16:creationId xmlns:a16="http://schemas.microsoft.com/office/drawing/2014/main" id="{C6F9C81F-219E-4883-809F-FE06852B48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2898852"/>
              </p:ext>
            </p:extLst>
          </p:nvPr>
        </p:nvGraphicFramePr>
        <p:xfrm>
          <a:off x="4808538" y="1600200"/>
          <a:ext cx="3716337" cy="354013"/>
        </p:xfrm>
        <a:graphic>
          <a:graphicData uri="http://schemas.openxmlformats.org/presentationml/2006/ole">
            <mc:AlternateContent xmlns:mc="http://schemas.openxmlformats.org/markup-compatibility/2006">
              <mc:Choice xmlns:v="urn:schemas-microsoft-com:vml" Requires="v">
                <p:oleObj name="Equation" r:id="rId2" imgW="2666880" imgH="253800" progId="Equation.DSMT4">
                  <p:embed/>
                </p:oleObj>
              </mc:Choice>
              <mc:Fallback>
                <p:oleObj name="Equation" r:id="rId2" imgW="2666880" imgH="253800" progId="Equation.DSMT4">
                  <p:embed/>
                  <p:pic>
                    <p:nvPicPr>
                      <p:cNvPr id="5" name="Object 4">
                        <a:extLst>
                          <a:ext uri="{FF2B5EF4-FFF2-40B4-BE49-F238E27FC236}">
                            <a16:creationId xmlns:a16="http://schemas.microsoft.com/office/drawing/2014/main" id="{250ADCC2-0FDE-4D54-8B71-041BE02A9EAB}"/>
                          </a:ext>
                        </a:extLst>
                      </p:cNvPr>
                      <p:cNvPicPr/>
                      <p:nvPr/>
                    </p:nvPicPr>
                    <p:blipFill>
                      <a:blip r:embed="rId3"/>
                      <a:stretch>
                        <a:fillRect/>
                      </a:stretch>
                    </p:blipFill>
                    <p:spPr>
                      <a:xfrm>
                        <a:off x="4808538" y="1600200"/>
                        <a:ext cx="3716337" cy="3540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93B1FDD-EEA4-4BF5-A4D7-F8A5C06C8105}"/>
              </a:ext>
            </a:extLst>
          </p:cNvPr>
          <p:cNvSpPr>
            <a:spLocks noGrp="1"/>
          </p:cNvSpPr>
          <p:nvPr>
            <p:ph idx="10"/>
          </p:nvPr>
        </p:nvSpPr>
        <p:spPr>
          <a:xfrm>
            <a:off x="457200" y="2057400"/>
            <a:ext cx="7620000" cy="381000"/>
          </a:xfrm>
        </p:spPr>
        <p:txBody>
          <a:bodyPr/>
          <a:lstStyle/>
          <a:p>
            <a:r>
              <a:rPr lang="en-US" sz="1800" dirty="0">
                <a:ea typeface="Cambria Math"/>
              </a:rPr>
              <a:t>With the decryption key </a:t>
            </a:r>
            <a:r>
              <a:rPr lang="en-US" sz="1800" i="1" dirty="0">
                <a:ea typeface="Cambria Math"/>
              </a:rPr>
              <a:t>d</a:t>
            </a:r>
            <a:r>
              <a:rPr lang="en-US" sz="1800" dirty="0">
                <a:ea typeface="Cambria Math"/>
              </a:rPr>
              <a:t>, we can decrypt each block  with the computation</a:t>
            </a:r>
            <a:endParaRPr lang="en-US" sz="1800" dirty="0"/>
          </a:p>
        </p:txBody>
      </p:sp>
      <p:graphicFrame>
        <p:nvGraphicFramePr>
          <p:cNvPr id="16" name="Object 15">
            <a:extLst>
              <a:ext uri="{FF2B5EF4-FFF2-40B4-BE49-F238E27FC236}">
                <a16:creationId xmlns:a16="http://schemas.microsoft.com/office/drawing/2014/main" id="{FF3ED332-0C12-41A8-A1F2-9EBE2C786E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7191778"/>
              </p:ext>
            </p:extLst>
          </p:nvPr>
        </p:nvGraphicFramePr>
        <p:xfrm>
          <a:off x="7704138" y="2081213"/>
          <a:ext cx="654050" cy="333375"/>
        </p:xfrm>
        <a:graphic>
          <a:graphicData uri="http://schemas.openxmlformats.org/presentationml/2006/ole">
            <mc:AlternateContent xmlns:mc="http://schemas.openxmlformats.org/markup-compatibility/2006">
              <mc:Choice xmlns:v="urn:schemas-microsoft-com:vml" Requires="v">
                <p:oleObj name="Equation" r:id="rId4" imgW="469800" imgH="241200" progId="Equation.DSMT4">
                  <p:embed/>
                </p:oleObj>
              </mc:Choice>
              <mc:Fallback>
                <p:oleObj name="Equation" r:id="rId4" imgW="469800" imgH="241200" progId="Equation.DSMT4">
                  <p:embed/>
                  <p:pic>
                    <p:nvPicPr>
                      <p:cNvPr id="6" name="Object 5">
                        <a:extLst>
                          <a:ext uri="{FF2B5EF4-FFF2-40B4-BE49-F238E27FC236}">
                            <a16:creationId xmlns:a16="http://schemas.microsoft.com/office/drawing/2014/main" id="{9DF67052-0B9D-4919-8AFC-C4AD78947999}"/>
                          </a:ext>
                        </a:extLst>
                      </p:cNvPr>
                      <p:cNvPicPr/>
                      <p:nvPr/>
                    </p:nvPicPr>
                    <p:blipFill>
                      <a:blip r:embed="rId5"/>
                      <a:stretch>
                        <a:fillRect/>
                      </a:stretch>
                    </p:blipFill>
                    <p:spPr>
                      <a:xfrm>
                        <a:off x="7704138" y="2081213"/>
                        <a:ext cx="654050" cy="3333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7D19D56-0B8B-4A30-8A21-4151A13D25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3429127"/>
              </p:ext>
            </p:extLst>
          </p:nvPr>
        </p:nvGraphicFramePr>
        <p:xfrm>
          <a:off x="519194" y="2396765"/>
          <a:ext cx="942811" cy="327819"/>
        </p:xfrm>
        <a:graphic>
          <a:graphicData uri="http://schemas.openxmlformats.org/presentationml/2006/ole">
            <mc:AlternateContent xmlns:mc="http://schemas.openxmlformats.org/markup-compatibility/2006">
              <mc:Choice xmlns:v="urn:schemas-microsoft-com:vml" Requires="v">
                <p:oleObj name="Equation" r:id="rId6" imgW="622080" imgH="215640" progId="Equation.DSMT4">
                  <p:embed/>
                </p:oleObj>
              </mc:Choice>
              <mc:Fallback>
                <p:oleObj name="Equation" r:id="rId6" imgW="622080" imgH="215640" progId="Equation.DSMT4">
                  <p:embed/>
                  <p:pic>
                    <p:nvPicPr>
                      <p:cNvPr id="7" name="Object 6">
                        <a:extLst>
                          <a:ext uri="{FF2B5EF4-FFF2-40B4-BE49-F238E27FC236}">
                            <a16:creationId xmlns:a16="http://schemas.microsoft.com/office/drawing/2014/main" id="{1DE53C62-B9C9-4172-88A7-A9F9BB987001}"/>
                          </a:ext>
                        </a:extLst>
                      </p:cNvPr>
                      <p:cNvPicPr/>
                      <p:nvPr/>
                    </p:nvPicPr>
                    <p:blipFill>
                      <a:blip r:embed="rId7"/>
                      <a:stretch>
                        <a:fillRect/>
                      </a:stretch>
                    </p:blipFill>
                    <p:spPr>
                      <a:xfrm>
                        <a:off x="519194" y="2396765"/>
                        <a:ext cx="942811" cy="32781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B1200AC-BEA0-4204-BD2E-DD35BBF9A286}"/>
              </a:ext>
            </a:extLst>
          </p:cNvPr>
          <p:cNvSpPr>
            <a:spLocks noGrp="1"/>
          </p:cNvSpPr>
          <p:nvPr>
            <p:ph idx="11"/>
          </p:nvPr>
        </p:nvSpPr>
        <p:spPr>
          <a:xfrm>
            <a:off x="1371600" y="2362200"/>
            <a:ext cx="3276600" cy="381000"/>
          </a:xfrm>
        </p:spPr>
        <p:txBody>
          <a:bodyPr/>
          <a:lstStyle/>
          <a:p>
            <a:r>
              <a:rPr lang="en-US" sz="1800" dirty="0">
                <a:ea typeface="Cambria Math"/>
              </a:rPr>
              <a:t>(</a:t>
            </a:r>
            <a:r>
              <a:rPr lang="en-US" sz="1800" i="1" dirty="0">
                <a:ea typeface="Cambria Math"/>
              </a:rPr>
              <a:t>see text for full derivation</a:t>
            </a:r>
            <a:r>
              <a:rPr lang="en-US" sz="1800" dirty="0">
                <a:ea typeface="Cambria Math"/>
              </a:rPr>
              <a:t>)</a:t>
            </a:r>
          </a:p>
        </p:txBody>
      </p:sp>
      <p:sp>
        <p:nvSpPr>
          <p:cNvPr id="6" name="Content Placeholder 5">
            <a:extLst>
              <a:ext uri="{FF2B5EF4-FFF2-40B4-BE49-F238E27FC236}">
                <a16:creationId xmlns:a16="http://schemas.microsoft.com/office/drawing/2014/main" id="{D4074587-64CD-44F4-B342-5C2581BEB065}"/>
              </a:ext>
            </a:extLst>
          </p:cNvPr>
          <p:cNvSpPr>
            <a:spLocks noGrp="1"/>
          </p:cNvSpPr>
          <p:nvPr>
            <p:ph idx="12"/>
          </p:nvPr>
        </p:nvSpPr>
        <p:spPr>
          <a:xfrm>
            <a:off x="457200" y="2841628"/>
            <a:ext cx="8305800" cy="2286000"/>
          </a:xfrm>
        </p:spPr>
        <p:txBody>
          <a:bodyPr/>
          <a:lstStyle/>
          <a:p>
            <a:r>
              <a:rPr lang="en-US" sz="1800" dirty="0">
                <a:ea typeface="Cambria Math"/>
              </a:rPr>
              <a:t>RSA works as a public key system since the only known method of finding </a:t>
            </a:r>
            <a:r>
              <a:rPr lang="en-US" sz="1800" i="1" dirty="0">
                <a:ea typeface="Cambria Math"/>
              </a:rPr>
              <a:t>d</a:t>
            </a:r>
            <a:r>
              <a:rPr lang="en-US" sz="1800" dirty="0">
                <a:ea typeface="Cambria Math"/>
              </a:rPr>
              <a:t> is based on a factorization of </a:t>
            </a:r>
            <a:r>
              <a:rPr lang="en-US" sz="1800" i="1" dirty="0">
                <a:ea typeface="Cambria Math"/>
              </a:rPr>
              <a:t>n</a:t>
            </a:r>
            <a:r>
              <a:rPr lang="en-US" sz="1800" dirty="0">
                <a:ea typeface="Cambria Math"/>
              </a:rPr>
              <a:t> into primes. There is currently no known feasible method for factoring large numbers into primes.</a:t>
            </a:r>
            <a:endParaRPr lang="en-US" sz="1800" dirty="0"/>
          </a:p>
          <a:p>
            <a:r>
              <a:rPr lang="en-US" sz="1800" b="1" dirty="0"/>
              <a:t>Example</a:t>
            </a:r>
            <a:r>
              <a:rPr lang="en-US" sz="1800" dirty="0"/>
              <a:t>: The message  </a:t>
            </a:r>
            <a:r>
              <a:rPr lang="en-US" sz="1800" dirty="0">
                <a:ea typeface="Cambria Math" pitchFamily="18" charset="0"/>
              </a:rPr>
              <a:t>0981 0461 </a:t>
            </a:r>
            <a:r>
              <a:rPr lang="en-US" sz="1800" dirty="0"/>
              <a:t>is received. What is the decrypted message if it was encrypted using the RSA cipher from the previous example. </a:t>
            </a:r>
          </a:p>
          <a:p>
            <a:r>
              <a:rPr lang="en-US" sz="1800" b="1" dirty="0">
                <a:ea typeface="Cambria Math"/>
              </a:rPr>
              <a:t>Solution</a:t>
            </a:r>
            <a:r>
              <a:rPr lang="en-US" sz="1800" dirty="0">
                <a:ea typeface="Cambria Math"/>
              </a:rPr>
              <a:t>: The message was encrypted with </a:t>
            </a:r>
            <a:r>
              <a:rPr lang="en-US" sz="1800" i="1" dirty="0">
                <a:ea typeface="Cambria Math"/>
              </a:rPr>
              <a:t>n</a:t>
            </a:r>
            <a:r>
              <a:rPr lang="en-US" sz="1800" dirty="0"/>
              <a:t> =</a:t>
            </a:r>
            <a:endParaRPr lang="en-IN" sz="1800" dirty="0"/>
          </a:p>
        </p:txBody>
      </p:sp>
      <p:graphicFrame>
        <p:nvGraphicFramePr>
          <p:cNvPr id="18" name="Object 17">
            <a:extLst>
              <a:ext uri="{FF2B5EF4-FFF2-40B4-BE49-F238E27FC236}">
                <a16:creationId xmlns:a16="http://schemas.microsoft.com/office/drawing/2014/main" id="{64F8F204-F670-40D2-8BE8-25A5E0363D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9243698"/>
              </p:ext>
            </p:extLst>
          </p:nvPr>
        </p:nvGraphicFramePr>
        <p:xfrm>
          <a:off x="4882221" y="4749376"/>
          <a:ext cx="612699" cy="241367"/>
        </p:xfrm>
        <a:graphic>
          <a:graphicData uri="http://schemas.openxmlformats.org/presentationml/2006/ole">
            <mc:AlternateContent xmlns:mc="http://schemas.openxmlformats.org/markup-compatibility/2006">
              <mc:Choice xmlns:v="urn:schemas-microsoft-com:vml" Requires="v">
                <p:oleObj name="Equation" r:id="rId8" imgW="419040" imgH="164880" progId="Equation.DSMT4">
                  <p:embed/>
                </p:oleObj>
              </mc:Choice>
              <mc:Fallback>
                <p:oleObj name="Equation" r:id="rId8" imgW="419040" imgH="164880" progId="Equation.DSMT4">
                  <p:embed/>
                  <p:pic>
                    <p:nvPicPr>
                      <p:cNvPr id="8" name="Object 7">
                        <a:extLst>
                          <a:ext uri="{FF2B5EF4-FFF2-40B4-BE49-F238E27FC236}">
                            <a16:creationId xmlns:a16="http://schemas.microsoft.com/office/drawing/2014/main" id="{14F1675D-C920-4860-A0E2-11CF38F68626}"/>
                          </a:ext>
                        </a:extLst>
                      </p:cNvPr>
                      <p:cNvPicPr/>
                      <p:nvPr/>
                    </p:nvPicPr>
                    <p:blipFill>
                      <a:blip r:embed="rId9"/>
                      <a:stretch>
                        <a:fillRect/>
                      </a:stretch>
                    </p:blipFill>
                    <p:spPr>
                      <a:xfrm>
                        <a:off x="4882221" y="4749376"/>
                        <a:ext cx="612699" cy="2413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2A76B42-6B4C-40AF-9F37-71905DECE227}"/>
              </a:ext>
            </a:extLst>
          </p:cNvPr>
          <p:cNvSpPr>
            <a:spLocks noGrp="1"/>
          </p:cNvSpPr>
          <p:nvPr>
            <p:ph idx="13"/>
          </p:nvPr>
        </p:nvSpPr>
        <p:spPr>
          <a:xfrm>
            <a:off x="5410200" y="4657025"/>
            <a:ext cx="3276600" cy="381000"/>
          </a:xfrm>
        </p:spPr>
        <p:txBody>
          <a:bodyPr/>
          <a:lstStyle/>
          <a:p>
            <a:pPr>
              <a:spcBef>
                <a:spcPts val="0"/>
              </a:spcBef>
            </a:pPr>
            <a:r>
              <a:rPr lang="en-US" sz="1800" dirty="0">
                <a:ea typeface="Cambria Math" pitchFamily="18" charset="0"/>
              </a:rPr>
              <a:t>and exponent 13. An inverse of</a:t>
            </a:r>
            <a:endParaRPr lang="en-IN" dirty="0">
              <a:latin typeface="+mn-lt"/>
            </a:endParaRPr>
          </a:p>
        </p:txBody>
      </p:sp>
      <p:graphicFrame>
        <p:nvGraphicFramePr>
          <p:cNvPr id="19" name="Object 18">
            <a:extLst>
              <a:ext uri="{FF2B5EF4-FFF2-40B4-BE49-F238E27FC236}">
                <a16:creationId xmlns:a16="http://schemas.microsoft.com/office/drawing/2014/main" id="{AEB228CA-D9CD-4E97-BCB3-DE6C793704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5402761"/>
              </p:ext>
            </p:extLst>
          </p:nvPr>
        </p:nvGraphicFramePr>
        <p:xfrm>
          <a:off x="519194" y="4994150"/>
          <a:ext cx="1624012" cy="317500"/>
        </p:xfrm>
        <a:graphic>
          <a:graphicData uri="http://schemas.openxmlformats.org/presentationml/2006/ole">
            <mc:AlternateContent xmlns:mc="http://schemas.openxmlformats.org/markup-compatibility/2006">
              <mc:Choice xmlns:v="urn:schemas-microsoft-com:vml" Requires="v">
                <p:oleObj name="Equation" r:id="rId10" imgW="1104840" imgH="215640" progId="Equation.DSMT4">
                  <p:embed/>
                </p:oleObj>
              </mc:Choice>
              <mc:Fallback>
                <p:oleObj name="Equation" r:id="rId10" imgW="1104840" imgH="215640" progId="Equation.DSMT4">
                  <p:embed/>
                  <p:pic>
                    <p:nvPicPr>
                      <p:cNvPr id="9" name="Object 8">
                        <a:extLst>
                          <a:ext uri="{FF2B5EF4-FFF2-40B4-BE49-F238E27FC236}">
                            <a16:creationId xmlns:a16="http://schemas.microsoft.com/office/drawing/2014/main" id="{BEBC3E78-7724-4BDF-9458-23DCC87B46E5}"/>
                          </a:ext>
                        </a:extLst>
                      </p:cNvPr>
                      <p:cNvPicPr/>
                      <p:nvPr/>
                    </p:nvPicPr>
                    <p:blipFill>
                      <a:blip r:embed="rId11"/>
                      <a:stretch>
                        <a:fillRect/>
                      </a:stretch>
                    </p:blipFill>
                    <p:spPr>
                      <a:xfrm>
                        <a:off x="519194" y="4994150"/>
                        <a:ext cx="1624012" cy="3175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98179A8-1220-4A79-A39E-C7D0EB377A1D}"/>
              </a:ext>
            </a:extLst>
          </p:cNvPr>
          <p:cNvSpPr>
            <a:spLocks noGrp="1"/>
          </p:cNvSpPr>
          <p:nvPr>
            <p:ph idx="14"/>
          </p:nvPr>
        </p:nvSpPr>
        <p:spPr>
          <a:xfrm>
            <a:off x="2057400" y="4927022"/>
            <a:ext cx="4938204" cy="381000"/>
          </a:xfrm>
        </p:spPr>
        <p:txBody>
          <a:bodyPr/>
          <a:lstStyle/>
          <a:p>
            <a:pPr>
              <a:spcBef>
                <a:spcPts val="0"/>
              </a:spcBef>
            </a:pPr>
            <a:r>
              <a:rPr lang="en-US" sz="1800" dirty="0">
                <a:ea typeface="Cambria Math" pitchFamily="18" charset="0"/>
              </a:rPr>
              <a:t>= 2436 (</a:t>
            </a:r>
            <a:r>
              <a:rPr lang="en-US" sz="1800" i="1" dirty="0">
                <a:ea typeface="Cambria Math" pitchFamily="18" charset="0"/>
              </a:rPr>
              <a:t>exercise</a:t>
            </a:r>
            <a:r>
              <a:rPr lang="en-US" sz="1800" dirty="0">
                <a:ea typeface="Cambria Math" pitchFamily="18" charset="0"/>
              </a:rPr>
              <a:t> 2 </a:t>
            </a:r>
            <a:r>
              <a:rPr lang="en-US" sz="1800" i="1" dirty="0">
                <a:ea typeface="Cambria Math" pitchFamily="18" charset="0"/>
              </a:rPr>
              <a:t>in Section </a:t>
            </a:r>
            <a:r>
              <a:rPr lang="en-US" sz="1800" dirty="0">
                <a:ea typeface="Cambria Math" pitchFamily="18" charset="0"/>
              </a:rPr>
              <a:t>4.4) is </a:t>
            </a:r>
            <a:r>
              <a:rPr lang="en-US" sz="1800" i="1" dirty="0">
                <a:ea typeface="Cambria Math" pitchFamily="18" charset="0"/>
              </a:rPr>
              <a:t>d</a:t>
            </a:r>
            <a:r>
              <a:rPr lang="en-US" sz="1800" dirty="0">
                <a:ea typeface="Cambria Math" pitchFamily="18" charset="0"/>
              </a:rPr>
              <a:t> = 937.</a:t>
            </a:r>
            <a:endParaRPr lang="en-IN" sz="1800" dirty="0">
              <a:latin typeface="+mn-lt"/>
            </a:endParaRPr>
          </a:p>
        </p:txBody>
      </p:sp>
      <p:sp>
        <p:nvSpPr>
          <p:cNvPr id="9" name="Content Placeholder 8">
            <a:extLst>
              <a:ext uri="{FF2B5EF4-FFF2-40B4-BE49-F238E27FC236}">
                <a16:creationId xmlns:a16="http://schemas.microsoft.com/office/drawing/2014/main" id="{1EE6411F-3C47-4916-B1E1-B864AB9FF629}"/>
              </a:ext>
            </a:extLst>
          </p:cNvPr>
          <p:cNvSpPr>
            <a:spLocks noGrp="1"/>
          </p:cNvSpPr>
          <p:nvPr>
            <p:ph idx="15"/>
          </p:nvPr>
        </p:nvSpPr>
        <p:spPr>
          <a:xfrm>
            <a:off x="441650" y="5447594"/>
            <a:ext cx="2606350" cy="381000"/>
          </a:xfrm>
        </p:spPr>
        <p:txBody>
          <a:bodyPr/>
          <a:lstStyle/>
          <a:p>
            <a:pPr marL="342000" indent="-342000">
              <a:buClr>
                <a:srgbClr val="04617B"/>
              </a:buClr>
              <a:buFont typeface="Arial" panose="020B0604020202020204" pitchFamily="34" charset="0"/>
              <a:buChar char="•"/>
            </a:pPr>
            <a:r>
              <a:rPr lang="en-US" sz="1600" dirty="0">
                <a:ea typeface="Cambria Math"/>
              </a:rPr>
              <a:t>To decrypt a block </a:t>
            </a:r>
            <a:r>
              <a:rPr lang="en-US" sz="1600" i="1" dirty="0">
                <a:ea typeface="Cambria Math"/>
              </a:rPr>
              <a:t>C</a:t>
            </a:r>
            <a:r>
              <a:rPr lang="en-US" sz="1600" dirty="0">
                <a:ea typeface="Cambria Math"/>
              </a:rPr>
              <a:t>, </a:t>
            </a:r>
            <a:r>
              <a:rPr lang="en-US" sz="1600" i="1" dirty="0">
                <a:ea typeface="Cambria Math"/>
              </a:rPr>
              <a:t>M</a:t>
            </a:r>
            <a:r>
              <a:rPr lang="en-US" sz="1600" dirty="0">
                <a:ea typeface="Cambria Math"/>
              </a:rPr>
              <a:t> =</a:t>
            </a:r>
            <a:endParaRPr lang="en-IN" sz="1600" dirty="0"/>
          </a:p>
        </p:txBody>
      </p:sp>
      <p:graphicFrame>
        <p:nvGraphicFramePr>
          <p:cNvPr id="20" name="Object 19">
            <a:extLst>
              <a:ext uri="{FF2B5EF4-FFF2-40B4-BE49-F238E27FC236}">
                <a16:creationId xmlns:a16="http://schemas.microsoft.com/office/drawing/2014/main" id="{83E81FFB-DAE0-4F5B-94AB-08CC9082DD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3381482"/>
              </p:ext>
            </p:extLst>
          </p:nvPr>
        </p:nvGraphicFramePr>
        <p:xfrm>
          <a:off x="2971800" y="5467349"/>
          <a:ext cx="1295400" cy="323851"/>
        </p:xfrm>
        <a:graphic>
          <a:graphicData uri="http://schemas.openxmlformats.org/presentationml/2006/ole">
            <mc:AlternateContent xmlns:mc="http://schemas.openxmlformats.org/markup-compatibility/2006">
              <mc:Choice xmlns:v="urn:schemas-microsoft-com:vml" Requires="v">
                <p:oleObj name="Equation" r:id="rId12" imgW="965160" imgH="241200" progId="Equation.DSMT4">
                  <p:embed/>
                </p:oleObj>
              </mc:Choice>
              <mc:Fallback>
                <p:oleObj name="Equation" r:id="rId12" imgW="965160" imgH="241200" progId="Equation.DSMT4">
                  <p:embed/>
                  <p:pic>
                    <p:nvPicPr>
                      <p:cNvPr id="10" name="Object 9">
                        <a:extLst>
                          <a:ext uri="{FF2B5EF4-FFF2-40B4-BE49-F238E27FC236}">
                            <a16:creationId xmlns:a16="http://schemas.microsoft.com/office/drawing/2014/main" id="{77016063-6852-4096-A81E-0A68842A0728}"/>
                          </a:ext>
                        </a:extLst>
                      </p:cNvPr>
                      <p:cNvPicPr/>
                      <p:nvPr/>
                    </p:nvPicPr>
                    <p:blipFill>
                      <a:blip r:embed="rId13"/>
                      <a:stretch>
                        <a:fillRect/>
                      </a:stretch>
                    </p:blipFill>
                    <p:spPr>
                      <a:xfrm>
                        <a:off x="2971800" y="5467349"/>
                        <a:ext cx="1295400" cy="323851"/>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3D58FACD-8CEB-47E8-9EE4-8F27B27D48A0}"/>
              </a:ext>
            </a:extLst>
          </p:cNvPr>
          <p:cNvSpPr>
            <a:spLocks noGrp="1"/>
          </p:cNvSpPr>
          <p:nvPr>
            <p:ph idx="17"/>
          </p:nvPr>
        </p:nvSpPr>
        <p:spPr>
          <a:xfrm>
            <a:off x="457200" y="5943600"/>
            <a:ext cx="1066800" cy="381000"/>
          </a:xfrm>
        </p:spPr>
        <p:txBody>
          <a:bodyPr/>
          <a:lstStyle/>
          <a:p>
            <a:pPr marL="342000" indent="-342000">
              <a:buClr>
                <a:srgbClr val="04617B"/>
              </a:buClr>
              <a:buFont typeface="Arial" panose="020B0604020202020204" pitchFamily="34" charset="0"/>
              <a:buChar char="•"/>
            </a:pPr>
            <a:r>
              <a:rPr lang="en-US" sz="1600" dirty="0">
                <a:ea typeface="Cambria Math"/>
              </a:rPr>
              <a:t>Since</a:t>
            </a:r>
            <a:endParaRPr lang="en-IN" sz="1600" dirty="0"/>
          </a:p>
        </p:txBody>
      </p:sp>
      <p:graphicFrame>
        <p:nvGraphicFramePr>
          <p:cNvPr id="21" name="Object 20">
            <a:extLst>
              <a:ext uri="{FF2B5EF4-FFF2-40B4-BE49-F238E27FC236}">
                <a16:creationId xmlns:a16="http://schemas.microsoft.com/office/drawing/2014/main" id="{4766BF4C-C684-4374-84B8-0BAE1AA93E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1639174"/>
              </p:ext>
            </p:extLst>
          </p:nvPr>
        </p:nvGraphicFramePr>
        <p:xfrm>
          <a:off x="1371600" y="5974511"/>
          <a:ext cx="3886200" cy="309593"/>
        </p:xfrm>
        <a:graphic>
          <a:graphicData uri="http://schemas.openxmlformats.org/presentationml/2006/ole">
            <mc:AlternateContent xmlns:mc="http://schemas.openxmlformats.org/markup-compatibility/2006">
              <mc:Choice xmlns:v="urn:schemas-microsoft-com:vml" Requires="v">
                <p:oleObj name="Equation" r:id="rId14" imgW="3022560" imgH="241200" progId="Equation.DSMT4">
                  <p:embed/>
                </p:oleObj>
              </mc:Choice>
              <mc:Fallback>
                <p:oleObj name="Equation" r:id="rId14" imgW="3022560" imgH="241200" progId="Equation.DSMT4">
                  <p:embed/>
                  <p:pic>
                    <p:nvPicPr>
                      <p:cNvPr id="11" name="Object 10">
                        <a:extLst>
                          <a:ext uri="{FF2B5EF4-FFF2-40B4-BE49-F238E27FC236}">
                            <a16:creationId xmlns:a16="http://schemas.microsoft.com/office/drawing/2014/main" id="{BACBA329-FC6C-441C-B50E-C69E07E2D234}"/>
                          </a:ext>
                        </a:extLst>
                      </p:cNvPr>
                      <p:cNvPicPr/>
                      <p:nvPr/>
                    </p:nvPicPr>
                    <p:blipFill>
                      <a:blip r:embed="rId15"/>
                      <a:stretch>
                        <a:fillRect/>
                      </a:stretch>
                    </p:blipFill>
                    <p:spPr>
                      <a:xfrm>
                        <a:off x="1371600" y="5974511"/>
                        <a:ext cx="3886200" cy="30959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F59CBC9-78FF-4E85-8DE1-5DB0363586A7}"/>
              </a:ext>
            </a:extLst>
          </p:cNvPr>
          <p:cNvSpPr>
            <a:spLocks noGrp="1"/>
          </p:cNvSpPr>
          <p:nvPr>
            <p:ph idx="16"/>
          </p:nvPr>
        </p:nvSpPr>
        <p:spPr>
          <a:xfrm>
            <a:off x="5210369" y="5949204"/>
            <a:ext cx="3447661" cy="304800"/>
          </a:xfrm>
        </p:spPr>
        <p:txBody>
          <a:bodyPr/>
          <a:lstStyle/>
          <a:p>
            <a:r>
              <a:rPr lang="en-US" sz="1600" dirty="0">
                <a:ea typeface="Cambria Math"/>
              </a:rPr>
              <a:t>= 1115, the decrypted message is 0704</a:t>
            </a:r>
            <a:endParaRPr lang="en-IN" sz="1600" dirty="0"/>
          </a:p>
        </p:txBody>
      </p:sp>
      <p:sp>
        <p:nvSpPr>
          <p:cNvPr id="12" name="Content Placeholder 11">
            <a:extLst>
              <a:ext uri="{FF2B5EF4-FFF2-40B4-BE49-F238E27FC236}">
                <a16:creationId xmlns:a16="http://schemas.microsoft.com/office/drawing/2014/main" id="{3511737E-07C6-494A-B24E-30F3705C9F3E}"/>
              </a:ext>
            </a:extLst>
          </p:cNvPr>
          <p:cNvSpPr>
            <a:spLocks noGrp="1"/>
          </p:cNvSpPr>
          <p:nvPr>
            <p:ph idx="18"/>
          </p:nvPr>
        </p:nvSpPr>
        <p:spPr>
          <a:xfrm>
            <a:off x="762000" y="6172200"/>
            <a:ext cx="5867400" cy="381000"/>
          </a:xfrm>
        </p:spPr>
        <p:txBody>
          <a:bodyPr/>
          <a:lstStyle/>
          <a:p>
            <a:r>
              <a:rPr lang="en-US" sz="1600" dirty="0">
                <a:ea typeface="Cambria Math"/>
              </a:rPr>
              <a:t>1115.  Translating back to English letters, the message is HELP.</a:t>
            </a:r>
            <a:endParaRPr lang="en-IN" sz="1600" dirty="0"/>
          </a:p>
        </p:txBody>
      </p:sp>
      <p:sp>
        <p:nvSpPr>
          <p:cNvPr id="15" name="Slide Number Placeholder 5">
            <a:extLst>
              <a:ext uri="{FF2B5EF4-FFF2-40B4-BE49-F238E27FC236}">
                <a16:creationId xmlns:a16="http://schemas.microsoft.com/office/drawing/2014/main" id="{1FA284D4-39BF-4F09-8AB9-8DB43FEC1F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99</a:t>
            </a:fld>
            <a:endParaRPr lang="en-US" dirty="0">
              <a:solidFill>
                <a:schemeClr val="bg1"/>
              </a:solidFill>
            </a:endParaRPr>
          </a:p>
        </p:txBody>
      </p:sp>
    </p:spTree>
    <p:extLst>
      <p:ext uri="{BB962C8B-B14F-4D97-AF65-F5344CB8AC3E}">
        <p14:creationId xmlns:p14="http://schemas.microsoft.com/office/powerpoint/2010/main" val="527388960"/>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6">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9867</TotalTime>
  <Words>11920</Words>
  <Application>Microsoft Office PowerPoint</Application>
  <PresentationFormat>On-screen Show (4:3)</PresentationFormat>
  <Paragraphs>1198</Paragraphs>
  <Slides>105</Slides>
  <Notes>1</Notes>
  <HiddenSlides>2</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105</vt:i4>
      </vt:variant>
    </vt:vector>
  </HeadingPairs>
  <TitlesOfParts>
    <vt:vector size="124" baseType="lpstr">
      <vt:lpstr>Arial</vt:lpstr>
      <vt:lpstr>ArumSans Bold</vt:lpstr>
      <vt:lpstr>ArumSans Regular</vt:lpstr>
      <vt:lpstr>Calibri</vt:lpstr>
      <vt:lpstr>Calibri (Body)</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Number Theory and Cryptography</vt:lpstr>
      <vt:lpstr>Chapter Motivation</vt:lpstr>
      <vt:lpstr>Chapter Summary</vt:lpstr>
      <vt:lpstr>Divisibility and Modular Arithmetic</vt:lpstr>
      <vt:lpstr>Section Summary 1</vt:lpstr>
      <vt:lpstr>Division</vt:lpstr>
      <vt:lpstr>Properties of Divisibility</vt:lpstr>
      <vt:lpstr>Division Algorithm</vt:lpstr>
      <vt:lpstr>Congruence Relation</vt:lpstr>
      <vt:lpstr>More on Congruences</vt:lpstr>
      <vt:lpstr>The Relationship between (mod m) and mod m Notations</vt:lpstr>
      <vt:lpstr>Congruences of Sums and Products</vt:lpstr>
      <vt:lpstr>Algebraic Manipulation of Congruences</vt:lpstr>
      <vt:lpstr>Computing the mod m Function of Products and Sums</vt:lpstr>
      <vt:lpstr>Arithmetic Modulo m 1</vt:lpstr>
      <vt:lpstr>Arithmetic Modulo m 2</vt:lpstr>
      <vt:lpstr>Arithmetic Modulo m 3</vt:lpstr>
      <vt:lpstr>Integer Representations and Algorithms</vt:lpstr>
      <vt:lpstr>Section Summary 2</vt:lpstr>
      <vt:lpstr>Representations of Integers</vt:lpstr>
      <vt:lpstr>Base b Representations</vt:lpstr>
      <vt:lpstr>Binary Expansions</vt:lpstr>
      <vt:lpstr>Octal Expansions</vt:lpstr>
      <vt:lpstr>Hexadecimal Expansions</vt:lpstr>
      <vt:lpstr>Base Conversion 1</vt:lpstr>
      <vt:lpstr>Proof of Second De Morgan Law 1</vt:lpstr>
      <vt:lpstr>Base Conversion 2</vt:lpstr>
      <vt:lpstr>Comparison of Hexadecimal, Octal, and Binary Representations</vt:lpstr>
      <vt:lpstr>Conversion Between Binary, Octal, and Hexadecimal Expansions</vt:lpstr>
      <vt:lpstr>Binary Addition of Integers</vt:lpstr>
      <vt:lpstr>Binary Multiplication of Integers</vt:lpstr>
      <vt:lpstr>Binary Modular Exponentiation</vt:lpstr>
      <vt:lpstr>Binary Modular Exponentiation Algorithm</vt:lpstr>
      <vt:lpstr>Primes and Greatest Common Divisors</vt:lpstr>
      <vt:lpstr>Section Summary 3</vt:lpstr>
      <vt:lpstr>Primes</vt:lpstr>
      <vt:lpstr>The Fundamental Theorem of Arithmetic</vt:lpstr>
      <vt:lpstr>The Sieve of Eratosthenes 1</vt:lpstr>
      <vt:lpstr>The Sieve of Eratosthenes 2</vt:lpstr>
      <vt:lpstr>Infinitude of Primes</vt:lpstr>
      <vt:lpstr>Representing Functions</vt:lpstr>
      <vt:lpstr>Distribution of Primes</vt:lpstr>
      <vt:lpstr>Primes and Arithmetic Progressions (optional)</vt:lpstr>
      <vt:lpstr>Generating Primes</vt:lpstr>
      <vt:lpstr>Conjectures about Primes</vt:lpstr>
      <vt:lpstr>Greatest Common Divisor 1</vt:lpstr>
      <vt:lpstr>Greatest Common Divisor 2</vt:lpstr>
      <vt:lpstr>Finding the Greatest Common Divisor Using Prime Factorizations</vt:lpstr>
      <vt:lpstr>Least Common Multiple</vt:lpstr>
      <vt:lpstr>Euclidean Algorithm 1</vt:lpstr>
      <vt:lpstr>Euclidean Algorithm 2</vt:lpstr>
      <vt:lpstr>Correctness of Euclidean Algorithm 1</vt:lpstr>
      <vt:lpstr>Correctness of Euclidean Algorithm 2</vt:lpstr>
      <vt:lpstr>gcds as Linear Combinations</vt:lpstr>
      <vt:lpstr>Graphs of Functions</vt:lpstr>
      <vt:lpstr>Consequences of Bézout’s Theorem</vt:lpstr>
      <vt:lpstr>Uniqueness of Prime Factorization</vt:lpstr>
      <vt:lpstr>Dividing Congruences by an Integer</vt:lpstr>
      <vt:lpstr>Solving Congruences</vt:lpstr>
      <vt:lpstr>Section Summary 4</vt:lpstr>
      <vt:lpstr>Linear Congruences</vt:lpstr>
      <vt:lpstr>Inverse of a modulo m</vt:lpstr>
      <vt:lpstr>Finding Inverses 1</vt:lpstr>
      <vt:lpstr>Finding Inverses 2</vt:lpstr>
      <vt:lpstr>Using Inverses to Solve Congruences</vt:lpstr>
      <vt:lpstr>The Chinese Remainder Theorem 1</vt:lpstr>
      <vt:lpstr>The Chinese Remainder Theorem 2</vt:lpstr>
      <vt:lpstr>The Chinese Remainder Theorem 3</vt:lpstr>
      <vt:lpstr>The Chinese Remainder Theorem 4</vt:lpstr>
      <vt:lpstr>Back Substitution</vt:lpstr>
      <vt:lpstr>Fermat’s Little Theorem</vt:lpstr>
      <vt:lpstr>Pseudoprimes 1</vt:lpstr>
      <vt:lpstr>Pseudoprimes 2</vt:lpstr>
      <vt:lpstr>Carmichael Numbers (optional)</vt:lpstr>
      <vt:lpstr>Primitive Roots</vt:lpstr>
      <vt:lpstr>Discrete Logarithms</vt:lpstr>
      <vt:lpstr>Applications of Congruences</vt:lpstr>
      <vt:lpstr>Section Summary 5</vt:lpstr>
      <vt:lpstr>Hashing Functions</vt:lpstr>
      <vt:lpstr>Pseudorandom Numbers 1</vt:lpstr>
      <vt:lpstr>Pseudorandom Numbers 2</vt:lpstr>
      <vt:lpstr>Check Digits: UPCs</vt:lpstr>
      <vt:lpstr>Check Digits:ISBNs</vt:lpstr>
      <vt:lpstr>Cryptography</vt:lpstr>
      <vt:lpstr>Section Summary 6</vt:lpstr>
      <vt:lpstr>Caesar Cipher 1</vt:lpstr>
      <vt:lpstr>Caesar Cipher 2</vt:lpstr>
      <vt:lpstr>Shift Cipher 1</vt:lpstr>
      <vt:lpstr>Shift Cipher 2</vt:lpstr>
      <vt:lpstr>Affine Ciphers</vt:lpstr>
      <vt:lpstr>Cryptanalysis of Affine Ciphers</vt:lpstr>
      <vt:lpstr>Block Ciphers 1</vt:lpstr>
      <vt:lpstr>Block Ciphers 2</vt:lpstr>
      <vt:lpstr>Cryptosystems 1</vt:lpstr>
      <vt:lpstr>Cryptosystems 2</vt:lpstr>
      <vt:lpstr>Public Key Cryptography</vt:lpstr>
      <vt:lpstr>The RSA Cryptosystem</vt:lpstr>
      <vt:lpstr>RSA Encryption</vt:lpstr>
      <vt:lpstr>RSA Decryption</vt:lpstr>
      <vt:lpstr>Cryptographic Protocols: Key Exchange</vt:lpstr>
      <vt:lpstr>Cryptographic Protocols: Digital Signatures 1</vt:lpstr>
      <vt:lpstr>Cryptographic Protocols: Digital Signatures 2</vt:lpstr>
      <vt:lpstr>End of Main Content</vt:lpstr>
      <vt:lpstr>Accessibility Content:  Text Alternatives for Images</vt:lpstr>
      <vt:lpstr>The Sieve of Eratosthenes 2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Number Theory and Cryptography</dc:title>
  <dc:creator>Hahn, Sandra</dc:creator>
  <cp:lastModifiedBy>Ritik Singh</cp:lastModifiedBy>
  <cp:revision>1657</cp:revision>
  <dcterms:created xsi:type="dcterms:W3CDTF">2017-12-05T17:18:18Z</dcterms:created>
  <dcterms:modified xsi:type="dcterms:W3CDTF">2021-08-19T07:54:00Z</dcterms:modified>
</cp:coreProperties>
</file>