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2" r:id="rId5"/>
    <p:sldMasterId id="2147483975" r:id="rId6"/>
    <p:sldMasterId id="2147483838" r:id="rId7"/>
    <p:sldMasterId id="2147483713" r:id="rId8"/>
    <p:sldMasterId id="2147483674" r:id="rId9"/>
    <p:sldMasterId id="2147483897" r:id="rId10"/>
    <p:sldMasterId id="2147483960" r:id="rId11"/>
  </p:sldMasterIdLst>
  <p:notesMasterIdLst>
    <p:notesMasterId r:id="rId160"/>
  </p:notesMasterIdLst>
  <p:handoutMasterIdLst>
    <p:handoutMasterId r:id="rId161"/>
  </p:handoutMasterIdLst>
  <p:sldIdLst>
    <p:sldId id="273" r:id="rId12"/>
    <p:sldId id="276" r:id="rId13"/>
    <p:sldId id="414" r:id="rId14"/>
    <p:sldId id="576" r:id="rId15"/>
    <p:sldId id="415" r:id="rId16"/>
    <p:sldId id="416" r:id="rId17"/>
    <p:sldId id="610" r:id="rId18"/>
    <p:sldId id="611" r:id="rId19"/>
    <p:sldId id="612" r:id="rId20"/>
    <p:sldId id="613" r:id="rId21"/>
    <p:sldId id="615" r:id="rId22"/>
    <p:sldId id="614" r:id="rId23"/>
    <p:sldId id="425" r:id="rId24"/>
    <p:sldId id="616" r:id="rId25"/>
    <p:sldId id="429" r:id="rId26"/>
    <p:sldId id="588" r:id="rId27"/>
    <p:sldId id="617" r:id="rId28"/>
    <p:sldId id="437" r:id="rId29"/>
    <p:sldId id="477" r:id="rId30"/>
    <p:sldId id="618" r:id="rId31"/>
    <p:sldId id="619" r:id="rId32"/>
    <p:sldId id="620" r:id="rId33"/>
    <p:sldId id="621" r:id="rId34"/>
    <p:sldId id="622" r:id="rId35"/>
    <p:sldId id="623" r:id="rId36"/>
    <p:sldId id="436" r:id="rId37"/>
    <p:sldId id="444" r:id="rId38"/>
    <p:sldId id="484" r:id="rId39"/>
    <p:sldId id="624" r:id="rId40"/>
    <p:sldId id="625" r:id="rId41"/>
    <p:sldId id="626" r:id="rId42"/>
    <p:sldId id="627" r:id="rId43"/>
    <p:sldId id="628" r:id="rId44"/>
    <p:sldId id="629" r:id="rId45"/>
    <p:sldId id="630" r:id="rId46"/>
    <p:sldId id="580" r:id="rId47"/>
    <p:sldId id="597" r:id="rId48"/>
    <p:sldId id="596" r:id="rId49"/>
    <p:sldId id="581" r:id="rId50"/>
    <p:sldId id="450" r:id="rId51"/>
    <p:sldId id="491" r:id="rId52"/>
    <p:sldId id="599" r:id="rId53"/>
    <p:sldId id="598" r:id="rId54"/>
    <p:sldId id="492" r:id="rId55"/>
    <p:sldId id="631" r:id="rId56"/>
    <p:sldId id="451" r:id="rId57"/>
    <p:sldId id="462" r:id="rId58"/>
    <p:sldId id="632" r:id="rId59"/>
    <p:sldId id="494" r:id="rId60"/>
    <p:sldId id="495" r:id="rId61"/>
    <p:sldId id="463" r:id="rId62"/>
    <p:sldId id="464" r:id="rId63"/>
    <p:sldId id="496" r:id="rId64"/>
    <p:sldId id="497" r:id="rId65"/>
    <p:sldId id="498" r:id="rId66"/>
    <p:sldId id="499" r:id="rId67"/>
    <p:sldId id="465" r:id="rId68"/>
    <p:sldId id="633" r:id="rId69"/>
    <p:sldId id="467" r:id="rId70"/>
    <p:sldId id="500" r:id="rId71"/>
    <p:sldId id="634" r:id="rId72"/>
    <p:sldId id="635" r:id="rId73"/>
    <p:sldId id="502" r:id="rId74"/>
    <p:sldId id="469" r:id="rId75"/>
    <p:sldId id="470" r:id="rId76"/>
    <p:sldId id="503" r:id="rId77"/>
    <p:sldId id="636" r:id="rId78"/>
    <p:sldId id="472" r:id="rId79"/>
    <p:sldId id="637" r:id="rId80"/>
    <p:sldId id="474" r:id="rId81"/>
    <p:sldId id="475" r:id="rId82"/>
    <p:sldId id="672" r:id="rId83"/>
    <p:sldId id="638" r:id="rId84"/>
    <p:sldId id="639" r:id="rId85"/>
    <p:sldId id="506" r:id="rId86"/>
    <p:sldId id="507" r:id="rId87"/>
    <p:sldId id="508" r:id="rId88"/>
    <p:sldId id="509" r:id="rId89"/>
    <p:sldId id="640" r:id="rId90"/>
    <p:sldId id="641" r:id="rId91"/>
    <p:sldId id="512" r:id="rId92"/>
    <p:sldId id="513" r:id="rId93"/>
    <p:sldId id="514" r:id="rId94"/>
    <p:sldId id="642" r:id="rId95"/>
    <p:sldId id="643" r:id="rId96"/>
    <p:sldId id="644" r:id="rId97"/>
    <p:sldId id="645" r:id="rId98"/>
    <p:sldId id="519" r:id="rId99"/>
    <p:sldId id="646" r:id="rId100"/>
    <p:sldId id="647" r:id="rId101"/>
    <p:sldId id="648" r:id="rId102"/>
    <p:sldId id="649" r:id="rId103"/>
    <p:sldId id="524" r:id="rId104"/>
    <p:sldId id="650" r:id="rId105"/>
    <p:sldId id="673" r:id="rId106"/>
    <p:sldId id="651" r:id="rId107"/>
    <p:sldId id="528" r:id="rId108"/>
    <p:sldId id="529" r:id="rId109"/>
    <p:sldId id="530" r:id="rId110"/>
    <p:sldId id="531" r:id="rId111"/>
    <p:sldId id="532" r:id="rId112"/>
    <p:sldId id="652" r:id="rId113"/>
    <p:sldId id="534" r:id="rId114"/>
    <p:sldId id="670" r:id="rId115"/>
    <p:sldId id="536" r:id="rId116"/>
    <p:sldId id="537" r:id="rId117"/>
    <p:sldId id="654" r:id="rId118"/>
    <p:sldId id="655" r:id="rId119"/>
    <p:sldId id="540" r:id="rId120"/>
    <p:sldId id="541" r:id="rId121"/>
    <p:sldId id="542" r:id="rId122"/>
    <p:sldId id="656" r:id="rId123"/>
    <p:sldId id="657" r:id="rId124"/>
    <p:sldId id="545" r:id="rId125"/>
    <p:sldId id="546" r:id="rId126"/>
    <p:sldId id="547" r:id="rId127"/>
    <p:sldId id="658" r:id="rId128"/>
    <p:sldId id="549" r:id="rId129"/>
    <p:sldId id="550" r:id="rId130"/>
    <p:sldId id="551" r:id="rId131"/>
    <p:sldId id="552" r:id="rId132"/>
    <p:sldId id="553" r:id="rId133"/>
    <p:sldId id="659" r:id="rId134"/>
    <p:sldId id="660" r:id="rId135"/>
    <p:sldId id="661" r:id="rId136"/>
    <p:sldId id="557" r:id="rId137"/>
    <p:sldId id="558" r:id="rId138"/>
    <p:sldId id="662" r:id="rId139"/>
    <p:sldId id="663" r:id="rId140"/>
    <p:sldId id="664" r:id="rId141"/>
    <p:sldId id="562" r:id="rId142"/>
    <p:sldId id="665" r:id="rId143"/>
    <p:sldId id="564" r:id="rId144"/>
    <p:sldId id="666" r:id="rId145"/>
    <p:sldId id="667" r:id="rId146"/>
    <p:sldId id="668" r:id="rId147"/>
    <p:sldId id="669" r:id="rId148"/>
    <p:sldId id="609" r:id="rId149"/>
    <p:sldId id="600" r:id="rId150"/>
    <p:sldId id="601" r:id="rId151"/>
    <p:sldId id="602" r:id="rId152"/>
    <p:sldId id="607" r:id="rId153"/>
    <p:sldId id="603" r:id="rId154"/>
    <p:sldId id="608" r:id="rId155"/>
    <p:sldId id="604" r:id="rId156"/>
    <p:sldId id="605" r:id="rId157"/>
    <p:sldId id="671" r:id="rId158"/>
    <p:sldId id="606"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24273E5C-E023-4E2C-BDE6-C240EE6DE774}">
          <p14:sldIdLst>
            <p14:sldId id="273"/>
            <p14:sldId id="276"/>
            <p14:sldId id="414"/>
            <p14:sldId id="576"/>
            <p14:sldId id="415"/>
            <p14:sldId id="416"/>
            <p14:sldId id="610"/>
            <p14:sldId id="611"/>
            <p14:sldId id="612"/>
            <p14:sldId id="613"/>
            <p14:sldId id="615"/>
            <p14:sldId id="614"/>
            <p14:sldId id="425"/>
            <p14:sldId id="616"/>
            <p14:sldId id="429"/>
            <p14:sldId id="588"/>
            <p14:sldId id="617"/>
            <p14:sldId id="437"/>
            <p14:sldId id="477"/>
            <p14:sldId id="618"/>
            <p14:sldId id="619"/>
            <p14:sldId id="620"/>
            <p14:sldId id="621"/>
            <p14:sldId id="622"/>
            <p14:sldId id="623"/>
            <p14:sldId id="436"/>
            <p14:sldId id="444"/>
            <p14:sldId id="484"/>
            <p14:sldId id="624"/>
            <p14:sldId id="625"/>
            <p14:sldId id="626"/>
            <p14:sldId id="627"/>
            <p14:sldId id="628"/>
            <p14:sldId id="629"/>
            <p14:sldId id="630"/>
            <p14:sldId id="580"/>
            <p14:sldId id="597"/>
            <p14:sldId id="596"/>
            <p14:sldId id="581"/>
            <p14:sldId id="450"/>
            <p14:sldId id="491"/>
            <p14:sldId id="599"/>
            <p14:sldId id="598"/>
            <p14:sldId id="492"/>
            <p14:sldId id="631"/>
            <p14:sldId id="451"/>
            <p14:sldId id="462"/>
            <p14:sldId id="632"/>
            <p14:sldId id="494"/>
            <p14:sldId id="495"/>
            <p14:sldId id="463"/>
            <p14:sldId id="464"/>
            <p14:sldId id="496"/>
            <p14:sldId id="497"/>
            <p14:sldId id="498"/>
            <p14:sldId id="499"/>
            <p14:sldId id="465"/>
            <p14:sldId id="633"/>
            <p14:sldId id="467"/>
            <p14:sldId id="500"/>
            <p14:sldId id="634"/>
            <p14:sldId id="635"/>
            <p14:sldId id="502"/>
            <p14:sldId id="469"/>
            <p14:sldId id="470"/>
            <p14:sldId id="503"/>
            <p14:sldId id="636"/>
            <p14:sldId id="472"/>
            <p14:sldId id="637"/>
            <p14:sldId id="474"/>
            <p14:sldId id="475"/>
            <p14:sldId id="672"/>
            <p14:sldId id="638"/>
            <p14:sldId id="639"/>
            <p14:sldId id="506"/>
            <p14:sldId id="507"/>
            <p14:sldId id="508"/>
            <p14:sldId id="509"/>
            <p14:sldId id="640"/>
            <p14:sldId id="641"/>
            <p14:sldId id="512"/>
            <p14:sldId id="513"/>
            <p14:sldId id="514"/>
            <p14:sldId id="642"/>
            <p14:sldId id="643"/>
            <p14:sldId id="644"/>
            <p14:sldId id="645"/>
            <p14:sldId id="519"/>
            <p14:sldId id="646"/>
            <p14:sldId id="647"/>
            <p14:sldId id="648"/>
            <p14:sldId id="649"/>
            <p14:sldId id="524"/>
            <p14:sldId id="650"/>
            <p14:sldId id="673"/>
            <p14:sldId id="651"/>
            <p14:sldId id="528"/>
            <p14:sldId id="529"/>
            <p14:sldId id="530"/>
            <p14:sldId id="531"/>
            <p14:sldId id="532"/>
            <p14:sldId id="652"/>
            <p14:sldId id="534"/>
            <p14:sldId id="670"/>
            <p14:sldId id="536"/>
            <p14:sldId id="537"/>
            <p14:sldId id="654"/>
            <p14:sldId id="655"/>
            <p14:sldId id="540"/>
            <p14:sldId id="541"/>
            <p14:sldId id="542"/>
            <p14:sldId id="656"/>
            <p14:sldId id="657"/>
            <p14:sldId id="545"/>
            <p14:sldId id="546"/>
            <p14:sldId id="547"/>
            <p14:sldId id="658"/>
            <p14:sldId id="549"/>
            <p14:sldId id="550"/>
            <p14:sldId id="551"/>
            <p14:sldId id="552"/>
            <p14:sldId id="553"/>
            <p14:sldId id="659"/>
            <p14:sldId id="660"/>
            <p14:sldId id="661"/>
            <p14:sldId id="557"/>
            <p14:sldId id="558"/>
            <p14:sldId id="662"/>
            <p14:sldId id="663"/>
            <p14:sldId id="664"/>
            <p14:sldId id="562"/>
            <p14:sldId id="665"/>
            <p14:sldId id="564"/>
            <p14:sldId id="666"/>
            <p14:sldId id="667"/>
            <p14:sldId id="668"/>
            <p14:sldId id="669"/>
            <p14:sldId id="609"/>
          </p14:sldIdLst>
        </p14:section>
        <p14:section name="Appendix: Image Descriptions for Unsighted Students" id="{C765636F-7B38-4D83-87FB-30B50E8FEB1B}">
          <p14:sldIdLst>
            <p14:sldId id="600"/>
            <p14:sldId id="601"/>
            <p14:sldId id="602"/>
            <p14:sldId id="607"/>
            <p14:sldId id="603"/>
            <p14:sldId id="608"/>
            <p14:sldId id="604"/>
            <p14:sldId id="605"/>
            <p14:sldId id="671"/>
            <p14:sldId id="606"/>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AE1"/>
    <a:srgbClr val="E1F3FF"/>
    <a:srgbClr val="00518B"/>
    <a:srgbClr val="5A5000"/>
    <a:srgbClr val="214E91"/>
    <a:srgbClr val="214E2D"/>
    <a:srgbClr val="04617B"/>
    <a:srgbClr val="505050"/>
    <a:srgbClr val="1A587B"/>
    <a:srgbClr val="B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4" autoAdjust="0"/>
    <p:restoredTop sz="94404" autoAdjust="0"/>
  </p:normalViewPr>
  <p:slideViewPr>
    <p:cSldViewPr>
      <p:cViewPr varScale="1">
        <p:scale>
          <a:sx n="104" d="100"/>
          <a:sy n="104" d="100"/>
        </p:scale>
        <p:origin x="2268" y="102"/>
      </p:cViewPr>
      <p:guideLst>
        <p:guide orient="horz" pos="3408"/>
        <p:guide orient="horz" pos="3600"/>
        <p:guide orient="horz" pos="912"/>
        <p:guide orient="horz" pos="3360"/>
        <p:guide pos="5616"/>
        <p:guide pos="4320"/>
      </p:guideLst>
    </p:cSldViewPr>
  </p:slideViewPr>
  <p:outlineViewPr>
    <p:cViewPr>
      <p:scale>
        <a:sx n="33" d="100"/>
        <a:sy n="33" d="100"/>
      </p:scale>
      <p:origin x="0" y="-771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notesMaster" Target="notesMasters/notesMaster1.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6" Type="http://schemas.openxmlformats.org/officeDocument/2006/relationships/slide" Target="slides/slide5.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tableStyles" Target="tableStyles.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06-Aug-21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06-Aug-21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273957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53</a:t>
            </a:fld>
            <a:endParaRPr lang="en-US"/>
          </a:p>
        </p:txBody>
      </p:sp>
    </p:spTree>
    <p:extLst>
      <p:ext uri="{BB962C8B-B14F-4D97-AF65-F5344CB8AC3E}">
        <p14:creationId xmlns:p14="http://schemas.microsoft.com/office/powerpoint/2010/main" val="185761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61</a:t>
            </a:fld>
            <a:endParaRPr lang="en-US"/>
          </a:p>
        </p:txBody>
      </p:sp>
    </p:spTree>
    <p:extLst>
      <p:ext uri="{BB962C8B-B14F-4D97-AF65-F5344CB8AC3E}">
        <p14:creationId xmlns:p14="http://schemas.microsoft.com/office/powerpoint/2010/main" val="240987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110</a:t>
            </a:fld>
            <a:endParaRPr lang="en-US"/>
          </a:p>
        </p:txBody>
      </p:sp>
    </p:spTree>
    <p:extLst>
      <p:ext uri="{BB962C8B-B14F-4D97-AF65-F5344CB8AC3E}">
        <p14:creationId xmlns:p14="http://schemas.microsoft.com/office/powerpoint/2010/main" val="124430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146</a:t>
            </a:fld>
            <a:endParaRPr lang="en-US"/>
          </a:p>
        </p:txBody>
      </p:sp>
    </p:spTree>
    <p:extLst>
      <p:ext uri="{BB962C8B-B14F-4D97-AF65-F5344CB8AC3E}">
        <p14:creationId xmlns:p14="http://schemas.microsoft.com/office/powerpoint/2010/main" val="339691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79680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4645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49765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45720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
          <p:cNvSpPr>
            <a:spLocks noGrp="1"/>
          </p:cNvSpPr>
          <p:nvPr>
            <p:ph idx="28"/>
          </p:nvPr>
        </p:nvSpPr>
        <p:spPr>
          <a:xfrm>
            <a:off x="466344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
          <p:cNvSpPr>
            <a:spLocks noGrp="1"/>
          </p:cNvSpPr>
          <p:nvPr>
            <p:ph idx="29"/>
          </p:nvPr>
        </p:nvSpPr>
        <p:spPr>
          <a:xfrm>
            <a:off x="45720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
          <p:cNvSpPr>
            <a:spLocks noGrp="1"/>
          </p:cNvSpPr>
          <p:nvPr>
            <p:ph idx="30"/>
          </p:nvPr>
        </p:nvSpPr>
        <p:spPr>
          <a:xfrm>
            <a:off x="466344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330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3843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552929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60612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9965EA9C-7CAB-411C-BDEB-0F924DAF221A}"/>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C03865EE-5212-4A1B-BE55-2D497F996747}"/>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C9C15BDD-462D-400A-9695-1E8231C9117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813708ED-A9C6-4046-B7BD-D6DAFB8FE587}"/>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5DBC748-F460-4103-8902-D77F9856546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5897D608-7382-48BF-94D7-2EB384B67F6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Copyright" descr="©McGraw-Hill Education&#10;">
            <a:extLst>
              <a:ext uri="{FF2B5EF4-FFF2-40B4-BE49-F238E27FC236}">
                <a16:creationId xmlns:a16="http://schemas.microsoft.com/office/drawing/2014/main" id="{B41D8742-1097-4A9B-9ED4-9914C9A18B8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10;">
            <a:extLst>
              <a:ext uri="{FF2B5EF4-FFF2-40B4-BE49-F238E27FC236}">
                <a16:creationId xmlns:a16="http://schemas.microsoft.com/office/drawing/2014/main" id="{81301203-A49F-48D4-BA81-8741E546B55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79" r:id="rId2"/>
    <p:sldLayoutId id="2147483977" r:id="rId3"/>
    <p:sldLayoutId id="2147483978" r:id="rId4"/>
    <p:sldLayoutId id="2147483966" r:id="rId5"/>
    <p:sldLayoutId id="2147483967" r:id="rId6"/>
    <p:sldLayoutId id="2147483968" r:id="rId7"/>
    <p:sldLayoutId id="2147483969" r:id="rId8"/>
    <p:sldLayoutId id="2147483970" r:id="rId9"/>
    <p:sldLayoutId id="2147483971"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8A0ECE17-B45D-4AA4-A53C-0CF5D557C0A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164518519"/>
      </p:ext>
    </p:extLst>
  </p:cSld>
  <p:clrMap bg1="lt1" tx1="dk1" bg2="lt2" tx2="dk2" accent1="accent1" accent2="accent2" accent3="accent3" accent4="accent4" accent5="accent5" accent6="accent6" hlink="hlink" folHlink="folHlink"/>
  <p:sldLayoutIdLst>
    <p:sldLayoutId id="2147483973" r:id="rId1"/>
    <p:sldLayoutId id="21474839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4148985122"/>
      </p:ext>
    </p:extLst>
  </p:cSld>
  <p:clrMap bg1="lt1" tx1="dk1" bg2="lt2" tx2="dk2" accent1="accent1" accent2="accent2" accent3="accent3" accent4="accent4" accent5="accent5" accent6="accent6" hlink="hlink" folHlink="folHlink"/>
  <p:sldLayoutIdLst>
    <p:sldLayoutId id="2147483976"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D043605-24FB-407F-8595-576B09625BE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46A4EFB5-5665-4480-9DB0-69E5F19C5DC1}"/>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5CEC5FF4-12A9-42CF-957D-4B2A06F15BE4}"/>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26.xml"/><Relationship Id="rId6" Type="http://schemas.openxmlformats.org/officeDocument/2006/relationships/oleObject" Target="../embeddings/oleObject17.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2.wmf"/></Relationships>
</file>

<file path=ppt/slides/_rels/slide100.x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oleObject" Target="../embeddings/oleObject270.bin"/><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300.wmf"/><Relationship Id="rId2" Type="http://schemas.openxmlformats.org/officeDocument/2006/relationships/oleObject" Target="../embeddings/oleObject271.bin"/><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275.bin"/><Relationship Id="rId3" Type="http://schemas.openxmlformats.org/officeDocument/2006/relationships/image" Target="../media/image301.wmf"/><Relationship Id="rId7" Type="http://schemas.openxmlformats.org/officeDocument/2006/relationships/image" Target="../media/image303.wmf"/><Relationship Id="rId2" Type="http://schemas.openxmlformats.org/officeDocument/2006/relationships/oleObject" Target="../embeddings/oleObject272.bin"/><Relationship Id="rId1" Type="http://schemas.openxmlformats.org/officeDocument/2006/relationships/slideLayout" Target="../slideLayouts/slideLayout26.xml"/><Relationship Id="rId6" Type="http://schemas.openxmlformats.org/officeDocument/2006/relationships/oleObject" Target="../embeddings/oleObject274.bin"/><Relationship Id="rId11" Type="http://schemas.openxmlformats.org/officeDocument/2006/relationships/image" Target="../media/image305.wmf"/><Relationship Id="rId5" Type="http://schemas.openxmlformats.org/officeDocument/2006/relationships/image" Target="../media/image302.wmf"/><Relationship Id="rId10" Type="http://schemas.openxmlformats.org/officeDocument/2006/relationships/oleObject" Target="../embeddings/oleObject276.bin"/><Relationship Id="rId4" Type="http://schemas.openxmlformats.org/officeDocument/2006/relationships/oleObject" Target="../embeddings/oleObject273.bin"/><Relationship Id="rId9" Type="http://schemas.openxmlformats.org/officeDocument/2006/relationships/image" Target="../media/image304.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280.bin"/><Relationship Id="rId13" Type="http://schemas.openxmlformats.org/officeDocument/2006/relationships/image" Target="../media/image311.wmf"/><Relationship Id="rId3" Type="http://schemas.openxmlformats.org/officeDocument/2006/relationships/image" Target="../media/image306.wmf"/><Relationship Id="rId7" Type="http://schemas.openxmlformats.org/officeDocument/2006/relationships/image" Target="../media/image308.wmf"/><Relationship Id="rId12" Type="http://schemas.openxmlformats.org/officeDocument/2006/relationships/oleObject" Target="../embeddings/oleObject282.bin"/><Relationship Id="rId2" Type="http://schemas.openxmlformats.org/officeDocument/2006/relationships/oleObject" Target="../embeddings/oleObject277.bin"/><Relationship Id="rId1" Type="http://schemas.openxmlformats.org/officeDocument/2006/relationships/slideLayout" Target="../slideLayouts/slideLayout32.xml"/><Relationship Id="rId6" Type="http://schemas.openxmlformats.org/officeDocument/2006/relationships/oleObject" Target="../embeddings/oleObject279.bin"/><Relationship Id="rId11" Type="http://schemas.openxmlformats.org/officeDocument/2006/relationships/image" Target="../media/image310.wmf"/><Relationship Id="rId5" Type="http://schemas.openxmlformats.org/officeDocument/2006/relationships/image" Target="../media/image307.wmf"/><Relationship Id="rId15" Type="http://schemas.openxmlformats.org/officeDocument/2006/relationships/image" Target="../media/image312.wmf"/><Relationship Id="rId10" Type="http://schemas.openxmlformats.org/officeDocument/2006/relationships/oleObject" Target="../embeddings/oleObject281.bin"/><Relationship Id="rId4" Type="http://schemas.openxmlformats.org/officeDocument/2006/relationships/oleObject" Target="../embeddings/oleObject278.bin"/><Relationship Id="rId9" Type="http://schemas.openxmlformats.org/officeDocument/2006/relationships/image" Target="../media/image309.wmf"/><Relationship Id="rId14" Type="http://schemas.openxmlformats.org/officeDocument/2006/relationships/oleObject" Target="../embeddings/oleObject283.bin"/></Relationships>
</file>

<file path=ppt/slides/_rels/slide104.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image" Target="../media/image313.png"/><Relationship Id="rId1" Type="http://schemas.openxmlformats.org/officeDocument/2006/relationships/slideLayout" Target="../slideLayouts/slideLayout30.xml"/><Relationship Id="rId4" Type="http://schemas.openxmlformats.org/officeDocument/2006/relationships/slide" Target="slide6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287.bin"/><Relationship Id="rId3" Type="http://schemas.openxmlformats.org/officeDocument/2006/relationships/image" Target="../media/image314.wmf"/><Relationship Id="rId7" Type="http://schemas.openxmlformats.org/officeDocument/2006/relationships/image" Target="../media/image316.wmf"/><Relationship Id="rId2" Type="http://schemas.openxmlformats.org/officeDocument/2006/relationships/oleObject" Target="../embeddings/oleObject284.bin"/><Relationship Id="rId1" Type="http://schemas.openxmlformats.org/officeDocument/2006/relationships/slideLayout" Target="../slideLayouts/slideLayout26.xml"/><Relationship Id="rId6" Type="http://schemas.openxmlformats.org/officeDocument/2006/relationships/oleObject" Target="../embeddings/oleObject286.bin"/><Relationship Id="rId5" Type="http://schemas.openxmlformats.org/officeDocument/2006/relationships/image" Target="../media/image315.wmf"/><Relationship Id="rId4" Type="http://schemas.openxmlformats.org/officeDocument/2006/relationships/oleObject" Target="../embeddings/oleObject285.bin"/><Relationship Id="rId9" Type="http://schemas.openxmlformats.org/officeDocument/2006/relationships/image" Target="../media/image317.wmf"/></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291.bin"/><Relationship Id="rId3" Type="http://schemas.openxmlformats.org/officeDocument/2006/relationships/image" Target="../media/image318.wmf"/><Relationship Id="rId7" Type="http://schemas.openxmlformats.org/officeDocument/2006/relationships/image" Target="../media/image320.wmf"/><Relationship Id="rId2" Type="http://schemas.openxmlformats.org/officeDocument/2006/relationships/oleObject" Target="../embeddings/oleObject288.bin"/><Relationship Id="rId1" Type="http://schemas.openxmlformats.org/officeDocument/2006/relationships/slideLayout" Target="../slideLayouts/slideLayout26.xml"/><Relationship Id="rId6" Type="http://schemas.openxmlformats.org/officeDocument/2006/relationships/oleObject" Target="../embeddings/oleObject290.bin"/><Relationship Id="rId11" Type="http://schemas.openxmlformats.org/officeDocument/2006/relationships/image" Target="../media/image322.wmf"/><Relationship Id="rId5" Type="http://schemas.openxmlformats.org/officeDocument/2006/relationships/image" Target="../media/image319.wmf"/><Relationship Id="rId10" Type="http://schemas.openxmlformats.org/officeDocument/2006/relationships/oleObject" Target="../embeddings/oleObject292.bin"/><Relationship Id="rId4" Type="http://schemas.openxmlformats.org/officeDocument/2006/relationships/oleObject" Target="../embeddings/oleObject289.bin"/><Relationship Id="rId9" Type="http://schemas.openxmlformats.org/officeDocument/2006/relationships/image" Target="../media/image321.wmf"/></Relationships>
</file>

<file path=ppt/slides/_rels/slide109.xml.rels><?xml version="1.0" encoding="UTF-8" standalone="yes"?>
<Relationships xmlns="http://schemas.openxmlformats.org/package/2006/relationships"><Relationship Id="rId3" Type="http://schemas.openxmlformats.org/officeDocument/2006/relationships/image" Target="../media/image323.wmf"/><Relationship Id="rId2" Type="http://schemas.openxmlformats.org/officeDocument/2006/relationships/oleObject" Target="../embeddings/oleObject293.bin"/><Relationship Id="rId1" Type="http://schemas.openxmlformats.org/officeDocument/2006/relationships/slideLayout" Target="../slideLayouts/slideLayout25.xml"/><Relationship Id="rId5" Type="http://schemas.openxmlformats.org/officeDocument/2006/relationships/image" Target="../media/image324.wmf"/><Relationship Id="rId4" Type="http://schemas.openxmlformats.org/officeDocument/2006/relationships/oleObject" Target="../embeddings/oleObject294.bin"/></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wmf"/><Relationship Id="rId2" Type="http://schemas.openxmlformats.org/officeDocument/2006/relationships/oleObject" Target="../embeddings/oleObject21.bin"/><Relationship Id="rId1" Type="http://schemas.openxmlformats.org/officeDocument/2006/relationships/slideLayout" Target="../slideLayouts/slideLayout29.x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s>
</file>

<file path=ppt/slides/_rels/slide110.xml.rels><?xml version="1.0" encoding="UTF-8" standalone="yes"?>
<Relationships xmlns="http://schemas.openxmlformats.org/package/2006/relationships"><Relationship Id="rId3" Type="http://schemas.openxmlformats.org/officeDocument/2006/relationships/image" Target="../media/image325.jp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26.jpg"/></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298.bin"/><Relationship Id="rId13" Type="http://schemas.openxmlformats.org/officeDocument/2006/relationships/image" Target="../media/image332.wmf"/><Relationship Id="rId3" Type="http://schemas.openxmlformats.org/officeDocument/2006/relationships/image" Target="../media/image327.wmf"/><Relationship Id="rId7" Type="http://schemas.openxmlformats.org/officeDocument/2006/relationships/image" Target="../media/image329.wmf"/><Relationship Id="rId12" Type="http://schemas.openxmlformats.org/officeDocument/2006/relationships/oleObject" Target="../embeddings/oleObject300.bin"/><Relationship Id="rId2" Type="http://schemas.openxmlformats.org/officeDocument/2006/relationships/oleObject" Target="../embeddings/oleObject295.bin"/><Relationship Id="rId1" Type="http://schemas.openxmlformats.org/officeDocument/2006/relationships/slideLayout" Target="../slideLayouts/slideLayout29.xml"/><Relationship Id="rId6" Type="http://schemas.openxmlformats.org/officeDocument/2006/relationships/oleObject" Target="../embeddings/oleObject297.bin"/><Relationship Id="rId11" Type="http://schemas.openxmlformats.org/officeDocument/2006/relationships/image" Target="../media/image331.wmf"/><Relationship Id="rId5" Type="http://schemas.openxmlformats.org/officeDocument/2006/relationships/image" Target="../media/image328.wmf"/><Relationship Id="rId15" Type="http://schemas.openxmlformats.org/officeDocument/2006/relationships/image" Target="../media/image333.wmf"/><Relationship Id="rId10" Type="http://schemas.openxmlformats.org/officeDocument/2006/relationships/oleObject" Target="../embeddings/oleObject299.bin"/><Relationship Id="rId4" Type="http://schemas.openxmlformats.org/officeDocument/2006/relationships/oleObject" Target="../embeddings/oleObject296.bin"/><Relationship Id="rId9" Type="http://schemas.openxmlformats.org/officeDocument/2006/relationships/image" Target="../media/image330.wmf"/><Relationship Id="rId14" Type="http://schemas.openxmlformats.org/officeDocument/2006/relationships/oleObject" Target="../embeddings/oleObject301.bin"/></Relationships>
</file>

<file path=ppt/slides/_rels/slide112.xml.rels><?xml version="1.0" encoding="UTF-8" standalone="yes"?>
<Relationships xmlns="http://schemas.openxmlformats.org/package/2006/relationships"><Relationship Id="rId3" Type="http://schemas.openxmlformats.org/officeDocument/2006/relationships/image" Target="../media/image334.wmf"/><Relationship Id="rId2" Type="http://schemas.openxmlformats.org/officeDocument/2006/relationships/oleObject" Target="../embeddings/oleObject302.bin"/><Relationship Id="rId1" Type="http://schemas.openxmlformats.org/officeDocument/2006/relationships/slideLayout" Target="../slideLayouts/slideLayout26.xml"/><Relationship Id="rId5" Type="http://schemas.openxmlformats.org/officeDocument/2006/relationships/image" Target="../media/image335.wmf"/><Relationship Id="rId4" Type="http://schemas.openxmlformats.org/officeDocument/2006/relationships/oleObject" Target="../embeddings/oleObject303.bin"/></Relationships>
</file>

<file path=ppt/slides/_rels/slide113.x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oleObject" Target="../embeddings/oleObject304.bin"/><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3" Type="http://schemas.openxmlformats.org/officeDocument/2006/relationships/image" Target="../media/image337.wmf"/><Relationship Id="rId2" Type="http://schemas.openxmlformats.org/officeDocument/2006/relationships/oleObject" Target="../embeddings/oleObject305.bin"/><Relationship Id="rId1" Type="http://schemas.openxmlformats.org/officeDocument/2006/relationships/slideLayout" Target="../slideLayouts/slideLayout30.xml"/><Relationship Id="rId6" Type="http://schemas.openxmlformats.org/officeDocument/2006/relationships/slide" Target="slide64.xml"/><Relationship Id="rId5" Type="http://schemas.openxmlformats.org/officeDocument/2006/relationships/slide" Target="slide148.xml"/><Relationship Id="rId4" Type="http://schemas.openxmlformats.org/officeDocument/2006/relationships/image" Target="../media/image338.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8" Type="http://schemas.openxmlformats.org/officeDocument/2006/relationships/image" Target="../media/image342.wmf"/><Relationship Id="rId13" Type="http://schemas.openxmlformats.org/officeDocument/2006/relationships/oleObject" Target="../embeddings/oleObject311.bin"/><Relationship Id="rId3" Type="http://schemas.openxmlformats.org/officeDocument/2006/relationships/oleObject" Target="../embeddings/oleObject306.bin"/><Relationship Id="rId7" Type="http://schemas.openxmlformats.org/officeDocument/2006/relationships/oleObject" Target="../embeddings/oleObject308.bin"/><Relationship Id="rId12" Type="http://schemas.openxmlformats.org/officeDocument/2006/relationships/image" Target="../media/image344.wmf"/><Relationship Id="rId2" Type="http://schemas.openxmlformats.org/officeDocument/2006/relationships/image" Target="../media/image339.jpg"/><Relationship Id="rId1" Type="http://schemas.openxmlformats.org/officeDocument/2006/relationships/slideLayout" Target="../slideLayouts/slideLayout26.xml"/><Relationship Id="rId6" Type="http://schemas.openxmlformats.org/officeDocument/2006/relationships/image" Target="../media/image341.wmf"/><Relationship Id="rId11" Type="http://schemas.openxmlformats.org/officeDocument/2006/relationships/oleObject" Target="../embeddings/oleObject310.bin"/><Relationship Id="rId5" Type="http://schemas.openxmlformats.org/officeDocument/2006/relationships/oleObject" Target="../embeddings/oleObject307.bin"/><Relationship Id="rId10" Type="http://schemas.openxmlformats.org/officeDocument/2006/relationships/image" Target="../media/image343.wmf"/><Relationship Id="rId4" Type="http://schemas.openxmlformats.org/officeDocument/2006/relationships/image" Target="../media/image340.wmf"/><Relationship Id="rId9" Type="http://schemas.openxmlformats.org/officeDocument/2006/relationships/oleObject" Target="../embeddings/oleObject309.bin"/><Relationship Id="rId14" Type="http://schemas.openxmlformats.org/officeDocument/2006/relationships/image" Target="../media/image345.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6.xml"/><Relationship Id="rId5" Type="http://schemas.openxmlformats.org/officeDocument/2006/relationships/image" Target="../media/image30.jpg"/><Relationship Id="rId4" Type="http://schemas.openxmlformats.org/officeDocument/2006/relationships/image" Target="../media/image2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image" Target="../media/image346.wmf"/><Relationship Id="rId2" Type="http://schemas.openxmlformats.org/officeDocument/2006/relationships/oleObject" Target="../embeddings/oleObject312.bin"/><Relationship Id="rId1" Type="http://schemas.openxmlformats.org/officeDocument/2006/relationships/slideLayout" Target="../slideLayouts/slideLayout29.xml"/><Relationship Id="rId5" Type="http://schemas.openxmlformats.org/officeDocument/2006/relationships/image" Target="../media/image347.wmf"/><Relationship Id="rId4" Type="http://schemas.openxmlformats.org/officeDocument/2006/relationships/oleObject" Target="../embeddings/oleObject313.bin"/></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317.bin"/><Relationship Id="rId13" Type="http://schemas.openxmlformats.org/officeDocument/2006/relationships/image" Target="../media/image353.wmf"/><Relationship Id="rId3" Type="http://schemas.openxmlformats.org/officeDocument/2006/relationships/image" Target="../media/image348.wmf"/><Relationship Id="rId7" Type="http://schemas.openxmlformats.org/officeDocument/2006/relationships/image" Target="../media/image350.wmf"/><Relationship Id="rId12" Type="http://schemas.openxmlformats.org/officeDocument/2006/relationships/oleObject" Target="../embeddings/oleObject319.bin"/><Relationship Id="rId2" Type="http://schemas.openxmlformats.org/officeDocument/2006/relationships/oleObject" Target="../embeddings/oleObject314.bin"/><Relationship Id="rId1" Type="http://schemas.openxmlformats.org/officeDocument/2006/relationships/slideLayout" Target="../slideLayouts/slideLayout26.xml"/><Relationship Id="rId6" Type="http://schemas.openxmlformats.org/officeDocument/2006/relationships/oleObject" Target="../embeddings/oleObject316.bin"/><Relationship Id="rId11" Type="http://schemas.openxmlformats.org/officeDocument/2006/relationships/image" Target="../media/image352.wmf"/><Relationship Id="rId5" Type="http://schemas.openxmlformats.org/officeDocument/2006/relationships/image" Target="../media/image349.wmf"/><Relationship Id="rId10" Type="http://schemas.openxmlformats.org/officeDocument/2006/relationships/oleObject" Target="../embeddings/oleObject318.bin"/><Relationship Id="rId4" Type="http://schemas.openxmlformats.org/officeDocument/2006/relationships/oleObject" Target="../embeddings/oleObject315.bin"/><Relationship Id="rId9" Type="http://schemas.openxmlformats.org/officeDocument/2006/relationships/image" Target="../media/image351.wmf"/></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323.bin"/><Relationship Id="rId3" Type="http://schemas.openxmlformats.org/officeDocument/2006/relationships/image" Target="../media/image354.wmf"/><Relationship Id="rId7" Type="http://schemas.openxmlformats.org/officeDocument/2006/relationships/image" Target="../media/image356.wmf"/><Relationship Id="rId2" Type="http://schemas.openxmlformats.org/officeDocument/2006/relationships/oleObject" Target="../embeddings/oleObject320.bin"/><Relationship Id="rId1" Type="http://schemas.openxmlformats.org/officeDocument/2006/relationships/slideLayout" Target="../slideLayouts/slideLayout26.xml"/><Relationship Id="rId6" Type="http://schemas.openxmlformats.org/officeDocument/2006/relationships/oleObject" Target="../embeddings/oleObject322.bin"/><Relationship Id="rId5" Type="http://schemas.openxmlformats.org/officeDocument/2006/relationships/image" Target="../media/image355.wmf"/><Relationship Id="rId4" Type="http://schemas.openxmlformats.org/officeDocument/2006/relationships/oleObject" Target="../embeddings/oleObject321.bin"/><Relationship Id="rId9" Type="http://schemas.openxmlformats.org/officeDocument/2006/relationships/image" Target="../media/image357.wmf"/></Relationships>
</file>

<file path=ppt/slides/_rels/slide125.x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oleObject" Target="../embeddings/oleObject324.bin"/><Relationship Id="rId1" Type="http://schemas.openxmlformats.org/officeDocument/2006/relationships/slideLayout" Target="../slideLayouts/slideLayout26.xml"/><Relationship Id="rId5" Type="http://schemas.openxmlformats.org/officeDocument/2006/relationships/image" Target="../media/image359.wmf"/><Relationship Id="rId4" Type="http://schemas.openxmlformats.org/officeDocument/2006/relationships/oleObject" Target="../embeddings/oleObject325.bin"/></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329.bin"/><Relationship Id="rId3" Type="http://schemas.openxmlformats.org/officeDocument/2006/relationships/image" Target="../media/image360.wmf"/><Relationship Id="rId7" Type="http://schemas.openxmlformats.org/officeDocument/2006/relationships/image" Target="../media/image362.wmf"/><Relationship Id="rId2" Type="http://schemas.openxmlformats.org/officeDocument/2006/relationships/oleObject" Target="../embeddings/oleObject326.bin"/><Relationship Id="rId1" Type="http://schemas.openxmlformats.org/officeDocument/2006/relationships/slideLayout" Target="../slideLayouts/slideLayout25.xml"/><Relationship Id="rId6" Type="http://schemas.openxmlformats.org/officeDocument/2006/relationships/oleObject" Target="../embeddings/oleObject328.bin"/><Relationship Id="rId11" Type="http://schemas.openxmlformats.org/officeDocument/2006/relationships/image" Target="../media/image364.wmf"/><Relationship Id="rId5" Type="http://schemas.openxmlformats.org/officeDocument/2006/relationships/image" Target="../media/image361.wmf"/><Relationship Id="rId10" Type="http://schemas.openxmlformats.org/officeDocument/2006/relationships/oleObject" Target="../embeddings/oleObject330.bin"/><Relationship Id="rId4" Type="http://schemas.openxmlformats.org/officeDocument/2006/relationships/oleObject" Target="../embeddings/oleObject327.bin"/><Relationship Id="rId9" Type="http://schemas.openxmlformats.org/officeDocument/2006/relationships/image" Target="../media/image363.wmf"/></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334.bin"/><Relationship Id="rId3" Type="http://schemas.openxmlformats.org/officeDocument/2006/relationships/image" Target="../media/image365.wmf"/><Relationship Id="rId7" Type="http://schemas.openxmlformats.org/officeDocument/2006/relationships/image" Target="../media/image367.wmf"/><Relationship Id="rId2" Type="http://schemas.openxmlformats.org/officeDocument/2006/relationships/oleObject" Target="../embeddings/oleObject331.bin"/><Relationship Id="rId1" Type="http://schemas.openxmlformats.org/officeDocument/2006/relationships/slideLayout" Target="../slideLayouts/slideLayout30.xml"/><Relationship Id="rId6" Type="http://schemas.openxmlformats.org/officeDocument/2006/relationships/oleObject" Target="../embeddings/oleObject333.bin"/><Relationship Id="rId5" Type="http://schemas.openxmlformats.org/officeDocument/2006/relationships/image" Target="../media/image366.wmf"/><Relationship Id="rId4" Type="http://schemas.openxmlformats.org/officeDocument/2006/relationships/oleObject" Target="../embeddings/oleObject332.bin"/><Relationship Id="rId9" Type="http://schemas.openxmlformats.org/officeDocument/2006/relationships/image" Target="../media/image368.wmf"/></Relationships>
</file>

<file path=ppt/slides/_rels/slide128.xml.rels><?xml version="1.0" encoding="UTF-8" standalone="yes"?>
<Relationships xmlns="http://schemas.openxmlformats.org/package/2006/relationships"><Relationship Id="rId8" Type="http://schemas.openxmlformats.org/officeDocument/2006/relationships/oleObject" Target="../embeddings/oleObject338.bin"/><Relationship Id="rId13" Type="http://schemas.openxmlformats.org/officeDocument/2006/relationships/image" Target="../media/image374.wmf"/><Relationship Id="rId3" Type="http://schemas.openxmlformats.org/officeDocument/2006/relationships/image" Target="../media/image369.wmf"/><Relationship Id="rId7" Type="http://schemas.openxmlformats.org/officeDocument/2006/relationships/image" Target="../media/image371.wmf"/><Relationship Id="rId12" Type="http://schemas.openxmlformats.org/officeDocument/2006/relationships/oleObject" Target="../embeddings/oleObject340.bin"/><Relationship Id="rId2" Type="http://schemas.openxmlformats.org/officeDocument/2006/relationships/oleObject" Target="../embeddings/oleObject335.bin"/><Relationship Id="rId1" Type="http://schemas.openxmlformats.org/officeDocument/2006/relationships/slideLayout" Target="../slideLayouts/slideLayout26.xml"/><Relationship Id="rId6" Type="http://schemas.openxmlformats.org/officeDocument/2006/relationships/oleObject" Target="../embeddings/oleObject337.bin"/><Relationship Id="rId11" Type="http://schemas.openxmlformats.org/officeDocument/2006/relationships/image" Target="../media/image373.wmf"/><Relationship Id="rId5" Type="http://schemas.openxmlformats.org/officeDocument/2006/relationships/image" Target="../media/image370.wmf"/><Relationship Id="rId10" Type="http://schemas.openxmlformats.org/officeDocument/2006/relationships/oleObject" Target="../embeddings/oleObject339.bin"/><Relationship Id="rId4" Type="http://schemas.openxmlformats.org/officeDocument/2006/relationships/oleObject" Target="../embeddings/oleObject336.bin"/><Relationship Id="rId9" Type="http://schemas.openxmlformats.org/officeDocument/2006/relationships/image" Target="../media/image372.wmf"/></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344.bin"/><Relationship Id="rId3" Type="http://schemas.openxmlformats.org/officeDocument/2006/relationships/image" Target="../media/image375.wmf"/><Relationship Id="rId7" Type="http://schemas.openxmlformats.org/officeDocument/2006/relationships/image" Target="../media/image377.wmf"/><Relationship Id="rId2" Type="http://schemas.openxmlformats.org/officeDocument/2006/relationships/oleObject" Target="../embeddings/oleObject341.bin"/><Relationship Id="rId1" Type="http://schemas.openxmlformats.org/officeDocument/2006/relationships/slideLayout" Target="../slideLayouts/slideLayout26.xml"/><Relationship Id="rId6" Type="http://schemas.openxmlformats.org/officeDocument/2006/relationships/oleObject" Target="../embeddings/oleObject343.bin"/><Relationship Id="rId11" Type="http://schemas.openxmlformats.org/officeDocument/2006/relationships/image" Target="../media/image379.wmf"/><Relationship Id="rId5" Type="http://schemas.openxmlformats.org/officeDocument/2006/relationships/image" Target="../media/image376.wmf"/><Relationship Id="rId10" Type="http://schemas.openxmlformats.org/officeDocument/2006/relationships/oleObject" Target="../embeddings/oleObject345.bin"/><Relationship Id="rId4" Type="http://schemas.openxmlformats.org/officeDocument/2006/relationships/oleObject" Target="../embeddings/oleObject342.bin"/><Relationship Id="rId9" Type="http://schemas.openxmlformats.org/officeDocument/2006/relationships/image" Target="../media/image378.wmf"/></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349.bin"/><Relationship Id="rId3" Type="http://schemas.openxmlformats.org/officeDocument/2006/relationships/image" Target="../media/image380.wmf"/><Relationship Id="rId7" Type="http://schemas.openxmlformats.org/officeDocument/2006/relationships/image" Target="../media/image382.wmf"/><Relationship Id="rId2" Type="http://schemas.openxmlformats.org/officeDocument/2006/relationships/oleObject" Target="../embeddings/oleObject346.bin"/><Relationship Id="rId1" Type="http://schemas.openxmlformats.org/officeDocument/2006/relationships/slideLayout" Target="../slideLayouts/slideLayout26.xml"/><Relationship Id="rId6" Type="http://schemas.openxmlformats.org/officeDocument/2006/relationships/oleObject" Target="../embeddings/oleObject348.bin"/><Relationship Id="rId5" Type="http://schemas.openxmlformats.org/officeDocument/2006/relationships/image" Target="../media/image381.wmf"/><Relationship Id="rId4" Type="http://schemas.openxmlformats.org/officeDocument/2006/relationships/oleObject" Target="../embeddings/oleObject347.bin"/><Relationship Id="rId9" Type="http://schemas.openxmlformats.org/officeDocument/2006/relationships/image" Target="../media/image383.wmf"/></Relationships>
</file>

<file path=ppt/slides/_rels/slide131.xml.rels><?xml version="1.0" encoding="UTF-8" standalone="yes"?>
<Relationships xmlns="http://schemas.openxmlformats.org/package/2006/relationships"><Relationship Id="rId3" Type="http://schemas.openxmlformats.org/officeDocument/2006/relationships/image" Target="../media/image384.wmf"/><Relationship Id="rId2" Type="http://schemas.openxmlformats.org/officeDocument/2006/relationships/oleObject" Target="../embeddings/oleObject350.bin"/><Relationship Id="rId1" Type="http://schemas.openxmlformats.org/officeDocument/2006/relationships/slideLayout" Target="../slideLayouts/slideLayout25.xml"/><Relationship Id="rId5" Type="http://schemas.openxmlformats.org/officeDocument/2006/relationships/image" Target="../media/image385.wmf"/><Relationship Id="rId4" Type="http://schemas.openxmlformats.org/officeDocument/2006/relationships/oleObject" Target="../embeddings/oleObject351.bin"/></Relationships>
</file>

<file path=ppt/slides/_rels/slide132.xml.rels><?xml version="1.0" encoding="UTF-8" standalone="yes"?>
<Relationships xmlns="http://schemas.openxmlformats.org/package/2006/relationships"><Relationship Id="rId3" Type="http://schemas.openxmlformats.org/officeDocument/2006/relationships/image" Target="../media/image386.wmf"/><Relationship Id="rId7" Type="http://schemas.openxmlformats.org/officeDocument/2006/relationships/image" Target="../media/image388.wmf"/><Relationship Id="rId2" Type="http://schemas.openxmlformats.org/officeDocument/2006/relationships/oleObject" Target="../embeddings/oleObject352.bin"/><Relationship Id="rId1" Type="http://schemas.openxmlformats.org/officeDocument/2006/relationships/slideLayout" Target="../slideLayouts/slideLayout26.xml"/><Relationship Id="rId6" Type="http://schemas.openxmlformats.org/officeDocument/2006/relationships/oleObject" Target="../embeddings/oleObject354.bin"/><Relationship Id="rId5" Type="http://schemas.openxmlformats.org/officeDocument/2006/relationships/image" Target="../media/image387.wmf"/><Relationship Id="rId4" Type="http://schemas.openxmlformats.org/officeDocument/2006/relationships/oleObject" Target="../embeddings/oleObject353.bin"/></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358.bin"/><Relationship Id="rId3" Type="http://schemas.openxmlformats.org/officeDocument/2006/relationships/image" Target="../media/image389.wmf"/><Relationship Id="rId7" Type="http://schemas.openxmlformats.org/officeDocument/2006/relationships/image" Target="../media/image391.wmf"/><Relationship Id="rId2" Type="http://schemas.openxmlformats.org/officeDocument/2006/relationships/oleObject" Target="../embeddings/oleObject355.bin"/><Relationship Id="rId1" Type="http://schemas.openxmlformats.org/officeDocument/2006/relationships/slideLayout" Target="../slideLayouts/slideLayout30.xml"/><Relationship Id="rId6" Type="http://schemas.openxmlformats.org/officeDocument/2006/relationships/oleObject" Target="../embeddings/oleObject357.bin"/><Relationship Id="rId5" Type="http://schemas.openxmlformats.org/officeDocument/2006/relationships/image" Target="../media/image390.wmf"/><Relationship Id="rId4" Type="http://schemas.openxmlformats.org/officeDocument/2006/relationships/oleObject" Target="../embeddings/oleObject356.bin"/><Relationship Id="rId9" Type="http://schemas.openxmlformats.org/officeDocument/2006/relationships/image" Target="../media/image392.w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362.bin"/><Relationship Id="rId13" Type="http://schemas.openxmlformats.org/officeDocument/2006/relationships/image" Target="../media/image398.wmf"/><Relationship Id="rId3" Type="http://schemas.openxmlformats.org/officeDocument/2006/relationships/image" Target="../media/image393.wmf"/><Relationship Id="rId7" Type="http://schemas.openxmlformats.org/officeDocument/2006/relationships/image" Target="../media/image395.wmf"/><Relationship Id="rId12" Type="http://schemas.openxmlformats.org/officeDocument/2006/relationships/oleObject" Target="../embeddings/oleObject364.bin"/><Relationship Id="rId2" Type="http://schemas.openxmlformats.org/officeDocument/2006/relationships/oleObject" Target="../embeddings/oleObject359.bin"/><Relationship Id="rId1" Type="http://schemas.openxmlformats.org/officeDocument/2006/relationships/slideLayout" Target="../slideLayouts/slideLayout26.xml"/><Relationship Id="rId6" Type="http://schemas.openxmlformats.org/officeDocument/2006/relationships/oleObject" Target="../embeddings/oleObject361.bin"/><Relationship Id="rId11" Type="http://schemas.openxmlformats.org/officeDocument/2006/relationships/image" Target="../media/image397.wmf"/><Relationship Id="rId5" Type="http://schemas.openxmlformats.org/officeDocument/2006/relationships/image" Target="../media/image394.wmf"/><Relationship Id="rId10" Type="http://schemas.openxmlformats.org/officeDocument/2006/relationships/oleObject" Target="../embeddings/oleObject363.bin"/><Relationship Id="rId4" Type="http://schemas.openxmlformats.org/officeDocument/2006/relationships/oleObject" Target="../embeddings/oleObject360.bin"/><Relationship Id="rId9" Type="http://schemas.openxmlformats.org/officeDocument/2006/relationships/image" Target="../media/image396.wmf"/></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368.bin"/><Relationship Id="rId3" Type="http://schemas.openxmlformats.org/officeDocument/2006/relationships/image" Target="../media/image399.wmf"/><Relationship Id="rId7" Type="http://schemas.openxmlformats.org/officeDocument/2006/relationships/image" Target="../media/image401.wmf"/><Relationship Id="rId2" Type="http://schemas.openxmlformats.org/officeDocument/2006/relationships/oleObject" Target="../embeddings/oleObject365.bin"/><Relationship Id="rId1" Type="http://schemas.openxmlformats.org/officeDocument/2006/relationships/slideLayout" Target="../slideLayouts/slideLayout26.xml"/><Relationship Id="rId6" Type="http://schemas.openxmlformats.org/officeDocument/2006/relationships/oleObject" Target="../embeddings/oleObject367.bin"/><Relationship Id="rId5" Type="http://schemas.openxmlformats.org/officeDocument/2006/relationships/image" Target="../media/image400.wmf"/><Relationship Id="rId4" Type="http://schemas.openxmlformats.org/officeDocument/2006/relationships/oleObject" Target="../embeddings/oleObject366.bin"/><Relationship Id="rId9" Type="http://schemas.openxmlformats.org/officeDocument/2006/relationships/image" Target="../media/image402.wmf"/></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372.bin"/><Relationship Id="rId3" Type="http://schemas.openxmlformats.org/officeDocument/2006/relationships/image" Target="../media/image403.wmf"/><Relationship Id="rId7" Type="http://schemas.openxmlformats.org/officeDocument/2006/relationships/image" Target="../media/image405.wmf"/><Relationship Id="rId2" Type="http://schemas.openxmlformats.org/officeDocument/2006/relationships/oleObject" Target="../embeddings/oleObject369.bin"/><Relationship Id="rId1" Type="http://schemas.openxmlformats.org/officeDocument/2006/relationships/slideLayout" Target="../slideLayouts/slideLayout26.xml"/><Relationship Id="rId6" Type="http://schemas.openxmlformats.org/officeDocument/2006/relationships/oleObject" Target="../embeddings/oleObject371.bin"/><Relationship Id="rId5" Type="http://schemas.openxmlformats.org/officeDocument/2006/relationships/image" Target="../media/image404.wmf"/><Relationship Id="rId4" Type="http://schemas.openxmlformats.org/officeDocument/2006/relationships/oleObject" Target="../embeddings/oleObject370.bin"/><Relationship Id="rId9" Type="http://schemas.openxmlformats.org/officeDocument/2006/relationships/image" Target="../media/image406.wmf"/></Relationships>
</file>

<file path=ppt/slides/_rels/slide137.xml.rels><?xml version="1.0" encoding="UTF-8" standalone="yes"?>
<Relationships xmlns="http://schemas.openxmlformats.org/package/2006/relationships"><Relationship Id="rId8" Type="http://schemas.openxmlformats.org/officeDocument/2006/relationships/oleObject" Target="../embeddings/oleObject376.bin"/><Relationship Id="rId13" Type="http://schemas.openxmlformats.org/officeDocument/2006/relationships/image" Target="../media/image412.wmf"/><Relationship Id="rId3" Type="http://schemas.openxmlformats.org/officeDocument/2006/relationships/image" Target="../media/image407.wmf"/><Relationship Id="rId7" Type="http://schemas.openxmlformats.org/officeDocument/2006/relationships/image" Target="../media/image409.wmf"/><Relationship Id="rId12" Type="http://schemas.openxmlformats.org/officeDocument/2006/relationships/oleObject" Target="../embeddings/oleObject378.bin"/><Relationship Id="rId2" Type="http://schemas.openxmlformats.org/officeDocument/2006/relationships/oleObject" Target="../embeddings/oleObject373.bin"/><Relationship Id="rId1" Type="http://schemas.openxmlformats.org/officeDocument/2006/relationships/slideLayout" Target="../slideLayouts/slideLayout26.xml"/><Relationship Id="rId6" Type="http://schemas.openxmlformats.org/officeDocument/2006/relationships/oleObject" Target="../embeddings/oleObject375.bin"/><Relationship Id="rId11" Type="http://schemas.openxmlformats.org/officeDocument/2006/relationships/image" Target="../media/image411.wmf"/><Relationship Id="rId5" Type="http://schemas.openxmlformats.org/officeDocument/2006/relationships/image" Target="../media/image408.wmf"/><Relationship Id="rId10" Type="http://schemas.openxmlformats.org/officeDocument/2006/relationships/oleObject" Target="../embeddings/oleObject377.bin"/><Relationship Id="rId4" Type="http://schemas.openxmlformats.org/officeDocument/2006/relationships/oleObject" Target="../embeddings/oleObject374.bin"/><Relationship Id="rId9" Type="http://schemas.openxmlformats.org/officeDocument/2006/relationships/image" Target="../media/image410.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5.bin"/><Relationship Id="rId1" Type="http://schemas.openxmlformats.org/officeDocument/2006/relationships/slideLayout" Target="../slideLayouts/slideLayout26.xml"/><Relationship Id="rId6" Type="http://schemas.openxmlformats.org/officeDocument/2006/relationships/oleObject" Target="../embeddings/oleObject27.bin"/><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140.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3.xml"/></Relationships>
</file>

<file path=ppt/slides/_rels/slide141.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43.xml"/></Relationships>
</file>

<file path=ppt/slides/_rels/slide142.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43.xml"/></Relationships>
</file>

<file path=ppt/slides/_rels/slide14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43.xml"/></Relationships>
</file>

<file path=ppt/slides/_rels/slide14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43.xml"/></Relationships>
</file>

<file path=ppt/slides/_rels/slide145.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43.xml"/></Relationships>
</file>

<file path=ppt/slides/_rels/slide146.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47.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43.xml"/></Relationships>
</file>

<file path=ppt/slides/_rels/slide148.xml.rels><?xml version="1.0" encoding="UTF-8" standalone="yes"?>
<Relationships xmlns="http://schemas.openxmlformats.org/package/2006/relationships"><Relationship Id="rId2" Type="http://schemas.openxmlformats.org/officeDocument/2006/relationships/slide" Target="slide1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8.bin"/><Relationship Id="rId1" Type="http://schemas.openxmlformats.org/officeDocument/2006/relationships/slideLayout" Target="../slideLayouts/slideLayout29.xml"/><Relationship Id="rId6" Type="http://schemas.openxmlformats.org/officeDocument/2006/relationships/oleObject" Target="../embeddings/oleObject30.bin"/><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2.bin"/><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3.bin"/><Relationship Id="rId1" Type="http://schemas.openxmlformats.org/officeDocument/2006/relationships/slideLayout" Target="../slideLayouts/slideLayout30.x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5.bin"/><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6.bin"/><Relationship Id="rId1" Type="http://schemas.openxmlformats.org/officeDocument/2006/relationships/slideLayout" Target="../slideLayouts/slideLayout26.xml"/><Relationship Id="rId6" Type="http://schemas.openxmlformats.org/officeDocument/2006/relationships/oleObject" Target="../embeddings/oleObject38.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7.wmf"/></Relationships>
</file>

<file path=ppt/slides/_rels/slide21.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1.bin"/><Relationship Id="rId1" Type="http://schemas.openxmlformats.org/officeDocument/2006/relationships/slideLayout" Target="../slideLayouts/slideLayout26.xml"/><Relationship Id="rId6" Type="http://schemas.openxmlformats.org/officeDocument/2006/relationships/oleObject" Target="../embeddings/oleObject43.bin"/><Relationship Id="rId5" Type="http://schemas.openxmlformats.org/officeDocument/2006/relationships/image" Target="../media/image50.wmf"/><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4.bin"/><Relationship Id="rId1" Type="http://schemas.openxmlformats.org/officeDocument/2006/relationships/slideLayout" Target="../slideLayouts/slideLayout26.xml"/><Relationship Id="rId6" Type="http://schemas.openxmlformats.org/officeDocument/2006/relationships/oleObject" Target="../embeddings/oleObject46.bin"/><Relationship Id="rId5" Type="http://schemas.openxmlformats.org/officeDocument/2006/relationships/image" Target="../media/image53.wmf"/><Relationship Id="rId4" Type="http://schemas.openxmlformats.org/officeDocument/2006/relationships/oleObject" Target="../embeddings/oleObject45.bin"/><Relationship Id="rId9" Type="http://schemas.openxmlformats.org/officeDocument/2006/relationships/image" Target="../media/image55.wmf"/></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image" Target="../media/image56.jpg"/><Relationship Id="rId1" Type="http://schemas.openxmlformats.org/officeDocument/2006/relationships/slideLayout" Target="../slideLayouts/slideLayout26.xml"/><Relationship Id="rId6" Type="http://schemas.openxmlformats.org/officeDocument/2006/relationships/image" Target="../media/image58.wmf"/><Relationship Id="rId5" Type="http://schemas.openxmlformats.org/officeDocument/2006/relationships/oleObject" Target="../embeddings/oleObject49.bin"/><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6.bin"/><Relationship Id="rId18" Type="http://schemas.openxmlformats.org/officeDocument/2006/relationships/image" Target="../media/image67.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4.wmf"/><Relationship Id="rId17" Type="http://schemas.openxmlformats.org/officeDocument/2006/relationships/oleObject" Target="../embeddings/oleObject58.bin"/><Relationship Id="rId2" Type="http://schemas.openxmlformats.org/officeDocument/2006/relationships/notesSlide" Target="../notesSlides/notesSlide1.xml"/><Relationship Id="rId16" Type="http://schemas.openxmlformats.org/officeDocument/2006/relationships/image" Target="../media/image66.wmf"/><Relationship Id="rId1" Type="http://schemas.openxmlformats.org/officeDocument/2006/relationships/slideLayout" Target="../slideLayouts/slideLayout27.xml"/><Relationship Id="rId6" Type="http://schemas.openxmlformats.org/officeDocument/2006/relationships/image" Target="../media/image61.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4.bin"/><Relationship Id="rId14" Type="http://schemas.openxmlformats.org/officeDocument/2006/relationships/image" Target="../media/image65.wmf"/></Relationships>
</file>

<file path=ppt/slides/_rels/slide25.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0.wmf"/><Relationship Id="rId2" Type="http://schemas.openxmlformats.org/officeDocument/2006/relationships/oleObject" Target="../embeddings/oleObject59.bin"/><Relationship Id="rId1" Type="http://schemas.openxmlformats.org/officeDocument/2006/relationships/slideLayout" Target="../slideLayouts/slideLayout26.xml"/><Relationship Id="rId6" Type="http://schemas.openxmlformats.org/officeDocument/2006/relationships/oleObject" Target="../embeddings/oleObject61.bin"/><Relationship Id="rId5" Type="http://schemas.openxmlformats.org/officeDocument/2006/relationships/image" Target="../media/image69.wmf"/><Relationship Id="rId4" Type="http://schemas.openxmlformats.org/officeDocument/2006/relationships/oleObject" Target="../embeddings/oleObject6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emf"/><Relationship Id="rId7" Type="http://schemas.openxmlformats.org/officeDocument/2006/relationships/image" Target="../media/image73.wmf"/><Relationship Id="rId2" Type="http://schemas.openxmlformats.org/officeDocument/2006/relationships/oleObject" Target="../embeddings/oleObject62.bin"/><Relationship Id="rId1" Type="http://schemas.openxmlformats.org/officeDocument/2006/relationships/slideLayout" Target="../slideLayouts/slideLayout26.xml"/><Relationship Id="rId6" Type="http://schemas.openxmlformats.org/officeDocument/2006/relationships/oleObject" Target="../embeddings/oleObject64.bin"/><Relationship Id="rId5" Type="http://schemas.openxmlformats.org/officeDocument/2006/relationships/image" Target="../media/image72.wmf"/><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65.bin"/><Relationship Id="rId1" Type="http://schemas.openxmlformats.org/officeDocument/2006/relationships/slideLayout" Target="../slideLayouts/slideLayout26.xml"/><Relationship Id="rId6" Type="http://schemas.openxmlformats.org/officeDocument/2006/relationships/oleObject" Target="../embeddings/oleObject67.bin"/><Relationship Id="rId5" Type="http://schemas.openxmlformats.org/officeDocument/2006/relationships/image" Target="../media/image76.wmf"/><Relationship Id="rId10" Type="http://schemas.openxmlformats.org/officeDocument/2006/relationships/image" Target="../media/image79.png"/><Relationship Id="rId4" Type="http://schemas.openxmlformats.org/officeDocument/2006/relationships/oleObject" Target="../embeddings/oleObject66.bin"/><Relationship Id="rId9" Type="http://schemas.openxmlformats.org/officeDocument/2006/relationships/image" Target="../media/image7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2.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6.xml"/><Relationship Id="rId6" Type="http://schemas.openxmlformats.org/officeDocument/2006/relationships/oleObject" Target="../embeddings/oleObject71.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3.wmf"/><Relationship Id="rId1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75.bin"/><Relationship Id="rId1" Type="http://schemas.openxmlformats.org/officeDocument/2006/relationships/slideLayout" Target="../slideLayouts/slideLayout26.xml"/><Relationship Id="rId6" Type="http://schemas.openxmlformats.org/officeDocument/2006/relationships/oleObject" Target="../embeddings/oleObject77.bin"/><Relationship Id="rId5" Type="http://schemas.openxmlformats.org/officeDocument/2006/relationships/image" Target="../media/image88.wmf"/><Relationship Id="rId4" Type="http://schemas.openxmlformats.org/officeDocument/2006/relationships/oleObject" Target="../embeddings/oleObject76.bin"/></Relationships>
</file>

<file path=ppt/slides/_rels/slide3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78.bin"/><Relationship Id="rId1" Type="http://schemas.openxmlformats.org/officeDocument/2006/relationships/slideLayout" Target="../slideLayouts/slideLayout26.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8.wmf"/><Relationship Id="rId18" Type="http://schemas.openxmlformats.org/officeDocument/2006/relationships/oleObject" Target="../embeddings/oleObject87.bin"/><Relationship Id="rId3" Type="http://schemas.openxmlformats.org/officeDocument/2006/relationships/image" Target="../media/image93.wmf"/><Relationship Id="rId21" Type="http://schemas.openxmlformats.org/officeDocument/2006/relationships/image" Target="../media/image102.wmf"/><Relationship Id="rId7" Type="http://schemas.openxmlformats.org/officeDocument/2006/relationships/image" Target="../media/image95.wmf"/><Relationship Id="rId12" Type="http://schemas.openxmlformats.org/officeDocument/2006/relationships/oleObject" Target="../embeddings/oleObject84.bin"/><Relationship Id="rId17" Type="http://schemas.openxmlformats.org/officeDocument/2006/relationships/image" Target="../media/image100.wmf"/><Relationship Id="rId2" Type="http://schemas.openxmlformats.org/officeDocument/2006/relationships/oleObject" Target="../embeddings/oleObject79.bin"/><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slideLayout" Target="../slideLayouts/slideLayout27.xml"/><Relationship Id="rId6" Type="http://schemas.openxmlformats.org/officeDocument/2006/relationships/oleObject" Target="../embeddings/oleObject81.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23" Type="http://schemas.openxmlformats.org/officeDocument/2006/relationships/image" Target="../media/image103.wmf"/><Relationship Id="rId10" Type="http://schemas.openxmlformats.org/officeDocument/2006/relationships/oleObject" Target="../embeddings/oleObject83.bin"/><Relationship Id="rId19" Type="http://schemas.openxmlformats.org/officeDocument/2006/relationships/image" Target="../media/image101.wmf"/><Relationship Id="rId4" Type="http://schemas.openxmlformats.org/officeDocument/2006/relationships/oleObject" Target="../embeddings/oleObject80.bin"/><Relationship Id="rId9" Type="http://schemas.openxmlformats.org/officeDocument/2006/relationships/image" Target="../media/image96.wmf"/><Relationship Id="rId14" Type="http://schemas.openxmlformats.org/officeDocument/2006/relationships/oleObject" Target="../embeddings/oleObject85.bin"/><Relationship Id="rId22" Type="http://schemas.openxmlformats.org/officeDocument/2006/relationships/oleObject" Target="../embeddings/oleObject8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6.wmf"/><Relationship Id="rId12" Type="http://schemas.openxmlformats.org/officeDocument/2006/relationships/oleObject" Target="../embeddings/oleObject95.bin"/><Relationship Id="rId2" Type="http://schemas.openxmlformats.org/officeDocument/2006/relationships/oleObject" Target="../embeddings/oleObject90.bin"/><Relationship Id="rId1" Type="http://schemas.openxmlformats.org/officeDocument/2006/relationships/slideLayout" Target="../slideLayouts/slideLayout26.xml"/><Relationship Id="rId6" Type="http://schemas.openxmlformats.org/officeDocument/2006/relationships/oleObject" Target="../embeddings/oleObject92.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07.wmf"/><Relationship Id="rId14" Type="http://schemas.openxmlformats.org/officeDocument/2006/relationships/image" Target="../media/image11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3.wmf"/><Relationship Id="rId12" Type="http://schemas.openxmlformats.org/officeDocument/2006/relationships/oleObject" Target="../embeddings/oleObject101.bin"/><Relationship Id="rId2" Type="http://schemas.openxmlformats.org/officeDocument/2006/relationships/oleObject" Target="../embeddings/oleObject96.bin"/><Relationship Id="rId1" Type="http://schemas.openxmlformats.org/officeDocument/2006/relationships/slideLayout" Target="../slideLayouts/slideLayout31.xml"/><Relationship Id="rId6" Type="http://schemas.openxmlformats.org/officeDocument/2006/relationships/oleObject" Target="../embeddings/oleObject98.bin"/><Relationship Id="rId11" Type="http://schemas.openxmlformats.org/officeDocument/2006/relationships/image" Target="../media/image115.wmf"/><Relationship Id="rId5" Type="http://schemas.openxmlformats.org/officeDocument/2006/relationships/image" Target="../media/image112.wmf"/><Relationship Id="rId15" Type="http://schemas.openxmlformats.org/officeDocument/2006/relationships/image" Target="../media/image117.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14.wmf"/><Relationship Id="rId14" Type="http://schemas.openxmlformats.org/officeDocument/2006/relationships/oleObject" Target="../embeddings/oleObject10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118.wmf"/><Relationship Id="rId7" Type="http://schemas.openxmlformats.org/officeDocument/2006/relationships/image" Target="../media/image120.wmf"/><Relationship Id="rId2" Type="http://schemas.openxmlformats.org/officeDocument/2006/relationships/oleObject" Target="../embeddings/oleObject103.bin"/><Relationship Id="rId1" Type="http://schemas.openxmlformats.org/officeDocument/2006/relationships/slideLayout" Target="../slideLayouts/slideLayout31.xml"/><Relationship Id="rId6" Type="http://schemas.openxmlformats.org/officeDocument/2006/relationships/oleObject" Target="../embeddings/oleObject105.bin"/><Relationship Id="rId11" Type="http://schemas.openxmlformats.org/officeDocument/2006/relationships/image" Target="../media/image122.wmf"/><Relationship Id="rId5" Type="http://schemas.openxmlformats.org/officeDocument/2006/relationships/image" Target="../media/image119.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21.wmf"/></Relationships>
</file>

<file path=ppt/slides/_rels/slide38.x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5.wmf"/><Relationship Id="rId2" Type="http://schemas.openxmlformats.org/officeDocument/2006/relationships/oleObject" Target="../embeddings/oleObject108.bin"/><Relationship Id="rId1" Type="http://schemas.openxmlformats.org/officeDocument/2006/relationships/slideLayout" Target="../slideLayouts/slideLayout31.xml"/><Relationship Id="rId6" Type="http://schemas.openxmlformats.org/officeDocument/2006/relationships/oleObject" Target="../embeddings/oleObject110.bin"/><Relationship Id="rId5" Type="http://schemas.openxmlformats.org/officeDocument/2006/relationships/image" Target="../media/image124.wmf"/><Relationship Id="rId4" Type="http://schemas.openxmlformats.org/officeDocument/2006/relationships/oleObject" Target="../embeddings/oleObject10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26.wmf"/><Relationship Id="rId7" Type="http://schemas.openxmlformats.org/officeDocument/2006/relationships/image" Target="../media/image128.wmf"/><Relationship Id="rId2" Type="http://schemas.openxmlformats.org/officeDocument/2006/relationships/oleObject" Target="../embeddings/oleObject111.bin"/><Relationship Id="rId1" Type="http://schemas.openxmlformats.org/officeDocument/2006/relationships/slideLayout" Target="../slideLayouts/slideLayout29.xml"/><Relationship Id="rId6" Type="http://schemas.openxmlformats.org/officeDocument/2006/relationships/oleObject" Target="../embeddings/oleObject113.bin"/><Relationship Id="rId5" Type="http://schemas.openxmlformats.org/officeDocument/2006/relationships/image" Target="../media/image127.wmf"/><Relationship Id="rId4" Type="http://schemas.openxmlformats.org/officeDocument/2006/relationships/oleObject" Target="../embeddings/oleObject112.bin"/></Relationships>
</file>

<file path=ppt/slides/_rels/slide41.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oleObject" Target="../embeddings/oleObject114.bin"/><Relationship Id="rId1" Type="http://schemas.openxmlformats.org/officeDocument/2006/relationships/slideLayout" Target="../slideLayouts/slideLayout25.xml"/><Relationship Id="rId5" Type="http://schemas.openxmlformats.org/officeDocument/2006/relationships/image" Target="../media/image130.wmf"/><Relationship Id="rId4" Type="http://schemas.openxmlformats.org/officeDocument/2006/relationships/oleObject" Target="../embeddings/oleObject115.bin"/></Relationships>
</file>

<file path=ppt/slides/_rels/slide42.x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oleObject" Target="../embeddings/oleObject116.bin"/><Relationship Id="rId1" Type="http://schemas.openxmlformats.org/officeDocument/2006/relationships/slideLayout" Target="../slideLayouts/slideLayout25.xml"/><Relationship Id="rId5" Type="http://schemas.openxmlformats.org/officeDocument/2006/relationships/image" Target="../media/image132.wmf"/><Relationship Id="rId4" Type="http://schemas.openxmlformats.org/officeDocument/2006/relationships/oleObject" Target="../embeddings/oleObject117.bin"/></Relationships>
</file>

<file path=ppt/slides/_rels/slide43.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oleObject" Target="../embeddings/oleObject118.bin"/><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119.bin"/><Relationship Id="rId1" Type="http://schemas.openxmlformats.org/officeDocument/2006/relationships/slideLayout" Target="../slideLayouts/slideLayout29.xml"/><Relationship Id="rId5" Type="http://schemas.openxmlformats.org/officeDocument/2006/relationships/image" Target="../media/image510.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35.wmf"/><Relationship Id="rId7" Type="http://schemas.openxmlformats.org/officeDocument/2006/relationships/image" Target="../media/image137.wmf"/><Relationship Id="rId2" Type="http://schemas.openxmlformats.org/officeDocument/2006/relationships/oleObject" Target="../embeddings/oleObject120.bin"/><Relationship Id="rId1" Type="http://schemas.openxmlformats.org/officeDocument/2006/relationships/slideLayout" Target="../slideLayouts/slideLayout26.xml"/><Relationship Id="rId6" Type="http://schemas.openxmlformats.org/officeDocument/2006/relationships/oleObject" Target="../embeddings/oleObject122.bin"/><Relationship Id="rId5" Type="http://schemas.openxmlformats.org/officeDocument/2006/relationships/image" Target="../media/image136.wmf"/><Relationship Id="rId4" Type="http://schemas.openxmlformats.org/officeDocument/2006/relationships/oleObject" Target="../embeddings/oleObject121.bin"/><Relationship Id="rId9" Type="http://schemas.openxmlformats.org/officeDocument/2006/relationships/image" Target="../media/image13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124.bin"/><Relationship Id="rId1" Type="http://schemas.openxmlformats.org/officeDocument/2006/relationships/slideLayout" Target="../slideLayouts/slideLayout29.xml"/><Relationship Id="rId5" Type="http://schemas.openxmlformats.org/officeDocument/2006/relationships/image" Target="../media/image141.wmf"/><Relationship Id="rId4" Type="http://schemas.openxmlformats.org/officeDocument/2006/relationships/oleObject" Target="../embeddings/oleObject12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142.jpg"/><Relationship Id="rId1" Type="http://schemas.openxmlformats.org/officeDocument/2006/relationships/slideLayout" Target="../slideLayouts/slideLayout29.xml"/><Relationship Id="rId4" Type="http://schemas.openxmlformats.org/officeDocument/2006/relationships/slide" Target="slide64.xml"/></Relationships>
</file>

<file path=ppt/slides/_rels/slide51.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oleObject" Target="../embeddings/oleObject126.bin"/><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49.wmf"/><Relationship Id="rId18" Type="http://schemas.openxmlformats.org/officeDocument/2006/relationships/oleObject" Target="../embeddings/oleObject135.bin"/><Relationship Id="rId3" Type="http://schemas.openxmlformats.org/officeDocument/2006/relationships/image" Target="../media/image144.wmf"/><Relationship Id="rId7" Type="http://schemas.openxmlformats.org/officeDocument/2006/relationships/image" Target="../media/image146.wmf"/><Relationship Id="rId12" Type="http://schemas.openxmlformats.org/officeDocument/2006/relationships/oleObject" Target="../embeddings/oleObject132.bin"/><Relationship Id="rId17" Type="http://schemas.openxmlformats.org/officeDocument/2006/relationships/image" Target="../media/image151.wmf"/><Relationship Id="rId2" Type="http://schemas.openxmlformats.org/officeDocument/2006/relationships/oleObject" Target="../embeddings/oleObject127.bin"/><Relationship Id="rId16" Type="http://schemas.openxmlformats.org/officeDocument/2006/relationships/oleObject" Target="../embeddings/oleObject134.bin"/><Relationship Id="rId20" Type="http://schemas.openxmlformats.org/officeDocument/2006/relationships/image" Target="../media/image153.png"/><Relationship Id="rId1" Type="http://schemas.openxmlformats.org/officeDocument/2006/relationships/slideLayout" Target="../slideLayouts/slideLayout34.xml"/><Relationship Id="rId6" Type="http://schemas.openxmlformats.org/officeDocument/2006/relationships/oleObject" Target="../embeddings/oleObject129.bin"/><Relationship Id="rId11" Type="http://schemas.openxmlformats.org/officeDocument/2006/relationships/image" Target="../media/image148.wmf"/><Relationship Id="rId5" Type="http://schemas.openxmlformats.org/officeDocument/2006/relationships/image" Target="../media/image145.wmf"/><Relationship Id="rId15" Type="http://schemas.openxmlformats.org/officeDocument/2006/relationships/image" Target="../media/image150.wmf"/><Relationship Id="rId10" Type="http://schemas.openxmlformats.org/officeDocument/2006/relationships/oleObject" Target="../embeddings/oleObject131.bin"/><Relationship Id="rId19" Type="http://schemas.openxmlformats.org/officeDocument/2006/relationships/image" Target="../media/image152.wmf"/><Relationship Id="rId4" Type="http://schemas.openxmlformats.org/officeDocument/2006/relationships/oleObject" Target="../embeddings/oleObject128.bin"/><Relationship Id="rId9" Type="http://schemas.openxmlformats.org/officeDocument/2006/relationships/image" Target="../media/image147.wmf"/><Relationship Id="rId14" Type="http://schemas.openxmlformats.org/officeDocument/2006/relationships/oleObject" Target="../embeddings/oleObject133.bin"/></Relationships>
</file>

<file path=ppt/slides/_rels/slide53.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141.bin"/><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158.wmf"/><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55.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image" Target="../media/image160.png"/><Relationship Id="rId10" Type="http://schemas.openxmlformats.org/officeDocument/2006/relationships/image" Target="../media/image157.wmf"/><Relationship Id="rId4" Type="http://schemas.openxmlformats.org/officeDocument/2006/relationships/image" Target="../media/image154.wmf"/><Relationship Id="rId9" Type="http://schemas.openxmlformats.org/officeDocument/2006/relationships/oleObject" Target="../embeddings/oleObject139.bin"/><Relationship Id="rId14" Type="http://schemas.openxmlformats.org/officeDocument/2006/relationships/image" Target="../media/image159.wmf"/></Relationships>
</file>

<file path=ppt/slides/_rels/slide5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3.wmf"/><Relationship Id="rId7" Type="http://schemas.openxmlformats.org/officeDocument/2006/relationships/image" Target="../media/image165.wmf"/><Relationship Id="rId2" Type="http://schemas.openxmlformats.org/officeDocument/2006/relationships/oleObject" Target="../embeddings/oleObject142.bin"/><Relationship Id="rId1" Type="http://schemas.openxmlformats.org/officeDocument/2006/relationships/slideLayout" Target="../slideLayouts/slideLayout32.xml"/><Relationship Id="rId6" Type="http://schemas.openxmlformats.org/officeDocument/2006/relationships/oleObject" Target="../embeddings/oleObject144.bin"/><Relationship Id="rId5" Type="http://schemas.openxmlformats.org/officeDocument/2006/relationships/image" Target="../media/image164.wmf"/><Relationship Id="rId4" Type="http://schemas.openxmlformats.org/officeDocument/2006/relationships/oleObject" Target="../embeddings/oleObject143.bin"/></Relationships>
</file>

<file path=ppt/slides/_rels/slide5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168.wmf"/><Relationship Id="rId7" Type="http://schemas.openxmlformats.org/officeDocument/2006/relationships/image" Target="../media/image170.wmf"/><Relationship Id="rId2" Type="http://schemas.openxmlformats.org/officeDocument/2006/relationships/oleObject" Target="../embeddings/oleObject145.bin"/><Relationship Id="rId1" Type="http://schemas.openxmlformats.org/officeDocument/2006/relationships/slideLayout" Target="../slideLayouts/slideLayout26.xml"/><Relationship Id="rId6" Type="http://schemas.openxmlformats.org/officeDocument/2006/relationships/oleObject" Target="../embeddings/oleObject147.bin"/><Relationship Id="rId11" Type="http://schemas.openxmlformats.org/officeDocument/2006/relationships/image" Target="../media/image172.wmf"/><Relationship Id="rId5" Type="http://schemas.openxmlformats.org/officeDocument/2006/relationships/image" Target="../media/image169.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71.wmf"/></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173.wmf"/><Relationship Id="rId7" Type="http://schemas.openxmlformats.org/officeDocument/2006/relationships/slide" Target="slide141.xml"/><Relationship Id="rId2" Type="http://schemas.openxmlformats.org/officeDocument/2006/relationships/oleObject" Target="../embeddings/oleObject150.bin"/><Relationship Id="rId1" Type="http://schemas.openxmlformats.org/officeDocument/2006/relationships/slideLayout" Target="../slideLayouts/slideLayout32.xml"/><Relationship Id="rId6" Type="http://schemas.openxmlformats.org/officeDocument/2006/relationships/image" Target="../media/image175.jpg"/><Relationship Id="rId5" Type="http://schemas.openxmlformats.org/officeDocument/2006/relationships/image" Target="../media/image174.wmf"/><Relationship Id="rId4" Type="http://schemas.openxmlformats.org/officeDocument/2006/relationships/oleObject" Target="../embeddings/oleObject15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9.xml"/><Relationship Id="rId5" Type="http://schemas.openxmlformats.org/officeDocument/2006/relationships/slide" Target="slide64.xml"/><Relationship Id="rId4" Type="http://schemas.openxmlformats.org/officeDocument/2006/relationships/slide" Target="slide142.xml"/></Relationships>
</file>

<file path=ppt/slides/_rels/slide61.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52.bin"/><Relationship Id="rId7" Type="http://schemas.openxmlformats.org/officeDocument/2006/relationships/oleObject" Target="../embeddings/oleObject154.bin"/><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79.wmf"/><Relationship Id="rId5" Type="http://schemas.openxmlformats.org/officeDocument/2006/relationships/oleObject" Target="../embeddings/oleObject153.bin"/><Relationship Id="rId10" Type="http://schemas.openxmlformats.org/officeDocument/2006/relationships/image" Target="../media/image181.wmf"/><Relationship Id="rId4" Type="http://schemas.openxmlformats.org/officeDocument/2006/relationships/image" Target="../media/image178.wmf"/><Relationship Id="rId9" Type="http://schemas.openxmlformats.org/officeDocument/2006/relationships/oleObject" Target="../embeddings/oleObject155.bin"/></Relationships>
</file>

<file path=ppt/slides/_rels/slide62.x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oleObject" Target="../embeddings/oleObject156.bin"/><Relationship Id="rId1" Type="http://schemas.openxmlformats.org/officeDocument/2006/relationships/slideLayout" Target="../slideLayouts/slideLayout26.xml"/><Relationship Id="rId5" Type="http://schemas.openxmlformats.org/officeDocument/2006/relationships/image" Target="../media/image182.emf"/><Relationship Id="rId4" Type="http://schemas.openxmlformats.org/officeDocument/2006/relationships/oleObject" Target="../embeddings/oleObject157.bin"/></Relationships>
</file>

<file path=ppt/slides/_rels/slide63.x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oleObject" Target="../embeddings/oleObject158.bin"/><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184.wmf"/><Relationship Id="rId7" Type="http://schemas.openxmlformats.org/officeDocument/2006/relationships/slide" Target="slide143.xml"/><Relationship Id="rId2" Type="http://schemas.openxmlformats.org/officeDocument/2006/relationships/oleObject" Target="../embeddings/oleObject159.bin"/><Relationship Id="rId1" Type="http://schemas.openxmlformats.org/officeDocument/2006/relationships/slideLayout" Target="../slideLayouts/slideLayout30.xml"/><Relationship Id="rId6" Type="http://schemas.openxmlformats.org/officeDocument/2006/relationships/image" Target="../media/image186.jpg"/><Relationship Id="rId5" Type="http://schemas.openxmlformats.org/officeDocument/2006/relationships/image" Target="../media/image185.wmf"/><Relationship Id="rId4" Type="http://schemas.openxmlformats.org/officeDocument/2006/relationships/oleObject" Target="../embeddings/oleObject160.bin"/></Relationships>
</file>

<file path=ppt/slides/_rels/slide6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9.xml"/><Relationship Id="rId5" Type="http://schemas.openxmlformats.org/officeDocument/2006/relationships/slide" Target="slide64.xml"/><Relationship Id="rId4" Type="http://schemas.openxmlformats.org/officeDocument/2006/relationships/slide" Target="slide144.xml"/></Relationships>
</file>

<file path=ppt/slides/_rels/slide66.x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oleObject" Target="../embeddings/oleObject161.bin"/><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190.wmf"/><Relationship Id="rId7" Type="http://schemas.openxmlformats.org/officeDocument/2006/relationships/image" Target="../media/image192.wmf"/><Relationship Id="rId2" Type="http://schemas.openxmlformats.org/officeDocument/2006/relationships/oleObject" Target="../embeddings/oleObject162.bin"/><Relationship Id="rId1" Type="http://schemas.openxmlformats.org/officeDocument/2006/relationships/slideLayout" Target="../slideLayouts/slideLayout26.xml"/><Relationship Id="rId6" Type="http://schemas.openxmlformats.org/officeDocument/2006/relationships/oleObject" Target="../embeddings/oleObject164.bin"/><Relationship Id="rId5" Type="http://schemas.openxmlformats.org/officeDocument/2006/relationships/image" Target="../media/image191.wmf"/><Relationship Id="rId4" Type="http://schemas.openxmlformats.org/officeDocument/2006/relationships/oleObject" Target="../embeddings/oleObject163.bin"/></Relationships>
</file>

<file path=ppt/slides/_rels/slide68.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oleObject" Target="../embeddings/oleObject165.bin"/><Relationship Id="rId1" Type="http://schemas.openxmlformats.org/officeDocument/2006/relationships/slideLayout" Target="../slideLayouts/slideLayout29.xml"/><Relationship Id="rId5" Type="http://schemas.openxmlformats.org/officeDocument/2006/relationships/image" Target="../media/image194.wmf"/><Relationship Id="rId4" Type="http://schemas.openxmlformats.org/officeDocument/2006/relationships/oleObject" Target="../embeddings/oleObject166.bin"/></Relationships>
</file>

<file path=ppt/slides/_rels/slide69.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image" Target="../media/image195.wmf"/><Relationship Id="rId7" Type="http://schemas.openxmlformats.org/officeDocument/2006/relationships/image" Target="../media/image198.wmf"/><Relationship Id="rId2" Type="http://schemas.openxmlformats.org/officeDocument/2006/relationships/oleObject" Target="../embeddings/oleObject167.bin"/><Relationship Id="rId1" Type="http://schemas.openxmlformats.org/officeDocument/2006/relationships/slideLayout" Target="../slideLayouts/slideLayout26.xml"/><Relationship Id="rId6" Type="http://schemas.openxmlformats.org/officeDocument/2006/relationships/oleObject" Target="../embeddings/oleObject168.bin"/><Relationship Id="rId5" Type="http://schemas.openxmlformats.org/officeDocument/2006/relationships/image" Target="../media/image197.jpg"/><Relationship Id="rId4" Type="http://schemas.openxmlformats.org/officeDocument/2006/relationships/image" Target="../media/image196.jp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6.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image" Target="../media/image199.wmf"/><Relationship Id="rId7" Type="http://schemas.openxmlformats.org/officeDocument/2006/relationships/image" Target="../media/image201.wmf"/><Relationship Id="rId2" Type="http://schemas.openxmlformats.org/officeDocument/2006/relationships/oleObject" Target="../embeddings/oleObject169.bin"/><Relationship Id="rId1" Type="http://schemas.openxmlformats.org/officeDocument/2006/relationships/slideLayout" Target="../slideLayouts/slideLayout30.xml"/><Relationship Id="rId6" Type="http://schemas.openxmlformats.org/officeDocument/2006/relationships/oleObject" Target="../embeddings/oleObject171.bin"/><Relationship Id="rId5" Type="http://schemas.openxmlformats.org/officeDocument/2006/relationships/image" Target="../media/image200.wmf"/><Relationship Id="rId4" Type="http://schemas.openxmlformats.org/officeDocument/2006/relationships/oleObject" Target="../embeddings/oleObject170.bin"/></Relationships>
</file>

<file path=ppt/slides/_rels/slide7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202.jpg"/><Relationship Id="rId1" Type="http://schemas.openxmlformats.org/officeDocument/2006/relationships/slideLayout" Target="../slideLayouts/slideLayout29.xml"/><Relationship Id="rId4" Type="http://schemas.openxmlformats.org/officeDocument/2006/relationships/slide" Target="slide64.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image" Target="../media/image203.wmf"/><Relationship Id="rId7" Type="http://schemas.openxmlformats.org/officeDocument/2006/relationships/image" Target="../media/image205.wmf"/><Relationship Id="rId2" Type="http://schemas.openxmlformats.org/officeDocument/2006/relationships/oleObject" Target="../embeddings/oleObject172.bin"/><Relationship Id="rId1" Type="http://schemas.openxmlformats.org/officeDocument/2006/relationships/slideLayout" Target="../slideLayouts/slideLayout29.xml"/><Relationship Id="rId6" Type="http://schemas.openxmlformats.org/officeDocument/2006/relationships/oleObject" Target="../embeddings/oleObject174.bin"/><Relationship Id="rId5" Type="http://schemas.openxmlformats.org/officeDocument/2006/relationships/image" Target="../media/image204.wmf"/><Relationship Id="rId4" Type="http://schemas.openxmlformats.org/officeDocument/2006/relationships/oleObject" Target="../embeddings/oleObject173.bin"/><Relationship Id="rId9" Type="http://schemas.openxmlformats.org/officeDocument/2006/relationships/image" Target="../media/image206.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212.wmf"/><Relationship Id="rId18" Type="http://schemas.openxmlformats.org/officeDocument/2006/relationships/oleObject" Target="../embeddings/oleObject184.bin"/><Relationship Id="rId3" Type="http://schemas.openxmlformats.org/officeDocument/2006/relationships/image" Target="../media/image207.wmf"/><Relationship Id="rId7" Type="http://schemas.openxmlformats.org/officeDocument/2006/relationships/image" Target="../media/image209.wmf"/><Relationship Id="rId12" Type="http://schemas.openxmlformats.org/officeDocument/2006/relationships/oleObject" Target="../embeddings/oleObject181.bin"/><Relationship Id="rId17" Type="http://schemas.openxmlformats.org/officeDocument/2006/relationships/image" Target="../media/image214.wmf"/><Relationship Id="rId2" Type="http://schemas.openxmlformats.org/officeDocument/2006/relationships/oleObject" Target="../embeddings/oleObject176.bin"/><Relationship Id="rId16" Type="http://schemas.openxmlformats.org/officeDocument/2006/relationships/oleObject" Target="../embeddings/oleObject183.bin"/><Relationship Id="rId1" Type="http://schemas.openxmlformats.org/officeDocument/2006/relationships/slideLayout" Target="../slideLayouts/slideLayout27.xml"/><Relationship Id="rId6" Type="http://schemas.openxmlformats.org/officeDocument/2006/relationships/oleObject" Target="../embeddings/oleObject178.bin"/><Relationship Id="rId11" Type="http://schemas.openxmlformats.org/officeDocument/2006/relationships/image" Target="../media/image211.wmf"/><Relationship Id="rId5" Type="http://schemas.openxmlformats.org/officeDocument/2006/relationships/image" Target="../media/image208.wmf"/><Relationship Id="rId15" Type="http://schemas.openxmlformats.org/officeDocument/2006/relationships/image" Target="../media/image213.wmf"/><Relationship Id="rId10" Type="http://schemas.openxmlformats.org/officeDocument/2006/relationships/oleObject" Target="../embeddings/oleObject180.bin"/><Relationship Id="rId19" Type="http://schemas.openxmlformats.org/officeDocument/2006/relationships/image" Target="../media/image215.wmf"/><Relationship Id="rId4" Type="http://schemas.openxmlformats.org/officeDocument/2006/relationships/oleObject" Target="../embeddings/oleObject177.bin"/><Relationship Id="rId9" Type="http://schemas.openxmlformats.org/officeDocument/2006/relationships/image" Target="../media/image210.wmf"/><Relationship Id="rId14" Type="http://schemas.openxmlformats.org/officeDocument/2006/relationships/oleObject" Target="../embeddings/oleObject182.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image" Target="../media/image221.wmf"/><Relationship Id="rId3" Type="http://schemas.openxmlformats.org/officeDocument/2006/relationships/image" Target="../media/image216.wmf"/><Relationship Id="rId7" Type="http://schemas.openxmlformats.org/officeDocument/2006/relationships/image" Target="../media/image218.wmf"/><Relationship Id="rId12" Type="http://schemas.openxmlformats.org/officeDocument/2006/relationships/oleObject" Target="../embeddings/oleObject190.bin"/><Relationship Id="rId2" Type="http://schemas.openxmlformats.org/officeDocument/2006/relationships/oleObject" Target="../embeddings/oleObject185.bin"/><Relationship Id="rId1" Type="http://schemas.openxmlformats.org/officeDocument/2006/relationships/slideLayout" Target="../slideLayouts/slideLayout26.xml"/><Relationship Id="rId6" Type="http://schemas.openxmlformats.org/officeDocument/2006/relationships/oleObject" Target="../embeddings/oleObject187.bin"/><Relationship Id="rId11" Type="http://schemas.openxmlformats.org/officeDocument/2006/relationships/image" Target="../media/image220.wmf"/><Relationship Id="rId5" Type="http://schemas.openxmlformats.org/officeDocument/2006/relationships/image" Target="../media/image217.wmf"/><Relationship Id="rId10" Type="http://schemas.openxmlformats.org/officeDocument/2006/relationships/oleObject" Target="../embeddings/oleObject189.bin"/><Relationship Id="rId4" Type="http://schemas.openxmlformats.org/officeDocument/2006/relationships/oleObject" Target="../embeddings/oleObject186.bin"/><Relationship Id="rId9" Type="http://schemas.openxmlformats.org/officeDocument/2006/relationships/image" Target="../media/image219.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222.wmf"/><Relationship Id="rId7" Type="http://schemas.openxmlformats.org/officeDocument/2006/relationships/image" Target="../media/image224.wmf"/><Relationship Id="rId2" Type="http://schemas.openxmlformats.org/officeDocument/2006/relationships/oleObject" Target="../embeddings/oleObject191.bin"/><Relationship Id="rId1" Type="http://schemas.openxmlformats.org/officeDocument/2006/relationships/slideLayout" Target="../slideLayouts/slideLayout26.xml"/><Relationship Id="rId6" Type="http://schemas.openxmlformats.org/officeDocument/2006/relationships/oleObject" Target="../embeddings/oleObject193.bin"/><Relationship Id="rId5" Type="http://schemas.openxmlformats.org/officeDocument/2006/relationships/image" Target="../media/image223.wmf"/><Relationship Id="rId4" Type="http://schemas.openxmlformats.org/officeDocument/2006/relationships/oleObject" Target="../embeddings/oleObject192.bin"/><Relationship Id="rId9" Type="http://schemas.openxmlformats.org/officeDocument/2006/relationships/image" Target="../media/image22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6.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98.bin"/><Relationship Id="rId3" Type="http://schemas.openxmlformats.org/officeDocument/2006/relationships/image" Target="../media/image226.wmf"/><Relationship Id="rId7" Type="http://schemas.openxmlformats.org/officeDocument/2006/relationships/image" Target="../media/image228.wmf"/><Relationship Id="rId2" Type="http://schemas.openxmlformats.org/officeDocument/2006/relationships/oleObject" Target="../embeddings/oleObject195.bin"/><Relationship Id="rId1" Type="http://schemas.openxmlformats.org/officeDocument/2006/relationships/slideLayout" Target="../slideLayouts/slideLayout29.xml"/><Relationship Id="rId6" Type="http://schemas.openxmlformats.org/officeDocument/2006/relationships/oleObject" Target="../embeddings/oleObject197.bin"/><Relationship Id="rId5" Type="http://schemas.openxmlformats.org/officeDocument/2006/relationships/image" Target="../media/image227.wmf"/><Relationship Id="rId4" Type="http://schemas.openxmlformats.org/officeDocument/2006/relationships/oleObject" Target="../embeddings/oleObject196.bin"/><Relationship Id="rId9" Type="http://schemas.openxmlformats.org/officeDocument/2006/relationships/image" Target="../media/image229.wmf"/></Relationships>
</file>

<file path=ppt/slides/_rels/slide81.x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oleObject" Target="../embeddings/oleObject199.bin"/><Relationship Id="rId1" Type="http://schemas.openxmlformats.org/officeDocument/2006/relationships/slideLayout" Target="../slideLayouts/slideLayout29.xml"/><Relationship Id="rId5" Type="http://schemas.openxmlformats.org/officeDocument/2006/relationships/image" Target="../media/image231.wmf"/><Relationship Id="rId4" Type="http://schemas.openxmlformats.org/officeDocument/2006/relationships/oleObject" Target="../embeddings/oleObject200.bin"/></Relationships>
</file>

<file path=ppt/slides/_rels/slide82.x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oleObject" Target="../embeddings/oleObject201.bin"/><Relationship Id="rId1" Type="http://schemas.openxmlformats.org/officeDocument/2006/relationships/slideLayout" Target="../slideLayouts/slideLayout29.xml"/><Relationship Id="rId5" Type="http://schemas.openxmlformats.org/officeDocument/2006/relationships/image" Target="../media/image233.wmf"/><Relationship Id="rId4" Type="http://schemas.openxmlformats.org/officeDocument/2006/relationships/oleObject" Target="../embeddings/oleObject202.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06.bin"/><Relationship Id="rId3" Type="http://schemas.openxmlformats.org/officeDocument/2006/relationships/image" Target="../media/image234.wmf"/><Relationship Id="rId7" Type="http://schemas.openxmlformats.org/officeDocument/2006/relationships/image" Target="../media/image236.wmf"/><Relationship Id="rId2" Type="http://schemas.openxmlformats.org/officeDocument/2006/relationships/oleObject" Target="../embeddings/oleObject203.bin"/><Relationship Id="rId1" Type="http://schemas.openxmlformats.org/officeDocument/2006/relationships/slideLayout" Target="../slideLayouts/slideLayout26.xml"/><Relationship Id="rId6" Type="http://schemas.openxmlformats.org/officeDocument/2006/relationships/oleObject" Target="../embeddings/oleObject205.bin"/><Relationship Id="rId11" Type="http://schemas.openxmlformats.org/officeDocument/2006/relationships/image" Target="../media/image238.wmf"/><Relationship Id="rId5" Type="http://schemas.openxmlformats.org/officeDocument/2006/relationships/image" Target="../media/image235.emf"/><Relationship Id="rId10" Type="http://schemas.openxmlformats.org/officeDocument/2006/relationships/oleObject" Target="../embeddings/oleObject207.bin"/><Relationship Id="rId4" Type="http://schemas.openxmlformats.org/officeDocument/2006/relationships/oleObject" Target="../embeddings/oleObject204.bin"/><Relationship Id="rId9" Type="http://schemas.openxmlformats.org/officeDocument/2006/relationships/image" Target="../media/image237.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image" Target="../media/image243.wmf"/><Relationship Id="rId3" Type="http://schemas.openxmlformats.org/officeDocument/2006/relationships/image" Target="../media/image234.wmf"/><Relationship Id="rId7" Type="http://schemas.openxmlformats.org/officeDocument/2006/relationships/image" Target="../media/image240.wmf"/><Relationship Id="rId12" Type="http://schemas.openxmlformats.org/officeDocument/2006/relationships/oleObject" Target="../embeddings/oleObject213.bin"/><Relationship Id="rId2" Type="http://schemas.openxmlformats.org/officeDocument/2006/relationships/oleObject" Target="../embeddings/oleObject208.bin"/><Relationship Id="rId1" Type="http://schemas.openxmlformats.org/officeDocument/2006/relationships/slideLayout" Target="../slideLayouts/slideLayout26.xml"/><Relationship Id="rId6" Type="http://schemas.openxmlformats.org/officeDocument/2006/relationships/oleObject" Target="../embeddings/oleObject210.bin"/><Relationship Id="rId11" Type="http://schemas.openxmlformats.org/officeDocument/2006/relationships/image" Target="../media/image242.wmf"/><Relationship Id="rId5" Type="http://schemas.openxmlformats.org/officeDocument/2006/relationships/image" Target="../media/image239.wmf"/><Relationship Id="rId10" Type="http://schemas.openxmlformats.org/officeDocument/2006/relationships/oleObject" Target="../embeddings/oleObject212.bin"/><Relationship Id="rId4" Type="http://schemas.openxmlformats.org/officeDocument/2006/relationships/oleObject" Target="../embeddings/oleObject209.bin"/><Relationship Id="rId9" Type="http://schemas.openxmlformats.org/officeDocument/2006/relationships/image" Target="../media/image241.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image" Target="../media/image249.wmf"/><Relationship Id="rId3" Type="http://schemas.openxmlformats.org/officeDocument/2006/relationships/image" Target="../media/image244.wmf"/><Relationship Id="rId7" Type="http://schemas.openxmlformats.org/officeDocument/2006/relationships/image" Target="../media/image246.wmf"/><Relationship Id="rId12" Type="http://schemas.openxmlformats.org/officeDocument/2006/relationships/oleObject" Target="../embeddings/oleObject219.bin"/><Relationship Id="rId2" Type="http://schemas.openxmlformats.org/officeDocument/2006/relationships/oleObject" Target="../embeddings/oleObject214.bin"/><Relationship Id="rId1" Type="http://schemas.openxmlformats.org/officeDocument/2006/relationships/slideLayout" Target="../slideLayouts/slideLayout26.xml"/><Relationship Id="rId6" Type="http://schemas.openxmlformats.org/officeDocument/2006/relationships/oleObject" Target="../embeddings/oleObject216.bin"/><Relationship Id="rId11" Type="http://schemas.openxmlformats.org/officeDocument/2006/relationships/image" Target="../media/image248.wmf"/><Relationship Id="rId5" Type="http://schemas.openxmlformats.org/officeDocument/2006/relationships/image" Target="../media/image245.wmf"/><Relationship Id="rId10" Type="http://schemas.openxmlformats.org/officeDocument/2006/relationships/oleObject" Target="../embeddings/oleObject218.bin"/><Relationship Id="rId4" Type="http://schemas.openxmlformats.org/officeDocument/2006/relationships/oleObject" Target="../embeddings/oleObject215.bin"/><Relationship Id="rId9" Type="http://schemas.openxmlformats.org/officeDocument/2006/relationships/image" Target="../media/image247.wmf"/></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23.bin"/><Relationship Id="rId3" Type="http://schemas.openxmlformats.org/officeDocument/2006/relationships/image" Target="../media/image250.wmf"/><Relationship Id="rId7" Type="http://schemas.openxmlformats.org/officeDocument/2006/relationships/image" Target="../media/image252.wmf"/><Relationship Id="rId2" Type="http://schemas.openxmlformats.org/officeDocument/2006/relationships/oleObject" Target="../embeddings/oleObject220.bin"/><Relationship Id="rId1" Type="http://schemas.openxmlformats.org/officeDocument/2006/relationships/slideLayout" Target="../slideLayouts/slideLayout26.xml"/><Relationship Id="rId6" Type="http://schemas.openxmlformats.org/officeDocument/2006/relationships/oleObject" Target="../embeddings/oleObject222.bin"/><Relationship Id="rId11" Type="http://schemas.openxmlformats.org/officeDocument/2006/relationships/image" Target="../media/image254.wmf"/><Relationship Id="rId5" Type="http://schemas.openxmlformats.org/officeDocument/2006/relationships/image" Target="../media/image251.wmf"/><Relationship Id="rId10" Type="http://schemas.openxmlformats.org/officeDocument/2006/relationships/oleObject" Target="../embeddings/oleObject224.bin"/><Relationship Id="rId4" Type="http://schemas.openxmlformats.org/officeDocument/2006/relationships/oleObject" Target="../embeddings/oleObject221.bin"/><Relationship Id="rId9" Type="http://schemas.openxmlformats.org/officeDocument/2006/relationships/image" Target="../media/image253.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228.bin"/><Relationship Id="rId3" Type="http://schemas.openxmlformats.org/officeDocument/2006/relationships/image" Target="../media/image255.wmf"/><Relationship Id="rId7" Type="http://schemas.openxmlformats.org/officeDocument/2006/relationships/image" Target="../media/image257.wmf"/><Relationship Id="rId2" Type="http://schemas.openxmlformats.org/officeDocument/2006/relationships/oleObject" Target="../embeddings/oleObject225.bin"/><Relationship Id="rId1" Type="http://schemas.openxmlformats.org/officeDocument/2006/relationships/slideLayout" Target="../slideLayouts/slideLayout26.xml"/><Relationship Id="rId6" Type="http://schemas.openxmlformats.org/officeDocument/2006/relationships/oleObject" Target="../embeddings/oleObject227.bin"/><Relationship Id="rId5" Type="http://schemas.openxmlformats.org/officeDocument/2006/relationships/image" Target="../media/image256.wmf"/><Relationship Id="rId4" Type="http://schemas.openxmlformats.org/officeDocument/2006/relationships/oleObject" Target="../embeddings/oleObject226.bin"/><Relationship Id="rId9" Type="http://schemas.openxmlformats.org/officeDocument/2006/relationships/image" Target="../media/image25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6.xml"/><Relationship Id="rId6" Type="http://schemas.openxmlformats.org/officeDocument/2006/relationships/oleObject" Target="../embeddings/oleObject12.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7.wmf"/></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image" Target="../media/image259.wmf"/><Relationship Id="rId7" Type="http://schemas.openxmlformats.org/officeDocument/2006/relationships/image" Target="../media/image261.wmf"/><Relationship Id="rId2" Type="http://schemas.openxmlformats.org/officeDocument/2006/relationships/oleObject" Target="../embeddings/oleObject229.bin"/><Relationship Id="rId1" Type="http://schemas.openxmlformats.org/officeDocument/2006/relationships/slideLayout" Target="../slideLayouts/slideLayout26.xml"/><Relationship Id="rId6" Type="http://schemas.openxmlformats.org/officeDocument/2006/relationships/oleObject" Target="../embeddings/oleObject231.bin"/><Relationship Id="rId11" Type="http://schemas.openxmlformats.org/officeDocument/2006/relationships/image" Target="../media/image263.wmf"/><Relationship Id="rId5" Type="http://schemas.openxmlformats.org/officeDocument/2006/relationships/image" Target="../media/image260.wmf"/><Relationship Id="rId10" Type="http://schemas.openxmlformats.org/officeDocument/2006/relationships/oleObject" Target="../embeddings/oleObject233.bin"/><Relationship Id="rId4" Type="http://schemas.openxmlformats.org/officeDocument/2006/relationships/oleObject" Target="../embeddings/oleObject230.bin"/><Relationship Id="rId9" Type="http://schemas.openxmlformats.org/officeDocument/2006/relationships/image" Target="../media/image262.e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37.bin"/><Relationship Id="rId3" Type="http://schemas.openxmlformats.org/officeDocument/2006/relationships/image" Target="../media/image264.wmf"/><Relationship Id="rId7" Type="http://schemas.openxmlformats.org/officeDocument/2006/relationships/image" Target="../media/image266.wmf"/><Relationship Id="rId2" Type="http://schemas.openxmlformats.org/officeDocument/2006/relationships/oleObject" Target="../embeddings/oleObject234.bin"/><Relationship Id="rId1" Type="http://schemas.openxmlformats.org/officeDocument/2006/relationships/slideLayout" Target="../slideLayouts/slideLayout26.xml"/><Relationship Id="rId6" Type="http://schemas.openxmlformats.org/officeDocument/2006/relationships/oleObject" Target="../embeddings/oleObject236.bin"/><Relationship Id="rId5" Type="http://schemas.openxmlformats.org/officeDocument/2006/relationships/image" Target="../media/image265.wmf"/><Relationship Id="rId4" Type="http://schemas.openxmlformats.org/officeDocument/2006/relationships/oleObject" Target="../embeddings/oleObject235.bin"/><Relationship Id="rId9" Type="http://schemas.openxmlformats.org/officeDocument/2006/relationships/image" Target="../media/image267.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41.bin"/><Relationship Id="rId13" Type="http://schemas.openxmlformats.org/officeDocument/2006/relationships/image" Target="../media/image273.wmf"/><Relationship Id="rId3" Type="http://schemas.openxmlformats.org/officeDocument/2006/relationships/image" Target="../media/image268.wmf"/><Relationship Id="rId7" Type="http://schemas.openxmlformats.org/officeDocument/2006/relationships/image" Target="../media/image270.wmf"/><Relationship Id="rId12" Type="http://schemas.openxmlformats.org/officeDocument/2006/relationships/oleObject" Target="../embeddings/oleObject243.bin"/><Relationship Id="rId2" Type="http://schemas.openxmlformats.org/officeDocument/2006/relationships/oleObject" Target="../embeddings/oleObject238.bin"/><Relationship Id="rId1" Type="http://schemas.openxmlformats.org/officeDocument/2006/relationships/slideLayout" Target="../slideLayouts/slideLayout26.xml"/><Relationship Id="rId6" Type="http://schemas.openxmlformats.org/officeDocument/2006/relationships/oleObject" Target="../embeddings/oleObject240.bin"/><Relationship Id="rId11" Type="http://schemas.openxmlformats.org/officeDocument/2006/relationships/image" Target="../media/image272.wmf"/><Relationship Id="rId5" Type="http://schemas.openxmlformats.org/officeDocument/2006/relationships/image" Target="../media/image269.wmf"/><Relationship Id="rId15" Type="http://schemas.openxmlformats.org/officeDocument/2006/relationships/image" Target="../media/image274.wmf"/><Relationship Id="rId10" Type="http://schemas.openxmlformats.org/officeDocument/2006/relationships/oleObject" Target="../embeddings/oleObject242.bin"/><Relationship Id="rId4" Type="http://schemas.openxmlformats.org/officeDocument/2006/relationships/oleObject" Target="../embeddings/oleObject239.bin"/><Relationship Id="rId9" Type="http://schemas.openxmlformats.org/officeDocument/2006/relationships/image" Target="../media/image271.wmf"/><Relationship Id="rId14" Type="http://schemas.openxmlformats.org/officeDocument/2006/relationships/oleObject" Target="../embeddings/oleObject244.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248.bin"/><Relationship Id="rId3" Type="http://schemas.openxmlformats.org/officeDocument/2006/relationships/image" Target="../media/image275.wmf"/><Relationship Id="rId7" Type="http://schemas.openxmlformats.org/officeDocument/2006/relationships/image" Target="../media/image277.wmf"/><Relationship Id="rId2" Type="http://schemas.openxmlformats.org/officeDocument/2006/relationships/oleObject" Target="../embeddings/oleObject245.bin"/><Relationship Id="rId1" Type="http://schemas.openxmlformats.org/officeDocument/2006/relationships/slideLayout" Target="../slideLayouts/slideLayout26.xml"/><Relationship Id="rId6" Type="http://schemas.openxmlformats.org/officeDocument/2006/relationships/oleObject" Target="../embeddings/oleObject247.bin"/><Relationship Id="rId5" Type="http://schemas.openxmlformats.org/officeDocument/2006/relationships/image" Target="../media/image276.wmf"/><Relationship Id="rId4" Type="http://schemas.openxmlformats.org/officeDocument/2006/relationships/oleObject" Target="../embeddings/oleObject246.bin"/><Relationship Id="rId9" Type="http://schemas.openxmlformats.org/officeDocument/2006/relationships/image" Target="../media/image278.wmf"/></Relationships>
</file>

<file path=ppt/slides/_rels/slide95.xml.rels><?xml version="1.0" encoding="UTF-8" standalone="yes"?>
<Relationships xmlns="http://schemas.openxmlformats.org/package/2006/relationships"><Relationship Id="rId13" Type="http://schemas.openxmlformats.org/officeDocument/2006/relationships/image" Target="../media/image284.wmf"/><Relationship Id="rId18" Type="http://schemas.openxmlformats.org/officeDocument/2006/relationships/oleObject" Target="../embeddings/oleObject257.bin"/><Relationship Id="rId26" Type="http://schemas.openxmlformats.org/officeDocument/2006/relationships/oleObject" Target="../embeddings/oleObject261.bin"/><Relationship Id="rId3" Type="http://schemas.openxmlformats.org/officeDocument/2006/relationships/image" Target="../media/image279.wmf"/><Relationship Id="rId21" Type="http://schemas.openxmlformats.org/officeDocument/2006/relationships/image" Target="../media/image288.wmf"/><Relationship Id="rId7" Type="http://schemas.openxmlformats.org/officeDocument/2006/relationships/image" Target="../media/image281.wmf"/><Relationship Id="rId12" Type="http://schemas.openxmlformats.org/officeDocument/2006/relationships/oleObject" Target="../embeddings/oleObject254.bin"/><Relationship Id="rId17" Type="http://schemas.openxmlformats.org/officeDocument/2006/relationships/image" Target="../media/image286.wmf"/><Relationship Id="rId25" Type="http://schemas.openxmlformats.org/officeDocument/2006/relationships/image" Target="../media/image290.wmf"/><Relationship Id="rId33" Type="http://schemas.openxmlformats.org/officeDocument/2006/relationships/image" Target="../media/image294.wmf"/><Relationship Id="rId2" Type="http://schemas.openxmlformats.org/officeDocument/2006/relationships/oleObject" Target="../embeddings/oleObject249.bin"/><Relationship Id="rId16" Type="http://schemas.openxmlformats.org/officeDocument/2006/relationships/oleObject" Target="../embeddings/oleObject256.bin"/><Relationship Id="rId20" Type="http://schemas.openxmlformats.org/officeDocument/2006/relationships/oleObject" Target="../embeddings/oleObject258.bin"/><Relationship Id="rId29" Type="http://schemas.openxmlformats.org/officeDocument/2006/relationships/image" Target="../media/image292.wmf"/><Relationship Id="rId1" Type="http://schemas.openxmlformats.org/officeDocument/2006/relationships/slideLayout" Target="../slideLayouts/slideLayout29.xml"/><Relationship Id="rId6" Type="http://schemas.openxmlformats.org/officeDocument/2006/relationships/oleObject" Target="../embeddings/oleObject251.bin"/><Relationship Id="rId11" Type="http://schemas.openxmlformats.org/officeDocument/2006/relationships/image" Target="../media/image283.wmf"/><Relationship Id="rId24" Type="http://schemas.openxmlformats.org/officeDocument/2006/relationships/oleObject" Target="../embeddings/oleObject260.bin"/><Relationship Id="rId32" Type="http://schemas.openxmlformats.org/officeDocument/2006/relationships/oleObject" Target="../embeddings/oleObject264.bin"/><Relationship Id="rId5" Type="http://schemas.openxmlformats.org/officeDocument/2006/relationships/image" Target="../media/image280.wmf"/><Relationship Id="rId15" Type="http://schemas.openxmlformats.org/officeDocument/2006/relationships/image" Target="../media/image285.wmf"/><Relationship Id="rId23" Type="http://schemas.openxmlformats.org/officeDocument/2006/relationships/image" Target="../media/image289.wmf"/><Relationship Id="rId28" Type="http://schemas.openxmlformats.org/officeDocument/2006/relationships/oleObject" Target="../embeddings/oleObject262.bin"/><Relationship Id="rId10" Type="http://schemas.openxmlformats.org/officeDocument/2006/relationships/oleObject" Target="../embeddings/oleObject253.bin"/><Relationship Id="rId19" Type="http://schemas.openxmlformats.org/officeDocument/2006/relationships/image" Target="../media/image287.wmf"/><Relationship Id="rId31" Type="http://schemas.openxmlformats.org/officeDocument/2006/relationships/image" Target="../media/image293.wmf"/><Relationship Id="rId4" Type="http://schemas.openxmlformats.org/officeDocument/2006/relationships/oleObject" Target="../embeddings/oleObject250.bin"/><Relationship Id="rId9" Type="http://schemas.openxmlformats.org/officeDocument/2006/relationships/image" Target="../media/image282.wmf"/><Relationship Id="rId14" Type="http://schemas.openxmlformats.org/officeDocument/2006/relationships/oleObject" Target="../embeddings/oleObject255.bin"/><Relationship Id="rId22" Type="http://schemas.openxmlformats.org/officeDocument/2006/relationships/oleObject" Target="../embeddings/oleObject259.bin"/><Relationship Id="rId27" Type="http://schemas.openxmlformats.org/officeDocument/2006/relationships/image" Target="../media/image291.wmf"/><Relationship Id="rId30" Type="http://schemas.openxmlformats.org/officeDocument/2006/relationships/oleObject" Target="../embeddings/oleObject263.bin"/><Relationship Id="rId8" Type="http://schemas.openxmlformats.org/officeDocument/2006/relationships/oleObject" Target="../embeddings/oleObject252.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268.bin"/><Relationship Id="rId3" Type="http://schemas.openxmlformats.org/officeDocument/2006/relationships/image" Target="../media/image295.wmf"/><Relationship Id="rId7" Type="http://schemas.openxmlformats.org/officeDocument/2006/relationships/image" Target="../media/image296.wmf"/><Relationship Id="rId2" Type="http://schemas.openxmlformats.org/officeDocument/2006/relationships/oleObject" Target="../embeddings/oleObject265.bin"/><Relationship Id="rId1" Type="http://schemas.openxmlformats.org/officeDocument/2006/relationships/slideLayout" Target="../slideLayouts/slideLayout26.xml"/><Relationship Id="rId6" Type="http://schemas.openxmlformats.org/officeDocument/2006/relationships/oleObject" Target="../embeddings/oleObject267.bin"/><Relationship Id="rId5" Type="http://schemas.openxmlformats.org/officeDocument/2006/relationships/image" Target="../media/image255.wmf"/><Relationship Id="rId4" Type="http://schemas.openxmlformats.org/officeDocument/2006/relationships/oleObject" Target="../embeddings/oleObject266.bin"/><Relationship Id="rId9" Type="http://schemas.openxmlformats.org/officeDocument/2006/relationships/image" Target="../media/image297.wmf"/></Relationships>
</file>

<file path=ppt/slides/_rels/slide97.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oleObject" Target="../embeddings/oleObject269.bin"/><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2999"/>
            <a:ext cx="8229600" cy="2194560"/>
          </a:xfrm>
        </p:spPr>
        <p:txBody>
          <a:bodyPr/>
          <a:lstStyle/>
          <a:p>
            <a:r>
              <a:rPr lang="en-US" dirty="0"/>
              <a:t>Basic Structures: Sets, Functions, Sequences, Sums, and Matrices</a:t>
            </a:r>
          </a:p>
        </p:txBody>
      </p:sp>
      <p:sp>
        <p:nvSpPr>
          <p:cNvPr id="6" name="Subtitle 2"/>
          <p:cNvSpPr>
            <a:spLocks noGrp="1"/>
          </p:cNvSpPr>
          <p:nvPr>
            <p:ph type="subTitle" idx="1"/>
          </p:nvPr>
        </p:nvSpPr>
        <p:spPr>
          <a:xfrm>
            <a:off x="457200" y="3855720"/>
            <a:ext cx="8229600" cy="640080"/>
          </a:xfrm>
        </p:spPr>
        <p:txBody>
          <a:bodyPr/>
          <a:lstStyle/>
          <a:p>
            <a:r>
              <a:rPr lang="fr-FR" dirty="0" err="1"/>
              <a:t>Chapter</a:t>
            </a:r>
            <a:r>
              <a:rPr lang="fr-FR" dirty="0"/>
              <a:t> 2</a:t>
            </a:r>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6A638036-9E41-4823-922E-A75EEEDBFEB3}"/>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3430-48BA-4EC9-8E29-92BAFDA299D2}"/>
              </a:ext>
            </a:extLst>
          </p:cNvPr>
          <p:cNvSpPr>
            <a:spLocks noGrp="1"/>
          </p:cNvSpPr>
          <p:nvPr>
            <p:ph type="title"/>
          </p:nvPr>
        </p:nvSpPr>
        <p:spPr/>
        <p:txBody>
          <a:bodyPr/>
          <a:lstStyle/>
          <a:p>
            <a:r>
              <a:rPr lang="en-US" dirty="0"/>
              <a:t>Set-Builder Notation</a:t>
            </a:r>
          </a:p>
        </p:txBody>
      </p:sp>
      <p:sp>
        <p:nvSpPr>
          <p:cNvPr id="3" name="Content Placeholder 2">
            <a:extLst>
              <a:ext uri="{FF2B5EF4-FFF2-40B4-BE49-F238E27FC236}">
                <a16:creationId xmlns:a16="http://schemas.microsoft.com/office/drawing/2014/main" id="{C4835BA4-E29D-4873-BA33-99AEA697761C}"/>
              </a:ext>
            </a:extLst>
          </p:cNvPr>
          <p:cNvSpPr>
            <a:spLocks noGrp="1"/>
          </p:cNvSpPr>
          <p:nvPr>
            <p:ph idx="1"/>
          </p:nvPr>
        </p:nvSpPr>
        <p:spPr>
          <a:xfrm>
            <a:off x="457200" y="1295400"/>
            <a:ext cx="8458200" cy="533400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Specify the property or properties that all members must satisfy:</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8" name="Object 17">
            <a:extLst>
              <a:ext uri="{FF2B5EF4-FFF2-40B4-BE49-F238E27FC236}">
                <a16:creationId xmlns:a16="http://schemas.microsoft.com/office/drawing/2014/main" id="{CDD9BA46-D7B6-4BFD-AB82-B261585831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2166196"/>
              </p:ext>
            </p:extLst>
          </p:nvPr>
        </p:nvGraphicFramePr>
        <p:xfrm>
          <a:off x="932688" y="2249424"/>
          <a:ext cx="6553201" cy="603982"/>
        </p:xfrm>
        <a:graphic>
          <a:graphicData uri="http://schemas.openxmlformats.org/presentationml/2006/ole">
            <mc:AlternateContent xmlns:mc="http://schemas.openxmlformats.org/markup-compatibility/2006">
              <mc:Choice xmlns:v="urn:schemas-microsoft-com:vml" Requires="v">
                <p:oleObj name="Equation" r:id="rId2" imgW="2755800" imgH="253800" progId="Equation.DSMT4">
                  <p:embed/>
                </p:oleObj>
              </mc:Choice>
              <mc:Fallback>
                <p:oleObj name="Equation" r:id="rId2" imgW="2755800" imgH="253800" progId="Equation.DSMT4">
                  <p:embed/>
                  <p:pic>
                    <p:nvPicPr>
                      <p:cNvPr id="0" name=""/>
                      <p:cNvPicPr/>
                      <p:nvPr/>
                    </p:nvPicPr>
                    <p:blipFill>
                      <a:blip r:embed="rId3"/>
                      <a:stretch>
                        <a:fillRect/>
                      </a:stretch>
                    </p:blipFill>
                    <p:spPr>
                      <a:xfrm>
                        <a:off x="932688" y="2249424"/>
                        <a:ext cx="6553201" cy="60398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2464732-84B6-42AA-8520-833D7BBFB7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4483597"/>
              </p:ext>
            </p:extLst>
          </p:nvPr>
        </p:nvGraphicFramePr>
        <p:xfrm>
          <a:off x="933329" y="2774726"/>
          <a:ext cx="7277983" cy="603982"/>
        </p:xfrm>
        <a:graphic>
          <a:graphicData uri="http://schemas.openxmlformats.org/presentationml/2006/ole">
            <mc:AlternateContent xmlns:mc="http://schemas.openxmlformats.org/markup-compatibility/2006">
              <mc:Choice xmlns:v="urn:schemas-microsoft-com:vml" Requires="v">
                <p:oleObj name="Equation" r:id="rId4" imgW="3060360" imgH="253800" progId="Equation.DSMT4">
                  <p:embed/>
                </p:oleObj>
              </mc:Choice>
              <mc:Fallback>
                <p:oleObj name="Equation" r:id="rId4" imgW="3060360" imgH="253800" progId="Equation.DSMT4">
                  <p:embed/>
                  <p:pic>
                    <p:nvPicPr>
                      <p:cNvPr id="0" name=""/>
                      <p:cNvPicPr/>
                      <p:nvPr/>
                    </p:nvPicPr>
                    <p:blipFill>
                      <a:blip r:embed="rId5"/>
                      <a:stretch>
                        <a:fillRect/>
                      </a:stretch>
                    </p:blipFill>
                    <p:spPr>
                      <a:xfrm>
                        <a:off x="933329" y="2774726"/>
                        <a:ext cx="7277983" cy="60398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F9265659-8FDF-4140-977D-0116729796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7294812"/>
              </p:ext>
            </p:extLst>
          </p:nvPr>
        </p:nvGraphicFramePr>
        <p:xfrm>
          <a:off x="935038" y="3289300"/>
          <a:ext cx="4930775" cy="657225"/>
        </p:xfrm>
        <a:graphic>
          <a:graphicData uri="http://schemas.openxmlformats.org/presentationml/2006/ole">
            <mc:AlternateContent xmlns:mc="http://schemas.openxmlformats.org/markup-compatibility/2006">
              <mc:Choice xmlns:v="urn:schemas-microsoft-com:vml" Requires="v">
                <p:oleObj name="Equation" r:id="rId6" imgW="2095200" imgH="279360" progId="Equation.DSMT4">
                  <p:embed/>
                </p:oleObj>
              </mc:Choice>
              <mc:Fallback>
                <p:oleObj name="Equation" r:id="rId6" imgW="2095200" imgH="279360" progId="Equation.DSMT4">
                  <p:embed/>
                  <p:pic>
                    <p:nvPicPr>
                      <p:cNvPr id="0" name=""/>
                      <p:cNvPicPr/>
                      <p:nvPr/>
                    </p:nvPicPr>
                    <p:blipFill>
                      <a:blip r:embed="rId7"/>
                      <a:stretch>
                        <a:fillRect/>
                      </a:stretch>
                    </p:blipFill>
                    <p:spPr>
                      <a:xfrm>
                        <a:off x="935038" y="3289300"/>
                        <a:ext cx="4930775" cy="6572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86523BF-6DB5-452B-B0EA-628D59CEE76F}"/>
              </a:ext>
            </a:extLst>
          </p:cNvPr>
          <p:cNvSpPr>
            <a:spLocks noGrp="1"/>
          </p:cNvSpPr>
          <p:nvPr>
            <p:ph idx="10"/>
          </p:nvPr>
        </p:nvSpPr>
        <p:spPr>
          <a:xfrm>
            <a:off x="457200" y="3858008"/>
            <a:ext cx="3886200" cy="603981"/>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A predicate may be used:</a:t>
            </a:r>
          </a:p>
        </p:txBody>
      </p:sp>
      <p:graphicFrame>
        <p:nvGraphicFramePr>
          <p:cNvPr id="22" name="Object 21">
            <a:extLst>
              <a:ext uri="{FF2B5EF4-FFF2-40B4-BE49-F238E27FC236}">
                <a16:creationId xmlns:a16="http://schemas.microsoft.com/office/drawing/2014/main" id="{BA889F01-AB8F-41C9-9CE1-A3A9EF12F4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9556649"/>
              </p:ext>
            </p:extLst>
          </p:nvPr>
        </p:nvGraphicFramePr>
        <p:xfrm>
          <a:off x="932688" y="4383310"/>
          <a:ext cx="2019173" cy="621284"/>
        </p:xfrm>
        <a:graphic>
          <a:graphicData uri="http://schemas.openxmlformats.org/presentationml/2006/ole">
            <mc:AlternateContent xmlns:mc="http://schemas.openxmlformats.org/markup-compatibility/2006">
              <mc:Choice xmlns:v="urn:schemas-microsoft-com:vml" Requires="v">
                <p:oleObj name="Equation" r:id="rId8" imgW="825480" imgH="253800" progId="Equation.DSMT4">
                  <p:embed/>
                </p:oleObj>
              </mc:Choice>
              <mc:Fallback>
                <p:oleObj name="Equation" r:id="rId8" imgW="825480" imgH="253800" progId="Equation.DSMT4">
                  <p:embed/>
                  <p:pic>
                    <p:nvPicPr>
                      <p:cNvPr id="0" name=""/>
                      <p:cNvPicPr/>
                      <p:nvPr/>
                    </p:nvPicPr>
                    <p:blipFill>
                      <a:blip r:embed="rId9"/>
                      <a:stretch>
                        <a:fillRect/>
                      </a:stretch>
                    </p:blipFill>
                    <p:spPr>
                      <a:xfrm>
                        <a:off x="932688" y="4383310"/>
                        <a:ext cx="2019173" cy="6212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680C84E-505A-4442-A1B8-947C144F98D8}"/>
              </a:ext>
            </a:extLst>
          </p:cNvPr>
          <p:cNvSpPr>
            <a:spLocks noGrp="1"/>
          </p:cNvSpPr>
          <p:nvPr>
            <p:ph idx="11"/>
          </p:nvPr>
        </p:nvSpPr>
        <p:spPr>
          <a:xfrm>
            <a:off x="457200" y="4991040"/>
            <a:ext cx="1600200" cy="495360"/>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Example:</a:t>
            </a:r>
            <a:endParaRPr lang="en-US" dirty="0">
              <a:latin typeface="Calibri (Body)"/>
            </a:endParaRPr>
          </a:p>
        </p:txBody>
      </p:sp>
      <p:graphicFrame>
        <p:nvGraphicFramePr>
          <p:cNvPr id="23" name="Object 22">
            <a:extLst>
              <a:ext uri="{FF2B5EF4-FFF2-40B4-BE49-F238E27FC236}">
                <a16:creationId xmlns:a16="http://schemas.microsoft.com/office/drawing/2014/main" id="{7C7207AE-3F63-480C-AF21-56A933E5F9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12707"/>
              </p:ext>
            </p:extLst>
          </p:nvPr>
        </p:nvGraphicFramePr>
        <p:xfrm>
          <a:off x="1897063" y="4976813"/>
          <a:ext cx="2430462" cy="585787"/>
        </p:xfrm>
        <a:graphic>
          <a:graphicData uri="http://schemas.openxmlformats.org/presentationml/2006/ole">
            <mc:AlternateContent xmlns:mc="http://schemas.openxmlformats.org/markup-compatibility/2006">
              <mc:Choice xmlns:v="urn:schemas-microsoft-com:vml" Requires="v">
                <p:oleObj name="Equation" r:id="rId10" imgW="1054080" imgH="253800" progId="Equation.DSMT4">
                  <p:embed/>
                </p:oleObj>
              </mc:Choice>
              <mc:Fallback>
                <p:oleObj name="Equation" r:id="rId10" imgW="1054080" imgH="253800" progId="Equation.DSMT4">
                  <p:embed/>
                  <p:pic>
                    <p:nvPicPr>
                      <p:cNvPr id="0" name=""/>
                      <p:cNvPicPr/>
                      <p:nvPr/>
                    </p:nvPicPr>
                    <p:blipFill>
                      <a:blip r:embed="rId11"/>
                      <a:stretch>
                        <a:fillRect/>
                      </a:stretch>
                    </p:blipFill>
                    <p:spPr>
                      <a:xfrm>
                        <a:off x="1897063" y="4976813"/>
                        <a:ext cx="2430462" cy="58578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D287F4A-48EB-4721-B57B-73CB2EF98655}"/>
              </a:ext>
            </a:extLst>
          </p:cNvPr>
          <p:cNvSpPr>
            <a:spLocks noGrp="1"/>
          </p:cNvSpPr>
          <p:nvPr>
            <p:ph idx="12"/>
          </p:nvPr>
        </p:nvSpPr>
        <p:spPr>
          <a:xfrm>
            <a:off x="454893" y="5513517"/>
            <a:ext cx="4308764" cy="55445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Positive rational numbers</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t>
            </a:r>
          </a:p>
        </p:txBody>
      </p:sp>
      <p:graphicFrame>
        <p:nvGraphicFramePr>
          <p:cNvPr id="24" name="Object 23">
            <a:extLst>
              <a:ext uri="{FF2B5EF4-FFF2-40B4-BE49-F238E27FC236}">
                <a16:creationId xmlns:a16="http://schemas.microsoft.com/office/drawing/2014/main" id="{B7F8708C-2118-42DC-8AE2-9C3C400AED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7604816"/>
              </p:ext>
            </p:extLst>
          </p:nvPr>
        </p:nvGraphicFramePr>
        <p:xfrm>
          <a:off x="498071" y="6019800"/>
          <a:ext cx="8188729" cy="639745"/>
        </p:xfrm>
        <a:graphic>
          <a:graphicData uri="http://schemas.openxmlformats.org/presentationml/2006/ole">
            <mc:AlternateContent xmlns:mc="http://schemas.openxmlformats.org/markup-compatibility/2006">
              <mc:Choice xmlns:v="urn:schemas-microsoft-com:vml" Requires="v">
                <p:oleObj name="Equation" r:id="rId12" imgW="3251160" imgH="253800" progId="Equation.DSMT4">
                  <p:embed/>
                </p:oleObj>
              </mc:Choice>
              <mc:Fallback>
                <p:oleObj name="Equation" r:id="rId12" imgW="3251160" imgH="253800" progId="Equation.DSMT4">
                  <p:embed/>
                  <p:pic>
                    <p:nvPicPr>
                      <p:cNvPr id="0" name=""/>
                      <p:cNvPicPr/>
                      <p:nvPr/>
                    </p:nvPicPr>
                    <p:blipFill>
                      <a:blip r:embed="rId13"/>
                      <a:stretch>
                        <a:fillRect/>
                      </a:stretch>
                    </p:blipFill>
                    <p:spPr>
                      <a:xfrm>
                        <a:off x="498071" y="6019800"/>
                        <a:ext cx="8188729" cy="639745"/>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1E1B55AB-A235-4C14-80B8-326B2E5708D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41187673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r>
              <a:rPr lang="en-US" sz="1500" dirty="0"/>
              <a:t> 2</a:t>
            </a:r>
          </a:p>
        </p:txBody>
      </p:sp>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8867297"/>
              </p:ext>
            </p:extLst>
          </p:nvPr>
        </p:nvGraphicFramePr>
        <p:xfrm>
          <a:off x="685800" y="1555750"/>
          <a:ext cx="6875463" cy="4813300"/>
        </p:xfrm>
        <a:graphic>
          <a:graphicData uri="http://schemas.openxmlformats.org/presentationml/2006/ole">
            <mc:AlternateContent xmlns:mc="http://schemas.openxmlformats.org/markup-compatibility/2006">
              <mc:Choice xmlns:v="urn:schemas-microsoft-com:vml" Requires="v">
                <p:oleObj name="Equation" r:id="rId2" imgW="2793960" imgH="1955520" progId="Equation.DSMT4">
                  <p:embed/>
                </p:oleObj>
              </mc:Choice>
              <mc:Fallback>
                <p:oleObj name="Equation" r:id="rId2" imgW="2793960" imgH="1955520" progId="Equation.DSMT4">
                  <p:embed/>
                  <p:pic>
                    <p:nvPicPr>
                      <p:cNvPr id="3" name="Object 2"/>
                      <p:cNvPicPr/>
                      <p:nvPr/>
                    </p:nvPicPr>
                    <p:blipFill>
                      <a:blip r:embed="rId3"/>
                      <a:stretch>
                        <a:fillRect/>
                      </a:stretch>
                    </p:blipFill>
                    <p:spPr>
                      <a:xfrm>
                        <a:off x="685800" y="1555750"/>
                        <a:ext cx="6875463" cy="4813300"/>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4F0E8A0C-4447-4B46-876E-0480C5E0AFE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100</a:t>
            </a:fld>
            <a:endParaRPr lang="en-US" dirty="0">
              <a:solidFill>
                <a:schemeClr val="bg1"/>
              </a:solidFill>
            </a:endParaRPr>
          </a:p>
        </p:txBody>
      </p:sp>
    </p:spTree>
    <p:extLst>
      <p:ext uri="{BB962C8B-B14F-4D97-AF65-F5344CB8AC3E}">
        <p14:creationId xmlns:p14="http://schemas.microsoft.com/office/powerpoint/2010/main" val="1034608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Notation (</a:t>
            </a:r>
            <a:r>
              <a:rPr lang="en-US" i="1" dirty="0"/>
              <a:t>optional</a:t>
            </a:r>
            <a:r>
              <a:rPr lang="en-US" dirty="0"/>
              <a:t>)</a:t>
            </a:r>
            <a:endParaRPr lang="en-US" sz="1500" dirty="0"/>
          </a:p>
        </p:txBody>
      </p:sp>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0320261"/>
              </p:ext>
            </p:extLst>
          </p:nvPr>
        </p:nvGraphicFramePr>
        <p:xfrm>
          <a:off x="914400" y="1984375"/>
          <a:ext cx="7319963" cy="3927475"/>
        </p:xfrm>
        <a:graphic>
          <a:graphicData uri="http://schemas.openxmlformats.org/presentationml/2006/ole">
            <mc:AlternateContent xmlns:mc="http://schemas.openxmlformats.org/markup-compatibility/2006">
              <mc:Choice xmlns:v="urn:schemas-microsoft-com:vml" Requires="v">
                <p:oleObj name="Equation" r:id="rId2" imgW="2984400" imgH="1600200" progId="Equation.DSMT4">
                  <p:embed/>
                </p:oleObj>
              </mc:Choice>
              <mc:Fallback>
                <p:oleObj name="Equation" r:id="rId2" imgW="2984400" imgH="1600200" progId="Equation.DSMT4">
                  <p:embed/>
                  <p:pic>
                    <p:nvPicPr>
                      <p:cNvPr id="3" name="Object 2"/>
                      <p:cNvPicPr/>
                      <p:nvPr/>
                    </p:nvPicPr>
                    <p:blipFill>
                      <a:blip r:embed="rId3"/>
                      <a:stretch>
                        <a:fillRect/>
                      </a:stretch>
                    </p:blipFill>
                    <p:spPr>
                      <a:xfrm>
                        <a:off x="914400" y="1984375"/>
                        <a:ext cx="7319963" cy="3927475"/>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42ED92A6-F8C1-4D45-A4A7-9640FCCEF70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101</a:t>
            </a:fld>
            <a:endParaRPr lang="en-US" dirty="0">
              <a:solidFill>
                <a:schemeClr val="bg1"/>
              </a:solidFill>
            </a:endParaRPr>
          </a:p>
        </p:txBody>
      </p:sp>
    </p:spTree>
    <p:extLst>
      <p:ext uri="{BB962C8B-B14F-4D97-AF65-F5344CB8AC3E}">
        <p14:creationId xmlns:p14="http://schemas.microsoft.com/office/powerpoint/2010/main" val="22428240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69B1-C6D9-4F28-BADA-1413E342A174}"/>
              </a:ext>
            </a:extLst>
          </p:cNvPr>
          <p:cNvSpPr>
            <a:spLocks noGrp="1"/>
          </p:cNvSpPr>
          <p:nvPr>
            <p:ph type="title"/>
          </p:nvPr>
        </p:nvSpPr>
        <p:spPr/>
        <p:txBody>
          <a:bodyPr/>
          <a:lstStyle/>
          <a:p>
            <a:r>
              <a:rPr lang="en-US" dirty="0"/>
              <a:t>Geometric Series</a:t>
            </a:r>
            <a:r>
              <a:rPr lang="en-US" sz="1500" dirty="0"/>
              <a:t> 1</a:t>
            </a:r>
            <a:endParaRPr lang="en-US" dirty="0"/>
          </a:p>
        </p:txBody>
      </p:sp>
      <p:sp>
        <p:nvSpPr>
          <p:cNvPr id="3" name="Content Placeholder 2">
            <a:extLst>
              <a:ext uri="{FF2B5EF4-FFF2-40B4-BE49-F238E27FC236}">
                <a16:creationId xmlns:a16="http://schemas.microsoft.com/office/drawing/2014/main" id="{D235775B-F5B1-4B4B-A752-1AE9A67BCAE7}"/>
              </a:ext>
            </a:extLst>
          </p:cNvPr>
          <p:cNvSpPr>
            <a:spLocks noGrp="1"/>
          </p:cNvSpPr>
          <p:nvPr>
            <p:ph idx="1"/>
          </p:nvPr>
        </p:nvSpPr>
        <p:spPr>
          <a:xfrm>
            <a:off x="457200" y="1295400"/>
            <a:ext cx="7924800" cy="762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Sums of terms of geometric progressions</a:t>
            </a:r>
          </a:p>
        </p:txBody>
      </p:sp>
      <p:graphicFrame>
        <p:nvGraphicFramePr>
          <p:cNvPr id="16" name="Object 3">
            <a:extLst>
              <a:ext uri="{FF2B5EF4-FFF2-40B4-BE49-F238E27FC236}">
                <a16:creationId xmlns:a16="http://schemas.microsoft.com/office/drawing/2014/main" id="{1F0809CC-BDE6-454E-984B-6CC8B0E00E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578576"/>
              </p:ext>
            </p:extLst>
          </p:nvPr>
        </p:nvGraphicFramePr>
        <p:xfrm>
          <a:off x="2484438" y="1844675"/>
          <a:ext cx="3840162" cy="1660525"/>
        </p:xfrm>
        <a:graphic>
          <a:graphicData uri="http://schemas.openxmlformats.org/presentationml/2006/ole">
            <mc:AlternateContent xmlns:mc="http://schemas.openxmlformats.org/markup-compatibility/2006">
              <mc:Choice xmlns:v="urn:schemas-microsoft-com:vml" Requires="v">
                <p:oleObj name="Equation" r:id="rId2" imgW="1587240" imgH="685800" progId="Equation.DSMT4">
                  <p:embed/>
                </p:oleObj>
              </mc:Choice>
              <mc:Fallback>
                <p:oleObj name="Equation" r:id="rId2" imgW="1587240" imgH="685800" progId="Equation.DSMT4">
                  <p:embed/>
                  <p:pic>
                    <p:nvPicPr>
                      <p:cNvPr id="3" name="Object 3">
                        <a:extLst>
                          <a:ext uri="{C183D7F6-B498-43B3-948B-1728B52AA6E4}">
                            <adec:decorative xmlns:adec="http://schemas.microsoft.com/office/drawing/2017/decorative" val="1"/>
                          </a:ext>
                        </a:extLst>
                      </p:cNvPr>
                      <p:cNvPicPr/>
                      <p:nvPr/>
                    </p:nvPicPr>
                    <p:blipFill>
                      <a:blip r:embed="rId3"/>
                      <a:stretch>
                        <a:fillRect/>
                      </a:stretch>
                    </p:blipFill>
                    <p:spPr>
                      <a:xfrm>
                        <a:off x="2484438" y="1844675"/>
                        <a:ext cx="3840162" cy="16605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1CDAE95-12A0-4487-AC84-C5E0B720B7A4}"/>
              </a:ext>
            </a:extLst>
          </p:cNvPr>
          <p:cNvSpPr>
            <a:spLocks noGrp="1"/>
          </p:cNvSpPr>
          <p:nvPr>
            <p:ph idx="10"/>
          </p:nvPr>
        </p:nvSpPr>
        <p:spPr>
          <a:xfrm>
            <a:off x="457200" y="3712464"/>
            <a:ext cx="1905000" cy="6116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Proof:</a:t>
            </a:r>
            <a:r>
              <a:rPr kumimoji="0" lang="en-US" sz="3000" b="0" i="0" u="none" strike="noStrike" kern="1200" cap="none" spc="0" normalizeH="0" baseline="0" noProof="0" dirty="0">
                <a:ln>
                  <a:noFill/>
                </a:ln>
                <a:solidFill>
                  <a:prstClr val="black"/>
                </a:solidFill>
                <a:effectLst/>
                <a:uLnTx/>
                <a:uFillTx/>
                <a:latin typeface="Calibri (Body)"/>
              </a:rPr>
              <a:t> Let</a:t>
            </a:r>
          </a:p>
        </p:txBody>
      </p:sp>
      <p:graphicFrame>
        <p:nvGraphicFramePr>
          <p:cNvPr id="17" name="Object 5">
            <a:extLst>
              <a:ext uri="{FF2B5EF4-FFF2-40B4-BE49-F238E27FC236}">
                <a16:creationId xmlns:a16="http://schemas.microsoft.com/office/drawing/2014/main" id="{7A2D1F31-ED9E-4722-9A6C-92AAEAFB4D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9701679"/>
              </p:ext>
            </p:extLst>
          </p:nvPr>
        </p:nvGraphicFramePr>
        <p:xfrm>
          <a:off x="2670175" y="3478213"/>
          <a:ext cx="1689100" cy="1076325"/>
        </p:xfrm>
        <a:graphic>
          <a:graphicData uri="http://schemas.openxmlformats.org/presentationml/2006/ole">
            <mc:AlternateContent xmlns:mc="http://schemas.openxmlformats.org/markup-compatibility/2006">
              <mc:Choice xmlns:v="urn:schemas-microsoft-com:vml" Requires="v">
                <p:oleObj name="Equation" r:id="rId4" imgW="698400" imgH="444240" progId="Equation.DSMT4">
                  <p:embed/>
                </p:oleObj>
              </mc:Choice>
              <mc:Fallback>
                <p:oleObj name="Equation" r:id="rId4" imgW="698400" imgH="444240" progId="Equation.DSMT4">
                  <p:embed/>
                  <p:pic>
                    <p:nvPicPr>
                      <p:cNvPr id="11" name="Object 5">
                        <a:extLst>
                          <a:ext uri="{C183D7F6-B498-43B3-948B-1728B52AA6E4}">
                            <adec:decorative xmlns:adec="http://schemas.microsoft.com/office/drawing/2017/decorative" val="1"/>
                          </a:ext>
                        </a:extLst>
                      </p:cNvPr>
                      <p:cNvPicPr/>
                      <p:nvPr/>
                    </p:nvPicPr>
                    <p:blipFill>
                      <a:blip r:embed="rId5"/>
                      <a:stretch>
                        <a:fillRect/>
                      </a:stretch>
                    </p:blipFill>
                    <p:spPr>
                      <a:xfrm>
                        <a:off x="2670175" y="3478213"/>
                        <a:ext cx="1689100" cy="1076325"/>
                      </a:xfrm>
                      <a:prstGeom prst="rect">
                        <a:avLst/>
                      </a:prstGeom>
                    </p:spPr>
                  </p:pic>
                </p:oleObj>
              </mc:Fallback>
            </mc:AlternateContent>
          </a:graphicData>
        </a:graphic>
      </p:graphicFrame>
      <p:graphicFrame>
        <p:nvGraphicFramePr>
          <p:cNvPr id="18" name="Object 6">
            <a:extLst>
              <a:ext uri="{FF2B5EF4-FFF2-40B4-BE49-F238E27FC236}">
                <a16:creationId xmlns:a16="http://schemas.microsoft.com/office/drawing/2014/main" id="{968E4943-9896-4691-BFD3-6DF5F444EC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9578875"/>
              </p:ext>
            </p:extLst>
          </p:nvPr>
        </p:nvGraphicFramePr>
        <p:xfrm>
          <a:off x="2530475" y="4487863"/>
          <a:ext cx="1968500" cy="1076325"/>
        </p:xfrm>
        <a:graphic>
          <a:graphicData uri="http://schemas.openxmlformats.org/presentationml/2006/ole">
            <mc:AlternateContent xmlns:mc="http://schemas.openxmlformats.org/markup-compatibility/2006">
              <mc:Choice xmlns:v="urn:schemas-microsoft-com:vml" Requires="v">
                <p:oleObj name="Equation" r:id="rId6" imgW="812520" imgH="444240" progId="Equation.DSMT4">
                  <p:embed/>
                </p:oleObj>
              </mc:Choice>
              <mc:Fallback>
                <p:oleObj name="Equation" r:id="rId6" imgW="812520" imgH="444240" progId="Equation.DSMT4">
                  <p:embed/>
                  <p:pic>
                    <p:nvPicPr>
                      <p:cNvPr id="12" name="Object 6">
                        <a:extLst>
                          <a:ext uri="{C183D7F6-B498-43B3-948B-1728B52AA6E4}">
                            <adec:decorative xmlns:adec="http://schemas.microsoft.com/office/drawing/2017/decorative" val="1"/>
                          </a:ext>
                        </a:extLst>
                      </p:cNvPr>
                      <p:cNvPicPr/>
                      <p:nvPr/>
                    </p:nvPicPr>
                    <p:blipFill>
                      <a:blip r:embed="rId7"/>
                      <a:stretch>
                        <a:fillRect/>
                      </a:stretch>
                    </p:blipFill>
                    <p:spPr>
                      <a:xfrm>
                        <a:off x="2530475" y="4487863"/>
                        <a:ext cx="1968500" cy="1076325"/>
                      </a:xfrm>
                      <a:prstGeom prst="rect">
                        <a:avLst/>
                      </a:prstGeom>
                    </p:spPr>
                  </p:pic>
                </p:oleObj>
              </mc:Fallback>
            </mc:AlternateContent>
          </a:graphicData>
        </a:graphic>
      </p:graphicFrame>
      <p:graphicFrame>
        <p:nvGraphicFramePr>
          <p:cNvPr id="19" name="Object 7">
            <a:extLst>
              <a:ext uri="{FF2B5EF4-FFF2-40B4-BE49-F238E27FC236}">
                <a16:creationId xmlns:a16="http://schemas.microsoft.com/office/drawing/2014/main" id="{DEA3EAE5-6A7C-4622-A8E2-86CE7C89E4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8464619"/>
              </p:ext>
            </p:extLst>
          </p:nvPr>
        </p:nvGraphicFramePr>
        <p:xfrm>
          <a:off x="3048000" y="5553075"/>
          <a:ext cx="1506537" cy="1076325"/>
        </p:xfrm>
        <a:graphic>
          <a:graphicData uri="http://schemas.openxmlformats.org/presentationml/2006/ole">
            <mc:AlternateContent xmlns:mc="http://schemas.openxmlformats.org/markup-compatibility/2006">
              <mc:Choice xmlns:v="urn:schemas-microsoft-com:vml" Requires="v">
                <p:oleObj name="Equation" r:id="rId8" imgW="622080" imgH="444240" progId="Equation.DSMT4">
                  <p:embed/>
                </p:oleObj>
              </mc:Choice>
              <mc:Fallback>
                <p:oleObj name="Equation" r:id="rId8" imgW="622080" imgH="444240" progId="Equation.DSMT4">
                  <p:embed/>
                  <p:pic>
                    <p:nvPicPr>
                      <p:cNvPr id="13" name="Object 7">
                        <a:extLst>
                          <a:ext uri="{C183D7F6-B498-43B3-948B-1728B52AA6E4}">
                            <adec:decorative xmlns:adec="http://schemas.microsoft.com/office/drawing/2017/decorative" val="1"/>
                          </a:ext>
                        </a:extLst>
                      </p:cNvPr>
                      <p:cNvPicPr/>
                      <p:nvPr/>
                    </p:nvPicPr>
                    <p:blipFill>
                      <a:blip r:embed="rId9"/>
                      <a:stretch>
                        <a:fillRect/>
                      </a:stretch>
                    </p:blipFill>
                    <p:spPr>
                      <a:xfrm>
                        <a:off x="3048000" y="5553075"/>
                        <a:ext cx="1506537" cy="10763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F818F33-CCD7-4B94-92C0-C15A3CA42044}"/>
              </a:ext>
            </a:extLst>
          </p:cNvPr>
          <p:cNvSpPr>
            <a:spLocks noGrp="1"/>
          </p:cNvSpPr>
          <p:nvPr>
            <p:ph idx="11"/>
          </p:nvPr>
        </p:nvSpPr>
        <p:spPr>
          <a:xfrm>
            <a:off x="4867275" y="3735516"/>
            <a:ext cx="2295525" cy="58862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To compute</a:t>
            </a:r>
          </a:p>
        </p:txBody>
      </p:sp>
      <p:graphicFrame>
        <p:nvGraphicFramePr>
          <p:cNvPr id="20" name="Object 19">
            <a:extLst>
              <a:ext uri="{FF2B5EF4-FFF2-40B4-BE49-F238E27FC236}">
                <a16:creationId xmlns:a16="http://schemas.microsoft.com/office/drawing/2014/main" id="{18B4D988-AC53-42E1-A24B-F365663656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4548310"/>
              </p:ext>
            </p:extLst>
          </p:nvPr>
        </p:nvGraphicFramePr>
        <p:xfrm>
          <a:off x="6781800" y="3735516"/>
          <a:ext cx="590550" cy="625288"/>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0" name=""/>
                      <p:cNvPicPr/>
                      <p:nvPr/>
                    </p:nvPicPr>
                    <p:blipFill>
                      <a:blip r:embed="rId11"/>
                      <a:stretch>
                        <a:fillRect/>
                      </a:stretch>
                    </p:blipFill>
                    <p:spPr>
                      <a:xfrm>
                        <a:off x="6781800" y="3735516"/>
                        <a:ext cx="590550" cy="6252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5D3215-7E39-49D0-AB1F-F3FE8C7B054F}"/>
              </a:ext>
            </a:extLst>
          </p:cNvPr>
          <p:cNvSpPr>
            <a:spLocks noGrp="1"/>
          </p:cNvSpPr>
          <p:nvPr>
            <p:ph idx="12"/>
          </p:nvPr>
        </p:nvSpPr>
        <p:spPr>
          <a:xfrm>
            <a:off x="7315200" y="3735516"/>
            <a:ext cx="914400" cy="463431"/>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first</a:t>
            </a:r>
            <a:endParaRPr lang="en-US" dirty="0">
              <a:latin typeface="Calibri (Body)"/>
            </a:endParaRPr>
          </a:p>
        </p:txBody>
      </p:sp>
      <p:sp>
        <p:nvSpPr>
          <p:cNvPr id="7" name="Content Placeholder 6">
            <a:extLst>
              <a:ext uri="{FF2B5EF4-FFF2-40B4-BE49-F238E27FC236}">
                <a16:creationId xmlns:a16="http://schemas.microsoft.com/office/drawing/2014/main" id="{74EBFF4D-BC90-4CC5-963A-DA3A2A4C6C7F}"/>
              </a:ext>
            </a:extLst>
          </p:cNvPr>
          <p:cNvSpPr>
            <a:spLocks noGrp="1"/>
          </p:cNvSpPr>
          <p:nvPr>
            <p:ph idx="13"/>
          </p:nvPr>
        </p:nvSpPr>
        <p:spPr>
          <a:xfrm>
            <a:off x="4867275" y="4205052"/>
            <a:ext cx="4041775" cy="1989509"/>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multiply both sides of the equality by r and then manipulate the resulting sum as follows:</a:t>
            </a:r>
            <a:endParaRPr lang="en-US" dirty="0">
              <a:latin typeface="Calibri (Body)"/>
            </a:endParaRPr>
          </a:p>
        </p:txBody>
      </p:sp>
      <p:sp>
        <p:nvSpPr>
          <p:cNvPr id="15" name="Slide Number Placeholder 5">
            <a:extLst>
              <a:ext uri="{FF2B5EF4-FFF2-40B4-BE49-F238E27FC236}">
                <a16:creationId xmlns:a16="http://schemas.microsoft.com/office/drawing/2014/main" id="{5E14522F-C528-4A47-8A41-EED368F936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102</a:t>
            </a:fld>
            <a:endParaRPr lang="en-US" dirty="0">
              <a:solidFill>
                <a:schemeClr val="bg1"/>
              </a:solidFill>
            </a:endParaRPr>
          </a:p>
        </p:txBody>
      </p:sp>
    </p:spTree>
    <p:extLst>
      <p:ext uri="{BB962C8B-B14F-4D97-AF65-F5344CB8AC3E}">
        <p14:creationId xmlns:p14="http://schemas.microsoft.com/office/powerpoint/2010/main" val="2453800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Series</a:t>
            </a:r>
            <a:r>
              <a:rPr lang="en-US" sz="1500" dirty="0"/>
              <a:t> 2</a:t>
            </a:r>
          </a:p>
        </p:txBody>
      </p:sp>
      <p:graphicFrame>
        <p:nvGraphicFramePr>
          <p:cNvPr id="18"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4954525"/>
              </p:ext>
            </p:extLst>
          </p:nvPr>
        </p:nvGraphicFramePr>
        <p:xfrm>
          <a:off x="1066800" y="1300163"/>
          <a:ext cx="1119188" cy="800100"/>
        </p:xfrm>
        <a:graphic>
          <a:graphicData uri="http://schemas.openxmlformats.org/presentationml/2006/ole">
            <mc:AlternateContent xmlns:mc="http://schemas.openxmlformats.org/markup-compatibility/2006">
              <mc:Choice xmlns:v="urn:schemas-microsoft-com:vml" Requires="v">
                <p:oleObj name="Equation" r:id="rId2" imgW="622080" imgH="444240" progId="Equation.DSMT4">
                  <p:embed/>
                </p:oleObj>
              </mc:Choice>
              <mc:Fallback>
                <p:oleObj name="Equation" r:id="rId2" imgW="622080" imgH="444240" progId="Equation.DSMT4">
                  <p:embed/>
                  <p:pic>
                    <p:nvPicPr>
                      <p:cNvPr id="13" name="Object 7"/>
                      <p:cNvPicPr/>
                      <p:nvPr/>
                    </p:nvPicPr>
                    <p:blipFill>
                      <a:blip r:embed="rId3"/>
                      <a:stretch>
                        <a:fillRect/>
                      </a:stretch>
                    </p:blipFill>
                    <p:spPr>
                      <a:xfrm>
                        <a:off x="1066800" y="1300163"/>
                        <a:ext cx="1119188" cy="800100"/>
                      </a:xfrm>
                      <a:prstGeom prst="rect">
                        <a:avLst/>
                      </a:prstGeom>
                    </p:spPr>
                  </p:pic>
                </p:oleObj>
              </mc:Fallback>
            </mc:AlternateContent>
          </a:graphicData>
        </a:graphic>
      </p:graphicFrame>
      <p:sp>
        <p:nvSpPr>
          <p:cNvPr id="17" name="Content Placeholder 3"/>
          <p:cNvSpPr>
            <a:spLocks noGrp="1"/>
          </p:cNvSpPr>
          <p:nvPr>
            <p:ph idx="1"/>
          </p:nvPr>
        </p:nvSpPr>
        <p:spPr>
          <a:xfrm>
            <a:off x="3048000" y="1478280"/>
            <a:ext cx="2743200" cy="426720"/>
          </a:xfrm>
        </p:spPr>
        <p:txBody>
          <a:bodyPr/>
          <a:lstStyle/>
          <a:p>
            <a:r>
              <a:rPr lang="en-US" sz="2200" dirty="0">
                <a:latin typeface="Calibri (Body)"/>
              </a:rPr>
              <a:t>From previous slide.</a:t>
            </a:r>
          </a:p>
        </p:txBody>
      </p:sp>
      <p:graphicFrame>
        <p:nvGraphicFramePr>
          <p:cNvPr id="19"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3785923"/>
              </p:ext>
            </p:extLst>
          </p:nvPr>
        </p:nvGraphicFramePr>
        <p:xfrm>
          <a:off x="1055688" y="2162175"/>
          <a:ext cx="982662" cy="776288"/>
        </p:xfrm>
        <a:graphic>
          <a:graphicData uri="http://schemas.openxmlformats.org/presentationml/2006/ole">
            <mc:AlternateContent xmlns:mc="http://schemas.openxmlformats.org/markup-compatibility/2006">
              <mc:Choice xmlns:v="urn:schemas-microsoft-com:vml" Requires="v">
                <p:oleObj name="Equation" r:id="rId4" imgW="545760" imgH="431640" progId="Equation.DSMT4">
                  <p:embed/>
                </p:oleObj>
              </mc:Choice>
              <mc:Fallback>
                <p:oleObj name="Equation" r:id="rId4" imgW="545760" imgH="431640" progId="Equation.DSMT4">
                  <p:embed/>
                  <p:pic>
                    <p:nvPicPr>
                      <p:cNvPr id="18" name="Object 7"/>
                      <p:cNvPicPr/>
                      <p:nvPr/>
                    </p:nvPicPr>
                    <p:blipFill>
                      <a:blip r:embed="rId5"/>
                      <a:stretch>
                        <a:fillRect/>
                      </a:stretch>
                    </p:blipFill>
                    <p:spPr>
                      <a:xfrm>
                        <a:off x="1055688" y="2162175"/>
                        <a:ext cx="982662" cy="776288"/>
                      </a:xfrm>
                      <a:prstGeom prst="rect">
                        <a:avLst/>
                      </a:prstGeom>
                    </p:spPr>
                  </p:pic>
                </p:oleObj>
              </mc:Fallback>
            </mc:AlternateContent>
          </a:graphicData>
        </a:graphic>
      </p:graphicFrame>
      <p:sp>
        <p:nvSpPr>
          <p:cNvPr id="16" name="Content Placeholder 5"/>
          <p:cNvSpPr>
            <a:spLocks noGrp="1"/>
          </p:cNvSpPr>
          <p:nvPr>
            <p:ph idx="13"/>
          </p:nvPr>
        </p:nvSpPr>
        <p:spPr>
          <a:xfrm>
            <a:off x="3048000" y="2286000"/>
            <a:ext cx="5410200" cy="420513"/>
          </a:xfrm>
        </p:spPr>
        <p:txBody>
          <a:bodyPr/>
          <a:lstStyle/>
          <a:p>
            <a:r>
              <a:rPr lang="en-US" sz="2200" dirty="0">
                <a:latin typeface="Calibri (Body)"/>
              </a:rPr>
              <a:t>Shifting the index of summation with </a:t>
            </a:r>
            <a:r>
              <a:rPr lang="en-US" sz="2200" i="1" dirty="0">
                <a:latin typeface="Calibri (Body)"/>
              </a:rPr>
              <a:t>k</a:t>
            </a:r>
            <a:r>
              <a:rPr lang="en-US" sz="2200" dirty="0">
                <a:latin typeface="Calibri (Body)"/>
              </a:rPr>
              <a:t> = </a:t>
            </a:r>
            <a:r>
              <a:rPr lang="en-US" sz="2200" i="1" dirty="0">
                <a:latin typeface="Calibri (Body)"/>
              </a:rPr>
              <a:t>j</a:t>
            </a:r>
            <a:r>
              <a:rPr lang="en-US" sz="2200" dirty="0">
                <a:latin typeface="Calibri (Body)"/>
              </a:rPr>
              <a:t> + </a:t>
            </a:r>
            <a:r>
              <a:rPr lang="en-US" sz="2200" dirty="0">
                <a:latin typeface="Calibri (Body)"/>
                <a:ea typeface="Cambria Math" pitchFamily="18" charset="0"/>
              </a:rPr>
              <a:t>1</a:t>
            </a:r>
            <a:r>
              <a:rPr lang="en-US" sz="2200" dirty="0">
                <a:latin typeface="Calibri (Body)"/>
              </a:rPr>
              <a:t>.</a:t>
            </a:r>
          </a:p>
        </p:txBody>
      </p:sp>
      <p:graphicFrame>
        <p:nvGraphicFramePr>
          <p:cNvPr id="20"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9557654"/>
              </p:ext>
            </p:extLst>
          </p:nvPr>
        </p:nvGraphicFramePr>
        <p:xfrm>
          <a:off x="1066800" y="3000375"/>
          <a:ext cx="2605088" cy="822325"/>
        </p:xfrm>
        <a:graphic>
          <a:graphicData uri="http://schemas.openxmlformats.org/presentationml/2006/ole">
            <mc:AlternateContent xmlns:mc="http://schemas.openxmlformats.org/markup-compatibility/2006">
              <mc:Choice xmlns:v="urn:schemas-microsoft-com:vml" Requires="v">
                <p:oleObj name="Equation" r:id="rId6" imgW="1447560" imgH="457200" progId="Equation.DSMT4">
                  <p:embed/>
                </p:oleObj>
              </mc:Choice>
              <mc:Fallback>
                <p:oleObj name="Equation" r:id="rId6" imgW="1447560" imgH="457200" progId="Equation.DSMT4">
                  <p:embed/>
                  <p:pic>
                    <p:nvPicPr>
                      <p:cNvPr id="19" name="Object 7"/>
                      <p:cNvPicPr/>
                      <p:nvPr/>
                    </p:nvPicPr>
                    <p:blipFill>
                      <a:blip r:embed="rId7"/>
                      <a:stretch>
                        <a:fillRect/>
                      </a:stretch>
                    </p:blipFill>
                    <p:spPr>
                      <a:xfrm>
                        <a:off x="1066800" y="3000375"/>
                        <a:ext cx="2605088" cy="822325"/>
                      </a:xfrm>
                      <a:prstGeom prst="rect">
                        <a:avLst/>
                      </a:prstGeom>
                    </p:spPr>
                  </p:pic>
                </p:oleObj>
              </mc:Fallback>
            </mc:AlternateContent>
          </a:graphicData>
        </a:graphic>
      </p:graphicFrame>
      <p:sp>
        <p:nvSpPr>
          <p:cNvPr id="15" name="Content Placeholder 7"/>
          <p:cNvSpPr>
            <a:spLocks noGrp="1"/>
          </p:cNvSpPr>
          <p:nvPr>
            <p:ph idx="14"/>
          </p:nvPr>
        </p:nvSpPr>
        <p:spPr>
          <a:xfrm>
            <a:off x="4114800" y="2971800"/>
            <a:ext cx="3886200" cy="755758"/>
          </a:xfrm>
        </p:spPr>
        <p:txBody>
          <a:bodyPr/>
          <a:lstStyle/>
          <a:p>
            <a:r>
              <a:rPr lang="en-US" sz="2200" dirty="0">
                <a:latin typeface="Calibri (Body)"/>
              </a:rPr>
              <a:t>Removing </a:t>
            </a:r>
            <a:r>
              <a:rPr lang="en-US" sz="2200" i="1" dirty="0">
                <a:latin typeface="Calibri (Body)"/>
              </a:rPr>
              <a:t>k</a:t>
            </a:r>
            <a:r>
              <a:rPr lang="en-US" sz="2200" dirty="0">
                <a:latin typeface="Calibri (Body)"/>
              </a:rPr>
              <a:t> = </a:t>
            </a:r>
            <a:r>
              <a:rPr lang="en-US" sz="2200" i="1" dirty="0">
                <a:latin typeface="Calibri (Body)"/>
              </a:rPr>
              <a:t>n</a:t>
            </a:r>
            <a:r>
              <a:rPr lang="en-US" sz="2200" dirty="0">
                <a:latin typeface="Calibri (Body)"/>
              </a:rPr>
              <a:t> + </a:t>
            </a:r>
            <a:r>
              <a:rPr lang="en-US" sz="2200" dirty="0">
                <a:latin typeface="Calibri (Body)"/>
                <a:ea typeface="Cambria Math" pitchFamily="18" charset="0"/>
              </a:rPr>
              <a:t>1</a:t>
            </a:r>
            <a:r>
              <a:rPr lang="en-US" sz="2200" dirty="0">
                <a:latin typeface="Calibri (Body)"/>
              </a:rPr>
              <a:t> term and adding </a:t>
            </a:r>
            <a:r>
              <a:rPr lang="en-US" sz="2200" i="1" dirty="0">
                <a:latin typeface="Calibri (Body)"/>
              </a:rPr>
              <a:t>k</a:t>
            </a:r>
            <a:r>
              <a:rPr lang="en-US" sz="2200" dirty="0">
                <a:latin typeface="Calibri (Body)"/>
              </a:rPr>
              <a:t> = </a:t>
            </a:r>
            <a:r>
              <a:rPr lang="en-US" sz="2200" dirty="0">
                <a:latin typeface="Calibri (Body)"/>
                <a:ea typeface="Cambria Math" pitchFamily="18" charset="0"/>
              </a:rPr>
              <a:t>0</a:t>
            </a:r>
            <a:r>
              <a:rPr lang="en-US" sz="2200" dirty="0">
                <a:latin typeface="Calibri (Body)"/>
              </a:rPr>
              <a:t> term.</a:t>
            </a:r>
          </a:p>
        </p:txBody>
      </p:sp>
      <p:graphicFrame>
        <p:nvGraphicFramePr>
          <p:cNvPr id="21"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76682022"/>
              </p:ext>
            </p:extLst>
          </p:nvPr>
        </p:nvGraphicFramePr>
        <p:xfrm>
          <a:off x="1066800" y="3886200"/>
          <a:ext cx="1895475" cy="503238"/>
        </p:xfrm>
        <a:graphic>
          <a:graphicData uri="http://schemas.openxmlformats.org/presentationml/2006/ole">
            <mc:AlternateContent xmlns:mc="http://schemas.openxmlformats.org/markup-compatibility/2006">
              <mc:Choice xmlns:v="urn:schemas-microsoft-com:vml" Requires="v">
                <p:oleObj name="Equation" r:id="rId8" imgW="1054080" imgH="279360" progId="Equation.DSMT4">
                  <p:embed/>
                </p:oleObj>
              </mc:Choice>
              <mc:Fallback>
                <p:oleObj name="Equation" r:id="rId8" imgW="1054080" imgH="279360" progId="Equation.DSMT4">
                  <p:embed/>
                  <p:pic>
                    <p:nvPicPr>
                      <p:cNvPr id="20" name="Object 7"/>
                      <p:cNvPicPr/>
                      <p:nvPr/>
                    </p:nvPicPr>
                    <p:blipFill>
                      <a:blip r:embed="rId9"/>
                      <a:stretch>
                        <a:fillRect/>
                      </a:stretch>
                    </p:blipFill>
                    <p:spPr>
                      <a:xfrm>
                        <a:off x="1066800" y="3886200"/>
                        <a:ext cx="1895475" cy="503238"/>
                      </a:xfrm>
                      <a:prstGeom prst="rect">
                        <a:avLst/>
                      </a:prstGeom>
                    </p:spPr>
                  </p:pic>
                </p:oleObj>
              </mc:Fallback>
            </mc:AlternateContent>
          </a:graphicData>
        </a:graphic>
      </p:graphicFrame>
      <p:sp>
        <p:nvSpPr>
          <p:cNvPr id="5" name="Content Placeholder 9"/>
          <p:cNvSpPr>
            <a:spLocks noGrp="1"/>
          </p:cNvSpPr>
          <p:nvPr>
            <p:ph idx="15"/>
          </p:nvPr>
        </p:nvSpPr>
        <p:spPr>
          <a:xfrm>
            <a:off x="4114800" y="3947124"/>
            <a:ext cx="4495800" cy="381000"/>
          </a:xfrm>
        </p:spPr>
        <p:txBody>
          <a:bodyPr/>
          <a:lstStyle/>
          <a:p>
            <a:r>
              <a:rPr lang="en-US" sz="2200" dirty="0">
                <a:latin typeface="Calibri (Body)"/>
              </a:rPr>
              <a:t>Substituting </a:t>
            </a:r>
            <a:r>
              <a:rPr lang="en-US" sz="2200" i="1" dirty="0">
                <a:latin typeface="Calibri (Body)"/>
              </a:rPr>
              <a:t>S</a:t>
            </a:r>
            <a:r>
              <a:rPr lang="en-US" sz="2200" dirty="0">
                <a:latin typeface="Calibri (Body)"/>
              </a:rPr>
              <a:t> for summation formula</a:t>
            </a:r>
          </a:p>
        </p:txBody>
      </p:sp>
      <p:graphicFrame>
        <p:nvGraphicFramePr>
          <p:cNvPr id="22"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15522007"/>
              </p:ext>
            </p:extLst>
          </p:nvPr>
        </p:nvGraphicFramePr>
        <p:xfrm>
          <a:off x="566738" y="4449763"/>
          <a:ext cx="3132137" cy="503237"/>
        </p:xfrm>
        <a:graphic>
          <a:graphicData uri="http://schemas.openxmlformats.org/presentationml/2006/ole">
            <mc:AlternateContent xmlns:mc="http://schemas.openxmlformats.org/markup-compatibility/2006">
              <mc:Choice xmlns:v="urn:schemas-microsoft-com:vml" Requires="v">
                <p:oleObj name="Equation" r:id="rId10" imgW="1739880" imgH="279360" progId="Equation.DSMT4">
                  <p:embed/>
                </p:oleObj>
              </mc:Choice>
              <mc:Fallback>
                <p:oleObj name="Equation" r:id="rId10" imgW="1739880" imgH="279360" progId="Equation.DSMT4">
                  <p:embed/>
                  <p:pic>
                    <p:nvPicPr>
                      <p:cNvPr id="21" name="Object 7"/>
                      <p:cNvPicPr/>
                      <p:nvPr/>
                    </p:nvPicPr>
                    <p:blipFill>
                      <a:blip r:embed="rId11"/>
                      <a:stretch>
                        <a:fillRect/>
                      </a:stretch>
                    </p:blipFill>
                    <p:spPr>
                      <a:xfrm>
                        <a:off x="566738" y="4449763"/>
                        <a:ext cx="3132137" cy="503237"/>
                      </a:xfrm>
                      <a:prstGeom prst="rect">
                        <a:avLst/>
                      </a:prstGeom>
                    </p:spPr>
                  </p:pic>
                </p:oleObj>
              </mc:Fallback>
            </mc:AlternateContent>
          </a:graphicData>
        </a:graphic>
      </p:graphicFrame>
      <p:graphicFrame>
        <p:nvGraphicFramePr>
          <p:cNvPr id="23" name="Object 11">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446785"/>
              </p:ext>
            </p:extLst>
          </p:nvPr>
        </p:nvGraphicFramePr>
        <p:xfrm>
          <a:off x="1066800" y="5013325"/>
          <a:ext cx="1530350" cy="754063"/>
        </p:xfrm>
        <a:graphic>
          <a:graphicData uri="http://schemas.openxmlformats.org/presentationml/2006/ole">
            <mc:AlternateContent xmlns:mc="http://schemas.openxmlformats.org/markup-compatibility/2006">
              <mc:Choice xmlns:v="urn:schemas-microsoft-com:vml" Requires="v">
                <p:oleObj name="Equation" r:id="rId12" imgW="850680" imgH="419040" progId="Equation.DSMT4">
                  <p:embed/>
                </p:oleObj>
              </mc:Choice>
              <mc:Fallback>
                <p:oleObj name="Equation" r:id="rId12" imgW="850680" imgH="419040" progId="Equation.DSMT4">
                  <p:embed/>
                  <p:pic>
                    <p:nvPicPr>
                      <p:cNvPr id="22" name="Object 7"/>
                      <p:cNvPicPr/>
                      <p:nvPr/>
                    </p:nvPicPr>
                    <p:blipFill>
                      <a:blip r:embed="rId13"/>
                      <a:stretch>
                        <a:fillRect/>
                      </a:stretch>
                    </p:blipFill>
                    <p:spPr>
                      <a:xfrm>
                        <a:off x="1066800" y="5013325"/>
                        <a:ext cx="1530350" cy="754063"/>
                      </a:xfrm>
                      <a:prstGeom prst="rect">
                        <a:avLst/>
                      </a:prstGeom>
                    </p:spPr>
                  </p:pic>
                </p:oleObj>
              </mc:Fallback>
            </mc:AlternateContent>
          </a:graphicData>
        </a:graphic>
      </p:graphicFrame>
      <p:sp>
        <p:nvSpPr>
          <p:cNvPr id="6" name="Content Placeholder 12"/>
          <p:cNvSpPr>
            <a:spLocks noGrp="1"/>
          </p:cNvSpPr>
          <p:nvPr>
            <p:ph idx="16"/>
          </p:nvPr>
        </p:nvSpPr>
        <p:spPr>
          <a:xfrm>
            <a:off x="4800600" y="5278498"/>
            <a:ext cx="914400" cy="426720"/>
          </a:xfrm>
        </p:spPr>
        <p:txBody>
          <a:bodyPr/>
          <a:lstStyle/>
          <a:p>
            <a:r>
              <a:rPr lang="en-US" sz="2200" dirty="0">
                <a:latin typeface="Calibri (Body)"/>
              </a:rPr>
              <a:t>if r </a:t>
            </a:r>
            <a:r>
              <a:rPr lang="en-US" sz="2200" dirty="0">
                <a:latin typeface="Calibri (Body)"/>
                <a:ea typeface="Cambria Math"/>
              </a:rPr>
              <a:t>≠1</a:t>
            </a:r>
            <a:endParaRPr lang="en-US" sz="2200" dirty="0">
              <a:latin typeface="Calibri (Body)"/>
            </a:endParaRPr>
          </a:p>
        </p:txBody>
      </p:sp>
      <p:graphicFrame>
        <p:nvGraphicFramePr>
          <p:cNvPr id="24" name="Object 1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7726551"/>
              </p:ext>
            </p:extLst>
          </p:nvPr>
        </p:nvGraphicFramePr>
        <p:xfrm>
          <a:off x="1055688" y="5839424"/>
          <a:ext cx="3086100" cy="800100"/>
        </p:xfrm>
        <a:graphic>
          <a:graphicData uri="http://schemas.openxmlformats.org/presentationml/2006/ole">
            <mc:AlternateContent xmlns:mc="http://schemas.openxmlformats.org/markup-compatibility/2006">
              <mc:Choice xmlns:v="urn:schemas-microsoft-com:vml" Requires="v">
                <p:oleObj name="Equation" r:id="rId14" imgW="1714320" imgH="444240" progId="Equation.DSMT4">
                  <p:embed/>
                </p:oleObj>
              </mc:Choice>
              <mc:Fallback>
                <p:oleObj name="Equation" r:id="rId14" imgW="1714320" imgH="444240" progId="Equation.DSMT4">
                  <p:embed/>
                  <p:pic>
                    <p:nvPicPr>
                      <p:cNvPr id="23" name="Object 7"/>
                      <p:cNvPicPr/>
                      <p:nvPr/>
                    </p:nvPicPr>
                    <p:blipFill>
                      <a:blip r:embed="rId15"/>
                      <a:stretch>
                        <a:fillRect/>
                      </a:stretch>
                    </p:blipFill>
                    <p:spPr>
                      <a:xfrm>
                        <a:off x="1055688" y="5839424"/>
                        <a:ext cx="3086100" cy="800100"/>
                      </a:xfrm>
                      <a:prstGeom prst="rect">
                        <a:avLst/>
                      </a:prstGeom>
                    </p:spPr>
                  </p:pic>
                </p:oleObj>
              </mc:Fallback>
            </mc:AlternateContent>
          </a:graphicData>
        </a:graphic>
      </p:graphicFrame>
      <p:sp>
        <p:nvSpPr>
          <p:cNvPr id="9" name="Content Placeholder 14"/>
          <p:cNvSpPr>
            <a:spLocks noGrp="1"/>
          </p:cNvSpPr>
          <p:nvPr>
            <p:ph idx="17"/>
          </p:nvPr>
        </p:nvSpPr>
        <p:spPr>
          <a:xfrm>
            <a:off x="4800600" y="6000984"/>
            <a:ext cx="1066800" cy="457200"/>
          </a:xfrm>
        </p:spPr>
        <p:txBody>
          <a:bodyPr/>
          <a:lstStyle/>
          <a:p>
            <a:r>
              <a:rPr lang="en-US" sz="2200" dirty="0">
                <a:latin typeface="Calibri (Body)"/>
              </a:rPr>
              <a:t>if r</a:t>
            </a:r>
            <a:r>
              <a:rPr lang="en-US" sz="2200" dirty="0">
                <a:latin typeface="Calibri (Body)"/>
                <a:ea typeface="Cambria Math"/>
              </a:rPr>
              <a:t> = 1</a:t>
            </a:r>
            <a:endParaRPr lang="en-US" sz="2200" dirty="0">
              <a:latin typeface="Calibri (Body)"/>
            </a:endParaRPr>
          </a:p>
        </p:txBody>
      </p:sp>
      <p:sp>
        <p:nvSpPr>
          <p:cNvPr id="25" name="Slide Number Placeholder 5">
            <a:extLst>
              <a:ext uri="{FF2B5EF4-FFF2-40B4-BE49-F238E27FC236}">
                <a16:creationId xmlns:a16="http://schemas.microsoft.com/office/drawing/2014/main" id="{B2030CCA-2F96-41D8-A494-C313DFCC07C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103</a:t>
            </a:fld>
            <a:endParaRPr lang="en-US" dirty="0">
              <a:solidFill>
                <a:schemeClr val="bg1"/>
              </a:solidFill>
            </a:endParaRPr>
          </a:p>
        </p:txBody>
      </p:sp>
    </p:spTree>
    <p:extLst>
      <p:ext uri="{BB962C8B-B14F-4D97-AF65-F5344CB8AC3E}">
        <p14:creationId xmlns:p14="http://schemas.microsoft.com/office/powerpoint/2010/main" val="2955239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Useful Summation Formulae</a:t>
            </a:r>
            <a:endParaRPr lang="en-US" sz="1500" dirty="0"/>
          </a:p>
        </p:txBody>
      </p:sp>
      <p:pic>
        <p:nvPicPr>
          <p:cNvPr id="16" name="Picture 15" descr="A table divided into two columns summarizes some useful.">
            <a:extLst>
              <a:ext uri="{FF2B5EF4-FFF2-40B4-BE49-F238E27FC236}">
                <a16:creationId xmlns:a16="http://schemas.microsoft.com/office/drawing/2014/main" id="{8022D8A8-F981-4E0D-BDAB-E7127DFAB13B}"/>
              </a:ext>
            </a:extLst>
          </p:cNvPr>
          <p:cNvPicPr>
            <a:picLocks noChangeAspect="1"/>
          </p:cNvPicPr>
          <p:nvPr/>
        </p:nvPicPr>
        <p:blipFill>
          <a:blip r:embed="rId2"/>
          <a:stretch>
            <a:fillRect/>
          </a:stretch>
        </p:blipFill>
        <p:spPr>
          <a:xfrm>
            <a:off x="313575" y="1188720"/>
            <a:ext cx="8516850" cy="5175953"/>
          </a:xfrm>
          <a:prstGeom prst="rect">
            <a:avLst/>
          </a:prstGeom>
        </p:spPr>
      </p:pic>
      <p:sp>
        <p:nvSpPr>
          <p:cNvPr id="6" name="Text Placeholder 5"/>
          <p:cNvSpPr>
            <a:spLocks noGrp="1"/>
          </p:cNvSpPr>
          <p:nvPr>
            <p:ph type="body" sz="quarter" idx="15"/>
          </p:nvPr>
        </p:nvSpPr>
        <p:spPr>
          <a:xfrm>
            <a:off x="3425952"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A32F185F-BC52-4C9C-A608-5689A615DD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104</a:t>
            </a:fld>
            <a:endParaRPr lang="en-US" dirty="0">
              <a:solidFill>
                <a:schemeClr val="bg1"/>
              </a:solidFill>
            </a:endParaRPr>
          </a:p>
        </p:txBody>
      </p:sp>
    </p:spTree>
    <p:extLst>
      <p:ext uri="{BB962C8B-B14F-4D97-AF65-F5344CB8AC3E}">
        <p14:creationId xmlns:p14="http://schemas.microsoft.com/office/powerpoint/2010/main" val="41752717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Cardinality of Sets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2.5</a:t>
            </a:r>
          </a:p>
        </p:txBody>
      </p:sp>
      <p:sp>
        <p:nvSpPr>
          <p:cNvPr id="4" name="Slide Number Placeholder 5">
            <a:extLst>
              <a:ext uri="{FF2B5EF4-FFF2-40B4-BE49-F238E27FC236}">
                <a16:creationId xmlns:a16="http://schemas.microsoft.com/office/drawing/2014/main" id="{705C256A-D28E-4DF7-AA31-406CF5D6A94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105</a:t>
            </a:fld>
            <a:endParaRPr lang="en-US" dirty="0">
              <a:solidFill>
                <a:schemeClr val="bg1"/>
              </a:solidFill>
            </a:endParaRPr>
          </a:p>
        </p:txBody>
      </p:sp>
    </p:spTree>
    <p:extLst>
      <p:ext uri="{BB962C8B-B14F-4D97-AF65-F5344CB8AC3E}">
        <p14:creationId xmlns:p14="http://schemas.microsoft.com/office/powerpoint/2010/main" val="17741276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5</a:t>
            </a:r>
          </a:p>
        </p:txBody>
      </p:sp>
      <p:sp>
        <p:nvSpPr>
          <p:cNvPr id="4" name="Content Placeholder 2"/>
          <p:cNvSpPr>
            <a:spLocks noGrp="1"/>
          </p:cNvSpPr>
          <p:nvPr>
            <p:ph idx="1"/>
          </p:nvPr>
        </p:nvSpPr>
        <p:spPr>
          <a:xfrm>
            <a:off x="457200" y="1295400"/>
            <a:ext cx="7620000" cy="4724400"/>
          </a:xfrm>
        </p:spPr>
        <p:txBody>
          <a:bodyPr/>
          <a:lstStyle/>
          <a:p>
            <a:r>
              <a:rPr lang="en-US" dirty="0">
                <a:latin typeface="Calibri (Body)"/>
              </a:rPr>
              <a:t>Cardinality.</a:t>
            </a:r>
          </a:p>
          <a:p>
            <a:r>
              <a:rPr lang="en-US" dirty="0">
                <a:latin typeface="Calibri (Body)"/>
              </a:rPr>
              <a:t>Countable Sets.</a:t>
            </a:r>
          </a:p>
          <a:p>
            <a:r>
              <a:rPr lang="en-US" dirty="0">
                <a:latin typeface="Calibri (Body)"/>
              </a:rPr>
              <a:t>Computability.</a:t>
            </a:r>
          </a:p>
        </p:txBody>
      </p:sp>
      <p:sp>
        <p:nvSpPr>
          <p:cNvPr id="5" name="Slide Number Placeholder 5">
            <a:extLst>
              <a:ext uri="{FF2B5EF4-FFF2-40B4-BE49-F238E27FC236}">
                <a16:creationId xmlns:a16="http://schemas.microsoft.com/office/drawing/2014/main" id="{6826CEFE-EA94-459C-8050-D6CCADEE61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106</a:t>
            </a:fld>
            <a:endParaRPr lang="en-US" dirty="0">
              <a:solidFill>
                <a:schemeClr val="bg1"/>
              </a:solidFill>
            </a:endParaRPr>
          </a:p>
        </p:txBody>
      </p:sp>
    </p:spTree>
    <p:extLst>
      <p:ext uri="{BB962C8B-B14F-4D97-AF65-F5344CB8AC3E}">
        <p14:creationId xmlns:p14="http://schemas.microsoft.com/office/powerpoint/2010/main" val="3012447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0EA2-E35A-43AE-B9CF-305822931C12}"/>
              </a:ext>
            </a:extLst>
          </p:cNvPr>
          <p:cNvSpPr>
            <a:spLocks noGrp="1"/>
          </p:cNvSpPr>
          <p:nvPr>
            <p:ph type="title"/>
          </p:nvPr>
        </p:nvSpPr>
        <p:spPr/>
        <p:txBody>
          <a:bodyPr/>
          <a:lstStyle/>
          <a:p>
            <a:r>
              <a:rPr lang="en-US" dirty="0"/>
              <a:t>Cardinality</a:t>
            </a:r>
            <a:r>
              <a:rPr lang="en-US" sz="1500" dirty="0"/>
              <a:t> 1</a:t>
            </a:r>
            <a:endParaRPr lang="en-US" dirty="0"/>
          </a:p>
        </p:txBody>
      </p:sp>
      <p:sp>
        <p:nvSpPr>
          <p:cNvPr id="3" name="Content Placeholder 2">
            <a:extLst>
              <a:ext uri="{FF2B5EF4-FFF2-40B4-BE49-F238E27FC236}">
                <a16:creationId xmlns:a16="http://schemas.microsoft.com/office/drawing/2014/main" id="{4C301525-1B8A-449A-8113-C09282CE2EA5}"/>
              </a:ext>
            </a:extLst>
          </p:cNvPr>
          <p:cNvSpPr>
            <a:spLocks noGrp="1"/>
          </p:cNvSpPr>
          <p:nvPr>
            <p:ph idx="1"/>
          </p:nvPr>
        </p:nvSpPr>
        <p:spPr>
          <a:xfrm>
            <a:off x="457200" y="1295400"/>
            <a:ext cx="8382000" cy="1188720"/>
          </a:xfrm>
        </p:spPr>
        <p:txBody>
          <a:bodyPr/>
          <a:lstStyle/>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The </a:t>
            </a:r>
            <a:r>
              <a:rPr kumimoji="0" lang="en-US" sz="2800" b="0" i="1" u="none" strike="noStrike" kern="1200" cap="none" spc="0" normalizeH="0" baseline="0" noProof="0" dirty="0">
                <a:ln>
                  <a:noFill/>
                </a:ln>
                <a:solidFill>
                  <a:prstClr val="black"/>
                </a:solidFill>
                <a:effectLst/>
                <a:uLnTx/>
                <a:uFillTx/>
                <a:latin typeface="Calibri (Body)"/>
              </a:rPr>
              <a:t>cardinality</a:t>
            </a:r>
            <a:r>
              <a:rPr kumimoji="0" lang="en-US" sz="2800" b="0" i="0" u="none" strike="noStrike" kern="1200" cap="none" spc="0" normalizeH="0" baseline="0" noProof="0" dirty="0">
                <a:ln>
                  <a:noFill/>
                </a:ln>
                <a:solidFill>
                  <a:prstClr val="black"/>
                </a:solidFill>
                <a:effectLst/>
                <a:uLnTx/>
                <a:uFillTx/>
                <a:latin typeface="Calibri (Body)"/>
              </a:rPr>
              <a:t> of a set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is equal to the cardinality of a set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denoted</a:t>
            </a:r>
            <a:endParaRPr kumimoji="0" lang="en-US" sz="2800" b="1" i="0" u="none" strike="noStrike" kern="1200" cap="none" spc="0" normalizeH="0" baseline="0" noProof="0" dirty="0">
              <a:ln>
                <a:noFill/>
              </a:ln>
              <a:solidFill>
                <a:prstClr val="black"/>
              </a:solidFill>
              <a:effectLst/>
              <a:uLnTx/>
              <a:uFillTx/>
              <a:latin typeface="Calibri (Body)"/>
            </a:endParaRPr>
          </a:p>
        </p:txBody>
      </p:sp>
      <p:graphicFrame>
        <p:nvGraphicFramePr>
          <p:cNvPr id="16" name="Object 15">
            <a:extLst>
              <a:ext uri="{FF2B5EF4-FFF2-40B4-BE49-F238E27FC236}">
                <a16:creationId xmlns:a16="http://schemas.microsoft.com/office/drawing/2014/main" id="{7D20FCE8-D52A-45EF-9383-676315C639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1683664"/>
              </p:ext>
            </p:extLst>
          </p:nvPr>
        </p:nvGraphicFramePr>
        <p:xfrm>
          <a:off x="2002536" y="2240280"/>
          <a:ext cx="1432561" cy="609600"/>
        </p:xfrm>
        <a:graphic>
          <a:graphicData uri="http://schemas.openxmlformats.org/presentationml/2006/ole">
            <mc:AlternateContent xmlns:mc="http://schemas.openxmlformats.org/markup-compatibility/2006">
              <mc:Choice xmlns:v="urn:schemas-microsoft-com:vml" Requires="v">
                <p:oleObj name="Equation" r:id="rId2" imgW="596880" imgH="253800" progId="Equation.DSMT4">
                  <p:embed/>
                </p:oleObj>
              </mc:Choice>
              <mc:Fallback>
                <p:oleObj name="Equation" r:id="rId2" imgW="596880" imgH="253800" progId="Equation.DSMT4">
                  <p:embed/>
                  <p:pic>
                    <p:nvPicPr>
                      <p:cNvPr id="0" name=""/>
                      <p:cNvPicPr/>
                      <p:nvPr/>
                    </p:nvPicPr>
                    <p:blipFill>
                      <a:blip r:embed="rId3"/>
                      <a:stretch>
                        <a:fillRect/>
                      </a:stretch>
                    </p:blipFill>
                    <p:spPr>
                      <a:xfrm>
                        <a:off x="2002536" y="2240280"/>
                        <a:ext cx="1432561" cy="609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82F9E84-A074-408F-BF78-A58C4C615141}"/>
              </a:ext>
            </a:extLst>
          </p:cNvPr>
          <p:cNvSpPr>
            <a:spLocks noGrp="1"/>
          </p:cNvSpPr>
          <p:nvPr>
            <p:ph idx="11"/>
          </p:nvPr>
        </p:nvSpPr>
        <p:spPr>
          <a:xfrm>
            <a:off x="457200" y="2815246"/>
            <a:ext cx="8382000" cy="2442554"/>
          </a:xfrm>
        </p:spPr>
        <p:txBody>
          <a:bodyPr/>
          <a:lstStyle/>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if and only if there is a one-to-one correspondence (</a:t>
            </a:r>
            <a:r>
              <a:rPr kumimoji="0" lang="en-US" sz="2800" b="0" i="1" u="none" strike="noStrike" kern="1200" cap="none" spc="0" normalizeH="0" baseline="0" noProof="0" dirty="0">
                <a:ln>
                  <a:noFill/>
                </a:ln>
                <a:solidFill>
                  <a:prstClr val="black"/>
                </a:solidFill>
                <a:effectLst/>
                <a:uLnTx/>
                <a:uFillTx/>
                <a:latin typeface="Calibri (Body)"/>
              </a:rPr>
              <a:t>i.e.</a:t>
            </a:r>
            <a:r>
              <a:rPr kumimoji="0" lang="en-US" sz="2800" b="0" i="0" u="none" strike="noStrike" kern="1200" cap="none" spc="0" normalizeH="0" baseline="0" noProof="0" dirty="0">
                <a:ln>
                  <a:noFill/>
                </a:ln>
                <a:solidFill>
                  <a:prstClr val="black"/>
                </a:solidFill>
                <a:effectLst/>
                <a:uLnTx/>
                <a:uFillTx/>
                <a:latin typeface="Calibri (Body)"/>
              </a:rPr>
              <a:t>, a bijection) from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to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a:t>
            </a:r>
          </a:p>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If there is a one-to-one function (</a:t>
            </a:r>
            <a:r>
              <a:rPr kumimoji="0" lang="en-US" sz="2800" b="0" i="1" u="none" strike="noStrike" kern="1200" cap="none" spc="0" normalizeH="0" baseline="0" noProof="0" dirty="0">
                <a:ln>
                  <a:noFill/>
                </a:ln>
                <a:solidFill>
                  <a:prstClr val="black"/>
                </a:solidFill>
                <a:effectLst/>
                <a:uLnTx/>
                <a:uFillTx/>
                <a:latin typeface="Calibri (Body)"/>
              </a:rPr>
              <a:t>i.e.</a:t>
            </a:r>
            <a:r>
              <a:rPr kumimoji="0" lang="en-US" sz="2800" b="0" i="0" u="none" strike="noStrike" kern="1200" cap="none" spc="0" normalizeH="0" baseline="0" noProof="0" dirty="0">
                <a:ln>
                  <a:noFill/>
                </a:ln>
                <a:solidFill>
                  <a:prstClr val="black"/>
                </a:solidFill>
                <a:effectLst/>
                <a:uLnTx/>
                <a:uFillTx/>
                <a:latin typeface="Calibri (Body)"/>
              </a:rPr>
              <a:t>, an injection) from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to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the cardinality of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is less than or the same as the cardinality of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and we write</a:t>
            </a:r>
            <a:endParaRPr lang="en-US" dirty="0">
              <a:latin typeface="Calibri (Body)"/>
            </a:endParaRPr>
          </a:p>
        </p:txBody>
      </p:sp>
      <p:graphicFrame>
        <p:nvGraphicFramePr>
          <p:cNvPr id="17" name="Object 16">
            <a:extLst>
              <a:ext uri="{FF2B5EF4-FFF2-40B4-BE49-F238E27FC236}">
                <a16:creationId xmlns:a16="http://schemas.microsoft.com/office/drawing/2014/main" id="{9A9C95F1-1ADB-4CD9-BCE8-D3B6CEC425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1820558"/>
              </p:ext>
            </p:extLst>
          </p:nvPr>
        </p:nvGraphicFramePr>
        <p:xfrm>
          <a:off x="4710113" y="4648200"/>
          <a:ext cx="1431925" cy="609600"/>
        </p:xfrm>
        <a:graphic>
          <a:graphicData uri="http://schemas.openxmlformats.org/presentationml/2006/ole">
            <mc:AlternateContent xmlns:mc="http://schemas.openxmlformats.org/markup-compatibility/2006">
              <mc:Choice xmlns:v="urn:schemas-microsoft-com:vml" Requires="v">
                <p:oleObj name="Equation" r:id="rId4" imgW="596880" imgH="253800" progId="Equation.DSMT4">
                  <p:embed/>
                </p:oleObj>
              </mc:Choice>
              <mc:Fallback>
                <p:oleObj name="Equation" r:id="rId4" imgW="596880" imgH="253800" progId="Equation.DSMT4">
                  <p:embed/>
                  <p:pic>
                    <p:nvPicPr>
                      <p:cNvPr id="0" name=""/>
                      <p:cNvPicPr/>
                      <p:nvPr/>
                    </p:nvPicPr>
                    <p:blipFill>
                      <a:blip r:embed="rId5"/>
                      <a:stretch>
                        <a:fillRect/>
                      </a:stretch>
                    </p:blipFill>
                    <p:spPr>
                      <a:xfrm>
                        <a:off x="4710113" y="4648200"/>
                        <a:ext cx="1431925" cy="609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8837005-074B-4717-9CE0-D195809B38C2}"/>
              </a:ext>
            </a:extLst>
          </p:cNvPr>
          <p:cNvSpPr>
            <a:spLocks noGrp="1"/>
          </p:cNvSpPr>
          <p:nvPr>
            <p:ph idx="12"/>
          </p:nvPr>
        </p:nvSpPr>
        <p:spPr>
          <a:xfrm>
            <a:off x="457200" y="5227781"/>
            <a:ext cx="1260993" cy="45673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rPr>
              <a:t>When</a:t>
            </a:r>
            <a:endParaRPr lang="en-US" dirty="0">
              <a:latin typeface="Calibri (Body)"/>
            </a:endParaRPr>
          </a:p>
        </p:txBody>
      </p:sp>
      <p:graphicFrame>
        <p:nvGraphicFramePr>
          <p:cNvPr id="18" name="Object 17">
            <a:extLst>
              <a:ext uri="{FF2B5EF4-FFF2-40B4-BE49-F238E27FC236}">
                <a16:creationId xmlns:a16="http://schemas.microsoft.com/office/drawing/2014/main" id="{61E1CD3C-A2BF-4E90-88F7-02A4DD620F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2196738"/>
              </p:ext>
            </p:extLst>
          </p:nvPr>
        </p:nvGraphicFramePr>
        <p:xfrm>
          <a:off x="1462088" y="5227638"/>
          <a:ext cx="1289050" cy="587375"/>
        </p:xfrm>
        <a:graphic>
          <a:graphicData uri="http://schemas.openxmlformats.org/presentationml/2006/ole">
            <mc:AlternateContent xmlns:mc="http://schemas.openxmlformats.org/markup-compatibility/2006">
              <mc:Choice xmlns:v="urn:schemas-microsoft-com:vml" Requires="v">
                <p:oleObj name="Equation" r:id="rId6" imgW="558720" imgH="253800" progId="Equation.DSMT4">
                  <p:embed/>
                </p:oleObj>
              </mc:Choice>
              <mc:Fallback>
                <p:oleObj name="Equation" r:id="rId6" imgW="558720" imgH="253800" progId="Equation.DSMT4">
                  <p:embed/>
                  <p:pic>
                    <p:nvPicPr>
                      <p:cNvPr id="0" name=""/>
                      <p:cNvPicPr/>
                      <p:nvPr/>
                    </p:nvPicPr>
                    <p:blipFill>
                      <a:blip r:embed="rId7"/>
                      <a:stretch>
                        <a:fillRect/>
                      </a:stretch>
                    </p:blipFill>
                    <p:spPr>
                      <a:xfrm>
                        <a:off x="1462088" y="5227638"/>
                        <a:ext cx="1289050" cy="5873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36F2A69-F1CC-4AB1-B984-86E7CBB00AB3}"/>
              </a:ext>
            </a:extLst>
          </p:cNvPr>
          <p:cNvSpPr>
            <a:spLocks noGrp="1"/>
          </p:cNvSpPr>
          <p:nvPr>
            <p:ph idx="13"/>
          </p:nvPr>
        </p:nvSpPr>
        <p:spPr>
          <a:xfrm>
            <a:off x="2743200" y="5257800"/>
            <a:ext cx="5791200" cy="58650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rPr>
              <a:t>and </a:t>
            </a:r>
            <a:r>
              <a:rPr kumimoji="0" lang="en-US" sz="2800" b="0" i="1" u="none" strike="noStrike" kern="1200" cap="none" spc="0" normalizeH="0" baseline="0" noProof="0" dirty="0">
                <a:ln>
                  <a:noFill/>
                </a:ln>
                <a:solidFill>
                  <a:prstClr val="black"/>
                </a:solidFill>
                <a:effectLst/>
                <a:uLnTx/>
                <a:uFillTx/>
                <a:latin typeface="Calibri (Body)"/>
                <a:ea typeface="Cambria Math"/>
              </a:rPr>
              <a:t>A</a:t>
            </a:r>
            <a:r>
              <a:rPr kumimoji="0" lang="en-US" sz="2800" b="0" i="0" u="none" strike="noStrike" kern="1200" cap="none" spc="0" normalizeH="0" baseline="0" noProof="0" dirty="0">
                <a:ln>
                  <a:noFill/>
                </a:ln>
                <a:solidFill>
                  <a:prstClr val="black"/>
                </a:solidFill>
                <a:effectLst/>
                <a:uLnTx/>
                <a:uFillTx/>
                <a:latin typeface="Calibri (Body)"/>
                <a:ea typeface="Cambria Math"/>
              </a:rPr>
              <a:t> and </a:t>
            </a:r>
            <a:r>
              <a:rPr kumimoji="0" lang="en-US" sz="2800" b="0" i="1" u="none" strike="noStrike" kern="1200" cap="none" spc="0" normalizeH="0" baseline="0" noProof="0" dirty="0">
                <a:ln>
                  <a:noFill/>
                </a:ln>
                <a:solidFill>
                  <a:prstClr val="black"/>
                </a:solidFill>
                <a:effectLst/>
                <a:uLnTx/>
                <a:uFillTx/>
                <a:latin typeface="Calibri (Body)"/>
                <a:ea typeface="Cambria Math"/>
              </a:rPr>
              <a:t>B</a:t>
            </a:r>
            <a:r>
              <a:rPr kumimoji="0" lang="en-US" sz="2800" b="0" i="0" u="none" strike="noStrike" kern="1200" cap="none" spc="0" normalizeH="0" baseline="0" noProof="0" dirty="0">
                <a:ln>
                  <a:noFill/>
                </a:ln>
                <a:solidFill>
                  <a:prstClr val="black"/>
                </a:solidFill>
                <a:effectLst/>
                <a:uLnTx/>
                <a:uFillTx/>
                <a:latin typeface="Calibri (Body)"/>
                <a:ea typeface="Cambria Math"/>
              </a:rPr>
              <a:t> have different cardinality,</a:t>
            </a:r>
            <a:endParaRPr lang="en-US" dirty="0">
              <a:latin typeface="Calibri (Body)"/>
            </a:endParaRPr>
          </a:p>
        </p:txBody>
      </p:sp>
      <p:sp>
        <p:nvSpPr>
          <p:cNvPr id="8" name="Content Placeholder 7">
            <a:extLst>
              <a:ext uri="{FF2B5EF4-FFF2-40B4-BE49-F238E27FC236}">
                <a16:creationId xmlns:a16="http://schemas.microsoft.com/office/drawing/2014/main" id="{8FB0D680-12B7-46C2-A110-EFF4017C852C}"/>
              </a:ext>
            </a:extLst>
          </p:cNvPr>
          <p:cNvSpPr>
            <a:spLocks noGrp="1"/>
          </p:cNvSpPr>
          <p:nvPr>
            <p:ph idx="14"/>
          </p:nvPr>
        </p:nvSpPr>
        <p:spPr>
          <a:xfrm>
            <a:off x="457200" y="5638800"/>
            <a:ext cx="7086600" cy="100263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rPr>
              <a:t>we say that the cardinality of A is less than the cardinality of </a:t>
            </a:r>
            <a:r>
              <a:rPr kumimoji="0" lang="en-US" sz="2800" b="0" i="1" u="none" strike="noStrike" kern="1200" cap="none" spc="0" normalizeH="0" baseline="0" noProof="0" dirty="0">
                <a:ln>
                  <a:noFill/>
                </a:ln>
                <a:solidFill>
                  <a:prstClr val="black"/>
                </a:solidFill>
                <a:effectLst/>
                <a:uLnTx/>
                <a:uFillTx/>
                <a:latin typeface="Calibri (Body)"/>
                <a:ea typeface="Cambria Math"/>
              </a:rPr>
              <a:t>B</a:t>
            </a:r>
            <a:r>
              <a:rPr kumimoji="0" lang="en-US" sz="2800" b="0" i="0" u="none" strike="noStrike" kern="1200" cap="none" spc="0" normalizeH="0" baseline="0" noProof="0" dirty="0">
                <a:ln>
                  <a:noFill/>
                </a:ln>
                <a:solidFill>
                  <a:prstClr val="black"/>
                </a:solidFill>
                <a:effectLst/>
                <a:uLnTx/>
                <a:uFillTx/>
                <a:latin typeface="Calibri (Body)"/>
                <a:ea typeface="Cambria Math"/>
              </a:rPr>
              <a:t> and write</a:t>
            </a:r>
            <a:endParaRPr lang="en-US" dirty="0">
              <a:latin typeface="Calibri (Body)"/>
            </a:endParaRPr>
          </a:p>
        </p:txBody>
      </p:sp>
      <p:graphicFrame>
        <p:nvGraphicFramePr>
          <p:cNvPr id="19" name="Object 18">
            <a:extLst>
              <a:ext uri="{FF2B5EF4-FFF2-40B4-BE49-F238E27FC236}">
                <a16:creationId xmlns:a16="http://schemas.microsoft.com/office/drawing/2014/main" id="{269A7B0F-588D-4BA7-BFE3-7DF5BE9781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86433645"/>
              </p:ext>
            </p:extLst>
          </p:nvPr>
        </p:nvGraphicFramePr>
        <p:xfrm>
          <a:off x="4252913" y="6065838"/>
          <a:ext cx="1323975" cy="563562"/>
        </p:xfrm>
        <a:graphic>
          <a:graphicData uri="http://schemas.openxmlformats.org/presentationml/2006/ole">
            <mc:AlternateContent xmlns:mc="http://schemas.openxmlformats.org/markup-compatibility/2006">
              <mc:Choice xmlns:v="urn:schemas-microsoft-com:vml" Requires="v">
                <p:oleObj name="Equation" r:id="rId8" imgW="596880" imgH="253800" progId="Equation.DSMT4">
                  <p:embed/>
                </p:oleObj>
              </mc:Choice>
              <mc:Fallback>
                <p:oleObj name="Equation" r:id="rId8" imgW="596880" imgH="253800" progId="Equation.DSMT4">
                  <p:embed/>
                  <p:pic>
                    <p:nvPicPr>
                      <p:cNvPr id="0" name=""/>
                      <p:cNvPicPr/>
                      <p:nvPr/>
                    </p:nvPicPr>
                    <p:blipFill>
                      <a:blip r:embed="rId9"/>
                      <a:stretch>
                        <a:fillRect/>
                      </a:stretch>
                    </p:blipFill>
                    <p:spPr>
                      <a:xfrm>
                        <a:off x="4252913" y="6065838"/>
                        <a:ext cx="1323975" cy="56356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3B1D9E59-7E68-411F-BD63-3260D2A40AC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107</a:t>
            </a:fld>
            <a:endParaRPr lang="en-US" dirty="0">
              <a:solidFill>
                <a:schemeClr val="bg1"/>
              </a:solidFill>
            </a:endParaRPr>
          </a:p>
        </p:txBody>
      </p:sp>
    </p:spTree>
    <p:extLst>
      <p:ext uri="{BB962C8B-B14F-4D97-AF65-F5344CB8AC3E}">
        <p14:creationId xmlns:p14="http://schemas.microsoft.com/office/powerpoint/2010/main" val="37081261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9415-4E4D-4B85-95EF-FB43C2FDC763}"/>
              </a:ext>
            </a:extLst>
          </p:cNvPr>
          <p:cNvSpPr>
            <a:spLocks noGrp="1"/>
          </p:cNvSpPr>
          <p:nvPr>
            <p:ph type="title"/>
          </p:nvPr>
        </p:nvSpPr>
        <p:spPr/>
        <p:txBody>
          <a:bodyPr/>
          <a:lstStyle/>
          <a:p>
            <a:r>
              <a:rPr lang="en-US" dirty="0"/>
              <a:t>Cardinality</a:t>
            </a:r>
            <a:r>
              <a:rPr lang="en-US" sz="1500" dirty="0"/>
              <a:t> 2</a:t>
            </a:r>
            <a:endParaRPr lang="en-US" dirty="0"/>
          </a:p>
        </p:txBody>
      </p:sp>
      <p:sp>
        <p:nvSpPr>
          <p:cNvPr id="3" name="Content Placeholder 2">
            <a:extLst>
              <a:ext uri="{FF2B5EF4-FFF2-40B4-BE49-F238E27FC236}">
                <a16:creationId xmlns:a16="http://schemas.microsoft.com/office/drawing/2014/main" id="{EE8E4B5B-FDCD-4C48-83CC-5F7F30D93A9C}"/>
              </a:ext>
            </a:extLst>
          </p:cNvPr>
          <p:cNvSpPr>
            <a:spLocks noGrp="1"/>
          </p:cNvSpPr>
          <p:nvPr>
            <p:ph idx="1"/>
          </p:nvPr>
        </p:nvSpPr>
        <p:spPr>
          <a:xfrm>
            <a:off x="457200" y="1295400"/>
            <a:ext cx="8382000"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A set that is either finite or has the same cardinality as the set of positive integers</a:t>
            </a:r>
          </a:p>
        </p:txBody>
      </p:sp>
      <p:graphicFrame>
        <p:nvGraphicFramePr>
          <p:cNvPr id="16" name="Object 15">
            <a:extLst>
              <a:ext uri="{FF2B5EF4-FFF2-40B4-BE49-F238E27FC236}">
                <a16:creationId xmlns:a16="http://schemas.microsoft.com/office/drawing/2014/main" id="{B115FE56-4B45-4A7B-8E3D-DFB25029D0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9846485"/>
              </p:ext>
            </p:extLst>
          </p:nvPr>
        </p:nvGraphicFramePr>
        <p:xfrm>
          <a:off x="475488" y="2240280"/>
          <a:ext cx="762000" cy="698500"/>
        </p:xfrm>
        <a:graphic>
          <a:graphicData uri="http://schemas.openxmlformats.org/presentationml/2006/ole">
            <mc:AlternateContent xmlns:mc="http://schemas.openxmlformats.org/markup-compatibility/2006">
              <mc:Choice xmlns:v="urn:schemas-microsoft-com:vml" Requires="v">
                <p:oleObj name="Equation" r:id="rId2" imgW="304560" imgH="279360" progId="Equation.DSMT4">
                  <p:embed/>
                </p:oleObj>
              </mc:Choice>
              <mc:Fallback>
                <p:oleObj name="Equation" r:id="rId2" imgW="304560" imgH="279360" progId="Equation.DSMT4">
                  <p:embed/>
                  <p:pic>
                    <p:nvPicPr>
                      <p:cNvPr id="0" name=""/>
                      <p:cNvPicPr/>
                      <p:nvPr/>
                    </p:nvPicPr>
                    <p:blipFill>
                      <a:blip r:embed="rId3"/>
                      <a:stretch>
                        <a:fillRect/>
                      </a:stretch>
                    </p:blipFill>
                    <p:spPr>
                      <a:xfrm>
                        <a:off x="475488" y="2240280"/>
                        <a:ext cx="762000" cy="698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88DE7DA-6FFD-44C0-AA69-A99EB8534430}"/>
              </a:ext>
            </a:extLst>
          </p:cNvPr>
          <p:cNvSpPr>
            <a:spLocks noGrp="1"/>
          </p:cNvSpPr>
          <p:nvPr>
            <p:ph idx="10"/>
          </p:nvPr>
        </p:nvSpPr>
        <p:spPr>
          <a:xfrm>
            <a:off x="1143000" y="2268220"/>
            <a:ext cx="6132576" cy="57150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called </a:t>
            </a:r>
            <a:r>
              <a:rPr kumimoji="0" lang="en-US" sz="3200" b="0" i="1" u="none" strike="noStrike" kern="1200" cap="none" spc="0" normalizeH="0" baseline="0" noProof="0" dirty="0">
                <a:ln>
                  <a:noFill/>
                </a:ln>
                <a:solidFill>
                  <a:prstClr val="black"/>
                </a:solidFill>
                <a:effectLst/>
                <a:uLnTx/>
                <a:uFillTx/>
                <a:latin typeface="Calibri (Body)"/>
              </a:rPr>
              <a:t>countable</a:t>
            </a:r>
            <a:r>
              <a:rPr kumimoji="0" lang="en-US" sz="3200" b="0" i="0" u="none" strike="noStrike" kern="1200" cap="none" spc="0" normalizeH="0" baseline="0" noProof="0" dirty="0">
                <a:ln>
                  <a:noFill/>
                </a:ln>
                <a:solidFill>
                  <a:prstClr val="black"/>
                </a:solidFill>
                <a:effectLst/>
                <a:uLnTx/>
                <a:uFillTx/>
                <a:latin typeface="Calibri (Body)"/>
              </a:rPr>
              <a:t>. A set that is not</a:t>
            </a:r>
            <a:endParaRPr lang="en-US" dirty="0">
              <a:latin typeface="Calibri (Body)"/>
            </a:endParaRPr>
          </a:p>
        </p:txBody>
      </p:sp>
      <p:sp>
        <p:nvSpPr>
          <p:cNvPr id="5" name="Content Placeholder 4">
            <a:extLst>
              <a:ext uri="{FF2B5EF4-FFF2-40B4-BE49-F238E27FC236}">
                <a16:creationId xmlns:a16="http://schemas.microsoft.com/office/drawing/2014/main" id="{74060DF0-5223-408F-BF66-4F03F2AA966E}"/>
              </a:ext>
            </a:extLst>
          </p:cNvPr>
          <p:cNvSpPr>
            <a:spLocks noGrp="1"/>
          </p:cNvSpPr>
          <p:nvPr>
            <p:ph idx="11"/>
          </p:nvPr>
        </p:nvSpPr>
        <p:spPr>
          <a:xfrm>
            <a:off x="475488" y="2743201"/>
            <a:ext cx="8363712" cy="255574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countable is </a:t>
            </a:r>
            <a:r>
              <a:rPr kumimoji="0" lang="en-US" sz="3200" b="0" i="1" u="none" strike="noStrike" kern="1200" cap="none" spc="0" normalizeH="0" baseline="0" noProof="0" dirty="0">
                <a:ln>
                  <a:noFill/>
                </a:ln>
                <a:solidFill>
                  <a:prstClr val="black"/>
                </a:solidFill>
                <a:effectLst/>
                <a:uLnTx/>
                <a:uFillTx/>
                <a:latin typeface="Calibri (Body)"/>
              </a:rPr>
              <a:t>uncountable</a:t>
            </a:r>
            <a:r>
              <a:rPr kumimoji="0" lang="en-US" sz="32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 set of real numbers </a:t>
            </a:r>
            <a:r>
              <a:rPr kumimoji="0" lang="en-US" sz="3200" b="1" i="0" u="none" strike="noStrike" kern="1200" cap="none" spc="0" normalizeH="0" baseline="0" noProof="0" dirty="0">
                <a:ln>
                  <a:noFill/>
                </a:ln>
                <a:solidFill>
                  <a:prstClr val="black"/>
                </a:solidFill>
                <a:effectLst/>
                <a:uLnTx/>
                <a:uFillTx/>
                <a:latin typeface="Calibri (Body)"/>
              </a:rPr>
              <a:t>R </a:t>
            </a:r>
            <a:r>
              <a:rPr kumimoji="0" lang="en-US" sz="3200" b="0" i="0" u="none" strike="noStrike" kern="1200" cap="none" spc="0" normalizeH="0" baseline="0" noProof="0" dirty="0">
                <a:ln>
                  <a:noFill/>
                </a:ln>
                <a:solidFill>
                  <a:prstClr val="black"/>
                </a:solidFill>
                <a:effectLst/>
                <a:uLnTx/>
                <a:uFillTx/>
                <a:latin typeface="Calibri (Body)"/>
              </a:rPr>
              <a:t> is an uncountable set.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When an infinite set is countable (</a:t>
            </a:r>
            <a:r>
              <a:rPr kumimoji="0" lang="en-US" sz="3200" b="0" i="1" u="none" strike="noStrike" kern="1200" cap="none" spc="0" normalizeH="0" baseline="0" noProof="0" dirty="0">
                <a:ln>
                  <a:noFill/>
                </a:ln>
                <a:solidFill>
                  <a:prstClr val="black"/>
                </a:solidFill>
                <a:effectLst/>
                <a:uLnTx/>
                <a:uFillTx/>
                <a:latin typeface="Calibri (Body)"/>
              </a:rPr>
              <a:t>countably infinite</a:t>
            </a:r>
            <a:r>
              <a:rPr kumimoji="0" lang="en-US" sz="3200" b="0" i="0" u="none" strike="noStrike" kern="1200" cap="none" spc="0" normalizeH="0" baseline="0" noProof="0" dirty="0">
                <a:ln>
                  <a:noFill/>
                </a:ln>
                <a:solidFill>
                  <a:prstClr val="black"/>
                </a:solidFill>
                <a:effectLst/>
                <a:uLnTx/>
                <a:uFillTx/>
                <a:latin typeface="Calibri (Body)"/>
              </a:rPr>
              <a:t>) its cardinality is</a:t>
            </a:r>
            <a:endParaRPr lang="en-US" dirty="0">
              <a:latin typeface="Calibri (Body)"/>
            </a:endParaRPr>
          </a:p>
        </p:txBody>
      </p:sp>
      <p:graphicFrame>
        <p:nvGraphicFramePr>
          <p:cNvPr id="17" name="Object 16">
            <a:extLst>
              <a:ext uri="{FF2B5EF4-FFF2-40B4-BE49-F238E27FC236}">
                <a16:creationId xmlns:a16="http://schemas.microsoft.com/office/drawing/2014/main" id="{501AF05D-5A8A-41D3-9B5D-A4FAB64F5F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9340136"/>
              </p:ext>
            </p:extLst>
          </p:nvPr>
        </p:nvGraphicFramePr>
        <p:xfrm>
          <a:off x="4495800" y="4727448"/>
          <a:ext cx="508000" cy="57150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4495800" y="4727448"/>
                        <a:ext cx="508000" cy="5715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2F28061-0B28-4D59-A729-D80713C48B4F}"/>
              </a:ext>
            </a:extLst>
          </p:cNvPr>
          <p:cNvSpPr>
            <a:spLocks noGrp="1"/>
          </p:cNvSpPr>
          <p:nvPr>
            <p:ph idx="12"/>
          </p:nvPr>
        </p:nvSpPr>
        <p:spPr>
          <a:xfrm>
            <a:off x="4895471" y="4705468"/>
            <a:ext cx="1524000" cy="552332"/>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a:rPr>
              <a:t>(where</a:t>
            </a:r>
            <a:endParaRPr lang="en-US" dirty="0">
              <a:latin typeface="Calibri (Body)"/>
            </a:endParaRPr>
          </a:p>
        </p:txBody>
      </p:sp>
      <p:graphicFrame>
        <p:nvGraphicFramePr>
          <p:cNvPr id="20" name="Object 19">
            <a:extLst>
              <a:ext uri="{FF2B5EF4-FFF2-40B4-BE49-F238E27FC236}">
                <a16:creationId xmlns:a16="http://schemas.microsoft.com/office/drawing/2014/main" id="{6C81EF59-6AC9-4C50-A4E0-160B5F1406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3015770"/>
              </p:ext>
            </p:extLst>
          </p:nvPr>
        </p:nvGraphicFramePr>
        <p:xfrm>
          <a:off x="6208776" y="4754880"/>
          <a:ext cx="381000" cy="444500"/>
        </p:xfrm>
        <a:graphic>
          <a:graphicData uri="http://schemas.openxmlformats.org/presentationml/2006/ole">
            <mc:AlternateContent xmlns:mc="http://schemas.openxmlformats.org/markup-compatibility/2006">
              <mc:Choice xmlns:v="urn:schemas-microsoft-com:vml" Requires="v">
                <p:oleObj name="Equation" r:id="rId6" imgW="152280" imgH="177480" progId="Equation.DSMT4">
                  <p:embed/>
                </p:oleObj>
              </mc:Choice>
              <mc:Fallback>
                <p:oleObj name="Equation" r:id="rId6" imgW="152280" imgH="177480" progId="Equation.DSMT4">
                  <p:embed/>
                  <p:pic>
                    <p:nvPicPr>
                      <p:cNvPr id="0" name=""/>
                      <p:cNvPicPr/>
                      <p:nvPr/>
                    </p:nvPicPr>
                    <p:blipFill>
                      <a:blip r:embed="rId7"/>
                      <a:stretch>
                        <a:fillRect/>
                      </a:stretch>
                    </p:blipFill>
                    <p:spPr>
                      <a:xfrm>
                        <a:off x="6208776" y="4754880"/>
                        <a:ext cx="381000" cy="4445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06E2EA3-C8BC-4269-B367-6330F15EA425}"/>
              </a:ext>
            </a:extLst>
          </p:cNvPr>
          <p:cNvSpPr>
            <a:spLocks noGrp="1"/>
          </p:cNvSpPr>
          <p:nvPr>
            <p:ph idx="13"/>
          </p:nvPr>
        </p:nvSpPr>
        <p:spPr>
          <a:xfrm>
            <a:off x="6493135" y="4685921"/>
            <a:ext cx="2209800" cy="571499"/>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a:rPr>
              <a:t>is aleph, the</a:t>
            </a:r>
            <a:endParaRPr lang="en-US" dirty="0">
              <a:latin typeface="Calibri (Body)"/>
            </a:endParaRPr>
          </a:p>
        </p:txBody>
      </p:sp>
      <p:sp>
        <p:nvSpPr>
          <p:cNvPr id="8" name="Content Placeholder 7">
            <a:extLst>
              <a:ext uri="{FF2B5EF4-FFF2-40B4-BE49-F238E27FC236}">
                <a16:creationId xmlns:a16="http://schemas.microsoft.com/office/drawing/2014/main" id="{F6E41A28-FBBD-465C-BA16-0D4E6A946EBE}"/>
              </a:ext>
            </a:extLst>
          </p:cNvPr>
          <p:cNvSpPr>
            <a:spLocks noGrp="1"/>
          </p:cNvSpPr>
          <p:nvPr>
            <p:ph idx="14"/>
          </p:nvPr>
        </p:nvSpPr>
        <p:spPr>
          <a:xfrm>
            <a:off x="468774" y="5160800"/>
            <a:ext cx="7430682" cy="505306"/>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a:rPr>
              <a:t>1</a:t>
            </a:r>
            <a:r>
              <a:rPr kumimoji="0" lang="en-US" sz="3200" b="0" i="0" u="none" strike="noStrike" kern="1200" cap="none" spc="0" normalizeH="0" baseline="30000" noProof="0" dirty="0">
                <a:ln>
                  <a:noFill/>
                </a:ln>
                <a:solidFill>
                  <a:prstClr val="black"/>
                </a:solidFill>
                <a:effectLst/>
                <a:uLnTx/>
                <a:uFillTx/>
                <a:latin typeface="Calibri (Body)"/>
                <a:ea typeface="Cambria Math"/>
              </a:rPr>
              <a:t>st</a:t>
            </a:r>
            <a:r>
              <a:rPr kumimoji="0" lang="en-US" sz="3200" b="0" i="0" u="none" strike="noStrike" kern="1200" cap="none" spc="0" normalizeH="0" baseline="0" noProof="0" dirty="0">
                <a:ln>
                  <a:noFill/>
                </a:ln>
                <a:solidFill>
                  <a:prstClr val="black"/>
                </a:solidFill>
                <a:effectLst/>
                <a:uLnTx/>
                <a:uFillTx/>
                <a:latin typeface="Calibri (Body)"/>
                <a:ea typeface="Cambria Math"/>
              </a:rPr>
              <a:t> letter of the Hebrew alphabet)</a:t>
            </a:r>
            <a:r>
              <a:rPr kumimoji="0" lang="en-US" sz="3200" b="0" i="0" u="none" strike="noStrike" kern="1200" cap="none" spc="0" normalizeH="0" baseline="0" noProof="0" dirty="0">
                <a:ln>
                  <a:noFill/>
                </a:ln>
                <a:solidFill>
                  <a:prstClr val="black"/>
                </a:solidFill>
                <a:effectLst/>
                <a:uLnTx/>
                <a:uFillTx/>
                <a:latin typeface="Calibri (Body)"/>
              </a:rPr>
              <a:t>. We write</a:t>
            </a:r>
            <a:endParaRPr lang="en-US" dirty="0">
              <a:latin typeface="Calibri (Body)"/>
            </a:endParaRPr>
          </a:p>
        </p:txBody>
      </p:sp>
      <p:graphicFrame>
        <p:nvGraphicFramePr>
          <p:cNvPr id="21" name="Object 20">
            <a:extLst>
              <a:ext uri="{FF2B5EF4-FFF2-40B4-BE49-F238E27FC236}">
                <a16:creationId xmlns:a16="http://schemas.microsoft.com/office/drawing/2014/main" id="{9485381A-C0D1-47EA-8D31-C51E8201D7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7707307"/>
              </p:ext>
            </p:extLst>
          </p:nvPr>
        </p:nvGraphicFramePr>
        <p:xfrm>
          <a:off x="7887882" y="5167327"/>
          <a:ext cx="835835" cy="619137"/>
        </p:xfrm>
        <a:graphic>
          <a:graphicData uri="http://schemas.openxmlformats.org/presentationml/2006/ole">
            <mc:AlternateContent xmlns:mc="http://schemas.openxmlformats.org/markup-compatibility/2006">
              <mc:Choice xmlns:v="urn:schemas-microsoft-com:vml" Requires="v">
                <p:oleObj name="Equation" r:id="rId8" imgW="342720" imgH="253800" progId="Equation.DSMT4">
                  <p:embed/>
                </p:oleObj>
              </mc:Choice>
              <mc:Fallback>
                <p:oleObj name="Equation" r:id="rId8" imgW="342720" imgH="253800" progId="Equation.DSMT4">
                  <p:embed/>
                  <p:pic>
                    <p:nvPicPr>
                      <p:cNvPr id="0" name=""/>
                      <p:cNvPicPr/>
                      <p:nvPr/>
                    </p:nvPicPr>
                    <p:blipFill>
                      <a:blip r:embed="rId9"/>
                      <a:stretch>
                        <a:fillRect/>
                      </a:stretch>
                    </p:blipFill>
                    <p:spPr>
                      <a:xfrm>
                        <a:off x="7887882" y="5167327"/>
                        <a:ext cx="835835" cy="6191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06A256E-A109-45E8-8517-9F171398CA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78892644"/>
              </p:ext>
            </p:extLst>
          </p:nvPr>
        </p:nvGraphicFramePr>
        <p:xfrm>
          <a:off x="512064" y="5669280"/>
          <a:ext cx="523579" cy="589026"/>
        </p:xfrm>
        <a:graphic>
          <a:graphicData uri="http://schemas.openxmlformats.org/presentationml/2006/ole">
            <mc:AlternateContent xmlns:mc="http://schemas.openxmlformats.org/markup-compatibility/2006">
              <mc:Choice xmlns:v="urn:schemas-microsoft-com:vml" Requires="v">
                <p:oleObj name="Equation" r:id="rId10" imgW="203040" imgH="228600" progId="Equation.DSMT4">
                  <p:embed/>
                </p:oleObj>
              </mc:Choice>
              <mc:Fallback>
                <p:oleObj name="Equation" r:id="rId10" imgW="203040" imgH="228600" progId="Equation.DSMT4">
                  <p:embed/>
                  <p:pic>
                    <p:nvPicPr>
                      <p:cNvPr id="0" name=""/>
                      <p:cNvPicPr/>
                      <p:nvPr/>
                    </p:nvPicPr>
                    <p:blipFill>
                      <a:blip r:embed="rId11"/>
                      <a:stretch>
                        <a:fillRect/>
                      </a:stretch>
                    </p:blipFill>
                    <p:spPr>
                      <a:xfrm>
                        <a:off x="512064" y="5669280"/>
                        <a:ext cx="523579" cy="58902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A8150F1-5162-41EC-9674-8A43728EE439}"/>
              </a:ext>
            </a:extLst>
          </p:cNvPr>
          <p:cNvSpPr>
            <a:spLocks noGrp="1"/>
          </p:cNvSpPr>
          <p:nvPr>
            <p:ph idx="15"/>
          </p:nvPr>
        </p:nvSpPr>
        <p:spPr>
          <a:xfrm>
            <a:off x="990600" y="5655110"/>
            <a:ext cx="7162800" cy="619137"/>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a:rPr>
              <a:t>and say that </a:t>
            </a:r>
            <a:r>
              <a:rPr kumimoji="0" lang="en-US" sz="3200" b="0" i="1" u="none" strike="noStrike" kern="1200" cap="none" spc="0" normalizeH="0" baseline="0" noProof="0" dirty="0">
                <a:ln>
                  <a:noFill/>
                </a:ln>
                <a:solidFill>
                  <a:prstClr val="black"/>
                </a:solidFill>
                <a:effectLst/>
                <a:uLnTx/>
                <a:uFillTx/>
                <a:latin typeface="Calibri (Body)"/>
                <a:ea typeface="Cambria Math"/>
              </a:rPr>
              <a:t>S </a:t>
            </a:r>
            <a:r>
              <a:rPr kumimoji="0" lang="en-US" sz="3200" b="0" i="0" u="none" strike="noStrike" kern="1200" cap="none" spc="0" normalizeH="0" baseline="0" noProof="0" dirty="0">
                <a:ln>
                  <a:noFill/>
                </a:ln>
                <a:solidFill>
                  <a:prstClr val="black"/>
                </a:solidFill>
                <a:effectLst/>
                <a:uLnTx/>
                <a:uFillTx/>
                <a:latin typeface="Calibri (Body)"/>
                <a:ea typeface="Cambria Math"/>
              </a:rPr>
              <a:t>has cardinality “aleph null.”</a:t>
            </a:r>
            <a:endParaRPr lang="en-US" dirty="0">
              <a:latin typeface="Calibri (Body)"/>
            </a:endParaRPr>
          </a:p>
        </p:txBody>
      </p:sp>
      <p:sp>
        <p:nvSpPr>
          <p:cNvPr id="15" name="Slide Number Placeholder 5">
            <a:extLst>
              <a:ext uri="{FF2B5EF4-FFF2-40B4-BE49-F238E27FC236}">
                <a16:creationId xmlns:a16="http://schemas.microsoft.com/office/drawing/2014/main" id="{609BC185-D6BB-4B07-9E2C-AE55CAB762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108</a:t>
            </a:fld>
            <a:endParaRPr lang="en-US" dirty="0">
              <a:solidFill>
                <a:schemeClr val="bg1"/>
              </a:solidFill>
            </a:endParaRPr>
          </a:p>
        </p:txBody>
      </p:sp>
    </p:spTree>
    <p:extLst>
      <p:ext uri="{BB962C8B-B14F-4D97-AF65-F5344CB8AC3E}">
        <p14:creationId xmlns:p14="http://schemas.microsoft.com/office/powerpoint/2010/main" val="33958808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endParaRPr lang="en-US" sz="1500" dirty="0"/>
          </a:p>
        </p:txBody>
      </p:sp>
      <p:sp>
        <p:nvSpPr>
          <p:cNvPr id="4" name="Content Placeholder 2"/>
          <p:cNvSpPr>
            <a:spLocks noGrp="1"/>
          </p:cNvSpPr>
          <p:nvPr>
            <p:ph idx="1"/>
          </p:nvPr>
        </p:nvSpPr>
        <p:spPr>
          <a:xfrm>
            <a:off x="457200" y="1295400"/>
            <a:ext cx="8077200" cy="3886200"/>
          </a:xfrm>
        </p:spPr>
        <p:txBody>
          <a:bodyPr/>
          <a:lstStyle/>
          <a:p>
            <a:r>
              <a:rPr lang="en-US" dirty="0">
                <a:latin typeface="Calibri (Body)"/>
              </a:rPr>
              <a:t> An infinite set is countable if and only if it is possible to list the elements of the set in a sequence (indexed by the positive integers). </a:t>
            </a:r>
          </a:p>
          <a:p>
            <a:r>
              <a:rPr lang="en-US" dirty="0">
                <a:latin typeface="Calibri (Body)"/>
              </a:rPr>
              <a:t>The reason for this is that a one-to-one correspondence </a:t>
            </a:r>
            <a:r>
              <a:rPr lang="en-US" i="1" dirty="0">
                <a:latin typeface="Calibri (Body)"/>
              </a:rPr>
              <a:t>f</a:t>
            </a:r>
            <a:r>
              <a:rPr lang="en-US" dirty="0">
                <a:latin typeface="Calibri (Body)"/>
              </a:rPr>
              <a:t> from the set of positive integers to a set </a:t>
            </a:r>
            <a:r>
              <a:rPr lang="en-US" i="1" dirty="0">
                <a:latin typeface="Calibri (Body)"/>
              </a:rPr>
              <a:t>S</a:t>
            </a:r>
            <a:r>
              <a:rPr lang="en-US" dirty="0">
                <a:latin typeface="Calibri (Body)"/>
              </a:rPr>
              <a:t> can be expressed in terms of a sequence</a:t>
            </a:r>
          </a:p>
        </p:txBody>
      </p:sp>
      <p:graphicFrame>
        <p:nvGraphicFramePr>
          <p:cNvPr id="3" name="Object 2">
            <a:extLst>
              <a:ext uri="{FF2B5EF4-FFF2-40B4-BE49-F238E27FC236}">
                <a16:creationId xmlns:a16="http://schemas.microsoft.com/office/drawing/2014/main" id="{C76CA237-72E8-498E-876D-5BE0DA2BC8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3504084"/>
              </p:ext>
            </p:extLst>
          </p:nvPr>
        </p:nvGraphicFramePr>
        <p:xfrm>
          <a:off x="2470731" y="4462272"/>
          <a:ext cx="5835069" cy="648341"/>
        </p:xfrm>
        <a:graphic>
          <a:graphicData uri="http://schemas.openxmlformats.org/presentationml/2006/ole">
            <mc:AlternateContent xmlns:mc="http://schemas.openxmlformats.org/markup-compatibility/2006">
              <mc:Choice xmlns:v="urn:schemas-microsoft-com:vml" Requires="v">
                <p:oleObj name="Equation" r:id="rId2" imgW="2286000" imgH="253800" progId="Equation.DSMT4">
                  <p:embed/>
                </p:oleObj>
              </mc:Choice>
              <mc:Fallback>
                <p:oleObj name="Equation" r:id="rId2" imgW="2286000" imgH="253800" progId="Equation.DSMT4">
                  <p:embed/>
                  <p:pic>
                    <p:nvPicPr>
                      <p:cNvPr id="0" name=""/>
                      <p:cNvPicPr/>
                      <p:nvPr/>
                    </p:nvPicPr>
                    <p:blipFill>
                      <a:blip r:embed="rId3"/>
                      <a:stretch>
                        <a:fillRect/>
                      </a:stretch>
                    </p:blipFill>
                    <p:spPr>
                      <a:xfrm>
                        <a:off x="2470731" y="4462272"/>
                        <a:ext cx="5835069" cy="64834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6B68068-094A-43C7-8842-ED0B432E91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96849026"/>
              </p:ext>
            </p:extLst>
          </p:nvPr>
        </p:nvGraphicFramePr>
        <p:xfrm>
          <a:off x="471488" y="4972050"/>
          <a:ext cx="3322637" cy="620713"/>
        </p:xfrm>
        <a:graphic>
          <a:graphicData uri="http://schemas.openxmlformats.org/presentationml/2006/ole">
            <mc:AlternateContent xmlns:mc="http://schemas.openxmlformats.org/markup-compatibility/2006">
              <mc:Choice xmlns:v="urn:schemas-microsoft-com:vml" Requires="v">
                <p:oleObj name="Equation" r:id="rId4" imgW="1358640" imgH="253800" progId="Equation.DSMT4">
                  <p:embed/>
                </p:oleObj>
              </mc:Choice>
              <mc:Fallback>
                <p:oleObj name="Equation" r:id="rId4" imgW="1358640" imgH="253800" progId="Equation.DSMT4">
                  <p:embed/>
                  <p:pic>
                    <p:nvPicPr>
                      <p:cNvPr id="0" name=""/>
                      <p:cNvPicPr/>
                      <p:nvPr/>
                    </p:nvPicPr>
                    <p:blipFill>
                      <a:blip r:embed="rId5"/>
                      <a:stretch>
                        <a:fillRect/>
                      </a:stretch>
                    </p:blipFill>
                    <p:spPr>
                      <a:xfrm>
                        <a:off x="471488" y="4972050"/>
                        <a:ext cx="3322637" cy="62071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C0EF50CB-4DFB-41E5-860B-D5D6B0D4907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109</a:t>
            </a:fld>
            <a:endParaRPr lang="en-US" dirty="0">
              <a:solidFill>
                <a:schemeClr val="bg1"/>
              </a:solidFill>
            </a:endParaRPr>
          </a:p>
        </p:txBody>
      </p:sp>
    </p:spTree>
    <p:extLst>
      <p:ext uri="{BB962C8B-B14F-4D97-AF65-F5344CB8AC3E}">
        <p14:creationId xmlns:p14="http://schemas.microsoft.com/office/powerpoint/2010/main" val="293597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FF9D-43AD-419D-9CE1-6B0072AA4665}"/>
              </a:ext>
            </a:extLst>
          </p:cNvPr>
          <p:cNvSpPr>
            <a:spLocks noGrp="1"/>
          </p:cNvSpPr>
          <p:nvPr>
            <p:ph type="title"/>
          </p:nvPr>
        </p:nvSpPr>
        <p:spPr/>
        <p:txBody>
          <a:bodyPr/>
          <a:lstStyle/>
          <a:p>
            <a:r>
              <a:rPr lang="en-US" dirty="0"/>
              <a:t>Interval Notation</a:t>
            </a:r>
          </a:p>
        </p:txBody>
      </p:sp>
      <p:graphicFrame>
        <p:nvGraphicFramePr>
          <p:cNvPr id="7" name="Object 6">
            <a:extLst>
              <a:ext uri="{FF2B5EF4-FFF2-40B4-BE49-F238E27FC236}">
                <a16:creationId xmlns:a16="http://schemas.microsoft.com/office/drawing/2014/main" id="{F5C11BAE-248A-4A69-95E4-195C45E7FB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1285818"/>
              </p:ext>
            </p:extLst>
          </p:nvPr>
        </p:nvGraphicFramePr>
        <p:xfrm>
          <a:off x="2747963" y="1728787"/>
          <a:ext cx="3648075" cy="2538413"/>
        </p:xfrm>
        <a:graphic>
          <a:graphicData uri="http://schemas.openxmlformats.org/presentationml/2006/ole">
            <mc:AlternateContent xmlns:mc="http://schemas.openxmlformats.org/markup-compatibility/2006">
              <mc:Choice xmlns:v="urn:schemas-microsoft-com:vml" Requires="v">
                <p:oleObj name="Equation" r:id="rId2" imgW="3648710" imgH="2539115" progId="Equation.DSMT4">
                  <p:embed/>
                </p:oleObj>
              </mc:Choice>
              <mc:Fallback>
                <p:oleObj name="Equation" r:id="rId2" imgW="3648710" imgH="2539115" progId="Equation.DSMT4">
                  <p:embed/>
                  <p:pic>
                    <p:nvPicPr>
                      <p:cNvPr id="0" name=""/>
                      <p:cNvPicPr/>
                      <p:nvPr/>
                    </p:nvPicPr>
                    <p:blipFill>
                      <a:blip r:embed="rId3"/>
                      <a:stretch>
                        <a:fillRect/>
                      </a:stretch>
                    </p:blipFill>
                    <p:spPr>
                      <a:xfrm>
                        <a:off x="2747963" y="1728787"/>
                        <a:ext cx="3648075" cy="2538413"/>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839BF48-8F86-4030-90AC-2122D6611B3B}"/>
              </a:ext>
            </a:extLst>
          </p:cNvPr>
          <p:cNvSpPr>
            <a:spLocks noGrp="1"/>
          </p:cNvSpPr>
          <p:nvPr>
            <p:ph idx="1"/>
          </p:nvPr>
        </p:nvSpPr>
        <p:spPr>
          <a:xfrm>
            <a:off x="2952750" y="4540567"/>
            <a:ext cx="3238500" cy="533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rPr>
              <a:t>closed interval</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5" name="Object 4">
            <a:extLst>
              <a:ext uri="{FF2B5EF4-FFF2-40B4-BE49-F238E27FC236}">
                <a16:creationId xmlns:a16="http://schemas.microsoft.com/office/drawing/2014/main" id="{CFF44030-E321-47B5-A744-971983553B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5568994"/>
              </p:ext>
            </p:extLst>
          </p:nvPr>
        </p:nvGraphicFramePr>
        <p:xfrm>
          <a:off x="5257800" y="4572000"/>
          <a:ext cx="693420" cy="533400"/>
        </p:xfrm>
        <a:graphic>
          <a:graphicData uri="http://schemas.openxmlformats.org/presentationml/2006/ole">
            <mc:AlternateContent xmlns:mc="http://schemas.openxmlformats.org/markup-compatibility/2006">
              <mc:Choice xmlns:v="urn:schemas-microsoft-com:vml" Requires="v">
                <p:oleObj name="Equation" r:id="rId4" imgW="330120" imgH="253800" progId="Equation.DSMT4">
                  <p:embed/>
                </p:oleObj>
              </mc:Choice>
              <mc:Fallback>
                <p:oleObj name="Equation" r:id="rId4" imgW="330120" imgH="253800" progId="Equation.DSMT4">
                  <p:embed/>
                  <p:pic>
                    <p:nvPicPr>
                      <p:cNvPr id="0" name=""/>
                      <p:cNvPicPr/>
                      <p:nvPr/>
                    </p:nvPicPr>
                    <p:blipFill>
                      <a:blip r:embed="rId5"/>
                      <a:stretch>
                        <a:fillRect/>
                      </a:stretch>
                    </p:blipFill>
                    <p:spPr>
                      <a:xfrm>
                        <a:off x="5257800" y="4572000"/>
                        <a:ext cx="693420" cy="533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CF3B670-CECC-4E82-A42E-75A24167E5F6}"/>
              </a:ext>
            </a:extLst>
          </p:cNvPr>
          <p:cNvSpPr>
            <a:spLocks noGrp="1"/>
          </p:cNvSpPr>
          <p:nvPr>
            <p:ph idx="13"/>
          </p:nvPr>
        </p:nvSpPr>
        <p:spPr>
          <a:xfrm>
            <a:off x="2952750" y="5342716"/>
            <a:ext cx="3238500" cy="61118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rPr>
              <a:t>open interval</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6" name="Object 5">
            <a:extLst>
              <a:ext uri="{FF2B5EF4-FFF2-40B4-BE49-F238E27FC236}">
                <a16:creationId xmlns:a16="http://schemas.microsoft.com/office/drawing/2014/main" id="{1B6C22A6-98C6-4625-94F8-D937D08A5A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6944227"/>
              </p:ext>
            </p:extLst>
          </p:nvPr>
        </p:nvGraphicFramePr>
        <p:xfrm>
          <a:off x="5207000" y="5336387"/>
          <a:ext cx="812800" cy="580571"/>
        </p:xfrm>
        <a:graphic>
          <a:graphicData uri="http://schemas.openxmlformats.org/presentationml/2006/ole">
            <mc:AlternateContent xmlns:mc="http://schemas.openxmlformats.org/markup-compatibility/2006">
              <mc:Choice xmlns:v="urn:schemas-microsoft-com:vml" Requires="v">
                <p:oleObj name="Equation" r:id="rId6" imgW="355320" imgH="253800" progId="Equation.DSMT4">
                  <p:embed/>
                </p:oleObj>
              </mc:Choice>
              <mc:Fallback>
                <p:oleObj name="Equation" r:id="rId6" imgW="355320" imgH="253800" progId="Equation.DSMT4">
                  <p:embed/>
                  <p:pic>
                    <p:nvPicPr>
                      <p:cNvPr id="0" name=""/>
                      <p:cNvPicPr/>
                      <p:nvPr/>
                    </p:nvPicPr>
                    <p:blipFill>
                      <a:blip r:embed="rId7"/>
                      <a:stretch>
                        <a:fillRect/>
                      </a:stretch>
                    </p:blipFill>
                    <p:spPr>
                      <a:xfrm>
                        <a:off x="5207000" y="5336387"/>
                        <a:ext cx="812800" cy="580571"/>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6D0DAFD6-ABBB-412A-B345-030416F3E28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42408127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Hilbert’s Grand Hotel</a:t>
            </a:r>
            <a:endParaRPr lang="en-US" sz="1500" dirty="0"/>
          </a:p>
        </p:txBody>
      </p:sp>
      <p:pic>
        <p:nvPicPr>
          <p:cNvPr id="14" name="Picture 2" descr="A portrait of David Hilber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1428"/>
          <a:stretch/>
        </p:blipFill>
        <p:spPr bwMode="auto">
          <a:xfrm>
            <a:off x="7391400" y="592892"/>
            <a:ext cx="1511808" cy="1685462"/>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3"/>
          <p:cNvSpPr>
            <a:spLocks noGrp="1"/>
          </p:cNvSpPr>
          <p:nvPr>
            <p:ph idx="13"/>
          </p:nvPr>
        </p:nvSpPr>
        <p:spPr>
          <a:xfrm>
            <a:off x="7232904" y="2349046"/>
            <a:ext cx="1670304" cy="317954"/>
          </a:xfrm>
        </p:spPr>
        <p:txBody>
          <a:bodyPr anchor="ctr"/>
          <a:lstStyle/>
          <a:p>
            <a:r>
              <a:rPr lang="en-US" sz="2200" dirty="0">
                <a:latin typeface="Calibri (Body)"/>
              </a:rPr>
              <a:t>David Hilbert</a:t>
            </a:r>
          </a:p>
        </p:txBody>
      </p:sp>
      <p:sp>
        <p:nvSpPr>
          <p:cNvPr id="5" name="Content Placeholder 4"/>
          <p:cNvSpPr>
            <a:spLocks noGrp="1"/>
          </p:cNvSpPr>
          <p:nvPr>
            <p:ph idx="14"/>
          </p:nvPr>
        </p:nvSpPr>
        <p:spPr>
          <a:xfrm>
            <a:off x="457200" y="1371600"/>
            <a:ext cx="4953000" cy="5181600"/>
          </a:xfrm>
        </p:spPr>
        <p:txBody>
          <a:bodyPr/>
          <a:lstStyle/>
          <a:p>
            <a:pPr>
              <a:spcBef>
                <a:spcPts val="400"/>
              </a:spcBef>
            </a:pPr>
            <a:r>
              <a:rPr lang="en-US" sz="2200" dirty="0">
                <a:latin typeface="Calibri (Body)"/>
              </a:rPr>
              <a:t>The Grand Hotel (example due to David Hilbert) has countably infinite number of rooms, each occupied by a guest. We can always  accommodate a new guest at this hotel. How is this possible?</a:t>
            </a:r>
          </a:p>
          <a:p>
            <a:pPr>
              <a:spcBef>
                <a:spcPts val="400"/>
              </a:spcBef>
            </a:pPr>
            <a:r>
              <a:rPr lang="en-US" sz="2200" b="1" dirty="0">
                <a:latin typeface="Calibri (Body)"/>
              </a:rPr>
              <a:t>Explanation</a:t>
            </a:r>
            <a:r>
              <a:rPr lang="en-US" sz="2200" dirty="0">
                <a:latin typeface="Calibri (Body)"/>
              </a:rPr>
              <a:t>: Because the rooms of Grand Hotel are countable, we can list them as Room </a:t>
            </a:r>
            <a:r>
              <a:rPr lang="en-US" sz="2200" dirty="0">
                <a:latin typeface="Calibri (Body)"/>
                <a:ea typeface="Cambria Math" pitchFamily="18" charset="0"/>
              </a:rPr>
              <a:t>1</a:t>
            </a:r>
            <a:r>
              <a:rPr lang="en-US" sz="2200" dirty="0">
                <a:latin typeface="Calibri (Body)"/>
              </a:rPr>
              <a:t>, Room </a:t>
            </a:r>
            <a:r>
              <a:rPr lang="en-US" sz="2200" dirty="0">
                <a:latin typeface="Calibri (Body)"/>
                <a:ea typeface="Cambria Math" pitchFamily="18" charset="0"/>
              </a:rPr>
              <a:t>2</a:t>
            </a:r>
            <a:r>
              <a:rPr lang="en-US" sz="2200" dirty="0">
                <a:latin typeface="Calibri (Body)"/>
              </a:rPr>
              <a:t>, Room  </a:t>
            </a:r>
            <a:r>
              <a:rPr lang="en-US" sz="2200" dirty="0">
                <a:latin typeface="Calibri (Body)"/>
                <a:ea typeface="Cambria Math" pitchFamily="18" charset="0"/>
              </a:rPr>
              <a:t>3</a:t>
            </a:r>
            <a:r>
              <a:rPr lang="en-US" sz="2200" dirty="0">
                <a:latin typeface="Calibri (Body)"/>
              </a:rPr>
              <a:t>, and so on. When a new guest arrives, we move the guest in Room </a:t>
            </a:r>
            <a:r>
              <a:rPr lang="en-US" sz="2200" dirty="0">
                <a:latin typeface="Calibri (Body)"/>
                <a:ea typeface="Cambria Math" pitchFamily="18" charset="0"/>
              </a:rPr>
              <a:t>1</a:t>
            </a:r>
            <a:r>
              <a:rPr lang="en-US" sz="2200" dirty="0">
                <a:latin typeface="Calibri (Body)"/>
              </a:rPr>
              <a:t> to Room </a:t>
            </a:r>
            <a:r>
              <a:rPr lang="en-US" sz="2200" dirty="0">
                <a:latin typeface="Calibri (Body)"/>
                <a:ea typeface="Cambria Math" pitchFamily="18" charset="0"/>
              </a:rPr>
              <a:t>2</a:t>
            </a:r>
            <a:r>
              <a:rPr lang="en-US" sz="2200" dirty="0">
                <a:latin typeface="Calibri (Body)"/>
              </a:rPr>
              <a:t>, the guest in Room </a:t>
            </a:r>
            <a:r>
              <a:rPr lang="en-US" sz="2200" dirty="0">
                <a:latin typeface="Calibri (Body)"/>
                <a:ea typeface="Cambria Math" pitchFamily="18" charset="0"/>
              </a:rPr>
              <a:t>2</a:t>
            </a:r>
            <a:r>
              <a:rPr lang="en-US" sz="2200" dirty="0">
                <a:latin typeface="Calibri (Body)"/>
              </a:rPr>
              <a:t> to Room </a:t>
            </a:r>
            <a:r>
              <a:rPr lang="en-US" sz="2200" dirty="0">
                <a:latin typeface="Calibri (Body)"/>
                <a:ea typeface="Cambria Math" pitchFamily="18" charset="0"/>
              </a:rPr>
              <a:t>3</a:t>
            </a:r>
            <a:r>
              <a:rPr lang="en-US" sz="2200" dirty="0">
                <a:latin typeface="Calibri (Body)"/>
              </a:rPr>
              <a:t>, and in general the guest in Room </a:t>
            </a:r>
            <a:r>
              <a:rPr lang="en-US" sz="2200" i="1" dirty="0">
                <a:latin typeface="Calibri (Body)"/>
              </a:rPr>
              <a:t>n</a:t>
            </a:r>
            <a:r>
              <a:rPr lang="en-US" sz="2200" dirty="0">
                <a:latin typeface="Calibri (Body)"/>
              </a:rPr>
              <a:t> to Room </a:t>
            </a:r>
            <a:r>
              <a:rPr lang="en-US" sz="2200" i="1" dirty="0">
                <a:latin typeface="Calibri (Body)"/>
              </a:rPr>
              <a:t>n + </a:t>
            </a:r>
            <a:r>
              <a:rPr lang="en-US" sz="2200" dirty="0">
                <a:latin typeface="Calibri (Body)"/>
                <a:ea typeface="Cambria Math" pitchFamily="18" charset="0"/>
              </a:rPr>
              <a:t>1</a:t>
            </a:r>
            <a:r>
              <a:rPr lang="en-US" sz="2200" dirty="0">
                <a:latin typeface="Calibri (Body)"/>
              </a:rPr>
              <a:t>, for all positive integers </a:t>
            </a:r>
            <a:r>
              <a:rPr lang="en-US" sz="2200" i="1" dirty="0">
                <a:latin typeface="Calibri (Body)"/>
              </a:rPr>
              <a:t>n</a:t>
            </a:r>
            <a:r>
              <a:rPr lang="en-US" sz="2200" dirty="0">
                <a:latin typeface="Calibri (Body)"/>
              </a:rPr>
              <a:t>. This frees up Room </a:t>
            </a:r>
            <a:r>
              <a:rPr lang="en-US" sz="2200" dirty="0">
                <a:latin typeface="Calibri (Body)"/>
                <a:ea typeface="Cambria Math" pitchFamily="18" charset="0"/>
              </a:rPr>
              <a:t>1</a:t>
            </a:r>
            <a:r>
              <a:rPr lang="en-US" sz="2200" dirty="0">
                <a:latin typeface="Calibri (Body)"/>
              </a:rPr>
              <a:t>, which we assign to the new guest, and all the current guests still have rooms.</a:t>
            </a:r>
          </a:p>
        </p:txBody>
      </p:sp>
      <p:pic>
        <p:nvPicPr>
          <p:cNvPr id="16" name="Picture 5" descr="Illustration of a new guest arriving at Hilbert's Grand Hotel."/>
          <p:cNvPicPr>
            <a:picLocks noGrp="1" noChangeAspect="1" noChangeArrowheads="1"/>
          </p:cNvPicPr>
          <p:nvPr>
            <p:ph idx="15"/>
          </p:nvPr>
        </p:nvPicPr>
        <p:blipFill>
          <a:blip r:embed="rId4">
            <a:extLst>
              <a:ext uri="{28A0092B-C50C-407E-A947-70E740481C1C}">
                <a14:useLocalDpi xmlns:a14="http://schemas.microsoft.com/office/drawing/2010/main" val="0"/>
              </a:ext>
            </a:extLst>
          </a:blip>
          <a:stretch>
            <a:fillRect/>
          </a:stretch>
        </p:blipFill>
        <p:spPr bwMode="auto">
          <a:xfrm>
            <a:off x="5636570" y="2878920"/>
            <a:ext cx="3266638" cy="1469988"/>
          </a:xfrm>
          <a:prstGeom prst="rect">
            <a:avLst/>
          </a:prstGeom>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6"/>
          </p:nvPr>
        </p:nvSpPr>
        <p:spPr>
          <a:xfrm>
            <a:off x="5562600" y="4419600"/>
            <a:ext cx="3416808" cy="2176272"/>
          </a:xfrm>
        </p:spPr>
        <p:txBody>
          <a:bodyPr/>
          <a:lstStyle/>
          <a:p>
            <a:r>
              <a:rPr lang="en-US" sz="2000" dirty="0">
                <a:latin typeface="Calibri (Body)"/>
              </a:rPr>
              <a:t>The hotel can also accommodate a countable number of new guests, all the guests on a countable number of buses where each bus contains a countable number of guests (see exercises).</a:t>
            </a:r>
          </a:p>
        </p:txBody>
      </p:sp>
      <p:sp>
        <p:nvSpPr>
          <p:cNvPr id="8" name="Slide Number Placeholder 5">
            <a:extLst>
              <a:ext uri="{FF2B5EF4-FFF2-40B4-BE49-F238E27FC236}">
                <a16:creationId xmlns:a16="http://schemas.microsoft.com/office/drawing/2014/main" id="{732E6AD5-7318-4BF7-A2C8-93DC7AB3CE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110</a:t>
            </a:fld>
            <a:endParaRPr lang="en-US" dirty="0">
              <a:solidFill>
                <a:schemeClr val="bg1"/>
              </a:solidFill>
            </a:endParaRPr>
          </a:p>
        </p:txBody>
      </p:sp>
    </p:spTree>
    <p:extLst>
      <p:ext uri="{BB962C8B-B14F-4D97-AF65-F5344CB8AC3E}">
        <p14:creationId xmlns:p14="http://schemas.microsoft.com/office/powerpoint/2010/main" val="6270980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r>
              <a:rPr lang="en-US" sz="1500" dirty="0"/>
              <a:t> 1</a:t>
            </a:r>
          </a:p>
        </p:txBody>
      </p:sp>
      <p:sp>
        <p:nvSpPr>
          <p:cNvPr id="4" name="Content Placeholder 2"/>
          <p:cNvSpPr>
            <a:spLocks noGrp="1"/>
          </p:cNvSpPr>
          <p:nvPr>
            <p:ph idx="1"/>
          </p:nvPr>
        </p:nvSpPr>
        <p:spPr>
          <a:xfrm>
            <a:off x="457200" y="1295400"/>
            <a:ext cx="8077200" cy="1295400"/>
          </a:xfrm>
        </p:spPr>
        <p:txBody>
          <a:bodyPr/>
          <a:lstStyle/>
          <a:p>
            <a:pPr>
              <a:spcBef>
                <a:spcPts val="0"/>
              </a:spcBef>
            </a:pPr>
            <a:r>
              <a:rPr lang="en-US" sz="2600" b="1" dirty="0">
                <a:latin typeface="Calibri (Body)"/>
              </a:rPr>
              <a:t>Example </a:t>
            </a:r>
            <a:r>
              <a:rPr lang="en-US" sz="2600" b="1" dirty="0">
                <a:latin typeface="Calibri (Body)"/>
                <a:ea typeface="Cambria Math" pitchFamily="18" charset="0"/>
              </a:rPr>
              <a:t>1</a:t>
            </a:r>
            <a:r>
              <a:rPr lang="en-US" sz="2600" b="1" dirty="0">
                <a:latin typeface="Calibri (Body)"/>
              </a:rPr>
              <a:t>:</a:t>
            </a:r>
            <a:r>
              <a:rPr lang="en-US" sz="2600" dirty="0">
                <a:latin typeface="Calibri (Body)"/>
              </a:rPr>
              <a:t> Show that the set of positive even integers </a:t>
            </a:r>
            <a:r>
              <a:rPr lang="en-US" sz="2600" i="1" dirty="0">
                <a:latin typeface="Calibri (Body)"/>
              </a:rPr>
              <a:t>E</a:t>
            </a:r>
            <a:r>
              <a:rPr lang="en-US" sz="2600" dirty="0">
                <a:latin typeface="Calibri (Body)"/>
              </a:rPr>
              <a:t> is countable set.</a:t>
            </a:r>
          </a:p>
          <a:p>
            <a:pPr>
              <a:spcBef>
                <a:spcPts val="0"/>
              </a:spcBef>
            </a:pPr>
            <a:r>
              <a:rPr lang="en-US" sz="2600" b="1" dirty="0">
                <a:latin typeface="Calibri (Body)"/>
              </a:rPr>
              <a:t>Solution</a:t>
            </a:r>
            <a:r>
              <a:rPr lang="en-US" sz="2600" dirty="0">
                <a:latin typeface="Calibri (Body)"/>
              </a:rPr>
              <a:t>: Let</a:t>
            </a:r>
          </a:p>
        </p:txBody>
      </p:sp>
      <p:graphicFrame>
        <p:nvGraphicFramePr>
          <p:cNvPr id="3" name="Object 2">
            <a:extLst>
              <a:ext uri="{FF2B5EF4-FFF2-40B4-BE49-F238E27FC236}">
                <a16:creationId xmlns:a16="http://schemas.microsoft.com/office/drawing/2014/main" id="{F9CECB0D-6927-4C5D-87F6-96FAF03657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8096616"/>
              </p:ext>
            </p:extLst>
          </p:nvPr>
        </p:nvGraphicFramePr>
        <p:xfrm>
          <a:off x="2362200" y="2154238"/>
          <a:ext cx="1637287" cy="629726"/>
        </p:xfrm>
        <a:graphic>
          <a:graphicData uri="http://schemas.openxmlformats.org/presentationml/2006/ole">
            <mc:AlternateContent xmlns:mc="http://schemas.openxmlformats.org/markup-compatibility/2006">
              <mc:Choice xmlns:v="urn:schemas-microsoft-com:vml" Requires="v">
                <p:oleObj name="Equation" r:id="rId2" imgW="660240" imgH="253800" progId="Equation.DSMT4">
                  <p:embed/>
                </p:oleObj>
              </mc:Choice>
              <mc:Fallback>
                <p:oleObj name="Equation" r:id="rId2" imgW="660240" imgH="253800" progId="Equation.DSMT4">
                  <p:embed/>
                  <p:pic>
                    <p:nvPicPr>
                      <p:cNvPr id="0" name=""/>
                      <p:cNvPicPr/>
                      <p:nvPr/>
                    </p:nvPicPr>
                    <p:blipFill>
                      <a:blip r:embed="rId3"/>
                      <a:stretch>
                        <a:fillRect/>
                      </a:stretch>
                    </p:blipFill>
                    <p:spPr>
                      <a:xfrm>
                        <a:off x="2362200" y="2154238"/>
                        <a:ext cx="1637287" cy="6297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0A8FDF2-BA92-4337-AEF9-8385A1A5E6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9160769"/>
              </p:ext>
            </p:extLst>
          </p:nvPr>
        </p:nvGraphicFramePr>
        <p:xfrm>
          <a:off x="2362200" y="2790825"/>
          <a:ext cx="345654" cy="1696844"/>
        </p:xfrm>
        <a:graphic>
          <a:graphicData uri="http://schemas.openxmlformats.org/presentationml/2006/ole">
            <mc:AlternateContent xmlns:mc="http://schemas.openxmlformats.org/markup-compatibility/2006">
              <mc:Choice xmlns:v="urn:schemas-microsoft-com:vml" Requires="v">
                <p:oleObj name="Equation" r:id="rId4" imgW="139680" imgH="685800" progId="Equation.DSMT4">
                  <p:embed/>
                </p:oleObj>
              </mc:Choice>
              <mc:Fallback>
                <p:oleObj name="Equation" r:id="rId4" imgW="139680" imgH="685800" progId="Equation.DSMT4">
                  <p:embed/>
                  <p:pic>
                    <p:nvPicPr>
                      <p:cNvPr id="0" name=""/>
                      <p:cNvPicPr/>
                      <p:nvPr/>
                    </p:nvPicPr>
                    <p:blipFill>
                      <a:blip r:embed="rId5"/>
                      <a:stretch>
                        <a:fillRect/>
                      </a:stretch>
                    </p:blipFill>
                    <p:spPr>
                      <a:xfrm>
                        <a:off x="2362200" y="2790825"/>
                        <a:ext cx="345654" cy="169684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FFCC0DE-405C-4E1A-AC42-BE5B9C1FA4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5576727"/>
              </p:ext>
            </p:extLst>
          </p:nvPr>
        </p:nvGraphicFramePr>
        <p:xfrm>
          <a:off x="2853944" y="2790825"/>
          <a:ext cx="346456" cy="1700784"/>
        </p:xfrm>
        <a:graphic>
          <a:graphicData uri="http://schemas.openxmlformats.org/presentationml/2006/ole">
            <mc:AlternateContent xmlns:mc="http://schemas.openxmlformats.org/markup-compatibility/2006">
              <mc:Choice xmlns:v="urn:schemas-microsoft-com:vml" Requires="v">
                <p:oleObj name="Equation" r:id="rId6" imgW="139680" imgH="685800" progId="Equation.DSMT4">
                  <p:embed/>
                </p:oleObj>
              </mc:Choice>
              <mc:Fallback>
                <p:oleObj name="Equation" r:id="rId6" imgW="139680" imgH="685800" progId="Equation.DSMT4">
                  <p:embed/>
                  <p:pic>
                    <p:nvPicPr>
                      <p:cNvPr id="0" name=""/>
                      <p:cNvPicPr/>
                      <p:nvPr/>
                    </p:nvPicPr>
                    <p:blipFill>
                      <a:blip r:embed="rId7"/>
                      <a:stretch>
                        <a:fillRect/>
                      </a:stretch>
                    </p:blipFill>
                    <p:spPr>
                      <a:xfrm>
                        <a:off x="2853944" y="2790825"/>
                        <a:ext cx="346456" cy="170078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1D976A5-6322-4985-8DC0-320ECAAF2E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573630"/>
              </p:ext>
            </p:extLst>
          </p:nvPr>
        </p:nvGraphicFramePr>
        <p:xfrm>
          <a:off x="3429000" y="2790825"/>
          <a:ext cx="346456" cy="1700784"/>
        </p:xfrm>
        <a:graphic>
          <a:graphicData uri="http://schemas.openxmlformats.org/presentationml/2006/ole">
            <mc:AlternateContent xmlns:mc="http://schemas.openxmlformats.org/markup-compatibility/2006">
              <mc:Choice xmlns:v="urn:schemas-microsoft-com:vml" Requires="v">
                <p:oleObj name="Equation" r:id="rId8" imgW="139680" imgH="685800" progId="Equation.DSMT4">
                  <p:embed/>
                </p:oleObj>
              </mc:Choice>
              <mc:Fallback>
                <p:oleObj name="Equation" r:id="rId8" imgW="139680" imgH="685800" progId="Equation.DSMT4">
                  <p:embed/>
                  <p:pic>
                    <p:nvPicPr>
                      <p:cNvPr id="0" name=""/>
                      <p:cNvPicPr/>
                      <p:nvPr/>
                    </p:nvPicPr>
                    <p:blipFill>
                      <a:blip r:embed="rId9"/>
                      <a:stretch>
                        <a:fillRect/>
                      </a:stretch>
                    </p:blipFill>
                    <p:spPr>
                      <a:xfrm>
                        <a:off x="3429000" y="2790825"/>
                        <a:ext cx="346456" cy="170078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0EDD442-03E9-478B-BDE5-278ABEE568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8734437"/>
              </p:ext>
            </p:extLst>
          </p:nvPr>
        </p:nvGraphicFramePr>
        <p:xfrm>
          <a:off x="3962400" y="2790825"/>
          <a:ext cx="346075" cy="1701800"/>
        </p:xfrm>
        <a:graphic>
          <a:graphicData uri="http://schemas.openxmlformats.org/presentationml/2006/ole">
            <mc:AlternateContent xmlns:mc="http://schemas.openxmlformats.org/markup-compatibility/2006">
              <mc:Choice xmlns:v="urn:schemas-microsoft-com:vml" Requires="v">
                <p:oleObj name="Equation" r:id="rId10" imgW="139680" imgH="685800" progId="Equation.DSMT4">
                  <p:embed/>
                </p:oleObj>
              </mc:Choice>
              <mc:Fallback>
                <p:oleObj name="Equation" r:id="rId10" imgW="139680" imgH="685800" progId="Equation.DSMT4">
                  <p:embed/>
                  <p:pic>
                    <p:nvPicPr>
                      <p:cNvPr id="0" name=""/>
                      <p:cNvPicPr/>
                      <p:nvPr/>
                    </p:nvPicPr>
                    <p:blipFill>
                      <a:blip r:embed="rId11"/>
                      <a:stretch>
                        <a:fillRect/>
                      </a:stretch>
                    </p:blipFill>
                    <p:spPr>
                      <a:xfrm>
                        <a:off x="3962400" y="2790825"/>
                        <a:ext cx="346075" cy="1701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391E7FD-351A-4564-91C6-6A28A51030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6406966"/>
              </p:ext>
            </p:extLst>
          </p:nvPr>
        </p:nvGraphicFramePr>
        <p:xfrm>
          <a:off x="4413758" y="2790825"/>
          <a:ext cx="472440" cy="1700784"/>
        </p:xfrm>
        <a:graphic>
          <a:graphicData uri="http://schemas.openxmlformats.org/presentationml/2006/ole">
            <mc:AlternateContent xmlns:mc="http://schemas.openxmlformats.org/markup-compatibility/2006">
              <mc:Choice xmlns:v="urn:schemas-microsoft-com:vml" Requires="v">
                <p:oleObj name="Equation" r:id="rId12" imgW="190440" imgH="685800" progId="Equation.DSMT4">
                  <p:embed/>
                </p:oleObj>
              </mc:Choice>
              <mc:Fallback>
                <p:oleObj name="Equation" r:id="rId12" imgW="190440" imgH="685800" progId="Equation.DSMT4">
                  <p:embed/>
                  <p:pic>
                    <p:nvPicPr>
                      <p:cNvPr id="0" name=""/>
                      <p:cNvPicPr/>
                      <p:nvPr/>
                    </p:nvPicPr>
                    <p:blipFill>
                      <a:blip r:embed="rId13"/>
                      <a:stretch>
                        <a:fillRect/>
                      </a:stretch>
                    </p:blipFill>
                    <p:spPr>
                      <a:xfrm>
                        <a:off x="4413758" y="2790825"/>
                        <a:ext cx="472440" cy="170078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6CAE6C3-C8B5-451B-95B5-4D34687C3C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5700184"/>
              </p:ext>
            </p:extLst>
          </p:nvPr>
        </p:nvGraphicFramePr>
        <p:xfrm>
          <a:off x="5052060" y="2790825"/>
          <a:ext cx="472440" cy="1700784"/>
        </p:xfrm>
        <a:graphic>
          <a:graphicData uri="http://schemas.openxmlformats.org/presentationml/2006/ole">
            <mc:AlternateContent xmlns:mc="http://schemas.openxmlformats.org/markup-compatibility/2006">
              <mc:Choice xmlns:v="urn:schemas-microsoft-com:vml" Requires="v">
                <p:oleObj name="Equation" r:id="rId14" imgW="190440" imgH="685800" progId="Equation.DSMT4">
                  <p:embed/>
                </p:oleObj>
              </mc:Choice>
              <mc:Fallback>
                <p:oleObj name="Equation" r:id="rId14" imgW="190440" imgH="685800" progId="Equation.DSMT4">
                  <p:embed/>
                  <p:pic>
                    <p:nvPicPr>
                      <p:cNvPr id="0" name=""/>
                      <p:cNvPicPr/>
                      <p:nvPr/>
                    </p:nvPicPr>
                    <p:blipFill>
                      <a:blip r:embed="rId15"/>
                      <a:stretch>
                        <a:fillRect/>
                      </a:stretch>
                    </p:blipFill>
                    <p:spPr>
                      <a:xfrm>
                        <a:off x="5052060" y="2790825"/>
                        <a:ext cx="472440" cy="1700784"/>
                      </a:xfrm>
                      <a:prstGeom prst="rect">
                        <a:avLst/>
                      </a:prstGeom>
                    </p:spPr>
                  </p:pic>
                </p:oleObj>
              </mc:Fallback>
            </mc:AlternateContent>
          </a:graphicData>
        </a:graphic>
      </p:graphicFrame>
      <p:sp>
        <p:nvSpPr>
          <p:cNvPr id="6" name="Content Placeholder 4"/>
          <p:cNvSpPr>
            <a:spLocks noGrp="1"/>
          </p:cNvSpPr>
          <p:nvPr>
            <p:ph idx="13"/>
          </p:nvPr>
        </p:nvSpPr>
        <p:spPr>
          <a:xfrm>
            <a:off x="457200" y="4495800"/>
            <a:ext cx="8077200" cy="2057400"/>
          </a:xfrm>
        </p:spPr>
        <p:txBody>
          <a:bodyPr/>
          <a:lstStyle/>
          <a:p>
            <a:pPr>
              <a:spcBef>
                <a:spcPts val="0"/>
              </a:spcBef>
            </a:pPr>
            <a:r>
              <a:rPr lang="en-US" sz="2600" dirty="0">
                <a:latin typeface="Calibri (Body)"/>
              </a:rPr>
              <a:t>Then </a:t>
            </a:r>
            <a:r>
              <a:rPr lang="en-US" sz="2600" i="1" dirty="0">
                <a:latin typeface="Calibri (Body)"/>
              </a:rPr>
              <a:t>f</a:t>
            </a:r>
            <a:r>
              <a:rPr lang="en-US" sz="2600" dirty="0">
                <a:latin typeface="Calibri (Body)"/>
              </a:rPr>
              <a:t> is a bijection from </a:t>
            </a:r>
            <a:r>
              <a:rPr lang="en-US" sz="2600" b="1" dirty="0">
                <a:latin typeface="Calibri (Body)"/>
              </a:rPr>
              <a:t>N</a:t>
            </a:r>
            <a:r>
              <a:rPr lang="en-US" sz="2600" dirty="0">
                <a:latin typeface="Calibri (Body)"/>
              </a:rPr>
              <a:t> to </a:t>
            </a:r>
            <a:r>
              <a:rPr lang="en-US" sz="2600" i="1" dirty="0">
                <a:latin typeface="Calibri (Body)"/>
              </a:rPr>
              <a:t>E</a:t>
            </a:r>
            <a:r>
              <a:rPr lang="en-US" sz="2600" dirty="0">
                <a:latin typeface="Calibri (Body)"/>
              </a:rPr>
              <a:t> since </a:t>
            </a:r>
            <a:r>
              <a:rPr lang="en-US" sz="2600" i="1" dirty="0">
                <a:latin typeface="Calibri (Body)"/>
              </a:rPr>
              <a:t>f</a:t>
            </a:r>
            <a:r>
              <a:rPr lang="en-US" sz="2600" dirty="0">
                <a:latin typeface="Calibri (Body)"/>
              </a:rPr>
              <a:t> is both one-to-one and onto. To show that it is one-to-one, suppose that  </a:t>
            </a:r>
            <a:r>
              <a:rPr lang="en-US" sz="2600" i="1" dirty="0">
                <a:latin typeface="Calibri (Body)"/>
                <a:ea typeface="Cambria Math" pitchFamily="18" charset="0"/>
              </a:rPr>
              <a:t>f</a:t>
            </a:r>
            <a:r>
              <a:rPr lang="en-US" sz="2600" dirty="0">
                <a:latin typeface="Calibri (Body)"/>
                <a:ea typeface="Cambria Math" pitchFamily="18" charset="0"/>
              </a:rPr>
              <a:t>(</a:t>
            </a:r>
            <a:r>
              <a:rPr lang="en-US" sz="2600" i="1" dirty="0">
                <a:latin typeface="Calibri (Body)"/>
                <a:ea typeface="Cambria Math" pitchFamily="18" charset="0"/>
              </a:rPr>
              <a:t>n</a:t>
            </a:r>
            <a:r>
              <a:rPr lang="en-US" sz="2600" dirty="0">
                <a:latin typeface="Calibri (Body)"/>
                <a:ea typeface="Cambria Math" pitchFamily="18" charset="0"/>
              </a:rPr>
              <a:t>)</a:t>
            </a:r>
            <a:r>
              <a:rPr lang="en-US" sz="2600" i="1" dirty="0">
                <a:latin typeface="Calibri (Body)"/>
                <a:ea typeface="Cambria Math" pitchFamily="18" charset="0"/>
              </a:rPr>
              <a:t> </a:t>
            </a:r>
            <a:r>
              <a:rPr lang="en-US" sz="2600" dirty="0">
                <a:latin typeface="Calibri (Body)"/>
                <a:ea typeface="Cambria Math" pitchFamily="18" charset="0"/>
              </a:rPr>
              <a:t>=</a:t>
            </a:r>
            <a:r>
              <a:rPr lang="en-US" sz="2600" i="1" dirty="0">
                <a:latin typeface="Calibri (Body)"/>
                <a:ea typeface="Cambria Math" pitchFamily="18" charset="0"/>
              </a:rPr>
              <a:t> f</a:t>
            </a:r>
            <a:r>
              <a:rPr lang="en-US" sz="2600" dirty="0">
                <a:latin typeface="Calibri (Body)"/>
                <a:ea typeface="Cambria Math" pitchFamily="18" charset="0"/>
              </a:rPr>
              <a:t>(</a:t>
            </a:r>
            <a:r>
              <a:rPr lang="en-US" sz="2600" i="1" dirty="0">
                <a:latin typeface="Calibri (Body)"/>
                <a:ea typeface="Cambria Math" pitchFamily="18" charset="0"/>
              </a:rPr>
              <a:t>m</a:t>
            </a:r>
            <a:r>
              <a:rPr lang="en-US" sz="2600" dirty="0">
                <a:latin typeface="Calibri (Body)"/>
                <a:ea typeface="Cambria Math" pitchFamily="18" charset="0"/>
              </a:rPr>
              <a:t>). </a:t>
            </a:r>
            <a:r>
              <a:rPr lang="en-US" sz="2600" dirty="0">
                <a:latin typeface="Calibri (Body)"/>
              </a:rPr>
              <a:t>Then </a:t>
            </a:r>
            <a:r>
              <a:rPr lang="en-US" sz="2600" dirty="0">
                <a:latin typeface="Calibri (Body)"/>
                <a:ea typeface="Cambria Math" pitchFamily="18" charset="0"/>
              </a:rPr>
              <a:t>2</a:t>
            </a:r>
            <a:r>
              <a:rPr lang="en-US" sz="2600" i="1" dirty="0">
                <a:latin typeface="Calibri (Body)"/>
                <a:ea typeface="Cambria Math" pitchFamily="18" charset="0"/>
              </a:rPr>
              <a:t>n </a:t>
            </a:r>
            <a:r>
              <a:rPr lang="en-US" sz="2600" dirty="0">
                <a:latin typeface="Calibri (Body)"/>
                <a:ea typeface="Cambria Math" pitchFamily="18" charset="0"/>
              </a:rPr>
              <a:t>= 2</a:t>
            </a:r>
            <a:r>
              <a:rPr lang="en-US" sz="2600" i="1" dirty="0">
                <a:latin typeface="Calibri (Body)"/>
                <a:ea typeface="Cambria Math" pitchFamily="18" charset="0"/>
              </a:rPr>
              <a:t>m</a:t>
            </a:r>
            <a:r>
              <a:rPr lang="en-US" sz="2600" dirty="0">
                <a:latin typeface="Calibri (Body)"/>
              </a:rPr>
              <a:t>, and so </a:t>
            </a:r>
            <a:r>
              <a:rPr lang="en-US" sz="2600" i="1" dirty="0">
                <a:latin typeface="Calibri (Body)"/>
                <a:ea typeface="Cambria Math" pitchFamily="18" charset="0"/>
              </a:rPr>
              <a:t>n </a:t>
            </a:r>
            <a:r>
              <a:rPr lang="en-US" sz="2600" dirty="0">
                <a:latin typeface="Calibri (Body)"/>
                <a:ea typeface="Cambria Math" pitchFamily="18" charset="0"/>
              </a:rPr>
              <a:t>=</a:t>
            </a:r>
            <a:r>
              <a:rPr lang="en-US" sz="2600" i="1" dirty="0">
                <a:latin typeface="Calibri (Body)"/>
                <a:ea typeface="Cambria Math" pitchFamily="18" charset="0"/>
              </a:rPr>
              <a:t> m</a:t>
            </a:r>
            <a:r>
              <a:rPr lang="en-US" sz="2600" dirty="0">
                <a:latin typeface="Calibri (Body)"/>
              </a:rPr>
              <a:t>. To see that it is onto, suppose that </a:t>
            </a:r>
            <a:r>
              <a:rPr lang="en-US" sz="2600" i="1" dirty="0">
                <a:latin typeface="Calibri (Body)"/>
              </a:rPr>
              <a:t>t</a:t>
            </a:r>
            <a:r>
              <a:rPr lang="en-US" sz="2600" dirty="0">
                <a:latin typeface="Calibri (Body)"/>
              </a:rPr>
              <a:t> is an even positive integer. Then </a:t>
            </a:r>
            <a:r>
              <a:rPr lang="en-US" sz="2600" i="1" dirty="0">
                <a:latin typeface="Calibri (Body)"/>
                <a:ea typeface="Cambria Math" pitchFamily="18" charset="0"/>
              </a:rPr>
              <a:t>t </a:t>
            </a:r>
            <a:r>
              <a:rPr lang="en-US" sz="2600" dirty="0">
                <a:latin typeface="Calibri (Body)"/>
                <a:ea typeface="Cambria Math" pitchFamily="18" charset="0"/>
              </a:rPr>
              <a:t>=</a:t>
            </a:r>
            <a:r>
              <a:rPr lang="en-US" sz="2600" i="1" dirty="0">
                <a:latin typeface="Calibri (Body)"/>
                <a:ea typeface="Cambria Math" pitchFamily="18" charset="0"/>
              </a:rPr>
              <a:t> </a:t>
            </a:r>
            <a:r>
              <a:rPr lang="en-US" sz="2600" dirty="0">
                <a:latin typeface="Calibri (Body)"/>
                <a:ea typeface="Cambria Math" pitchFamily="18" charset="0"/>
              </a:rPr>
              <a:t>2</a:t>
            </a:r>
            <a:r>
              <a:rPr lang="en-US" sz="2600" i="1" dirty="0">
                <a:latin typeface="Calibri (Body)"/>
                <a:ea typeface="Cambria Math" pitchFamily="18" charset="0"/>
              </a:rPr>
              <a:t>k </a:t>
            </a:r>
            <a:r>
              <a:rPr lang="en-US" sz="2600" dirty="0">
                <a:latin typeface="Calibri (Body)"/>
              </a:rPr>
              <a:t>for some positive integer </a:t>
            </a:r>
            <a:r>
              <a:rPr lang="en-US" sz="2600" i="1" dirty="0">
                <a:latin typeface="Calibri (Body)"/>
                <a:ea typeface="Cambria Math" pitchFamily="18" charset="0"/>
              </a:rPr>
              <a:t>k</a:t>
            </a:r>
            <a:r>
              <a:rPr lang="en-US" sz="2600" dirty="0">
                <a:latin typeface="Calibri (Body)"/>
              </a:rPr>
              <a:t> and </a:t>
            </a:r>
            <a:r>
              <a:rPr lang="en-US" sz="2600" i="1" dirty="0">
                <a:latin typeface="Calibri (Body)"/>
                <a:ea typeface="Cambria Math" pitchFamily="18" charset="0"/>
              </a:rPr>
              <a:t>f</a:t>
            </a:r>
            <a:r>
              <a:rPr lang="en-US" sz="2600" dirty="0">
                <a:latin typeface="Calibri (Body)"/>
                <a:ea typeface="Cambria Math" pitchFamily="18" charset="0"/>
              </a:rPr>
              <a:t>(</a:t>
            </a:r>
            <a:r>
              <a:rPr lang="en-US" sz="2600" i="1" dirty="0">
                <a:latin typeface="Calibri (Body)"/>
                <a:ea typeface="Cambria Math" pitchFamily="18" charset="0"/>
              </a:rPr>
              <a:t>k</a:t>
            </a:r>
            <a:r>
              <a:rPr lang="en-US" sz="2600" dirty="0">
                <a:latin typeface="Calibri (Body)"/>
                <a:ea typeface="Cambria Math" pitchFamily="18" charset="0"/>
              </a:rPr>
              <a:t>) = </a:t>
            </a:r>
            <a:r>
              <a:rPr lang="en-US" sz="2600" i="1" dirty="0">
                <a:latin typeface="Calibri (Body)"/>
                <a:ea typeface="Cambria Math" pitchFamily="18" charset="0"/>
              </a:rPr>
              <a:t>t</a:t>
            </a:r>
            <a:r>
              <a:rPr lang="en-US" sz="2600" dirty="0">
                <a:latin typeface="Calibri (Body)"/>
              </a:rPr>
              <a:t>.</a:t>
            </a:r>
          </a:p>
        </p:txBody>
      </p:sp>
      <p:sp>
        <p:nvSpPr>
          <p:cNvPr id="7" name="Slide Number Placeholder 5">
            <a:extLst>
              <a:ext uri="{FF2B5EF4-FFF2-40B4-BE49-F238E27FC236}">
                <a16:creationId xmlns:a16="http://schemas.microsoft.com/office/drawing/2014/main" id="{95CBC961-08A7-4F0D-91F2-4B3EE339A3B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111</a:t>
            </a:fld>
            <a:endParaRPr lang="en-US" dirty="0">
              <a:solidFill>
                <a:schemeClr val="bg1"/>
              </a:solidFill>
            </a:endParaRPr>
          </a:p>
        </p:txBody>
      </p:sp>
    </p:spTree>
    <p:extLst>
      <p:ext uri="{BB962C8B-B14F-4D97-AF65-F5344CB8AC3E}">
        <p14:creationId xmlns:p14="http://schemas.microsoft.com/office/powerpoint/2010/main" val="33949757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0573-682D-4E78-B073-C955D66476A9}"/>
              </a:ext>
            </a:extLst>
          </p:cNvPr>
          <p:cNvSpPr>
            <a:spLocks noGrp="1"/>
          </p:cNvSpPr>
          <p:nvPr>
            <p:ph type="title"/>
          </p:nvPr>
        </p:nvSpPr>
        <p:spPr/>
        <p:txBody>
          <a:bodyPr/>
          <a:lstStyle/>
          <a:p>
            <a:r>
              <a:rPr lang="en-US" dirty="0"/>
              <a:t>Showing that a Set is Countable</a:t>
            </a:r>
            <a:r>
              <a:rPr lang="en-US" sz="1500" dirty="0"/>
              <a:t> 2</a:t>
            </a:r>
            <a:endParaRPr lang="en-US" dirty="0"/>
          </a:p>
        </p:txBody>
      </p:sp>
      <p:sp>
        <p:nvSpPr>
          <p:cNvPr id="3" name="Content Placeholder 2">
            <a:extLst>
              <a:ext uri="{FF2B5EF4-FFF2-40B4-BE49-F238E27FC236}">
                <a16:creationId xmlns:a16="http://schemas.microsoft.com/office/drawing/2014/main" id="{A4733532-31AC-41E1-80ED-DC854279F174}"/>
              </a:ext>
            </a:extLst>
          </p:cNvPr>
          <p:cNvSpPr>
            <a:spLocks noGrp="1"/>
          </p:cNvSpPr>
          <p:nvPr>
            <p:ph idx="1"/>
          </p:nvPr>
        </p:nvSpPr>
        <p:spPr>
          <a:xfrm>
            <a:off x="457200" y="1295400"/>
            <a:ext cx="7848600" cy="32003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Show that the set of integers </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Z</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countable.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list in a sequence: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0, 1, </a:t>
            </a:r>
            <a:r>
              <a:rPr kumimoji="0" lang="en-US" sz="3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1, 2, </a:t>
            </a:r>
            <a:r>
              <a:rPr kumimoji="0" lang="en-US" sz="3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2, 3, </a:t>
            </a:r>
            <a:r>
              <a:rPr kumimoji="0" lang="en-US" sz="3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3 ,.</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Or can define a bijection from </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Z</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4" name="Content Placeholder 3">
            <a:extLst>
              <a:ext uri="{FF2B5EF4-FFF2-40B4-BE49-F238E27FC236}">
                <a16:creationId xmlns:a16="http://schemas.microsoft.com/office/drawing/2014/main" id="{6D2B63AE-1013-49DE-ACCF-6EEA750D00BC}"/>
              </a:ext>
            </a:extLst>
          </p:cNvPr>
          <p:cNvSpPr>
            <a:spLocks noGrp="1"/>
          </p:cNvSpPr>
          <p:nvPr>
            <p:ph idx="10"/>
          </p:nvPr>
        </p:nvSpPr>
        <p:spPr>
          <a:xfrm>
            <a:off x="457200" y="4646123"/>
            <a:ext cx="2971800" cy="535477"/>
          </a:xfrm>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even:</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F145A9DA-8596-425B-A90D-A7AE7FDDA7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6657764"/>
              </p:ext>
            </p:extLst>
          </p:nvPr>
        </p:nvGraphicFramePr>
        <p:xfrm>
          <a:off x="3276600" y="4648200"/>
          <a:ext cx="1828800" cy="599607"/>
        </p:xfrm>
        <a:graphic>
          <a:graphicData uri="http://schemas.openxmlformats.org/presentationml/2006/ole">
            <mc:AlternateContent xmlns:mc="http://schemas.openxmlformats.org/markup-compatibility/2006">
              <mc:Choice xmlns:v="urn:schemas-microsoft-com:vml" Requires="v">
                <p:oleObj name="Equation" r:id="rId2" imgW="774360" imgH="253800" progId="Equation.DSMT4">
                  <p:embed/>
                </p:oleObj>
              </mc:Choice>
              <mc:Fallback>
                <p:oleObj name="Equation" r:id="rId2" imgW="774360" imgH="253800" progId="Equation.DSMT4">
                  <p:embed/>
                  <p:pic>
                    <p:nvPicPr>
                      <p:cNvPr id="3" name="Object 2">
                        <a:extLst>
                          <a:ext uri="{FF2B5EF4-FFF2-40B4-BE49-F238E27FC236}">
                            <a16:creationId xmlns:a16="http://schemas.microsoft.com/office/drawing/2014/main" id="{70A2EED4-3C65-45F4-8F50-4A6194483B8B}"/>
                          </a:ext>
                        </a:extLst>
                      </p:cNvPr>
                      <p:cNvPicPr/>
                      <p:nvPr/>
                    </p:nvPicPr>
                    <p:blipFill>
                      <a:blip r:embed="rId3"/>
                      <a:stretch>
                        <a:fillRect/>
                      </a:stretch>
                    </p:blipFill>
                    <p:spPr>
                      <a:xfrm>
                        <a:off x="3276600" y="4648200"/>
                        <a:ext cx="1828800" cy="59960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B0FE8CF-C4AB-428E-99CF-73B9A4857B59}"/>
              </a:ext>
            </a:extLst>
          </p:cNvPr>
          <p:cNvSpPr>
            <a:spLocks noGrp="1"/>
          </p:cNvSpPr>
          <p:nvPr>
            <p:ph idx="11"/>
          </p:nvPr>
        </p:nvSpPr>
        <p:spPr>
          <a:xfrm>
            <a:off x="457200" y="5331924"/>
            <a:ext cx="3124200" cy="535476"/>
          </a:xfrm>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odd:</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707464EF-9E53-4765-A833-91F65282DF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8024248"/>
              </p:ext>
            </p:extLst>
          </p:nvPr>
        </p:nvGraphicFramePr>
        <p:xfrm>
          <a:off x="3108325" y="5278438"/>
          <a:ext cx="2759075" cy="598487"/>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7" name="Object 6">
                        <a:extLst>
                          <a:ext uri="{FF2B5EF4-FFF2-40B4-BE49-F238E27FC236}">
                            <a16:creationId xmlns:a16="http://schemas.microsoft.com/office/drawing/2014/main" id="{EF87DB0A-0FF2-40F7-8F2D-225BFA72B036}"/>
                          </a:ext>
                        </a:extLst>
                      </p:cNvPr>
                      <p:cNvPicPr/>
                      <p:nvPr/>
                    </p:nvPicPr>
                    <p:blipFill>
                      <a:blip r:embed="rId5"/>
                      <a:stretch>
                        <a:fillRect/>
                      </a:stretch>
                    </p:blipFill>
                    <p:spPr>
                      <a:xfrm>
                        <a:off x="3108325" y="5278438"/>
                        <a:ext cx="2759075" cy="59848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C943C344-24F9-4687-854B-3C76D672F41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112</a:t>
            </a:fld>
            <a:endParaRPr lang="en-US" dirty="0">
              <a:solidFill>
                <a:schemeClr val="bg1"/>
              </a:solidFill>
            </a:endParaRPr>
          </a:p>
        </p:txBody>
      </p:sp>
    </p:spTree>
    <p:extLst>
      <p:ext uri="{BB962C8B-B14F-4D97-AF65-F5344CB8AC3E}">
        <p14:creationId xmlns:p14="http://schemas.microsoft.com/office/powerpoint/2010/main" val="892822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FB22-4FAC-4354-B0E5-47FEE1D6475C}"/>
              </a:ext>
            </a:extLst>
          </p:cNvPr>
          <p:cNvSpPr>
            <a:spLocks noGrp="1"/>
          </p:cNvSpPr>
          <p:nvPr>
            <p:ph type="title"/>
          </p:nvPr>
        </p:nvSpPr>
        <p:spPr/>
        <p:txBody>
          <a:bodyPr/>
          <a:lstStyle/>
          <a:p>
            <a:r>
              <a:rPr lang="en-US" dirty="0"/>
              <a:t>The Positive Rational Numbers are Countable</a:t>
            </a:r>
            <a:r>
              <a:rPr lang="en-US" sz="1500" dirty="0"/>
              <a:t> 1</a:t>
            </a:r>
            <a:endParaRPr lang="en-US" dirty="0"/>
          </a:p>
        </p:txBody>
      </p:sp>
      <p:sp>
        <p:nvSpPr>
          <p:cNvPr id="3" name="Content Placeholder 2">
            <a:extLst>
              <a:ext uri="{FF2B5EF4-FFF2-40B4-BE49-F238E27FC236}">
                <a16:creationId xmlns:a16="http://schemas.microsoft.com/office/drawing/2014/main" id="{C8723A0D-52B1-4726-BF7B-E3A1CCAD4756}"/>
              </a:ext>
            </a:extLst>
          </p:cNvPr>
          <p:cNvSpPr>
            <a:spLocks noGrp="1"/>
          </p:cNvSpPr>
          <p:nvPr>
            <p:ph idx="1"/>
          </p:nvPr>
        </p:nvSpPr>
        <p:spPr>
          <a:xfrm>
            <a:off x="457200" y="1295400"/>
            <a:ext cx="8534400" cy="4038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A </a:t>
            </a:r>
            <a:r>
              <a:rPr kumimoji="0" lang="en-US" sz="2800" b="0" i="1" u="none" strike="noStrike" kern="1200" cap="none" spc="0" normalizeH="0" baseline="0" noProof="0" dirty="0">
                <a:ln>
                  <a:noFill/>
                </a:ln>
                <a:solidFill>
                  <a:prstClr val="black"/>
                </a:solidFill>
                <a:effectLst/>
                <a:uLnTx/>
                <a:uFillTx/>
                <a:latin typeface="Calibri (Body)"/>
              </a:rPr>
              <a:t>rational number </a:t>
            </a:r>
            <a:r>
              <a:rPr kumimoji="0" lang="en-US" sz="2800" b="0" i="0" u="none" strike="noStrike" kern="1200" cap="none" spc="0" normalizeH="0" baseline="0" noProof="0" dirty="0">
                <a:ln>
                  <a:noFill/>
                </a:ln>
                <a:solidFill>
                  <a:prstClr val="black"/>
                </a:solidFill>
                <a:effectLst/>
                <a:uLnTx/>
                <a:uFillTx/>
                <a:latin typeface="Calibri (Body)"/>
              </a:rPr>
              <a:t>can be expressed as the ratio of two integers </a:t>
            </a:r>
            <a:r>
              <a:rPr kumimoji="0" lang="en-US" sz="2800" b="0" i="1" u="none" strike="noStrike" kern="1200" cap="none" spc="0" normalizeH="0" baseline="0" noProof="0" dirty="0">
                <a:ln>
                  <a:noFill/>
                </a:ln>
                <a:solidFill>
                  <a:prstClr val="black"/>
                </a:solidFill>
                <a:effectLst/>
                <a:uLnTx/>
                <a:uFillTx/>
                <a:latin typeface="Calibri (Body)"/>
              </a:rPr>
              <a:t>p</a:t>
            </a:r>
            <a:r>
              <a:rPr kumimoji="0" lang="en-US" sz="2800" b="0" i="0" u="none" strike="noStrike" kern="1200" cap="none" spc="0" normalizeH="0" baseline="0" noProof="0" dirty="0">
                <a:ln>
                  <a:noFill/>
                </a:ln>
                <a:solidFill>
                  <a:prstClr val="black"/>
                </a:solidFill>
                <a:effectLst/>
                <a:uLnTx/>
                <a:uFillTx/>
                <a:latin typeface="Calibri (Body)"/>
              </a:rPr>
              <a:t> and </a:t>
            </a:r>
            <a:r>
              <a:rPr kumimoji="0" lang="en-US" sz="2800" b="0" i="1" u="none" strike="noStrike" kern="1200" cap="none" spc="0" normalizeH="0" baseline="0" noProof="0" dirty="0">
                <a:ln>
                  <a:noFill/>
                </a:ln>
                <a:solidFill>
                  <a:prstClr val="black"/>
                </a:solidFill>
                <a:effectLst/>
                <a:uLnTx/>
                <a:uFillTx/>
                <a:latin typeface="Calibri (Body)"/>
              </a:rPr>
              <a:t>q</a:t>
            </a:r>
            <a:r>
              <a:rPr kumimoji="0" lang="en-US" sz="2800" b="0" i="0" u="none" strike="noStrike" kern="1200" cap="none" spc="0" normalizeH="0" baseline="0" noProof="0" dirty="0">
                <a:ln>
                  <a:noFill/>
                </a:ln>
                <a:solidFill>
                  <a:prstClr val="black"/>
                </a:solidFill>
                <a:effectLst/>
                <a:uLnTx/>
                <a:uFillTx/>
                <a:latin typeface="Calibri (Body)"/>
              </a:rPr>
              <a:t> such that </a:t>
            </a:r>
            <a:r>
              <a:rPr kumimoji="0" lang="en-US" sz="2800" b="0" i="1" u="none" strike="noStrike" kern="1200" cap="none" spc="0" normalizeH="0" baseline="0" noProof="0" dirty="0">
                <a:ln>
                  <a:noFill/>
                </a:ln>
                <a:solidFill>
                  <a:prstClr val="black"/>
                </a:solidFill>
                <a:effectLst/>
                <a:uLnTx/>
                <a:uFillTx/>
                <a:latin typeface="Calibri (Body)"/>
              </a:rPr>
              <a:t>q</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a:rPr>
              <a:t>≠</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Body)"/>
              </a:rPr>
              <a:t>¾ is a rational number.</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rPr>
              <a:t>√2</a:t>
            </a:r>
            <a:r>
              <a:rPr kumimoji="0" lang="en-US" sz="2400" b="0" i="0" u="none" strike="noStrike" kern="1200" cap="none" spc="0" normalizeH="0" baseline="0" noProof="0" dirty="0">
                <a:ln>
                  <a:noFill/>
                </a:ln>
                <a:solidFill>
                  <a:prstClr val="black"/>
                </a:solidFill>
                <a:effectLst/>
                <a:uLnTx/>
                <a:uFillTx/>
                <a:latin typeface="Calibri (Body)"/>
              </a:rPr>
              <a:t>  is not a rational number.</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800" b="0" i="0" u="none" strike="noStrike" kern="1200" cap="none" spc="0" normalizeH="0" baseline="0" noProof="0" dirty="0">
                <a:ln>
                  <a:noFill/>
                </a:ln>
                <a:solidFill>
                  <a:prstClr val="black"/>
                </a:solidFill>
                <a:effectLst/>
                <a:uLnTx/>
                <a:uFillTx/>
                <a:latin typeface="Calibri (Body)"/>
              </a:rPr>
              <a:t>: Show that the positive rational numbers are countable.</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Solution</a:t>
            </a:r>
            <a:r>
              <a:rPr kumimoji="0" lang="en-US" sz="2800" b="0" i="0" u="none" strike="noStrike" kern="1200" cap="none" spc="0" normalizeH="0" baseline="0" noProof="0" dirty="0">
                <a:ln>
                  <a:noFill/>
                </a:ln>
                <a:solidFill>
                  <a:prstClr val="black"/>
                </a:solidFill>
                <a:effectLst/>
                <a:uLnTx/>
                <a:uFillTx/>
                <a:latin typeface="Calibri (Body)"/>
              </a:rPr>
              <a:t>: The positive rational numbers are countable since they can be arranged in a sequence:</a:t>
            </a:r>
          </a:p>
        </p:txBody>
      </p:sp>
      <p:graphicFrame>
        <p:nvGraphicFramePr>
          <p:cNvPr id="16" name="Object 15">
            <a:extLst>
              <a:ext uri="{FF2B5EF4-FFF2-40B4-BE49-F238E27FC236}">
                <a16:creationId xmlns:a16="http://schemas.microsoft.com/office/drawing/2014/main" id="{94F48741-7FC1-430B-8368-9AB76B0B92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1581180"/>
              </p:ext>
            </p:extLst>
          </p:nvPr>
        </p:nvGraphicFramePr>
        <p:xfrm>
          <a:off x="3886200" y="5334000"/>
          <a:ext cx="1894390" cy="609600"/>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
                      <p:cNvPicPr/>
                      <p:nvPr/>
                    </p:nvPicPr>
                    <p:blipFill>
                      <a:blip r:embed="rId3"/>
                      <a:stretch>
                        <a:fillRect/>
                      </a:stretch>
                    </p:blipFill>
                    <p:spPr>
                      <a:xfrm>
                        <a:off x="3886200" y="5334000"/>
                        <a:ext cx="1894390" cy="609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979CE5-7205-48A5-B0E7-A52C6BB9C9D0}"/>
              </a:ext>
            </a:extLst>
          </p:cNvPr>
          <p:cNvSpPr>
            <a:spLocks noGrp="1"/>
          </p:cNvSpPr>
          <p:nvPr>
            <p:ph idx="10"/>
          </p:nvPr>
        </p:nvSpPr>
        <p:spPr>
          <a:xfrm>
            <a:off x="457200" y="5941523"/>
            <a:ext cx="5867400" cy="459277"/>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The next slide shows how this is done.</a:t>
            </a:r>
          </a:p>
        </p:txBody>
      </p:sp>
      <p:sp>
        <p:nvSpPr>
          <p:cNvPr id="15" name="Slide Number Placeholder 5">
            <a:extLst>
              <a:ext uri="{FF2B5EF4-FFF2-40B4-BE49-F238E27FC236}">
                <a16:creationId xmlns:a16="http://schemas.microsoft.com/office/drawing/2014/main" id="{24C6F819-4291-4939-9A79-875F95791A6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113</a:t>
            </a:fld>
            <a:endParaRPr lang="en-US" dirty="0">
              <a:solidFill>
                <a:schemeClr val="bg1"/>
              </a:solidFill>
            </a:endParaRPr>
          </a:p>
        </p:txBody>
      </p:sp>
    </p:spTree>
    <p:extLst>
      <p:ext uri="{BB962C8B-B14F-4D97-AF65-F5344CB8AC3E}">
        <p14:creationId xmlns:p14="http://schemas.microsoft.com/office/powerpoint/2010/main" val="1390810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Positive Rational Numbers are Countable</a:t>
            </a:r>
            <a:r>
              <a:rPr lang="en-US" sz="1500" dirty="0"/>
              <a:t> 2</a:t>
            </a:r>
          </a:p>
        </p:txBody>
      </p:sp>
      <p:sp>
        <p:nvSpPr>
          <p:cNvPr id="9" name="Content Placeholder 2"/>
          <p:cNvSpPr>
            <a:spLocks noGrp="1"/>
          </p:cNvSpPr>
          <p:nvPr>
            <p:ph idx="1"/>
          </p:nvPr>
        </p:nvSpPr>
        <p:spPr>
          <a:xfrm>
            <a:off x="457200" y="1295400"/>
            <a:ext cx="3505200" cy="4114800"/>
          </a:xfrm>
        </p:spPr>
        <p:txBody>
          <a:bodyPr/>
          <a:lstStyle/>
          <a:p>
            <a:r>
              <a:rPr lang="en-US" sz="2400" b="1" dirty="0"/>
              <a:t>Constructing  the List</a:t>
            </a:r>
            <a:endParaRPr lang="en-US" sz="2400" dirty="0"/>
          </a:p>
          <a:p>
            <a:r>
              <a:rPr lang="en-US" sz="2400" dirty="0"/>
              <a:t>First list </a:t>
            </a:r>
            <a:r>
              <a:rPr lang="en-US" sz="2400" i="1" dirty="0"/>
              <a:t>p</a:t>
            </a:r>
            <a:r>
              <a:rPr lang="en-US" sz="2400" dirty="0"/>
              <a:t>/</a:t>
            </a:r>
            <a:r>
              <a:rPr lang="en-US" sz="2400" i="1" dirty="0"/>
              <a:t>q</a:t>
            </a:r>
            <a:r>
              <a:rPr lang="en-US" sz="2400" dirty="0"/>
              <a:t> with </a:t>
            </a:r>
            <a:r>
              <a:rPr lang="en-US" sz="2400" i="1" dirty="0"/>
              <a:t>p</a:t>
            </a:r>
            <a:r>
              <a:rPr lang="en-US" sz="2400" dirty="0"/>
              <a:t> + </a:t>
            </a:r>
            <a:r>
              <a:rPr lang="en-US" sz="2400" i="1" dirty="0"/>
              <a:t>q</a:t>
            </a:r>
            <a:r>
              <a:rPr lang="en-US" sz="2400" dirty="0"/>
              <a:t> = </a:t>
            </a:r>
            <a:r>
              <a:rPr lang="en-US" sz="2400" dirty="0">
                <a:ea typeface="Cambria Math" pitchFamily="18" charset="0"/>
              </a:rPr>
              <a:t>2</a:t>
            </a:r>
            <a:r>
              <a:rPr lang="en-US" sz="2400" dirty="0"/>
              <a:t>.</a:t>
            </a:r>
          </a:p>
          <a:p>
            <a:r>
              <a:rPr lang="en-US" sz="2400" dirty="0"/>
              <a:t>Next list </a:t>
            </a:r>
            <a:r>
              <a:rPr lang="en-US" sz="2400" i="1" dirty="0"/>
              <a:t>p</a:t>
            </a:r>
            <a:r>
              <a:rPr lang="en-US" sz="2400" dirty="0"/>
              <a:t>/</a:t>
            </a:r>
            <a:r>
              <a:rPr lang="en-US" sz="2400" i="1" dirty="0"/>
              <a:t>q</a:t>
            </a:r>
            <a:r>
              <a:rPr lang="en-US" sz="2400" dirty="0"/>
              <a:t> with </a:t>
            </a:r>
            <a:r>
              <a:rPr lang="en-US" sz="2400" i="1" dirty="0"/>
              <a:t>p</a:t>
            </a:r>
            <a:r>
              <a:rPr lang="en-US" sz="2400" dirty="0"/>
              <a:t> + </a:t>
            </a:r>
            <a:r>
              <a:rPr lang="en-US" sz="2400" i="1" dirty="0"/>
              <a:t>q </a:t>
            </a:r>
            <a:r>
              <a:rPr lang="en-US" sz="2400" dirty="0"/>
              <a:t>= </a:t>
            </a:r>
            <a:r>
              <a:rPr lang="en-US" sz="2400" dirty="0">
                <a:ea typeface="Cambria Math" pitchFamily="18" charset="0"/>
              </a:rPr>
              <a:t>3</a:t>
            </a:r>
            <a:endParaRPr lang="en-US" sz="2400" dirty="0"/>
          </a:p>
          <a:p>
            <a:endParaRPr lang="en-US" sz="2400" dirty="0"/>
          </a:p>
          <a:p>
            <a:r>
              <a:rPr lang="en-US" sz="2400" dirty="0"/>
              <a:t>And so on.</a:t>
            </a:r>
            <a:endParaRPr lang="en-US" sz="2400" dirty="0">
              <a:ea typeface="Cambria Math" pitchFamily="18" charset="0"/>
            </a:endParaRPr>
          </a:p>
        </p:txBody>
      </p:sp>
      <p:graphicFrame>
        <p:nvGraphicFramePr>
          <p:cNvPr id="4" name="Object 3">
            <a:extLst>
              <a:ext uri="{FF2B5EF4-FFF2-40B4-BE49-F238E27FC236}">
                <a16:creationId xmlns:a16="http://schemas.microsoft.com/office/drawing/2014/main" id="{29692B31-8DF9-4AA5-8FD9-0DB6595968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015331"/>
              </p:ext>
            </p:extLst>
          </p:nvPr>
        </p:nvGraphicFramePr>
        <p:xfrm>
          <a:off x="537870" y="4944126"/>
          <a:ext cx="3348330" cy="389874"/>
        </p:xfrm>
        <a:graphic>
          <a:graphicData uri="http://schemas.openxmlformats.org/presentationml/2006/ole">
            <mc:AlternateContent xmlns:mc="http://schemas.openxmlformats.org/markup-compatibility/2006">
              <mc:Choice xmlns:v="urn:schemas-microsoft-com:vml" Requires="v">
                <p:oleObj name="Equation" r:id="rId2" imgW="1854000" imgH="215640" progId="Equation.DSMT4">
                  <p:embed/>
                </p:oleObj>
              </mc:Choice>
              <mc:Fallback>
                <p:oleObj name="Equation" r:id="rId2" imgW="1854000" imgH="215640" progId="Equation.DSMT4">
                  <p:embed/>
                  <p:pic>
                    <p:nvPicPr>
                      <p:cNvPr id="0" name=""/>
                      <p:cNvPicPr/>
                      <p:nvPr/>
                    </p:nvPicPr>
                    <p:blipFill>
                      <a:blip r:embed="rId3"/>
                      <a:stretch>
                        <a:fillRect/>
                      </a:stretch>
                    </p:blipFill>
                    <p:spPr>
                      <a:xfrm>
                        <a:off x="537870" y="4944126"/>
                        <a:ext cx="3348330" cy="389874"/>
                      </a:xfrm>
                      <a:prstGeom prst="rect">
                        <a:avLst/>
                      </a:prstGeom>
                    </p:spPr>
                  </p:pic>
                </p:oleObj>
              </mc:Fallback>
            </mc:AlternateContent>
          </a:graphicData>
        </a:graphic>
      </p:graphicFrame>
      <p:sp>
        <p:nvSpPr>
          <p:cNvPr id="3" name="Content Placeholder 4"/>
          <p:cNvSpPr>
            <a:spLocks noGrp="1"/>
          </p:cNvSpPr>
          <p:nvPr>
            <p:ph idx="13"/>
          </p:nvPr>
        </p:nvSpPr>
        <p:spPr>
          <a:xfrm>
            <a:off x="5943600" y="1565808"/>
            <a:ext cx="2590800" cy="1177392"/>
          </a:xfrm>
        </p:spPr>
        <p:txBody>
          <a:bodyPr/>
          <a:lstStyle/>
          <a:p>
            <a:pPr>
              <a:spcBef>
                <a:spcPts val="0"/>
              </a:spcBef>
            </a:pPr>
            <a:r>
              <a:rPr lang="en-US" sz="2200" dirty="0"/>
              <a:t>First row </a:t>
            </a:r>
            <a:r>
              <a:rPr lang="en-US" sz="2200" i="1" dirty="0"/>
              <a:t>q</a:t>
            </a:r>
            <a:r>
              <a:rPr lang="en-US" sz="2200" dirty="0"/>
              <a:t> = </a:t>
            </a:r>
            <a:r>
              <a:rPr lang="en-US" sz="2200" dirty="0">
                <a:ea typeface="Cambria Math" pitchFamily="18" charset="0"/>
              </a:rPr>
              <a:t>1</a:t>
            </a:r>
            <a:r>
              <a:rPr lang="en-US" sz="2200" dirty="0"/>
              <a:t>.</a:t>
            </a:r>
          </a:p>
          <a:p>
            <a:pPr>
              <a:spcBef>
                <a:spcPts val="0"/>
              </a:spcBef>
            </a:pPr>
            <a:r>
              <a:rPr lang="en-US" sz="2200" dirty="0"/>
              <a:t>Second row </a:t>
            </a:r>
            <a:r>
              <a:rPr lang="en-US" sz="2200" i="1" dirty="0"/>
              <a:t>q</a:t>
            </a:r>
            <a:r>
              <a:rPr lang="en-US" sz="2200" dirty="0"/>
              <a:t> = </a:t>
            </a:r>
            <a:r>
              <a:rPr lang="en-US" sz="2200" dirty="0">
                <a:ea typeface="Cambria Math" pitchFamily="18" charset="0"/>
              </a:rPr>
              <a:t>2</a:t>
            </a:r>
            <a:r>
              <a:rPr lang="en-US" sz="2200" dirty="0"/>
              <a:t>. etc.</a:t>
            </a:r>
          </a:p>
        </p:txBody>
      </p:sp>
      <p:pic>
        <p:nvPicPr>
          <p:cNvPr id="15" name="Picture 3" descr="Illustration that positive rational numbers are countable."/>
          <p:cNvPicPr>
            <a:picLocks noGrp="1" noChangeAspect="1" noChangeArrowheads="1"/>
          </p:cNvPicPr>
          <p:nvPr>
            <p:ph idx="14"/>
          </p:nvPr>
        </p:nvPicPr>
        <p:blipFill>
          <a:blip r:embed="rId4">
            <a:extLst>
              <a:ext uri="{28A0092B-C50C-407E-A947-70E740481C1C}">
                <a14:useLocalDpi xmlns:a14="http://schemas.microsoft.com/office/drawing/2010/main" val="0"/>
              </a:ext>
            </a:extLst>
          </a:blip>
          <a:stretch>
            <a:fillRect/>
          </a:stretch>
        </p:blipFill>
        <p:spPr bwMode="auto">
          <a:xfrm>
            <a:off x="3733800" y="2819400"/>
            <a:ext cx="5181600" cy="3593863"/>
          </a:xfrm>
          <a:prstGeom prst="rect">
            <a:avLst/>
          </a:prstGeom>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25952" y="6446520"/>
            <a:ext cx="2212848" cy="18288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7" name="Slide Number Placeholder 5">
            <a:extLst>
              <a:ext uri="{FF2B5EF4-FFF2-40B4-BE49-F238E27FC236}">
                <a16:creationId xmlns:a16="http://schemas.microsoft.com/office/drawing/2014/main" id="{A32F185F-BC52-4C9C-A608-5689A615DD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114</a:t>
            </a:fld>
            <a:endParaRPr lang="en-US" dirty="0">
              <a:solidFill>
                <a:schemeClr val="bg1"/>
              </a:solidFill>
            </a:endParaRPr>
          </a:p>
        </p:txBody>
      </p:sp>
    </p:spTree>
    <p:extLst>
      <p:ext uri="{BB962C8B-B14F-4D97-AF65-F5344CB8AC3E}">
        <p14:creationId xmlns:p14="http://schemas.microsoft.com/office/powerpoint/2010/main" val="18715056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r>
              <a:rPr lang="en-US" sz="1500" dirty="0"/>
              <a:t> 2</a:t>
            </a:r>
          </a:p>
        </p:txBody>
      </p:sp>
      <p:sp>
        <p:nvSpPr>
          <p:cNvPr id="4" name="Content Placeholder 2"/>
          <p:cNvSpPr>
            <a:spLocks noGrp="1"/>
          </p:cNvSpPr>
          <p:nvPr>
            <p:ph idx="1"/>
          </p:nvPr>
        </p:nvSpPr>
        <p:spPr>
          <a:xfrm>
            <a:off x="457200" y="1295400"/>
            <a:ext cx="8458200" cy="5105400"/>
          </a:xfrm>
        </p:spPr>
        <p:txBody>
          <a:bodyPr/>
          <a:lstStyle/>
          <a:p>
            <a:pPr>
              <a:spcBef>
                <a:spcPts val="0"/>
              </a:spcBef>
            </a:pPr>
            <a:r>
              <a:rPr lang="en-US" sz="2600" b="1" dirty="0">
                <a:latin typeface="Calibri (Body)"/>
              </a:rPr>
              <a:t>Example </a:t>
            </a:r>
            <a:r>
              <a:rPr lang="en-US" sz="2600" b="1" dirty="0">
                <a:latin typeface="Calibri (Body)"/>
                <a:ea typeface="Cambria Math" pitchFamily="18" charset="0"/>
              </a:rPr>
              <a:t>4</a:t>
            </a:r>
            <a:r>
              <a:rPr lang="en-US" sz="2600" dirty="0">
                <a:latin typeface="Calibri (Body)"/>
              </a:rPr>
              <a:t>: Show that the set of finite strings </a:t>
            </a:r>
            <a:r>
              <a:rPr lang="en-US" sz="2600" i="1" dirty="0">
                <a:latin typeface="Calibri (Body)"/>
              </a:rPr>
              <a:t>S</a:t>
            </a:r>
            <a:r>
              <a:rPr lang="en-US" sz="2600" dirty="0">
                <a:latin typeface="Calibri (Body)"/>
              </a:rPr>
              <a:t> over a finite alphabet </a:t>
            </a:r>
            <a:r>
              <a:rPr lang="en-US" sz="2600" i="1" dirty="0">
                <a:latin typeface="Calibri (Body)"/>
              </a:rPr>
              <a:t>A</a:t>
            </a:r>
            <a:r>
              <a:rPr lang="en-US" sz="2600" dirty="0">
                <a:latin typeface="Calibri (Body)"/>
              </a:rPr>
              <a:t> is countably infinite.</a:t>
            </a:r>
          </a:p>
          <a:p>
            <a:pPr marL="0" lvl="1" indent="0">
              <a:spcBef>
                <a:spcPts val="0"/>
              </a:spcBef>
              <a:buNone/>
            </a:pPr>
            <a:r>
              <a:rPr lang="en-US" sz="2600" dirty="0">
                <a:latin typeface="Calibri (Body)"/>
              </a:rPr>
              <a:t>Assume an alphabetical ordering of symbols in A.</a:t>
            </a:r>
          </a:p>
          <a:p>
            <a:pPr>
              <a:spcBef>
                <a:spcPts val="0"/>
              </a:spcBef>
            </a:pPr>
            <a:r>
              <a:rPr lang="en-US" sz="2600" b="1" dirty="0">
                <a:latin typeface="Calibri (Body)"/>
              </a:rPr>
              <a:t>Solution</a:t>
            </a:r>
            <a:r>
              <a:rPr lang="en-US" sz="2600" dirty="0">
                <a:latin typeface="Calibri (Body)"/>
              </a:rPr>
              <a:t>: Show that the strings can be listed in a sequence. First list</a:t>
            </a:r>
          </a:p>
          <a:p>
            <a:pPr lvl="1" indent="-457200">
              <a:spcBef>
                <a:spcPts val="0"/>
              </a:spcBef>
              <a:buClr>
                <a:schemeClr val="tx1"/>
              </a:buClr>
              <a:buFont typeface="+mj-lt"/>
              <a:buAutoNum type="arabicPeriod"/>
            </a:pPr>
            <a:r>
              <a:rPr lang="en-US" sz="2200" dirty="0">
                <a:latin typeface="Calibri (Body)"/>
              </a:rPr>
              <a:t>All the strings of length </a:t>
            </a:r>
            <a:r>
              <a:rPr lang="en-US" sz="2200" dirty="0">
                <a:latin typeface="Calibri (Body)"/>
                <a:ea typeface="Cambria Math" pitchFamily="18" charset="0"/>
              </a:rPr>
              <a:t>0 in alphabetical order.</a:t>
            </a:r>
          </a:p>
          <a:p>
            <a:pPr lvl="1" indent="-457200">
              <a:spcBef>
                <a:spcPts val="0"/>
              </a:spcBef>
              <a:buClr>
                <a:schemeClr val="tx1"/>
              </a:buClr>
              <a:buFont typeface="+mj-lt"/>
              <a:buAutoNum type="arabicPeriod"/>
            </a:pPr>
            <a:r>
              <a:rPr lang="en-US" sz="2200" dirty="0">
                <a:latin typeface="Calibri (Body)"/>
              </a:rPr>
              <a:t>Then all the strings of length </a:t>
            </a:r>
            <a:r>
              <a:rPr lang="en-US" sz="2200" dirty="0">
                <a:latin typeface="Calibri (Body)"/>
                <a:ea typeface="Cambria Math" pitchFamily="18" charset="0"/>
              </a:rPr>
              <a:t>1</a:t>
            </a:r>
            <a:r>
              <a:rPr lang="en-US" sz="2200" dirty="0">
                <a:latin typeface="Calibri (Body)"/>
              </a:rPr>
              <a:t> in lexicographic (as in a dictionary) order.</a:t>
            </a:r>
          </a:p>
          <a:p>
            <a:pPr lvl="1" indent="-457200">
              <a:spcBef>
                <a:spcPts val="0"/>
              </a:spcBef>
              <a:buClr>
                <a:schemeClr val="tx1"/>
              </a:buClr>
              <a:buFont typeface="+mj-lt"/>
              <a:buAutoNum type="arabicPeriod"/>
            </a:pPr>
            <a:r>
              <a:rPr lang="en-US" sz="2200" dirty="0">
                <a:latin typeface="Calibri (Body)"/>
              </a:rPr>
              <a:t>Then all the strings of length </a:t>
            </a:r>
            <a:r>
              <a:rPr lang="en-US" sz="2200" dirty="0">
                <a:latin typeface="Calibri (Body)"/>
                <a:ea typeface="Cambria Math" pitchFamily="18" charset="0"/>
              </a:rPr>
              <a:t>2</a:t>
            </a:r>
            <a:r>
              <a:rPr lang="en-US" sz="2200" dirty="0">
                <a:latin typeface="Calibri (Body)"/>
              </a:rPr>
              <a:t> in lexicographic order. </a:t>
            </a:r>
          </a:p>
          <a:p>
            <a:pPr lvl="1" indent="-457200">
              <a:spcBef>
                <a:spcPts val="0"/>
              </a:spcBef>
              <a:buClr>
                <a:schemeClr val="tx1"/>
              </a:buClr>
              <a:buFont typeface="+mj-lt"/>
              <a:buAutoNum type="arabicPeriod"/>
            </a:pPr>
            <a:r>
              <a:rPr lang="en-US" sz="2200" dirty="0">
                <a:latin typeface="Calibri (Body)"/>
              </a:rPr>
              <a:t>And so on.</a:t>
            </a:r>
          </a:p>
          <a:p>
            <a:pPr>
              <a:spcBef>
                <a:spcPts val="0"/>
              </a:spcBef>
            </a:pPr>
            <a:r>
              <a:rPr lang="en-US" sz="2600" dirty="0">
                <a:latin typeface="Calibri (Body)"/>
              </a:rPr>
              <a:t>This implies a bijection from </a:t>
            </a:r>
            <a:r>
              <a:rPr lang="en-US" sz="2600" b="1" dirty="0">
                <a:latin typeface="Calibri (Body)"/>
              </a:rPr>
              <a:t>N</a:t>
            </a:r>
            <a:r>
              <a:rPr lang="en-US" sz="2600" dirty="0">
                <a:latin typeface="Calibri (Body)"/>
              </a:rPr>
              <a:t> to </a:t>
            </a:r>
            <a:r>
              <a:rPr lang="en-US" sz="2600" i="1" dirty="0">
                <a:latin typeface="Calibri (Body)"/>
              </a:rPr>
              <a:t>S</a:t>
            </a:r>
            <a:r>
              <a:rPr lang="en-US" sz="2600" dirty="0">
                <a:latin typeface="Calibri (Body)"/>
              </a:rPr>
              <a:t> and hence it is a countably infinite set.</a:t>
            </a:r>
          </a:p>
        </p:txBody>
      </p:sp>
      <p:sp>
        <p:nvSpPr>
          <p:cNvPr id="5" name="Slide Number Placeholder 5">
            <a:extLst>
              <a:ext uri="{FF2B5EF4-FFF2-40B4-BE49-F238E27FC236}">
                <a16:creationId xmlns:a16="http://schemas.microsoft.com/office/drawing/2014/main" id="{C3F25550-FF6D-4AE3-9884-1A4F7D82CD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115</a:t>
            </a:fld>
            <a:endParaRPr lang="en-US" dirty="0">
              <a:solidFill>
                <a:schemeClr val="bg1"/>
              </a:solidFill>
            </a:endParaRPr>
          </a:p>
        </p:txBody>
      </p:sp>
    </p:spTree>
    <p:extLst>
      <p:ext uri="{BB962C8B-B14F-4D97-AF65-F5344CB8AC3E}">
        <p14:creationId xmlns:p14="http://schemas.microsoft.com/office/powerpoint/2010/main" val="8050879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set of all Java programs is countable.</a:t>
            </a:r>
            <a:endParaRPr lang="en-US" sz="1500" dirty="0"/>
          </a:p>
        </p:txBody>
      </p:sp>
      <p:sp>
        <p:nvSpPr>
          <p:cNvPr id="4" name="Content Placeholder 2"/>
          <p:cNvSpPr>
            <a:spLocks noGrp="1"/>
          </p:cNvSpPr>
          <p:nvPr>
            <p:ph idx="1"/>
          </p:nvPr>
        </p:nvSpPr>
        <p:spPr>
          <a:xfrm>
            <a:off x="457200" y="1295400"/>
            <a:ext cx="8382000" cy="5257800"/>
          </a:xfrm>
        </p:spPr>
        <p:txBody>
          <a:bodyPr/>
          <a:lstStyle/>
          <a:p>
            <a:pPr>
              <a:spcBef>
                <a:spcPts val="0"/>
              </a:spcBef>
            </a:pPr>
            <a:r>
              <a:rPr lang="en-US" sz="2600" b="1" dirty="0">
                <a:latin typeface="Calibri (Body)"/>
              </a:rPr>
              <a:t>Example </a:t>
            </a:r>
            <a:r>
              <a:rPr lang="en-US" sz="2600" b="1" dirty="0">
                <a:latin typeface="Calibri (Body)"/>
                <a:ea typeface="Cambria Math" pitchFamily="18" charset="0"/>
              </a:rPr>
              <a:t>5</a:t>
            </a:r>
            <a:r>
              <a:rPr lang="en-US" sz="2600" dirty="0">
                <a:latin typeface="Calibri (Body)"/>
              </a:rPr>
              <a:t>:  Show that the set of all Java programs is countable.</a:t>
            </a:r>
          </a:p>
          <a:p>
            <a:pPr>
              <a:spcBef>
                <a:spcPts val="0"/>
              </a:spcBef>
            </a:pPr>
            <a:r>
              <a:rPr lang="en-US" sz="2600" b="1" dirty="0">
                <a:latin typeface="Calibri (Body)"/>
              </a:rPr>
              <a:t>Solution</a:t>
            </a:r>
            <a:r>
              <a:rPr lang="en-US" sz="2600" dirty="0">
                <a:latin typeface="Calibri (Body)"/>
              </a:rPr>
              <a:t>: Let </a:t>
            </a:r>
            <a:r>
              <a:rPr lang="en-US" sz="2600" i="1" dirty="0">
                <a:latin typeface="Calibri (Body)"/>
              </a:rPr>
              <a:t>S</a:t>
            </a:r>
            <a:r>
              <a:rPr lang="en-US" sz="2600" dirty="0">
                <a:latin typeface="Calibri (Body)"/>
              </a:rPr>
              <a:t> be the set of  strings constructed from the characters which can appear in a Java program. Use the ordering from the previous example. Take each string in turn:</a:t>
            </a:r>
          </a:p>
          <a:p>
            <a:pPr marL="347472" lvl="1">
              <a:spcBef>
                <a:spcPts val="0"/>
              </a:spcBef>
            </a:pPr>
            <a:r>
              <a:rPr lang="en-US" sz="2200" dirty="0">
                <a:latin typeface="Calibri (Body)"/>
              </a:rPr>
              <a:t>Feed the string into a Java compiler. (A Java compiler will determine if the input program is a syntactically correct Java program.)</a:t>
            </a:r>
          </a:p>
          <a:p>
            <a:pPr marL="347472" lvl="1">
              <a:spcBef>
                <a:spcPts val="0"/>
              </a:spcBef>
            </a:pPr>
            <a:r>
              <a:rPr lang="en-US" sz="2200" dirty="0">
                <a:latin typeface="Calibri (Body)"/>
              </a:rPr>
              <a:t>If the compiler says YES, this is a syntactically correct Java program, we add the program to the list.</a:t>
            </a:r>
          </a:p>
          <a:p>
            <a:pPr marL="347472" lvl="1">
              <a:spcBef>
                <a:spcPts val="0"/>
              </a:spcBef>
            </a:pPr>
            <a:r>
              <a:rPr lang="en-US" sz="2200" dirty="0">
                <a:latin typeface="Calibri (Body)"/>
              </a:rPr>
              <a:t>We move on to the next string.</a:t>
            </a:r>
          </a:p>
          <a:p>
            <a:pPr>
              <a:spcBef>
                <a:spcPts val="0"/>
              </a:spcBef>
            </a:pPr>
            <a:r>
              <a:rPr lang="en-US" sz="2600" dirty="0">
                <a:latin typeface="Calibri (Body)"/>
              </a:rPr>
              <a:t>In this way we construct an implied bijection from </a:t>
            </a:r>
            <a:r>
              <a:rPr lang="en-US" sz="2600" b="1" dirty="0">
                <a:latin typeface="Calibri (Body)"/>
              </a:rPr>
              <a:t>N</a:t>
            </a:r>
            <a:r>
              <a:rPr lang="en-US" sz="2600" dirty="0">
                <a:latin typeface="Calibri (Body)"/>
              </a:rPr>
              <a:t> to the set of Java programs. Hence, the set of Java programs is countable.</a:t>
            </a:r>
          </a:p>
        </p:txBody>
      </p:sp>
      <p:sp>
        <p:nvSpPr>
          <p:cNvPr id="5" name="Slide Number Placeholder 5">
            <a:extLst>
              <a:ext uri="{FF2B5EF4-FFF2-40B4-BE49-F238E27FC236}">
                <a16:creationId xmlns:a16="http://schemas.microsoft.com/office/drawing/2014/main" id="{AD889BE7-130C-4CE7-8966-002ECD35332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116</a:t>
            </a:fld>
            <a:endParaRPr lang="en-US" dirty="0">
              <a:solidFill>
                <a:schemeClr val="bg1"/>
              </a:solidFill>
            </a:endParaRPr>
          </a:p>
        </p:txBody>
      </p:sp>
    </p:spTree>
    <p:extLst>
      <p:ext uri="{BB962C8B-B14F-4D97-AF65-F5344CB8AC3E}">
        <p14:creationId xmlns:p14="http://schemas.microsoft.com/office/powerpoint/2010/main" val="26615670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2B79-0335-4EA8-B484-7A752ABB23DB}"/>
              </a:ext>
            </a:extLst>
          </p:cNvPr>
          <p:cNvSpPr>
            <a:spLocks noGrp="1"/>
          </p:cNvSpPr>
          <p:nvPr>
            <p:ph type="title"/>
          </p:nvPr>
        </p:nvSpPr>
        <p:spPr>
          <a:xfrm>
            <a:off x="0" y="0"/>
            <a:ext cx="6400800" cy="1188720"/>
          </a:xfrm>
        </p:spPr>
        <p:txBody>
          <a:bodyPr/>
          <a:lstStyle/>
          <a:p>
            <a:pPr algn="l"/>
            <a:r>
              <a:rPr lang="en-US" dirty="0"/>
              <a:t>The Real Numbers are Uncountable</a:t>
            </a:r>
          </a:p>
        </p:txBody>
      </p:sp>
      <p:sp>
        <p:nvSpPr>
          <p:cNvPr id="3" name="Content Placeholder 2">
            <a:extLst>
              <a:ext uri="{FF2B5EF4-FFF2-40B4-BE49-F238E27FC236}">
                <a16:creationId xmlns:a16="http://schemas.microsoft.com/office/drawing/2014/main" id="{8AF2DF63-66BC-41CA-A8BD-7A81A421CA15}"/>
              </a:ext>
            </a:extLst>
          </p:cNvPr>
          <p:cNvSpPr>
            <a:spLocks noGrp="1"/>
          </p:cNvSpPr>
          <p:nvPr>
            <p:ph idx="1"/>
          </p:nvPr>
        </p:nvSpPr>
        <p:spPr>
          <a:xfrm>
            <a:off x="6400800" y="532084"/>
            <a:ext cx="1295400" cy="531323"/>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rPr>
              <a:t>Georg Cantor (1845-1918)</a:t>
            </a:r>
          </a:p>
        </p:txBody>
      </p:sp>
      <p:pic>
        <p:nvPicPr>
          <p:cNvPr id="15" name="Picture 2" descr="A portrait of Georg Cantor.">
            <a:extLst>
              <a:ext uri="{FF2B5EF4-FFF2-40B4-BE49-F238E27FC236}">
                <a16:creationId xmlns:a16="http://schemas.microsoft.com/office/drawing/2014/main" id="{546A030F-9D5E-47FE-B698-E1CE8C5979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8600" y="147692"/>
            <a:ext cx="1124210" cy="1300108"/>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68873D3-C03B-4E36-BBC7-8185C94FB447}"/>
              </a:ext>
            </a:extLst>
          </p:cNvPr>
          <p:cNvSpPr>
            <a:spLocks noGrp="1"/>
          </p:cNvSpPr>
          <p:nvPr>
            <p:ph idx="10"/>
          </p:nvPr>
        </p:nvSpPr>
        <p:spPr>
          <a:xfrm>
            <a:off x="457200" y="1295400"/>
            <a:ext cx="8515610" cy="2063631"/>
          </a:xfrm>
        </p:spPr>
        <p:txBody>
          <a:bodyPr/>
          <a:lstStyle/>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rPr>
              <a:t>Example</a:t>
            </a:r>
            <a:r>
              <a:rPr kumimoji="0" lang="en-US" sz="2000" b="0" i="0" u="none" strike="noStrike" kern="1200" cap="none" spc="0" normalizeH="0" baseline="0" noProof="0" dirty="0">
                <a:ln>
                  <a:noFill/>
                </a:ln>
                <a:solidFill>
                  <a:prstClr val="black"/>
                </a:solidFill>
                <a:effectLst/>
                <a:uLnTx/>
                <a:uFillTx/>
                <a:latin typeface="Calibri (Body)"/>
              </a:rPr>
              <a:t>: Show that the set of real numbers is uncountable.</a:t>
            </a:r>
          </a:p>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rPr>
              <a:t>Solution</a:t>
            </a:r>
            <a:r>
              <a:rPr kumimoji="0" lang="en-US" sz="2000" b="0" i="0" u="none" strike="noStrike" kern="1200" cap="none" spc="0" normalizeH="0" baseline="0" noProof="0" dirty="0">
                <a:ln>
                  <a:noFill/>
                </a:ln>
                <a:solidFill>
                  <a:prstClr val="black"/>
                </a:solidFill>
                <a:effectLst/>
                <a:uLnTx/>
                <a:uFillTx/>
                <a:latin typeface="Calibri (Body)"/>
              </a:rPr>
              <a:t>: The method is called the Cantor </a:t>
            </a:r>
            <a:r>
              <a:rPr kumimoji="0" lang="en-US" sz="2000" b="0" i="0" u="none" strike="noStrike" kern="1200" cap="none" spc="0" normalizeH="0" baseline="0" noProof="0" dirty="0" err="1">
                <a:ln>
                  <a:noFill/>
                </a:ln>
                <a:solidFill>
                  <a:prstClr val="black"/>
                </a:solidFill>
                <a:effectLst/>
                <a:uLnTx/>
                <a:uFillTx/>
                <a:latin typeface="Calibri (Body)"/>
              </a:rPr>
              <a:t>diagnalization</a:t>
            </a:r>
            <a:r>
              <a:rPr kumimoji="0" lang="en-US" sz="2000" b="0" i="0" u="none" strike="noStrike" kern="1200" cap="none" spc="0" normalizeH="0" baseline="0" noProof="0" dirty="0">
                <a:ln>
                  <a:noFill/>
                </a:ln>
                <a:solidFill>
                  <a:prstClr val="black"/>
                </a:solidFill>
                <a:effectLst/>
                <a:uLnTx/>
                <a:uFillTx/>
                <a:latin typeface="Calibri (Body)"/>
              </a:rPr>
              <a:t> argument, and is a proof by contradiction.</a:t>
            </a: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Body)"/>
              </a:rPr>
              <a:t>Suppose </a:t>
            </a:r>
            <a:r>
              <a:rPr kumimoji="0" lang="en-US" sz="1800" b="1" i="0" u="none" strike="noStrike" kern="1200" cap="none" spc="0" normalizeH="0" baseline="0" noProof="0" dirty="0">
                <a:ln>
                  <a:noFill/>
                </a:ln>
                <a:solidFill>
                  <a:prstClr val="black"/>
                </a:solidFill>
                <a:effectLst/>
                <a:uLnTx/>
                <a:uFillTx/>
                <a:latin typeface="Calibri (Body)"/>
              </a:rPr>
              <a:t>R</a:t>
            </a:r>
            <a:r>
              <a:rPr kumimoji="0" lang="en-US" sz="1800" b="0" i="0" u="none" strike="noStrike" kern="1200" cap="none" spc="0" normalizeH="0" baseline="0" noProof="0" dirty="0">
                <a:ln>
                  <a:noFill/>
                </a:ln>
                <a:solidFill>
                  <a:prstClr val="black"/>
                </a:solidFill>
                <a:effectLst/>
                <a:uLnTx/>
                <a:uFillTx/>
                <a:latin typeface="Calibri (Body)"/>
              </a:rPr>
              <a:t> is countable. Then the real numbers between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0</a:t>
            </a:r>
            <a:r>
              <a:rPr kumimoji="0" lang="en-US" sz="1800" b="0" i="0" u="none" strike="noStrike" kern="1200" cap="none" spc="0" normalizeH="0" baseline="0" noProof="0" dirty="0">
                <a:ln>
                  <a:noFill/>
                </a:ln>
                <a:solidFill>
                  <a:prstClr val="black"/>
                </a:solidFill>
                <a:effectLst/>
                <a:uLnTx/>
                <a:uFillTx/>
                <a:latin typeface="Calibri (Body)"/>
              </a:rPr>
              <a:t>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1800" b="0" i="0" u="none" strike="noStrike" kern="1200" cap="none" spc="0" normalizeH="0" baseline="0" noProof="0" dirty="0">
                <a:ln>
                  <a:noFill/>
                </a:ln>
                <a:solidFill>
                  <a:prstClr val="black"/>
                </a:solidFill>
                <a:effectLst/>
                <a:uLnTx/>
                <a:uFillTx/>
                <a:latin typeface="Calibri (Body)"/>
              </a:rPr>
              <a:t> are also countable (any subset of a countable set is countable - an exercise in the text).</a:t>
            </a: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Body)"/>
              </a:rPr>
              <a:t>The real numbers between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0</a:t>
            </a:r>
            <a:r>
              <a:rPr kumimoji="0" lang="en-US" sz="1800" b="0" i="0" u="none" strike="noStrike" kern="1200" cap="none" spc="0" normalizeH="0" baseline="0" noProof="0" dirty="0">
                <a:ln>
                  <a:noFill/>
                </a:ln>
                <a:solidFill>
                  <a:prstClr val="black"/>
                </a:solidFill>
                <a:effectLst/>
                <a:uLnTx/>
                <a:uFillTx/>
                <a:latin typeface="Calibri (Body)"/>
              </a:rPr>
              <a:t>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1800" b="0" i="0" u="none" strike="noStrike" kern="1200" cap="none" spc="0" normalizeH="0" baseline="0" noProof="0" dirty="0">
                <a:ln>
                  <a:noFill/>
                </a:ln>
                <a:solidFill>
                  <a:prstClr val="black"/>
                </a:solidFill>
                <a:effectLst/>
                <a:uLnTx/>
                <a:uFillTx/>
                <a:latin typeface="Calibri (Body)"/>
              </a:rPr>
              <a:t> can be listed in order</a:t>
            </a:r>
          </a:p>
        </p:txBody>
      </p:sp>
      <p:graphicFrame>
        <p:nvGraphicFramePr>
          <p:cNvPr id="20" name="Object 19">
            <a:extLst>
              <a:ext uri="{FF2B5EF4-FFF2-40B4-BE49-F238E27FC236}">
                <a16:creationId xmlns:a16="http://schemas.microsoft.com/office/drawing/2014/main" id="{1E393EAC-241D-4529-B9FC-C7AED26C76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2749700"/>
              </p:ext>
            </p:extLst>
          </p:nvPr>
        </p:nvGraphicFramePr>
        <p:xfrm>
          <a:off x="6248400" y="2880944"/>
          <a:ext cx="1149350" cy="390525"/>
        </p:xfrm>
        <a:graphic>
          <a:graphicData uri="http://schemas.openxmlformats.org/presentationml/2006/ole">
            <mc:AlternateContent xmlns:mc="http://schemas.openxmlformats.org/markup-compatibility/2006">
              <mc:Choice xmlns:v="urn:schemas-microsoft-com:vml" Requires="v">
                <p:oleObj name="Equation" r:id="rId3" imgW="672840" imgH="228600" progId="Equation.DSMT4">
                  <p:embed/>
                </p:oleObj>
              </mc:Choice>
              <mc:Fallback>
                <p:oleObj name="Equation" r:id="rId3" imgW="672840" imgH="228600" progId="Equation.DSMT4">
                  <p:embed/>
                  <p:pic>
                    <p:nvPicPr>
                      <p:cNvPr id="0" name=""/>
                      <p:cNvPicPr/>
                      <p:nvPr/>
                    </p:nvPicPr>
                    <p:blipFill>
                      <a:blip r:embed="rId4"/>
                      <a:stretch>
                        <a:fillRect/>
                      </a:stretch>
                    </p:blipFill>
                    <p:spPr>
                      <a:xfrm>
                        <a:off x="6248400" y="2880944"/>
                        <a:ext cx="1149350" cy="3905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F35C5C0-12D5-45B2-BA29-028040DB8A3F}"/>
              </a:ext>
            </a:extLst>
          </p:cNvPr>
          <p:cNvSpPr>
            <a:spLocks noGrp="1"/>
          </p:cNvSpPr>
          <p:nvPr>
            <p:ph idx="11"/>
          </p:nvPr>
        </p:nvSpPr>
        <p:spPr>
          <a:xfrm>
            <a:off x="457200" y="3196246"/>
            <a:ext cx="5257800" cy="385154"/>
          </a:xfrm>
        </p:spPr>
        <p:txBody>
          <a:bodyPr/>
          <a:lstStyle/>
          <a:p>
            <a:pPr marL="457200" marR="0" lvl="0" indent="-457200" algn="l" defTabSz="457200" rtl="0" eaLnBrk="1" fontAlgn="auto" latinLnBrk="0" hangingPunct="1">
              <a:lnSpc>
                <a:spcPct val="100000"/>
              </a:lnSpc>
              <a:spcBef>
                <a:spcPts val="0"/>
              </a:spcBef>
              <a:spcAft>
                <a:spcPts val="300"/>
              </a:spcAft>
              <a:buClrTx/>
              <a:buSzTx/>
              <a:buFont typeface="+mj-lt"/>
              <a:buAutoNum type="arabicPeriod" startAt="3"/>
              <a:tabLst/>
              <a:defRPr/>
            </a:pPr>
            <a:r>
              <a:rPr kumimoji="0" lang="en-US" sz="1800" b="0" i="0" u="none" strike="noStrike" kern="1200" cap="none" spc="0" normalizeH="0" baseline="0" noProof="0" dirty="0">
                <a:ln>
                  <a:noFill/>
                </a:ln>
                <a:solidFill>
                  <a:prstClr val="black"/>
                </a:solidFill>
                <a:effectLst/>
                <a:uLnTx/>
                <a:uFillTx/>
                <a:latin typeface="Calibri (Body)"/>
              </a:rPr>
              <a:t>Let the decimal representation of this listing be</a:t>
            </a:r>
          </a:p>
        </p:txBody>
      </p:sp>
      <p:graphicFrame>
        <p:nvGraphicFramePr>
          <p:cNvPr id="21" name="Object 20">
            <a:extLst>
              <a:ext uri="{FF2B5EF4-FFF2-40B4-BE49-F238E27FC236}">
                <a16:creationId xmlns:a16="http://schemas.microsoft.com/office/drawing/2014/main" id="{44371902-9C77-45BB-8747-0F6FB60D63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5183390"/>
              </p:ext>
            </p:extLst>
          </p:nvPr>
        </p:nvGraphicFramePr>
        <p:xfrm>
          <a:off x="5519654" y="3268662"/>
          <a:ext cx="1636184" cy="1227138"/>
        </p:xfrm>
        <a:graphic>
          <a:graphicData uri="http://schemas.openxmlformats.org/presentationml/2006/ole">
            <mc:AlternateContent xmlns:mc="http://schemas.openxmlformats.org/markup-compatibility/2006">
              <mc:Choice xmlns:v="urn:schemas-microsoft-com:vml" Requires="v">
                <p:oleObj name="Equation" r:id="rId5" imgW="1523880" imgH="1143000" progId="Equation.DSMT4">
                  <p:embed/>
                </p:oleObj>
              </mc:Choice>
              <mc:Fallback>
                <p:oleObj name="Equation" r:id="rId5" imgW="1523880" imgH="1143000" progId="Equation.DSMT4">
                  <p:embed/>
                  <p:pic>
                    <p:nvPicPr>
                      <p:cNvPr id="0" name=""/>
                      <p:cNvPicPr/>
                      <p:nvPr/>
                    </p:nvPicPr>
                    <p:blipFill>
                      <a:blip r:embed="rId6"/>
                      <a:stretch>
                        <a:fillRect/>
                      </a:stretch>
                    </p:blipFill>
                    <p:spPr>
                      <a:xfrm>
                        <a:off x="5519654" y="3268662"/>
                        <a:ext cx="1636184" cy="12271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B946AEA-FDED-4DD6-978A-99A0CFFB2A5B}"/>
              </a:ext>
            </a:extLst>
          </p:cNvPr>
          <p:cNvSpPr>
            <a:spLocks noGrp="1"/>
          </p:cNvSpPr>
          <p:nvPr>
            <p:ph idx="12"/>
          </p:nvPr>
        </p:nvSpPr>
        <p:spPr>
          <a:xfrm>
            <a:off x="457200" y="3498969"/>
            <a:ext cx="7924800" cy="692031"/>
          </a:xfrm>
        </p:spPr>
        <p:txBody>
          <a:bodyPr/>
          <a:lstStyle/>
          <a:p>
            <a:pPr marL="457200" marR="0" lvl="0" indent="-457200" algn="l" defTabSz="457200" rtl="0" eaLnBrk="1" fontAlgn="auto" latinLnBrk="0" hangingPunct="1">
              <a:lnSpc>
                <a:spcPct val="100000"/>
              </a:lnSpc>
              <a:spcBef>
                <a:spcPts val="0"/>
              </a:spcBef>
              <a:spcAft>
                <a:spcPts val="600"/>
              </a:spcAft>
              <a:buClrTx/>
              <a:buSzTx/>
              <a:buFont typeface="+mj-lt"/>
              <a:buAutoNum type="arabicPeriod" startAt="4"/>
              <a:tabLst/>
              <a:defRPr/>
            </a:pPr>
            <a:r>
              <a:rPr kumimoji="0" lang="en-US" sz="1800" b="0" i="0" u="none" strike="noStrike" kern="1200" cap="none" spc="0" normalizeH="0" baseline="0" noProof="0" dirty="0">
                <a:ln>
                  <a:noFill/>
                </a:ln>
                <a:solidFill>
                  <a:prstClr val="black"/>
                </a:solidFill>
                <a:effectLst/>
                <a:uLnTx/>
                <a:uFillTx/>
                <a:latin typeface="Calibri (Body)"/>
              </a:rPr>
              <a:t>Form a new real number with the decimal</a:t>
            </a:r>
            <a:br>
              <a:rPr kumimoji="0" lang="en-US" sz="1800" b="0" i="0" u="none" strike="noStrike" kern="1200" cap="none" spc="0" normalizeH="0" baseline="0" noProof="0" dirty="0">
                <a:ln>
                  <a:noFill/>
                </a:ln>
                <a:solidFill>
                  <a:prstClr val="black"/>
                </a:solidFill>
                <a:effectLst/>
                <a:uLnTx/>
                <a:uFillTx/>
                <a:latin typeface="Calibri (Body)"/>
              </a:rPr>
            </a:br>
            <a:r>
              <a:rPr kumimoji="0" lang="en-US" sz="1800" b="0" i="0" u="none" strike="noStrike" kern="1200" cap="none" spc="0" normalizeH="0" baseline="0" noProof="0" dirty="0">
                <a:ln>
                  <a:noFill/>
                </a:ln>
                <a:solidFill>
                  <a:prstClr val="black"/>
                </a:solidFill>
                <a:effectLst/>
                <a:uLnTx/>
                <a:uFillTx/>
                <a:latin typeface="Calibri (Body)"/>
              </a:rPr>
              <a:t>expansion</a:t>
            </a:r>
          </a:p>
        </p:txBody>
      </p:sp>
      <p:graphicFrame>
        <p:nvGraphicFramePr>
          <p:cNvPr id="18" name="Object 7">
            <a:extLst>
              <a:ext uri="{FF2B5EF4-FFF2-40B4-BE49-F238E27FC236}">
                <a16:creationId xmlns:a16="http://schemas.microsoft.com/office/drawing/2014/main" id="{09C28437-1025-4150-8628-76DC06B81E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6508480"/>
              </p:ext>
            </p:extLst>
          </p:nvPr>
        </p:nvGraphicFramePr>
        <p:xfrm>
          <a:off x="2012950" y="3810000"/>
          <a:ext cx="1176338" cy="358775"/>
        </p:xfrm>
        <a:graphic>
          <a:graphicData uri="http://schemas.openxmlformats.org/presentationml/2006/ole">
            <mc:AlternateContent xmlns:mc="http://schemas.openxmlformats.org/markup-compatibility/2006">
              <mc:Choice xmlns:v="urn:schemas-microsoft-com:vml" Requires="v">
                <p:oleObj name="Equation" r:id="rId7" imgW="749160" imgH="228600" progId="Equation.DSMT4">
                  <p:embed/>
                </p:oleObj>
              </mc:Choice>
              <mc:Fallback>
                <p:oleObj name="Equation" r:id="rId7" imgW="749160" imgH="228600" progId="Equation.DSMT4">
                  <p:embed/>
                  <p:pic>
                    <p:nvPicPr>
                      <p:cNvPr id="14" name="Object 7">
                        <a:extLst>
                          <a:ext uri="{C183D7F6-B498-43B3-948B-1728B52AA6E4}">
                            <adec:decorative xmlns:adec="http://schemas.microsoft.com/office/drawing/2017/decorative" val="1"/>
                          </a:ext>
                        </a:extLst>
                      </p:cNvPr>
                      <p:cNvPicPr/>
                      <p:nvPr/>
                    </p:nvPicPr>
                    <p:blipFill>
                      <a:blip r:embed="rId8"/>
                      <a:stretch>
                        <a:fillRect/>
                      </a:stretch>
                    </p:blipFill>
                    <p:spPr>
                      <a:xfrm>
                        <a:off x="2012950" y="3810000"/>
                        <a:ext cx="1176338" cy="358775"/>
                      </a:xfrm>
                      <a:prstGeom prst="rect">
                        <a:avLst/>
                      </a:prstGeom>
                    </p:spPr>
                  </p:pic>
                </p:oleObj>
              </mc:Fallback>
            </mc:AlternateContent>
          </a:graphicData>
        </a:graphic>
      </p:graphicFrame>
      <p:graphicFrame>
        <p:nvGraphicFramePr>
          <p:cNvPr id="19" name="Object 8">
            <a:extLst>
              <a:ext uri="{FF2B5EF4-FFF2-40B4-BE49-F238E27FC236}">
                <a16:creationId xmlns:a16="http://schemas.microsoft.com/office/drawing/2014/main" id="{117065C6-41D5-4D93-9A0A-CD0247B2E0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8328713"/>
              </p:ext>
            </p:extLst>
          </p:nvPr>
        </p:nvGraphicFramePr>
        <p:xfrm>
          <a:off x="978408" y="4137025"/>
          <a:ext cx="3773487" cy="358775"/>
        </p:xfrm>
        <a:graphic>
          <a:graphicData uri="http://schemas.openxmlformats.org/presentationml/2006/ole">
            <mc:AlternateContent xmlns:mc="http://schemas.openxmlformats.org/markup-compatibility/2006">
              <mc:Choice xmlns:v="urn:schemas-microsoft-com:vml" Requires="v">
                <p:oleObj name="Equation" r:id="rId9" imgW="2400120" imgH="228600" progId="Equation.DSMT4">
                  <p:embed/>
                </p:oleObj>
              </mc:Choice>
              <mc:Fallback>
                <p:oleObj name="Equation" r:id="rId9" imgW="2400120" imgH="228600" progId="Equation.DSMT4">
                  <p:embed/>
                  <p:pic>
                    <p:nvPicPr>
                      <p:cNvPr id="15" name="Object 8">
                        <a:extLst>
                          <a:ext uri="{C183D7F6-B498-43B3-948B-1728B52AA6E4}">
                            <adec:decorative xmlns:adec="http://schemas.microsoft.com/office/drawing/2017/decorative" val="1"/>
                          </a:ext>
                        </a:extLst>
                      </p:cNvPr>
                      <p:cNvPicPr/>
                      <p:nvPr/>
                    </p:nvPicPr>
                    <p:blipFill>
                      <a:blip r:embed="rId10"/>
                      <a:stretch>
                        <a:fillRect/>
                      </a:stretch>
                    </p:blipFill>
                    <p:spPr>
                      <a:xfrm>
                        <a:off x="978408" y="4137025"/>
                        <a:ext cx="3773487" cy="3587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7188452-1CC2-4D79-92C5-F370E5BD8CA3}"/>
              </a:ext>
            </a:extLst>
          </p:cNvPr>
          <p:cNvSpPr>
            <a:spLocks noGrp="1"/>
          </p:cNvSpPr>
          <p:nvPr>
            <p:ph idx="13"/>
          </p:nvPr>
        </p:nvSpPr>
        <p:spPr>
          <a:xfrm>
            <a:off x="457200" y="4498848"/>
            <a:ext cx="3531492" cy="430053"/>
          </a:xfrm>
        </p:spPr>
        <p:txBody>
          <a:bodyPr/>
          <a:lstStyle/>
          <a:p>
            <a:pPr marL="457200" marR="0" lvl="0" indent="-457200" algn="l" defTabSz="457200" rtl="0" eaLnBrk="1" fontAlgn="auto" latinLnBrk="0" hangingPunct="1">
              <a:lnSpc>
                <a:spcPct val="100000"/>
              </a:lnSpc>
              <a:spcBef>
                <a:spcPts val="0"/>
              </a:spcBef>
              <a:spcAft>
                <a:spcPts val="300"/>
              </a:spcAft>
              <a:buClrTx/>
              <a:buSzTx/>
              <a:buFont typeface="+mj-lt"/>
              <a:buAutoNum type="arabicPeriod" startAt="5"/>
              <a:tabLst/>
              <a:defRPr/>
            </a:pPr>
            <a:r>
              <a:rPr kumimoji="0" lang="en-US" sz="1800" b="0" i="1" u="none" strike="noStrike" kern="1200" cap="none" spc="0" normalizeH="0" baseline="0" noProof="0" dirty="0">
                <a:ln>
                  <a:noFill/>
                </a:ln>
                <a:solidFill>
                  <a:prstClr val="black"/>
                </a:solidFill>
                <a:effectLst/>
                <a:uLnTx/>
                <a:uFillTx/>
                <a:latin typeface="Calibri (Body)"/>
              </a:rPr>
              <a:t>r </a:t>
            </a:r>
            <a:r>
              <a:rPr kumimoji="0" lang="en-US" sz="1800" b="0" i="0" u="none" strike="noStrike" kern="1200" cap="none" spc="0" normalizeH="0" baseline="0" noProof="0" dirty="0">
                <a:ln>
                  <a:noFill/>
                </a:ln>
                <a:solidFill>
                  <a:prstClr val="black"/>
                </a:solidFill>
                <a:effectLst/>
                <a:uLnTx/>
                <a:uFillTx/>
                <a:latin typeface="Calibri (Body)"/>
              </a:rPr>
              <a:t>is not equal to any of the</a:t>
            </a:r>
          </a:p>
        </p:txBody>
      </p:sp>
      <p:graphicFrame>
        <p:nvGraphicFramePr>
          <p:cNvPr id="22" name="Object 21">
            <a:extLst>
              <a:ext uri="{FF2B5EF4-FFF2-40B4-BE49-F238E27FC236}">
                <a16:creationId xmlns:a16="http://schemas.microsoft.com/office/drawing/2014/main" id="{A1C18D49-00DC-4C90-A707-7E446E70EE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0161830"/>
              </p:ext>
            </p:extLst>
          </p:nvPr>
        </p:nvGraphicFramePr>
        <p:xfrm>
          <a:off x="3474720" y="4514976"/>
          <a:ext cx="1066800" cy="384048"/>
        </p:xfrm>
        <a:graphic>
          <a:graphicData uri="http://schemas.openxmlformats.org/presentationml/2006/ole">
            <mc:AlternateContent xmlns:mc="http://schemas.openxmlformats.org/markup-compatibility/2006">
              <mc:Choice xmlns:v="urn:schemas-microsoft-com:vml" Requires="v">
                <p:oleObj name="Equation" r:id="rId11" imgW="634680" imgH="228600" progId="Equation.DSMT4">
                  <p:embed/>
                </p:oleObj>
              </mc:Choice>
              <mc:Fallback>
                <p:oleObj name="Equation" r:id="rId11" imgW="634680" imgH="228600" progId="Equation.DSMT4">
                  <p:embed/>
                  <p:pic>
                    <p:nvPicPr>
                      <p:cNvPr id="0" name=""/>
                      <p:cNvPicPr/>
                      <p:nvPr/>
                    </p:nvPicPr>
                    <p:blipFill>
                      <a:blip r:embed="rId12"/>
                      <a:stretch>
                        <a:fillRect/>
                      </a:stretch>
                    </p:blipFill>
                    <p:spPr>
                      <a:xfrm>
                        <a:off x="3474720" y="4514976"/>
                        <a:ext cx="1066800"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AB3948-207F-4160-A685-DACE65FDCA36}"/>
              </a:ext>
            </a:extLst>
          </p:cNvPr>
          <p:cNvSpPr>
            <a:spLocks noGrp="1"/>
          </p:cNvSpPr>
          <p:nvPr>
            <p:ph idx="14"/>
          </p:nvPr>
        </p:nvSpPr>
        <p:spPr>
          <a:xfrm>
            <a:off x="4537074" y="4487258"/>
            <a:ext cx="2286000" cy="345665"/>
          </a:xfrm>
        </p:spPr>
        <p:txBody>
          <a:bodyPr/>
          <a:lstStyle/>
          <a:p>
            <a:r>
              <a:rPr kumimoji="0" lang="en-US" sz="1800" b="0" i="0" u="none" strike="noStrike" kern="1200" cap="none" spc="0" normalizeH="0" baseline="0" noProof="0" dirty="0">
                <a:ln>
                  <a:noFill/>
                </a:ln>
                <a:solidFill>
                  <a:prstClr val="black"/>
                </a:solidFill>
                <a:effectLst/>
                <a:uLnTx/>
                <a:uFillTx/>
                <a:latin typeface="Calibri (Body)"/>
              </a:rPr>
              <a:t>Because it differs from</a:t>
            </a:r>
            <a:endParaRPr lang="en-US" dirty="0">
              <a:latin typeface="Calibri (Body)"/>
            </a:endParaRPr>
          </a:p>
        </p:txBody>
      </p:sp>
      <p:graphicFrame>
        <p:nvGraphicFramePr>
          <p:cNvPr id="23" name="Object 22">
            <a:extLst>
              <a:ext uri="{FF2B5EF4-FFF2-40B4-BE49-F238E27FC236}">
                <a16:creationId xmlns:a16="http://schemas.microsoft.com/office/drawing/2014/main" id="{88820FB1-7A69-47A2-A3DC-F0D59BEA2F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8089348"/>
              </p:ext>
            </p:extLst>
          </p:nvPr>
        </p:nvGraphicFramePr>
        <p:xfrm>
          <a:off x="6727062" y="4498848"/>
          <a:ext cx="192025" cy="384049"/>
        </p:xfrm>
        <a:graphic>
          <a:graphicData uri="http://schemas.openxmlformats.org/presentationml/2006/ole">
            <mc:AlternateContent xmlns:mc="http://schemas.openxmlformats.org/markup-compatibility/2006">
              <mc:Choice xmlns:v="urn:schemas-microsoft-com:vml" Requires="v">
                <p:oleObj name="Equation" r:id="rId13" imgW="114120" imgH="228600" progId="Equation.DSMT4">
                  <p:embed/>
                </p:oleObj>
              </mc:Choice>
              <mc:Fallback>
                <p:oleObj name="Equation" r:id="rId13" imgW="114120" imgH="228600" progId="Equation.DSMT4">
                  <p:embed/>
                  <p:pic>
                    <p:nvPicPr>
                      <p:cNvPr id="0" name=""/>
                      <p:cNvPicPr/>
                      <p:nvPr/>
                    </p:nvPicPr>
                    <p:blipFill>
                      <a:blip r:embed="rId14"/>
                      <a:stretch>
                        <a:fillRect/>
                      </a:stretch>
                    </p:blipFill>
                    <p:spPr>
                      <a:xfrm>
                        <a:off x="6727062" y="4498848"/>
                        <a:ext cx="192025" cy="38404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C47990A-D3AA-4AA6-A285-588FDB285D89}"/>
              </a:ext>
            </a:extLst>
          </p:cNvPr>
          <p:cNvSpPr>
            <a:spLocks noGrp="1"/>
          </p:cNvSpPr>
          <p:nvPr>
            <p:ph idx="15"/>
          </p:nvPr>
        </p:nvSpPr>
        <p:spPr>
          <a:xfrm>
            <a:off x="6896100" y="4493723"/>
            <a:ext cx="1790700" cy="415686"/>
          </a:xfrm>
        </p:spPr>
        <p:txBody>
          <a:bodyPr/>
          <a:lstStyle/>
          <a:p>
            <a:r>
              <a:rPr kumimoji="0" lang="en-US" sz="1800" b="0" i="0" u="none" strike="noStrike" kern="1200" cap="none" spc="0" normalizeH="0" baseline="0" noProof="0" dirty="0">
                <a:ln>
                  <a:noFill/>
                </a:ln>
                <a:solidFill>
                  <a:prstClr val="black"/>
                </a:solidFill>
                <a:effectLst/>
                <a:uLnTx/>
                <a:uFillTx/>
                <a:latin typeface="Calibri (Body)"/>
              </a:rPr>
              <a:t>in its </a:t>
            </a:r>
            <a:r>
              <a:rPr kumimoji="0" lang="en-US" sz="1800" b="0" i="1" u="none" strike="noStrike" kern="1200" cap="none" spc="0" normalizeH="0" baseline="0" noProof="0" dirty="0" err="1">
                <a:ln>
                  <a:noFill/>
                </a:ln>
                <a:solidFill>
                  <a:prstClr val="black"/>
                </a:solidFill>
                <a:effectLst/>
                <a:uLnTx/>
                <a:uFillTx/>
                <a:latin typeface="Calibri (Body)"/>
              </a:rPr>
              <a:t>i</a:t>
            </a:r>
            <a:r>
              <a:rPr kumimoji="0" lang="en-US" sz="1800" b="0" i="0" u="none" strike="noStrike" kern="1200" cap="none" spc="0" normalizeH="0" baseline="0" noProof="0" dirty="0" err="1">
                <a:ln>
                  <a:noFill/>
                </a:ln>
                <a:solidFill>
                  <a:prstClr val="black"/>
                </a:solidFill>
                <a:effectLst/>
                <a:uLnTx/>
                <a:uFillTx/>
                <a:latin typeface="Calibri (Body)"/>
              </a:rPr>
              <a:t>th</a:t>
            </a:r>
            <a:r>
              <a:rPr kumimoji="0" lang="en-US" sz="1800" b="0" i="0" u="none" strike="noStrike" kern="1200" cap="none" spc="0" normalizeH="0" baseline="0" noProof="0" dirty="0">
                <a:ln>
                  <a:noFill/>
                </a:ln>
                <a:solidFill>
                  <a:prstClr val="black"/>
                </a:solidFill>
                <a:effectLst/>
                <a:uLnTx/>
                <a:uFillTx/>
                <a:latin typeface="Calibri (Body)"/>
              </a:rPr>
              <a:t> position</a:t>
            </a:r>
            <a:endParaRPr lang="en-US" dirty="0">
              <a:latin typeface="Calibri (Body)"/>
            </a:endParaRPr>
          </a:p>
        </p:txBody>
      </p:sp>
      <p:sp>
        <p:nvSpPr>
          <p:cNvPr id="10" name="Content Placeholder 9">
            <a:extLst>
              <a:ext uri="{FF2B5EF4-FFF2-40B4-BE49-F238E27FC236}">
                <a16:creationId xmlns:a16="http://schemas.microsoft.com/office/drawing/2014/main" id="{BBBFD8AF-F6BC-4919-BA9B-C1C4E0A20310}"/>
              </a:ext>
            </a:extLst>
          </p:cNvPr>
          <p:cNvSpPr>
            <a:spLocks noGrp="1"/>
          </p:cNvSpPr>
          <p:nvPr>
            <p:ph idx="16"/>
          </p:nvPr>
        </p:nvSpPr>
        <p:spPr>
          <a:xfrm>
            <a:off x="457200" y="4776500"/>
            <a:ext cx="8229600" cy="1804353"/>
          </a:xfrm>
        </p:spPr>
        <p:txBody>
          <a:bodyPr/>
          <a:lstStyle/>
          <a:p>
            <a:pPr marL="457200" marR="0" lvl="0" algn="l" defTabSz="457200" rtl="0" eaLnBrk="1" fontAlgn="auto" latinLnBrk="0" hangingPunct="1">
              <a:lnSpc>
                <a:spcPct val="100000"/>
              </a:lnSpc>
              <a:spcBef>
                <a:spcPts val="0"/>
              </a:spcBef>
              <a:spcAft>
                <a:spcPts val="300"/>
              </a:spcAft>
              <a:buClrTx/>
              <a:buSzTx/>
              <a:tabLst/>
              <a:defRPr/>
            </a:pPr>
            <a:r>
              <a:rPr kumimoji="0" lang="en-US" sz="1800" b="0" i="0" u="none" strike="noStrike" kern="1200" cap="none" spc="0" normalizeH="0" baseline="0" noProof="0" dirty="0">
                <a:ln>
                  <a:noFill/>
                </a:ln>
                <a:solidFill>
                  <a:prstClr val="black"/>
                </a:solidFill>
                <a:effectLst/>
                <a:uLnTx/>
                <a:uFillTx/>
                <a:latin typeface="Calibri (Body)"/>
              </a:rPr>
              <a:t>after the decimal point. Therefore there is a real number between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0</a:t>
            </a:r>
            <a:r>
              <a:rPr kumimoji="0" lang="en-US" sz="1800" b="0" i="0" u="none" strike="noStrike" kern="1200" cap="none" spc="0" normalizeH="0" baseline="0" noProof="0" dirty="0">
                <a:ln>
                  <a:noFill/>
                </a:ln>
                <a:solidFill>
                  <a:prstClr val="black"/>
                </a:solidFill>
                <a:effectLst/>
                <a:uLnTx/>
                <a:uFillTx/>
                <a:latin typeface="Calibri (Body)"/>
              </a:rPr>
              <a:t>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1800" b="0" i="0" u="none" strike="noStrike" kern="1200" cap="none" spc="0" normalizeH="0" baseline="0" noProof="0" dirty="0">
                <a:ln>
                  <a:noFill/>
                </a:ln>
                <a:solidFill>
                  <a:prstClr val="black"/>
                </a:solidFill>
                <a:effectLst/>
                <a:uLnTx/>
                <a:uFillTx/>
                <a:latin typeface="Calibri (Body)"/>
              </a:rPr>
              <a:t> that is not on the list since every real number has a unique decimal expansion. Hence, all the real numbers between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0</a:t>
            </a:r>
            <a:r>
              <a:rPr kumimoji="0" lang="en-US" sz="1800" b="0" i="0" u="none" strike="noStrike" kern="1200" cap="none" spc="0" normalizeH="0" baseline="0" noProof="0" dirty="0">
                <a:ln>
                  <a:noFill/>
                </a:ln>
                <a:solidFill>
                  <a:prstClr val="black"/>
                </a:solidFill>
                <a:effectLst/>
                <a:uLnTx/>
                <a:uFillTx/>
                <a:latin typeface="Calibri (Body)"/>
              </a:rPr>
              <a:t>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1800" b="0" i="0" u="none" strike="noStrike" kern="1200" cap="none" spc="0" normalizeH="0" baseline="0" noProof="0" dirty="0">
                <a:ln>
                  <a:noFill/>
                </a:ln>
                <a:solidFill>
                  <a:prstClr val="black"/>
                </a:solidFill>
                <a:effectLst/>
                <a:uLnTx/>
                <a:uFillTx/>
                <a:latin typeface="Calibri (Body)"/>
              </a:rPr>
              <a:t> cannot be listed, so the set of real numbers between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0</a:t>
            </a:r>
            <a:r>
              <a:rPr kumimoji="0" lang="en-US" sz="1800" b="0" i="0" u="none" strike="noStrike" kern="1200" cap="none" spc="0" normalizeH="0" baseline="0" noProof="0" dirty="0">
                <a:ln>
                  <a:noFill/>
                </a:ln>
                <a:solidFill>
                  <a:prstClr val="black"/>
                </a:solidFill>
                <a:effectLst/>
                <a:uLnTx/>
                <a:uFillTx/>
                <a:latin typeface="Calibri (Body)"/>
              </a:rPr>
              <a:t>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1800" b="0" i="0" u="none" strike="noStrike" kern="1200" cap="none" spc="0" normalizeH="0" baseline="0" noProof="0" dirty="0">
                <a:ln>
                  <a:noFill/>
                </a:ln>
                <a:solidFill>
                  <a:prstClr val="black"/>
                </a:solidFill>
                <a:effectLst/>
                <a:uLnTx/>
                <a:uFillTx/>
                <a:latin typeface="Calibri (Body)"/>
              </a:rPr>
              <a:t> is uncountable.</a:t>
            </a: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startAt="6"/>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rPr>
              <a:t>Since a set with an uncountable subset is uncountable (an exercise), the set of real numbers is uncountable.</a:t>
            </a:r>
            <a:endParaRPr kumimoji="0" lang="en-US" sz="1800" b="0" i="0" u="none" strike="noStrike" kern="1200" cap="none" spc="0" normalizeH="0" baseline="0" noProof="0" dirty="0">
              <a:ln>
                <a:noFill/>
              </a:ln>
              <a:solidFill>
                <a:prstClr val="black"/>
              </a:solidFill>
              <a:effectLst/>
              <a:uLnTx/>
              <a:uFillTx/>
              <a:latin typeface="Calibri (Body)"/>
            </a:endParaRPr>
          </a:p>
        </p:txBody>
      </p:sp>
      <p:sp>
        <p:nvSpPr>
          <p:cNvPr id="16" name="Slide Number Placeholder 5">
            <a:extLst>
              <a:ext uri="{FF2B5EF4-FFF2-40B4-BE49-F238E27FC236}">
                <a16:creationId xmlns:a16="http://schemas.microsoft.com/office/drawing/2014/main" id="{BAE00475-A219-4FAD-A606-645C1C862CE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117</a:t>
            </a:fld>
            <a:endParaRPr lang="en-US" dirty="0">
              <a:solidFill>
                <a:schemeClr val="bg1"/>
              </a:solidFill>
            </a:endParaRPr>
          </a:p>
        </p:txBody>
      </p:sp>
    </p:spTree>
    <p:extLst>
      <p:ext uri="{BB962C8B-B14F-4D97-AF65-F5344CB8AC3E}">
        <p14:creationId xmlns:p14="http://schemas.microsoft.com/office/powerpoint/2010/main" val="11113010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Computability (Optional)</a:t>
            </a:r>
            <a:endParaRPr lang="en-US" sz="1500" dirty="0"/>
          </a:p>
        </p:txBody>
      </p:sp>
      <p:sp>
        <p:nvSpPr>
          <p:cNvPr id="4" name="Content Placeholder 2"/>
          <p:cNvSpPr>
            <a:spLocks noGrp="1"/>
          </p:cNvSpPr>
          <p:nvPr>
            <p:ph idx="1"/>
          </p:nvPr>
        </p:nvSpPr>
        <p:spPr>
          <a:xfrm>
            <a:off x="457200" y="1295400"/>
            <a:ext cx="8595360" cy="5257800"/>
          </a:xfrm>
        </p:spPr>
        <p:txBody>
          <a:bodyPr/>
          <a:lstStyle/>
          <a:p>
            <a:r>
              <a:rPr lang="en-US" sz="3000" b="1" dirty="0">
                <a:latin typeface="Calibri (Body)"/>
              </a:rPr>
              <a:t>Definition</a:t>
            </a:r>
            <a:r>
              <a:rPr lang="en-US" sz="3000" dirty="0">
                <a:latin typeface="Calibri (Body)"/>
              </a:rPr>
              <a:t>: We say that a function is </a:t>
            </a:r>
            <a:r>
              <a:rPr lang="en-US" sz="3000" b="1" dirty="0">
                <a:latin typeface="Calibri (Body)"/>
              </a:rPr>
              <a:t>computable</a:t>
            </a:r>
            <a:r>
              <a:rPr lang="en-US" sz="3000" dirty="0">
                <a:latin typeface="Calibri (Body)"/>
              </a:rPr>
              <a:t> if there is a computer program in some programming language that finds the values of this function. If a function is not computable we say it is </a:t>
            </a:r>
            <a:r>
              <a:rPr lang="en-US" sz="3000" b="1" dirty="0">
                <a:latin typeface="Calibri (Body)"/>
              </a:rPr>
              <a:t>uncomputable</a:t>
            </a:r>
            <a:r>
              <a:rPr lang="en-US" sz="3000" dirty="0">
                <a:latin typeface="Calibri (Body)"/>
              </a:rPr>
              <a:t>.</a:t>
            </a:r>
          </a:p>
          <a:p>
            <a:r>
              <a:rPr lang="en-US" sz="3000" dirty="0">
                <a:latin typeface="Calibri (Body)"/>
              </a:rPr>
              <a:t>There are uncomputable functions. We have shown that the set of Java programs is countable. Exercise </a:t>
            </a:r>
            <a:r>
              <a:rPr lang="en-US" sz="3000" dirty="0">
                <a:latin typeface="Calibri (Body)"/>
                <a:ea typeface="Cambria Math" pitchFamily="18" charset="0"/>
              </a:rPr>
              <a:t>38</a:t>
            </a:r>
            <a:r>
              <a:rPr lang="en-US" sz="3000" dirty="0">
                <a:latin typeface="Calibri (Body)"/>
              </a:rPr>
              <a:t> in the text shows that there are uncountably many different functions from a particular countably infinite set (i.e., the positive integers) to itself. Therefore (Exercise 39) there must be uncomputable functions.</a:t>
            </a:r>
          </a:p>
        </p:txBody>
      </p:sp>
      <p:sp>
        <p:nvSpPr>
          <p:cNvPr id="5" name="Slide Number Placeholder 5">
            <a:extLst>
              <a:ext uri="{FF2B5EF4-FFF2-40B4-BE49-F238E27FC236}">
                <a16:creationId xmlns:a16="http://schemas.microsoft.com/office/drawing/2014/main" id="{D2748F66-6672-4E10-A78C-829EBFBA1B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118</a:t>
            </a:fld>
            <a:endParaRPr lang="en-US" dirty="0">
              <a:solidFill>
                <a:schemeClr val="bg1"/>
              </a:solidFill>
            </a:endParaRPr>
          </a:p>
        </p:txBody>
      </p:sp>
    </p:spTree>
    <p:extLst>
      <p:ext uri="{BB962C8B-B14F-4D97-AF65-F5344CB8AC3E}">
        <p14:creationId xmlns:p14="http://schemas.microsoft.com/office/powerpoint/2010/main" val="2522178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Matrices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2.6</a:t>
            </a:r>
          </a:p>
        </p:txBody>
      </p:sp>
      <p:sp>
        <p:nvSpPr>
          <p:cNvPr id="4" name="Slide Number Placeholder 5">
            <a:extLst>
              <a:ext uri="{FF2B5EF4-FFF2-40B4-BE49-F238E27FC236}">
                <a16:creationId xmlns:a16="http://schemas.microsoft.com/office/drawing/2014/main" id="{B2D68E0D-6C69-4CC6-BF8B-6A9CADD1D5C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119</a:t>
            </a:fld>
            <a:endParaRPr lang="en-US" dirty="0">
              <a:solidFill>
                <a:schemeClr val="bg1"/>
              </a:solidFill>
            </a:endParaRPr>
          </a:p>
        </p:txBody>
      </p:sp>
    </p:spTree>
    <p:extLst>
      <p:ext uri="{BB962C8B-B14F-4D97-AF65-F5344CB8AC3E}">
        <p14:creationId xmlns:p14="http://schemas.microsoft.com/office/powerpoint/2010/main" val="55236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27AD-7724-4314-A046-9AFE0EBB5907}"/>
              </a:ext>
            </a:extLst>
          </p:cNvPr>
          <p:cNvSpPr>
            <a:spLocks noGrp="1"/>
          </p:cNvSpPr>
          <p:nvPr>
            <p:ph type="title"/>
          </p:nvPr>
        </p:nvSpPr>
        <p:spPr/>
        <p:txBody>
          <a:bodyPr/>
          <a:lstStyle/>
          <a:p>
            <a:r>
              <a:rPr lang="en-US" dirty="0"/>
              <a:t>Universal Set and Empty Set</a:t>
            </a:r>
          </a:p>
        </p:txBody>
      </p:sp>
      <p:sp>
        <p:nvSpPr>
          <p:cNvPr id="3" name="Content Placeholder 2">
            <a:extLst>
              <a:ext uri="{FF2B5EF4-FFF2-40B4-BE49-F238E27FC236}">
                <a16:creationId xmlns:a16="http://schemas.microsoft.com/office/drawing/2014/main" id="{7FBAF7D9-F292-4722-A640-8C742084008F}"/>
              </a:ext>
            </a:extLst>
          </p:cNvPr>
          <p:cNvSpPr>
            <a:spLocks noGrp="1"/>
          </p:cNvSpPr>
          <p:nvPr>
            <p:ph idx="1"/>
          </p:nvPr>
        </p:nvSpPr>
        <p:spPr>
          <a:xfrm>
            <a:off x="457200" y="1295400"/>
            <a:ext cx="7924800" cy="5257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The </a:t>
            </a:r>
            <a:r>
              <a:rPr kumimoji="0" lang="en-US" sz="2600" b="0" i="1" u="none" strike="noStrike" kern="1200" cap="none" spc="0" normalizeH="0" baseline="0" noProof="0" dirty="0">
                <a:ln>
                  <a:noFill/>
                </a:ln>
                <a:solidFill>
                  <a:prstClr val="black"/>
                </a:solidFill>
                <a:effectLst/>
                <a:uLnTx/>
                <a:uFillTx/>
                <a:latin typeface="Calibri (Body)"/>
              </a:rPr>
              <a:t>universal set</a:t>
            </a:r>
            <a:r>
              <a:rPr kumimoji="0" lang="en-US" sz="2600" b="0" i="0" u="none" strike="noStrike" kern="1200" cap="none" spc="0" normalizeH="0" baseline="0" noProof="0" dirty="0">
                <a:ln>
                  <a:noFill/>
                </a:ln>
                <a:solidFill>
                  <a:prstClr val="black"/>
                </a:solidFill>
                <a:effectLst/>
                <a:uLnTx/>
                <a:uFillTx/>
                <a:latin typeface="Calibri (Body)"/>
              </a:rPr>
              <a:t> </a:t>
            </a:r>
            <a:r>
              <a:rPr kumimoji="0" lang="en-US" sz="2600" b="0" i="1" u="none" strike="noStrike" kern="1200" cap="none" spc="0" normalizeH="0" baseline="0" noProof="0" dirty="0">
                <a:ln>
                  <a:noFill/>
                </a:ln>
                <a:solidFill>
                  <a:prstClr val="black"/>
                </a:solidFill>
                <a:effectLst/>
                <a:uLnTx/>
                <a:uFillTx/>
                <a:latin typeface="Calibri (Body)"/>
              </a:rPr>
              <a:t>U </a:t>
            </a:r>
            <a:r>
              <a:rPr kumimoji="0" lang="en-US" sz="2600" b="0" i="0" u="none" strike="noStrike" kern="1200" cap="none" spc="0" normalizeH="0" baseline="0" noProof="0" dirty="0">
                <a:ln>
                  <a:noFill/>
                </a:ln>
                <a:solidFill>
                  <a:prstClr val="black"/>
                </a:solidFill>
                <a:effectLst/>
                <a:uLnTx/>
                <a:uFillTx/>
                <a:latin typeface="Calibri (Body)"/>
              </a:rPr>
              <a:t>is the set containing everything currently under consideration. </a:t>
            </a:r>
            <a:endParaRPr kumimoji="0" lang="en-US" sz="2600" b="0" i="1" u="none" strike="noStrike" kern="1200" cap="none" spc="0" normalizeH="0" baseline="0" noProof="0" dirty="0">
              <a:ln>
                <a:noFill/>
              </a:ln>
              <a:solidFill>
                <a:prstClr val="black"/>
              </a:solidFill>
              <a:effectLst/>
              <a:uLnTx/>
              <a:uFillTx/>
              <a:latin typeface="Calibri (Body)"/>
            </a:endParaRP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rPr>
              <a:t>Sometimes implicit.</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rPr>
              <a:t>Sometimes explicitly stated.</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rPr>
              <a:t>Contents depend on the context.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The empty set is the set with no</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elements. Symbolized </a:t>
            </a:r>
            <a:r>
              <a:rPr kumimoji="0" lang="en-US" sz="2600" b="0" i="0" u="none" strike="noStrike" kern="1200" cap="none" spc="0" normalizeH="0" baseline="0" noProof="0" dirty="0">
                <a:ln>
                  <a:noFill/>
                </a:ln>
                <a:solidFill>
                  <a:prstClr val="black"/>
                </a:solidFill>
                <a:effectLst/>
                <a:uLnTx/>
                <a:uFillTx/>
                <a:latin typeface="Calibri (Body)"/>
                <a:ea typeface="Cambria Math"/>
              </a:rPr>
              <a:t>∅, but</a:t>
            </a:r>
            <a:endParaRPr kumimoji="0" lang="en-US" sz="26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9" name="Object 18">
            <a:extLst>
              <a:ext uri="{FF2B5EF4-FFF2-40B4-BE49-F238E27FC236}">
                <a16:creationId xmlns:a16="http://schemas.microsoft.com/office/drawing/2014/main" id="{9194619B-2D1B-4E8B-AA98-03CBB51405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989267"/>
              </p:ext>
            </p:extLst>
          </p:nvPr>
        </p:nvGraphicFramePr>
        <p:xfrm>
          <a:off x="4406205" y="4671497"/>
          <a:ext cx="318195" cy="433903"/>
        </p:xfrm>
        <a:graphic>
          <a:graphicData uri="http://schemas.openxmlformats.org/presentationml/2006/ole">
            <mc:AlternateContent xmlns:mc="http://schemas.openxmlformats.org/markup-compatibility/2006">
              <mc:Choice xmlns:v="urn:schemas-microsoft-com:vml" Requires="v">
                <p:oleObj name="Equation" r:id="rId2" imgW="139680" imgH="190440" progId="Equation.DSMT4">
                  <p:embed/>
                </p:oleObj>
              </mc:Choice>
              <mc:Fallback>
                <p:oleObj name="Equation" r:id="rId2" imgW="139680" imgH="190440" progId="Equation.DSMT4">
                  <p:embed/>
                  <p:pic>
                    <p:nvPicPr>
                      <p:cNvPr id="0" name=""/>
                      <p:cNvPicPr/>
                      <p:nvPr/>
                    </p:nvPicPr>
                    <p:blipFill>
                      <a:blip r:embed="rId3"/>
                      <a:stretch>
                        <a:fillRect/>
                      </a:stretch>
                    </p:blipFill>
                    <p:spPr>
                      <a:xfrm>
                        <a:off x="4406205" y="4671497"/>
                        <a:ext cx="318195" cy="43390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F3F6887-5CB6-42EC-8406-143129B065BC}"/>
              </a:ext>
            </a:extLst>
          </p:cNvPr>
          <p:cNvSpPr>
            <a:spLocks noGrp="1"/>
          </p:cNvSpPr>
          <p:nvPr>
            <p:ph idx="10"/>
          </p:nvPr>
        </p:nvSpPr>
        <p:spPr>
          <a:xfrm>
            <a:off x="4648200" y="4646123"/>
            <a:ext cx="1600200" cy="459277"/>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also used.</a:t>
            </a:r>
            <a:endParaRPr lang="en-US" dirty="0">
              <a:latin typeface="Calibri (Body)"/>
            </a:endParaRPr>
          </a:p>
        </p:txBody>
      </p:sp>
      <p:sp>
        <p:nvSpPr>
          <p:cNvPr id="5" name="Content Placeholder 4">
            <a:extLst>
              <a:ext uri="{FF2B5EF4-FFF2-40B4-BE49-F238E27FC236}">
                <a16:creationId xmlns:a16="http://schemas.microsoft.com/office/drawing/2014/main" id="{C023A8B1-B8B6-448F-9AFC-CDA4C36C22CE}"/>
              </a:ext>
            </a:extLst>
          </p:cNvPr>
          <p:cNvSpPr>
            <a:spLocks noGrp="1"/>
          </p:cNvSpPr>
          <p:nvPr>
            <p:ph idx="11"/>
          </p:nvPr>
        </p:nvSpPr>
        <p:spPr>
          <a:xfrm>
            <a:off x="6553200" y="2131438"/>
            <a:ext cx="2209800" cy="60544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Venn Diagram</a:t>
            </a:r>
          </a:p>
        </p:txBody>
      </p:sp>
      <p:pic>
        <p:nvPicPr>
          <p:cNvPr id="16" name="Picture 4" descr="The universal set U contains a, e, i, o, and u.">
            <a:extLst>
              <a:ext uri="{FF2B5EF4-FFF2-40B4-BE49-F238E27FC236}">
                <a16:creationId xmlns:a16="http://schemas.microsoft.com/office/drawing/2014/main" id="{F0E3B93C-25EA-45A8-A2D5-71ACCBAF63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22"/>
          <a:stretch/>
        </p:blipFill>
        <p:spPr bwMode="auto">
          <a:xfrm>
            <a:off x="6324600" y="2843564"/>
            <a:ext cx="2667000" cy="1700931"/>
          </a:xfrm>
          <a:prstGeom prst="rect">
            <a:avLst/>
          </a:prstGeom>
          <a:extLst>
            <a:ext uri="{909E8E84-426E-40DD-AFC4-6F175D3DCCD1}">
              <a14:hiddenFill xmlns:a14="http://schemas.microsoft.com/office/drawing/2010/main">
                <a:solidFill>
                  <a:srgbClr val="FFFFFF"/>
                </a:solidFill>
              </a14:hiddenFill>
            </a:ext>
          </a:extLst>
        </p:spPr>
      </p:pic>
      <p:pic>
        <p:nvPicPr>
          <p:cNvPr id="17" name="Picture 5" descr="A portrait of John Venn.">
            <a:extLst>
              <a:ext uri="{FF2B5EF4-FFF2-40B4-BE49-F238E27FC236}">
                <a16:creationId xmlns:a16="http://schemas.microsoft.com/office/drawing/2014/main" id="{39EC703E-12BD-4F04-8F68-0F2F5D3443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76520" y="5276060"/>
            <a:ext cx="1162280" cy="135334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E367A1B-4A40-44EE-8EE5-056C37639F21}"/>
              </a:ext>
            </a:extLst>
          </p:cNvPr>
          <p:cNvSpPr>
            <a:spLocks noGrp="1"/>
          </p:cNvSpPr>
          <p:nvPr>
            <p:ph idx="12"/>
          </p:nvPr>
        </p:nvSpPr>
        <p:spPr>
          <a:xfrm>
            <a:off x="5715000" y="5505143"/>
            <a:ext cx="3276600" cy="895657"/>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John Venn (1834-1923) Cambridge, UK</a:t>
            </a:r>
          </a:p>
        </p:txBody>
      </p:sp>
      <p:sp>
        <p:nvSpPr>
          <p:cNvPr id="15" name="Slide Number Placeholder 5">
            <a:extLst>
              <a:ext uri="{FF2B5EF4-FFF2-40B4-BE49-F238E27FC236}">
                <a16:creationId xmlns:a16="http://schemas.microsoft.com/office/drawing/2014/main" id="{721B9290-F9F5-4898-8A86-54E2B758867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1847037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6</a:t>
            </a:r>
          </a:p>
        </p:txBody>
      </p:sp>
      <p:sp>
        <p:nvSpPr>
          <p:cNvPr id="4" name="Content Placeholder 2"/>
          <p:cNvSpPr>
            <a:spLocks noGrp="1"/>
          </p:cNvSpPr>
          <p:nvPr>
            <p:ph idx="1"/>
          </p:nvPr>
        </p:nvSpPr>
        <p:spPr>
          <a:xfrm>
            <a:off x="457200" y="1295400"/>
            <a:ext cx="8153400" cy="4724400"/>
          </a:xfrm>
        </p:spPr>
        <p:txBody>
          <a:bodyPr/>
          <a:lstStyle/>
          <a:p>
            <a:r>
              <a:rPr lang="en-US" dirty="0">
                <a:latin typeface="Calibri (Body)"/>
              </a:rPr>
              <a:t>Definition of a Matrix.</a:t>
            </a:r>
          </a:p>
          <a:p>
            <a:r>
              <a:rPr lang="en-US" dirty="0">
                <a:latin typeface="Calibri (Body)"/>
              </a:rPr>
              <a:t>Matrix Arithmetic.</a:t>
            </a:r>
          </a:p>
          <a:p>
            <a:r>
              <a:rPr lang="en-US" dirty="0">
                <a:latin typeface="Calibri (Body)"/>
              </a:rPr>
              <a:t>Transposes and Powers of Arithmetic.</a:t>
            </a:r>
          </a:p>
          <a:p>
            <a:r>
              <a:rPr lang="en-US" dirty="0">
                <a:latin typeface="Calibri (Body)"/>
              </a:rPr>
              <a:t>Zero-One matrices.</a:t>
            </a:r>
          </a:p>
        </p:txBody>
      </p:sp>
      <p:sp>
        <p:nvSpPr>
          <p:cNvPr id="5" name="Slide Number Placeholder 5">
            <a:extLst>
              <a:ext uri="{FF2B5EF4-FFF2-40B4-BE49-F238E27FC236}">
                <a16:creationId xmlns:a16="http://schemas.microsoft.com/office/drawing/2014/main" id="{75124CBF-8E74-4879-8C4E-D351186FC6A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120</a:t>
            </a:fld>
            <a:endParaRPr lang="en-US" dirty="0">
              <a:solidFill>
                <a:schemeClr val="bg1"/>
              </a:solidFill>
            </a:endParaRPr>
          </a:p>
        </p:txBody>
      </p:sp>
    </p:spTree>
    <p:extLst>
      <p:ext uri="{BB962C8B-B14F-4D97-AF65-F5344CB8AC3E}">
        <p14:creationId xmlns:p14="http://schemas.microsoft.com/office/powerpoint/2010/main" val="32337818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endParaRPr lang="en-US" sz="1500" dirty="0"/>
          </a:p>
        </p:txBody>
      </p:sp>
      <p:sp>
        <p:nvSpPr>
          <p:cNvPr id="4" name="Content Placeholder 2"/>
          <p:cNvSpPr>
            <a:spLocks noGrp="1"/>
          </p:cNvSpPr>
          <p:nvPr>
            <p:ph idx="1"/>
          </p:nvPr>
        </p:nvSpPr>
        <p:spPr>
          <a:xfrm>
            <a:off x="457200" y="1295400"/>
            <a:ext cx="8534400" cy="5257800"/>
          </a:xfrm>
        </p:spPr>
        <p:txBody>
          <a:bodyPr/>
          <a:lstStyle/>
          <a:p>
            <a:pPr>
              <a:spcBef>
                <a:spcPts val="0"/>
              </a:spcBef>
            </a:pPr>
            <a:r>
              <a:rPr lang="en-US" sz="2600" dirty="0">
                <a:latin typeface="Calibri (Body)"/>
              </a:rPr>
              <a:t>Matrices are useful discrete structures that can be used in many ways. For example, they are used to:</a:t>
            </a:r>
          </a:p>
          <a:p>
            <a:pPr marL="347472" lvl="1">
              <a:spcBef>
                <a:spcPts val="0"/>
              </a:spcBef>
            </a:pPr>
            <a:r>
              <a:rPr lang="en-US" sz="2200" dirty="0">
                <a:latin typeface="Calibri (Body)"/>
              </a:rPr>
              <a:t>describe certain types of functions known as linear transformations.</a:t>
            </a:r>
          </a:p>
          <a:p>
            <a:pPr marL="347472" lvl="1">
              <a:spcBef>
                <a:spcPts val="0"/>
              </a:spcBef>
            </a:pPr>
            <a:r>
              <a:rPr lang="en-US" sz="2200" dirty="0">
                <a:latin typeface="Calibri (Body)"/>
              </a:rPr>
              <a:t>Express which vertices of a graph are connected by edges (see Chapter 10).</a:t>
            </a:r>
          </a:p>
          <a:p>
            <a:pPr>
              <a:spcBef>
                <a:spcPts val="0"/>
              </a:spcBef>
            </a:pPr>
            <a:r>
              <a:rPr lang="en-US" sz="2600" dirty="0">
                <a:latin typeface="Calibri (Body)"/>
              </a:rPr>
              <a:t>In later chapters, we will see matrices used to build models of:</a:t>
            </a:r>
          </a:p>
          <a:p>
            <a:pPr marL="347472" lvl="1">
              <a:spcBef>
                <a:spcPts val="0"/>
              </a:spcBef>
            </a:pPr>
            <a:r>
              <a:rPr lang="en-US" sz="2200" dirty="0">
                <a:latin typeface="Calibri (Body)"/>
              </a:rPr>
              <a:t>Transportation systems.</a:t>
            </a:r>
          </a:p>
          <a:p>
            <a:pPr marL="347472" lvl="1">
              <a:spcBef>
                <a:spcPts val="0"/>
              </a:spcBef>
            </a:pPr>
            <a:r>
              <a:rPr lang="en-US" sz="2200" dirty="0">
                <a:latin typeface="Calibri (Body)"/>
              </a:rPr>
              <a:t>Communication networks.</a:t>
            </a:r>
          </a:p>
          <a:p>
            <a:pPr>
              <a:spcBef>
                <a:spcPts val="0"/>
              </a:spcBef>
            </a:pPr>
            <a:r>
              <a:rPr lang="en-US" sz="2600" dirty="0">
                <a:latin typeface="Calibri (Body)"/>
              </a:rPr>
              <a:t>Algorithms based on matrix models will be presented in later chapters.</a:t>
            </a:r>
          </a:p>
          <a:p>
            <a:pPr>
              <a:spcBef>
                <a:spcPts val="0"/>
              </a:spcBef>
            </a:pPr>
            <a:r>
              <a:rPr lang="en-US" sz="2600" dirty="0">
                <a:latin typeface="Calibri (Body)"/>
              </a:rPr>
              <a:t>Here we cover the aspect of matrix arithmetic that will be needed later.</a:t>
            </a:r>
          </a:p>
        </p:txBody>
      </p:sp>
      <p:sp>
        <p:nvSpPr>
          <p:cNvPr id="5" name="Slide Number Placeholder 5">
            <a:extLst>
              <a:ext uri="{FF2B5EF4-FFF2-40B4-BE49-F238E27FC236}">
                <a16:creationId xmlns:a16="http://schemas.microsoft.com/office/drawing/2014/main" id="{E7DA2396-EF01-451A-B089-3BC31EF07BF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121</a:t>
            </a:fld>
            <a:endParaRPr lang="en-US" dirty="0">
              <a:solidFill>
                <a:schemeClr val="bg1"/>
              </a:solidFill>
            </a:endParaRPr>
          </a:p>
        </p:txBody>
      </p:sp>
    </p:spTree>
    <p:extLst>
      <p:ext uri="{BB962C8B-B14F-4D97-AF65-F5344CB8AC3E}">
        <p14:creationId xmlns:p14="http://schemas.microsoft.com/office/powerpoint/2010/main" val="17047437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a:t>
            </a:r>
            <a:endParaRPr lang="en-US" sz="1500" dirty="0"/>
          </a:p>
        </p:txBody>
      </p:sp>
      <p:sp>
        <p:nvSpPr>
          <p:cNvPr id="4" name="Content Placeholder 2"/>
          <p:cNvSpPr>
            <a:spLocks noGrp="1"/>
          </p:cNvSpPr>
          <p:nvPr>
            <p:ph idx="1"/>
          </p:nvPr>
        </p:nvSpPr>
        <p:spPr>
          <a:xfrm>
            <a:off x="457200" y="1295400"/>
            <a:ext cx="8229600" cy="3657600"/>
          </a:xfrm>
        </p:spPr>
        <p:txBody>
          <a:bodyPr/>
          <a:lstStyle/>
          <a:p>
            <a:pPr>
              <a:spcBef>
                <a:spcPts val="600"/>
              </a:spcBef>
            </a:pPr>
            <a:r>
              <a:rPr lang="en-US" sz="3000" b="1" dirty="0">
                <a:latin typeface="Calibri (Body)"/>
              </a:rPr>
              <a:t>Definition</a:t>
            </a:r>
            <a:r>
              <a:rPr lang="en-US" sz="3000" dirty="0">
                <a:latin typeface="Calibri (Body)"/>
              </a:rPr>
              <a:t>: A </a:t>
            </a:r>
            <a:r>
              <a:rPr lang="en-US" sz="3000" i="1" dirty="0">
                <a:latin typeface="Calibri (Body)"/>
              </a:rPr>
              <a:t>matrix </a:t>
            </a:r>
            <a:r>
              <a:rPr lang="en-US" sz="3000" dirty="0">
                <a:latin typeface="Calibri (Body)"/>
              </a:rPr>
              <a:t>is a rectangular array of numbers. A matrix with </a:t>
            </a:r>
            <a:r>
              <a:rPr lang="en-US" sz="3000" i="1" dirty="0">
                <a:latin typeface="Calibri (Body)"/>
              </a:rPr>
              <a:t>m </a:t>
            </a:r>
            <a:r>
              <a:rPr lang="en-US" sz="3000" dirty="0">
                <a:latin typeface="Calibri (Body)"/>
              </a:rPr>
              <a:t>rows and </a:t>
            </a:r>
            <a:r>
              <a:rPr lang="en-US" sz="3000" i="1" dirty="0">
                <a:latin typeface="Calibri (Body)"/>
              </a:rPr>
              <a:t>n</a:t>
            </a:r>
            <a:r>
              <a:rPr lang="en-US" sz="3000" dirty="0">
                <a:latin typeface="Calibri (Body)"/>
              </a:rPr>
              <a:t> columns is called an </a:t>
            </a:r>
            <a:r>
              <a:rPr lang="en-US" sz="3000" i="1" dirty="0">
                <a:latin typeface="Calibri (Body)"/>
                <a:ea typeface="Cambria Math" pitchFamily="18" charset="0"/>
              </a:rPr>
              <a:t>m </a:t>
            </a:r>
            <a:r>
              <a:rPr lang="en-US" sz="3000" dirty="0">
                <a:latin typeface="Calibri (Body)"/>
                <a:ea typeface="Cambria Math" pitchFamily="18" charset="0"/>
                <a:cs typeface="Calibri" panose="020F0502020204030204" pitchFamily="34" charset="0"/>
              </a:rPr>
              <a:t>× </a:t>
            </a:r>
            <a:r>
              <a:rPr lang="en-US" sz="3000" i="1" dirty="0">
                <a:latin typeface="Calibri (Body)"/>
                <a:ea typeface="Cambria Math" pitchFamily="18" charset="0"/>
                <a:sym typeface="Symbol"/>
              </a:rPr>
              <a:t>n</a:t>
            </a:r>
            <a:r>
              <a:rPr lang="en-US" sz="3000" i="1" dirty="0">
                <a:latin typeface="Calibri (Body)"/>
                <a:ea typeface="Cambria Math" pitchFamily="18" charset="0"/>
              </a:rPr>
              <a:t> </a:t>
            </a:r>
            <a:r>
              <a:rPr lang="en-US" sz="3000" dirty="0">
                <a:latin typeface="Calibri (Body)"/>
              </a:rPr>
              <a:t>matrix. </a:t>
            </a:r>
          </a:p>
          <a:p>
            <a:pPr marL="347472" lvl="1" indent="-347472">
              <a:spcBef>
                <a:spcPts val="600"/>
              </a:spcBef>
            </a:pPr>
            <a:r>
              <a:rPr lang="en-US" sz="2600" dirty="0">
                <a:latin typeface="Calibri (Body)"/>
              </a:rPr>
              <a:t>The plural of matrix is </a:t>
            </a:r>
            <a:r>
              <a:rPr lang="en-US" sz="2600" i="1" dirty="0">
                <a:latin typeface="Calibri (Body)"/>
              </a:rPr>
              <a:t>matrices</a:t>
            </a:r>
            <a:r>
              <a:rPr lang="en-US" sz="2600" dirty="0">
                <a:latin typeface="Calibri (Body)"/>
              </a:rPr>
              <a:t>.</a:t>
            </a:r>
          </a:p>
          <a:p>
            <a:pPr marL="347472" lvl="1" indent="-347472">
              <a:spcBef>
                <a:spcPts val="600"/>
              </a:spcBef>
            </a:pPr>
            <a:r>
              <a:rPr lang="en-US" sz="2600" dirty="0">
                <a:latin typeface="Calibri (Body)"/>
              </a:rPr>
              <a:t> A matrix with the same number of rows as columns is called </a:t>
            </a:r>
            <a:r>
              <a:rPr lang="en-US" sz="2600" i="1" dirty="0">
                <a:latin typeface="Calibri (Body)"/>
              </a:rPr>
              <a:t>square</a:t>
            </a:r>
            <a:r>
              <a:rPr lang="en-US" sz="2600" dirty="0">
                <a:latin typeface="Calibri (Body)"/>
              </a:rPr>
              <a:t>.</a:t>
            </a:r>
          </a:p>
          <a:p>
            <a:pPr marL="347472" lvl="1" indent="-347472">
              <a:spcBef>
                <a:spcPts val="600"/>
              </a:spcBef>
            </a:pPr>
            <a:r>
              <a:rPr lang="en-US" sz="2600" dirty="0">
                <a:latin typeface="Calibri (Body)"/>
              </a:rPr>
              <a:t>Two matrices are </a:t>
            </a:r>
            <a:r>
              <a:rPr lang="en-US" sz="2600" i="1" dirty="0">
                <a:latin typeface="Calibri (Body)"/>
              </a:rPr>
              <a:t>equal</a:t>
            </a:r>
            <a:r>
              <a:rPr lang="en-US" sz="2600" dirty="0">
                <a:latin typeface="Calibri (Body)"/>
              </a:rPr>
              <a:t> if they have the same number of</a:t>
            </a:r>
          </a:p>
        </p:txBody>
      </p:sp>
      <p:sp>
        <p:nvSpPr>
          <p:cNvPr id="5" name="Content Placeholder 3"/>
          <p:cNvSpPr>
            <a:spLocks noGrp="1"/>
          </p:cNvSpPr>
          <p:nvPr>
            <p:ph idx="13"/>
          </p:nvPr>
        </p:nvSpPr>
        <p:spPr>
          <a:xfrm>
            <a:off x="796810" y="4724400"/>
            <a:ext cx="5908790" cy="137668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rows and the same number of columns and the corresponding entries in every position are equal.</a:t>
            </a:r>
            <a:endParaRPr lang="en-US" sz="2600" dirty="0">
              <a:ea typeface="Cambria Math" pitchFamily="18" charset="0"/>
            </a:endParaRPr>
          </a:p>
        </p:txBody>
      </p:sp>
      <p:graphicFrame>
        <p:nvGraphicFramePr>
          <p:cNvPr id="8" name="Object 7">
            <a:extLst>
              <a:ext uri="{FF2B5EF4-FFF2-40B4-BE49-F238E27FC236}">
                <a16:creationId xmlns:a16="http://schemas.microsoft.com/office/drawing/2014/main" id="{C36B2D86-4D3D-4E86-9271-C4B01060C2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2452469"/>
              </p:ext>
            </p:extLst>
          </p:nvPr>
        </p:nvGraphicFramePr>
        <p:xfrm>
          <a:off x="5029200" y="6107112"/>
          <a:ext cx="1701800" cy="446088"/>
        </p:xfrm>
        <a:graphic>
          <a:graphicData uri="http://schemas.openxmlformats.org/presentationml/2006/ole">
            <mc:AlternateContent xmlns:mc="http://schemas.openxmlformats.org/markup-compatibility/2006">
              <mc:Choice xmlns:v="urn:schemas-microsoft-com:vml" Requires="v">
                <p:oleObj name="Equation" r:id="rId2" imgW="774360" imgH="203040" progId="Equation.DSMT4">
                  <p:embed/>
                </p:oleObj>
              </mc:Choice>
              <mc:Fallback>
                <p:oleObj name="Equation" r:id="rId2" imgW="774360" imgH="203040" progId="Equation.DSMT4">
                  <p:embed/>
                  <p:pic>
                    <p:nvPicPr>
                      <p:cNvPr id="0" name=""/>
                      <p:cNvPicPr/>
                      <p:nvPr/>
                    </p:nvPicPr>
                    <p:blipFill>
                      <a:blip r:embed="rId3"/>
                      <a:stretch>
                        <a:fillRect/>
                      </a:stretch>
                    </p:blipFill>
                    <p:spPr>
                      <a:xfrm>
                        <a:off x="5029200" y="6107112"/>
                        <a:ext cx="1701800" cy="446088"/>
                      </a:xfrm>
                      <a:prstGeom prst="rect">
                        <a:avLst/>
                      </a:prstGeom>
                    </p:spPr>
                  </p:pic>
                </p:oleObj>
              </mc:Fallback>
            </mc:AlternateContent>
          </a:graphicData>
        </a:graphic>
      </p:graphicFrame>
      <p:graphicFrame>
        <p:nvGraphicFramePr>
          <p:cNvPr id="3"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6247200"/>
              </p:ext>
            </p:extLst>
          </p:nvPr>
        </p:nvGraphicFramePr>
        <p:xfrm>
          <a:off x="7112000" y="5180013"/>
          <a:ext cx="976313" cy="1477962"/>
        </p:xfrm>
        <a:graphic>
          <a:graphicData uri="http://schemas.openxmlformats.org/presentationml/2006/ole">
            <mc:AlternateContent xmlns:mc="http://schemas.openxmlformats.org/markup-compatibility/2006">
              <mc:Choice xmlns:v="urn:schemas-microsoft-com:vml" Requires="v">
                <p:oleObj name="Equation" r:id="rId4" imgW="469800" imgH="711000" progId="Equation.DSMT4">
                  <p:embed/>
                </p:oleObj>
              </mc:Choice>
              <mc:Fallback>
                <p:oleObj name="Equation" r:id="rId4" imgW="469800" imgH="711000" progId="Equation.DSMT4">
                  <p:embed/>
                  <p:pic>
                    <p:nvPicPr>
                      <p:cNvPr id="0" name=""/>
                      <p:cNvPicPr/>
                      <p:nvPr/>
                    </p:nvPicPr>
                    <p:blipFill>
                      <a:blip r:embed="rId5"/>
                      <a:stretch>
                        <a:fillRect/>
                      </a:stretch>
                    </p:blipFill>
                    <p:spPr>
                      <a:xfrm>
                        <a:off x="7112000" y="5180013"/>
                        <a:ext cx="976313" cy="1477962"/>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8D39510-6763-4A83-A6F8-2BB4478D9BB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122</a:t>
            </a:fld>
            <a:endParaRPr lang="en-US" dirty="0">
              <a:solidFill>
                <a:schemeClr val="bg1"/>
              </a:solidFill>
            </a:endParaRPr>
          </a:p>
        </p:txBody>
      </p:sp>
    </p:spTree>
    <p:extLst>
      <p:ext uri="{BB962C8B-B14F-4D97-AF65-F5344CB8AC3E}">
        <p14:creationId xmlns:p14="http://schemas.microsoft.com/office/powerpoint/2010/main" val="15378397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3A2E-FF81-4555-B693-D8310177A737}"/>
              </a:ext>
            </a:extLst>
          </p:cNvPr>
          <p:cNvSpPr>
            <a:spLocks noGrp="1"/>
          </p:cNvSpPr>
          <p:nvPr>
            <p:ph type="title"/>
          </p:nvPr>
        </p:nvSpPr>
        <p:spPr/>
        <p:txBody>
          <a:bodyPr/>
          <a:lstStyle/>
          <a:p>
            <a:r>
              <a:rPr lang="en-US" dirty="0"/>
              <a:t>Notation</a:t>
            </a:r>
          </a:p>
        </p:txBody>
      </p:sp>
      <p:sp>
        <p:nvSpPr>
          <p:cNvPr id="3" name="Content Placeholder 2">
            <a:extLst>
              <a:ext uri="{FF2B5EF4-FFF2-40B4-BE49-F238E27FC236}">
                <a16:creationId xmlns:a16="http://schemas.microsoft.com/office/drawing/2014/main" id="{5E74FD3C-1169-4B66-8715-56C37316BCEB}"/>
              </a:ext>
            </a:extLst>
          </p:cNvPr>
          <p:cNvSpPr>
            <a:spLocks noGrp="1"/>
          </p:cNvSpPr>
          <p:nvPr>
            <p:ph idx="1"/>
          </p:nvPr>
        </p:nvSpPr>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Let </a:t>
            </a:r>
            <a:r>
              <a:rPr kumimoji="0" lang="en-US" sz="2400" b="0" i="1" u="none" strike="noStrike" kern="1200" cap="none" spc="0" normalizeH="0" baseline="0" noProof="0" dirty="0">
                <a:ln>
                  <a:noFill/>
                </a:ln>
                <a:solidFill>
                  <a:prstClr val="black"/>
                </a:solidFill>
                <a:effectLst/>
                <a:uLnTx/>
                <a:uFillTx/>
                <a:latin typeface="Calibri (Body)"/>
              </a:rPr>
              <a:t>m</a:t>
            </a:r>
            <a:r>
              <a:rPr kumimoji="0" lang="en-US" sz="2400" b="0" i="0" u="none" strike="noStrike" kern="1200" cap="none" spc="0" normalizeH="0" baseline="0" noProof="0" dirty="0">
                <a:ln>
                  <a:noFill/>
                </a:ln>
                <a:solidFill>
                  <a:prstClr val="black"/>
                </a:solidFill>
                <a:effectLst/>
                <a:uLnTx/>
                <a:uFillTx/>
                <a:latin typeface="Calibri (Body)"/>
              </a:rPr>
              <a:t> and </a:t>
            </a:r>
            <a:r>
              <a:rPr kumimoji="0" lang="en-US" sz="2400" b="0" i="1" u="none" strike="noStrike" kern="1200" cap="none" spc="0" normalizeH="0" baseline="0" noProof="0" dirty="0">
                <a:ln>
                  <a:noFill/>
                </a:ln>
                <a:solidFill>
                  <a:prstClr val="black"/>
                </a:solidFill>
                <a:effectLst/>
                <a:uLnTx/>
                <a:uFillTx/>
                <a:latin typeface="Calibri (Body)"/>
              </a:rPr>
              <a:t>n</a:t>
            </a:r>
            <a:r>
              <a:rPr kumimoji="0" lang="en-US" sz="2400" b="0" i="0" u="none" strike="noStrike" kern="1200" cap="none" spc="0" normalizeH="0" baseline="0" noProof="0" dirty="0">
                <a:ln>
                  <a:noFill/>
                </a:ln>
                <a:solidFill>
                  <a:prstClr val="black"/>
                </a:solidFill>
                <a:effectLst/>
                <a:uLnTx/>
                <a:uFillTx/>
                <a:latin typeface="Calibri (Body)"/>
              </a:rPr>
              <a:t> be positive integers and let</a:t>
            </a:r>
          </a:p>
        </p:txBody>
      </p:sp>
      <p:graphicFrame>
        <p:nvGraphicFramePr>
          <p:cNvPr id="16" name="Object 3">
            <a:extLst>
              <a:ext uri="{FF2B5EF4-FFF2-40B4-BE49-F238E27FC236}">
                <a16:creationId xmlns:a16="http://schemas.microsoft.com/office/drawing/2014/main" id="{877802BE-9188-4055-9EF0-71DCCFCB38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7289852"/>
              </p:ext>
            </p:extLst>
          </p:nvPr>
        </p:nvGraphicFramePr>
        <p:xfrm>
          <a:off x="5343525" y="1441450"/>
          <a:ext cx="2597150" cy="1941513"/>
        </p:xfrm>
        <a:graphic>
          <a:graphicData uri="http://schemas.openxmlformats.org/presentationml/2006/ole">
            <mc:AlternateContent xmlns:mc="http://schemas.openxmlformats.org/markup-compatibility/2006">
              <mc:Choice xmlns:v="urn:schemas-microsoft-com:vml" Requires="v">
                <p:oleObj name="Equation" r:id="rId2" imgW="1562040" imgH="1168200" progId="Equation.DSMT4">
                  <p:embed/>
                </p:oleObj>
              </mc:Choice>
              <mc:Fallback>
                <p:oleObj name="Equation" r:id="rId2" imgW="1562040" imgH="1168200" progId="Equation.DSMT4">
                  <p:embed/>
                  <p:pic>
                    <p:nvPicPr>
                      <p:cNvPr id="11" name="Object 3">
                        <a:extLst>
                          <a:ext uri="{C183D7F6-B498-43B3-948B-1728B52AA6E4}">
                            <adec:decorative xmlns:adec="http://schemas.microsoft.com/office/drawing/2017/decorative" val="1"/>
                          </a:ext>
                        </a:extLst>
                      </p:cNvPr>
                      <p:cNvPicPr/>
                      <p:nvPr/>
                    </p:nvPicPr>
                    <p:blipFill>
                      <a:blip r:embed="rId3"/>
                      <a:stretch>
                        <a:fillRect/>
                      </a:stretch>
                    </p:blipFill>
                    <p:spPr>
                      <a:xfrm>
                        <a:off x="5343525" y="1441450"/>
                        <a:ext cx="2597150" cy="19415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B80F20D-ABA5-4F0E-B443-BA4516F8FAB1}"/>
              </a:ext>
            </a:extLst>
          </p:cNvPr>
          <p:cNvSpPr>
            <a:spLocks noGrp="1"/>
          </p:cNvSpPr>
          <p:nvPr>
            <p:ph idx="10"/>
          </p:nvPr>
        </p:nvSpPr>
        <p:spPr>
          <a:xfrm>
            <a:off x="457200" y="3547872"/>
            <a:ext cx="8229600" cy="9926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The </a:t>
            </a:r>
            <a:r>
              <a:rPr kumimoji="0" lang="en-US" sz="2400" b="0" i="1" u="none" strike="noStrike" kern="1200" cap="none" spc="0" normalizeH="0" baseline="0" noProof="0" dirty="0" err="1">
                <a:ln>
                  <a:noFill/>
                </a:ln>
                <a:solidFill>
                  <a:prstClr val="black"/>
                </a:solidFill>
                <a:effectLst/>
                <a:uLnTx/>
                <a:uFillTx/>
                <a:latin typeface="Calibri (Body)"/>
              </a:rPr>
              <a:t>i</a:t>
            </a:r>
            <a:r>
              <a:rPr kumimoji="0" lang="en-US" sz="2400" b="0" i="0" u="none" strike="noStrike" kern="1200" cap="none" spc="0" normalizeH="0" baseline="0" noProof="0" dirty="0" err="1">
                <a:ln>
                  <a:noFill/>
                </a:ln>
                <a:solidFill>
                  <a:prstClr val="black"/>
                </a:solidFill>
                <a:effectLst/>
                <a:uLnTx/>
                <a:uFillTx/>
                <a:latin typeface="Calibri (Body)"/>
              </a:rPr>
              <a:t>th</a:t>
            </a:r>
            <a:r>
              <a:rPr kumimoji="0" lang="en-US" sz="2400" b="0" i="0" u="none" strike="noStrike" kern="1200" cap="none" spc="0" normalizeH="0" baseline="0" noProof="0" dirty="0">
                <a:ln>
                  <a:noFill/>
                </a:ln>
                <a:solidFill>
                  <a:prstClr val="black"/>
                </a:solidFill>
                <a:effectLst/>
                <a:uLnTx/>
                <a:uFillTx/>
                <a:latin typeface="Calibri (Body)"/>
              </a:rPr>
              <a:t> row of </a:t>
            </a:r>
            <a:r>
              <a:rPr kumimoji="0" lang="en-US" sz="2400" b="1" i="0" u="none" strike="noStrike" kern="1200" cap="none" spc="0" normalizeH="0" baseline="0" noProof="0" dirty="0">
                <a:ln>
                  <a:noFill/>
                </a:ln>
                <a:solidFill>
                  <a:prstClr val="black"/>
                </a:solidFill>
                <a:effectLst/>
                <a:uLnTx/>
                <a:uFillTx/>
                <a:latin typeface="Calibri (Body)"/>
              </a:rPr>
              <a:t>A</a:t>
            </a:r>
            <a:r>
              <a:rPr kumimoji="0" lang="en-US" sz="2400" b="0" i="0" u="none" strike="noStrike" kern="1200" cap="none" spc="0" normalizeH="0" baseline="0" noProof="0" dirty="0">
                <a:ln>
                  <a:noFill/>
                </a:ln>
                <a:solidFill>
                  <a:prstClr val="black"/>
                </a:solidFill>
                <a:effectLst/>
                <a:uLnTx/>
                <a:uFillTx/>
                <a:latin typeface="Calibri (Body)"/>
              </a:rPr>
              <a:t> is the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matrix</a:t>
            </a:r>
            <a:endPar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endParaRPr>
          </a:p>
        </p:txBody>
      </p:sp>
      <p:graphicFrame>
        <p:nvGraphicFramePr>
          <p:cNvPr id="18" name="Object 17">
            <a:extLst>
              <a:ext uri="{FF2B5EF4-FFF2-40B4-BE49-F238E27FC236}">
                <a16:creationId xmlns:a16="http://schemas.microsoft.com/office/drawing/2014/main" id="{9B5B8A29-6B7B-4890-8455-F5C37D7DA0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6418299"/>
              </p:ext>
            </p:extLst>
          </p:nvPr>
        </p:nvGraphicFramePr>
        <p:xfrm>
          <a:off x="4876800" y="3547872"/>
          <a:ext cx="1935719" cy="496338"/>
        </p:xfrm>
        <a:graphic>
          <a:graphicData uri="http://schemas.openxmlformats.org/presentationml/2006/ole">
            <mc:AlternateContent xmlns:mc="http://schemas.openxmlformats.org/markup-compatibility/2006">
              <mc:Choice xmlns:v="urn:schemas-microsoft-com:vml" Requires="v">
                <p:oleObj name="Equation" r:id="rId4" imgW="990360" imgH="253800" progId="Equation.DSMT4">
                  <p:embed/>
                </p:oleObj>
              </mc:Choice>
              <mc:Fallback>
                <p:oleObj name="Equation" r:id="rId4" imgW="990360" imgH="253800" progId="Equation.DSMT4">
                  <p:embed/>
                  <p:pic>
                    <p:nvPicPr>
                      <p:cNvPr id="0" name=""/>
                      <p:cNvPicPr/>
                      <p:nvPr/>
                    </p:nvPicPr>
                    <p:blipFill>
                      <a:blip r:embed="rId5"/>
                      <a:stretch>
                        <a:fillRect/>
                      </a:stretch>
                    </p:blipFill>
                    <p:spPr>
                      <a:xfrm>
                        <a:off x="4876800" y="3547872"/>
                        <a:ext cx="1935719" cy="4963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4E75B0F-1EA3-4B01-A3FA-7D3921DE1629}"/>
              </a:ext>
            </a:extLst>
          </p:cNvPr>
          <p:cNvSpPr>
            <a:spLocks noGrp="1"/>
          </p:cNvSpPr>
          <p:nvPr>
            <p:ph idx="11"/>
          </p:nvPr>
        </p:nvSpPr>
        <p:spPr>
          <a:xfrm>
            <a:off x="6705600" y="3550677"/>
            <a:ext cx="2133600" cy="49072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The </a:t>
            </a:r>
            <a:r>
              <a:rPr kumimoji="0" lang="en-US" sz="2400" b="0" i="1" u="none" strike="noStrike" kern="1200" cap="none" spc="0" normalizeH="0" baseline="0" noProof="0" dirty="0" err="1">
                <a:ln>
                  <a:noFill/>
                </a:ln>
                <a:solidFill>
                  <a:prstClr val="black"/>
                </a:solidFill>
                <a:effectLst/>
                <a:uLnTx/>
                <a:uFillTx/>
                <a:latin typeface="Calibri (Body)"/>
                <a:ea typeface="Cambria Math" pitchFamily="18" charset="0"/>
                <a:sym typeface="Symbol"/>
              </a:rPr>
              <a:t>j</a:t>
            </a:r>
            <a:r>
              <a:rPr kumimoji="0" lang="en-US" sz="2400" b="0" i="0" u="none" strike="noStrike" kern="1200" cap="none" spc="0" normalizeH="0" baseline="0" noProof="0" dirty="0" err="1">
                <a:ln>
                  <a:noFill/>
                </a:ln>
                <a:solidFill>
                  <a:prstClr val="black"/>
                </a:solidFill>
                <a:effectLst/>
                <a:uLnTx/>
                <a:uFillTx/>
                <a:latin typeface="Calibri (Body)"/>
                <a:ea typeface="Cambria Math" pitchFamily="18" charset="0"/>
                <a:sym typeface="Symbol"/>
              </a:rPr>
              <a:t>th</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 column</a:t>
            </a:r>
            <a:endParaRPr lang="en-US" dirty="0">
              <a:latin typeface="Calibri (Body)"/>
            </a:endParaRPr>
          </a:p>
        </p:txBody>
      </p:sp>
      <p:sp>
        <p:nvSpPr>
          <p:cNvPr id="6" name="Content Placeholder 5">
            <a:extLst>
              <a:ext uri="{FF2B5EF4-FFF2-40B4-BE49-F238E27FC236}">
                <a16:creationId xmlns:a16="http://schemas.microsoft.com/office/drawing/2014/main" id="{AEFD44DE-29BA-44BF-9311-117B36B1B726}"/>
              </a:ext>
            </a:extLst>
          </p:cNvPr>
          <p:cNvSpPr>
            <a:spLocks noGrp="1"/>
          </p:cNvSpPr>
          <p:nvPr>
            <p:ph idx="12"/>
          </p:nvPr>
        </p:nvSpPr>
        <p:spPr>
          <a:xfrm>
            <a:off x="457200" y="3926005"/>
            <a:ext cx="3276600" cy="49359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of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sym typeface="Symbol"/>
              </a:rPr>
              <a:t>A</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 is the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m</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1</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 matrix:</a:t>
            </a:r>
            <a:endParaRPr lang="en-US" dirty="0">
              <a:latin typeface="Calibri (Body)"/>
            </a:endParaRPr>
          </a:p>
        </p:txBody>
      </p:sp>
      <p:graphicFrame>
        <p:nvGraphicFramePr>
          <p:cNvPr id="17" name="Object 5">
            <a:extLst>
              <a:ext uri="{FF2B5EF4-FFF2-40B4-BE49-F238E27FC236}">
                <a16:creationId xmlns:a16="http://schemas.microsoft.com/office/drawing/2014/main" id="{024F4544-83A6-49F0-AA6B-06D050FBCB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1119429"/>
              </p:ext>
            </p:extLst>
          </p:nvPr>
        </p:nvGraphicFramePr>
        <p:xfrm>
          <a:off x="5410200" y="4038600"/>
          <a:ext cx="538334" cy="1708150"/>
        </p:xfrm>
        <a:graphic>
          <a:graphicData uri="http://schemas.openxmlformats.org/presentationml/2006/ole">
            <mc:AlternateContent xmlns:mc="http://schemas.openxmlformats.org/markup-compatibility/2006">
              <mc:Choice xmlns:v="urn:schemas-microsoft-com:vml" Requires="v">
                <p:oleObj name="Equation" r:id="rId6" imgW="368280" imgH="1168200" progId="Equation.DSMT4">
                  <p:embed/>
                </p:oleObj>
              </mc:Choice>
              <mc:Fallback>
                <p:oleObj name="Equation" r:id="rId6" imgW="368280" imgH="1168200" progId="Equation.DSMT4">
                  <p:embed/>
                  <p:pic>
                    <p:nvPicPr>
                      <p:cNvPr id="12" name="Object 5">
                        <a:extLst>
                          <a:ext uri="{C183D7F6-B498-43B3-948B-1728B52AA6E4}">
                            <adec:decorative xmlns:adec="http://schemas.microsoft.com/office/drawing/2017/decorative" val="1"/>
                          </a:ext>
                        </a:extLst>
                      </p:cNvPr>
                      <p:cNvPicPr/>
                      <p:nvPr/>
                    </p:nvPicPr>
                    <p:blipFill>
                      <a:blip r:embed="rId7"/>
                      <a:stretch>
                        <a:fillRect/>
                      </a:stretch>
                    </p:blipFill>
                    <p:spPr>
                      <a:xfrm>
                        <a:off x="5410200" y="4038600"/>
                        <a:ext cx="538334" cy="17081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54337FA-B4D0-4CEF-B625-B49CA962C21D}"/>
              </a:ext>
            </a:extLst>
          </p:cNvPr>
          <p:cNvSpPr>
            <a:spLocks noGrp="1"/>
          </p:cNvSpPr>
          <p:nvPr>
            <p:ph idx="13"/>
          </p:nvPr>
        </p:nvSpPr>
        <p:spPr>
          <a:xfrm>
            <a:off x="457200" y="5656391"/>
            <a:ext cx="8153400" cy="49072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The (</a:t>
            </a:r>
            <a:r>
              <a:rPr kumimoji="0" lang="en-US" sz="2400" b="0" i="1" u="none" strike="noStrike" kern="1200" cap="none" spc="0" normalizeH="0" baseline="0" noProof="0" dirty="0" err="1">
                <a:ln>
                  <a:noFill/>
                </a:ln>
                <a:solidFill>
                  <a:prstClr val="black"/>
                </a:solidFill>
                <a:effectLst/>
                <a:uLnTx/>
                <a:uFillTx/>
                <a:latin typeface="Calibri (Body)"/>
              </a:rPr>
              <a:t>i,j</a:t>
            </a:r>
            <a:r>
              <a:rPr kumimoji="0" lang="en-US" sz="2400" b="0" i="0" u="none" strike="noStrike" kern="1200" cap="none" spc="0" normalizeH="0" baseline="0" noProof="0" dirty="0">
                <a:ln>
                  <a:noFill/>
                </a:ln>
                <a:solidFill>
                  <a:prstClr val="black"/>
                </a:solidFill>
                <a:effectLst/>
                <a:uLnTx/>
                <a:uFillTx/>
                <a:latin typeface="Calibri (Body)"/>
              </a:rPr>
              <a:t>)</a:t>
            </a:r>
            <a:r>
              <a:rPr kumimoji="0" lang="en-US" sz="2400" b="0" i="0" u="none" strike="noStrike" kern="1200" cap="none" spc="0" normalizeH="0" baseline="0" noProof="0" dirty="0" err="1">
                <a:ln>
                  <a:noFill/>
                </a:ln>
                <a:solidFill>
                  <a:prstClr val="black"/>
                </a:solidFill>
                <a:effectLst/>
                <a:uLnTx/>
                <a:uFillTx/>
                <a:latin typeface="Calibri (Body)"/>
              </a:rPr>
              <a:t>th</a:t>
            </a:r>
            <a:r>
              <a:rPr kumimoji="0" lang="en-US" sz="2400" b="0" i="1" u="none" strike="noStrike" kern="1200" cap="none" spc="0" normalizeH="0" baseline="0" noProof="0" dirty="0">
                <a:ln>
                  <a:noFill/>
                </a:ln>
                <a:solidFill>
                  <a:prstClr val="black"/>
                </a:solidFill>
                <a:effectLst/>
                <a:uLnTx/>
                <a:uFillTx/>
                <a:latin typeface="Calibri (Body)"/>
              </a:rPr>
              <a:t>  element </a:t>
            </a:r>
            <a:r>
              <a:rPr kumimoji="0" lang="en-US" sz="2400" b="0" i="0" u="none" strike="noStrike" kern="1200" cap="none" spc="0" normalizeH="0" baseline="0" noProof="0" dirty="0">
                <a:ln>
                  <a:noFill/>
                </a:ln>
                <a:solidFill>
                  <a:prstClr val="black"/>
                </a:solidFill>
                <a:effectLst/>
                <a:uLnTx/>
                <a:uFillTx/>
                <a:latin typeface="Calibri (Body)"/>
              </a:rPr>
              <a:t>or</a:t>
            </a:r>
            <a:r>
              <a:rPr kumimoji="0" lang="en-US" sz="2400" b="0" i="1" u="none" strike="noStrike" kern="1200" cap="none" spc="0" normalizeH="0" baseline="0" noProof="0" dirty="0">
                <a:ln>
                  <a:noFill/>
                </a:ln>
                <a:solidFill>
                  <a:prstClr val="black"/>
                </a:solidFill>
                <a:effectLst/>
                <a:uLnTx/>
                <a:uFillTx/>
                <a:latin typeface="Calibri (Body)"/>
              </a:rPr>
              <a:t> entry </a:t>
            </a:r>
            <a:r>
              <a:rPr kumimoji="0" lang="en-US" sz="2400" b="0" i="0" u="none" strike="noStrike" kern="1200" cap="none" spc="0" normalizeH="0" baseline="0" noProof="0" dirty="0">
                <a:ln>
                  <a:noFill/>
                </a:ln>
                <a:solidFill>
                  <a:prstClr val="black"/>
                </a:solidFill>
                <a:effectLst/>
                <a:uLnTx/>
                <a:uFillTx/>
                <a:latin typeface="Calibri (Body)"/>
              </a:rPr>
              <a:t>of </a:t>
            </a:r>
            <a:r>
              <a:rPr kumimoji="0" lang="en-US" sz="2400" b="1" i="0" u="none" strike="noStrike" kern="1200" cap="none" spc="0" normalizeH="0" baseline="0" noProof="0" dirty="0">
                <a:ln>
                  <a:noFill/>
                </a:ln>
                <a:solidFill>
                  <a:prstClr val="black"/>
                </a:solidFill>
                <a:effectLst/>
                <a:uLnTx/>
                <a:uFillTx/>
                <a:latin typeface="Calibri (Body)"/>
              </a:rPr>
              <a:t>A </a:t>
            </a:r>
            <a:r>
              <a:rPr kumimoji="0" lang="en-US" sz="2400" b="0" i="0" u="none" strike="noStrike" kern="1200" cap="none" spc="0" normalizeH="0" baseline="0" noProof="0" dirty="0">
                <a:ln>
                  <a:noFill/>
                </a:ln>
                <a:solidFill>
                  <a:prstClr val="black"/>
                </a:solidFill>
                <a:effectLst/>
                <a:uLnTx/>
                <a:uFillTx/>
                <a:latin typeface="Calibri (Body)"/>
              </a:rPr>
              <a:t>is the element</a:t>
            </a:r>
            <a:endParaRPr kumimoji="0" lang="en-US" sz="2400" b="1" i="0" u="none" strike="noStrike" kern="1200" cap="none" spc="0" normalizeH="0" baseline="0" noProof="0" dirty="0">
              <a:ln>
                <a:noFill/>
              </a:ln>
              <a:solidFill>
                <a:prstClr val="black"/>
              </a:solidFill>
              <a:effectLst/>
              <a:uLnTx/>
              <a:uFillTx/>
              <a:latin typeface="Calibri (Body)"/>
            </a:endParaRPr>
          </a:p>
        </p:txBody>
      </p:sp>
      <p:graphicFrame>
        <p:nvGraphicFramePr>
          <p:cNvPr id="19" name="Object 18">
            <a:extLst>
              <a:ext uri="{FF2B5EF4-FFF2-40B4-BE49-F238E27FC236}">
                <a16:creationId xmlns:a16="http://schemas.microsoft.com/office/drawing/2014/main" id="{16169ACF-5E87-4B01-AE33-02E1E6562D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1871244"/>
              </p:ext>
            </p:extLst>
          </p:nvPr>
        </p:nvGraphicFramePr>
        <p:xfrm>
          <a:off x="6377125" y="5685584"/>
          <a:ext cx="435394" cy="486616"/>
        </p:xfrm>
        <a:graphic>
          <a:graphicData uri="http://schemas.openxmlformats.org/presentationml/2006/ole">
            <mc:AlternateContent xmlns:mc="http://schemas.openxmlformats.org/markup-compatibility/2006">
              <mc:Choice xmlns:v="urn:schemas-microsoft-com:vml" Requires="v">
                <p:oleObj name="Equation" r:id="rId8" imgW="215640" imgH="241200" progId="Equation.DSMT4">
                  <p:embed/>
                </p:oleObj>
              </mc:Choice>
              <mc:Fallback>
                <p:oleObj name="Equation" r:id="rId8" imgW="215640" imgH="241200" progId="Equation.DSMT4">
                  <p:embed/>
                  <p:pic>
                    <p:nvPicPr>
                      <p:cNvPr id="0" name=""/>
                      <p:cNvPicPr/>
                      <p:nvPr/>
                    </p:nvPicPr>
                    <p:blipFill>
                      <a:blip r:embed="rId9"/>
                      <a:stretch>
                        <a:fillRect/>
                      </a:stretch>
                    </p:blipFill>
                    <p:spPr>
                      <a:xfrm>
                        <a:off x="6377125" y="5685584"/>
                        <a:ext cx="435394" cy="48661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0FB0BAD-5CD3-4379-AB96-7BECF5C689FD}"/>
              </a:ext>
            </a:extLst>
          </p:cNvPr>
          <p:cNvSpPr>
            <a:spLocks noGrp="1"/>
          </p:cNvSpPr>
          <p:nvPr>
            <p:ph idx="14"/>
          </p:nvPr>
        </p:nvSpPr>
        <p:spPr>
          <a:xfrm>
            <a:off x="6705600" y="5665485"/>
            <a:ext cx="1981200" cy="493594"/>
          </a:xfrm>
        </p:spPr>
        <p:txBody>
          <a:bodyPr/>
          <a:lstStyle/>
          <a:p>
            <a:r>
              <a:rPr kumimoji="0" lang="en-US" sz="2400" b="0" i="0" u="none" strike="noStrike" kern="1200" cap="none" spc="0" normalizeH="0" baseline="0" noProof="0" dirty="0">
                <a:ln>
                  <a:noFill/>
                </a:ln>
                <a:solidFill>
                  <a:prstClr val="black"/>
                </a:solidFill>
                <a:effectLst/>
                <a:uLnTx/>
                <a:uFillTx/>
                <a:latin typeface="Calibri (Body)"/>
              </a:rPr>
              <a:t>We can use </a:t>
            </a:r>
            <a:r>
              <a:rPr kumimoji="0" lang="en-US" sz="2400" b="1" i="0" u="none" strike="noStrike" kern="1200" cap="none" spc="0" normalizeH="0" baseline="0" noProof="0" dirty="0">
                <a:ln>
                  <a:noFill/>
                </a:ln>
                <a:solidFill>
                  <a:prstClr val="black"/>
                </a:solidFill>
                <a:effectLst/>
                <a:uLnTx/>
                <a:uFillTx/>
                <a:latin typeface="Calibri (Body)"/>
              </a:rPr>
              <a:t>A</a:t>
            </a:r>
            <a:endParaRPr lang="en-US" dirty="0">
              <a:latin typeface="Calibri (Body)"/>
            </a:endParaRPr>
          </a:p>
        </p:txBody>
      </p:sp>
      <p:graphicFrame>
        <p:nvGraphicFramePr>
          <p:cNvPr id="24" name="Object 23">
            <a:extLst>
              <a:ext uri="{FF2B5EF4-FFF2-40B4-BE49-F238E27FC236}">
                <a16:creationId xmlns:a16="http://schemas.microsoft.com/office/drawing/2014/main" id="{BCD4B226-CB48-4386-8F0C-F65B174CA0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503135"/>
              </p:ext>
            </p:extLst>
          </p:nvPr>
        </p:nvGraphicFramePr>
        <p:xfrm>
          <a:off x="514350" y="6062663"/>
          <a:ext cx="781050" cy="536575"/>
        </p:xfrm>
        <a:graphic>
          <a:graphicData uri="http://schemas.openxmlformats.org/presentationml/2006/ole">
            <mc:AlternateContent xmlns:mc="http://schemas.openxmlformats.org/markup-compatibility/2006">
              <mc:Choice xmlns:v="urn:schemas-microsoft-com:vml" Requires="v">
                <p:oleObj name="Equation" r:id="rId10" imgW="406080" imgH="279360" progId="Equation.DSMT4">
                  <p:embed/>
                </p:oleObj>
              </mc:Choice>
              <mc:Fallback>
                <p:oleObj name="Equation" r:id="rId10" imgW="406080" imgH="279360" progId="Equation.DSMT4">
                  <p:embed/>
                  <p:pic>
                    <p:nvPicPr>
                      <p:cNvPr id="0" name=""/>
                      <p:cNvPicPr/>
                      <p:nvPr/>
                    </p:nvPicPr>
                    <p:blipFill>
                      <a:blip r:embed="rId11"/>
                      <a:stretch>
                        <a:fillRect/>
                      </a:stretch>
                    </p:blipFill>
                    <p:spPr>
                      <a:xfrm>
                        <a:off x="514350" y="6062663"/>
                        <a:ext cx="781050" cy="53657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9C74F58-9DD4-4360-9056-3FDE305ADF85}"/>
              </a:ext>
            </a:extLst>
          </p:cNvPr>
          <p:cNvSpPr>
            <a:spLocks noGrp="1"/>
          </p:cNvSpPr>
          <p:nvPr>
            <p:ph idx="15"/>
          </p:nvPr>
        </p:nvSpPr>
        <p:spPr>
          <a:xfrm>
            <a:off x="1219200" y="6071568"/>
            <a:ext cx="6781800" cy="490726"/>
          </a:xfrm>
        </p:spPr>
        <p:txBody>
          <a:bodyPr/>
          <a:lstStyle/>
          <a:p>
            <a:r>
              <a:rPr kumimoji="0" lang="en-US" sz="2400" b="0" i="0" u="none" strike="noStrike" kern="1200" cap="none" spc="0" normalizeH="0" baseline="0" noProof="0" dirty="0">
                <a:ln>
                  <a:noFill/>
                </a:ln>
                <a:solidFill>
                  <a:prstClr val="black"/>
                </a:solidFill>
                <a:effectLst/>
                <a:uLnTx/>
                <a:uFillTx/>
                <a:latin typeface="Calibri (Body)"/>
              </a:rPr>
              <a:t>to denote the matrix  with its (</a:t>
            </a:r>
            <a:r>
              <a:rPr kumimoji="0" lang="en-US" sz="2400" b="0" i="1" u="none" strike="noStrike" kern="1200" cap="none" spc="0" normalizeH="0" baseline="0" noProof="0" dirty="0" err="1">
                <a:ln>
                  <a:noFill/>
                </a:ln>
                <a:solidFill>
                  <a:prstClr val="black"/>
                </a:solidFill>
                <a:effectLst/>
                <a:uLnTx/>
                <a:uFillTx/>
                <a:latin typeface="Calibri (Body)"/>
              </a:rPr>
              <a:t>i,j</a:t>
            </a:r>
            <a:r>
              <a:rPr kumimoji="0" lang="en-US" sz="2400" b="0" i="0" u="none" strike="noStrike" kern="1200" cap="none" spc="0" normalizeH="0" baseline="0" noProof="0" dirty="0">
                <a:ln>
                  <a:noFill/>
                </a:ln>
                <a:solidFill>
                  <a:prstClr val="black"/>
                </a:solidFill>
                <a:effectLst/>
                <a:uLnTx/>
                <a:uFillTx/>
                <a:latin typeface="Calibri (Body)"/>
              </a:rPr>
              <a:t>)</a:t>
            </a:r>
            <a:r>
              <a:rPr kumimoji="0" lang="en-US" sz="2400" b="0" i="0" u="none" strike="noStrike" kern="1200" cap="none" spc="0" normalizeH="0" baseline="0" noProof="0" dirty="0" err="1">
                <a:ln>
                  <a:noFill/>
                </a:ln>
                <a:solidFill>
                  <a:prstClr val="black"/>
                </a:solidFill>
                <a:effectLst/>
                <a:uLnTx/>
                <a:uFillTx/>
                <a:latin typeface="Calibri (Body)"/>
              </a:rPr>
              <a:t>th</a:t>
            </a:r>
            <a:r>
              <a:rPr kumimoji="0" lang="en-US" sz="2400" b="0" i="1"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rPr>
              <a:t>element equal to</a:t>
            </a:r>
            <a:endParaRPr lang="en-US" dirty="0">
              <a:latin typeface="Calibri (Body)"/>
            </a:endParaRPr>
          </a:p>
        </p:txBody>
      </p:sp>
      <p:graphicFrame>
        <p:nvGraphicFramePr>
          <p:cNvPr id="23" name="Object 22">
            <a:extLst>
              <a:ext uri="{FF2B5EF4-FFF2-40B4-BE49-F238E27FC236}">
                <a16:creationId xmlns:a16="http://schemas.microsoft.com/office/drawing/2014/main" id="{A295CD43-2EC9-431F-A9C2-79103322FE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18565567"/>
              </p:ext>
            </p:extLst>
          </p:nvPr>
        </p:nvGraphicFramePr>
        <p:xfrm>
          <a:off x="7891463" y="6096000"/>
          <a:ext cx="414337" cy="463083"/>
        </p:xfrm>
        <a:graphic>
          <a:graphicData uri="http://schemas.openxmlformats.org/presentationml/2006/ole">
            <mc:AlternateContent xmlns:mc="http://schemas.openxmlformats.org/markup-compatibility/2006">
              <mc:Choice xmlns:v="urn:schemas-microsoft-com:vml" Requires="v">
                <p:oleObj name="Equation" r:id="rId12" imgW="215640" imgH="241200" progId="Equation.DSMT4">
                  <p:embed/>
                </p:oleObj>
              </mc:Choice>
              <mc:Fallback>
                <p:oleObj name="Equation" r:id="rId12" imgW="215640" imgH="241200" progId="Equation.DSMT4">
                  <p:embed/>
                  <p:pic>
                    <p:nvPicPr>
                      <p:cNvPr id="0" name=""/>
                      <p:cNvPicPr/>
                      <p:nvPr/>
                    </p:nvPicPr>
                    <p:blipFill>
                      <a:blip r:embed="rId13"/>
                      <a:stretch>
                        <a:fillRect/>
                      </a:stretch>
                    </p:blipFill>
                    <p:spPr>
                      <a:xfrm>
                        <a:off x="7891463" y="6096000"/>
                        <a:ext cx="414337" cy="46308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5FE442B-0D17-445B-861D-5B173F02B39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123</a:t>
            </a:fld>
            <a:endParaRPr lang="en-US" dirty="0">
              <a:solidFill>
                <a:schemeClr val="bg1"/>
              </a:solidFill>
            </a:endParaRPr>
          </a:p>
        </p:txBody>
      </p:sp>
    </p:spTree>
    <p:extLst>
      <p:ext uri="{BB962C8B-B14F-4D97-AF65-F5344CB8AC3E}">
        <p14:creationId xmlns:p14="http://schemas.microsoft.com/office/powerpoint/2010/main" val="839562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A2A2-BDD2-4C9A-87D2-768E3A28F2FF}"/>
              </a:ext>
            </a:extLst>
          </p:cNvPr>
          <p:cNvSpPr>
            <a:spLocks noGrp="1"/>
          </p:cNvSpPr>
          <p:nvPr>
            <p:ph type="title"/>
          </p:nvPr>
        </p:nvSpPr>
        <p:spPr/>
        <p:txBody>
          <a:bodyPr/>
          <a:lstStyle/>
          <a:p>
            <a:r>
              <a:rPr lang="en-US" dirty="0"/>
              <a:t>Matrix Arithmetic: Addition</a:t>
            </a:r>
          </a:p>
        </p:txBody>
      </p:sp>
      <p:sp>
        <p:nvSpPr>
          <p:cNvPr id="3" name="Content Placeholder 2">
            <a:extLst>
              <a:ext uri="{FF2B5EF4-FFF2-40B4-BE49-F238E27FC236}">
                <a16:creationId xmlns:a16="http://schemas.microsoft.com/office/drawing/2014/main" id="{FF12B894-4B47-4DFD-BFEC-02F621A7FCD7}"/>
              </a:ext>
            </a:extLst>
          </p:cNvPr>
          <p:cNvSpPr>
            <a:spLocks noGrp="1"/>
          </p:cNvSpPr>
          <p:nvPr>
            <p:ph idx="1"/>
          </p:nvPr>
        </p:nvSpPr>
        <p:spPr>
          <a:xfrm>
            <a:off x="457200" y="1295400"/>
            <a:ext cx="2514600" cy="56634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Let</a:t>
            </a:r>
          </a:p>
        </p:txBody>
      </p:sp>
      <p:graphicFrame>
        <p:nvGraphicFramePr>
          <p:cNvPr id="18" name="Object 17">
            <a:extLst>
              <a:ext uri="{FF2B5EF4-FFF2-40B4-BE49-F238E27FC236}">
                <a16:creationId xmlns:a16="http://schemas.microsoft.com/office/drawing/2014/main" id="{DE98C4D9-2DF4-4070-B7A0-DF34F4C5F9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6518527"/>
              </p:ext>
            </p:extLst>
          </p:nvPr>
        </p:nvGraphicFramePr>
        <p:xfrm>
          <a:off x="2667001" y="1280160"/>
          <a:ext cx="3124200" cy="613682"/>
        </p:xfrm>
        <a:graphic>
          <a:graphicData uri="http://schemas.openxmlformats.org/presentationml/2006/ole">
            <mc:AlternateContent xmlns:mc="http://schemas.openxmlformats.org/markup-compatibility/2006">
              <mc:Choice xmlns:v="urn:schemas-microsoft-com:vml" Requires="v">
                <p:oleObj name="Equation" r:id="rId2" imgW="1422360" imgH="279360" progId="Equation.DSMT4">
                  <p:embed/>
                </p:oleObj>
              </mc:Choice>
              <mc:Fallback>
                <p:oleObj name="Equation" r:id="rId2" imgW="1422360" imgH="279360" progId="Equation.DSMT4">
                  <p:embed/>
                  <p:pic>
                    <p:nvPicPr>
                      <p:cNvPr id="0" name=""/>
                      <p:cNvPicPr/>
                      <p:nvPr/>
                    </p:nvPicPr>
                    <p:blipFill>
                      <a:blip r:embed="rId3"/>
                      <a:stretch>
                        <a:fillRect/>
                      </a:stretch>
                    </p:blipFill>
                    <p:spPr>
                      <a:xfrm>
                        <a:off x="2667001" y="1280160"/>
                        <a:ext cx="3124200" cy="61368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F42DA09-C233-44F1-B557-B1318B2BC247}"/>
              </a:ext>
            </a:extLst>
          </p:cNvPr>
          <p:cNvSpPr>
            <a:spLocks noGrp="1"/>
          </p:cNvSpPr>
          <p:nvPr>
            <p:ph idx="10"/>
          </p:nvPr>
        </p:nvSpPr>
        <p:spPr>
          <a:xfrm>
            <a:off x="5715000" y="1303106"/>
            <a:ext cx="2969284" cy="459277"/>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be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m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matrices.</a:t>
            </a:r>
            <a:endParaRPr lang="en-US" dirty="0">
              <a:latin typeface="Calibri (Body)"/>
            </a:endParaRPr>
          </a:p>
        </p:txBody>
      </p:sp>
      <p:sp>
        <p:nvSpPr>
          <p:cNvPr id="5" name="Content Placeholder 4">
            <a:extLst>
              <a:ext uri="{FF2B5EF4-FFF2-40B4-BE49-F238E27FC236}">
                <a16:creationId xmlns:a16="http://schemas.microsoft.com/office/drawing/2014/main" id="{4A9E5675-7127-4F2A-8E0C-062CC565C80F}"/>
              </a:ext>
            </a:extLst>
          </p:cNvPr>
          <p:cNvSpPr>
            <a:spLocks noGrp="1"/>
          </p:cNvSpPr>
          <p:nvPr>
            <p:ph idx="11"/>
          </p:nvPr>
        </p:nvSpPr>
        <p:spPr>
          <a:xfrm>
            <a:off x="457200" y="1748446"/>
            <a:ext cx="8227084" cy="994754"/>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The sum of </a:t>
            </a:r>
            <a:r>
              <a:rPr kumimoji="0" lang="en-US" sz="2800" b="1" i="0"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and </a:t>
            </a:r>
            <a:r>
              <a:rPr kumimoji="0" lang="en-US" sz="2800" b="1" i="0"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denoted by </a:t>
            </a:r>
            <a:r>
              <a:rPr kumimoji="0" lang="en-US" sz="2800" b="1" i="0"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1" i="0"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is the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m</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matrix that has</a:t>
            </a:r>
            <a:endParaRPr lang="en-US" dirty="0">
              <a:latin typeface="Calibri (Body)"/>
            </a:endParaRPr>
          </a:p>
        </p:txBody>
      </p:sp>
      <p:graphicFrame>
        <p:nvGraphicFramePr>
          <p:cNvPr id="19" name="Object 18">
            <a:extLst>
              <a:ext uri="{FF2B5EF4-FFF2-40B4-BE49-F238E27FC236}">
                <a16:creationId xmlns:a16="http://schemas.microsoft.com/office/drawing/2014/main" id="{6FA69A92-0E72-4EF3-90FC-3C90065512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6233290"/>
              </p:ext>
            </p:extLst>
          </p:nvPr>
        </p:nvGraphicFramePr>
        <p:xfrm>
          <a:off x="2743200" y="2194560"/>
          <a:ext cx="990600" cy="553570"/>
        </p:xfrm>
        <a:graphic>
          <a:graphicData uri="http://schemas.openxmlformats.org/presentationml/2006/ole">
            <mc:AlternateContent xmlns:mc="http://schemas.openxmlformats.org/markup-compatibility/2006">
              <mc:Choice xmlns:v="urn:schemas-microsoft-com:vml" Requires="v">
                <p:oleObj name="Equation" r:id="rId4" imgW="431640" imgH="241200" progId="Equation.DSMT4">
                  <p:embed/>
                </p:oleObj>
              </mc:Choice>
              <mc:Fallback>
                <p:oleObj name="Equation" r:id="rId4" imgW="431640" imgH="241200" progId="Equation.DSMT4">
                  <p:embed/>
                  <p:pic>
                    <p:nvPicPr>
                      <p:cNvPr id="0" name=""/>
                      <p:cNvPicPr/>
                      <p:nvPr/>
                    </p:nvPicPr>
                    <p:blipFill>
                      <a:blip r:embed="rId5"/>
                      <a:stretch>
                        <a:fillRect/>
                      </a:stretch>
                    </p:blipFill>
                    <p:spPr>
                      <a:xfrm>
                        <a:off x="2743200" y="2194560"/>
                        <a:ext cx="990600" cy="55357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5918B4C-F450-48E7-94A6-CF7CE30F7752}"/>
              </a:ext>
            </a:extLst>
          </p:cNvPr>
          <p:cNvSpPr>
            <a:spLocks noGrp="1"/>
          </p:cNvSpPr>
          <p:nvPr>
            <p:ph idx="12"/>
          </p:nvPr>
        </p:nvSpPr>
        <p:spPr>
          <a:xfrm>
            <a:off x="3657600" y="2152618"/>
            <a:ext cx="4419600" cy="53820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as its (</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rPr>
              <a:t>i,j</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0" i="0" u="none" strike="noStrike" kern="1200" cap="none" spc="0" normalizeH="0" baseline="0" noProof="0" dirty="0" err="1">
                <a:ln>
                  <a:noFill/>
                </a:ln>
                <a:solidFill>
                  <a:prstClr val="black"/>
                </a:solidFill>
                <a:effectLst/>
                <a:uLnTx/>
                <a:uFillTx/>
                <a:latin typeface="Calibri (Body)"/>
                <a:ea typeface="Cambria Math" pitchFamily="18" charset="0"/>
              </a:rPr>
              <a:t>th</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element.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 other</a:t>
            </a:r>
            <a:endParaRPr lang="en-US" dirty="0">
              <a:latin typeface="Calibri (Body)"/>
            </a:endParaRPr>
          </a:p>
        </p:txBody>
      </p:sp>
      <p:sp>
        <p:nvSpPr>
          <p:cNvPr id="7" name="Content Placeholder 6">
            <a:extLst>
              <a:ext uri="{FF2B5EF4-FFF2-40B4-BE49-F238E27FC236}">
                <a16:creationId xmlns:a16="http://schemas.microsoft.com/office/drawing/2014/main" id="{81091D22-8547-4E5E-BD52-5142A980CD0E}"/>
              </a:ext>
            </a:extLst>
          </p:cNvPr>
          <p:cNvSpPr>
            <a:spLocks noGrp="1"/>
          </p:cNvSpPr>
          <p:nvPr>
            <p:ph idx="13"/>
          </p:nvPr>
        </p:nvSpPr>
        <p:spPr>
          <a:xfrm>
            <a:off x="459716" y="2606397"/>
            <a:ext cx="1369084" cy="51531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words,</a:t>
            </a:r>
            <a:endParaRPr lang="en-US" dirty="0">
              <a:latin typeface="Calibri (Body)"/>
            </a:endParaRPr>
          </a:p>
        </p:txBody>
      </p:sp>
      <p:graphicFrame>
        <p:nvGraphicFramePr>
          <p:cNvPr id="20" name="Object 19">
            <a:extLst>
              <a:ext uri="{FF2B5EF4-FFF2-40B4-BE49-F238E27FC236}">
                <a16:creationId xmlns:a16="http://schemas.microsoft.com/office/drawing/2014/main" id="{9FA60459-2C99-4BBC-81D0-A44837F2ED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0634437"/>
              </p:ext>
            </p:extLst>
          </p:nvPr>
        </p:nvGraphicFramePr>
        <p:xfrm>
          <a:off x="1536700" y="2586038"/>
          <a:ext cx="2454275" cy="614362"/>
        </p:xfrm>
        <a:graphic>
          <a:graphicData uri="http://schemas.openxmlformats.org/presentationml/2006/ole">
            <mc:AlternateContent xmlns:mc="http://schemas.openxmlformats.org/markup-compatibility/2006">
              <mc:Choice xmlns:v="urn:schemas-microsoft-com:vml" Requires="v">
                <p:oleObj name="Equation" r:id="rId6" imgW="1117440" imgH="279360" progId="Equation.DSMT4">
                  <p:embed/>
                </p:oleObj>
              </mc:Choice>
              <mc:Fallback>
                <p:oleObj name="Equation" r:id="rId6" imgW="1117440" imgH="279360" progId="Equation.DSMT4">
                  <p:embed/>
                  <p:pic>
                    <p:nvPicPr>
                      <p:cNvPr id="0" name=""/>
                      <p:cNvPicPr/>
                      <p:nvPr/>
                    </p:nvPicPr>
                    <p:blipFill>
                      <a:blip r:embed="rId7"/>
                      <a:stretch>
                        <a:fillRect/>
                      </a:stretch>
                    </p:blipFill>
                    <p:spPr>
                      <a:xfrm>
                        <a:off x="1536700" y="2586038"/>
                        <a:ext cx="2454275" cy="6143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A92C702-59BC-4FC3-838F-1C280F0C89D4}"/>
              </a:ext>
            </a:extLst>
          </p:cNvPr>
          <p:cNvSpPr>
            <a:spLocks noGrp="1"/>
          </p:cNvSpPr>
          <p:nvPr>
            <p:ph idx="15"/>
          </p:nvPr>
        </p:nvSpPr>
        <p:spPr>
          <a:xfrm>
            <a:off x="457200" y="3239747"/>
            <a:ext cx="1676400" cy="457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Example</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16" name="Object 3">
            <a:extLst>
              <a:ext uri="{FF2B5EF4-FFF2-40B4-BE49-F238E27FC236}">
                <a16:creationId xmlns:a16="http://schemas.microsoft.com/office/drawing/2014/main" id="{227B25FD-5BF1-4110-8361-BAC2CD94C0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0319036"/>
              </p:ext>
            </p:extLst>
          </p:nvPr>
        </p:nvGraphicFramePr>
        <p:xfrm>
          <a:off x="1266825" y="4016375"/>
          <a:ext cx="6610350" cy="1698625"/>
        </p:xfrm>
        <a:graphic>
          <a:graphicData uri="http://schemas.openxmlformats.org/presentationml/2006/ole">
            <mc:AlternateContent xmlns:mc="http://schemas.openxmlformats.org/markup-compatibility/2006">
              <mc:Choice xmlns:v="urn:schemas-microsoft-com:vml" Requires="v">
                <p:oleObj name="Equation" r:id="rId8" imgW="2768400" imgH="711000" progId="Equation.DSMT4">
                  <p:embed/>
                </p:oleObj>
              </mc:Choice>
              <mc:Fallback>
                <p:oleObj name="Equation" r:id="rId8" imgW="2768400" imgH="711000" progId="Equation.DSMT4">
                  <p:embed/>
                  <p:pic>
                    <p:nvPicPr>
                      <p:cNvPr id="5" name="Object 3">
                        <a:extLst>
                          <a:ext uri="{C183D7F6-B498-43B3-948B-1728B52AA6E4}">
                            <adec:decorative xmlns:adec="http://schemas.microsoft.com/office/drawing/2017/decorative" val="1"/>
                          </a:ext>
                        </a:extLst>
                      </p:cNvPr>
                      <p:cNvPicPr/>
                      <p:nvPr/>
                    </p:nvPicPr>
                    <p:blipFill>
                      <a:blip r:embed="rId9"/>
                      <a:stretch>
                        <a:fillRect/>
                      </a:stretch>
                    </p:blipFill>
                    <p:spPr>
                      <a:xfrm>
                        <a:off x="1266825" y="4016375"/>
                        <a:ext cx="6610350" cy="16986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8456990-94ED-42BA-9337-EE3B2AB6AA22}"/>
              </a:ext>
            </a:extLst>
          </p:cNvPr>
          <p:cNvSpPr>
            <a:spLocks noGrp="1"/>
          </p:cNvSpPr>
          <p:nvPr>
            <p:ph idx="16"/>
          </p:nvPr>
        </p:nvSpPr>
        <p:spPr>
          <a:xfrm>
            <a:off x="457200" y="5943600"/>
            <a:ext cx="8153400" cy="6241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Note that matrices of different sizes can not be added.</a:t>
            </a:r>
            <a:endParaRPr kumimoji="0" lang="en-US" sz="2800" b="0" i="0" u="none" strike="noStrike" kern="1200" cap="none" spc="0" normalizeH="0" baseline="0" noProof="0" dirty="0">
              <a:ln>
                <a:noFill/>
              </a:ln>
              <a:solidFill>
                <a:prstClr val="black"/>
              </a:solidFill>
              <a:effectLst/>
              <a:uLnTx/>
              <a:uFillTx/>
              <a:latin typeface="Calibri (Body)"/>
            </a:endParaRPr>
          </a:p>
        </p:txBody>
      </p:sp>
      <p:sp>
        <p:nvSpPr>
          <p:cNvPr id="15" name="Slide Number Placeholder 5">
            <a:extLst>
              <a:ext uri="{FF2B5EF4-FFF2-40B4-BE49-F238E27FC236}">
                <a16:creationId xmlns:a16="http://schemas.microsoft.com/office/drawing/2014/main" id="{D0643A53-ED9D-43A1-A3EB-D0E9616443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124</a:t>
            </a:fld>
            <a:endParaRPr lang="en-US" dirty="0">
              <a:solidFill>
                <a:schemeClr val="bg1"/>
              </a:solidFill>
            </a:endParaRPr>
          </a:p>
        </p:txBody>
      </p:sp>
    </p:spTree>
    <p:extLst>
      <p:ext uri="{BB962C8B-B14F-4D97-AF65-F5344CB8AC3E}">
        <p14:creationId xmlns:p14="http://schemas.microsoft.com/office/powerpoint/2010/main" val="9621828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B2A9-2827-4C85-A304-40CCE39255D9}"/>
              </a:ext>
            </a:extLst>
          </p:cNvPr>
          <p:cNvSpPr>
            <a:spLocks noGrp="1"/>
          </p:cNvSpPr>
          <p:nvPr>
            <p:ph type="title"/>
          </p:nvPr>
        </p:nvSpPr>
        <p:spPr/>
        <p:txBody>
          <a:bodyPr/>
          <a:lstStyle/>
          <a:p>
            <a:r>
              <a:rPr lang="en-US" dirty="0"/>
              <a:t>Matrix Multiplication</a:t>
            </a:r>
          </a:p>
        </p:txBody>
      </p:sp>
      <p:sp>
        <p:nvSpPr>
          <p:cNvPr id="3" name="Content Placeholder 2">
            <a:extLst>
              <a:ext uri="{FF2B5EF4-FFF2-40B4-BE49-F238E27FC236}">
                <a16:creationId xmlns:a16="http://schemas.microsoft.com/office/drawing/2014/main" id="{DD66905E-E2ED-4262-A574-1E62A68B6794}"/>
              </a:ext>
            </a:extLst>
          </p:cNvPr>
          <p:cNvSpPr>
            <a:spLocks noGrp="1"/>
          </p:cNvSpPr>
          <p:nvPr>
            <p:ph idx="1"/>
          </p:nvPr>
        </p:nvSpPr>
        <p:spPr>
          <a:xfrm>
            <a:off x="457200" y="1295400"/>
            <a:ext cx="8458200" cy="2971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rPr>
              <a:t>Definition</a:t>
            </a:r>
            <a:r>
              <a:rPr kumimoji="0" lang="en-US" sz="2400" b="0" i="0" u="none" strike="noStrike" kern="1200" cap="none" spc="0" normalizeH="0" baseline="0" noProof="0" dirty="0">
                <a:ln>
                  <a:noFill/>
                </a:ln>
                <a:solidFill>
                  <a:prstClr val="black"/>
                </a:solidFill>
                <a:effectLst/>
                <a:uLnTx/>
                <a:uFillTx/>
                <a:latin typeface="Calibri (Body)"/>
              </a:rPr>
              <a:t>: Let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rPr>
              <a:t>be an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m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k</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rPr>
              <a:t>matrix and </a:t>
            </a:r>
            <a:r>
              <a:rPr kumimoji="0" lang="en-US" sz="2400" b="1" i="0" u="none" strike="noStrike" kern="1200" cap="none" spc="0" normalizeH="0" baseline="0" noProof="0" dirty="0">
                <a:ln>
                  <a:noFill/>
                </a:ln>
                <a:solidFill>
                  <a:prstClr val="black"/>
                </a:solidFill>
                <a:effectLst/>
                <a:uLnTx/>
                <a:uFillTx/>
                <a:latin typeface="Calibri (Body)"/>
              </a:rPr>
              <a:t>B </a:t>
            </a:r>
            <a:r>
              <a:rPr kumimoji="0" lang="en-US" sz="2400" b="0" i="0" u="none" strike="noStrike" kern="1200" cap="none" spc="0" normalizeH="0" baseline="0" noProof="0" dirty="0">
                <a:ln>
                  <a:noFill/>
                </a:ln>
                <a:solidFill>
                  <a:prstClr val="black"/>
                </a:solidFill>
                <a:effectLst/>
                <a:uLnTx/>
                <a:uFillTx/>
                <a:latin typeface="Calibri (Body)"/>
              </a:rPr>
              <a:t>be a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k</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matrix</a:t>
            </a:r>
            <a:r>
              <a:rPr kumimoji="0" lang="en-US" sz="2400" b="0" i="0" u="none" strike="noStrike" kern="1200" cap="none" spc="0" normalizeH="0" baseline="0" noProof="0" dirty="0">
                <a:ln>
                  <a:noFill/>
                </a:ln>
                <a:solidFill>
                  <a:prstClr val="black"/>
                </a:solidFill>
                <a:effectLst/>
                <a:uLnTx/>
                <a:uFillTx/>
                <a:latin typeface="Calibri (Body)"/>
              </a:rPr>
              <a:t>. The </a:t>
            </a:r>
            <a:r>
              <a:rPr kumimoji="0" lang="en-US" sz="2400" b="0" i="1" u="none" strike="noStrike" kern="1200" cap="none" spc="0" normalizeH="0" baseline="0" noProof="0" dirty="0">
                <a:ln>
                  <a:noFill/>
                </a:ln>
                <a:solidFill>
                  <a:prstClr val="black"/>
                </a:solidFill>
                <a:effectLst/>
                <a:uLnTx/>
                <a:uFillTx/>
                <a:latin typeface="Calibri (Body)"/>
              </a:rPr>
              <a:t>product</a:t>
            </a:r>
            <a:r>
              <a:rPr kumimoji="0" lang="en-US" sz="2400" b="0" i="0" u="none" strike="noStrike" kern="1200" cap="none" spc="0" normalizeH="0" baseline="0" noProof="0" dirty="0">
                <a:ln>
                  <a:noFill/>
                </a:ln>
                <a:solidFill>
                  <a:prstClr val="black"/>
                </a:solidFill>
                <a:effectLst/>
                <a:uLnTx/>
                <a:uFillTx/>
                <a:latin typeface="Calibri (Body)"/>
              </a:rPr>
              <a:t> of </a:t>
            </a:r>
            <a:r>
              <a:rPr kumimoji="0" lang="en-US" sz="2400" b="1" i="0" u="none" strike="noStrike" kern="1200" cap="none" spc="0" normalizeH="0" baseline="0" noProof="0" dirty="0">
                <a:ln>
                  <a:noFill/>
                </a:ln>
                <a:solidFill>
                  <a:prstClr val="black"/>
                </a:solidFill>
                <a:effectLst/>
                <a:uLnTx/>
                <a:uFillTx/>
                <a:latin typeface="Calibri (Body)"/>
              </a:rPr>
              <a:t>A</a:t>
            </a:r>
            <a:r>
              <a:rPr kumimoji="0" lang="en-US" sz="2400" b="0" i="0" u="none" strike="noStrike" kern="1200" cap="none" spc="0" normalizeH="0" baseline="0" noProof="0" dirty="0">
                <a:ln>
                  <a:noFill/>
                </a:ln>
                <a:solidFill>
                  <a:prstClr val="black"/>
                </a:solidFill>
                <a:effectLst/>
                <a:uLnTx/>
                <a:uFillTx/>
                <a:latin typeface="Calibri (Body)"/>
              </a:rPr>
              <a:t> and </a:t>
            </a:r>
            <a:r>
              <a:rPr kumimoji="0" lang="en-US" sz="2400" b="1" i="0" u="none" strike="noStrike" kern="1200" cap="none" spc="0" normalizeH="0" baseline="0" noProof="0" dirty="0">
                <a:ln>
                  <a:noFill/>
                </a:ln>
                <a:solidFill>
                  <a:prstClr val="black"/>
                </a:solidFill>
                <a:effectLst/>
                <a:uLnTx/>
                <a:uFillTx/>
                <a:latin typeface="Calibri (Body)"/>
              </a:rPr>
              <a:t>B</a:t>
            </a:r>
            <a:r>
              <a:rPr kumimoji="0" lang="en-US" sz="2400" b="0" i="0" u="none" strike="noStrike" kern="1200" cap="none" spc="0" normalizeH="0" baseline="0" noProof="0" dirty="0">
                <a:ln>
                  <a:noFill/>
                </a:ln>
                <a:solidFill>
                  <a:prstClr val="black"/>
                </a:solidFill>
                <a:effectLst/>
                <a:uLnTx/>
                <a:uFillTx/>
                <a:latin typeface="Calibri (Body)"/>
              </a:rPr>
              <a:t>, denoted by </a:t>
            </a:r>
            <a:r>
              <a:rPr kumimoji="0" lang="en-US" sz="2400" b="1" i="0" u="none" strike="noStrike" kern="1200" cap="none" spc="0" normalizeH="0" baseline="0" noProof="0" dirty="0">
                <a:ln>
                  <a:noFill/>
                </a:ln>
                <a:solidFill>
                  <a:prstClr val="black"/>
                </a:solidFill>
                <a:effectLst/>
                <a:uLnTx/>
                <a:uFillTx/>
                <a:latin typeface="Calibri (Body)"/>
              </a:rPr>
              <a:t>AB</a:t>
            </a:r>
            <a:r>
              <a:rPr kumimoji="0" lang="en-US" sz="2400" b="0" i="0" u="none" strike="noStrike" kern="1200" cap="none" spc="0" normalizeH="0" baseline="0" noProof="0" dirty="0">
                <a:ln>
                  <a:noFill/>
                </a:ln>
                <a:solidFill>
                  <a:prstClr val="black"/>
                </a:solidFill>
                <a:effectLst/>
                <a:uLnTx/>
                <a:uFillTx/>
                <a:latin typeface="Calibri (Body)"/>
              </a:rPr>
              <a:t>, is the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matrix that has its (</a:t>
            </a:r>
            <a:r>
              <a:rPr kumimoji="0" lang="en-US" sz="2400" b="0" i="1" u="none" strike="noStrike" kern="1200" cap="none" spc="0" normalizeH="0" baseline="0" noProof="0" dirty="0" err="1">
                <a:ln>
                  <a:noFill/>
                </a:ln>
                <a:solidFill>
                  <a:prstClr val="black"/>
                </a:solidFill>
                <a:effectLst/>
                <a:uLnTx/>
                <a:uFillTx/>
                <a:latin typeface="Calibri (Body)"/>
                <a:ea typeface="Cambria Math" pitchFamily="18" charset="0"/>
              </a:rPr>
              <a:t>i,j</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400" b="0" i="0" u="none" strike="noStrike" kern="1200" cap="none" spc="0" normalizeH="0" baseline="0" noProof="0" dirty="0" err="1">
                <a:ln>
                  <a:noFill/>
                </a:ln>
                <a:solidFill>
                  <a:prstClr val="black"/>
                </a:solidFill>
                <a:effectLst/>
                <a:uLnTx/>
                <a:uFillTx/>
                <a:latin typeface="Calibri (Body)"/>
                <a:ea typeface="Cambria Math" pitchFamily="18" charset="0"/>
              </a:rPr>
              <a:t>th</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element equal to the sum of the products of the corresponding elements from the </a:t>
            </a:r>
            <a:r>
              <a:rPr kumimoji="0" lang="en-US" sz="2400" b="0" i="1" u="none" strike="noStrike" kern="1200" cap="none" spc="0" normalizeH="0" baseline="0" noProof="0" dirty="0" err="1">
                <a:ln>
                  <a:noFill/>
                </a:ln>
                <a:solidFill>
                  <a:prstClr val="black"/>
                </a:solidFill>
                <a:effectLst/>
                <a:uLnTx/>
                <a:uFillTx/>
                <a:latin typeface="Calibri (Body)"/>
                <a:ea typeface="Cambria Math" pitchFamily="18" charset="0"/>
              </a:rPr>
              <a:t>i</a:t>
            </a:r>
            <a:r>
              <a:rPr kumimoji="0" lang="en-US" sz="2400" b="0" i="0" u="none" strike="noStrike" kern="1200" cap="none" spc="0" normalizeH="0" baseline="0" noProof="0" dirty="0" err="1">
                <a:ln>
                  <a:noFill/>
                </a:ln>
                <a:solidFill>
                  <a:prstClr val="black"/>
                </a:solidFill>
                <a:effectLst/>
                <a:uLnTx/>
                <a:uFillTx/>
                <a:latin typeface="Calibri (Body)"/>
                <a:ea typeface="Cambria Math" pitchFamily="18" charset="0"/>
              </a:rPr>
              <a:t>th</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row of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and the </a:t>
            </a:r>
            <a:r>
              <a:rPr kumimoji="0" lang="en-US" sz="2400" b="0" i="1" u="none" strike="noStrike" kern="1200" cap="none" spc="0" normalizeH="0" baseline="0" noProof="0" dirty="0" err="1">
                <a:ln>
                  <a:noFill/>
                </a:ln>
                <a:solidFill>
                  <a:prstClr val="black"/>
                </a:solidFill>
                <a:effectLst/>
                <a:uLnTx/>
                <a:uFillTx/>
                <a:latin typeface="Calibri (Body)"/>
                <a:ea typeface="Cambria Math" pitchFamily="18" charset="0"/>
              </a:rPr>
              <a:t>j</a:t>
            </a:r>
            <a:r>
              <a:rPr kumimoji="0" lang="en-US" sz="2400" b="0" i="0" u="none" strike="noStrike" kern="1200" cap="none" spc="0" normalizeH="0" baseline="0" noProof="0" dirty="0" err="1">
                <a:ln>
                  <a:noFill/>
                </a:ln>
                <a:solidFill>
                  <a:prstClr val="black"/>
                </a:solidFill>
                <a:effectLst/>
                <a:uLnTx/>
                <a:uFillTx/>
                <a:latin typeface="Calibri (Body)"/>
                <a:ea typeface="Cambria Math" pitchFamily="18" charset="0"/>
              </a:rPr>
              <a:t>th</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column of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In other words, if</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18" name="Object 17">
            <a:extLst>
              <a:ext uri="{FF2B5EF4-FFF2-40B4-BE49-F238E27FC236}">
                <a16:creationId xmlns:a16="http://schemas.microsoft.com/office/drawing/2014/main" id="{FE895573-0E5F-4D98-B738-8BA0CE28D5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0553356"/>
              </p:ext>
            </p:extLst>
          </p:nvPr>
        </p:nvGraphicFramePr>
        <p:xfrm>
          <a:off x="3297238" y="2719387"/>
          <a:ext cx="5389562" cy="557213"/>
        </p:xfrm>
        <a:graphic>
          <a:graphicData uri="http://schemas.openxmlformats.org/presentationml/2006/ole">
            <mc:AlternateContent xmlns:mc="http://schemas.openxmlformats.org/markup-compatibility/2006">
              <mc:Choice xmlns:v="urn:schemas-microsoft-com:vml" Requires="v">
                <p:oleObj name="Equation" r:id="rId2" imgW="2705040" imgH="279360" progId="Equation.DSMT4">
                  <p:embed/>
                </p:oleObj>
              </mc:Choice>
              <mc:Fallback>
                <p:oleObj name="Equation" r:id="rId2" imgW="2705040" imgH="279360" progId="Equation.DSMT4">
                  <p:embed/>
                  <p:pic>
                    <p:nvPicPr>
                      <p:cNvPr id="0" name=""/>
                      <p:cNvPicPr/>
                      <p:nvPr/>
                    </p:nvPicPr>
                    <p:blipFill>
                      <a:blip r:embed="rId3"/>
                      <a:stretch>
                        <a:fillRect/>
                      </a:stretch>
                    </p:blipFill>
                    <p:spPr>
                      <a:xfrm>
                        <a:off x="3297238" y="2719387"/>
                        <a:ext cx="5389562" cy="5572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844CB7C-9593-437D-96E9-1E0D4082D00F}"/>
              </a:ext>
            </a:extLst>
          </p:cNvPr>
          <p:cNvSpPr>
            <a:spLocks noGrp="1"/>
          </p:cNvSpPr>
          <p:nvPr>
            <p:ph idx="10"/>
          </p:nvPr>
        </p:nvSpPr>
        <p:spPr>
          <a:xfrm>
            <a:off x="457200" y="3276600"/>
            <a:ext cx="1371600" cy="498766"/>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Example</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16" name="Object 3">
            <a:extLst>
              <a:ext uri="{FF2B5EF4-FFF2-40B4-BE49-F238E27FC236}">
                <a16:creationId xmlns:a16="http://schemas.microsoft.com/office/drawing/2014/main" id="{57896EB3-76C6-4732-A26B-24917B0009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8792683"/>
              </p:ext>
            </p:extLst>
          </p:nvPr>
        </p:nvGraphicFramePr>
        <p:xfrm>
          <a:off x="2362200" y="3479800"/>
          <a:ext cx="4121150" cy="1839913"/>
        </p:xfrm>
        <a:graphic>
          <a:graphicData uri="http://schemas.openxmlformats.org/presentationml/2006/ole">
            <mc:AlternateContent xmlns:mc="http://schemas.openxmlformats.org/markup-compatibility/2006">
              <mc:Choice xmlns:v="urn:schemas-microsoft-com:vml" Requires="v">
                <p:oleObj name="Equation" r:id="rId4" imgW="2108160" imgH="939600" progId="Equation.DSMT4">
                  <p:embed/>
                </p:oleObj>
              </mc:Choice>
              <mc:Fallback>
                <p:oleObj name="Equation" r:id="rId4" imgW="2108160" imgH="939600" progId="Equation.DSMT4">
                  <p:embed/>
                  <p:pic>
                    <p:nvPicPr>
                      <p:cNvPr id="5" name="Object 3">
                        <a:extLst>
                          <a:ext uri="{C183D7F6-B498-43B3-948B-1728B52AA6E4}">
                            <adec:decorative xmlns:adec="http://schemas.microsoft.com/office/drawing/2017/decorative" val="1"/>
                          </a:ext>
                        </a:extLst>
                      </p:cNvPr>
                      <p:cNvPicPr/>
                      <p:nvPr/>
                    </p:nvPicPr>
                    <p:blipFill>
                      <a:blip r:embed="rId5"/>
                      <a:stretch>
                        <a:fillRect/>
                      </a:stretch>
                    </p:blipFill>
                    <p:spPr>
                      <a:xfrm>
                        <a:off x="2362200" y="3479800"/>
                        <a:ext cx="4121150" cy="18399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2540EB9-B6B5-4E67-B3D8-737B1CFC438A}"/>
              </a:ext>
            </a:extLst>
          </p:cNvPr>
          <p:cNvSpPr>
            <a:spLocks noGrp="1"/>
          </p:cNvSpPr>
          <p:nvPr>
            <p:ph idx="12"/>
          </p:nvPr>
        </p:nvSpPr>
        <p:spPr>
          <a:xfrm>
            <a:off x="457200" y="5403969"/>
            <a:ext cx="8229600" cy="12254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Body)"/>
                <a:ea typeface="Cambria Math" pitchFamily="18" charset="0"/>
                <a:cs typeface="+mn-cs"/>
              </a:rPr>
              <a:t>The product of two matrices is undefined when the number of columns in the first matrix is not the same as the number of rows in the second.</a:t>
            </a:r>
          </a:p>
        </p:txBody>
      </p:sp>
      <p:sp>
        <p:nvSpPr>
          <p:cNvPr id="15" name="Slide Number Placeholder 5">
            <a:extLst>
              <a:ext uri="{FF2B5EF4-FFF2-40B4-BE49-F238E27FC236}">
                <a16:creationId xmlns:a16="http://schemas.microsoft.com/office/drawing/2014/main" id="{47FF04C4-9884-4E6B-9E68-C80EDDE25A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125</a:t>
            </a:fld>
            <a:endParaRPr lang="en-US" dirty="0">
              <a:solidFill>
                <a:schemeClr val="bg1"/>
              </a:solidFill>
            </a:endParaRPr>
          </a:p>
        </p:txBody>
      </p:sp>
    </p:spTree>
    <p:extLst>
      <p:ext uri="{BB962C8B-B14F-4D97-AF65-F5344CB8AC3E}">
        <p14:creationId xmlns:p14="http://schemas.microsoft.com/office/powerpoint/2010/main" val="2743134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Matrix Multiplication</a:t>
            </a:r>
            <a:endParaRPr lang="en-US" sz="1500" dirty="0"/>
          </a:p>
        </p:txBody>
      </p:sp>
      <p:sp>
        <p:nvSpPr>
          <p:cNvPr id="9" name="Content Placeholder 2"/>
          <p:cNvSpPr>
            <a:spLocks noGrp="1"/>
          </p:cNvSpPr>
          <p:nvPr>
            <p:ph idx="1"/>
          </p:nvPr>
        </p:nvSpPr>
        <p:spPr>
          <a:xfrm>
            <a:off x="457200" y="1295400"/>
            <a:ext cx="2871788" cy="533400"/>
          </a:xfrm>
        </p:spPr>
        <p:txBody>
          <a:bodyPr/>
          <a:lstStyle/>
          <a:p>
            <a:r>
              <a:rPr lang="en-US" sz="2800" dirty="0">
                <a:latin typeface="Calibri (Body)"/>
              </a:rPr>
              <a:t>The Product of</a:t>
            </a:r>
          </a:p>
        </p:txBody>
      </p:sp>
      <p:graphicFrame>
        <p:nvGraphicFramePr>
          <p:cNvPr id="4" name="Object 2">
            <a:extLst>
              <a:ext uri="{FF2B5EF4-FFF2-40B4-BE49-F238E27FC236}">
                <a16:creationId xmlns:a16="http://schemas.microsoft.com/office/drawing/2014/main" id="{12E2D6C0-E61C-46F7-9051-09C2B09DBC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0131625"/>
              </p:ext>
            </p:extLst>
          </p:nvPr>
        </p:nvGraphicFramePr>
        <p:xfrm>
          <a:off x="2715768" y="1263910"/>
          <a:ext cx="3322013" cy="641090"/>
        </p:xfrm>
        <a:graphic>
          <a:graphicData uri="http://schemas.openxmlformats.org/presentationml/2006/ole">
            <mc:AlternateContent xmlns:mc="http://schemas.openxmlformats.org/markup-compatibility/2006">
              <mc:Choice xmlns:v="urn:schemas-microsoft-com:vml" Requires="v">
                <p:oleObj name="Equation" r:id="rId2" imgW="1447560" imgH="279360" progId="Equation.DSMT4">
                  <p:embed/>
                </p:oleObj>
              </mc:Choice>
              <mc:Fallback>
                <p:oleObj name="Equation" r:id="rId2" imgW="1447560" imgH="279360" progId="Equation.DSMT4">
                  <p:embed/>
                  <p:pic>
                    <p:nvPicPr>
                      <p:cNvPr id="0" name=""/>
                      <p:cNvPicPr/>
                      <p:nvPr/>
                    </p:nvPicPr>
                    <p:blipFill>
                      <a:blip r:embed="rId3"/>
                      <a:stretch>
                        <a:fillRect/>
                      </a:stretch>
                    </p:blipFill>
                    <p:spPr>
                      <a:xfrm>
                        <a:off x="2715768" y="1263910"/>
                        <a:ext cx="3322013" cy="641090"/>
                      </a:xfrm>
                      <a:prstGeom prst="rect">
                        <a:avLst/>
                      </a:prstGeom>
                    </p:spPr>
                  </p:pic>
                </p:oleObj>
              </mc:Fallback>
            </mc:AlternateContent>
          </a:graphicData>
        </a:graphic>
      </p:graphicFrame>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04526334"/>
              </p:ext>
            </p:extLst>
          </p:nvPr>
        </p:nvGraphicFramePr>
        <p:xfrm>
          <a:off x="630238" y="1905000"/>
          <a:ext cx="2698750" cy="3151188"/>
        </p:xfrm>
        <a:graphic>
          <a:graphicData uri="http://schemas.openxmlformats.org/presentationml/2006/ole">
            <mc:AlternateContent xmlns:mc="http://schemas.openxmlformats.org/markup-compatibility/2006">
              <mc:Choice xmlns:v="urn:schemas-microsoft-com:vml" Requires="v">
                <p:oleObj name="Equation" r:id="rId4" imgW="1587240" imgH="1854000" progId="Equation.DSMT4">
                  <p:embed/>
                </p:oleObj>
              </mc:Choice>
              <mc:Fallback>
                <p:oleObj name="Equation" r:id="rId4" imgW="1587240" imgH="1854000" progId="Equation.DSMT4">
                  <p:embed/>
                  <p:pic>
                    <p:nvPicPr>
                      <p:cNvPr id="0" name=""/>
                      <p:cNvPicPr/>
                      <p:nvPr/>
                    </p:nvPicPr>
                    <p:blipFill>
                      <a:blip r:embed="rId5"/>
                      <a:stretch>
                        <a:fillRect/>
                      </a:stretch>
                    </p:blipFill>
                    <p:spPr>
                      <a:xfrm>
                        <a:off x="630238" y="1905000"/>
                        <a:ext cx="2698750" cy="3151188"/>
                      </a:xfrm>
                      <a:prstGeom prst="rect">
                        <a:avLst/>
                      </a:prstGeom>
                    </p:spPr>
                  </p:pic>
                </p:oleObj>
              </mc:Fallback>
            </mc:AlternateContent>
          </a:graphicData>
        </a:graphic>
      </p:graphicFrame>
      <p:graphicFrame>
        <p:nvGraphicFramePr>
          <p:cNvPr id="13"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4051837"/>
              </p:ext>
            </p:extLst>
          </p:nvPr>
        </p:nvGraphicFramePr>
        <p:xfrm>
          <a:off x="1057275" y="5762625"/>
          <a:ext cx="2955925" cy="409575"/>
        </p:xfrm>
        <a:graphic>
          <a:graphicData uri="http://schemas.openxmlformats.org/presentationml/2006/ole">
            <mc:AlternateContent xmlns:mc="http://schemas.openxmlformats.org/markup-compatibility/2006">
              <mc:Choice xmlns:v="urn:schemas-microsoft-com:vml" Requires="v">
                <p:oleObj name="Equation" r:id="rId6" imgW="1739880" imgH="241200" progId="Equation.DSMT4">
                  <p:embed/>
                </p:oleObj>
              </mc:Choice>
              <mc:Fallback>
                <p:oleObj name="Equation" r:id="rId6" imgW="1739880" imgH="241200" progId="Equation.DSMT4">
                  <p:embed/>
                  <p:pic>
                    <p:nvPicPr>
                      <p:cNvPr id="12" name="Object 11"/>
                      <p:cNvPicPr/>
                      <p:nvPr/>
                    </p:nvPicPr>
                    <p:blipFill>
                      <a:blip r:embed="rId7"/>
                      <a:stretch>
                        <a:fillRect/>
                      </a:stretch>
                    </p:blipFill>
                    <p:spPr>
                      <a:xfrm>
                        <a:off x="1057275" y="5762625"/>
                        <a:ext cx="2955925" cy="409575"/>
                      </a:xfrm>
                      <a:prstGeom prst="rect">
                        <a:avLst/>
                      </a:prstGeom>
                    </p:spPr>
                  </p:pic>
                </p:oleObj>
              </mc:Fallback>
            </mc:AlternateContent>
          </a:graphicData>
        </a:graphic>
      </p:graphicFrame>
      <p:graphicFrame>
        <p:nvGraphicFramePr>
          <p:cNvPr id="11"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1933476"/>
              </p:ext>
            </p:extLst>
          </p:nvPr>
        </p:nvGraphicFramePr>
        <p:xfrm>
          <a:off x="4772025" y="1905000"/>
          <a:ext cx="3517900" cy="1985963"/>
        </p:xfrm>
        <a:graphic>
          <a:graphicData uri="http://schemas.openxmlformats.org/presentationml/2006/ole">
            <mc:AlternateContent xmlns:mc="http://schemas.openxmlformats.org/markup-compatibility/2006">
              <mc:Choice xmlns:v="urn:schemas-microsoft-com:vml" Requires="v">
                <p:oleObj name="Equation" r:id="rId8" imgW="2070000" imgH="1168200" progId="Equation.DSMT4">
                  <p:embed/>
                </p:oleObj>
              </mc:Choice>
              <mc:Fallback>
                <p:oleObj name="Equation" r:id="rId8" imgW="2070000" imgH="1168200" progId="Equation.DSMT4">
                  <p:embed/>
                  <p:pic>
                    <p:nvPicPr>
                      <p:cNvPr id="6" name="Object 5"/>
                      <p:cNvPicPr/>
                      <p:nvPr/>
                    </p:nvPicPr>
                    <p:blipFill>
                      <a:blip r:embed="rId9"/>
                      <a:stretch>
                        <a:fillRect/>
                      </a:stretch>
                    </p:blipFill>
                    <p:spPr>
                      <a:xfrm>
                        <a:off x="4772025" y="1905000"/>
                        <a:ext cx="3517900" cy="1985963"/>
                      </a:xfrm>
                      <a:prstGeom prst="rect">
                        <a:avLst/>
                      </a:prstGeom>
                    </p:spPr>
                  </p:pic>
                </p:oleObj>
              </mc:Fallback>
            </mc:AlternateContent>
          </a:graphicData>
        </a:graphic>
      </p:graphicFrame>
      <p:graphicFrame>
        <p:nvGraphicFramePr>
          <p:cNvPr id="12"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7523438"/>
              </p:ext>
            </p:extLst>
          </p:nvPr>
        </p:nvGraphicFramePr>
        <p:xfrm>
          <a:off x="5160963" y="4178300"/>
          <a:ext cx="2784475" cy="2374900"/>
        </p:xfrm>
        <a:graphic>
          <a:graphicData uri="http://schemas.openxmlformats.org/presentationml/2006/ole">
            <mc:AlternateContent xmlns:mc="http://schemas.openxmlformats.org/markup-compatibility/2006">
              <mc:Choice xmlns:v="urn:schemas-microsoft-com:vml" Requires="v">
                <p:oleObj name="Equation" r:id="rId10" imgW="1638000" imgH="1396800" progId="Equation.DSMT4">
                  <p:embed/>
                </p:oleObj>
              </mc:Choice>
              <mc:Fallback>
                <p:oleObj name="Equation" r:id="rId10" imgW="1638000" imgH="1396800" progId="Equation.DSMT4">
                  <p:embed/>
                  <p:pic>
                    <p:nvPicPr>
                      <p:cNvPr id="11" name="Object 10"/>
                      <p:cNvPicPr/>
                      <p:nvPr/>
                    </p:nvPicPr>
                    <p:blipFill>
                      <a:blip r:embed="rId11"/>
                      <a:stretch>
                        <a:fillRect/>
                      </a:stretch>
                    </p:blipFill>
                    <p:spPr>
                      <a:xfrm>
                        <a:off x="5160963" y="4178300"/>
                        <a:ext cx="2784475" cy="2374900"/>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D19458EB-E53D-4640-9BE5-DA96F688FAF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126</a:t>
            </a:fld>
            <a:endParaRPr lang="en-US" dirty="0">
              <a:solidFill>
                <a:schemeClr val="bg1"/>
              </a:solidFill>
            </a:endParaRPr>
          </a:p>
        </p:txBody>
      </p:sp>
    </p:spTree>
    <p:extLst>
      <p:ext uri="{BB962C8B-B14F-4D97-AF65-F5344CB8AC3E}">
        <p14:creationId xmlns:p14="http://schemas.microsoft.com/office/powerpoint/2010/main" val="29705044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is not Commutative</a:t>
            </a:r>
            <a:endParaRPr lang="en-US" sz="1500" dirty="0"/>
          </a:p>
        </p:txBody>
      </p:sp>
      <p:sp>
        <p:nvSpPr>
          <p:cNvPr id="9" name="Content Placeholder 2"/>
          <p:cNvSpPr>
            <a:spLocks noGrp="1"/>
          </p:cNvSpPr>
          <p:nvPr>
            <p:ph idx="1"/>
          </p:nvPr>
        </p:nvSpPr>
        <p:spPr>
          <a:xfrm>
            <a:off x="457200" y="1295400"/>
            <a:ext cx="2514600" cy="533400"/>
          </a:xfrm>
        </p:spPr>
        <p:txBody>
          <a:bodyPr/>
          <a:lstStyle/>
          <a:p>
            <a:r>
              <a:rPr lang="en-US" dirty="0">
                <a:latin typeface="Calibri (Body)"/>
              </a:rPr>
              <a:t>Example: Let</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714038"/>
              </p:ext>
            </p:extLst>
          </p:nvPr>
        </p:nvGraphicFramePr>
        <p:xfrm>
          <a:off x="2401888" y="1866900"/>
          <a:ext cx="1746250" cy="1206500"/>
        </p:xfrm>
        <a:graphic>
          <a:graphicData uri="http://schemas.openxmlformats.org/presentationml/2006/ole">
            <mc:AlternateContent xmlns:mc="http://schemas.openxmlformats.org/markup-compatibility/2006">
              <mc:Choice xmlns:v="urn:schemas-microsoft-com:vml" Requires="v">
                <p:oleObj name="Equation" r:id="rId2" imgW="698400" imgH="482400" progId="Equation.DSMT4">
                  <p:embed/>
                </p:oleObj>
              </mc:Choice>
              <mc:Fallback>
                <p:oleObj name="Equation" r:id="rId2" imgW="698400" imgH="482400" progId="Equation.DSMT4">
                  <p:embed/>
                  <p:pic>
                    <p:nvPicPr>
                      <p:cNvPr id="11" name="Object 3"/>
                      <p:cNvPicPr/>
                      <p:nvPr/>
                    </p:nvPicPr>
                    <p:blipFill>
                      <a:blip r:embed="rId3"/>
                      <a:stretch>
                        <a:fillRect/>
                      </a:stretch>
                    </p:blipFill>
                    <p:spPr>
                      <a:xfrm>
                        <a:off x="2401888" y="1866900"/>
                        <a:ext cx="1746250" cy="1206500"/>
                      </a:xfrm>
                      <a:prstGeom prst="rect">
                        <a:avLst/>
                      </a:prstGeom>
                    </p:spPr>
                  </p:pic>
                </p:oleObj>
              </mc:Fallback>
            </mc:AlternateContent>
          </a:graphicData>
        </a:graphic>
      </p:graphicFrame>
      <p:graphicFrame>
        <p:nvGraphicFramePr>
          <p:cNvPr id="8"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9446859"/>
              </p:ext>
            </p:extLst>
          </p:nvPr>
        </p:nvGraphicFramePr>
        <p:xfrm>
          <a:off x="5600700" y="1866900"/>
          <a:ext cx="1682750" cy="1206500"/>
        </p:xfrm>
        <a:graphic>
          <a:graphicData uri="http://schemas.openxmlformats.org/presentationml/2006/ole">
            <mc:AlternateContent xmlns:mc="http://schemas.openxmlformats.org/markup-compatibility/2006">
              <mc:Choice xmlns:v="urn:schemas-microsoft-com:vml" Requires="v">
                <p:oleObj name="Equation" r:id="rId4" imgW="672840" imgH="482400" progId="Equation.DSMT4">
                  <p:embed/>
                </p:oleObj>
              </mc:Choice>
              <mc:Fallback>
                <p:oleObj name="Equation" r:id="rId4" imgW="672840" imgH="482400" progId="Equation.DSMT4">
                  <p:embed/>
                  <p:pic>
                    <p:nvPicPr>
                      <p:cNvPr id="11" name="Object 3"/>
                      <p:cNvPicPr/>
                      <p:nvPr/>
                    </p:nvPicPr>
                    <p:blipFill>
                      <a:blip r:embed="rId5"/>
                      <a:stretch>
                        <a:fillRect/>
                      </a:stretch>
                    </p:blipFill>
                    <p:spPr>
                      <a:xfrm>
                        <a:off x="5600700" y="1866900"/>
                        <a:ext cx="1682750" cy="1206500"/>
                      </a:xfrm>
                      <a:prstGeom prst="rect">
                        <a:avLst/>
                      </a:prstGeom>
                    </p:spPr>
                  </p:pic>
                </p:oleObj>
              </mc:Fallback>
            </mc:AlternateContent>
          </a:graphicData>
        </a:graphic>
      </p:graphicFrame>
      <p:sp>
        <p:nvSpPr>
          <p:cNvPr id="10" name="Content Placeholder 5"/>
          <p:cNvSpPr>
            <a:spLocks noGrp="1"/>
          </p:cNvSpPr>
          <p:nvPr>
            <p:ph idx="13"/>
          </p:nvPr>
        </p:nvSpPr>
        <p:spPr>
          <a:xfrm>
            <a:off x="457200" y="3276600"/>
            <a:ext cx="2667000" cy="1263758"/>
          </a:xfrm>
        </p:spPr>
        <p:txBody>
          <a:bodyPr/>
          <a:lstStyle/>
          <a:p>
            <a:r>
              <a:rPr lang="en-US" dirty="0">
                <a:latin typeface="Calibri (Body)"/>
              </a:rPr>
              <a:t>Does </a:t>
            </a:r>
            <a:r>
              <a:rPr lang="en-US" b="1" dirty="0">
                <a:latin typeface="Calibri (Body)"/>
              </a:rPr>
              <a:t>AB</a:t>
            </a:r>
            <a:r>
              <a:rPr lang="en-US" dirty="0">
                <a:latin typeface="Calibri (Body)"/>
              </a:rPr>
              <a:t> = </a:t>
            </a:r>
            <a:r>
              <a:rPr lang="en-US" b="1" dirty="0">
                <a:latin typeface="Calibri (Body)"/>
              </a:rPr>
              <a:t>BA</a:t>
            </a:r>
            <a:r>
              <a:rPr lang="en-US" dirty="0">
                <a:latin typeface="Calibri (Body)"/>
              </a:rPr>
              <a:t>?</a:t>
            </a:r>
            <a:endParaRPr lang="en-US" b="1" dirty="0">
              <a:latin typeface="Calibri (Body)"/>
            </a:endParaRPr>
          </a:p>
          <a:p>
            <a:r>
              <a:rPr lang="en-US" b="1" dirty="0">
                <a:latin typeface="Calibri (Body)"/>
              </a:rPr>
              <a:t>Solution:</a:t>
            </a:r>
          </a:p>
        </p:txBody>
      </p:sp>
      <p:graphicFrame>
        <p:nvGraphicFramePr>
          <p:cNvPr id="13"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822053"/>
              </p:ext>
            </p:extLst>
          </p:nvPr>
        </p:nvGraphicFramePr>
        <p:xfrm>
          <a:off x="2401888" y="4768850"/>
          <a:ext cx="1968500" cy="1206500"/>
        </p:xfrm>
        <a:graphic>
          <a:graphicData uri="http://schemas.openxmlformats.org/presentationml/2006/ole">
            <mc:AlternateContent xmlns:mc="http://schemas.openxmlformats.org/markup-compatibility/2006">
              <mc:Choice xmlns:v="urn:schemas-microsoft-com:vml" Requires="v">
                <p:oleObj name="Equation" r:id="rId6" imgW="787320" imgH="482400" progId="Equation.DSMT4">
                  <p:embed/>
                </p:oleObj>
              </mc:Choice>
              <mc:Fallback>
                <p:oleObj name="Equation" r:id="rId6" imgW="787320" imgH="482400" progId="Equation.DSMT4">
                  <p:embed/>
                  <p:pic>
                    <p:nvPicPr>
                      <p:cNvPr id="11" name="Object 3"/>
                      <p:cNvPicPr/>
                      <p:nvPr/>
                    </p:nvPicPr>
                    <p:blipFill>
                      <a:blip r:embed="rId7"/>
                      <a:stretch>
                        <a:fillRect/>
                      </a:stretch>
                    </p:blipFill>
                    <p:spPr>
                      <a:xfrm>
                        <a:off x="2401888" y="4768850"/>
                        <a:ext cx="1968500" cy="1206500"/>
                      </a:xfrm>
                      <a:prstGeom prst="rect">
                        <a:avLst/>
                      </a:prstGeom>
                    </p:spPr>
                  </p:pic>
                </p:oleObj>
              </mc:Fallback>
            </mc:AlternateContent>
          </a:graphicData>
        </a:graphic>
      </p:graphicFrame>
      <p:graphicFrame>
        <p:nvGraphicFramePr>
          <p:cNvPr id="14"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8583647"/>
              </p:ext>
            </p:extLst>
          </p:nvPr>
        </p:nvGraphicFramePr>
        <p:xfrm>
          <a:off x="5600700" y="4749800"/>
          <a:ext cx="1968500" cy="1206500"/>
        </p:xfrm>
        <a:graphic>
          <a:graphicData uri="http://schemas.openxmlformats.org/presentationml/2006/ole">
            <mc:AlternateContent xmlns:mc="http://schemas.openxmlformats.org/markup-compatibility/2006">
              <mc:Choice xmlns:v="urn:schemas-microsoft-com:vml" Requires="v">
                <p:oleObj name="Equation" r:id="rId8" imgW="787320" imgH="482400" progId="Equation.DSMT4">
                  <p:embed/>
                </p:oleObj>
              </mc:Choice>
              <mc:Fallback>
                <p:oleObj name="Equation" r:id="rId8" imgW="787320" imgH="482400" progId="Equation.DSMT4">
                  <p:embed/>
                  <p:pic>
                    <p:nvPicPr>
                      <p:cNvPr id="13" name="Object 3"/>
                      <p:cNvPicPr/>
                      <p:nvPr/>
                    </p:nvPicPr>
                    <p:blipFill>
                      <a:blip r:embed="rId9"/>
                      <a:stretch>
                        <a:fillRect/>
                      </a:stretch>
                    </p:blipFill>
                    <p:spPr>
                      <a:xfrm>
                        <a:off x="5600700" y="4749800"/>
                        <a:ext cx="1968500" cy="1206500"/>
                      </a:xfrm>
                      <a:prstGeom prst="rect">
                        <a:avLst/>
                      </a:prstGeom>
                    </p:spPr>
                  </p:pic>
                </p:oleObj>
              </mc:Fallback>
            </mc:AlternateContent>
          </a:graphicData>
        </a:graphic>
      </p:graphicFrame>
      <p:sp>
        <p:nvSpPr>
          <p:cNvPr id="6" name="Content Placeholder 8"/>
          <p:cNvSpPr>
            <a:spLocks noGrp="1"/>
          </p:cNvSpPr>
          <p:nvPr>
            <p:ph idx="14"/>
          </p:nvPr>
        </p:nvSpPr>
        <p:spPr>
          <a:xfrm>
            <a:off x="457200" y="5943600"/>
            <a:ext cx="1600200" cy="533400"/>
          </a:xfrm>
        </p:spPr>
        <p:txBody>
          <a:bodyPr/>
          <a:lstStyle/>
          <a:p>
            <a:r>
              <a:rPr lang="en-US" b="1" dirty="0">
                <a:latin typeface="Calibri (Body)"/>
              </a:rPr>
              <a:t>AB</a:t>
            </a:r>
            <a:r>
              <a:rPr lang="en-US" dirty="0">
                <a:latin typeface="Calibri (Body)"/>
              </a:rPr>
              <a:t> </a:t>
            </a:r>
            <a:r>
              <a:rPr lang="en-US" dirty="0">
                <a:latin typeface="Calibri (Body)"/>
                <a:ea typeface="Cambria Math" pitchFamily="18" charset="0"/>
              </a:rPr>
              <a:t>≠</a:t>
            </a:r>
            <a:r>
              <a:rPr lang="en-US" dirty="0">
                <a:latin typeface="Calibri (Body)"/>
              </a:rPr>
              <a:t> </a:t>
            </a:r>
            <a:r>
              <a:rPr lang="en-US" b="1" dirty="0">
                <a:latin typeface="Calibri (Body)"/>
              </a:rPr>
              <a:t>BA</a:t>
            </a:r>
            <a:endParaRPr lang="en-US" dirty="0">
              <a:latin typeface="Calibri (Body)"/>
            </a:endParaRPr>
          </a:p>
        </p:txBody>
      </p:sp>
      <p:sp>
        <p:nvSpPr>
          <p:cNvPr id="12" name="Slide Number Placeholder 5">
            <a:extLst>
              <a:ext uri="{FF2B5EF4-FFF2-40B4-BE49-F238E27FC236}">
                <a16:creationId xmlns:a16="http://schemas.microsoft.com/office/drawing/2014/main" id="{2D259558-FE9D-4D92-9F3E-1334C75444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127</a:t>
            </a:fld>
            <a:endParaRPr lang="en-US" dirty="0">
              <a:solidFill>
                <a:schemeClr val="bg1"/>
              </a:solidFill>
            </a:endParaRPr>
          </a:p>
        </p:txBody>
      </p:sp>
    </p:spTree>
    <p:extLst>
      <p:ext uri="{BB962C8B-B14F-4D97-AF65-F5344CB8AC3E}">
        <p14:creationId xmlns:p14="http://schemas.microsoft.com/office/powerpoint/2010/main" val="27797561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7C2B-11F7-4C81-BF0E-E12B2439D343}"/>
              </a:ext>
            </a:extLst>
          </p:cNvPr>
          <p:cNvSpPr>
            <a:spLocks noGrp="1"/>
          </p:cNvSpPr>
          <p:nvPr>
            <p:ph type="title"/>
          </p:nvPr>
        </p:nvSpPr>
        <p:spPr/>
        <p:txBody>
          <a:bodyPr/>
          <a:lstStyle/>
          <a:p>
            <a:r>
              <a:rPr lang="en-US" dirty="0"/>
              <a:t>Identity Matrix and Powers of Matrices</a:t>
            </a:r>
          </a:p>
        </p:txBody>
      </p:sp>
      <p:sp>
        <p:nvSpPr>
          <p:cNvPr id="3" name="Content Placeholder 2">
            <a:extLst>
              <a:ext uri="{FF2B5EF4-FFF2-40B4-BE49-F238E27FC236}">
                <a16:creationId xmlns:a16="http://schemas.microsoft.com/office/drawing/2014/main" id="{C6B16A58-41A1-45B0-8BA0-EB44458BA8A1}"/>
              </a:ext>
            </a:extLst>
          </p:cNvPr>
          <p:cNvSpPr>
            <a:spLocks noGrp="1"/>
          </p:cNvSpPr>
          <p:nvPr>
            <p:ph idx="1"/>
          </p:nvPr>
        </p:nvSpPr>
        <p:spPr>
          <a:xfrm>
            <a:off x="457200" y="1295399"/>
            <a:ext cx="7924800" cy="101461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The </a:t>
            </a:r>
            <a:r>
              <a:rPr kumimoji="0" lang="en-US" sz="2800" b="0" i="1" u="none" strike="noStrike" kern="1200" cap="none" spc="0" normalizeH="0" baseline="0" noProof="0" dirty="0">
                <a:ln>
                  <a:noFill/>
                </a:ln>
                <a:solidFill>
                  <a:prstClr val="black"/>
                </a:solidFill>
                <a:effectLst/>
                <a:uLnTx/>
                <a:uFillTx/>
                <a:latin typeface="Calibri (Body)"/>
              </a:rPr>
              <a:t>identity matrix of order n </a:t>
            </a:r>
            <a:r>
              <a:rPr kumimoji="0" lang="en-US" sz="2800" b="0" i="0" u="none" strike="noStrike" kern="1200" cap="none" spc="0" normalizeH="0" baseline="0" noProof="0" dirty="0">
                <a:ln>
                  <a:noFill/>
                </a:ln>
                <a:solidFill>
                  <a:prstClr val="black"/>
                </a:solidFill>
                <a:effectLst/>
                <a:uLnTx/>
                <a:uFillTx/>
                <a:latin typeface="Calibri (Body)"/>
              </a:rPr>
              <a:t>is the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m</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0" u="none" strike="noStrike" kern="1200" cap="none" spc="0" normalizeH="0" baseline="0" noProof="0" dirty="0">
                <a:ln>
                  <a:noFill/>
                </a:ln>
                <a:solidFill>
                  <a:prstClr val="black"/>
                </a:solidFill>
                <a:effectLst/>
                <a:uLnTx/>
                <a:uFillTx/>
                <a:latin typeface="Calibri (Body)"/>
              </a:rPr>
              <a:t> matrix</a:t>
            </a:r>
            <a:endParaRPr kumimoji="0" lang="en-US" sz="2800" b="0" i="0" u="none" strike="noStrike" kern="1200" cap="none" spc="0" normalizeH="0" baseline="0" noProof="0" dirty="0">
              <a:ln>
                <a:noFill/>
              </a:ln>
              <a:solidFill>
                <a:prstClr val="black"/>
              </a:solidFill>
              <a:effectLst/>
              <a:uLnTx/>
              <a:uFillTx/>
              <a:latin typeface="Calibri (Body)"/>
              <a:ea typeface="Cambria Math"/>
              <a:sym typeface="Symbol"/>
            </a:endParaRPr>
          </a:p>
        </p:txBody>
      </p:sp>
      <p:graphicFrame>
        <p:nvGraphicFramePr>
          <p:cNvPr id="23" name="Object 22">
            <a:extLst>
              <a:ext uri="{FF2B5EF4-FFF2-40B4-BE49-F238E27FC236}">
                <a16:creationId xmlns:a16="http://schemas.microsoft.com/office/drawing/2014/main" id="{BABE8402-00BC-4457-8147-8E1ED85EA7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2629245"/>
              </p:ext>
            </p:extLst>
          </p:nvPr>
        </p:nvGraphicFramePr>
        <p:xfrm>
          <a:off x="1524000" y="1714409"/>
          <a:ext cx="1371600" cy="603504"/>
        </p:xfrm>
        <a:graphic>
          <a:graphicData uri="http://schemas.openxmlformats.org/presentationml/2006/ole">
            <mc:AlternateContent xmlns:mc="http://schemas.openxmlformats.org/markup-compatibility/2006">
              <mc:Choice xmlns:v="urn:schemas-microsoft-com:vml" Requires="v">
                <p:oleObj name="Equation" r:id="rId2" imgW="634680" imgH="279360" progId="Equation.DSMT4">
                  <p:embed/>
                </p:oleObj>
              </mc:Choice>
              <mc:Fallback>
                <p:oleObj name="Equation" r:id="rId2" imgW="634680" imgH="279360" progId="Equation.DSMT4">
                  <p:embed/>
                  <p:pic>
                    <p:nvPicPr>
                      <p:cNvPr id="0" name=""/>
                      <p:cNvPicPr/>
                      <p:nvPr/>
                    </p:nvPicPr>
                    <p:blipFill>
                      <a:blip r:embed="rId3"/>
                      <a:stretch>
                        <a:fillRect/>
                      </a:stretch>
                    </p:blipFill>
                    <p:spPr>
                      <a:xfrm>
                        <a:off x="1524000" y="1714409"/>
                        <a:ext cx="1371600" cy="60350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00CE55F-5DC6-43A9-8559-E97EAC8F105E}"/>
              </a:ext>
            </a:extLst>
          </p:cNvPr>
          <p:cNvSpPr>
            <a:spLocks noGrp="1"/>
          </p:cNvSpPr>
          <p:nvPr>
            <p:ph idx="10"/>
          </p:nvPr>
        </p:nvSpPr>
        <p:spPr>
          <a:xfrm>
            <a:off x="2819400" y="1722726"/>
            <a:ext cx="1154543" cy="471968"/>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where</a:t>
            </a:r>
            <a:endParaRPr lang="en-US" dirty="0">
              <a:latin typeface="Calibri (Body)"/>
            </a:endParaRPr>
          </a:p>
        </p:txBody>
      </p:sp>
      <p:graphicFrame>
        <p:nvGraphicFramePr>
          <p:cNvPr id="24" name="Object 23">
            <a:extLst>
              <a:ext uri="{FF2B5EF4-FFF2-40B4-BE49-F238E27FC236}">
                <a16:creationId xmlns:a16="http://schemas.microsoft.com/office/drawing/2014/main" id="{12CDC4A2-37C2-45C1-8E35-D2C46D14F4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4436385"/>
              </p:ext>
            </p:extLst>
          </p:nvPr>
        </p:nvGraphicFramePr>
        <p:xfrm>
          <a:off x="3885044" y="1735883"/>
          <a:ext cx="980261" cy="582030"/>
        </p:xfrm>
        <a:graphic>
          <a:graphicData uri="http://schemas.openxmlformats.org/presentationml/2006/ole">
            <mc:AlternateContent xmlns:mc="http://schemas.openxmlformats.org/markup-compatibility/2006">
              <mc:Choice xmlns:v="urn:schemas-microsoft-com:vml" Requires="v">
                <p:oleObj name="Equation" r:id="rId4" imgW="406080" imgH="241200" progId="Equation.DSMT4">
                  <p:embed/>
                </p:oleObj>
              </mc:Choice>
              <mc:Fallback>
                <p:oleObj name="Equation" r:id="rId4" imgW="406080" imgH="241200" progId="Equation.DSMT4">
                  <p:embed/>
                  <p:pic>
                    <p:nvPicPr>
                      <p:cNvPr id="0" name=""/>
                      <p:cNvPicPr/>
                      <p:nvPr/>
                    </p:nvPicPr>
                    <p:blipFill>
                      <a:blip r:embed="rId5"/>
                      <a:stretch>
                        <a:fillRect/>
                      </a:stretch>
                    </p:blipFill>
                    <p:spPr>
                      <a:xfrm>
                        <a:off x="3885044" y="1735883"/>
                        <a:ext cx="980261" cy="58203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A04853E-098F-4920-91AD-0D1FDA6B85E1}"/>
              </a:ext>
            </a:extLst>
          </p:cNvPr>
          <p:cNvSpPr>
            <a:spLocks noGrp="1"/>
          </p:cNvSpPr>
          <p:nvPr>
            <p:ph idx="11"/>
          </p:nvPr>
        </p:nvSpPr>
        <p:spPr>
          <a:xfrm>
            <a:off x="4800600" y="1731265"/>
            <a:ext cx="1676400" cy="537554"/>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if </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sym typeface="Symbol"/>
              </a:rPr>
              <a:t>i</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j</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and</a:t>
            </a:r>
            <a:endParaRPr lang="en-US" dirty="0">
              <a:latin typeface="Calibri (Body)"/>
            </a:endParaRPr>
          </a:p>
        </p:txBody>
      </p:sp>
      <p:graphicFrame>
        <p:nvGraphicFramePr>
          <p:cNvPr id="25" name="Object 24">
            <a:extLst>
              <a:ext uri="{FF2B5EF4-FFF2-40B4-BE49-F238E27FC236}">
                <a16:creationId xmlns:a16="http://schemas.microsoft.com/office/drawing/2014/main" id="{876B367A-4E54-4696-9EE3-E716D7586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6477402"/>
              </p:ext>
            </p:extLst>
          </p:nvPr>
        </p:nvGraphicFramePr>
        <p:xfrm>
          <a:off x="6362098" y="1735987"/>
          <a:ext cx="966787" cy="574030"/>
        </p:xfrm>
        <a:graphic>
          <a:graphicData uri="http://schemas.openxmlformats.org/presentationml/2006/ole">
            <mc:AlternateContent xmlns:mc="http://schemas.openxmlformats.org/markup-compatibility/2006">
              <mc:Choice xmlns:v="urn:schemas-microsoft-com:vml" Requires="v">
                <p:oleObj name="Equation" r:id="rId6" imgW="406080" imgH="241200" progId="Equation.DSMT4">
                  <p:embed/>
                </p:oleObj>
              </mc:Choice>
              <mc:Fallback>
                <p:oleObj name="Equation" r:id="rId6" imgW="406080" imgH="241200" progId="Equation.DSMT4">
                  <p:embed/>
                  <p:pic>
                    <p:nvPicPr>
                      <p:cNvPr id="0" name=""/>
                      <p:cNvPicPr/>
                      <p:nvPr/>
                    </p:nvPicPr>
                    <p:blipFill>
                      <a:blip r:embed="rId7"/>
                      <a:stretch>
                        <a:fillRect/>
                      </a:stretch>
                    </p:blipFill>
                    <p:spPr>
                      <a:xfrm>
                        <a:off x="6362098" y="1735987"/>
                        <a:ext cx="966787" cy="57403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D1598FF-B4EF-4E16-BD86-1AF07C298809}"/>
              </a:ext>
            </a:extLst>
          </p:cNvPr>
          <p:cNvSpPr>
            <a:spLocks noGrp="1"/>
          </p:cNvSpPr>
          <p:nvPr>
            <p:ph idx="12"/>
          </p:nvPr>
        </p:nvSpPr>
        <p:spPr>
          <a:xfrm>
            <a:off x="7253460" y="1733950"/>
            <a:ext cx="914400" cy="53486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if </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sym typeface="Symbol"/>
              </a:rPr>
              <a:t>i</a:t>
            </a:r>
            <a:r>
              <a:rPr kumimoji="0" lang="en-US" sz="2800" b="0" i="0" u="none" strike="noStrike" kern="1200" cap="none" spc="0" normalizeH="0" baseline="0" noProof="0" dirty="0" err="1">
                <a:ln>
                  <a:noFill/>
                </a:ln>
                <a:solidFill>
                  <a:prstClr val="black"/>
                </a:solidFill>
                <a:effectLst/>
                <a:uLnTx/>
                <a:uFillTx/>
                <a:latin typeface="Calibri (Body)"/>
                <a:ea typeface="Cambria Math"/>
                <a:sym typeface="Symbol"/>
              </a:rPr>
              <a:t>≠</a:t>
            </a:r>
            <a:r>
              <a:rPr kumimoji="0" lang="en-US" sz="2800" b="0" i="1" u="none" strike="noStrike" kern="1200" cap="none" spc="0" normalizeH="0" baseline="0" noProof="0" dirty="0" err="1">
                <a:ln>
                  <a:noFill/>
                </a:ln>
                <a:solidFill>
                  <a:prstClr val="black"/>
                </a:solidFill>
                <a:effectLst/>
                <a:uLnTx/>
                <a:uFillTx/>
                <a:latin typeface="Calibri (Body)"/>
                <a:ea typeface="Cambria Math"/>
                <a:sym typeface="Symbol"/>
              </a:rPr>
              <a:t>j</a:t>
            </a: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a:t>
            </a:r>
            <a:endParaRPr lang="en-US" dirty="0">
              <a:latin typeface="Calibri (Body)"/>
            </a:endParaRPr>
          </a:p>
        </p:txBody>
      </p:sp>
      <p:graphicFrame>
        <p:nvGraphicFramePr>
          <p:cNvPr id="16" name="Object 3">
            <a:extLst>
              <a:ext uri="{FF2B5EF4-FFF2-40B4-BE49-F238E27FC236}">
                <a16:creationId xmlns:a16="http://schemas.microsoft.com/office/drawing/2014/main" id="{09CD881E-4843-41BE-B2D6-E13E08FD71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0801352"/>
              </p:ext>
            </p:extLst>
          </p:nvPr>
        </p:nvGraphicFramePr>
        <p:xfrm>
          <a:off x="869950" y="2357438"/>
          <a:ext cx="2368550" cy="2773362"/>
        </p:xfrm>
        <a:graphic>
          <a:graphicData uri="http://schemas.openxmlformats.org/presentationml/2006/ole">
            <mc:AlternateContent xmlns:mc="http://schemas.openxmlformats.org/markup-compatibility/2006">
              <mc:Choice xmlns:v="urn:schemas-microsoft-com:vml" Requires="v">
                <p:oleObj name="Equation" r:id="rId8" imgW="1193760" imgH="1396800" progId="Equation.DSMT4">
                  <p:embed/>
                </p:oleObj>
              </mc:Choice>
              <mc:Fallback>
                <p:oleObj name="Equation" r:id="rId8" imgW="1193760" imgH="1396800" progId="Equation.DSMT4">
                  <p:embed/>
                  <p:pic>
                    <p:nvPicPr>
                      <p:cNvPr id="14" name="Object 3">
                        <a:extLst>
                          <a:ext uri="{C183D7F6-B498-43B3-948B-1728B52AA6E4}">
                            <adec:decorative xmlns:adec="http://schemas.microsoft.com/office/drawing/2017/decorative" val="1"/>
                          </a:ext>
                        </a:extLst>
                      </p:cNvPr>
                      <p:cNvPicPr/>
                      <p:nvPr/>
                    </p:nvPicPr>
                    <p:blipFill>
                      <a:blip r:embed="rId9"/>
                      <a:stretch>
                        <a:fillRect/>
                      </a:stretch>
                    </p:blipFill>
                    <p:spPr>
                      <a:xfrm>
                        <a:off x="869950" y="2357438"/>
                        <a:ext cx="2368550" cy="277336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EF06D45-3409-4359-B29B-F4223A09C8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5864329"/>
              </p:ext>
            </p:extLst>
          </p:nvPr>
        </p:nvGraphicFramePr>
        <p:xfrm>
          <a:off x="5638800" y="3066473"/>
          <a:ext cx="1988939" cy="550783"/>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0" name=""/>
                      <p:cNvPicPr/>
                      <p:nvPr/>
                    </p:nvPicPr>
                    <p:blipFill>
                      <a:blip r:embed="rId11"/>
                      <a:stretch>
                        <a:fillRect/>
                      </a:stretch>
                    </p:blipFill>
                    <p:spPr>
                      <a:xfrm>
                        <a:off x="5638800" y="3066473"/>
                        <a:ext cx="1988939" cy="55078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82E6E8F-21F4-4373-B20E-DB85FBB0D268}"/>
              </a:ext>
            </a:extLst>
          </p:cNvPr>
          <p:cNvSpPr>
            <a:spLocks noGrp="1"/>
          </p:cNvSpPr>
          <p:nvPr>
            <p:ph idx="13"/>
          </p:nvPr>
        </p:nvSpPr>
        <p:spPr>
          <a:xfrm>
            <a:off x="4565073" y="3756962"/>
            <a:ext cx="4121727" cy="488065"/>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when </a:t>
            </a:r>
            <a:r>
              <a:rPr kumimoji="0" lang="en-US" sz="2800" b="1" i="0" u="none" strike="noStrike" kern="1200" cap="none" spc="0" normalizeH="0" baseline="0" noProof="0" dirty="0">
                <a:ln>
                  <a:noFill/>
                </a:ln>
                <a:solidFill>
                  <a:prstClr val="black"/>
                </a:solidFill>
                <a:effectLst/>
                <a:uLnTx/>
                <a:uFillTx/>
                <a:latin typeface="Calibri (Body)"/>
                <a:ea typeface="Cambria Math"/>
                <a:sym typeface="Symbol"/>
              </a:rPr>
              <a:t>A</a:t>
            </a: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 is an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m</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  matrix</a:t>
            </a:r>
          </a:p>
        </p:txBody>
      </p:sp>
      <p:sp>
        <p:nvSpPr>
          <p:cNvPr id="8" name="Content Placeholder 7">
            <a:extLst>
              <a:ext uri="{FF2B5EF4-FFF2-40B4-BE49-F238E27FC236}">
                <a16:creationId xmlns:a16="http://schemas.microsoft.com/office/drawing/2014/main" id="{194A56DC-261E-4672-9A0A-679B2D425306}"/>
              </a:ext>
            </a:extLst>
          </p:cNvPr>
          <p:cNvSpPr>
            <a:spLocks noGrp="1"/>
          </p:cNvSpPr>
          <p:nvPr>
            <p:ph idx="14"/>
          </p:nvPr>
        </p:nvSpPr>
        <p:spPr>
          <a:xfrm>
            <a:off x="457200" y="5105400"/>
            <a:ext cx="8305800" cy="10667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mn-cs"/>
                <a:sym typeface="Symbol"/>
              </a:rPr>
              <a:t>Powers of square matrices can be defined. When A is an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mn-cs"/>
                <a:sym typeface="Symbol"/>
              </a:rPr>
              <a:t>n</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mn-cs"/>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mn-cs"/>
                <a:sym typeface="Symbol"/>
              </a:rPr>
              <a:t> n</a:t>
            </a:r>
            <a:r>
              <a:rPr kumimoji="0" lang="en-US" sz="2800" b="0" i="0" u="none" strike="noStrike" kern="1200" cap="none" spc="0" normalizeH="0" baseline="0" noProof="0" dirty="0">
                <a:ln>
                  <a:noFill/>
                </a:ln>
                <a:solidFill>
                  <a:prstClr val="black"/>
                </a:solidFill>
                <a:effectLst/>
                <a:uLnTx/>
                <a:uFillTx/>
                <a:latin typeface="Calibri (Body)"/>
                <a:cs typeface="+mn-cs"/>
              </a:rPr>
              <a:t>  matrix, we have:</a:t>
            </a:r>
            <a:endParaRPr kumimoji="0" lang="en-US" sz="2800" b="0" i="0" u="none" strike="noStrike" kern="1200" cap="none" spc="0" normalizeH="0" baseline="0" noProof="0" dirty="0">
              <a:ln>
                <a:noFill/>
              </a:ln>
              <a:solidFill>
                <a:prstClr val="black"/>
              </a:solidFill>
              <a:effectLst/>
              <a:uLnTx/>
              <a:uFillTx/>
              <a:latin typeface="Calibri (Body)"/>
              <a:ea typeface="Cambria Math"/>
              <a:cs typeface="+mn-cs"/>
              <a:sym typeface="Symbol"/>
            </a:endParaRPr>
          </a:p>
        </p:txBody>
      </p:sp>
      <p:graphicFrame>
        <p:nvGraphicFramePr>
          <p:cNvPr id="17" name="Object 6">
            <a:extLst>
              <a:ext uri="{FF2B5EF4-FFF2-40B4-BE49-F238E27FC236}">
                <a16:creationId xmlns:a16="http://schemas.microsoft.com/office/drawing/2014/main" id="{6FC30F26-BF55-4F5E-A3BA-4434177CD2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6670162"/>
              </p:ext>
            </p:extLst>
          </p:nvPr>
        </p:nvGraphicFramePr>
        <p:xfrm>
          <a:off x="4502150" y="5791200"/>
          <a:ext cx="4146550" cy="820738"/>
        </p:xfrm>
        <a:graphic>
          <a:graphicData uri="http://schemas.openxmlformats.org/presentationml/2006/ole">
            <mc:AlternateContent xmlns:mc="http://schemas.openxmlformats.org/markup-compatibility/2006">
              <mc:Choice xmlns:v="urn:schemas-microsoft-com:vml" Requires="v">
                <p:oleObj name="Equation" r:id="rId12" imgW="1790640" imgH="355320" progId="Equation.DSMT4">
                  <p:embed/>
                </p:oleObj>
              </mc:Choice>
              <mc:Fallback>
                <p:oleObj name="Equation" r:id="rId12" imgW="1790640" imgH="355320" progId="Equation.DSMT4">
                  <p:embed/>
                  <p:pic>
                    <p:nvPicPr>
                      <p:cNvPr id="15" name="Object 6">
                        <a:extLst>
                          <a:ext uri="{C183D7F6-B498-43B3-948B-1728B52AA6E4}">
                            <adec:decorative xmlns:adec="http://schemas.microsoft.com/office/drawing/2017/decorative" val="1"/>
                          </a:ext>
                        </a:extLst>
                      </p:cNvPr>
                      <p:cNvPicPr/>
                      <p:nvPr/>
                    </p:nvPicPr>
                    <p:blipFill>
                      <a:blip r:embed="rId13"/>
                      <a:stretch>
                        <a:fillRect/>
                      </a:stretch>
                    </p:blipFill>
                    <p:spPr>
                      <a:xfrm>
                        <a:off x="4502150" y="5791200"/>
                        <a:ext cx="4146550" cy="82073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16A8729-7546-4BC1-B9E4-8AA0D3AA78E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128</a:t>
            </a:fld>
            <a:endParaRPr lang="en-US" dirty="0">
              <a:solidFill>
                <a:schemeClr val="bg1"/>
              </a:solidFill>
            </a:endParaRPr>
          </a:p>
        </p:txBody>
      </p:sp>
    </p:spTree>
    <p:extLst>
      <p:ext uri="{BB962C8B-B14F-4D97-AF65-F5344CB8AC3E}">
        <p14:creationId xmlns:p14="http://schemas.microsoft.com/office/powerpoint/2010/main" val="9651480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669A-6321-4497-84E1-CF6819182652}"/>
              </a:ext>
            </a:extLst>
          </p:cNvPr>
          <p:cNvSpPr>
            <a:spLocks noGrp="1"/>
          </p:cNvSpPr>
          <p:nvPr>
            <p:ph type="title"/>
          </p:nvPr>
        </p:nvSpPr>
        <p:spPr/>
        <p:txBody>
          <a:bodyPr/>
          <a:lstStyle/>
          <a:p>
            <a:r>
              <a:rPr lang="en-US" dirty="0"/>
              <a:t>Transposes of Matrices</a:t>
            </a:r>
            <a:r>
              <a:rPr lang="en-US" sz="1500" dirty="0"/>
              <a:t> 1</a:t>
            </a:r>
            <a:endParaRPr lang="en-US" dirty="0"/>
          </a:p>
        </p:txBody>
      </p:sp>
      <p:sp>
        <p:nvSpPr>
          <p:cNvPr id="3" name="Content Placeholder 2">
            <a:extLst>
              <a:ext uri="{FF2B5EF4-FFF2-40B4-BE49-F238E27FC236}">
                <a16:creationId xmlns:a16="http://schemas.microsoft.com/office/drawing/2014/main" id="{C4D2AC95-1DED-427F-8D8E-119C95F7436C}"/>
              </a:ext>
            </a:extLst>
          </p:cNvPr>
          <p:cNvSpPr>
            <a:spLocks noGrp="1"/>
          </p:cNvSpPr>
          <p:nvPr>
            <p:ph idx="1"/>
          </p:nvPr>
        </p:nvSpPr>
        <p:spPr>
          <a:xfrm>
            <a:off x="457200" y="1295400"/>
            <a:ext cx="2740891" cy="609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Let</a:t>
            </a:r>
            <a:endParaRPr kumimoji="0" lang="en-US" sz="2800" b="0" i="0" u="none" strike="noStrike" kern="1200" cap="none" spc="0" normalizeH="0" baseline="0" noProof="0" dirty="0">
              <a:ln>
                <a:noFill/>
              </a:ln>
              <a:solidFill>
                <a:prstClr val="black"/>
              </a:solidFill>
              <a:effectLst/>
              <a:uLnTx/>
              <a:uFillTx/>
              <a:latin typeface="Calibri (Body)"/>
              <a:ea typeface="Cambria Math"/>
              <a:sym typeface="Symbol"/>
            </a:endParaRPr>
          </a:p>
        </p:txBody>
      </p:sp>
      <p:graphicFrame>
        <p:nvGraphicFramePr>
          <p:cNvPr id="17" name="Object 16">
            <a:extLst>
              <a:ext uri="{FF2B5EF4-FFF2-40B4-BE49-F238E27FC236}">
                <a16:creationId xmlns:a16="http://schemas.microsoft.com/office/drawing/2014/main" id="{44EDF71C-7B1D-40AF-9347-00FDD89B1F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5484689"/>
              </p:ext>
            </p:extLst>
          </p:nvPr>
        </p:nvGraphicFramePr>
        <p:xfrm>
          <a:off x="2698450" y="1325516"/>
          <a:ext cx="1111550" cy="531611"/>
        </p:xfrm>
        <a:graphic>
          <a:graphicData uri="http://schemas.openxmlformats.org/presentationml/2006/ole">
            <mc:AlternateContent xmlns:mc="http://schemas.openxmlformats.org/markup-compatibility/2006">
              <mc:Choice xmlns:v="urn:schemas-microsoft-com:vml" Requires="v">
                <p:oleObj name="Equation" r:id="rId2" imgW="583920" imgH="279360" progId="Equation.DSMT4">
                  <p:embed/>
                </p:oleObj>
              </mc:Choice>
              <mc:Fallback>
                <p:oleObj name="Equation" r:id="rId2" imgW="583920" imgH="279360" progId="Equation.DSMT4">
                  <p:embed/>
                  <p:pic>
                    <p:nvPicPr>
                      <p:cNvPr id="0" name=""/>
                      <p:cNvPicPr/>
                      <p:nvPr/>
                    </p:nvPicPr>
                    <p:blipFill>
                      <a:blip r:embed="rId3"/>
                      <a:stretch>
                        <a:fillRect/>
                      </a:stretch>
                    </p:blipFill>
                    <p:spPr>
                      <a:xfrm>
                        <a:off x="2698450" y="1325516"/>
                        <a:ext cx="1111550" cy="53161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7CB13B0-3CDD-4B70-B708-D60FA6754C79}"/>
              </a:ext>
            </a:extLst>
          </p:cNvPr>
          <p:cNvSpPr>
            <a:spLocks noGrp="1"/>
          </p:cNvSpPr>
          <p:nvPr>
            <p:ph idx="10"/>
          </p:nvPr>
        </p:nvSpPr>
        <p:spPr>
          <a:xfrm>
            <a:off x="3810000" y="1295400"/>
            <a:ext cx="5181600" cy="505142"/>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be an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m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 matrix. The </a:t>
            </a:r>
            <a:r>
              <a:rPr kumimoji="0" lang="en-US" sz="2800" b="0" i="1" u="none" strike="noStrike" kern="1200" cap="none" spc="0" normalizeH="0" baseline="0" noProof="0" dirty="0">
                <a:ln>
                  <a:noFill/>
                </a:ln>
                <a:solidFill>
                  <a:prstClr val="black"/>
                </a:solidFill>
                <a:effectLst/>
                <a:uLnTx/>
                <a:uFillTx/>
                <a:latin typeface="Calibri (Body)"/>
                <a:ea typeface="Cambria Math"/>
                <a:sym typeface="Symbol"/>
              </a:rPr>
              <a:t>transpose</a:t>
            </a:r>
            <a:endParaRPr lang="en-US" dirty="0">
              <a:latin typeface="Calibri (Body)"/>
            </a:endParaRPr>
          </a:p>
        </p:txBody>
      </p:sp>
      <p:sp>
        <p:nvSpPr>
          <p:cNvPr id="5" name="Content Placeholder 4">
            <a:extLst>
              <a:ext uri="{FF2B5EF4-FFF2-40B4-BE49-F238E27FC236}">
                <a16:creationId xmlns:a16="http://schemas.microsoft.com/office/drawing/2014/main" id="{AB595F0C-6D02-49B5-A258-0BBA6A0FE065}"/>
              </a:ext>
            </a:extLst>
          </p:cNvPr>
          <p:cNvSpPr>
            <a:spLocks noGrp="1"/>
          </p:cNvSpPr>
          <p:nvPr>
            <p:ph idx="11"/>
          </p:nvPr>
        </p:nvSpPr>
        <p:spPr>
          <a:xfrm>
            <a:off x="454891" y="1752600"/>
            <a:ext cx="2743200" cy="48329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of </a:t>
            </a:r>
            <a:r>
              <a:rPr kumimoji="0" lang="en-US" sz="2800" b="1" i="0" u="none" strike="noStrike" kern="1200" cap="none" spc="0" normalizeH="0" baseline="0" noProof="0" dirty="0">
                <a:ln>
                  <a:noFill/>
                </a:ln>
                <a:solidFill>
                  <a:prstClr val="black"/>
                </a:solidFill>
                <a:effectLst/>
                <a:uLnTx/>
                <a:uFillTx/>
                <a:latin typeface="Calibri (Body)"/>
                <a:ea typeface="Cambria Math"/>
                <a:sym typeface="Symbol"/>
              </a:rPr>
              <a:t>A</a:t>
            </a: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 denoted by</a:t>
            </a:r>
            <a:endParaRPr lang="en-US" dirty="0">
              <a:latin typeface="Calibri (Body)"/>
            </a:endParaRPr>
          </a:p>
        </p:txBody>
      </p:sp>
      <p:graphicFrame>
        <p:nvGraphicFramePr>
          <p:cNvPr id="19" name="Object 18">
            <a:extLst>
              <a:ext uri="{FF2B5EF4-FFF2-40B4-BE49-F238E27FC236}">
                <a16:creationId xmlns:a16="http://schemas.microsoft.com/office/drawing/2014/main" id="{6F4EAD99-031B-4883-9338-6CAA71213C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9552529"/>
              </p:ext>
            </p:extLst>
          </p:nvPr>
        </p:nvGraphicFramePr>
        <p:xfrm>
          <a:off x="2971800" y="1752600"/>
          <a:ext cx="583805" cy="522353"/>
        </p:xfrm>
        <a:graphic>
          <a:graphicData uri="http://schemas.openxmlformats.org/presentationml/2006/ole">
            <mc:AlternateContent xmlns:mc="http://schemas.openxmlformats.org/markup-compatibility/2006">
              <mc:Choice xmlns:v="urn:schemas-microsoft-com:vml" Requires="v">
                <p:oleObj name="Equation" r:id="rId4" imgW="241200" imgH="215640" progId="Equation.DSMT4">
                  <p:embed/>
                </p:oleObj>
              </mc:Choice>
              <mc:Fallback>
                <p:oleObj name="Equation" r:id="rId4" imgW="241200" imgH="215640" progId="Equation.DSMT4">
                  <p:embed/>
                  <p:pic>
                    <p:nvPicPr>
                      <p:cNvPr id="0" name=""/>
                      <p:cNvPicPr/>
                      <p:nvPr/>
                    </p:nvPicPr>
                    <p:blipFill>
                      <a:blip r:embed="rId5"/>
                      <a:stretch>
                        <a:fillRect/>
                      </a:stretch>
                    </p:blipFill>
                    <p:spPr>
                      <a:xfrm>
                        <a:off x="2971800" y="1752600"/>
                        <a:ext cx="583805" cy="52235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D3274FA-98E6-413A-8D46-E4830A54BFDF}"/>
              </a:ext>
            </a:extLst>
          </p:cNvPr>
          <p:cNvSpPr>
            <a:spLocks noGrp="1"/>
          </p:cNvSpPr>
          <p:nvPr>
            <p:ph idx="12"/>
          </p:nvPr>
        </p:nvSpPr>
        <p:spPr>
          <a:xfrm>
            <a:off x="3404574" y="1760241"/>
            <a:ext cx="4953000" cy="483289"/>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is the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m</a:t>
            </a:r>
            <a:r>
              <a:rPr kumimoji="0" lang="en-US" sz="2800" b="0" i="0" u="none" strike="noStrike" kern="1200" cap="none" spc="0" normalizeH="0" baseline="0" noProof="0" dirty="0">
                <a:ln>
                  <a:noFill/>
                </a:ln>
                <a:solidFill>
                  <a:prstClr val="black"/>
                </a:solidFill>
                <a:effectLst/>
                <a:uLnTx/>
                <a:uFillTx/>
                <a:latin typeface="Calibri (Body)"/>
              </a:rPr>
              <a:t> matrix obtained by</a:t>
            </a:r>
            <a:endParaRPr lang="en-US" dirty="0">
              <a:latin typeface="Calibri (Body)"/>
            </a:endParaRPr>
          </a:p>
        </p:txBody>
      </p:sp>
      <p:sp>
        <p:nvSpPr>
          <p:cNvPr id="7" name="Content Placeholder 6">
            <a:extLst>
              <a:ext uri="{FF2B5EF4-FFF2-40B4-BE49-F238E27FC236}">
                <a16:creationId xmlns:a16="http://schemas.microsoft.com/office/drawing/2014/main" id="{928F22B5-002D-42A3-9AA8-0BBC74BC2C0E}"/>
              </a:ext>
            </a:extLst>
          </p:cNvPr>
          <p:cNvSpPr>
            <a:spLocks noGrp="1"/>
          </p:cNvSpPr>
          <p:nvPr>
            <p:ph idx="13"/>
          </p:nvPr>
        </p:nvSpPr>
        <p:spPr>
          <a:xfrm>
            <a:off x="457200" y="2176272"/>
            <a:ext cx="6705600" cy="115130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interchanging the rows and columns of </a:t>
            </a:r>
            <a:r>
              <a:rPr kumimoji="0" lang="en-US" sz="2800" b="1" i="0"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a:t>
            </a:r>
          </a:p>
          <a:p>
            <a:pPr marL="0" marR="0" lvl="1" indent="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If</a:t>
            </a:r>
            <a:endParaRPr lang="en-US" dirty="0">
              <a:latin typeface="Calibri (Body)"/>
            </a:endParaRPr>
          </a:p>
        </p:txBody>
      </p:sp>
      <p:graphicFrame>
        <p:nvGraphicFramePr>
          <p:cNvPr id="18" name="Object 17">
            <a:extLst>
              <a:ext uri="{FF2B5EF4-FFF2-40B4-BE49-F238E27FC236}">
                <a16:creationId xmlns:a16="http://schemas.microsoft.com/office/drawing/2014/main" id="{E01CF0CE-254B-4246-AC20-5B05CF59F9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2515445"/>
              </p:ext>
            </p:extLst>
          </p:nvPr>
        </p:nvGraphicFramePr>
        <p:xfrm>
          <a:off x="762000" y="2797979"/>
          <a:ext cx="3276600" cy="673693"/>
        </p:xfrm>
        <a:graphic>
          <a:graphicData uri="http://schemas.openxmlformats.org/presentationml/2006/ole">
            <mc:AlternateContent xmlns:mc="http://schemas.openxmlformats.org/markup-compatibility/2006">
              <mc:Choice xmlns:v="urn:schemas-microsoft-com:vml" Requires="v">
                <p:oleObj name="Equation" r:id="rId6" imgW="1358640" imgH="279360" progId="Equation.DSMT4">
                  <p:embed/>
                </p:oleObj>
              </mc:Choice>
              <mc:Fallback>
                <p:oleObj name="Equation" r:id="rId6" imgW="1358640" imgH="279360" progId="Equation.DSMT4">
                  <p:embed/>
                  <p:pic>
                    <p:nvPicPr>
                      <p:cNvPr id="0" name=""/>
                      <p:cNvPicPr/>
                      <p:nvPr/>
                    </p:nvPicPr>
                    <p:blipFill>
                      <a:blip r:embed="rId7"/>
                      <a:stretch>
                        <a:fillRect/>
                      </a:stretch>
                    </p:blipFill>
                    <p:spPr>
                      <a:xfrm>
                        <a:off x="762000" y="2797979"/>
                        <a:ext cx="3276600" cy="67369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C5EACCB-87E6-41C7-B5DF-6EC2DAE59DE4}"/>
              </a:ext>
            </a:extLst>
          </p:cNvPr>
          <p:cNvSpPr>
            <a:spLocks noGrp="1"/>
          </p:cNvSpPr>
          <p:nvPr>
            <p:ph idx="14"/>
          </p:nvPr>
        </p:nvSpPr>
        <p:spPr>
          <a:xfrm>
            <a:off x="3962400" y="2848289"/>
            <a:ext cx="4648200" cy="54378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for </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sym typeface="Symbol"/>
              </a:rPr>
              <a:t>i</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=1,2,…,</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and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j</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 1,2,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m</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a:t>
            </a:r>
            <a:endParaRPr lang="en-US" dirty="0">
              <a:latin typeface="Calibri (Body)"/>
            </a:endParaRPr>
          </a:p>
        </p:txBody>
      </p:sp>
      <p:sp>
        <p:nvSpPr>
          <p:cNvPr id="9" name="Content Placeholder 8">
            <a:extLst>
              <a:ext uri="{FF2B5EF4-FFF2-40B4-BE49-F238E27FC236}">
                <a16:creationId xmlns:a16="http://schemas.microsoft.com/office/drawing/2014/main" id="{E0E28A53-74BF-4CCC-B15E-766F5C80AB4E}"/>
              </a:ext>
            </a:extLst>
          </p:cNvPr>
          <p:cNvSpPr>
            <a:spLocks noGrp="1"/>
          </p:cNvSpPr>
          <p:nvPr>
            <p:ph idx="15"/>
          </p:nvPr>
        </p:nvSpPr>
        <p:spPr>
          <a:xfrm>
            <a:off x="304800" y="4599056"/>
            <a:ext cx="4371975" cy="513206"/>
          </a:xfrm>
        </p:spPr>
        <p:txBody>
          <a:bodyPr/>
          <a:lstStyle/>
          <a:p>
            <a:r>
              <a:rPr lang="en-US" sz="2800" dirty="0">
                <a:latin typeface="Calibri (Body)"/>
              </a:rPr>
              <a:t>The transpose of the matrix</a:t>
            </a:r>
          </a:p>
        </p:txBody>
      </p:sp>
      <p:graphicFrame>
        <p:nvGraphicFramePr>
          <p:cNvPr id="20" name="Object 19">
            <a:extLst>
              <a:ext uri="{FF2B5EF4-FFF2-40B4-BE49-F238E27FC236}">
                <a16:creationId xmlns:a16="http://schemas.microsoft.com/office/drawing/2014/main" id="{8D7651DC-67F5-47E7-BC31-CBDB7A7885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6702293"/>
              </p:ext>
            </p:extLst>
          </p:nvPr>
        </p:nvGraphicFramePr>
        <p:xfrm>
          <a:off x="4411591" y="4361404"/>
          <a:ext cx="1598612" cy="1104496"/>
        </p:xfrm>
        <a:graphic>
          <a:graphicData uri="http://schemas.openxmlformats.org/presentationml/2006/ole">
            <mc:AlternateContent xmlns:mc="http://schemas.openxmlformats.org/markup-compatibility/2006">
              <mc:Choice xmlns:v="urn:schemas-microsoft-com:vml" Requires="v">
                <p:oleObj name="Equation" r:id="rId8" imgW="698400" imgH="482400" progId="Equation.DSMT4">
                  <p:embed/>
                </p:oleObj>
              </mc:Choice>
              <mc:Fallback>
                <p:oleObj name="Equation" r:id="rId8" imgW="698400" imgH="482400" progId="Equation.DSMT4">
                  <p:embed/>
                  <p:pic>
                    <p:nvPicPr>
                      <p:cNvPr id="0" name=""/>
                      <p:cNvPicPr/>
                      <p:nvPr/>
                    </p:nvPicPr>
                    <p:blipFill>
                      <a:blip r:embed="rId9"/>
                      <a:stretch>
                        <a:fillRect/>
                      </a:stretch>
                    </p:blipFill>
                    <p:spPr>
                      <a:xfrm>
                        <a:off x="4411591" y="4361404"/>
                        <a:ext cx="1598612" cy="110449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00FFCB6-E7AC-41D2-B987-6DC4A0393501}"/>
              </a:ext>
            </a:extLst>
          </p:cNvPr>
          <p:cNvSpPr>
            <a:spLocks noGrp="1"/>
          </p:cNvSpPr>
          <p:nvPr>
            <p:ph idx="16"/>
          </p:nvPr>
        </p:nvSpPr>
        <p:spPr>
          <a:xfrm>
            <a:off x="5943600" y="4614770"/>
            <a:ext cx="2109643" cy="513206"/>
          </a:xfrm>
        </p:spPr>
        <p:txBody>
          <a:bodyPr/>
          <a:lstStyle/>
          <a:p>
            <a:r>
              <a:rPr lang="en-US" sz="2800" dirty="0">
                <a:latin typeface="Calibri (Body)"/>
              </a:rPr>
              <a:t>is the matrix</a:t>
            </a:r>
          </a:p>
        </p:txBody>
      </p:sp>
      <p:graphicFrame>
        <p:nvGraphicFramePr>
          <p:cNvPr id="21" name="Object 20">
            <a:extLst>
              <a:ext uri="{FF2B5EF4-FFF2-40B4-BE49-F238E27FC236}">
                <a16:creationId xmlns:a16="http://schemas.microsoft.com/office/drawing/2014/main" id="{4739B7A1-4EB1-4985-9684-1DBF5AE46D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4715026"/>
              </p:ext>
            </p:extLst>
          </p:nvPr>
        </p:nvGraphicFramePr>
        <p:xfrm>
          <a:off x="7902864" y="4090773"/>
          <a:ext cx="1073150" cy="1624227"/>
        </p:xfrm>
        <a:graphic>
          <a:graphicData uri="http://schemas.openxmlformats.org/presentationml/2006/ole">
            <mc:AlternateContent xmlns:mc="http://schemas.openxmlformats.org/markup-compatibility/2006">
              <mc:Choice xmlns:v="urn:schemas-microsoft-com:vml" Requires="v">
                <p:oleObj name="Equation" r:id="rId10" imgW="469800" imgH="711000" progId="Equation.DSMT4">
                  <p:embed/>
                </p:oleObj>
              </mc:Choice>
              <mc:Fallback>
                <p:oleObj name="Equation" r:id="rId10" imgW="469800" imgH="711000" progId="Equation.DSMT4">
                  <p:embed/>
                  <p:pic>
                    <p:nvPicPr>
                      <p:cNvPr id="0" name=""/>
                      <p:cNvPicPr/>
                      <p:nvPr/>
                    </p:nvPicPr>
                    <p:blipFill>
                      <a:blip r:embed="rId11"/>
                      <a:stretch>
                        <a:fillRect/>
                      </a:stretch>
                    </p:blipFill>
                    <p:spPr>
                      <a:xfrm>
                        <a:off x="7902864" y="4090773"/>
                        <a:ext cx="1073150" cy="1624227"/>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85E959C3-D82B-4EBA-8EC5-5DDF623E19E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129</a:t>
            </a:fld>
            <a:endParaRPr lang="en-US" dirty="0">
              <a:solidFill>
                <a:schemeClr val="bg1"/>
              </a:solidFill>
            </a:endParaRPr>
          </a:p>
        </p:txBody>
      </p:sp>
    </p:spTree>
    <p:extLst>
      <p:ext uri="{BB962C8B-B14F-4D97-AF65-F5344CB8AC3E}">
        <p14:creationId xmlns:p14="http://schemas.microsoft.com/office/powerpoint/2010/main" val="318173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Russell’s Paradox</a:t>
            </a:r>
          </a:p>
        </p:txBody>
      </p:sp>
      <p:sp>
        <p:nvSpPr>
          <p:cNvPr id="8" name="Content Placeholder 2"/>
          <p:cNvSpPr>
            <a:spLocks noGrp="1"/>
          </p:cNvSpPr>
          <p:nvPr>
            <p:ph idx="1"/>
          </p:nvPr>
        </p:nvSpPr>
        <p:spPr>
          <a:xfrm>
            <a:off x="457200" y="1295400"/>
            <a:ext cx="8229600" cy="3429000"/>
          </a:xfrm>
        </p:spPr>
        <p:txBody>
          <a:bodyPr/>
          <a:lstStyle/>
          <a:p>
            <a:r>
              <a:rPr lang="en-US" sz="2800" dirty="0">
                <a:latin typeface="Calibri (Body)"/>
              </a:rPr>
              <a:t>Let </a:t>
            </a:r>
            <a:r>
              <a:rPr lang="en-US" sz="2800" i="1" dirty="0">
                <a:latin typeface="Calibri (Body)"/>
              </a:rPr>
              <a:t>S</a:t>
            </a:r>
            <a:r>
              <a:rPr lang="en-US" sz="2800" dirty="0">
                <a:latin typeface="Calibri (Body)"/>
              </a:rPr>
              <a:t> be the set of all sets which are not members of themselves. A paradox results from trying to answer the question “Is </a:t>
            </a:r>
            <a:r>
              <a:rPr lang="en-US" sz="2800" i="1" dirty="0">
                <a:latin typeface="Calibri (Body)"/>
              </a:rPr>
              <a:t>S</a:t>
            </a:r>
            <a:r>
              <a:rPr lang="en-US" sz="2800" dirty="0">
                <a:latin typeface="Calibri (Body)"/>
              </a:rPr>
              <a:t> a member of itself?”</a:t>
            </a:r>
          </a:p>
          <a:p>
            <a:r>
              <a:rPr lang="en-US" sz="2800" dirty="0">
                <a:latin typeface="Calibri (Body)"/>
              </a:rPr>
              <a:t>Related Paradox:</a:t>
            </a:r>
          </a:p>
          <a:p>
            <a:pPr marL="347472" lvl="1"/>
            <a:r>
              <a:rPr lang="en-US" sz="2400" dirty="0">
                <a:latin typeface="Calibri (Body)"/>
              </a:rPr>
              <a:t>Henry is a barber who shaves all people who do not shave themselves. A paradox results from trying to answer the question “Does Henry shave himself?”</a:t>
            </a:r>
          </a:p>
        </p:txBody>
      </p:sp>
      <p:pic>
        <p:nvPicPr>
          <p:cNvPr id="9" name="Picture 3" descr="A portrait of Bertrand Russell."/>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3047999" y="4786356"/>
            <a:ext cx="1538690" cy="1781088"/>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800600" y="5029200"/>
            <a:ext cx="3810000" cy="1295400"/>
          </a:xfrm>
        </p:spPr>
        <p:txBody>
          <a:bodyPr/>
          <a:lstStyle/>
          <a:p>
            <a:pPr>
              <a:spcBef>
                <a:spcPts val="0"/>
              </a:spcBef>
              <a:spcAft>
                <a:spcPts val="0"/>
              </a:spcAft>
            </a:pPr>
            <a:r>
              <a:rPr lang="en-US" sz="2400" dirty="0">
                <a:latin typeface="Calibri (Body)"/>
              </a:rPr>
              <a:t>Bertrand Russell (1872-1970) Cambridge, UK                Nobel Prize Winner</a:t>
            </a:r>
          </a:p>
        </p:txBody>
      </p:sp>
      <p:sp>
        <p:nvSpPr>
          <p:cNvPr id="6" name="Slide Number Placeholder 5">
            <a:extLst>
              <a:ext uri="{FF2B5EF4-FFF2-40B4-BE49-F238E27FC236}">
                <a16:creationId xmlns:a16="http://schemas.microsoft.com/office/drawing/2014/main" id="{24E6D316-1ECE-415B-A985-45706E9629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655548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8FBF-0A81-44B4-9B70-B4B2EAF53CD5}"/>
              </a:ext>
            </a:extLst>
          </p:cNvPr>
          <p:cNvSpPr>
            <a:spLocks noGrp="1"/>
          </p:cNvSpPr>
          <p:nvPr>
            <p:ph type="title"/>
          </p:nvPr>
        </p:nvSpPr>
        <p:spPr/>
        <p:txBody>
          <a:bodyPr/>
          <a:lstStyle/>
          <a:p>
            <a:r>
              <a:rPr lang="en-US" dirty="0"/>
              <a:t>Transposes of Matrices</a:t>
            </a:r>
            <a:r>
              <a:rPr lang="en-US" sz="1500" dirty="0"/>
              <a:t> 2</a:t>
            </a:r>
            <a:endParaRPr lang="en-US" dirty="0"/>
          </a:p>
        </p:txBody>
      </p:sp>
      <p:sp>
        <p:nvSpPr>
          <p:cNvPr id="3" name="Content Placeholder 2">
            <a:extLst>
              <a:ext uri="{FF2B5EF4-FFF2-40B4-BE49-F238E27FC236}">
                <a16:creationId xmlns:a16="http://schemas.microsoft.com/office/drawing/2014/main" id="{A283C020-3315-4EAE-A505-B378903B6EAD}"/>
              </a:ext>
            </a:extLst>
          </p:cNvPr>
          <p:cNvSpPr>
            <a:spLocks noGrp="1"/>
          </p:cNvSpPr>
          <p:nvPr>
            <p:ph idx="1"/>
          </p:nvPr>
        </p:nvSpPr>
        <p:spPr>
          <a:xfrm>
            <a:off x="457200" y="1295400"/>
            <a:ext cx="8305800" cy="105171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A square matrix </a:t>
            </a:r>
            <a:r>
              <a:rPr kumimoji="0" lang="en-US" sz="3200" b="1" i="0"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 is called symmetric if</a:t>
            </a:r>
            <a:endParaRPr kumimoji="0" lang="en-US" sz="3200" b="0" i="0" u="none" strike="noStrike" kern="1200" cap="none" spc="0" normalizeH="0" baseline="0" noProof="0" dirty="0">
              <a:ln>
                <a:noFill/>
              </a:ln>
              <a:solidFill>
                <a:prstClr val="black"/>
              </a:solidFill>
              <a:effectLst/>
              <a:uLnTx/>
              <a:uFillTx/>
              <a:latin typeface="Calibri (Body)"/>
              <a:ea typeface="Cambria Math"/>
              <a:sym typeface="Symbol"/>
            </a:endParaRPr>
          </a:p>
        </p:txBody>
      </p:sp>
      <p:graphicFrame>
        <p:nvGraphicFramePr>
          <p:cNvPr id="18" name="Object 17">
            <a:extLst>
              <a:ext uri="{FF2B5EF4-FFF2-40B4-BE49-F238E27FC236}">
                <a16:creationId xmlns:a16="http://schemas.microsoft.com/office/drawing/2014/main" id="{28B96165-953F-4F61-A3C2-B656F883B7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69760476"/>
              </p:ext>
            </p:extLst>
          </p:nvPr>
        </p:nvGraphicFramePr>
        <p:xfrm>
          <a:off x="2697480" y="1752600"/>
          <a:ext cx="1219200" cy="522514"/>
        </p:xfrm>
        <a:graphic>
          <a:graphicData uri="http://schemas.openxmlformats.org/presentationml/2006/ole">
            <mc:AlternateContent xmlns:mc="http://schemas.openxmlformats.org/markup-compatibility/2006">
              <mc:Choice xmlns:v="urn:schemas-microsoft-com:vml" Requires="v">
                <p:oleObj name="Equation" r:id="rId2" imgW="444240" imgH="190440" progId="Equation.DSMT4">
                  <p:embed/>
                </p:oleObj>
              </mc:Choice>
              <mc:Fallback>
                <p:oleObj name="Equation" r:id="rId2" imgW="444240" imgH="190440" progId="Equation.DSMT4">
                  <p:embed/>
                  <p:pic>
                    <p:nvPicPr>
                      <p:cNvPr id="0" name=""/>
                      <p:cNvPicPr/>
                      <p:nvPr/>
                    </p:nvPicPr>
                    <p:blipFill>
                      <a:blip r:embed="rId3"/>
                      <a:stretch>
                        <a:fillRect/>
                      </a:stretch>
                    </p:blipFill>
                    <p:spPr>
                      <a:xfrm>
                        <a:off x="2697480" y="1752600"/>
                        <a:ext cx="1219200" cy="52251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0B393C7-F768-4625-AEA5-2021859D1A92}"/>
              </a:ext>
            </a:extLst>
          </p:cNvPr>
          <p:cNvSpPr>
            <a:spLocks noGrp="1"/>
          </p:cNvSpPr>
          <p:nvPr>
            <p:ph idx="10"/>
          </p:nvPr>
        </p:nvSpPr>
        <p:spPr>
          <a:xfrm>
            <a:off x="3846577" y="1770017"/>
            <a:ext cx="1066800" cy="487680"/>
          </a:xfrm>
        </p:spPr>
        <p:txBody>
          <a:bodyPr/>
          <a:lstStyle/>
          <a:p>
            <a:r>
              <a:rPr kumimoji="0" lang="en-US" sz="3200" b="0" i="0" u="none" strike="noStrike" kern="1200" cap="none" spc="0" normalizeH="0" baseline="0" noProof="0" dirty="0">
                <a:ln>
                  <a:noFill/>
                </a:ln>
                <a:solidFill>
                  <a:prstClr val="black"/>
                </a:solidFill>
                <a:effectLst/>
                <a:uLnTx/>
                <a:uFillTx/>
                <a:latin typeface="Calibri (Body)"/>
                <a:sym typeface="Symbol"/>
              </a:rPr>
              <a:t>Thus</a:t>
            </a:r>
            <a:endParaRPr lang="en-US" dirty="0">
              <a:latin typeface="Calibri (Body)"/>
            </a:endParaRPr>
          </a:p>
        </p:txBody>
      </p:sp>
      <p:graphicFrame>
        <p:nvGraphicFramePr>
          <p:cNvPr id="19" name="Object 18">
            <a:extLst>
              <a:ext uri="{FF2B5EF4-FFF2-40B4-BE49-F238E27FC236}">
                <a16:creationId xmlns:a16="http://schemas.microsoft.com/office/drawing/2014/main" id="{77051012-0CC6-4BA4-92F7-50674C1BF9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3668947"/>
              </p:ext>
            </p:extLst>
          </p:nvPr>
        </p:nvGraphicFramePr>
        <p:xfrm>
          <a:off x="4764024" y="1764792"/>
          <a:ext cx="1465479" cy="700881"/>
        </p:xfrm>
        <a:graphic>
          <a:graphicData uri="http://schemas.openxmlformats.org/presentationml/2006/ole">
            <mc:AlternateContent xmlns:mc="http://schemas.openxmlformats.org/markup-compatibility/2006">
              <mc:Choice xmlns:v="urn:schemas-microsoft-com:vml" Requires="v">
                <p:oleObj name="Equation" r:id="rId4" imgW="583920" imgH="279360" progId="Equation.DSMT4">
                  <p:embed/>
                </p:oleObj>
              </mc:Choice>
              <mc:Fallback>
                <p:oleObj name="Equation" r:id="rId4" imgW="583920" imgH="279360" progId="Equation.DSMT4">
                  <p:embed/>
                  <p:pic>
                    <p:nvPicPr>
                      <p:cNvPr id="0" name=""/>
                      <p:cNvPicPr/>
                      <p:nvPr/>
                    </p:nvPicPr>
                    <p:blipFill>
                      <a:blip r:embed="rId5"/>
                      <a:stretch>
                        <a:fillRect/>
                      </a:stretch>
                    </p:blipFill>
                    <p:spPr>
                      <a:xfrm>
                        <a:off x="4764024" y="1764792"/>
                        <a:ext cx="1465479" cy="7008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827E0C0-497E-46D0-9992-4D74E3A0F994}"/>
              </a:ext>
            </a:extLst>
          </p:cNvPr>
          <p:cNvSpPr>
            <a:spLocks noGrp="1"/>
          </p:cNvSpPr>
          <p:nvPr>
            <p:ph idx="11"/>
          </p:nvPr>
        </p:nvSpPr>
        <p:spPr>
          <a:xfrm>
            <a:off x="6144768" y="1764792"/>
            <a:ext cx="2743200" cy="58232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symmetric if</a:t>
            </a:r>
            <a:endParaRPr lang="en-US" dirty="0">
              <a:latin typeface="Calibri (Body)"/>
            </a:endParaRPr>
          </a:p>
        </p:txBody>
      </p:sp>
      <p:graphicFrame>
        <p:nvGraphicFramePr>
          <p:cNvPr id="20" name="Object 19">
            <a:extLst>
              <a:ext uri="{FF2B5EF4-FFF2-40B4-BE49-F238E27FC236}">
                <a16:creationId xmlns:a16="http://schemas.microsoft.com/office/drawing/2014/main" id="{162FEAA9-1FE0-403F-A71D-F247477E7E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4978132"/>
              </p:ext>
            </p:extLst>
          </p:nvPr>
        </p:nvGraphicFramePr>
        <p:xfrm>
          <a:off x="502920" y="2286000"/>
          <a:ext cx="1274301" cy="654371"/>
        </p:xfrm>
        <a:graphic>
          <a:graphicData uri="http://schemas.openxmlformats.org/presentationml/2006/ole">
            <mc:AlternateContent xmlns:mc="http://schemas.openxmlformats.org/markup-compatibility/2006">
              <mc:Choice xmlns:v="urn:schemas-microsoft-com:vml" Requires="v">
                <p:oleObj name="Equation" r:id="rId6" imgW="469800" imgH="241200" progId="Equation.DSMT4">
                  <p:embed/>
                </p:oleObj>
              </mc:Choice>
              <mc:Fallback>
                <p:oleObj name="Equation" r:id="rId6" imgW="469800" imgH="241200" progId="Equation.DSMT4">
                  <p:embed/>
                  <p:pic>
                    <p:nvPicPr>
                      <p:cNvPr id="0" name=""/>
                      <p:cNvPicPr/>
                      <p:nvPr/>
                    </p:nvPicPr>
                    <p:blipFill>
                      <a:blip r:embed="rId7"/>
                      <a:stretch>
                        <a:fillRect/>
                      </a:stretch>
                    </p:blipFill>
                    <p:spPr>
                      <a:xfrm>
                        <a:off x="502920" y="2286000"/>
                        <a:ext cx="1274301" cy="65437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815A6C6-8A66-4835-A1C2-079E464CF333}"/>
              </a:ext>
            </a:extLst>
          </p:cNvPr>
          <p:cNvSpPr>
            <a:spLocks noGrp="1"/>
          </p:cNvSpPr>
          <p:nvPr>
            <p:ph idx="12"/>
          </p:nvPr>
        </p:nvSpPr>
        <p:spPr>
          <a:xfrm>
            <a:off x="1677924" y="2275114"/>
            <a:ext cx="6172200" cy="566904"/>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for </a:t>
            </a:r>
            <a:r>
              <a:rPr kumimoji="0" lang="en-US" sz="3200" b="0" i="1" u="none" strike="noStrike" kern="1200" cap="none" spc="0" normalizeH="0" baseline="0" noProof="0" dirty="0" err="1">
                <a:ln>
                  <a:noFill/>
                </a:ln>
                <a:solidFill>
                  <a:prstClr val="black"/>
                </a:solidFill>
                <a:effectLst/>
                <a:uLnTx/>
                <a:uFillTx/>
                <a:latin typeface="Calibri (Body)"/>
                <a:ea typeface="Cambria Math" pitchFamily="18" charset="0"/>
                <a:sym typeface="Symbol"/>
              </a:rPr>
              <a:t>i</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 and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sym typeface="Symbol"/>
              </a:rPr>
              <a:t>j</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 with  1</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t>
            </a:r>
            <a:r>
              <a:rPr kumimoji="0" lang="en-US" sz="3200" b="0" i="1" u="none" strike="noStrike" kern="1200" cap="none" spc="0" normalizeH="0" baseline="0" noProof="0" dirty="0" err="1">
                <a:ln>
                  <a:noFill/>
                </a:ln>
                <a:solidFill>
                  <a:prstClr val="black"/>
                </a:solidFill>
                <a:effectLst/>
                <a:uLnTx/>
                <a:uFillTx/>
                <a:latin typeface="Calibri (Body)"/>
                <a:ea typeface="Cambria Math"/>
                <a:sym typeface="Symbol"/>
              </a:rPr>
              <a:t>i</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t>
            </a:r>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n</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and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1</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t>
            </a:r>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j</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t>
            </a:r>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n</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a:t>
            </a:r>
            <a:endParaRPr lang="en-US" dirty="0">
              <a:latin typeface="Calibri (Body)"/>
            </a:endParaRPr>
          </a:p>
        </p:txBody>
      </p:sp>
      <p:sp>
        <p:nvSpPr>
          <p:cNvPr id="7" name="Content Placeholder 6">
            <a:extLst>
              <a:ext uri="{FF2B5EF4-FFF2-40B4-BE49-F238E27FC236}">
                <a16:creationId xmlns:a16="http://schemas.microsoft.com/office/drawing/2014/main" id="{EF665F9A-884D-453D-9A73-279BC245C07B}"/>
              </a:ext>
            </a:extLst>
          </p:cNvPr>
          <p:cNvSpPr>
            <a:spLocks noGrp="1"/>
          </p:cNvSpPr>
          <p:nvPr>
            <p:ph idx="13"/>
          </p:nvPr>
        </p:nvSpPr>
        <p:spPr>
          <a:xfrm>
            <a:off x="1905000" y="3742838"/>
            <a:ext cx="1978574" cy="566904"/>
          </a:xfrm>
        </p:spPr>
        <p:txBody>
          <a:bodyPr/>
          <a:lstStyle/>
          <a:p>
            <a:r>
              <a:rPr lang="en-US" sz="3100" dirty="0">
                <a:latin typeface="Calibri (Body)"/>
              </a:rPr>
              <a:t>The matrix</a:t>
            </a:r>
          </a:p>
        </p:txBody>
      </p:sp>
      <p:graphicFrame>
        <p:nvGraphicFramePr>
          <p:cNvPr id="23" name="Object 22">
            <a:extLst>
              <a:ext uri="{FF2B5EF4-FFF2-40B4-BE49-F238E27FC236}">
                <a16:creationId xmlns:a16="http://schemas.microsoft.com/office/drawing/2014/main" id="{D1EA6113-B332-4A67-9816-A1632F6FD3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1286921"/>
              </p:ext>
            </p:extLst>
          </p:nvPr>
        </p:nvGraphicFramePr>
        <p:xfrm>
          <a:off x="3741427" y="3111428"/>
          <a:ext cx="1797050" cy="1829724"/>
        </p:xfrm>
        <a:graphic>
          <a:graphicData uri="http://schemas.openxmlformats.org/presentationml/2006/ole">
            <mc:AlternateContent xmlns:mc="http://schemas.openxmlformats.org/markup-compatibility/2006">
              <mc:Choice xmlns:v="urn:schemas-microsoft-com:vml" Requires="v">
                <p:oleObj name="Equation" r:id="rId8" imgW="698400" imgH="711000" progId="Equation.DSMT4">
                  <p:embed/>
                </p:oleObj>
              </mc:Choice>
              <mc:Fallback>
                <p:oleObj name="Equation" r:id="rId8" imgW="698400" imgH="711000" progId="Equation.DSMT4">
                  <p:embed/>
                  <p:pic>
                    <p:nvPicPr>
                      <p:cNvPr id="0" name=""/>
                      <p:cNvPicPr/>
                      <p:nvPr/>
                    </p:nvPicPr>
                    <p:blipFill>
                      <a:blip r:embed="rId9"/>
                      <a:stretch>
                        <a:fillRect/>
                      </a:stretch>
                    </p:blipFill>
                    <p:spPr>
                      <a:xfrm>
                        <a:off x="3741427" y="3111428"/>
                        <a:ext cx="1797050" cy="182972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0561401-6D1D-4B9F-8058-7975207AFDF6}"/>
              </a:ext>
            </a:extLst>
          </p:cNvPr>
          <p:cNvSpPr>
            <a:spLocks noGrp="1"/>
          </p:cNvSpPr>
          <p:nvPr>
            <p:ph idx="14"/>
          </p:nvPr>
        </p:nvSpPr>
        <p:spPr>
          <a:xfrm>
            <a:off x="5486400" y="3712606"/>
            <a:ext cx="1905000" cy="566904"/>
          </a:xfrm>
        </p:spPr>
        <p:txBody>
          <a:bodyPr/>
          <a:lstStyle/>
          <a:p>
            <a:r>
              <a:rPr lang="en-US" sz="3100" dirty="0">
                <a:latin typeface="Calibri (Body)"/>
              </a:rPr>
              <a:t>is square.</a:t>
            </a:r>
          </a:p>
        </p:txBody>
      </p:sp>
      <p:sp>
        <p:nvSpPr>
          <p:cNvPr id="12" name="Content Placeholder 11">
            <a:extLst>
              <a:ext uri="{FF2B5EF4-FFF2-40B4-BE49-F238E27FC236}">
                <a16:creationId xmlns:a16="http://schemas.microsoft.com/office/drawing/2014/main" id="{195EA034-1765-421A-B77F-11AB210CDE55}"/>
              </a:ext>
            </a:extLst>
          </p:cNvPr>
          <p:cNvSpPr>
            <a:spLocks noGrp="1"/>
          </p:cNvSpPr>
          <p:nvPr>
            <p:ph idx="18"/>
          </p:nvPr>
        </p:nvSpPr>
        <p:spPr>
          <a:xfrm>
            <a:off x="457200" y="5257800"/>
            <a:ext cx="8229600" cy="12005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mn-cs"/>
                <a:sym typeface="Symbol"/>
              </a:rPr>
              <a:t>Square  matrices do not change when their rows and columns are interchanged.</a:t>
            </a:r>
            <a:endParaRPr kumimoji="0" lang="en-US" sz="3200" b="0" i="0" u="none" strike="noStrike" kern="1200" cap="none" spc="0" normalizeH="0" baseline="0" noProof="0" dirty="0">
              <a:ln>
                <a:noFill/>
              </a:ln>
              <a:solidFill>
                <a:prstClr val="black"/>
              </a:solidFill>
              <a:effectLst/>
              <a:uLnTx/>
              <a:uFillTx/>
              <a:latin typeface="Calibri (Body)"/>
              <a:ea typeface="Cambria Math"/>
              <a:cs typeface="+mn-cs"/>
              <a:sym typeface="Symbol"/>
            </a:endParaRPr>
          </a:p>
        </p:txBody>
      </p:sp>
      <p:sp>
        <p:nvSpPr>
          <p:cNvPr id="15" name="Slide Number Placeholder 5">
            <a:extLst>
              <a:ext uri="{FF2B5EF4-FFF2-40B4-BE49-F238E27FC236}">
                <a16:creationId xmlns:a16="http://schemas.microsoft.com/office/drawing/2014/main" id="{72293E80-D8D9-4C18-B748-1CB7D10CAA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130</a:t>
            </a:fld>
            <a:endParaRPr lang="en-US" dirty="0">
              <a:solidFill>
                <a:schemeClr val="bg1"/>
              </a:solidFill>
            </a:endParaRPr>
          </a:p>
        </p:txBody>
      </p:sp>
    </p:spTree>
    <p:extLst>
      <p:ext uri="{BB962C8B-B14F-4D97-AF65-F5344CB8AC3E}">
        <p14:creationId xmlns:p14="http://schemas.microsoft.com/office/powerpoint/2010/main" val="10865434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Zero-One Matrices</a:t>
            </a:r>
            <a:r>
              <a:rPr lang="en-US" sz="1500" dirty="0"/>
              <a:t> 1</a:t>
            </a:r>
          </a:p>
        </p:txBody>
      </p:sp>
      <p:sp>
        <p:nvSpPr>
          <p:cNvPr id="3" name="Content Placeholder 2"/>
          <p:cNvSpPr>
            <a:spLocks noGrp="1"/>
          </p:cNvSpPr>
          <p:nvPr>
            <p:ph idx="1"/>
          </p:nvPr>
        </p:nvSpPr>
        <p:spPr>
          <a:xfrm>
            <a:off x="457200" y="1295400"/>
            <a:ext cx="8458200" cy="2895600"/>
          </a:xfrm>
        </p:spPr>
        <p:txBody>
          <a:bodyPr/>
          <a:lstStyle/>
          <a:p>
            <a:r>
              <a:rPr lang="en-US" sz="2800" b="1" dirty="0">
                <a:latin typeface="Calibri (Body)"/>
              </a:rPr>
              <a:t>Definition</a:t>
            </a:r>
            <a:r>
              <a:rPr lang="en-US" sz="2800" dirty="0">
                <a:latin typeface="Calibri (Body)"/>
              </a:rPr>
              <a:t>: A matrix all of whose entries are either </a:t>
            </a:r>
            <a:r>
              <a:rPr lang="en-US" sz="2800" dirty="0">
                <a:latin typeface="Calibri (Body)"/>
                <a:ea typeface="Cambria Math" pitchFamily="18" charset="0"/>
              </a:rPr>
              <a:t>0</a:t>
            </a:r>
            <a:r>
              <a:rPr lang="en-US" sz="2800" dirty="0">
                <a:latin typeface="Calibri (Body)"/>
              </a:rPr>
              <a:t> or </a:t>
            </a:r>
            <a:r>
              <a:rPr lang="en-US" sz="2800" dirty="0">
                <a:latin typeface="Calibri (Body)"/>
                <a:ea typeface="Cambria Math" pitchFamily="18" charset="0"/>
              </a:rPr>
              <a:t>1</a:t>
            </a:r>
            <a:r>
              <a:rPr lang="en-US" sz="2800" dirty="0">
                <a:latin typeface="Calibri (Body)"/>
              </a:rPr>
              <a:t> is called a </a:t>
            </a:r>
            <a:r>
              <a:rPr lang="en-US" sz="2800" i="1" dirty="0">
                <a:latin typeface="Calibri (Body)"/>
              </a:rPr>
              <a:t>zero-one matrix</a:t>
            </a:r>
            <a:r>
              <a:rPr lang="en-US" sz="2800" dirty="0">
                <a:latin typeface="Calibri (Body)"/>
              </a:rPr>
              <a:t>. (These will be used in Chapters 9 and </a:t>
            </a:r>
            <a:r>
              <a:rPr lang="en-US" sz="2800" dirty="0">
                <a:latin typeface="Calibri (Body)"/>
                <a:ea typeface="Cambria Math" pitchFamily="18" charset="0"/>
              </a:rPr>
              <a:t>10.)</a:t>
            </a:r>
            <a:r>
              <a:rPr lang="en-US" sz="2800" dirty="0">
                <a:latin typeface="Calibri (Body)"/>
              </a:rPr>
              <a:t> </a:t>
            </a:r>
          </a:p>
          <a:p>
            <a:r>
              <a:rPr lang="en-US" sz="2800" dirty="0">
                <a:latin typeface="Calibri (Body)"/>
              </a:rPr>
              <a:t>Algorithms operating on discrete structures represented by zero-one matrices are based on Boolean arithmetic defined by the following Boolean operations:</a:t>
            </a:r>
          </a:p>
        </p:txBody>
      </p:sp>
      <p:graphicFrame>
        <p:nvGraphicFramePr>
          <p:cNvPr id="1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3825333"/>
              </p:ext>
            </p:extLst>
          </p:nvPr>
        </p:nvGraphicFramePr>
        <p:xfrm>
          <a:off x="457200" y="4652963"/>
          <a:ext cx="3709988" cy="1058862"/>
        </p:xfrm>
        <a:graphic>
          <a:graphicData uri="http://schemas.openxmlformats.org/presentationml/2006/ole">
            <mc:AlternateContent xmlns:mc="http://schemas.openxmlformats.org/markup-compatibility/2006">
              <mc:Choice xmlns:v="urn:schemas-microsoft-com:vml" Requires="v">
                <p:oleObj name="Equation" r:id="rId2" imgW="1688760" imgH="482400" progId="Equation.DSMT4">
                  <p:embed/>
                </p:oleObj>
              </mc:Choice>
              <mc:Fallback>
                <p:oleObj name="Equation" r:id="rId2" imgW="1688760" imgH="482400" progId="Equation.DSMT4">
                  <p:embed/>
                  <p:pic>
                    <p:nvPicPr>
                      <p:cNvPr id="14" name="Object 3"/>
                      <p:cNvPicPr/>
                      <p:nvPr/>
                    </p:nvPicPr>
                    <p:blipFill>
                      <a:blip r:embed="rId3"/>
                      <a:stretch>
                        <a:fillRect/>
                      </a:stretch>
                    </p:blipFill>
                    <p:spPr>
                      <a:xfrm>
                        <a:off x="457200" y="4652963"/>
                        <a:ext cx="3709988" cy="1058862"/>
                      </a:xfrm>
                      <a:prstGeom prst="rect">
                        <a:avLst/>
                      </a:prstGeom>
                    </p:spPr>
                  </p:pic>
                </p:oleObj>
              </mc:Fallback>
            </mc:AlternateContent>
          </a:graphicData>
        </a:graphic>
      </p:graphicFrame>
      <p:graphicFrame>
        <p:nvGraphicFramePr>
          <p:cNvPr id="5"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3046120"/>
              </p:ext>
            </p:extLst>
          </p:nvPr>
        </p:nvGraphicFramePr>
        <p:xfrm>
          <a:off x="4584700" y="4652963"/>
          <a:ext cx="4297363" cy="1058862"/>
        </p:xfrm>
        <a:graphic>
          <a:graphicData uri="http://schemas.openxmlformats.org/presentationml/2006/ole">
            <mc:AlternateContent xmlns:mc="http://schemas.openxmlformats.org/markup-compatibility/2006">
              <mc:Choice xmlns:v="urn:schemas-microsoft-com:vml" Requires="v">
                <p:oleObj name="Equation" r:id="rId4" imgW="1955520" imgH="482400" progId="Equation.DSMT4">
                  <p:embed/>
                </p:oleObj>
              </mc:Choice>
              <mc:Fallback>
                <p:oleObj name="Equation" r:id="rId4" imgW="1955520" imgH="482400" progId="Equation.DSMT4">
                  <p:embed/>
                  <p:pic>
                    <p:nvPicPr>
                      <p:cNvPr id="14" name="Object 3"/>
                      <p:cNvPicPr/>
                      <p:nvPr/>
                    </p:nvPicPr>
                    <p:blipFill>
                      <a:blip r:embed="rId5"/>
                      <a:stretch>
                        <a:fillRect/>
                      </a:stretch>
                    </p:blipFill>
                    <p:spPr>
                      <a:xfrm>
                        <a:off x="4584700" y="4652963"/>
                        <a:ext cx="4297363" cy="1058862"/>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686474C-E39E-4B79-8B6B-281EDEB7BEB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131</a:t>
            </a:fld>
            <a:endParaRPr lang="en-US" dirty="0">
              <a:solidFill>
                <a:schemeClr val="bg1"/>
              </a:solidFill>
            </a:endParaRPr>
          </a:p>
        </p:txBody>
      </p:sp>
    </p:spTree>
    <p:extLst>
      <p:ext uri="{BB962C8B-B14F-4D97-AF65-F5344CB8AC3E}">
        <p14:creationId xmlns:p14="http://schemas.microsoft.com/office/powerpoint/2010/main" val="34966800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72D5-06E2-44D4-B50F-A13308AFBC9E}"/>
              </a:ext>
            </a:extLst>
          </p:cNvPr>
          <p:cNvSpPr>
            <a:spLocks noGrp="1"/>
          </p:cNvSpPr>
          <p:nvPr>
            <p:ph type="title"/>
          </p:nvPr>
        </p:nvSpPr>
        <p:spPr/>
        <p:txBody>
          <a:bodyPr/>
          <a:lstStyle/>
          <a:p>
            <a:r>
              <a:rPr lang="en-US" dirty="0"/>
              <a:t>Zero-One Matrices</a:t>
            </a:r>
            <a:r>
              <a:rPr lang="en-US" sz="1500" dirty="0"/>
              <a:t> 2</a:t>
            </a:r>
            <a:endParaRPr lang="en-US" dirty="0"/>
          </a:p>
        </p:txBody>
      </p:sp>
      <p:sp>
        <p:nvSpPr>
          <p:cNvPr id="3" name="Content Placeholder 2">
            <a:extLst>
              <a:ext uri="{FF2B5EF4-FFF2-40B4-BE49-F238E27FC236}">
                <a16:creationId xmlns:a16="http://schemas.microsoft.com/office/drawing/2014/main" id="{435F0058-ACCA-4F31-87D0-7DE18F6D8A5C}"/>
              </a:ext>
            </a:extLst>
          </p:cNvPr>
          <p:cNvSpPr>
            <a:spLocks noGrp="1"/>
          </p:cNvSpPr>
          <p:nvPr>
            <p:ph idx="1"/>
          </p:nvPr>
        </p:nvSpPr>
        <p:spPr>
          <a:xfrm>
            <a:off x="457201" y="1295400"/>
            <a:ext cx="2971800" cy="64876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Definition</a:t>
            </a:r>
            <a:r>
              <a:rPr kumimoji="0" 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Let</a:t>
            </a:r>
            <a:endPar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endParaRPr>
          </a:p>
        </p:txBody>
      </p:sp>
      <p:graphicFrame>
        <p:nvGraphicFramePr>
          <p:cNvPr id="16" name="Object 2">
            <a:extLst>
              <a:ext uri="{FF2B5EF4-FFF2-40B4-BE49-F238E27FC236}">
                <a16:creationId xmlns:a16="http://schemas.microsoft.com/office/drawing/2014/main" id="{77B2BD1C-BDF6-48E0-A618-D74AAE867B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7701975"/>
              </p:ext>
            </p:extLst>
          </p:nvPr>
        </p:nvGraphicFramePr>
        <p:xfrm>
          <a:off x="2980944" y="1328312"/>
          <a:ext cx="3191256" cy="615856"/>
        </p:xfrm>
        <a:graphic>
          <a:graphicData uri="http://schemas.openxmlformats.org/presentationml/2006/ole">
            <mc:AlternateContent xmlns:mc="http://schemas.openxmlformats.org/markup-compatibility/2006">
              <mc:Choice xmlns:v="urn:schemas-microsoft-com:vml" Requires="v">
                <p:oleObj name="Equation" r:id="rId2" imgW="1447560" imgH="279360" progId="Equation.DSMT4">
                  <p:embed/>
                </p:oleObj>
              </mc:Choice>
              <mc:Fallback>
                <p:oleObj name="Equation" r:id="rId2" imgW="1447560" imgH="279360" progId="Equation.DSMT4">
                  <p:embed/>
                  <p:pic>
                    <p:nvPicPr>
                      <p:cNvPr id="4" name="Object 2">
                        <a:extLst>
                          <a:ext uri="{FF2B5EF4-FFF2-40B4-BE49-F238E27FC236}">
                            <a16:creationId xmlns:a16="http://schemas.microsoft.com/office/drawing/2014/main" id="{12E2D6C0-E61C-46F7-9051-09C2B09DBC68}"/>
                          </a:ext>
                        </a:extLst>
                      </p:cNvPr>
                      <p:cNvPicPr/>
                      <p:nvPr/>
                    </p:nvPicPr>
                    <p:blipFill>
                      <a:blip r:embed="rId3"/>
                      <a:stretch>
                        <a:fillRect/>
                      </a:stretch>
                    </p:blipFill>
                    <p:spPr>
                      <a:xfrm>
                        <a:off x="2980944" y="1328312"/>
                        <a:ext cx="3191256" cy="61585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69C1585-78E1-4EB1-8676-5B68A69756C7}"/>
              </a:ext>
            </a:extLst>
          </p:cNvPr>
          <p:cNvSpPr>
            <a:spLocks noGrp="1"/>
          </p:cNvSpPr>
          <p:nvPr>
            <p:ph idx="10"/>
          </p:nvPr>
        </p:nvSpPr>
        <p:spPr>
          <a:xfrm>
            <a:off x="6096000" y="1295400"/>
            <a:ext cx="2971800" cy="603249"/>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Cambria Math" pitchFamily="18" charset="0"/>
                <a:cs typeface="Arial" panose="020B0604020202020204" pitchFamily="34" charset="0"/>
              </a:rPr>
              <a:t>be an </a:t>
            </a:r>
            <a:r>
              <a:rPr kumimoji="0" lang="en-US" sz="3200" b="0" i="1" u="none" strike="noStrike" kern="1200" cap="none" spc="0" normalizeH="0" baseline="0" noProof="0" dirty="0">
                <a:ln>
                  <a:noFill/>
                </a:ln>
                <a:solidFill>
                  <a:prstClr val="black"/>
                </a:solidFill>
                <a:effectLst/>
                <a:uLnTx/>
                <a:uFillTx/>
                <a:latin typeface="Calibri"/>
                <a:ea typeface="Cambria Math" pitchFamily="18" charset="0"/>
                <a:cs typeface="Arial" panose="020B0604020202020204" pitchFamily="34" charset="0"/>
              </a:rPr>
              <a:t>m </a:t>
            </a:r>
            <a:r>
              <a:rPr kumimoji="0" lang="en-US" sz="3200" b="0" i="0" u="none" strike="noStrike" kern="1200" cap="none" spc="0" normalizeH="0" baseline="0" noProof="0" dirty="0">
                <a:ln>
                  <a:noFill/>
                </a:ln>
                <a:solidFill>
                  <a:prstClr val="black"/>
                </a:solidFill>
                <a:effectLst/>
                <a:uLnTx/>
                <a:uFillTx/>
                <a:latin typeface="Calibri"/>
                <a:ea typeface="Cambria Math" pitchFamily="18" charset="0"/>
                <a:cs typeface="Arial" panose="020B0604020202020204" pitchFamily="34" charset="0"/>
                <a:sym typeface="Symbol"/>
              </a:rPr>
              <a:t></a:t>
            </a:r>
            <a:r>
              <a:rPr kumimoji="0" lang="en-US" sz="3200" b="0" i="1" u="none" strike="noStrike" kern="1200" cap="none" spc="0" normalizeH="0" baseline="0" noProof="0" dirty="0">
                <a:ln>
                  <a:noFill/>
                </a:ln>
                <a:solidFill>
                  <a:prstClr val="black"/>
                </a:solidFill>
                <a:effectLst/>
                <a:uLnTx/>
                <a:uFillTx/>
                <a:latin typeface="Calibri"/>
                <a:ea typeface="Cambria Math" pitchFamily="18" charset="0"/>
                <a:cs typeface="Arial" panose="020B0604020202020204" pitchFamily="34" charset="0"/>
                <a:sym typeface="Symbol"/>
              </a:rPr>
              <a:t> n</a:t>
            </a:r>
            <a:r>
              <a:rPr kumimoji="0" lang="en-US" sz="32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zero-</a:t>
            </a:r>
            <a:endParaRPr lang="en-US" dirty="0"/>
          </a:p>
        </p:txBody>
      </p:sp>
      <p:sp>
        <p:nvSpPr>
          <p:cNvPr id="5" name="Content Placeholder 4">
            <a:extLst>
              <a:ext uri="{FF2B5EF4-FFF2-40B4-BE49-F238E27FC236}">
                <a16:creationId xmlns:a16="http://schemas.microsoft.com/office/drawing/2014/main" id="{C724CD24-3C1C-487C-9519-92C071B207BC}"/>
              </a:ext>
            </a:extLst>
          </p:cNvPr>
          <p:cNvSpPr>
            <a:spLocks noGrp="1"/>
          </p:cNvSpPr>
          <p:nvPr>
            <p:ph idx="11"/>
          </p:nvPr>
        </p:nvSpPr>
        <p:spPr>
          <a:xfrm>
            <a:off x="457200" y="1752600"/>
            <a:ext cx="8305800" cy="1676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one matrices. </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The </a:t>
            </a:r>
            <a:r>
              <a:rPr kumimoji="0" lang="en-US" sz="2800" b="0" i="1"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join</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of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and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is the zero-one matrix with (</a:t>
            </a:r>
            <a:r>
              <a:rPr kumimoji="0" lang="en-US" sz="2800" b="0" i="1" u="none" strike="noStrike" kern="1200" cap="none" spc="0" normalizeH="0" baseline="0" noProof="0" dirty="0" err="1">
                <a:ln>
                  <a:noFill/>
                </a:ln>
                <a:solidFill>
                  <a:prstClr val="black"/>
                </a:solidFill>
                <a:effectLst/>
                <a:uLnTx/>
                <a:uFillTx/>
                <a:latin typeface="Calibri"/>
                <a:ea typeface="Cambria Math"/>
                <a:cs typeface="Arial" panose="020B0604020202020204" pitchFamily="34" charset="0"/>
                <a:sym typeface="Symbol"/>
              </a:rPr>
              <a:t>i,j</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t>
            </a:r>
            <a:r>
              <a:rPr kumimoji="0" lang="en-US" sz="2800" b="0" i="0" u="none" strike="noStrike" kern="1200" cap="none" spc="0" normalizeH="0" baseline="0" noProof="0" dirty="0" err="1">
                <a:ln>
                  <a:noFill/>
                </a:ln>
                <a:solidFill>
                  <a:prstClr val="black"/>
                </a:solidFill>
                <a:effectLst/>
                <a:uLnTx/>
                <a:uFillTx/>
                <a:latin typeface="Calibri"/>
                <a:ea typeface="Cambria Math"/>
                <a:cs typeface="Arial" panose="020B0604020202020204" pitchFamily="34" charset="0"/>
                <a:sym typeface="Symbol"/>
              </a:rPr>
              <a:t>th</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entry</a:t>
            </a:r>
            <a:endParaRPr lang="en-US" dirty="0"/>
          </a:p>
        </p:txBody>
      </p:sp>
      <p:graphicFrame>
        <p:nvGraphicFramePr>
          <p:cNvPr id="17" name="Object 16">
            <a:extLst>
              <a:ext uri="{FF2B5EF4-FFF2-40B4-BE49-F238E27FC236}">
                <a16:creationId xmlns:a16="http://schemas.microsoft.com/office/drawing/2014/main" id="{78B35205-834B-491E-8320-8B4FB2451B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1223963"/>
              </p:ext>
            </p:extLst>
          </p:nvPr>
        </p:nvGraphicFramePr>
        <p:xfrm>
          <a:off x="1752600" y="2926080"/>
          <a:ext cx="1174750" cy="603250"/>
        </p:xfrm>
        <a:graphic>
          <a:graphicData uri="http://schemas.openxmlformats.org/presentationml/2006/ole">
            <mc:AlternateContent xmlns:mc="http://schemas.openxmlformats.org/markup-compatibility/2006">
              <mc:Choice xmlns:v="urn:schemas-microsoft-com:vml" Requires="v">
                <p:oleObj name="Equation" r:id="rId4" imgW="469800" imgH="241200" progId="Equation.DSMT4">
                  <p:embed/>
                </p:oleObj>
              </mc:Choice>
              <mc:Fallback>
                <p:oleObj name="Equation" r:id="rId4" imgW="469800" imgH="241200" progId="Equation.DSMT4">
                  <p:embed/>
                  <p:pic>
                    <p:nvPicPr>
                      <p:cNvPr id="0" name=""/>
                      <p:cNvPicPr/>
                      <p:nvPr/>
                    </p:nvPicPr>
                    <p:blipFill>
                      <a:blip r:embed="rId5"/>
                      <a:stretch>
                        <a:fillRect/>
                      </a:stretch>
                    </p:blipFill>
                    <p:spPr>
                      <a:xfrm>
                        <a:off x="1752600" y="2926080"/>
                        <a:ext cx="1174750" cy="6032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7DCCC00-D54C-48DE-8633-9A53C455EB56}"/>
              </a:ext>
            </a:extLst>
          </p:cNvPr>
          <p:cNvSpPr>
            <a:spLocks noGrp="1"/>
          </p:cNvSpPr>
          <p:nvPr>
            <p:ph idx="12"/>
          </p:nvPr>
        </p:nvSpPr>
        <p:spPr>
          <a:xfrm>
            <a:off x="2865294" y="2925532"/>
            <a:ext cx="5996709" cy="565727"/>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The </a:t>
            </a:r>
            <a:r>
              <a:rPr kumimoji="0" lang="en-US" sz="2800" b="0" i="1"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join</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of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and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 </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denoted by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t>
            </a:r>
            <a:endParaRPr lang="en-US" dirty="0"/>
          </a:p>
        </p:txBody>
      </p:sp>
      <p:sp>
        <p:nvSpPr>
          <p:cNvPr id="7" name="Content Placeholder 6">
            <a:extLst>
              <a:ext uri="{FF2B5EF4-FFF2-40B4-BE49-F238E27FC236}">
                <a16:creationId xmlns:a16="http://schemas.microsoft.com/office/drawing/2014/main" id="{962D7912-BFA5-408A-8E78-65DAC9E76893}"/>
              </a:ext>
            </a:extLst>
          </p:cNvPr>
          <p:cNvSpPr>
            <a:spLocks noGrp="1"/>
          </p:cNvSpPr>
          <p:nvPr>
            <p:ph idx="13"/>
          </p:nvPr>
        </p:nvSpPr>
        <p:spPr>
          <a:xfrm>
            <a:off x="457200" y="3605558"/>
            <a:ext cx="7924800" cy="912583"/>
          </a:xfrm>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sym typeface="Symbol"/>
              </a:rPr>
              <a:t>T</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he </a:t>
            </a:r>
            <a:r>
              <a:rPr kumimoji="0" lang="en-US" sz="28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meet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of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and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 </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the zero-one matrix with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t>
            </a:r>
            <a:r>
              <a:rPr kumimoji="0" lang="en-US" sz="2800" b="0" i="1" u="none" strike="noStrike" kern="1200" cap="none" spc="0" normalizeH="0" baseline="0" noProof="0" dirty="0" err="1">
                <a:ln>
                  <a:noFill/>
                </a:ln>
                <a:solidFill>
                  <a:prstClr val="black"/>
                </a:solidFill>
                <a:effectLst/>
                <a:uLnTx/>
                <a:uFillTx/>
                <a:latin typeface="Calibri"/>
                <a:ea typeface="Cambria Math"/>
                <a:cs typeface="Arial" panose="020B0604020202020204" pitchFamily="34" charset="0"/>
                <a:sym typeface="Symbol"/>
              </a:rPr>
              <a:t>i,j</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t>
            </a:r>
            <a:r>
              <a:rPr kumimoji="0" lang="en-US" sz="2800" b="0" i="0" u="none" strike="noStrike" kern="1200" cap="none" spc="0" normalizeH="0" baseline="0" noProof="0" dirty="0" err="1">
                <a:ln>
                  <a:noFill/>
                </a:ln>
                <a:solidFill>
                  <a:prstClr val="black"/>
                </a:solidFill>
                <a:effectLst/>
                <a:uLnTx/>
                <a:uFillTx/>
                <a:latin typeface="Calibri"/>
                <a:ea typeface="Cambria Math"/>
                <a:cs typeface="Arial" panose="020B0604020202020204" pitchFamily="34" charset="0"/>
                <a:sym typeface="Symbol"/>
              </a:rPr>
              <a:t>th</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a:ea typeface="Cambria Math" pitchFamily="18" charset="0"/>
                <a:cs typeface="Arial" panose="020B0604020202020204" pitchFamily="34" charset="0"/>
              </a:rPr>
              <a:t>entry</a:t>
            </a:r>
            <a:endPar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endParaRPr>
          </a:p>
        </p:txBody>
      </p:sp>
      <p:graphicFrame>
        <p:nvGraphicFramePr>
          <p:cNvPr id="18" name="Object 17">
            <a:extLst>
              <a:ext uri="{FF2B5EF4-FFF2-40B4-BE49-F238E27FC236}">
                <a16:creationId xmlns:a16="http://schemas.microsoft.com/office/drawing/2014/main" id="{BD720474-6162-4156-BF98-8E50FC31A4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361262"/>
              </p:ext>
            </p:extLst>
          </p:nvPr>
        </p:nvGraphicFramePr>
        <p:xfrm>
          <a:off x="2532888" y="4018914"/>
          <a:ext cx="1174750" cy="603250"/>
        </p:xfrm>
        <a:graphic>
          <a:graphicData uri="http://schemas.openxmlformats.org/presentationml/2006/ole">
            <mc:AlternateContent xmlns:mc="http://schemas.openxmlformats.org/markup-compatibility/2006">
              <mc:Choice xmlns:v="urn:schemas-microsoft-com:vml" Requires="v">
                <p:oleObj name="Equation" r:id="rId6" imgW="469800" imgH="241200" progId="Equation.DSMT4">
                  <p:embed/>
                </p:oleObj>
              </mc:Choice>
              <mc:Fallback>
                <p:oleObj name="Equation" r:id="rId6" imgW="469800" imgH="241200" progId="Equation.DSMT4">
                  <p:embed/>
                  <p:pic>
                    <p:nvPicPr>
                      <p:cNvPr id="0" name=""/>
                      <p:cNvPicPr/>
                      <p:nvPr/>
                    </p:nvPicPr>
                    <p:blipFill>
                      <a:blip r:embed="rId7"/>
                      <a:stretch>
                        <a:fillRect/>
                      </a:stretch>
                    </p:blipFill>
                    <p:spPr>
                      <a:xfrm>
                        <a:off x="2532888" y="4018914"/>
                        <a:ext cx="1174750" cy="6032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7A427E4-17FB-4512-84EC-9A4DDCB12911}"/>
              </a:ext>
            </a:extLst>
          </p:cNvPr>
          <p:cNvSpPr>
            <a:spLocks noGrp="1"/>
          </p:cNvSpPr>
          <p:nvPr>
            <p:ph idx="14"/>
          </p:nvPr>
        </p:nvSpPr>
        <p:spPr>
          <a:xfrm>
            <a:off x="3634510" y="4021079"/>
            <a:ext cx="4761345" cy="515563"/>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The </a:t>
            </a:r>
            <a:r>
              <a:rPr kumimoji="0" lang="en-US" sz="2800" b="0" i="1"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meet</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of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and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 </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denoted</a:t>
            </a:r>
            <a:endParaRPr lang="en-US" dirty="0"/>
          </a:p>
        </p:txBody>
      </p:sp>
      <p:sp>
        <p:nvSpPr>
          <p:cNvPr id="9" name="Content Placeholder 8">
            <a:extLst>
              <a:ext uri="{FF2B5EF4-FFF2-40B4-BE49-F238E27FC236}">
                <a16:creationId xmlns:a16="http://schemas.microsoft.com/office/drawing/2014/main" id="{F919DF75-FFA2-44A2-A252-8B0765B141D9}"/>
              </a:ext>
            </a:extLst>
          </p:cNvPr>
          <p:cNvSpPr>
            <a:spLocks noGrp="1"/>
          </p:cNvSpPr>
          <p:nvPr>
            <p:ph idx="15"/>
          </p:nvPr>
        </p:nvSpPr>
        <p:spPr>
          <a:xfrm>
            <a:off x="819255" y="4447049"/>
            <a:ext cx="1584036" cy="495299"/>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by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 </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 </a:t>
            </a:r>
            <a:r>
              <a:rPr kumimoji="0" lang="en-US" sz="2800" b="1"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B</a:t>
            </a:r>
            <a:r>
              <a:rPr kumimoji="0" lang="en-US" sz="2800" b="0" i="0" u="none" strike="noStrike" kern="1200" cap="none" spc="0" normalizeH="0" baseline="0" noProof="0" dirty="0">
                <a:ln>
                  <a:noFill/>
                </a:ln>
                <a:solidFill>
                  <a:prstClr val="black"/>
                </a:solidFill>
                <a:effectLst/>
                <a:uLnTx/>
                <a:uFillTx/>
                <a:latin typeface="Calibri"/>
                <a:ea typeface="Cambria Math"/>
                <a:cs typeface="Arial" panose="020B0604020202020204" pitchFamily="34" charset="0"/>
                <a:sym typeface="Symbol"/>
              </a:rPr>
              <a:t>.</a:t>
            </a:r>
            <a:endParaRPr lang="en-US" dirty="0"/>
          </a:p>
        </p:txBody>
      </p:sp>
      <p:sp>
        <p:nvSpPr>
          <p:cNvPr id="15" name="Slide Number Placeholder 5">
            <a:extLst>
              <a:ext uri="{FF2B5EF4-FFF2-40B4-BE49-F238E27FC236}">
                <a16:creationId xmlns:a16="http://schemas.microsoft.com/office/drawing/2014/main" id="{39436450-8F81-4741-B19D-497CDFDF95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132</a:t>
            </a:fld>
            <a:endParaRPr lang="en-US" dirty="0">
              <a:solidFill>
                <a:schemeClr val="bg1"/>
              </a:solidFill>
            </a:endParaRPr>
          </a:p>
        </p:txBody>
      </p:sp>
    </p:spTree>
    <p:extLst>
      <p:ext uri="{BB962C8B-B14F-4D97-AF65-F5344CB8AC3E}">
        <p14:creationId xmlns:p14="http://schemas.microsoft.com/office/powerpoint/2010/main" val="11072729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Joins and Meets of Zero-One Matrices</a:t>
            </a:r>
            <a:endParaRPr lang="en-US" sz="1500" dirty="0"/>
          </a:p>
        </p:txBody>
      </p:sp>
      <p:sp>
        <p:nvSpPr>
          <p:cNvPr id="9" name="Content Placeholder 2"/>
          <p:cNvSpPr>
            <a:spLocks noGrp="1"/>
          </p:cNvSpPr>
          <p:nvPr>
            <p:ph idx="1"/>
          </p:nvPr>
        </p:nvSpPr>
        <p:spPr>
          <a:xfrm>
            <a:off x="457200" y="1295400"/>
            <a:ext cx="8229600" cy="914400"/>
          </a:xfrm>
        </p:spPr>
        <p:txBody>
          <a:bodyPr/>
          <a:lstStyle/>
          <a:p>
            <a:r>
              <a:rPr lang="en-US" sz="3000" b="1" dirty="0">
                <a:latin typeface="Calibri (Body)"/>
              </a:rPr>
              <a:t>Example</a:t>
            </a:r>
            <a:r>
              <a:rPr lang="en-US" sz="3000" dirty="0">
                <a:latin typeface="Calibri (Body)"/>
              </a:rPr>
              <a:t>: Find the join and meet of the zero-one matrices</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6576263"/>
              </p:ext>
            </p:extLst>
          </p:nvPr>
        </p:nvGraphicFramePr>
        <p:xfrm>
          <a:off x="1778000" y="2260600"/>
          <a:ext cx="1981200" cy="965200"/>
        </p:xfrm>
        <a:graphic>
          <a:graphicData uri="http://schemas.openxmlformats.org/presentationml/2006/ole">
            <mc:AlternateContent xmlns:mc="http://schemas.openxmlformats.org/markup-compatibility/2006">
              <mc:Choice xmlns:v="urn:schemas-microsoft-com:vml" Requires="v">
                <p:oleObj name="Equation" r:id="rId2" imgW="990360" imgH="482400" progId="Equation.DSMT4">
                  <p:embed/>
                </p:oleObj>
              </mc:Choice>
              <mc:Fallback>
                <p:oleObj name="Equation" r:id="rId2" imgW="990360" imgH="482400" progId="Equation.DSMT4">
                  <p:embed/>
                  <p:pic>
                    <p:nvPicPr>
                      <p:cNvPr id="11" name="Object 3"/>
                      <p:cNvPicPr/>
                      <p:nvPr/>
                    </p:nvPicPr>
                    <p:blipFill>
                      <a:blip r:embed="rId3"/>
                      <a:stretch>
                        <a:fillRect/>
                      </a:stretch>
                    </p:blipFill>
                    <p:spPr>
                      <a:xfrm>
                        <a:off x="1778000" y="2260600"/>
                        <a:ext cx="1981200" cy="965200"/>
                      </a:xfrm>
                      <a:prstGeom prst="rect">
                        <a:avLst/>
                      </a:prstGeom>
                    </p:spPr>
                  </p:pic>
                </p:oleObj>
              </mc:Fallback>
            </mc:AlternateContent>
          </a:graphicData>
        </a:graphic>
      </p:graphicFrame>
      <p:graphicFrame>
        <p:nvGraphicFramePr>
          <p:cNvPr id="15"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6788866"/>
              </p:ext>
            </p:extLst>
          </p:nvPr>
        </p:nvGraphicFramePr>
        <p:xfrm>
          <a:off x="5349875" y="2263775"/>
          <a:ext cx="1879600" cy="965200"/>
        </p:xfrm>
        <a:graphic>
          <a:graphicData uri="http://schemas.openxmlformats.org/presentationml/2006/ole">
            <mc:AlternateContent xmlns:mc="http://schemas.openxmlformats.org/markup-compatibility/2006">
              <mc:Choice xmlns:v="urn:schemas-microsoft-com:vml" Requires="v">
                <p:oleObj name="Equation" r:id="rId4" imgW="939600" imgH="482400" progId="Equation.DSMT4">
                  <p:embed/>
                </p:oleObj>
              </mc:Choice>
              <mc:Fallback>
                <p:oleObj name="Equation" r:id="rId4" imgW="939600" imgH="482400" progId="Equation.DSMT4">
                  <p:embed/>
                  <p:pic>
                    <p:nvPicPr>
                      <p:cNvPr id="11" name="Object 3"/>
                      <p:cNvPicPr/>
                      <p:nvPr/>
                    </p:nvPicPr>
                    <p:blipFill>
                      <a:blip r:embed="rId5"/>
                      <a:stretch>
                        <a:fillRect/>
                      </a:stretch>
                    </p:blipFill>
                    <p:spPr>
                      <a:xfrm>
                        <a:off x="5349875" y="2263775"/>
                        <a:ext cx="1879600" cy="965200"/>
                      </a:xfrm>
                      <a:prstGeom prst="rect">
                        <a:avLst/>
                      </a:prstGeom>
                    </p:spPr>
                  </p:pic>
                </p:oleObj>
              </mc:Fallback>
            </mc:AlternateContent>
          </a:graphicData>
        </a:graphic>
      </p:graphicFrame>
      <p:sp>
        <p:nvSpPr>
          <p:cNvPr id="10" name="Content Placeholder 5"/>
          <p:cNvSpPr>
            <a:spLocks noGrp="1"/>
          </p:cNvSpPr>
          <p:nvPr>
            <p:ph idx="13"/>
          </p:nvPr>
        </p:nvSpPr>
        <p:spPr>
          <a:xfrm>
            <a:off x="457200" y="3276600"/>
            <a:ext cx="8229600" cy="609600"/>
          </a:xfrm>
        </p:spPr>
        <p:txBody>
          <a:bodyPr/>
          <a:lstStyle/>
          <a:p>
            <a:r>
              <a:rPr lang="en-US" sz="3000" b="1" dirty="0">
                <a:latin typeface="Calibri (Body)"/>
              </a:rPr>
              <a:t>Solution</a:t>
            </a:r>
            <a:r>
              <a:rPr lang="en-US" sz="3000" dirty="0">
                <a:latin typeface="Calibri (Body)"/>
              </a:rPr>
              <a:t>: The join of  </a:t>
            </a:r>
            <a:r>
              <a:rPr lang="en-US" sz="3000" b="1" dirty="0">
                <a:latin typeface="Calibri (Body)"/>
              </a:rPr>
              <a:t>A</a:t>
            </a:r>
            <a:r>
              <a:rPr lang="en-US" sz="3000" dirty="0">
                <a:latin typeface="Calibri (Body)"/>
              </a:rPr>
              <a:t> and </a:t>
            </a:r>
            <a:r>
              <a:rPr lang="en-US" sz="3000" b="1" dirty="0">
                <a:latin typeface="Calibri (Body)"/>
              </a:rPr>
              <a:t>B</a:t>
            </a:r>
            <a:r>
              <a:rPr lang="en-US" sz="3000" dirty="0">
                <a:latin typeface="Calibri (Body)"/>
              </a:rPr>
              <a:t> is</a:t>
            </a:r>
          </a:p>
        </p:txBody>
      </p:sp>
      <p:graphicFrame>
        <p:nvGraphicFramePr>
          <p:cNvPr id="13"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2249743"/>
              </p:ext>
            </p:extLst>
          </p:nvPr>
        </p:nvGraphicFramePr>
        <p:xfrm>
          <a:off x="482600" y="3937000"/>
          <a:ext cx="7569200" cy="965200"/>
        </p:xfrm>
        <a:graphic>
          <a:graphicData uri="http://schemas.openxmlformats.org/presentationml/2006/ole">
            <mc:AlternateContent xmlns:mc="http://schemas.openxmlformats.org/markup-compatibility/2006">
              <mc:Choice xmlns:v="urn:schemas-microsoft-com:vml" Requires="v">
                <p:oleObj name="Equation" r:id="rId6" imgW="3784320" imgH="482400" progId="Equation.DSMT4">
                  <p:embed/>
                </p:oleObj>
              </mc:Choice>
              <mc:Fallback>
                <p:oleObj name="Equation" r:id="rId6" imgW="3784320" imgH="482400" progId="Equation.DSMT4">
                  <p:embed/>
                  <p:pic>
                    <p:nvPicPr>
                      <p:cNvPr id="13" name="Object 6"/>
                      <p:cNvPicPr/>
                      <p:nvPr/>
                    </p:nvPicPr>
                    <p:blipFill>
                      <a:blip r:embed="rId7"/>
                      <a:stretch>
                        <a:fillRect/>
                      </a:stretch>
                    </p:blipFill>
                    <p:spPr>
                      <a:xfrm>
                        <a:off x="482600" y="3937000"/>
                        <a:ext cx="7569200" cy="965200"/>
                      </a:xfrm>
                      <a:prstGeom prst="rect">
                        <a:avLst/>
                      </a:prstGeom>
                    </p:spPr>
                  </p:pic>
                </p:oleObj>
              </mc:Fallback>
            </mc:AlternateContent>
          </a:graphicData>
        </a:graphic>
      </p:graphicFrame>
      <p:sp>
        <p:nvSpPr>
          <p:cNvPr id="6" name="Content Placeholder 7"/>
          <p:cNvSpPr>
            <a:spLocks noGrp="1"/>
          </p:cNvSpPr>
          <p:nvPr>
            <p:ph idx="14"/>
          </p:nvPr>
        </p:nvSpPr>
        <p:spPr>
          <a:xfrm>
            <a:off x="457200" y="4953000"/>
            <a:ext cx="4038600" cy="533400"/>
          </a:xfrm>
        </p:spPr>
        <p:txBody>
          <a:bodyPr/>
          <a:lstStyle/>
          <a:p>
            <a:r>
              <a:rPr lang="en-US" sz="3000" dirty="0">
                <a:latin typeface="Calibri (Body)"/>
              </a:rPr>
              <a:t>The meet of </a:t>
            </a:r>
            <a:r>
              <a:rPr lang="en-US" sz="3000" b="1" dirty="0">
                <a:latin typeface="Calibri (Body)"/>
              </a:rPr>
              <a:t>A</a:t>
            </a:r>
            <a:r>
              <a:rPr lang="en-US" sz="3000" dirty="0">
                <a:latin typeface="Calibri (Body)"/>
              </a:rPr>
              <a:t> and </a:t>
            </a:r>
            <a:r>
              <a:rPr lang="en-US" sz="3000" b="1" dirty="0">
                <a:latin typeface="Calibri (Body)"/>
              </a:rPr>
              <a:t>B</a:t>
            </a:r>
            <a:r>
              <a:rPr lang="en-US" sz="3000" dirty="0">
                <a:latin typeface="Calibri (Body)"/>
              </a:rPr>
              <a:t> is</a:t>
            </a:r>
          </a:p>
        </p:txBody>
      </p:sp>
      <p:graphicFrame>
        <p:nvGraphicFramePr>
          <p:cNvPr id="16"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5611214"/>
              </p:ext>
            </p:extLst>
          </p:nvPr>
        </p:nvGraphicFramePr>
        <p:xfrm>
          <a:off x="482600" y="5554663"/>
          <a:ext cx="7696200" cy="965200"/>
        </p:xfrm>
        <a:graphic>
          <a:graphicData uri="http://schemas.openxmlformats.org/presentationml/2006/ole">
            <mc:AlternateContent xmlns:mc="http://schemas.openxmlformats.org/markup-compatibility/2006">
              <mc:Choice xmlns:v="urn:schemas-microsoft-com:vml" Requires="v">
                <p:oleObj name="Equation" r:id="rId8" imgW="3848040" imgH="482400" progId="Equation.DSMT4">
                  <p:embed/>
                </p:oleObj>
              </mc:Choice>
              <mc:Fallback>
                <p:oleObj name="Equation" r:id="rId8" imgW="3848040" imgH="482400" progId="Equation.DSMT4">
                  <p:embed/>
                  <p:pic>
                    <p:nvPicPr>
                      <p:cNvPr id="13" name="Object 6"/>
                      <p:cNvPicPr/>
                      <p:nvPr/>
                    </p:nvPicPr>
                    <p:blipFill>
                      <a:blip r:embed="rId9"/>
                      <a:stretch>
                        <a:fillRect/>
                      </a:stretch>
                    </p:blipFill>
                    <p:spPr>
                      <a:xfrm>
                        <a:off x="482600" y="5554663"/>
                        <a:ext cx="7696200" cy="965200"/>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0C9A657B-82D3-4618-88F2-4795DBC4E1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133</a:t>
            </a:fld>
            <a:endParaRPr lang="en-US" dirty="0">
              <a:solidFill>
                <a:schemeClr val="bg1"/>
              </a:solidFill>
            </a:endParaRPr>
          </a:p>
        </p:txBody>
      </p:sp>
    </p:spTree>
    <p:extLst>
      <p:ext uri="{BB962C8B-B14F-4D97-AF65-F5344CB8AC3E}">
        <p14:creationId xmlns:p14="http://schemas.microsoft.com/office/powerpoint/2010/main" val="18217564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289D-2B72-4F86-8A80-42559652B9EA}"/>
              </a:ext>
            </a:extLst>
          </p:cNvPr>
          <p:cNvSpPr>
            <a:spLocks noGrp="1"/>
          </p:cNvSpPr>
          <p:nvPr>
            <p:ph type="title"/>
          </p:nvPr>
        </p:nvSpPr>
        <p:spPr/>
        <p:txBody>
          <a:bodyPr/>
          <a:lstStyle/>
          <a:p>
            <a:r>
              <a:rPr lang="en-US" dirty="0"/>
              <a:t>Boolean Product of Zero-One Matrices</a:t>
            </a:r>
            <a:r>
              <a:rPr lang="en-US" sz="1500" dirty="0"/>
              <a:t> 1</a:t>
            </a:r>
            <a:endParaRPr lang="en-US" dirty="0"/>
          </a:p>
        </p:txBody>
      </p:sp>
      <p:sp>
        <p:nvSpPr>
          <p:cNvPr id="3" name="Content Placeholder 2">
            <a:extLst>
              <a:ext uri="{FF2B5EF4-FFF2-40B4-BE49-F238E27FC236}">
                <a16:creationId xmlns:a16="http://schemas.microsoft.com/office/drawing/2014/main" id="{8A982D91-CB73-4BF5-A918-24F4564AAB36}"/>
              </a:ext>
            </a:extLst>
          </p:cNvPr>
          <p:cNvSpPr>
            <a:spLocks noGrp="1"/>
          </p:cNvSpPr>
          <p:nvPr>
            <p:ph idx="1"/>
          </p:nvPr>
        </p:nvSpPr>
        <p:spPr>
          <a:xfrm>
            <a:off x="457200" y="1295400"/>
            <a:ext cx="2895600" cy="65413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Definition</a:t>
            </a:r>
            <a:r>
              <a:rPr kumimoji="0" lang="en-US" sz="3000" b="0" i="0" u="none" strike="noStrike" kern="1200" cap="none" spc="0" normalizeH="0" baseline="0" noProof="0" dirty="0">
                <a:ln>
                  <a:noFill/>
                </a:ln>
                <a:solidFill>
                  <a:prstClr val="black"/>
                </a:solidFill>
                <a:effectLst/>
                <a:uLnTx/>
                <a:uFillTx/>
                <a:latin typeface="Calibri (Body)"/>
              </a:rPr>
              <a:t>: Let</a:t>
            </a:r>
          </a:p>
        </p:txBody>
      </p:sp>
      <p:graphicFrame>
        <p:nvGraphicFramePr>
          <p:cNvPr id="18" name="Object 17">
            <a:extLst>
              <a:ext uri="{FF2B5EF4-FFF2-40B4-BE49-F238E27FC236}">
                <a16:creationId xmlns:a16="http://schemas.microsoft.com/office/drawing/2014/main" id="{CD2AC136-0334-48FA-9BC2-23D7074EB8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8479829"/>
              </p:ext>
            </p:extLst>
          </p:nvPr>
        </p:nvGraphicFramePr>
        <p:xfrm>
          <a:off x="2819400" y="1284142"/>
          <a:ext cx="1363662" cy="652186"/>
        </p:xfrm>
        <a:graphic>
          <a:graphicData uri="http://schemas.openxmlformats.org/presentationml/2006/ole">
            <mc:AlternateContent xmlns:mc="http://schemas.openxmlformats.org/markup-compatibility/2006">
              <mc:Choice xmlns:v="urn:schemas-microsoft-com:vml" Requires="v">
                <p:oleObj name="Equation" r:id="rId2" imgW="583920" imgH="279360" progId="Equation.DSMT4">
                  <p:embed/>
                </p:oleObj>
              </mc:Choice>
              <mc:Fallback>
                <p:oleObj name="Equation" r:id="rId2" imgW="583920" imgH="279360" progId="Equation.DSMT4">
                  <p:embed/>
                  <p:pic>
                    <p:nvPicPr>
                      <p:cNvPr id="0" name=""/>
                      <p:cNvPicPr/>
                      <p:nvPr/>
                    </p:nvPicPr>
                    <p:blipFill>
                      <a:blip r:embed="rId3"/>
                      <a:stretch>
                        <a:fillRect/>
                      </a:stretch>
                    </p:blipFill>
                    <p:spPr>
                      <a:xfrm>
                        <a:off x="2819400" y="1284142"/>
                        <a:ext cx="1363662" cy="65218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895B297-1EE8-43A6-896B-068B7A323C7A}"/>
              </a:ext>
            </a:extLst>
          </p:cNvPr>
          <p:cNvSpPr>
            <a:spLocks noGrp="1"/>
          </p:cNvSpPr>
          <p:nvPr>
            <p:ph idx="10"/>
          </p:nvPr>
        </p:nvSpPr>
        <p:spPr>
          <a:xfrm>
            <a:off x="4119273" y="1293429"/>
            <a:ext cx="4648200" cy="551783"/>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be an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m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k</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zero-one matrix</a:t>
            </a:r>
            <a:endParaRPr lang="en-US" dirty="0">
              <a:latin typeface="Calibri (Body)"/>
            </a:endParaRPr>
          </a:p>
        </p:txBody>
      </p:sp>
      <p:sp>
        <p:nvSpPr>
          <p:cNvPr id="5" name="Content Placeholder 4">
            <a:extLst>
              <a:ext uri="{FF2B5EF4-FFF2-40B4-BE49-F238E27FC236}">
                <a16:creationId xmlns:a16="http://schemas.microsoft.com/office/drawing/2014/main" id="{FDDDE84F-6D69-482A-9EF6-C6A1250987CE}"/>
              </a:ext>
            </a:extLst>
          </p:cNvPr>
          <p:cNvSpPr>
            <a:spLocks noGrp="1"/>
          </p:cNvSpPr>
          <p:nvPr>
            <p:ph idx="11"/>
          </p:nvPr>
        </p:nvSpPr>
        <p:spPr>
          <a:xfrm>
            <a:off x="457200" y="1752600"/>
            <a:ext cx="838200" cy="484027"/>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and</a:t>
            </a:r>
            <a:endParaRPr lang="en-US" dirty="0">
              <a:latin typeface="Calibri (Body)"/>
            </a:endParaRPr>
          </a:p>
        </p:txBody>
      </p:sp>
      <p:graphicFrame>
        <p:nvGraphicFramePr>
          <p:cNvPr id="19" name="Object 18">
            <a:extLst>
              <a:ext uri="{FF2B5EF4-FFF2-40B4-BE49-F238E27FC236}">
                <a16:creationId xmlns:a16="http://schemas.microsoft.com/office/drawing/2014/main" id="{3D021A0F-C80B-4F65-86DE-4829AC0A86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7778803"/>
              </p:ext>
            </p:extLst>
          </p:nvPr>
        </p:nvGraphicFramePr>
        <p:xfrm>
          <a:off x="1186729" y="1758967"/>
          <a:ext cx="1295400" cy="619539"/>
        </p:xfrm>
        <a:graphic>
          <a:graphicData uri="http://schemas.openxmlformats.org/presentationml/2006/ole">
            <mc:AlternateContent xmlns:mc="http://schemas.openxmlformats.org/markup-compatibility/2006">
              <mc:Choice xmlns:v="urn:schemas-microsoft-com:vml" Requires="v">
                <p:oleObj name="Equation" r:id="rId4" imgW="583920" imgH="279360" progId="Equation.DSMT4">
                  <p:embed/>
                </p:oleObj>
              </mc:Choice>
              <mc:Fallback>
                <p:oleObj name="Equation" r:id="rId4" imgW="583920" imgH="279360" progId="Equation.DSMT4">
                  <p:embed/>
                  <p:pic>
                    <p:nvPicPr>
                      <p:cNvPr id="0" name=""/>
                      <p:cNvPicPr/>
                      <p:nvPr/>
                    </p:nvPicPr>
                    <p:blipFill>
                      <a:blip r:embed="rId5"/>
                      <a:stretch>
                        <a:fillRect/>
                      </a:stretch>
                    </p:blipFill>
                    <p:spPr>
                      <a:xfrm>
                        <a:off x="1186729" y="1758967"/>
                        <a:ext cx="1295400" cy="61953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BA65E97-09EA-467B-83C1-1675C29DC38C}"/>
              </a:ext>
            </a:extLst>
          </p:cNvPr>
          <p:cNvSpPr>
            <a:spLocks noGrp="1"/>
          </p:cNvSpPr>
          <p:nvPr>
            <p:ph idx="12"/>
          </p:nvPr>
        </p:nvSpPr>
        <p:spPr>
          <a:xfrm>
            <a:off x="2377440" y="1745763"/>
            <a:ext cx="6400800" cy="551782"/>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be a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k</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zero-one matrix. The </a:t>
            </a:r>
            <a:r>
              <a:rPr kumimoji="0" lang="en-US" sz="3000" b="0" i="1" u="none" strike="noStrike" kern="1200" cap="none" spc="0" normalizeH="0" baseline="0" noProof="0" dirty="0">
                <a:ln>
                  <a:noFill/>
                </a:ln>
                <a:solidFill>
                  <a:prstClr val="black"/>
                </a:solidFill>
                <a:effectLst/>
                <a:uLnTx/>
                <a:uFillTx/>
                <a:latin typeface="Calibri (Body)"/>
                <a:ea typeface="Cambria Math"/>
                <a:sym typeface="Symbol"/>
              </a:rPr>
              <a:t>Boolean</a:t>
            </a:r>
            <a:endParaRPr lang="en-US" dirty="0">
              <a:latin typeface="Calibri (Body)"/>
            </a:endParaRPr>
          </a:p>
        </p:txBody>
      </p:sp>
      <p:sp>
        <p:nvSpPr>
          <p:cNvPr id="7" name="Content Placeholder 6">
            <a:extLst>
              <a:ext uri="{FF2B5EF4-FFF2-40B4-BE49-F238E27FC236}">
                <a16:creationId xmlns:a16="http://schemas.microsoft.com/office/drawing/2014/main" id="{27DFC207-B8BA-41E6-B27D-1D61BAFA1B3B}"/>
              </a:ext>
            </a:extLst>
          </p:cNvPr>
          <p:cNvSpPr>
            <a:spLocks noGrp="1"/>
          </p:cNvSpPr>
          <p:nvPr>
            <p:ph idx="13"/>
          </p:nvPr>
        </p:nvSpPr>
        <p:spPr>
          <a:xfrm>
            <a:off x="457200" y="2211231"/>
            <a:ext cx="5181600" cy="568078"/>
          </a:xfrm>
        </p:spPr>
        <p:txBody>
          <a:bodyPr/>
          <a:lstStyle/>
          <a:p>
            <a:r>
              <a:rPr kumimoji="0" lang="en-US" sz="3000" b="0" i="1" u="none" strike="noStrike" kern="1200" cap="none" spc="0" normalizeH="0" baseline="0" noProof="0" dirty="0">
                <a:ln>
                  <a:noFill/>
                </a:ln>
                <a:solidFill>
                  <a:prstClr val="black"/>
                </a:solidFill>
                <a:effectLst/>
                <a:uLnTx/>
                <a:uFillTx/>
                <a:latin typeface="Calibri (Body)"/>
                <a:ea typeface="Cambria Math"/>
                <a:sym typeface="Symbol"/>
              </a:rPr>
              <a:t>product</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of </a:t>
            </a: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A </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and </a:t>
            </a: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B</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a:t>
            </a: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 </a:t>
            </a:r>
            <a:r>
              <a:rPr kumimoji="0" lang="en-US" sz="3000" b="0" i="0" u="none" strike="noStrike" kern="1200" cap="none" spc="0" normalizeH="0" baseline="0" noProof="0" dirty="0">
                <a:ln>
                  <a:noFill/>
                </a:ln>
                <a:solidFill>
                  <a:prstClr val="black"/>
                </a:solidFill>
                <a:effectLst/>
                <a:uLnTx/>
                <a:uFillTx/>
                <a:latin typeface="Calibri (Body)"/>
              </a:rPr>
              <a:t>denoted by</a:t>
            </a:r>
            <a:endParaRPr lang="en-US" dirty="0">
              <a:latin typeface="Calibri (Body)"/>
            </a:endParaRPr>
          </a:p>
        </p:txBody>
      </p:sp>
      <p:graphicFrame>
        <p:nvGraphicFramePr>
          <p:cNvPr id="20" name="Object 19">
            <a:extLst>
              <a:ext uri="{FF2B5EF4-FFF2-40B4-BE49-F238E27FC236}">
                <a16:creationId xmlns:a16="http://schemas.microsoft.com/office/drawing/2014/main" id="{BEF98F8D-F6BB-46E0-BE3E-ADAD272C19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8594764"/>
              </p:ext>
            </p:extLst>
          </p:nvPr>
        </p:nvGraphicFramePr>
        <p:xfrm>
          <a:off x="5419725" y="2286000"/>
          <a:ext cx="1133475" cy="466726"/>
        </p:xfrm>
        <a:graphic>
          <a:graphicData uri="http://schemas.openxmlformats.org/presentationml/2006/ole">
            <mc:AlternateContent xmlns:mc="http://schemas.openxmlformats.org/markup-compatibility/2006">
              <mc:Choice xmlns:v="urn:schemas-microsoft-com:vml" Requires="v">
                <p:oleObj name="Equation" r:id="rId6" imgW="431640" imgH="177480" progId="Equation.DSMT4">
                  <p:embed/>
                </p:oleObj>
              </mc:Choice>
              <mc:Fallback>
                <p:oleObj name="Equation" r:id="rId6" imgW="431640" imgH="177480" progId="Equation.DSMT4">
                  <p:embed/>
                  <p:pic>
                    <p:nvPicPr>
                      <p:cNvPr id="0" name=""/>
                      <p:cNvPicPr/>
                      <p:nvPr/>
                    </p:nvPicPr>
                    <p:blipFill>
                      <a:blip r:embed="rId7"/>
                      <a:stretch>
                        <a:fillRect/>
                      </a:stretch>
                    </p:blipFill>
                    <p:spPr>
                      <a:xfrm>
                        <a:off x="5419725" y="2286000"/>
                        <a:ext cx="1133475" cy="46672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6F0D269-347F-4BAB-875B-534A5F3155D2}"/>
              </a:ext>
            </a:extLst>
          </p:cNvPr>
          <p:cNvSpPr>
            <a:spLocks noGrp="1"/>
          </p:cNvSpPr>
          <p:nvPr>
            <p:ph idx="14"/>
          </p:nvPr>
        </p:nvSpPr>
        <p:spPr>
          <a:xfrm>
            <a:off x="6547500" y="2208556"/>
            <a:ext cx="2133600" cy="568077"/>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is the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m</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 ×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n</a:t>
            </a:r>
            <a:endParaRPr lang="en-US" dirty="0">
              <a:latin typeface="Calibri (Body)"/>
            </a:endParaRPr>
          </a:p>
        </p:txBody>
      </p:sp>
      <p:sp>
        <p:nvSpPr>
          <p:cNvPr id="9" name="Content Placeholder 8">
            <a:extLst>
              <a:ext uri="{FF2B5EF4-FFF2-40B4-BE49-F238E27FC236}">
                <a16:creationId xmlns:a16="http://schemas.microsoft.com/office/drawing/2014/main" id="{E643F1EB-099D-4A44-933D-7F1AD030CBA1}"/>
              </a:ext>
            </a:extLst>
          </p:cNvPr>
          <p:cNvSpPr>
            <a:spLocks noGrp="1"/>
          </p:cNvSpPr>
          <p:nvPr>
            <p:ph idx="15"/>
          </p:nvPr>
        </p:nvSpPr>
        <p:spPr>
          <a:xfrm>
            <a:off x="455180" y="2663564"/>
            <a:ext cx="5181600" cy="64673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zero-one matrix with(</a:t>
            </a:r>
            <a:r>
              <a:rPr kumimoji="0" lang="en-US" sz="3000" b="0" i="1" u="none" strike="noStrike" kern="1200" cap="none" spc="0" normalizeH="0" baseline="0" noProof="0" dirty="0" err="1">
                <a:ln>
                  <a:noFill/>
                </a:ln>
                <a:solidFill>
                  <a:prstClr val="black"/>
                </a:solidFill>
                <a:effectLst/>
                <a:uLnTx/>
                <a:uFillTx/>
                <a:latin typeface="Calibri (Body)"/>
                <a:ea typeface="Cambria Math"/>
                <a:sym typeface="Symbol"/>
              </a:rPr>
              <a:t>i,j</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a:t>
            </a:r>
            <a:r>
              <a:rPr kumimoji="0" lang="en-US" sz="3000" b="0" i="0" u="none" strike="noStrike" kern="1200" cap="none" spc="0" normalizeH="0" baseline="0" noProof="0" dirty="0" err="1">
                <a:ln>
                  <a:noFill/>
                </a:ln>
                <a:solidFill>
                  <a:prstClr val="black"/>
                </a:solidFill>
                <a:effectLst/>
                <a:uLnTx/>
                <a:uFillTx/>
                <a:latin typeface="Calibri (Body)"/>
                <a:ea typeface="Cambria Math"/>
                <a:sym typeface="Symbol"/>
              </a:rPr>
              <a:t>th</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entry</a:t>
            </a:r>
          </a:p>
        </p:txBody>
      </p:sp>
      <p:graphicFrame>
        <p:nvGraphicFramePr>
          <p:cNvPr id="21" name="Object 20">
            <a:extLst>
              <a:ext uri="{FF2B5EF4-FFF2-40B4-BE49-F238E27FC236}">
                <a16:creationId xmlns:a16="http://schemas.microsoft.com/office/drawing/2014/main" id="{8921B3C8-9BCE-4408-9761-278D9288B3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7146585"/>
              </p:ext>
            </p:extLst>
          </p:nvPr>
        </p:nvGraphicFramePr>
        <p:xfrm>
          <a:off x="1508760" y="3342034"/>
          <a:ext cx="6290974" cy="646736"/>
        </p:xfrm>
        <a:graphic>
          <a:graphicData uri="http://schemas.openxmlformats.org/presentationml/2006/ole">
            <mc:AlternateContent xmlns:mc="http://schemas.openxmlformats.org/markup-compatibility/2006">
              <mc:Choice xmlns:v="urn:schemas-microsoft-com:vml" Requires="v">
                <p:oleObj name="Equation" r:id="rId8" imgW="2717640" imgH="279360" progId="Equation.DSMT4">
                  <p:embed/>
                </p:oleObj>
              </mc:Choice>
              <mc:Fallback>
                <p:oleObj name="Equation" r:id="rId8" imgW="2717640" imgH="279360" progId="Equation.DSMT4">
                  <p:embed/>
                  <p:pic>
                    <p:nvPicPr>
                      <p:cNvPr id="0" name=""/>
                      <p:cNvPicPr/>
                      <p:nvPr/>
                    </p:nvPicPr>
                    <p:blipFill>
                      <a:blip r:embed="rId9"/>
                      <a:stretch>
                        <a:fillRect/>
                      </a:stretch>
                    </p:blipFill>
                    <p:spPr>
                      <a:xfrm>
                        <a:off x="1508760" y="3342034"/>
                        <a:ext cx="6290974" cy="6467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94AC70B-A586-4CE8-B8C1-C82FEF5BD12D}"/>
              </a:ext>
            </a:extLst>
          </p:cNvPr>
          <p:cNvSpPr>
            <a:spLocks noGrp="1"/>
          </p:cNvSpPr>
          <p:nvPr>
            <p:ph idx="16"/>
          </p:nvPr>
        </p:nvSpPr>
        <p:spPr>
          <a:xfrm>
            <a:off x="457200" y="4038600"/>
            <a:ext cx="7924800" cy="98901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Example</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Find the Boolean product of </a:t>
            </a: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A</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and </a:t>
            </a:r>
            <a:r>
              <a:rPr kumimoji="0" lang="en-US" sz="3000" b="1" i="0" u="none" strike="noStrike" kern="1200" cap="none" spc="0" normalizeH="0" baseline="0" noProof="0" dirty="0">
                <a:ln>
                  <a:noFill/>
                </a:ln>
                <a:solidFill>
                  <a:prstClr val="black"/>
                </a:solidFill>
                <a:effectLst/>
                <a:uLnTx/>
                <a:uFillTx/>
                <a:latin typeface="Calibri (Body)"/>
                <a:ea typeface="Cambria Math"/>
                <a:sym typeface="Symbol"/>
              </a:rPr>
              <a:t>B</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where</a:t>
            </a:r>
            <a:endParaRPr kumimoji="0" lang="en-US" sz="3000" b="0" i="0" u="none" strike="noStrike" kern="1200" cap="none" spc="0" normalizeH="0" baseline="0" noProof="0" dirty="0">
              <a:ln>
                <a:noFill/>
              </a:ln>
              <a:solidFill>
                <a:prstClr val="black"/>
              </a:solidFill>
              <a:effectLst/>
              <a:uLnTx/>
              <a:uFillTx/>
              <a:latin typeface="Calibri (Body)"/>
            </a:endParaRPr>
          </a:p>
        </p:txBody>
      </p:sp>
      <p:graphicFrame>
        <p:nvGraphicFramePr>
          <p:cNvPr id="16" name="Object 3">
            <a:extLst>
              <a:ext uri="{FF2B5EF4-FFF2-40B4-BE49-F238E27FC236}">
                <a16:creationId xmlns:a16="http://schemas.microsoft.com/office/drawing/2014/main" id="{A1327B9C-5DC9-4C6B-AD56-45C00B1B1C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2910054"/>
              </p:ext>
            </p:extLst>
          </p:nvPr>
        </p:nvGraphicFramePr>
        <p:xfrm>
          <a:off x="2400300" y="5059363"/>
          <a:ext cx="1560513" cy="1457325"/>
        </p:xfrm>
        <a:graphic>
          <a:graphicData uri="http://schemas.openxmlformats.org/presentationml/2006/ole">
            <mc:AlternateContent xmlns:mc="http://schemas.openxmlformats.org/markup-compatibility/2006">
              <mc:Choice xmlns:v="urn:schemas-microsoft-com:vml" Requires="v">
                <p:oleObj name="Equation" r:id="rId10" imgW="761760" imgH="711000" progId="Equation.DSMT4">
                  <p:embed/>
                </p:oleObj>
              </mc:Choice>
              <mc:Fallback>
                <p:oleObj name="Equation" r:id="rId10" imgW="761760" imgH="711000" progId="Equation.DSMT4">
                  <p:embed/>
                  <p:pic>
                    <p:nvPicPr>
                      <p:cNvPr id="3" name="Object 3">
                        <a:extLst>
                          <a:ext uri="{C183D7F6-B498-43B3-948B-1728B52AA6E4}">
                            <adec:decorative xmlns:adec="http://schemas.microsoft.com/office/drawing/2017/decorative" val="1"/>
                          </a:ext>
                        </a:extLst>
                      </p:cNvPr>
                      <p:cNvPicPr/>
                      <p:nvPr/>
                    </p:nvPicPr>
                    <p:blipFill>
                      <a:blip r:embed="rId11"/>
                      <a:stretch>
                        <a:fillRect/>
                      </a:stretch>
                    </p:blipFill>
                    <p:spPr>
                      <a:xfrm>
                        <a:off x="2400300" y="5059363"/>
                        <a:ext cx="1560513" cy="1457325"/>
                      </a:xfrm>
                      <a:prstGeom prst="rect">
                        <a:avLst/>
                      </a:prstGeom>
                    </p:spPr>
                  </p:pic>
                </p:oleObj>
              </mc:Fallback>
            </mc:AlternateContent>
          </a:graphicData>
        </a:graphic>
      </p:graphicFrame>
      <p:graphicFrame>
        <p:nvGraphicFramePr>
          <p:cNvPr id="17" name="Object 4">
            <a:extLst>
              <a:ext uri="{FF2B5EF4-FFF2-40B4-BE49-F238E27FC236}">
                <a16:creationId xmlns:a16="http://schemas.microsoft.com/office/drawing/2014/main" id="{CC117554-2D68-47A9-9CCB-6EA5B1241B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7046372"/>
              </p:ext>
            </p:extLst>
          </p:nvPr>
        </p:nvGraphicFramePr>
        <p:xfrm>
          <a:off x="5419725" y="5294313"/>
          <a:ext cx="1924050" cy="989012"/>
        </p:xfrm>
        <a:graphic>
          <a:graphicData uri="http://schemas.openxmlformats.org/presentationml/2006/ole">
            <mc:AlternateContent xmlns:mc="http://schemas.openxmlformats.org/markup-compatibility/2006">
              <mc:Choice xmlns:v="urn:schemas-microsoft-com:vml" Requires="v">
                <p:oleObj name="Equation" r:id="rId12" imgW="939600" imgH="482400" progId="Equation.DSMT4">
                  <p:embed/>
                </p:oleObj>
              </mc:Choice>
              <mc:Fallback>
                <p:oleObj name="Equation" r:id="rId12" imgW="939600" imgH="482400" progId="Equation.DSMT4">
                  <p:embed/>
                  <p:pic>
                    <p:nvPicPr>
                      <p:cNvPr id="6" name="Object 4">
                        <a:extLst>
                          <a:ext uri="{C183D7F6-B498-43B3-948B-1728B52AA6E4}">
                            <adec:decorative xmlns:adec="http://schemas.microsoft.com/office/drawing/2017/decorative" val="1"/>
                          </a:ext>
                        </a:extLst>
                      </p:cNvPr>
                      <p:cNvPicPr/>
                      <p:nvPr/>
                    </p:nvPicPr>
                    <p:blipFill>
                      <a:blip r:embed="rId13"/>
                      <a:stretch>
                        <a:fillRect/>
                      </a:stretch>
                    </p:blipFill>
                    <p:spPr>
                      <a:xfrm>
                        <a:off x="5419725" y="5294313"/>
                        <a:ext cx="1924050" cy="98901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0CA36E91-C670-4219-8F1D-8FAB461F10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134</a:t>
            </a:fld>
            <a:endParaRPr lang="en-US" dirty="0">
              <a:solidFill>
                <a:schemeClr val="bg1"/>
              </a:solidFill>
            </a:endParaRPr>
          </a:p>
        </p:txBody>
      </p:sp>
    </p:spTree>
    <p:extLst>
      <p:ext uri="{BB962C8B-B14F-4D97-AF65-F5344CB8AC3E}">
        <p14:creationId xmlns:p14="http://schemas.microsoft.com/office/powerpoint/2010/main" val="35025572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C242-4373-4BA7-AE89-44F7F9844506}"/>
              </a:ext>
            </a:extLst>
          </p:cNvPr>
          <p:cNvSpPr>
            <a:spLocks noGrp="1"/>
          </p:cNvSpPr>
          <p:nvPr>
            <p:ph type="title"/>
          </p:nvPr>
        </p:nvSpPr>
        <p:spPr/>
        <p:txBody>
          <a:bodyPr/>
          <a:lstStyle/>
          <a:p>
            <a:r>
              <a:rPr lang="en-US" dirty="0"/>
              <a:t>Boolean Product of Zero-One Matrices</a:t>
            </a:r>
            <a:r>
              <a:rPr lang="en-US" sz="1500" dirty="0"/>
              <a:t> 2</a:t>
            </a:r>
            <a:endParaRPr lang="en-US" dirty="0"/>
          </a:p>
        </p:txBody>
      </p:sp>
      <p:sp>
        <p:nvSpPr>
          <p:cNvPr id="3" name="Content Placeholder 2">
            <a:extLst>
              <a:ext uri="{FF2B5EF4-FFF2-40B4-BE49-F238E27FC236}">
                <a16:creationId xmlns:a16="http://schemas.microsoft.com/office/drawing/2014/main" id="{D29103EB-008A-4545-884C-8D654952CCF7}"/>
              </a:ext>
            </a:extLst>
          </p:cNvPr>
          <p:cNvSpPr>
            <a:spLocks noGrp="1"/>
          </p:cNvSpPr>
          <p:nvPr>
            <p:ph idx="1"/>
          </p:nvPr>
        </p:nvSpPr>
        <p:spPr>
          <a:xfrm>
            <a:off x="457200" y="1295400"/>
            <a:ext cx="8305800" cy="1143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 The Boolean product</a:t>
            </a:r>
          </a:p>
        </p:txBody>
      </p:sp>
      <p:graphicFrame>
        <p:nvGraphicFramePr>
          <p:cNvPr id="19" name="Object 18">
            <a:extLst>
              <a:ext uri="{FF2B5EF4-FFF2-40B4-BE49-F238E27FC236}">
                <a16:creationId xmlns:a16="http://schemas.microsoft.com/office/drawing/2014/main" id="{9408A49C-23FB-406D-8CD0-DAAE37F848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9677895"/>
              </p:ext>
            </p:extLst>
          </p:nvPr>
        </p:nvGraphicFramePr>
        <p:xfrm>
          <a:off x="5715000" y="1366838"/>
          <a:ext cx="1107280" cy="500062"/>
        </p:xfrm>
        <a:graphic>
          <a:graphicData uri="http://schemas.openxmlformats.org/presentationml/2006/ole">
            <mc:AlternateContent xmlns:mc="http://schemas.openxmlformats.org/markup-compatibility/2006">
              <mc:Choice xmlns:v="urn:schemas-microsoft-com:vml" Requires="v">
                <p:oleObj name="Equation" r:id="rId2" imgW="393480" imgH="177480" progId="Equation.DSMT4">
                  <p:embed/>
                </p:oleObj>
              </mc:Choice>
              <mc:Fallback>
                <p:oleObj name="Equation" r:id="rId2" imgW="393480" imgH="177480" progId="Equation.DSMT4">
                  <p:embed/>
                  <p:pic>
                    <p:nvPicPr>
                      <p:cNvPr id="3" name="Object 2">
                        <a:extLst>
                          <a:ext uri="{FF2B5EF4-FFF2-40B4-BE49-F238E27FC236}">
                            <a16:creationId xmlns:a16="http://schemas.microsoft.com/office/drawing/2014/main" id="{C12521E1-D569-4482-9946-F50E0307DCAF}"/>
                          </a:ext>
                        </a:extLst>
                      </p:cNvPr>
                      <p:cNvPicPr/>
                      <p:nvPr/>
                    </p:nvPicPr>
                    <p:blipFill>
                      <a:blip r:embed="rId3"/>
                      <a:stretch>
                        <a:fillRect/>
                      </a:stretch>
                    </p:blipFill>
                    <p:spPr>
                      <a:xfrm>
                        <a:off x="5715000" y="1366838"/>
                        <a:ext cx="1107280" cy="5000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F43265F-B706-471D-9E76-F4BC8623B930}"/>
              </a:ext>
            </a:extLst>
          </p:cNvPr>
          <p:cNvSpPr>
            <a:spLocks noGrp="1"/>
          </p:cNvSpPr>
          <p:nvPr>
            <p:ph idx="10"/>
          </p:nvPr>
        </p:nvSpPr>
        <p:spPr>
          <a:xfrm>
            <a:off x="6833825" y="1295400"/>
            <a:ext cx="1981200" cy="61167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given by</a:t>
            </a:r>
            <a:endParaRPr lang="en-US" dirty="0">
              <a:latin typeface="Calibri (Body)"/>
            </a:endParaRPr>
          </a:p>
        </p:txBody>
      </p:sp>
      <p:graphicFrame>
        <p:nvGraphicFramePr>
          <p:cNvPr id="16" name="Object 3">
            <a:extLst>
              <a:ext uri="{FF2B5EF4-FFF2-40B4-BE49-F238E27FC236}">
                <a16:creationId xmlns:a16="http://schemas.microsoft.com/office/drawing/2014/main" id="{98A2CF75-E533-438D-8BA9-047EA6B360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2333880"/>
              </p:ext>
            </p:extLst>
          </p:nvPr>
        </p:nvGraphicFramePr>
        <p:xfrm>
          <a:off x="730250" y="2041525"/>
          <a:ext cx="8207375" cy="1327150"/>
        </p:xfrm>
        <a:graphic>
          <a:graphicData uri="http://schemas.openxmlformats.org/presentationml/2006/ole">
            <mc:AlternateContent xmlns:mc="http://schemas.openxmlformats.org/markup-compatibility/2006">
              <mc:Choice xmlns:v="urn:schemas-microsoft-com:vml" Requires="v">
                <p:oleObj name="Equation" r:id="rId4" imgW="4559040" imgH="736560" progId="Equation.DSMT4">
                  <p:embed/>
                </p:oleObj>
              </mc:Choice>
              <mc:Fallback>
                <p:oleObj name="Equation" r:id="rId4" imgW="4559040" imgH="736560" progId="Equation.DSMT4">
                  <p:embed/>
                  <p:pic>
                    <p:nvPicPr>
                      <p:cNvPr id="5" name="Object 3">
                        <a:extLst>
                          <a:ext uri="{C183D7F6-B498-43B3-948B-1728B52AA6E4}">
                            <adec:decorative xmlns:adec="http://schemas.microsoft.com/office/drawing/2017/decorative" val="1"/>
                          </a:ext>
                        </a:extLst>
                      </p:cNvPr>
                      <p:cNvPicPr/>
                      <p:nvPr/>
                    </p:nvPicPr>
                    <p:blipFill>
                      <a:blip r:embed="rId5"/>
                      <a:stretch>
                        <a:fillRect/>
                      </a:stretch>
                    </p:blipFill>
                    <p:spPr>
                      <a:xfrm>
                        <a:off x="730250" y="2041525"/>
                        <a:ext cx="8207375" cy="1327150"/>
                      </a:xfrm>
                      <a:prstGeom prst="rect">
                        <a:avLst/>
                      </a:prstGeom>
                    </p:spPr>
                  </p:pic>
                </p:oleObj>
              </mc:Fallback>
            </mc:AlternateContent>
          </a:graphicData>
        </a:graphic>
      </p:graphicFrame>
      <p:graphicFrame>
        <p:nvGraphicFramePr>
          <p:cNvPr id="17" name="Object 4">
            <a:extLst>
              <a:ext uri="{FF2B5EF4-FFF2-40B4-BE49-F238E27FC236}">
                <a16:creationId xmlns:a16="http://schemas.microsoft.com/office/drawing/2014/main" id="{8DA74189-5F1E-4F12-AA5E-D8EA87347A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8004435"/>
              </p:ext>
            </p:extLst>
          </p:nvPr>
        </p:nvGraphicFramePr>
        <p:xfrm>
          <a:off x="1489075" y="3476625"/>
          <a:ext cx="4205288" cy="1279525"/>
        </p:xfrm>
        <a:graphic>
          <a:graphicData uri="http://schemas.openxmlformats.org/presentationml/2006/ole">
            <mc:AlternateContent xmlns:mc="http://schemas.openxmlformats.org/markup-compatibility/2006">
              <mc:Choice xmlns:v="urn:schemas-microsoft-com:vml" Requires="v">
                <p:oleObj name="Equation" r:id="rId6" imgW="2336760" imgH="711000" progId="Equation.DSMT4">
                  <p:embed/>
                </p:oleObj>
              </mc:Choice>
              <mc:Fallback>
                <p:oleObj name="Equation" r:id="rId6" imgW="2336760" imgH="711000" progId="Equation.DSMT4">
                  <p:embed/>
                  <p:pic>
                    <p:nvPicPr>
                      <p:cNvPr id="8" name="Object 4">
                        <a:extLst>
                          <a:ext uri="{C183D7F6-B498-43B3-948B-1728B52AA6E4}">
                            <adec:decorative xmlns:adec="http://schemas.microsoft.com/office/drawing/2017/decorative" val="1"/>
                          </a:ext>
                        </a:extLst>
                      </p:cNvPr>
                      <p:cNvPicPr/>
                      <p:nvPr/>
                    </p:nvPicPr>
                    <p:blipFill>
                      <a:blip r:embed="rId7"/>
                      <a:stretch>
                        <a:fillRect/>
                      </a:stretch>
                    </p:blipFill>
                    <p:spPr>
                      <a:xfrm>
                        <a:off x="1489075" y="3476625"/>
                        <a:ext cx="4205288" cy="1279525"/>
                      </a:xfrm>
                      <a:prstGeom prst="rect">
                        <a:avLst/>
                      </a:prstGeom>
                    </p:spPr>
                  </p:pic>
                </p:oleObj>
              </mc:Fallback>
            </mc:AlternateContent>
          </a:graphicData>
        </a:graphic>
      </p:graphicFrame>
      <p:graphicFrame>
        <p:nvGraphicFramePr>
          <p:cNvPr id="18" name="Object 5">
            <a:extLst>
              <a:ext uri="{FF2B5EF4-FFF2-40B4-BE49-F238E27FC236}">
                <a16:creationId xmlns:a16="http://schemas.microsoft.com/office/drawing/2014/main" id="{FF1D690B-70F9-44B5-9DD9-2C6773DA73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6118316"/>
              </p:ext>
            </p:extLst>
          </p:nvPr>
        </p:nvGraphicFramePr>
        <p:xfrm>
          <a:off x="1481328" y="4864100"/>
          <a:ext cx="1508125" cy="1279525"/>
        </p:xfrm>
        <a:graphic>
          <a:graphicData uri="http://schemas.openxmlformats.org/presentationml/2006/ole">
            <mc:AlternateContent xmlns:mc="http://schemas.openxmlformats.org/markup-compatibility/2006">
              <mc:Choice xmlns:v="urn:schemas-microsoft-com:vml" Requires="v">
                <p:oleObj name="Equation" r:id="rId8" imgW="838080" imgH="711000" progId="Equation.DSMT4">
                  <p:embed/>
                </p:oleObj>
              </mc:Choice>
              <mc:Fallback>
                <p:oleObj name="Equation" r:id="rId8" imgW="838080" imgH="711000" progId="Equation.DSMT4">
                  <p:embed/>
                  <p:pic>
                    <p:nvPicPr>
                      <p:cNvPr id="7" name="Object 5">
                        <a:extLst>
                          <a:ext uri="{C183D7F6-B498-43B3-948B-1728B52AA6E4}">
                            <adec:decorative xmlns:adec="http://schemas.microsoft.com/office/drawing/2017/decorative" val="1"/>
                          </a:ext>
                        </a:extLst>
                      </p:cNvPr>
                      <p:cNvPicPr/>
                      <p:nvPr/>
                    </p:nvPicPr>
                    <p:blipFill>
                      <a:blip r:embed="rId9"/>
                      <a:stretch>
                        <a:fillRect/>
                      </a:stretch>
                    </p:blipFill>
                    <p:spPr>
                      <a:xfrm>
                        <a:off x="1481328" y="4864100"/>
                        <a:ext cx="1508125" cy="127952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FC12680F-CD9A-4635-9438-58563C0A88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135</a:t>
            </a:fld>
            <a:endParaRPr lang="en-US" dirty="0">
              <a:solidFill>
                <a:schemeClr val="bg1"/>
              </a:solidFill>
            </a:endParaRPr>
          </a:p>
        </p:txBody>
      </p:sp>
    </p:spTree>
    <p:extLst>
      <p:ext uri="{BB962C8B-B14F-4D97-AF65-F5344CB8AC3E}">
        <p14:creationId xmlns:p14="http://schemas.microsoft.com/office/powerpoint/2010/main" val="979765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90BB-C934-4EB9-8AA9-AF99FC1FA389}"/>
              </a:ext>
            </a:extLst>
          </p:cNvPr>
          <p:cNvSpPr>
            <a:spLocks noGrp="1"/>
          </p:cNvSpPr>
          <p:nvPr>
            <p:ph type="title"/>
          </p:nvPr>
        </p:nvSpPr>
        <p:spPr/>
        <p:txBody>
          <a:bodyPr/>
          <a:lstStyle/>
          <a:p>
            <a:r>
              <a:rPr lang="en-US" dirty="0"/>
              <a:t>Boolean Powers of Zero-One Matrices</a:t>
            </a:r>
            <a:r>
              <a:rPr lang="en-US" sz="1500" dirty="0"/>
              <a:t> 1</a:t>
            </a:r>
            <a:endParaRPr lang="en-US" dirty="0"/>
          </a:p>
        </p:txBody>
      </p:sp>
      <p:sp>
        <p:nvSpPr>
          <p:cNvPr id="3" name="Content Placeholder 2">
            <a:extLst>
              <a:ext uri="{FF2B5EF4-FFF2-40B4-BE49-F238E27FC236}">
                <a16:creationId xmlns:a16="http://schemas.microsoft.com/office/drawing/2014/main" id="{B33194ED-9899-48FE-A7BE-E13AE095A6E0}"/>
              </a:ext>
            </a:extLst>
          </p:cNvPr>
          <p:cNvSpPr>
            <a:spLocks noGrp="1"/>
          </p:cNvSpPr>
          <p:nvPr>
            <p:ph idx="1"/>
          </p:nvPr>
        </p:nvSpPr>
        <p:spPr>
          <a:xfrm>
            <a:off x="457200" y="1295400"/>
            <a:ext cx="7924800" cy="2133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Let </a:t>
            </a:r>
            <a:r>
              <a:rPr kumimoji="0" lang="en-US" sz="3200" b="1" i="0"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be a square </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zero-one matrix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and let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r</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 be a positive integer. The </a:t>
            </a:r>
            <a:r>
              <a:rPr kumimoji="0" lang="en-US" sz="3200" b="0" i="1" u="none" strike="noStrike" kern="1200" cap="none" spc="0" normalizeH="0" baseline="0" noProof="0" dirty="0" err="1">
                <a:ln>
                  <a:noFill/>
                </a:ln>
                <a:solidFill>
                  <a:prstClr val="black"/>
                </a:solidFill>
                <a:effectLst/>
                <a:uLnTx/>
                <a:uFillTx/>
                <a:latin typeface="Calibri (Body)"/>
                <a:ea typeface="Cambria Math" pitchFamily="18" charset="0"/>
              </a:rPr>
              <a:t>r</a:t>
            </a:r>
            <a:r>
              <a:rPr kumimoji="0" lang="en-US" sz="3200" b="0" i="0" u="none" strike="noStrike" kern="1200" cap="none" spc="0" normalizeH="0" baseline="0" noProof="0" dirty="0" err="1">
                <a:ln>
                  <a:noFill/>
                </a:ln>
                <a:solidFill>
                  <a:prstClr val="black"/>
                </a:solidFill>
                <a:effectLst/>
                <a:uLnTx/>
                <a:uFillTx/>
                <a:latin typeface="Calibri (Body)"/>
                <a:ea typeface="Cambria Math" pitchFamily="18" charset="0"/>
              </a:rPr>
              <a:t>th</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 Boolean power of  </a:t>
            </a:r>
            <a:r>
              <a:rPr kumimoji="0" lang="en-US" sz="3200" b="1" i="0"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is the Boolean product of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r</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 factors of </a:t>
            </a:r>
            <a:r>
              <a:rPr kumimoji="0" lang="en-US" sz="3200" b="1" i="0"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denoted by</a:t>
            </a:r>
            <a:endParaRPr kumimoji="0" lang="en-US" sz="32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23" name="Object 22">
            <a:extLst>
              <a:ext uri="{FF2B5EF4-FFF2-40B4-BE49-F238E27FC236}">
                <a16:creationId xmlns:a16="http://schemas.microsoft.com/office/drawing/2014/main" id="{1256AFAC-2F9C-45AD-8A4F-E138378388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6464805"/>
              </p:ext>
            </p:extLst>
          </p:nvPr>
        </p:nvGraphicFramePr>
        <p:xfrm>
          <a:off x="3318372" y="2706624"/>
          <a:ext cx="796428" cy="554037"/>
        </p:xfrm>
        <a:graphic>
          <a:graphicData uri="http://schemas.openxmlformats.org/presentationml/2006/ole">
            <mc:AlternateContent xmlns:mc="http://schemas.openxmlformats.org/markup-compatibility/2006">
              <mc:Choice xmlns:v="urn:schemas-microsoft-com:vml" Requires="v">
                <p:oleObj name="Equation" r:id="rId2" imgW="291960" imgH="203040" progId="Equation.DSMT4">
                  <p:embed/>
                </p:oleObj>
              </mc:Choice>
              <mc:Fallback>
                <p:oleObj name="Equation" r:id="rId2" imgW="291960" imgH="203040" progId="Equation.DSMT4">
                  <p:embed/>
                  <p:pic>
                    <p:nvPicPr>
                      <p:cNvPr id="3" name="Object 2">
                        <a:extLst>
                          <a:ext uri="{FF2B5EF4-FFF2-40B4-BE49-F238E27FC236}">
                            <a16:creationId xmlns:a16="http://schemas.microsoft.com/office/drawing/2014/main" id="{889EA6A9-99AB-489A-B142-39BC044EF920}"/>
                          </a:ext>
                        </a:extLst>
                      </p:cNvPr>
                      <p:cNvPicPr/>
                      <p:nvPr/>
                    </p:nvPicPr>
                    <p:blipFill>
                      <a:blip r:embed="rId3"/>
                      <a:stretch>
                        <a:fillRect/>
                      </a:stretch>
                    </p:blipFill>
                    <p:spPr>
                      <a:xfrm>
                        <a:off x="3318372" y="2706624"/>
                        <a:ext cx="796428" cy="5540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56C2984-40B9-4E3F-8DE7-BC2C558AD160}"/>
              </a:ext>
            </a:extLst>
          </p:cNvPr>
          <p:cNvSpPr>
            <a:spLocks noGrp="1"/>
          </p:cNvSpPr>
          <p:nvPr>
            <p:ph idx="10"/>
          </p:nvPr>
        </p:nvSpPr>
        <p:spPr>
          <a:xfrm>
            <a:off x="4191000" y="2755439"/>
            <a:ext cx="1371600" cy="65739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Hence,</a:t>
            </a:r>
            <a:endParaRPr lang="en-US" dirty="0">
              <a:latin typeface="Calibri (Body)"/>
            </a:endParaRPr>
          </a:p>
        </p:txBody>
      </p:sp>
      <p:graphicFrame>
        <p:nvGraphicFramePr>
          <p:cNvPr id="22" name="Object 3">
            <a:extLst>
              <a:ext uri="{FF2B5EF4-FFF2-40B4-BE49-F238E27FC236}">
                <a16:creationId xmlns:a16="http://schemas.microsoft.com/office/drawing/2014/main" id="{9EBC2EDD-954E-468E-9D7B-241E906D2C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0860330"/>
              </p:ext>
            </p:extLst>
          </p:nvPr>
        </p:nvGraphicFramePr>
        <p:xfrm>
          <a:off x="3876675" y="3382963"/>
          <a:ext cx="3725863" cy="1074737"/>
        </p:xfrm>
        <a:graphic>
          <a:graphicData uri="http://schemas.openxmlformats.org/presentationml/2006/ole">
            <mc:AlternateContent xmlns:mc="http://schemas.openxmlformats.org/markup-compatibility/2006">
              <mc:Choice xmlns:v="urn:schemas-microsoft-com:vml" Requires="v">
                <p:oleObj name="Equation" r:id="rId4" imgW="1320480" imgH="380880" progId="Equation.DSMT4">
                  <p:embed/>
                </p:oleObj>
              </mc:Choice>
              <mc:Fallback>
                <p:oleObj name="Equation" r:id="rId4" imgW="1320480" imgH="380880" progId="Equation.DSMT4">
                  <p:embed/>
                  <p:pic>
                    <p:nvPicPr>
                      <p:cNvPr id="11" name="Object 3">
                        <a:extLst>
                          <a:ext uri="{C183D7F6-B498-43B3-948B-1728B52AA6E4}">
                            <adec:decorative xmlns:adec="http://schemas.microsoft.com/office/drawing/2017/decorative" val="1"/>
                          </a:ext>
                        </a:extLst>
                      </p:cNvPr>
                      <p:cNvPicPr/>
                      <p:nvPr/>
                    </p:nvPicPr>
                    <p:blipFill>
                      <a:blip r:embed="rId5"/>
                      <a:stretch>
                        <a:fillRect/>
                      </a:stretch>
                    </p:blipFill>
                    <p:spPr>
                      <a:xfrm>
                        <a:off x="3876675" y="3382963"/>
                        <a:ext cx="3725863" cy="107473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6434F05-D2C2-4471-A9D0-876E9C308694}"/>
              </a:ext>
            </a:extLst>
          </p:cNvPr>
          <p:cNvSpPr>
            <a:spLocks noGrp="1"/>
          </p:cNvSpPr>
          <p:nvPr>
            <p:ph idx="12"/>
          </p:nvPr>
        </p:nvSpPr>
        <p:spPr>
          <a:xfrm>
            <a:off x="457200" y="4724400"/>
            <a:ext cx="2362200" cy="61790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We define</a:t>
            </a:r>
            <a:endParaRPr kumimoji="0" lang="en-US" sz="3200" b="0" i="0" u="none" strike="noStrike" kern="1200" cap="none" spc="0" normalizeH="0" baseline="0" noProof="0" dirty="0">
              <a:ln>
                <a:noFill/>
              </a:ln>
              <a:solidFill>
                <a:prstClr val="black"/>
              </a:solidFill>
              <a:effectLst/>
              <a:uLnTx/>
              <a:uFillTx/>
              <a:latin typeface="Calibri (Body)"/>
            </a:endParaRPr>
          </a:p>
        </p:txBody>
      </p:sp>
      <p:graphicFrame>
        <p:nvGraphicFramePr>
          <p:cNvPr id="24" name="Object 23">
            <a:extLst>
              <a:ext uri="{FF2B5EF4-FFF2-40B4-BE49-F238E27FC236}">
                <a16:creationId xmlns:a16="http://schemas.microsoft.com/office/drawing/2014/main" id="{172353A4-C130-4943-A11E-3AA8B50743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3774499"/>
              </p:ext>
            </p:extLst>
          </p:nvPr>
        </p:nvGraphicFramePr>
        <p:xfrm>
          <a:off x="2258568" y="4654550"/>
          <a:ext cx="657225" cy="554038"/>
        </p:xfrm>
        <a:graphic>
          <a:graphicData uri="http://schemas.openxmlformats.org/presentationml/2006/ole">
            <mc:AlternateContent xmlns:mc="http://schemas.openxmlformats.org/markup-compatibility/2006">
              <mc:Choice xmlns:v="urn:schemas-microsoft-com:vml" Requires="v">
                <p:oleObj name="Equation" r:id="rId6" imgW="241200" imgH="203040" progId="Equation.DSMT4">
                  <p:embed/>
                </p:oleObj>
              </mc:Choice>
              <mc:Fallback>
                <p:oleObj name="Equation" r:id="rId6" imgW="241200" imgH="203040" progId="Equation.DSMT4">
                  <p:embed/>
                  <p:pic>
                    <p:nvPicPr>
                      <p:cNvPr id="4" name="Object 3">
                        <a:extLst>
                          <a:ext uri="{FF2B5EF4-FFF2-40B4-BE49-F238E27FC236}">
                            <a16:creationId xmlns:a16="http://schemas.microsoft.com/office/drawing/2014/main" id="{1A8E578A-4030-45DC-9876-295A54BC57E1}"/>
                          </a:ext>
                        </a:extLst>
                      </p:cNvPr>
                      <p:cNvPicPr/>
                      <p:nvPr/>
                    </p:nvPicPr>
                    <p:blipFill>
                      <a:blip r:embed="rId7"/>
                      <a:stretch>
                        <a:fillRect/>
                      </a:stretch>
                    </p:blipFill>
                    <p:spPr>
                      <a:xfrm>
                        <a:off x="2258568" y="4654550"/>
                        <a:ext cx="657225" cy="55403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7C98499-CC0B-455F-A165-ED2851723C50}"/>
              </a:ext>
            </a:extLst>
          </p:cNvPr>
          <p:cNvSpPr>
            <a:spLocks noGrp="1"/>
          </p:cNvSpPr>
          <p:nvPr>
            <p:ph idx="13"/>
          </p:nvPr>
        </p:nvSpPr>
        <p:spPr>
          <a:xfrm>
            <a:off x="2893378" y="4724400"/>
            <a:ext cx="1084262" cy="617908"/>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to be</a:t>
            </a:r>
            <a:endParaRPr lang="en-US" dirty="0">
              <a:latin typeface="Calibri (Body)"/>
            </a:endParaRPr>
          </a:p>
        </p:txBody>
      </p:sp>
      <p:graphicFrame>
        <p:nvGraphicFramePr>
          <p:cNvPr id="25" name="Object 24">
            <a:extLst>
              <a:ext uri="{FF2B5EF4-FFF2-40B4-BE49-F238E27FC236}">
                <a16:creationId xmlns:a16="http://schemas.microsoft.com/office/drawing/2014/main" id="{3C1C4A12-2F6C-4A2F-BDBA-4724E84352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1461794"/>
              </p:ext>
            </p:extLst>
          </p:nvPr>
        </p:nvGraphicFramePr>
        <p:xfrm>
          <a:off x="3977640" y="4727448"/>
          <a:ext cx="457200" cy="633046"/>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5" name="Object 4">
                        <a:extLst>
                          <a:ext uri="{FF2B5EF4-FFF2-40B4-BE49-F238E27FC236}">
                            <a16:creationId xmlns:a16="http://schemas.microsoft.com/office/drawing/2014/main" id="{F3621C8B-BC6C-42EF-9BC2-F3CB29BD1F66}"/>
                          </a:ext>
                        </a:extLst>
                      </p:cNvPr>
                      <p:cNvPicPr/>
                      <p:nvPr/>
                    </p:nvPicPr>
                    <p:blipFill>
                      <a:blip r:embed="rId9"/>
                      <a:stretch>
                        <a:fillRect/>
                      </a:stretch>
                    </p:blipFill>
                    <p:spPr>
                      <a:xfrm>
                        <a:off x="3977640" y="4727448"/>
                        <a:ext cx="457200" cy="63304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22C7E93-60BA-44D7-BEE9-09CDDD0F317B}"/>
              </a:ext>
            </a:extLst>
          </p:cNvPr>
          <p:cNvSpPr>
            <a:spLocks noGrp="1"/>
          </p:cNvSpPr>
          <p:nvPr>
            <p:ph idx="14"/>
          </p:nvPr>
        </p:nvSpPr>
        <p:spPr>
          <a:xfrm>
            <a:off x="457200" y="5419991"/>
            <a:ext cx="8458200" cy="113320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Symbol"/>
              </a:rPr>
              <a:t>(</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The Boolean product is  well defined because the Boolean product of matrices is associative.)</a:t>
            </a:r>
            <a:endParaRPr kumimoji="0" lang="en-US" sz="3200" b="0" i="0" u="none" strike="noStrike" kern="1200" cap="none" spc="0" normalizeH="0" baseline="0" noProof="0" dirty="0">
              <a:ln>
                <a:noFill/>
              </a:ln>
              <a:solidFill>
                <a:prstClr val="black"/>
              </a:solidFill>
              <a:effectLst/>
              <a:uLnTx/>
              <a:uFillTx/>
              <a:latin typeface="Calibri (Body)"/>
            </a:endParaRPr>
          </a:p>
        </p:txBody>
      </p:sp>
      <p:sp>
        <p:nvSpPr>
          <p:cNvPr id="15" name="Slide Number Placeholder 5">
            <a:extLst>
              <a:ext uri="{FF2B5EF4-FFF2-40B4-BE49-F238E27FC236}">
                <a16:creationId xmlns:a16="http://schemas.microsoft.com/office/drawing/2014/main" id="{B38A86AC-5521-40DC-B602-954951194D6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136</a:t>
            </a:fld>
            <a:endParaRPr lang="en-US" dirty="0">
              <a:solidFill>
                <a:schemeClr val="bg1"/>
              </a:solidFill>
            </a:endParaRPr>
          </a:p>
        </p:txBody>
      </p:sp>
    </p:spTree>
    <p:extLst>
      <p:ext uri="{BB962C8B-B14F-4D97-AF65-F5344CB8AC3E}">
        <p14:creationId xmlns:p14="http://schemas.microsoft.com/office/powerpoint/2010/main" val="16080738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5F38-CB4F-45C7-B408-27B03897A932}"/>
              </a:ext>
            </a:extLst>
          </p:cNvPr>
          <p:cNvSpPr>
            <a:spLocks noGrp="1"/>
          </p:cNvSpPr>
          <p:nvPr>
            <p:ph type="title"/>
          </p:nvPr>
        </p:nvSpPr>
        <p:spPr/>
        <p:txBody>
          <a:bodyPr/>
          <a:lstStyle/>
          <a:p>
            <a:r>
              <a:rPr lang="en-US" dirty="0"/>
              <a:t>Boolean Powers of Zero-One Matrices</a:t>
            </a:r>
            <a:r>
              <a:rPr lang="en-US" sz="1500" dirty="0"/>
              <a:t> 2</a:t>
            </a:r>
            <a:endParaRPr lang="en-US" dirty="0"/>
          </a:p>
        </p:txBody>
      </p:sp>
      <p:sp>
        <p:nvSpPr>
          <p:cNvPr id="3" name="Content Placeholder 2">
            <a:extLst>
              <a:ext uri="{FF2B5EF4-FFF2-40B4-BE49-F238E27FC236}">
                <a16:creationId xmlns:a16="http://schemas.microsoft.com/office/drawing/2014/main" id="{AD16A04D-8037-4E9C-AE10-D10A1FBF8047}"/>
              </a:ext>
            </a:extLst>
          </p:cNvPr>
          <p:cNvSpPr>
            <a:spLocks noGrp="1"/>
          </p:cNvSpPr>
          <p:nvPr>
            <p:ph idx="1"/>
          </p:nvPr>
        </p:nvSpPr>
        <p:spPr>
          <a:xfrm>
            <a:off x="457200" y="1295400"/>
            <a:ext cx="8001000" cy="6858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Example</a:t>
            </a:r>
            <a:r>
              <a:rPr kumimoji="0" lang="en-US" sz="2600" b="0" i="0" u="none" strike="noStrike" kern="1200" cap="none" spc="0" normalizeH="0" baseline="0" noProof="0" dirty="0">
                <a:ln>
                  <a:noFill/>
                </a:ln>
                <a:solidFill>
                  <a:prstClr val="black"/>
                </a:solidFill>
                <a:effectLst/>
                <a:uLnTx/>
                <a:uFillTx/>
                <a:latin typeface="Calibri (Body)"/>
              </a:rPr>
              <a:t>: Let</a:t>
            </a:r>
            <a:endParaRPr kumimoji="0" lang="en-US" sz="26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6" name="Object 3">
            <a:extLst>
              <a:ext uri="{FF2B5EF4-FFF2-40B4-BE49-F238E27FC236}">
                <a16:creationId xmlns:a16="http://schemas.microsoft.com/office/drawing/2014/main" id="{2E7E7F8A-3766-4624-8E99-8CD3731199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7350299"/>
              </p:ext>
            </p:extLst>
          </p:nvPr>
        </p:nvGraphicFramePr>
        <p:xfrm>
          <a:off x="2838450" y="1371600"/>
          <a:ext cx="1466850" cy="1066800"/>
        </p:xfrm>
        <a:graphic>
          <a:graphicData uri="http://schemas.openxmlformats.org/presentationml/2006/ole">
            <mc:AlternateContent xmlns:mc="http://schemas.openxmlformats.org/markup-compatibility/2006">
              <mc:Choice xmlns:v="urn:schemas-microsoft-com:vml" Requires="v">
                <p:oleObj name="Equation" r:id="rId2" imgW="977760" imgH="711000" progId="Equation.DSMT4">
                  <p:embed/>
                </p:oleObj>
              </mc:Choice>
              <mc:Fallback>
                <p:oleObj name="Equation" r:id="rId2" imgW="977760" imgH="711000" progId="Equation.DSMT4">
                  <p:embed/>
                  <p:pic>
                    <p:nvPicPr>
                      <p:cNvPr id="6" name="Object 3">
                        <a:extLst>
                          <a:ext uri="{C183D7F6-B498-43B3-948B-1728B52AA6E4}">
                            <adec:decorative xmlns:adec="http://schemas.microsoft.com/office/drawing/2017/decorative" val="1"/>
                          </a:ext>
                        </a:extLst>
                      </p:cNvPr>
                      <p:cNvPicPr/>
                      <p:nvPr/>
                    </p:nvPicPr>
                    <p:blipFill>
                      <a:blip r:embed="rId3"/>
                      <a:stretch>
                        <a:fillRect/>
                      </a:stretch>
                    </p:blipFill>
                    <p:spPr>
                      <a:xfrm>
                        <a:off x="2838450" y="1371600"/>
                        <a:ext cx="1466850" cy="1066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2184F4-F7B4-4783-BB01-8E3E081CA04A}"/>
              </a:ext>
            </a:extLst>
          </p:cNvPr>
          <p:cNvSpPr>
            <a:spLocks noGrp="1"/>
          </p:cNvSpPr>
          <p:nvPr>
            <p:ph idx="10"/>
          </p:nvPr>
        </p:nvSpPr>
        <p:spPr>
          <a:xfrm>
            <a:off x="457200" y="2588723"/>
            <a:ext cx="838200" cy="458387"/>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Find</a:t>
            </a:r>
          </a:p>
        </p:txBody>
      </p:sp>
      <p:graphicFrame>
        <p:nvGraphicFramePr>
          <p:cNvPr id="21" name="Object 20">
            <a:extLst>
              <a:ext uri="{FF2B5EF4-FFF2-40B4-BE49-F238E27FC236}">
                <a16:creationId xmlns:a16="http://schemas.microsoft.com/office/drawing/2014/main" id="{FA24F551-D5A0-403D-95B6-C66468296E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3856792"/>
              </p:ext>
            </p:extLst>
          </p:nvPr>
        </p:nvGraphicFramePr>
        <p:xfrm>
          <a:off x="1190050" y="2550919"/>
          <a:ext cx="488946" cy="458387"/>
        </p:xfrm>
        <a:graphic>
          <a:graphicData uri="http://schemas.openxmlformats.org/presentationml/2006/ole">
            <mc:AlternateContent xmlns:mc="http://schemas.openxmlformats.org/markup-compatibility/2006">
              <mc:Choice xmlns:v="urn:schemas-microsoft-com:vml" Requires="v">
                <p:oleObj name="Equation" r:id="rId4" imgW="203040" imgH="190440" progId="Equation.DSMT4">
                  <p:embed/>
                </p:oleObj>
              </mc:Choice>
              <mc:Fallback>
                <p:oleObj name="Equation" r:id="rId4" imgW="203040" imgH="190440" progId="Equation.DSMT4">
                  <p:embed/>
                  <p:pic>
                    <p:nvPicPr>
                      <p:cNvPr id="0" name=""/>
                      <p:cNvPicPr/>
                      <p:nvPr/>
                    </p:nvPicPr>
                    <p:blipFill>
                      <a:blip r:embed="rId5"/>
                      <a:stretch>
                        <a:fillRect/>
                      </a:stretch>
                    </p:blipFill>
                    <p:spPr>
                      <a:xfrm>
                        <a:off x="1190050" y="2550919"/>
                        <a:ext cx="488946" cy="4583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3EFC430-6081-413E-B6A5-5FD0D4B9C25C}"/>
              </a:ext>
            </a:extLst>
          </p:cNvPr>
          <p:cNvSpPr>
            <a:spLocks noGrp="1"/>
          </p:cNvSpPr>
          <p:nvPr>
            <p:ph idx="11"/>
          </p:nvPr>
        </p:nvSpPr>
        <p:spPr>
          <a:xfrm>
            <a:off x="1615209" y="2592877"/>
            <a:ext cx="3733800" cy="613754"/>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for all positive integers </a:t>
            </a:r>
            <a:r>
              <a:rPr kumimoji="0" lang="en-US" sz="2600" b="0" i="1" u="none" strike="noStrike" kern="1200" cap="none" spc="0" normalizeH="0" baseline="0" noProof="0" dirty="0">
                <a:ln>
                  <a:noFill/>
                </a:ln>
                <a:solidFill>
                  <a:prstClr val="black"/>
                </a:solidFill>
                <a:effectLst/>
                <a:uLnTx/>
                <a:uFillTx/>
                <a:latin typeface="Calibri (Body)"/>
              </a:rPr>
              <a:t>n</a:t>
            </a:r>
            <a:r>
              <a:rPr kumimoji="0" lang="en-US" sz="26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sp>
        <p:nvSpPr>
          <p:cNvPr id="6" name="Content Placeholder 5">
            <a:extLst>
              <a:ext uri="{FF2B5EF4-FFF2-40B4-BE49-F238E27FC236}">
                <a16:creationId xmlns:a16="http://schemas.microsoft.com/office/drawing/2014/main" id="{D65C717E-4168-4768-9474-175F52EE8E20}"/>
              </a:ext>
            </a:extLst>
          </p:cNvPr>
          <p:cNvSpPr>
            <a:spLocks noGrp="1"/>
          </p:cNvSpPr>
          <p:nvPr>
            <p:ph idx="12"/>
          </p:nvPr>
        </p:nvSpPr>
        <p:spPr>
          <a:xfrm>
            <a:off x="457200" y="3047110"/>
            <a:ext cx="1563688" cy="613753"/>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Solution</a:t>
            </a:r>
            <a:r>
              <a:rPr kumimoji="0" lang="en-US" sz="2600" b="0" i="0" u="none" strike="noStrike" kern="1200" cap="none" spc="0" normalizeH="0" baseline="0" noProof="0" dirty="0">
                <a:ln>
                  <a:noFill/>
                </a:ln>
                <a:solidFill>
                  <a:prstClr val="black"/>
                </a:solidFill>
                <a:effectLst/>
                <a:uLnTx/>
                <a:uFillTx/>
                <a:latin typeface="Calibri (Body)"/>
              </a:rPr>
              <a:t>:</a:t>
            </a:r>
          </a:p>
        </p:txBody>
      </p:sp>
      <p:graphicFrame>
        <p:nvGraphicFramePr>
          <p:cNvPr id="17" name="Object 5">
            <a:extLst>
              <a:ext uri="{FF2B5EF4-FFF2-40B4-BE49-F238E27FC236}">
                <a16:creationId xmlns:a16="http://schemas.microsoft.com/office/drawing/2014/main" id="{88486462-1108-4705-92EF-9C688F8CCE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3631878"/>
              </p:ext>
            </p:extLst>
          </p:nvPr>
        </p:nvGraphicFramePr>
        <p:xfrm>
          <a:off x="2392363" y="3200400"/>
          <a:ext cx="2324100" cy="1066800"/>
        </p:xfrm>
        <a:graphic>
          <a:graphicData uri="http://schemas.openxmlformats.org/presentationml/2006/ole">
            <mc:AlternateContent xmlns:mc="http://schemas.openxmlformats.org/markup-compatibility/2006">
              <mc:Choice xmlns:v="urn:schemas-microsoft-com:vml" Requires="v">
                <p:oleObj name="Equation" r:id="rId6" imgW="1549080" imgH="711000" progId="Equation.DSMT4">
                  <p:embed/>
                </p:oleObj>
              </mc:Choice>
              <mc:Fallback>
                <p:oleObj name="Equation" r:id="rId6" imgW="1549080" imgH="711000" progId="Equation.DSMT4">
                  <p:embed/>
                  <p:pic>
                    <p:nvPicPr>
                      <p:cNvPr id="11" name="Object 5">
                        <a:extLst>
                          <a:ext uri="{C183D7F6-B498-43B3-948B-1728B52AA6E4}">
                            <adec:decorative xmlns:adec="http://schemas.microsoft.com/office/drawing/2017/decorative" val="1"/>
                          </a:ext>
                        </a:extLst>
                      </p:cNvPr>
                      <p:cNvPicPr/>
                      <p:nvPr/>
                    </p:nvPicPr>
                    <p:blipFill>
                      <a:blip r:embed="rId7"/>
                      <a:stretch>
                        <a:fillRect/>
                      </a:stretch>
                    </p:blipFill>
                    <p:spPr>
                      <a:xfrm>
                        <a:off x="2392363" y="3200400"/>
                        <a:ext cx="2324100" cy="1066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4F422D1-CC09-46A3-8535-2B555F6B80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1146890"/>
              </p:ext>
            </p:extLst>
          </p:nvPr>
        </p:nvGraphicFramePr>
        <p:xfrm>
          <a:off x="5705475" y="3200400"/>
          <a:ext cx="2476500" cy="1066800"/>
        </p:xfrm>
        <a:graphic>
          <a:graphicData uri="http://schemas.openxmlformats.org/presentationml/2006/ole">
            <mc:AlternateContent xmlns:mc="http://schemas.openxmlformats.org/markup-compatibility/2006">
              <mc:Choice xmlns:v="urn:schemas-microsoft-com:vml" Requires="v">
                <p:oleObj name="Equation" r:id="rId8" imgW="1650960" imgH="711000" progId="Equation.DSMT4">
                  <p:embed/>
                </p:oleObj>
              </mc:Choice>
              <mc:Fallback>
                <p:oleObj name="Equation" r:id="rId8" imgW="1650960" imgH="711000" progId="Equation.DSMT4">
                  <p:embed/>
                  <p:pic>
                    <p:nvPicPr>
                      <p:cNvPr id="7" name="Object 6">
                        <a:extLst>
                          <a:ext uri="{C183D7F6-B498-43B3-948B-1728B52AA6E4}">
                            <adec:decorative xmlns:adec="http://schemas.microsoft.com/office/drawing/2017/decorative" val="1"/>
                          </a:ext>
                        </a:extLst>
                      </p:cNvPr>
                      <p:cNvPicPr/>
                      <p:nvPr/>
                    </p:nvPicPr>
                    <p:blipFill>
                      <a:blip r:embed="rId9"/>
                      <a:stretch>
                        <a:fillRect/>
                      </a:stretch>
                    </p:blipFill>
                    <p:spPr>
                      <a:xfrm>
                        <a:off x="5705475" y="3200400"/>
                        <a:ext cx="2476500" cy="1066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58D1CE8-9D6B-47CD-8506-490656A8AF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2283036"/>
              </p:ext>
            </p:extLst>
          </p:nvPr>
        </p:nvGraphicFramePr>
        <p:xfrm>
          <a:off x="4362450" y="4495800"/>
          <a:ext cx="2457450" cy="1066800"/>
        </p:xfrm>
        <a:graphic>
          <a:graphicData uri="http://schemas.openxmlformats.org/presentationml/2006/ole">
            <mc:AlternateContent xmlns:mc="http://schemas.openxmlformats.org/markup-compatibility/2006">
              <mc:Choice xmlns:v="urn:schemas-microsoft-com:vml" Requires="v">
                <p:oleObj name="Equation" r:id="rId10" imgW="1638000" imgH="711000" progId="Equation.DSMT4">
                  <p:embed/>
                </p:oleObj>
              </mc:Choice>
              <mc:Fallback>
                <p:oleObj name="Equation" r:id="rId10" imgW="1638000" imgH="711000" progId="Equation.DSMT4">
                  <p:embed/>
                  <p:pic>
                    <p:nvPicPr>
                      <p:cNvPr id="8" name="Object 7">
                        <a:extLst>
                          <a:ext uri="{C183D7F6-B498-43B3-948B-1728B52AA6E4}">
                            <adec:decorative xmlns:adec="http://schemas.microsoft.com/office/drawing/2017/decorative" val="1"/>
                          </a:ext>
                        </a:extLst>
                      </p:cNvPr>
                      <p:cNvPicPr/>
                      <p:nvPr/>
                    </p:nvPicPr>
                    <p:blipFill>
                      <a:blip r:embed="rId11"/>
                      <a:stretch>
                        <a:fillRect/>
                      </a:stretch>
                    </p:blipFill>
                    <p:spPr>
                      <a:xfrm>
                        <a:off x="4362450" y="4495800"/>
                        <a:ext cx="2457450" cy="1066800"/>
                      </a:xfrm>
                      <a:prstGeom prst="rect">
                        <a:avLst/>
                      </a:prstGeom>
                    </p:spPr>
                  </p:pic>
                </p:oleObj>
              </mc:Fallback>
            </mc:AlternateContent>
          </a:graphicData>
        </a:graphic>
      </p:graphicFrame>
      <p:graphicFrame>
        <p:nvGraphicFramePr>
          <p:cNvPr id="20" name="Object 8">
            <a:extLst>
              <a:ext uri="{FF2B5EF4-FFF2-40B4-BE49-F238E27FC236}">
                <a16:creationId xmlns:a16="http://schemas.microsoft.com/office/drawing/2014/main" id="{0E84A317-4930-432E-B45A-052A99A3B3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3317176"/>
              </p:ext>
            </p:extLst>
          </p:nvPr>
        </p:nvGraphicFramePr>
        <p:xfrm>
          <a:off x="885825" y="5486400"/>
          <a:ext cx="6210300" cy="1066800"/>
        </p:xfrm>
        <a:graphic>
          <a:graphicData uri="http://schemas.openxmlformats.org/presentationml/2006/ole">
            <mc:AlternateContent xmlns:mc="http://schemas.openxmlformats.org/markup-compatibility/2006">
              <mc:Choice xmlns:v="urn:schemas-microsoft-com:vml" Requires="v">
                <p:oleObj name="Equation" r:id="rId12" imgW="4140000" imgH="711000" progId="Equation.DSMT4">
                  <p:embed/>
                </p:oleObj>
              </mc:Choice>
              <mc:Fallback>
                <p:oleObj name="Equation" r:id="rId12" imgW="4140000" imgH="711000" progId="Equation.DSMT4">
                  <p:embed/>
                  <p:pic>
                    <p:nvPicPr>
                      <p:cNvPr id="12" name="Object 8">
                        <a:extLst>
                          <a:ext uri="{C183D7F6-B498-43B3-948B-1728B52AA6E4}">
                            <adec:decorative xmlns:adec="http://schemas.microsoft.com/office/drawing/2017/decorative" val="1"/>
                          </a:ext>
                        </a:extLst>
                      </p:cNvPr>
                      <p:cNvPicPr/>
                      <p:nvPr/>
                    </p:nvPicPr>
                    <p:blipFill>
                      <a:blip r:embed="rId13"/>
                      <a:stretch>
                        <a:fillRect/>
                      </a:stretch>
                    </p:blipFill>
                    <p:spPr>
                      <a:xfrm>
                        <a:off x="885825" y="5486400"/>
                        <a:ext cx="6210300" cy="10668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3FF3EBB-AB8F-4EBF-AE1E-AB4E3662C9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137</a:t>
            </a:fld>
            <a:endParaRPr lang="en-US" dirty="0">
              <a:solidFill>
                <a:schemeClr val="bg1"/>
              </a:solidFill>
            </a:endParaRPr>
          </a:p>
        </p:txBody>
      </p:sp>
    </p:spTree>
    <p:extLst>
      <p:ext uri="{BB962C8B-B14F-4D97-AF65-F5344CB8AC3E}">
        <p14:creationId xmlns:p14="http://schemas.microsoft.com/office/powerpoint/2010/main" val="22790936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30CAEE-D747-4666-B5D0-928FF7797FBA}"/>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A63BF15C-9786-4D0D-A13E-260F8D2069A6}"/>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782438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C8A2-A9F6-4ED1-BF0B-330C8DDA9D6C}"/>
              </a:ext>
            </a:extLst>
          </p:cNvPr>
          <p:cNvSpPr>
            <a:spLocks noGrp="1"/>
          </p:cNvSpPr>
          <p:nvPr>
            <p:ph type="title"/>
          </p:nvPr>
        </p:nvSpPr>
        <p:spPr/>
        <p:txBody>
          <a:bodyPr/>
          <a:lstStyle/>
          <a:p>
            <a:r>
              <a:rPr lang="en-US" sz="6000" b="1"/>
              <a:t>Accessibility Content: </a:t>
            </a:r>
            <a:br>
              <a:rPr lang="en-US" sz="6000" b="1"/>
            </a:br>
            <a:r>
              <a:rPr lang="en-US" sz="6000" b="1"/>
              <a:t>Text Alternatives for Images</a:t>
            </a:r>
            <a:endParaRPr lang="en-US" dirty="0"/>
          </a:p>
        </p:txBody>
      </p:sp>
      <p:sp>
        <p:nvSpPr>
          <p:cNvPr id="3" name="Slide Number Placeholder 5">
            <a:extLst>
              <a:ext uri="{FF2B5EF4-FFF2-40B4-BE49-F238E27FC236}">
                <a16:creationId xmlns:a16="http://schemas.microsoft.com/office/drawing/2014/main" id="{9384AC28-7A15-4AB0-B8A8-0DAB7D37647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139</a:t>
            </a:fld>
            <a:endParaRPr lang="en-US" dirty="0">
              <a:solidFill>
                <a:schemeClr val="bg1"/>
              </a:solidFill>
            </a:endParaRPr>
          </a:p>
        </p:txBody>
      </p:sp>
    </p:spTree>
    <p:extLst>
      <p:ext uri="{BB962C8B-B14F-4D97-AF65-F5344CB8AC3E}">
        <p14:creationId xmlns:p14="http://schemas.microsoft.com/office/powerpoint/2010/main" val="172136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9724-BBE1-4F3E-BB57-1CEBC79147BD}"/>
              </a:ext>
            </a:extLst>
          </p:cNvPr>
          <p:cNvSpPr>
            <a:spLocks noGrp="1"/>
          </p:cNvSpPr>
          <p:nvPr>
            <p:ph type="title"/>
          </p:nvPr>
        </p:nvSpPr>
        <p:spPr/>
        <p:txBody>
          <a:bodyPr/>
          <a:lstStyle/>
          <a:p>
            <a:r>
              <a:rPr lang="en-US" dirty="0"/>
              <a:t>Some things to remember</a:t>
            </a:r>
          </a:p>
        </p:txBody>
      </p:sp>
      <p:sp>
        <p:nvSpPr>
          <p:cNvPr id="3" name="Content Placeholder 2">
            <a:extLst>
              <a:ext uri="{FF2B5EF4-FFF2-40B4-BE49-F238E27FC236}">
                <a16:creationId xmlns:a16="http://schemas.microsoft.com/office/drawing/2014/main" id="{AAF0BB47-D116-42F3-9CE3-32C68A273C88}"/>
              </a:ext>
            </a:extLst>
          </p:cNvPr>
          <p:cNvSpPr>
            <a:spLocks noGrp="1"/>
          </p:cNvSpPr>
          <p:nvPr>
            <p:ph idx="1"/>
          </p:nvPr>
        </p:nvSpPr>
        <p:spPr>
          <a:xfrm>
            <a:off x="457200" y="1295400"/>
            <a:ext cx="8229600" cy="838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Sets can be elements of sets.</a:t>
            </a:r>
          </a:p>
        </p:txBody>
      </p:sp>
      <p:graphicFrame>
        <p:nvGraphicFramePr>
          <p:cNvPr id="16" name="Object 15">
            <a:extLst>
              <a:ext uri="{FF2B5EF4-FFF2-40B4-BE49-F238E27FC236}">
                <a16:creationId xmlns:a16="http://schemas.microsoft.com/office/drawing/2014/main" id="{ECDE3923-9688-4647-A054-AEFCE60729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3073371"/>
              </p:ext>
            </p:extLst>
          </p:nvPr>
        </p:nvGraphicFramePr>
        <p:xfrm>
          <a:off x="1371600" y="2057400"/>
          <a:ext cx="2804161" cy="609600"/>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0" name=""/>
                      <p:cNvPicPr/>
                      <p:nvPr/>
                    </p:nvPicPr>
                    <p:blipFill>
                      <a:blip r:embed="rId3"/>
                      <a:stretch>
                        <a:fillRect/>
                      </a:stretch>
                    </p:blipFill>
                    <p:spPr>
                      <a:xfrm>
                        <a:off x="1371600" y="2057400"/>
                        <a:ext cx="2804161" cy="609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04F4A36-750E-474A-8695-72E2275FE1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9843664"/>
              </p:ext>
            </p:extLst>
          </p:nvPr>
        </p:nvGraphicFramePr>
        <p:xfrm>
          <a:off x="1371600" y="2704510"/>
          <a:ext cx="1717966" cy="648290"/>
        </p:xfrm>
        <a:graphic>
          <a:graphicData uri="http://schemas.openxmlformats.org/presentationml/2006/ole">
            <mc:AlternateContent xmlns:mc="http://schemas.openxmlformats.org/markup-compatibility/2006">
              <mc:Choice xmlns:v="urn:schemas-microsoft-com:vml" Requires="v">
                <p:oleObj name="Equation" r:id="rId4" imgW="672840" imgH="253800" progId="Equation.DSMT4">
                  <p:embed/>
                </p:oleObj>
              </mc:Choice>
              <mc:Fallback>
                <p:oleObj name="Equation" r:id="rId4" imgW="672840" imgH="253800" progId="Equation.DSMT4">
                  <p:embed/>
                  <p:pic>
                    <p:nvPicPr>
                      <p:cNvPr id="0" name=""/>
                      <p:cNvPicPr/>
                      <p:nvPr/>
                    </p:nvPicPr>
                    <p:blipFill>
                      <a:blip r:embed="rId5"/>
                      <a:stretch>
                        <a:fillRect/>
                      </a:stretch>
                    </p:blipFill>
                    <p:spPr>
                      <a:xfrm>
                        <a:off x="1371600" y="2704510"/>
                        <a:ext cx="1717966" cy="64829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8FBA897-5552-49AD-936C-876BE1974B16}"/>
              </a:ext>
            </a:extLst>
          </p:cNvPr>
          <p:cNvSpPr>
            <a:spLocks noGrp="1"/>
          </p:cNvSpPr>
          <p:nvPr>
            <p:ph idx="10"/>
          </p:nvPr>
        </p:nvSpPr>
        <p:spPr>
          <a:xfrm>
            <a:off x="457200" y="3457171"/>
            <a:ext cx="8153400" cy="11450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 empty set is different from a set containing the empty set.</a:t>
            </a:r>
          </a:p>
        </p:txBody>
      </p:sp>
      <p:graphicFrame>
        <p:nvGraphicFramePr>
          <p:cNvPr id="5" name="Object 4">
            <a:extLst>
              <a:ext uri="{FF2B5EF4-FFF2-40B4-BE49-F238E27FC236}">
                <a16:creationId xmlns:a16="http://schemas.microsoft.com/office/drawing/2014/main" id="{35BEEF33-42BF-41C9-8B73-70C431EC30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292377"/>
              </p:ext>
            </p:extLst>
          </p:nvPr>
        </p:nvGraphicFramePr>
        <p:xfrm>
          <a:off x="1460499" y="4724400"/>
          <a:ext cx="1358901" cy="662879"/>
        </p:xfrm>
        <a:graphic>
          <a:graphicData uri="http://schemas.openxmlformats.org/presentationml/2006/ole">
            <mc:AlternateContent xmlns:mc="http://schemas.openxmlformats.org/markup-compatibility/2006">
              <mc:Choice xmlns:v="urn:schemas-microsoft-com:vml" Requires="v">
                <p:oleObj name="Equation" r:id="rId6" imgW="520560" imgH="253800" progId="Equation.DSMT4">
                  <p:embed/>
                </p:oleObj>
              </mc:Choice>
              <mc:Fallback>
                <p:oleObj name="Equation" r:id="rId6" imgW="520560" imgH="253800" progId="Equation.DSMT4">
                  <p:embed/>
                  <p:pic>
                    <p:nvPicPr>
                      <p:cNvPr id="0" name=""/>
                      <p:cNvPicPr/>
                      <p:nvPr/>
                    </p:nvPicPr>
                    <p:blipFill>
                      <a:blip r:embed="rId7"/>
                      <a:stretch>
                        <a:fillRect/>
                      </a:stretch>
                    </p:blipFill>
                    <p:spPr>
                      <a:xfrm>
                        <a:off x="1460499" y="4724400"/>
                        <a:ext cx="1358901" cy="662879"/>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A4A5B94-EB9C-49AB-A58B-754CC4403C4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2124691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kumimoji="0" lang="en-US" b="0" i="0" u="none" strike="noStrike" kern="1200" cap="none" spc="0" normalizeH="0" baseline="0" noProof="0" dirty="0">
                <a:ln>
                  <a:noFill/>
                </a:ln>
                <a:solidFill>
                  <a:srgbClr val="04617B"/>
                </a:solidFill>
                <a:effectLst/>
                <a:uLnTx/>
                <a:uFillTx/>
                <a:ea typeface="+mj-ea"/>
                <a:cs typeface="Arial" panose="020B0604020202020204" pitchFamily="34" charset="0"/>
              </a:rPr>
              <a:t>Functions </a:t>
            </a:r>
            <a:r>
              <a:rPr kumimoji="0" lang="en-US" sz="1600" b="0" i="0" u="none" strike="noStrike" kern="1200" cap="none" spc="0" normalizeH="0" baseline="0" noProof="0" dirty="0">
                <a:ln>
                  <a:noFill/>
                </a:ln>
                <a:solidFill>
                  <a:srgbClr val="04617B"/>
                </a:solidFill>
                <a:effectLst/>
                <a:uLnTx/>
                <a:uFillTx/>
                <a:ea typeface="+mj-ea"/>
                <a:cs typeface="Arial" panose="020B0604020202020204" pitchFamily="34" charset="0"/>
              </a:rPr>
              <a:t>3</a:t>
            </a:r>
            <a:r>
              <a:rPr kumimoji="0" lang="en-US" b="0" i="0" u="none" strike="noStrike" kern="1200" cap="none" spc="0" normalizeH="0" baseline="0" noProof="0" dirty="0">
                <a:ln>
                  <a:noFill/>
                </a:ln>
                <a:solidFill>
                  <a:srgbClr val="04617B"/>
                </a:solidFill>
                <a:effectLst/>
                <a:uLnTx/>
                <a:uFillTx/>
                <a:ea typeface="+mj-ea"/>
                <a:cs typeface="Arial" panose="020B0604020202020204" pitchFamily="34" charset="0"/>
              </a:rPr>
              <a:t> </a:t>
            </a:r>
            <a:r>
              <a:rPr lang="en-US" dirty="0"/>
              <a:t>–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2400" dirty="0"/>
              <a:t>The circle representing set A has element A inside. The circle representing set B has element B equals F left parenthesis A right parenthesis. Also, there are two arrows labeled F. From circle A to circle B, and from element A to B.</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2D45DAF-9422-495B-8314-CF3128831F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140</a:t>
            </a:fld>
            <a:endParaRPr lang="en-US" dirty="0">
              <a:solidFill>
                <a:schemeClr val="bg1"/>
              </a:solidFill>
            </a:endParaRPr>
          </a:p>
        </p:txBody>
      </p:sp>
    </p:spTree>
    <p:extLst>
      <p:ext uri="{BB962C8B-B14F-4D97-AF65-F5344CB8AC3E}">
        <p14:creationId xmlns:p14="http://schemas.microsoft.com/office/powerpoint/2010/main" val="10239824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dirty="0"/>
              <a:t>Inverse Functions </a:t>
            </a:r>
            <a:r>
              <a:rPr lang="en-US" sz="1600" dirty="0"/>
              <a:t>1</a:t>
            </a:r>
            <a:r>
              <a:rPr lang="en-US" dirty="0"/>
              <a:t> –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2400" dirty="0"/>
              <a:t>There are two circles representing sets A and B. Circle A has element A equal to F power minus one left parenthesis B right parenthesis. Circle B has element B equal to F left parenthesis A right parenthesis. Also, there are 4 arrows: an arrow from element A to element B labeled F left parenthesis A right parenthesis, an arrow from element B to element A labeled F power minus one left parenthesis B right parenthesis, an arrow from circle A to circle B labeled F. And arrow from circle B to circle A labeled F power minus one.</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563345-703C-44F0-A77E-7E79548F9D3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141</a:t>
            </a:fld>
            <a:endParaRPr lang="en-US" dirty="0">
              <a:solidFill>
                <a:schemeClr val="bg1"/>
              </a:solidFill>
            </a:endParaRPr>
          </a:p>
        </p:txBody>
      </p:sp>
    </p:spTree>
    <p:extLst>
      <p:ext uri="{BB962C8B-B14F-4D97-AF65-F5344CB8AC3E}">
        <p14:creationId xmlns:p14="http://schemas.microsoft.com/office/powerpoint/2010/main" val="29200939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dirty="0"/>
              <a:t>Inverse Functions </a:t>
            </a:r>
            <a:r>
              <a:rPr lang="en-US" sz="1600" dirty="0"/>
              <a:t>2</a:t>
            </a:r>
            <a:r>
              <a:rPr lang="en-US" dirty="0"/>
              <a:t> –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b="0" i="0" u="none" strike="noStrike" dirty="0">
                <a:solidFill>
                  <a:srgbClr val="000000"/>
                </a:solidFill>
                <a:effectLst/>
              </a:rPr>
              <a:t>A contains a, b, c, and d. B contains v, w, x, and y. a is connected to y. b is connected to w. c is connected to x. d is connected to y.</a:t>
            </a:r>
            <a:endParaRPr lang="en-US" dirty="0"/>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FEAB8F11-6309-4800-AF0A-5E32E420396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142</a:t>
            </a:fld>
            <a:endParaRPr lang="en-US" dirty="0">
              <a:solidFill>
                <a:schemeClr val="bg1"/>
              </a:solidFill>
            </a:endParaRPr>
          </a:p>
        </p:txBody>
      </p:sp>
    </p:spTree>
    <p:extLst>
      <p:ext uri="{BB962C8B-B14F-4D97-AF65-F5344CB8AC3E}">
        <p14:creationId xmlns:p14="http://schemas.microsoft.com/office/powerpoint/2010/main" val="18399493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sz="3600" dirty="0"/>
              <a:t>Composition</a:t>
            </a:r>
            <a:r>
              <a:rPr lang="en-US" dirty="0"/>
              <a:t> </a:t>
            </a:r>
            <a:r>
              <a:rPr lang="en-US" sz="1600" dirty="0"/>
              <a:t>1</a:t>
            </a:r>
            <a:r>
              <a:rPr lang="en-US" dirty="0"/>
              <a:t> –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2300" dirty="0"/>
              <a:t>There are three circles, representing sets A, B, and C. Circle A has element A. Circle B has element G left parenthesis A right parenthesis. Circle C has element F left parenthesis G left parenthesis A two right parentheses. Also, there are 6 arrows. From circle A to circle B labeled G. From circle B to circle C labeled F. From circle A to circle C labeled F circle G. From element A to element G left parenthesis A right parenthesis labeled G left parenthesis A right parenthesis. From element G left parenthesis A right parenthesis to element F left parenthesis G left parenthesis A 2 right parentheses labeled F left parenthesis G left parenthesis A 2 right parentheses. From element A to element F left parenthesis G left parenthesis A 2 right parentheses labeled left parenthesis F circle G right parenthesis left parenthesis A right parenthesis.</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D0E7EDDB-D577-4786-834B-FF995440046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143</a:t>
            </a:fld>
            <a:endParaRPr lang="en-US" dirty="0">
              <a:solidFill>
                <a:schemeClr val="bg1"/>
              </a:solidFill>
            </a:endParaRPr>
          </a:p>
        </p:txBody>
      </p:sp>
    </p:spTree>
    <p:extLst>
      <p:ext uri="{BB962C8B-B14F-4D97-AF65-F5344CB8AC3E}">
        <p14:creationId xmlns:p14="http://schemas.microsoft.com/office/powerpoint/2010/main" val="40905774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sz="3600" dirty="0"/>
              <a:t>Composition</a:t>
            </a:r>
            <a:r>
              <a:rPr lang="en-US" dirty="0"/>
              <a:t> </a:t>
            </a:r>
            <a:r>
              <a:rPr lang="en-US" sz="1600" dirty="0"/>
              <a:t>2</a:t>
            </a:r>
            <a:r>
              <a:rPr lang="en-US" dirty="0"/>
              <a:t> –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b="0" i="0" u="none" strike="noStrike" dirty="0">
                <a:solidFill>
                  <a:srgbClr val="000000"/>
                </a:solidFill>
                <a:effectLst/>
              </a:rPr>
              <a:t>A contains a, b, c, and d. B contains v, w, x, and y. C contains h, </a:t>
            </a:r>
            <a:r>
              <a:rPr lang="en-US" b="0" i="0" u="none" strike="noStrike" dirty="0" err="1">
                <a:solidFill>
                  <a:srgbClr val="000000"/>
                </a:solidFill>
                <a:effectLst/>
              </a:rPr>
              <a:t>i</a:t>
            </a:r>
            <a:r>
              <a:rPr lang="en-US" b="0" i="0" u="none" strike="noStrike" dirty="0">
                <a:solidFill>
                  <a:srgbClr val="000000"/>
                </a:solidFill>
                <a:effectLst/>
              </a:rPr>
              <a:t>, and j.</a:t>
            </a:r>
            <a:br>
              <a:rPr lang="en-US" b="0" i="0" u="none" strike="noStrike" dirty="0">
                <a:solidFill>
                  <a:srgbClr val="000000"/>
                </a:solidFill>
                <a:effectLst/>
              </a:rPr>
            </a:br>
            <a:r>
              <a:rPr lang="en-US" b="0" i="0" u="none" strike="noStrike" dirty="0">
                <a:solidFill>
                  <a:srgbClr val="000000"/>
                </a:solidFill>
                <a:effectLst/>
              </a:rPr>
              <a:t>a is connected to Y. b is connected to W. c is connected to X. d is connected to w. V is connected to </a:t>
            </a:r>
            <a:r>
              <a:rPr lang="en-US" b="0" i="0" u="none" strike="noStrike" dirty="0" err="1">
                <a:solidFill>
                  <a:srgbClr val="000000"/>
                </a:solidFill>
                <a:effectLst/>
              </a:rPr>
              <a:t>i</a:t>
            </a:r>
            <a:r>
              <a:rPr lang="en-US" b="0" i="0" u="none" strike="noStrike" dirty="0">
                <a:solidFill>
                  <a:srgbClr val="000000"/>
                </a:solidFill>
                <a:effectLst/>
              </a:rPr>
              <a:t>. W is connected to h. X is connected to </a:t>
            </a:r>
            <a:r>
              <a:rPr lang="en-US" b="0" i="0" u="none" strike="noStrike" dirty="0" err="1">
                <a:solidFill>
                  <a:srgbClr val="000000"/>
                </a:solidFill>
                <a:effectLst/>
              </a:rPr>
              <a:t>i</a:t>
            </a:r>
            <a:r>
              <a:rPr lang="en-US" b="0" i="0" u="none" strike="noStrike" dirty="0">
                <a:solidFill>
                  <a:srgbClr val="000000"/>
                </a:solidFill>
                <a:effectLst/>
              </a:rPr>
              <a:t>. Y is connected to j.</a:t>
            </a:r>
            <a:endParaRPr lang="en-US" dirty="0"/>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2A2B2BC6-F9CD-468F-B573-A7A363359B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144</a:t>
            </a:fld>
            <a:endParaRPr lang="en-US" dirty="0">
              <a:solidFill>
                <a:schemeClr val="bg1"/>
              </a:solidFill>
            </a:endParaRPr>
          </a:p>
        </p:txBody>
      </p:sp>
    </p:spTree>
    <p:extLst>
      <p:ext uri="{BB962C8B-B14F-4D97-AF65-F5344CB8AC3E}">
        <p14:creationId xmlns:p14="http://schemas.microsoft.com/office/powerpoint/2010/main" val="7113917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sz="3600" dirty="0"/>
              <a:t>Graphs of Functions </a:t>
            </a:r>
            <a:r>
              <a:rPr lang="en-US" dirty="0"/>
              <a:t>–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dirty="0"/>
              <a:t>There are eight rows by eight columns of plotted points. There is a line passing through the points in the third column and a line passing through the points in the sixth row. The point in the first row fifth column, the point in the third row fourth column, and the point in the fifth row third column are shaded.</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27C1228F-D7C6-4869-B0B8-E150BD7D415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145</a:t>
            </a:fld>
            <a:endParaRPr lang="en-US" dirty="0">
              <a:solidFill>
                <a:schemeClr val="bg1"/>
              </a:solidFill>
            </a:endParaRPr>
          </a:p>
        </p:txBody>
      </p:sp>
    </p:spTree>
    <p:extLst>
      <p:ext uri="{BB962C8B-B14F-4D97-AF65-F5344CB8AC3E}">
        <p14:creationId xmlns:p14="http://schemas.microsoft.com/office/powerpoint/2010/main" val="11637876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sz="3600" dirty="0"/>
              <a:t>Floor and Ceiling Functions </a:t>
            </a:r>
            <a:r>
              <a:rPr lang="en-US" sz="1600" dirty="0"/>
              <a:t>1</a:t>
            </a:r>
            <a:r>
              <a:rPr lang="en-US" sz="3600" dirty="0"/>
              <a:t> </a:t>
            </a:r>
            <a:r>
              <a:rPr lang="en-US" dirty="0"/>
              <a:t>–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3"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2400" dirty="0"/>
              <a:t>The X and Y axes range from -3 to 3, in increments of 1. There are horizontal segments of unit length. In the floor graph, each segment has a shaded point on its left end and a blank point on its right end. The segments are: from x = </a:t>
            </a:r>
            <a:r>
              <a:rPr lang="en-US" sz="2400" dirty="0">
                <a:cs typeface="Calibri" panose="020F0502020204030204" pitchFamily="34" charset="0"/>
              </a:rPr>
              <a:t>−</a:t>
            </a:r>
            <a:r>
              <a:rPr lang="en-US" sz="2400" dirty="0"/>
              <a:t>3 to </a:t>
            </a:r>
            <a:r>
              <a:rPr lang="en-US" sz="2400" dirty="0">
                <a:cs typeface="Calibri" panose="020F0502020204030204" pitchFamily="34" charset="0"/>
              </a:rPr>
              <a:t>−</a:t>
            </a:r>
            <a:r>
              <a:rPr lang="en-US" sz="2400" dirty="0"/>
              <a:t>2 and y = </a:t>
            </a:r>
            <a:r>
              <a:rPr lang="en-US" sz="2400" dirty="0">
                <a:cs typeface="Calibri" panose="020F0502020204030204" pitchFamily="34" charset="0"/>
              </a:rPr>
              <a:t>−</a:t>
            </a:r>
            <a:r>
              <a:rPr lang="en-US" sz="2400" dirty="0"/>
              <a:t>3, from x = </a:t>
            </a:r>
            <a:r>
              <a:rPr lang="en-US" sz="2400" dirty="0">
                <a:cs typeface="Calibri" panose="020F0502020204030204" pitchFamily="34" charset="0"/>
              </a:rPr>
              <a:t>−</a:t>
            </a:r>
            <a:r>
              <a:rPr lang="en-US" sz="2400" dirty="0"/>
              <a:t>2 to </a:t>
            </a:r>
            <a:r>
              <a:rPr lang="en-US" sz="2400" dirty="0">
                <a:cs typeface="Calibri" panose="020F0502020204030204" pitchFamily="34" charset="0"/>
              </a:rPr>
              <a:t>−</a:t>
            </a:r>
            <a:r>
              <a:rPr lang="en-US" sz="2400" dirty="0"/>
              <a:t>1 and y = </a:t>
            </a:r>
            <a:r>
              <a:rPr lang="en-US" sz="2400" dirty="0">
                <a:cs typeface="Calibri" panose="020F0502020204030204" pitchFamily="34" charset="0"/>
              </a:rPr>
              <a:t>−</a:t>
            </a:r>
            <a:r>
              <a:rPr lang="en-US" sz="2400" dirty="0"/>
              <a:t>2, from x = </a:t>
            </a:r>
            <a:r>
              <a:rPr lang="en-US" sz="2400" dirty="0">
                <a:cs typeface="Calibri" panose="020F0502020204030204" pitchFamily="34" charset="0"/>
              </a:rPr>
              <a:t>−</a:t>
            </a:r>
            <a:r>
              <a:rPr lang="en-US" sz="2400" dirty="0"/>
              <a:t>1 to 0 and y = </a:t>
            </a:r>
            <a:r>
              <a:rPr lang="en-US" sz="2400" dirty="0">
                <a:cs typeface="Calibri" panose="020F0502020204030204" pitchFamily="34" charset="0"/>
              </a:rPr>
              <a:t>−</a:t>
            </a:r>
            <a:r>
              <a:rPr lang="en-US" sz="2400" dirty="0"/>
              <a:t>1, from x = 0 to 1 and y = 0, from x = 1 to 2 and y = 1, from x = 2 to 3 and y = 2. In the ceiling graph, each segment has a blank point on its left end and a shaded point on its right end. The segments are: from x = </a:t>
            </a:r>
            <a:r>
              <a:rPr lang="en-US" sz="2400" dirty="0">
                <a:cs typeface="Calibri" panose="020F0502020204030204" pitchFamily="34" charset="0"/>
              </a:rPr>
              <a:t>−</a:t>
            </a:r>
            <a:r>
              <a:rPr lang="en-US" sz="2400" dirty="0"/>
              <a:t>3 to </a:t>
            </a:r>
            <a:r>
              <a:rPr lang="en-US" sz="2400" dirty="0">
                <a:cs typeface="Calibri" panose="020F0502020204030204" pitchFamily="34" charset="0"/>
              </a:rPr>
              <a:t>−</a:t>
            </a:r>
            <a:r>
              <a:rPr lang="en-US" sz="2400" dirty="0"/>
              <a:t>2 and y = </a:t>
            </a:r>
            <a:r>
              <a:rPr lang="en-US" sz="2400" dirty="0">
                <a:cs typeface="Calibri" panose="020F0502020204030204" pitchFamily="34" charset="0"/>
              </a:rPr>
              <a:t>−</a:t>
            </a:r>
            <a:r>
              <a:rPr lang="en-US" sz="2400" dirty="0"/>
              <a:t>2, from x = </a:t>
            </a:r>
            <a:r>
              <a:rPr lang="en-US" sz="2400" dirty="0">
                <a:cs typeface="Calibri" panose="020F0502020204030204" pitchFamily="34" charset="0"/>
              </a:rPr>
              <a:t>−</a:t>
            </a:r>
            <a:r>
              <a:rPr lang="en-US" sz="2400" dirty="0"/>
              <a:t>2 to </a:t>
            </a:r>
            <a:r>
              <a:rPr lang="en-US" sz="2400" dirty="0">
                <a:cs typeface="Calibri" panose="020F0502020204030204" pitchFamily="34" charset="0"/>
              </a:rPr>
              <a:t>−</a:t>
            </a:r>
            <a:r>
              <a:rPr lang="en-US" sz="2400" dirty="0"/>
              <a:t>1 and y = </a:t>
            </a:r>
            <a:r>
              <a:rPr lang="en-US" sz="2400" dirty="0">
                <a:cs typeface="Calibri" panose="020F0502020204030204" pitchFamily="34" charset="0"/>
              </a:rPr>
              <a:t>−</a:t>
            </a:r>
            <a:r>
              <a:rPr lang="en-US" sz="2400" dirty="0"/>
              <a:t>1, from x = </a:t>
            </a:r>
            <a:r>
              <a:rPr lang="en-US" sz="2400" dirty="0">
                <a:cs typeface="Calibri" panose="020F0502020204030204" pitchFamily="34" charset="0"/>
              </a:rPr>
              <a:t>−</a:t>
            </a:r>
            <a:r>
              <a:rPr lang="en-US" sz="2400" dirty="0"/>
              <a:t>1 to 0 and y = 0, from x = 0 to 1 and y = 1, from x = 1 to 2 and y = 2, from x = 2 to 3 and y = 3.</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3"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6818C7D-503A-437D-8D1B-870F3E59D7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146</a:t>
            </a:fld>
            <a:endParaRPr lang="en-US" dirty="0">
              <a:solidFill>
                <a:schemeClr val="bg1"/>
              </a:solidFill>
            </a:endParaRPr>
          </a:p>
        </p:txBody>
      </p:sp>
    </p:spTree>
    <p:extLst>
      <p:ext uri="{BB962C8B-B14F-4D97-AF65-F5344CB8AC3E}">
        <p14:creationId xmlns:p14="http://schemas.microsoft.com/office/powerpoint/2010/main" val="8900507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p:txBody>
          <a:bodyPr/>
          <a:lstStyle/>
          <a:p>
            <a:r>
              <a:rPr lang="en-US" dirty="0"/>
              <a:t>Some Useful Summation Formulae –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1850" b="0" i="0" u="none" strike="noStrike" dirty="0">
                <a:effectLst/>
                <a:latin typeface="Calibri (Body)"/>
              </a:rPr>
              <a:t>The column headers are marked as: Sum and closed form. The data is as follows:</a:t>
            </a:r>
            <a:br>
              <a:rPr lang="en-US" sz="1850" b="0" i="0" u="none" strike="noStrike" dirty="0">
                <a:effectLst/>
                <a:latin typeface="Calibri (Body)"/>
              </a:rPr>
            </a:br>
            <a:r>
              <a:rPr lang="en-US" sz="1850" b="0" i="0" u="none" strike="noStrike" dirty="0">
                <a:effectLst/>
                <a:latin typeface="Calibri (Body)"/>
              </a:rPr>
              <a:t>Row 1: (Geometric series: We just proved this): Summation from k equals 0 through n a times r to the power of k (r is not equal to 0) and fraction a times r to the power of n plus 1 minus a over r minus 1, r is not equal to 1.</a:t>
            </a:r>
            <a:br>
              <a:rPr lang="en-US" sz="1850" b="0" i="0" u="none" strike="noStrike" dirty="0">
                <a:effectLst/>
                <a:latin typeface="Calibri (Body)"/>
              </a:rPr>
            </a:br>
            <a:r>
              <a:rPr lang="en-US" sz="1850" b="0" i="0" u="none" strike="noStrike" dirty="0">
                <a:effectLst/>
                <a:latin typeface="Calibri (Body)"/>
              </a:rPr>
              <a:t>Row 2: (Later we will prove some of these by induction): Summation from k equals 1 through n k and fraction n times (n plus 1) over 2.</a:t>
            </a:r>
            <a:br>
              <a:rPr lang="en-US" sz="1850" b="0" i="0" u="none" strike="noStrike" dirty="0">
                <a:effectLst/>
                <a:latin typeface="Calibri (Body)"/>
              </a:rPr>
            </a:br>
            <a:r>
              <a:rPr lang="en-US" sz="1850" b="0" i="0" u="none" strike="noStrike" dirty="0">
                <a:effectLst/>
                <a:latin typeface="Calibri (Body)"/>
              </a:rPr>
              <a:t>Row 3: (Later we will prove some of these by induction): Summation from k equals 1 through n k squared and fraction n times (n plus 1) times (2 times n plus 1) over 6.</a:t>
            </a:r>
            <a:br>
              <a:rPr lang="en-US" sz="1850" b="0" i="0" u="none" strike="noStrike" dirty="0">
                <a:effectLst/>
                <a:latin typeface="Calibri (Body)"/>
              </a:rPr>
            </a:br>
            <a:r>
              <a:rPr lang="en-US" sz="1850" b="0" i="0" u="none" strike="noStrike" dirty="0">
                <a:effectLst/>
                <a:latin typeface="Calibri (Body)"/>
              </a:rPr>
              <a:t>Row 4: (Later we will prove some of these by induction): Summation from k equals 1 through n k cubed and fraction n squared times (n plus 1) squared over 4.</a:t>
            </a:r>
            <a:br>
              <a:rPr lang="en-US" sz="1850" b="0" i="0" u="none" strike="noStrike" dirty="0">
                <a:effectLst/>
                <a:latin typeface="Calibri (Body)"/>
              </a:rPr>
            </a:br>
            <a:r>
              <a:rPr lang="en-US" sz="1850" b="0" i="0" u="none" strike="noStrike" dirty="0">
                <a:effectLst/>
                <a:latin typeface="Calibri (Body)"/>
              </a:rPr>
              <a:t>Row 5: (Proof in text (requires calculus)): Summation from k equals 0 through infinity x to the power of k, modulus of x lesser than 1 and fraction 1 over 1 minus x.</a:t>
            </a:r>
            <a:br>
              <a:rPr lang="en-US" sz="1850" b="0" i="0" u="none" strike="noStrike" dirty="0">
                <a:effectLst/>
                <a:latin typeface="Calibri (Body)"/>
              </a:rPr>
            </a:br>
            <a:r>
              <a:rPr lang="en-US" sz="1850" b="0" i="0" u="none" strike="noStrike" dirty="0">
                <a:effectLst/>
                <a:latin typeface="Calibri (Body)"/>
              </a:rPr>
              <a:t>Row 6: (Proof in text (requires calculus)): Summation from k equals 0 through infinity k times x to the power of k minus 1, modulus of x lesser than 1 and fraction 1 over (1 minus x) squared.</a:t>
            </a:r>
            <a:endParaRPr lang="en-US" sz="1850" dirty="0">
              <a:latin typeface="Calibri (Body)"/>
            </a:endParaRP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6818C7D-503A-437D-8D1B-870F3E59D7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147</a:t>
            </a:fld>
            <a:endParaRPr lang="en-US" dirty="0">
              <a:solidFill>
                <a:schemeClr val="bg1"/>
              </a:solidFill>
            </a:endParaRPr>
          </a:p>
        </p:txBody>
      </p:sp>
    </p:spTree>
    <p:extLst>
      <p:ext uri="{BB962C8B-B14F-4D97-AF65-F5344CB8AC3E}">
        <p14:creationId xmlns:p14="http://schemas.microsoft.com/office/powerpoint/2010/main" val="35641458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0FE-EEE0-47B5-BA08-1D348C23FC61}"/>
              </a:ext>
            </a:extLst>
          </p:cNvPr>
          <p:cNvSpPr>
            <a:spLocks noGrp="1"/>
          </p:cNvSpPr>
          <p:nvPr>
            <p:ph type="title"/>
          </p:nvPr>
        </p:nvSpPr>
        <p:spPr>
          <a:xfrm>
            <a:off x="152400" y="0"/>
            <a:ext cx="8839200" cy="1188720"/>
          </a:xfrm>
        </p:spPr>
        <p:txBody>
          <a:bodyPr/>
          <a:lstStyle/>
          <a:p>
            <a:r>
              <a:rPr lang="en-US" sz="3600" dirty="0"/>
              <a:t>The Positive Rational Numbers are Countable </a:t>
            </a:r>
            <a:r>
              <a:rPr lang="en-US" sz="1600" dirty="0"/>
              <a:t>2</a:t>
            </a:r>
            <a:r>
              <a:rPr lang="en-US" sz="3600" dirty="0"/>
              <a:t> </a:t>
            </a:r>
            <a:r>
              <a:rPr lang="en-US" dirty="0"/>
              <a:t>– Text Alternative</a:t>
            </a:r>
          </a:p>
        </p:txBody>
      </p:sp>
      <p:sp>
        <p:nvSpPr>
          <p:cNvPr id="3" name="Text Placeholder 2">
            <a:extLst>
              <a:ext uri="{FF2B5EF4-FFF2-40B4-BE49-F238E27FC236}">
                <a16:creationId xmlns:a16="http://schemas.microsoft.com/office/drawing/2014/main" id="{DA8B4C65-28D5-4BB6-86CA-08683369A80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2E489256-EF38-46C6-9DC7-18FC697F1A17}"/>
              </a:ext>
            </a:extLst>
          </p:cNvPr>
          <p:cNvSpPr>
            <a:spLocks noGrp="1"/>
          </p:cNvSpPr>
          <p:nvPr>
            <p:ph sz="quarter" idx="14"/>
          </p:nvPr>
        </p:nvSpPr>
        <p:spPr/>
        <p:txBody>
          <a:bodyPr/>
          <a:lstStyle/>
          <a:p>
            <a:r>
              <a:rPr lang="en-US" sz="2400" dirty="0"/>
              <a:t>There are some rows and columns of elements. Each element is a fraction, where the numerator is a number of the row and the denominator is a number of the column. The elements are connected by arrows starting from the top left one. The path is as follows. One first circled, one half circled, two firsts circled. Three firsts circled, two halves not circled, one third circled. One fourth circled, two thirds circled, three halves circled. Four firsts circled, five firsts circled, four halves not circled. Three thirds not circled, two fourths not circled, one fifth circled, etc.</a:t>
            </a:r>
          </a:p>
        </p:txBody>
      </p:sp>
      <p:sp>
        <p:nvSpPr>
          <p:cNvPr id="5" name="Text Placeholder 4">
            <a:extLst>
              <a:ext uri="{FF2B5EF4-FFF2-40B4-BE49-F238E27FC236}">
                <a16:creationId xmlns:a16="http://schemas.microsoft.com/office/drawing/2014/main" id="{E73B17D7-2448-4BA6-B221-65087A754C33}"/>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5C6ED6E-6708-42C9-90F7-CB10142AE9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148</a:t>
            </a:fld>
            <a:endParaRPr lang="en-US" dirty="0">
              <a:solidFill>
                <a:schemeClr val="bg1"/>
              </a:solidFill>
            </a:endParaRPr>
          </a:p>
        </p:txBody>
      </p:sp>
    </p:spTree>
    <p:extLst>
      <p:ext uri="{BB962C8B-B14F-4D97-AF65-F5344CB8AC3E}">
        <p14:creationId xmlns:p14="http://schemas.microsoft.com/office/powerpoint/2010/main" val="280736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Equality</a:t>
            </a:r>
          </a:p>
        </p:txBody>
      </p:sp>
      <p:sp>
        <p:nvSpPr>
          <p:cNvPr id="3" name="Content Placeholder 2"/>
          <p:cNvSpPr>
            <a:spLocks noGrp="1"/>
          </p:cNvSpPr>
          <p:nvPr>
            <p:ph idx="1"/>
          </p:nvPr>
        </p:nvSpPr>
        <p:spPr>
          <a:xfrm>
            <a:off x="457200" y="1295400"/>
            <a:ext cx="8229600" cy="2362200"/>
          </a:xfrm>
        </p:spPr>
        <p:txBody>
          <a:bodyPr/>
          <a:lstStyle/>
          <a:p>
            <a:r>
              <a:rPr lang="en-US" b="1" dirty="0">
                <a:latin typeface="Calibri (Body)"/>
              </a:rPr>
              <a:t>Definition</a:t>
            </a:r>
            <a:r>
              <a:rPr lang="en-US" dirty="0">
                <a:latin typeface="Calibri (Body)"/>
              </a:rPr>
              <a:t>: Two sets are </a:t>
            </a:r>
            <a:r>
              <a:rPr lang="en-US" i="1" dirty="0">
                <a:latin typeface="Calibri (Body)"/>
              </a:rPr>
              <a:t>equal</a:t>
            </a:r>
            <a:r>
              <a:rPr lang="en-US" dirty="0">
                <a:latin typeface="Calibri (Body)"/>
              </a:rPr>
              <a:t> if and only if they have the same elements. </a:t>
            </a:r>
          </a:p>
          <a:p>
            <a:pPr marL="347472" lvl="1"/>
            <a:r>
              <a:rPr lang="en-US" dirty="0">
                <a:latin typeface="Calibri (Body)"/>
              </a:rPr>
              <a:t>Therefore if A and B are sets, then A and B are equal if and only if </a:t>
            </a:r>
            <a:endParaRPr lang="en-US" sz="3000" dirty="0">
              <a:latin typeface="Calibri (Body)"/>
            </a:endParaRP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2980118"/>
              </p:ext>
            </p:extLst>
          </p:nvPr>
        </p:nvGraphicFramePr>
        <p:xfrm>
          <a:off x="2779712" y="2940050"/>
          <a:ext cx="2706688" cy="587375"/>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0" name=""/>
                      <p:cNvPicPr/>
                      <p:nvPr/>
                    </p:nvPicPr>
                    <p:blipFill>
                      <a:blip r:embed="rId3"/>
                      <a:stretch>
                        <a:fillRect/>
                      </a:stretch>
                    </p:blipFill>
                    <p:spPr>
                      <a:xfrm>
                        <a:off x="2779712" y="2940050"/>
                        <a:ext cx="2706688" cy="587375"/>
                      </a:xfrm>
                      <a:prstGeom prst="rect">
                        <a:avLst/>
                      </a:prstGeom>
                    </p:spPr>
                  </p:pic>
                </p:oleObj>
              </mc:Fallback>
            </mc:AlternateContent>
          </a:graphicData>
        </a:graphic>
      </p:graphicFrame>
      <p:sp>
        <p:nvSpPr>
          <p:cNvPr id="4" name="Content Placeholder 4"/>
          <p:cNvSpPr>
            <a:spLocks noGrp="1"/>
          </p:cNvSpPr>
          <p:nvPr>
            <p:ph idx="13"/>
          </p:nvPr>
        </p:nvSpPr>
        <p:spPr>
          <a:xfrm>
            <a:off x="457200" y="3581400"/>
            <a:ext cx="8229600" cy="1981200"/>
          </a:xfrm>
        </p:spPr>
        <p:txBody>
          <a:bodyPr/>
          <a:lstStyle/>
          <a:p>
            <a:pPr marL="347472" lvl="1"/>
            <a:r>
              <a:rPr lang="en-US" dirty="0">
                <a:latin typeface="Calibri (Body)"/>
              </a:rPr>
              <a:t>We write </a:t>
            </a:r>
            <a:r>
              <a:rPr lang="en-US" i="1" dirty="0">
                <a:latin typeface="Calibri (Body)"/>
              </a:rPr>
              <a:t>A</a:t>
            </a:r>
            <a:r>
              <a:rPr lang="en-US" dirty="0">
                <a:latin typeface="Calibri (Body)"/>
              </a:rPr>
              <a:t> = </a:t>
            </a:r>
            <a:r>
              <a:rPr lang="en-US" i="1" dirty="0">
                <a:latin typeface="Calibri (Body)"/>
              </a:rPr>
              <a:t>B</a:t>
            </a:r>
            <a:r>
              <a:rPr lang="en-US" dirty="0">
                <a:latin typeface="Calibri (Body)"/>
              </a:rPr>
              <a:t> if </a:t>
            </a:r>
            <a:r>
              <a:rPr lang="en-US" i="1" dirty="0">
                <a:latin typeface="Calibri (Body)"/>
              </a:rPr>
              <a:t>A</a:t>
            </a:r>
            <a:r>
              <a:rPr lang="en-US" dirty="0">
                <a:latin typeface="Calibri (Body)"/>
              </a:rPr>
              <a:t> and </a:t>
            </a:r>
            <a:r>
              <a:rPr lang="en-US" i="1" dirty="0">
                <a:latin typeface="Calibri (Body)"/>
              </a:rPr>
              <a:t>B</a:t>
            </a:r>
            <a:r>
              <a:rPr lang="en-US" dirty="0">
                <a:latin typeface="Calibri (Body)"/>
              </a:rPr>
              <a:t> are equal sets.</a:t>
            </a:r>
            <a:endParaRPr lang="en-US" dirty="0">
              <a:latin typeface="Calibri (Body)"/>
              <a:ea typeface="Cambria Math" pitchFamily="18" charset="0"/>
            </a:endParaRPr>
          </a:p>
        </p:txBody>
      </p:sp>
      <p:graphicFrame>
        <p:nvGraphicFramePr>
          <p:cNvPr id="5" name="Object 4">
            <a:extLst>
              <a:ext uri="{FF2B5EF4-FFF2-40B4-BE49-F238E27FC236}">
                <a16:creationId xmlns:a16="http://schemas.microsoft.com/office/drawing/2014/main" id="{F9DDEEDF-3AB8-479A-B0E0-6ECF96D5AD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026889"/>
              </p:ext>
            </p:extLst>
          </p:nvPr>
        </p:nvGraphicFramePr>
        <p:xfrm>
          <a:off x="857250" y="4241800"/>
          <a:ext cx="2952750" cy="635000"/>
        </p:xfrm>
        <a:graphic>
          <a:graphicData uri="http://schemas.openxmlformats.org/presentationml/2006/ole">
            <mc:AlternateContent xmlns:mc="http://schemas.openxmlformats.org/markup-compatibility/2006">
              <mc:Choice xmlns:v="urn:schemas-microsoft-com:vml" Requires="v">
                <p:oleObj name="Equation" r:id="rId4" imgW="1180800" imgH="253800" progId="Equation.DSMT4">
                  <p:embed/>
                </p:oleObj>
              </mc:Choice>
              <mc:Fallback>
                <p:oleObj name="Equation" r:id="rId4" imgW="1180800" imgH="253800" progId="Equation.DSMT4">
                  <p:embed/>
                  <p:pic>
                    <p:nvPicPr>
                      <p:cNvPr id="0" name=""/>
                      <p:cNvPicPr/>
                      <p:nvPr/>
                    </p:nvPicPr>
                    <p:blipFill>
                      <a:blip r:embed="rId5"/>
                      <a:stretch>
                        <a:fillRect/>
                      </a:stretch>
                    </p:blipFill>
                    <p:spPr>
                      <a:xfrm>
                        <a:off x="857250" y="4241800"/>
                        <a:ext cx="2952750" cy="635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5AF553-9C5E-4FF6-8DC3-EC682E1AFE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4250029"/>
              </p:ext>
            </p:extLst>
          </p:nvPr>
        </p:nvGraphicFramePr>
        <p:xfrm>
          <a:off x="857250" y="4963967"/>
          <a:ext cx="3976255" cy="646546"/>
        </p:xfrm>
        <a:graphic>
          <a:graphicData uri="http://schemas.openxmlformats.org/presentationml/2006/ole">
            <mc:AlternateContent xmlns:mc="http://schemas.openxmlformats.org/markup-compatibility/2006">
              <mc:Choice xmlns:v="urn:schemas-microsoft-com:vml" Requires="v">
                <p:oleObj name="Equation" r:id="rId6" imgW="1562040" imgH="253800" progId="Equation.DSMT4">
                  <p:embed/>
                </p:oleObj>
              </mc:Choice>
              <mc:Fallback>
                <p:oleObj name="Equation" r:id="rId6" imgW="1562040" imgH="253800" progId="Equation.DSMT4">
                  <p:embed/>
                  <p:pic>
                    <p:nvPicPr>
                      <p:cNvPr id="0" name=""/>
                      <p:cNvPicPr/>
                      <p:nvPr/>
                    </p:nvPicPr>
                    <p:blipFill>
                      <a:blip r:embed="rId7"/>
                      <a:stretch>
                        <a:fillRect/>
                      </a:stretch>
                    </p:blipFill>
                    <p:spPr>
                      <a:xfrm>
                        <a:off x="857250" y="4963967"/>
                        <a:ext cx="3976255" cy="646546"/>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7FEA2EAF-0ABE-4E04-8EBD-D4139DE178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88997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Subsets</a:t>
            </a:r>
          </a:p>
        </p:txBody>
      </p:sp>
      <p:sp>
        <p:nvSpPr>
          <p:cNvPr id="3" name="Content Placeholder 2"/>
          <p:cNvSpPr>
            <a:spLocks noGrp="1"/>
          </p:cNvSpPr>
          <p:nvPr>
            <p:ph idx="1"/>
          </p:nvPr>
        </p:nvSpPr>
        <p:spPr>
          <a:xfrm>
            <a:off x="457200" y="1295400"/>
            <a:ext cx="8229600" cy="2799744"/>
          </a:xfrm>
        </p:spPr>
        <p:txBody>
          <a:bodyPr/>
          <a:lstStyle/>
          <a:p>
            <a:r>
              <a:rPr lang="en-US" b="1" dirty="0">
                <a:latin typeface="Calibri (Body)"/>
              </a:rPr>
              <a:t>Definition</a:t>
            </a:r>
            <a:r>
              <a:rPr lang="en-US" dirty="0">
                <a:latin typeface="Calibri (Body)"/>
              </a:rPr>
              <a:t>:  The set </a:t>
            </a:r>
            <a:r>
              <a:rPr lang="en-US" i="1" dirty="0">
                <a:latin typeface="Calibri (Body)"/>
              </a:rPr>
              <a:t>A</a:t>
            </a:r>
            <a:r>
              <a:rPr lang="en-US" dirty="0">
                <a:latin typeface="Calibri (Body)"/>
              </a:rPr>
              <a:t> is a </a:t>
            </a:r>
            <a:r>
              <a:rPr lang="en-US" i="1" dirty="0">
                <a:latin typeface="Calibri (Body)"/>
              </a:rPr>
              <a:t>subset</a:t>
            </a:r>
            <a:r>
              <a:rPr lang="en-US" dirty="0">
                <a:latin typeface="Calibri (Body)"/>
              </a:rPr>
              <a:t> of </a:t>
            </a:r>
            <a:r>
              <a:rPr lang="en-US" i="1" dirty="0">
                <a:latin typeface="Calibri (Body)"/>
              </a:rPr>
              <a:t>B</a:t>
            </a:r>
            <a:r>
              <a:rPr lang="en-US" dirty="0">
                <a:latin typeface="Calibri (Body)"/>
              </a:rPr>
              <a:t>, if and only if every element of </a:t>
            </a:r>
            <a:r>
              <a:rPr lang="en-US" i="1" dirty="0">
                <a:latin typeface="Calibri (Body)"/>
              </a:rPr>
              <a:t>A</a:t>
            </a:r>
            <a:r>
              <a:rPr lang="en-US" dirty="0">
                <a:latin typeface="Calibri (Body)"/>
              </a:rPr>
              <a:t> is also an element of </a:t>
            </a:r>
            <a:r>
              <a:rPr lang="en-US" i="1" dirty="0">
                <a:latin typeface="Calibri (Body)"/>
              </a:rPr>
              <a:t>B</a:t>
            </a:r>
            <a:r>
              <a:rPr lang="en-US" dirty="0">
                <a:latin typeface="Calibri (Body)"/>
              </a:rPr>
              <a:t>.  </a:t>
            </a:r>
          </a:p>
          <a:p>
            <a:pPr marL="347472" lvl="1"/>
            <a:r>
              <a:rPr lang="en-US" dirty="0">
                <a:latin typeface="Calibri (Body)"/>
              </a:rPr>
              <a:t>The notation </a:t>
            </a:r>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B</a:t>
            </a:r>
            <a:r>
              <a:rPr lang="en-US" dirty="0">
                <a:latin typeface="Calibri (Body)"/>
                <a:ea typeface="Cambria Math" pitchFamily="18" charset="0"/>
              </a:rPr>
              <a:t>  is used </a:t>
            </a:r>
            <a:r>
              <a:rPr lang="en-US" dirty="0">
                <a:latin typeface="Calibri (Body)"/>
                <a:ea typeface="Cambria Math"/>
              </a:rPr>
              <a:t>to indicate that </a:t>
            </a:r>
            <a:r>
              <a:rPr lang="en-US" i="1" dirty="0">
                <a:latin typeface="Calibri (Body)"/>
                <a:ea typeface="Cambria Math"/>
              </a:rPr>
              <a:t>A</a:t>
            </a:r>
            <a:r>
              <a:rPr lang="en-US" dirty="0">
                <a:latin typeface="Calibri (Body)"/>
                <a:ea typeface="Cambria Math"/>
              </a:rPr>
              <a:t> is a subset of the set </a:t>
            </a:r>
            <a:r>
              <a:rPr lang="en-US" i="1" dirty="0">
                <a:latin typeface="Calibri (Body)"/>
                <a:ea typeface="Cambria Math"/>
              </a:rPr>
              <a:t>B</a:t>
            </a:r>
            <a:r>
              <a:rPr lang="en-US" dirty="0">
                <a:latin typeface="Calibri (Body)"/>
                <a:ea typeface="Cambria Math"/>
              </a:rPr>
              <a:t>. </a:t>
            </a:r>
          </a:p>
          <a:p>
            <a:pPr marL="347472" lvl="1"/>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B</a:t>
            </a:r>
            <a:r>
              <a:rPr lang="en-US" dirty="0">
                <a:latin typeface="Calibri (Body)"/>
                <a:ea typeface="Cambria Math" pitchFamily="18" charset="0"/>
              </a:rPr>
              <a:t>   holds if and only if</a:t>
            </a:r>
            <a:endParaRPr lang="en-US" sz="3000" dirty="0">
              <a:latin typeface="Calibri (Body)"/>
            </a:endParaRP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6716254"/>
              </p:ext>
            </p:extLst>
          </p:nvPr>
        </p:nvGraphicFramePr>
        <p:xfrm>
          <a:off x="4681728" y="3590319"/>
          <a:ext cx="2522537" cy="552450"/>
        </p:xfrm>
        <a:graphic>
          <a:graphicData uri="http://schemas.openxmlformats.org/presentationml/2006/ole">
            <mc:AlternateContent xmlns:mc="http://schemas.openxmlformats.org/markup-compatibility/2006">
              <mc:Choice xmlns:v="urn:schemas-microsoft-com:vml" Requires="v">
                <p:oleObj name="Equation" r:id="rId2" imgW="1155600" imgH="253800" progId="Equation.DSMT4">
                  <p:embed/>
                </p:oleObj>
              </mc:Choice>
              <mc:Fallback>
                <p:oleObj name="Equation" r:id="rId2" imgW="1155600" imgH="253800" progId="Equation.DSMT4">
                  <p:embed/>
                  <p:pic>
                    <p:nvPicPr>
                      <p:cNvPr id="7" name="Object 3"/>
                      <p:cNvPicPr/>
                      <p:nvPr/>
                    </p:nvPicPr>
                    <p:blipFill>
                      <a:blip r:embed="rId3"/>
                      <a:stretch>
                        <a:fillRect/>
                      </a:stretch>
                    </p:blipFill>
                    <p:spPr>
                      <a:xfrm>
                        <a:off x="4681728" y="3590319"/>
                        <a:ext cx="2522537" cy="552450"/>
                      </a:xfrm>
                      <a:prstGeom prst="rect">
                        <a:avLst/>
                      </a:prstGeom>
                    </p:spPr>
                  </p:pic>
                </p:oleObj>
              </mc:Fallback>
            </mc:AlternateContent>
          </a:graphicData>
        </a:graphic>
      </p:graphicFrame>
      <p:sp>
        <p:nvSpPr>
          <p:cNvPr id="4" name="Content Placeholder 4"/>
          <p:cNvSpPr>
            <a:spLocks noGrp="1"/>
          </p:cNvSpPr>
          <p:nvPr>
            <p:ph idx="13"/>
          </p:nvPr>
        </p:nvSpPr>
        <p:spPr>
          <a:xfrm>
            <a:off x="7031736" y="3570576"/>
            <a:ext cx="1371600" cy="457200"/>
          </a:xfrm>
        </p:spPr>
        <p:txBody>
          <a:bodyPr/>
          <a:lstStyle/>
          <a:p>
            <a:pPr marL="114300" lvl="1" indent="0">
              <a:buNone/>
            </a:pPr>
            <a:r>
              <a:rPr lang="en-US" dirty="0">
                <a:latin typeface="Calibri (Body)"/>
              </a:rPr>
              <a:t>is true. </a:t>
            </a:r>
          </a:p>
        </p:txBody>
      </p:sp>
      <p:sp>
        <p:nvSpPr>
          <p:cNvPr id="5" name="Content Placeholder 5"/>
          <p:cNvSpPr>
            <a:spLocks noGrp="1"/>
          </p:cNvSpPr>
          <p:nvPr>
            <p:ph idx="14"/>
          </p:nvPr>
        </p:nvSpPr>
        <p:spPr>
          <a:xfrm>
            <a:off x="457200" y="4191000"/>
            <a:ext cx="8229600" cy="1066800"/>
          </a:xfrm>
        </p:spPr>
        <p:txBody>
          <a:bodyPr/>
          <a:lstStyle/>
          <a:p>
            <a:pPr marL="804672" lvl="2" indent="-457200">
              <a:buClr>
                <a:schemeClr val="tx1"/>
              </a:buClr>
              <a:buFont typeface="+mj-lt"/>
              <a:buAutoNum type="arabicPeriod"/>
            </a:pPr>
            <a:r>
              <a:rPr lang="en-US" dirty="0">
                <a:latin typeface="Calibri (Body)"/>
              </a:rPr>
              <a:t>Because </a:t>
            </a:r>
            <a:r>
              <a:rPr lang="en-US" i="1" dirty="0">
                <a:latin typeface="Calibri (Body)"/>
                <a:ea typeface="Cambria Math" pitchFamily="18" charset="0"/>
              </a:rPr>
              <a:t>a</a:t>
            </a:r>
            <a:r>
              <a:rPr lang="en-US" dirty="0">
                <a:latin typeface="Calibri (Body)"/>
                <a:ea typeface="Cambria Math" pitchFamily="18" charset="0"/>
              </a:rPr>
              <a:t> ∈ </a:t>
            </a:r>
            <a:r>
              <a:rPr lang="en-US" dirty="0">
                <a:latin typeface="Calibri (Body)"/>
                <a:ea typeface="Cambria Math"/>
              </a:rPr>
              <a:t>∅</a:t>
            </a:r>
            <a:r>
              <a:rPr lang="en-US" dirty="0">
                <a:latin typeface="Calibri (Body)"/>
                <a:ea typeface="Cambria Math" pitchFamily="18" charset="0"/>
              </a:rPr>
              <a:t>  </a:t>
            </a:r>
            <a:r>
              <a:rPr lang="en-US" dirty="0">
                <a:latin typeface="Calibri (Body)"/>
              </a:rPr>
              <a:t>is  always false, </a:t>
            </a:r>
            <a:r>
              <a:rPr lang="en-US" dirty="0">
                <a:latin typeface="Calibri (Body)"/>
                <a:ea typeface="Cambria Math"/>
              </a:rPr>
              <a:t>∅ </a:t>
            </a:r>
            <a:r>
              <a:rPr lang="en-US" dirty="0">
                <a:latin typeface="Calibri (Body)"/>
                <a:ea typeface="Cambria Math" pitchFamily="18" charset="0"/>
              </a:rPr>
              <a:t>⊆ </a:t>
            </a:r>
            <a:r>
              <a:rPr lang="en-US" i="1" dirty="0">
                <a:latin typeface="Calibri (Body)"/>
                <a:ea typeface="Cambria Math" pitchFamily="18" charset="0"/>
              </a:rPr>
              <a:t>S</a:t>
            </a:r>
            <a:r>
              <a:rPr lang="en-US" dirty="0">
                <a:latin typeface="Calibri (Body)"/>
              </a:rPr>
              <a:t> , for every  set </a:t>
            </a:r>
            <a:r>
              <a:rPr lang="en-US" i="1" dirty="0">
                <a:latin typeface="Calibri (Body)"/>
              </a:rPr>
              <a:t>S</a:t>
            </a:r>
            <a:r>
              <a:rPr lang="en-US" dirty="0">
                <a:latin typeface="Calibri (Body)"/>
              </a:rPr>
              <a:t>.     </a:t>
            </a:r>
            <a:endParaRPr lang="en-US" b="1" dirty="0">
              <a:latin typeface="Calibri (Body)"/>
            </a:endParaRPr>
          </a:p>
          <a:p>
            <a:pPr marL="804672" lvl="2" indent="-457200">
              <a:buClr>
                <a:schemeClr val="tx1"/>
              </a:buClr>
              <a:buFont typeface="+mj-lt"/>
              <a:buAutoNum type="arabicPeriod"/>
            </a:pPr>
            <a:r>
              <a:rPr lang="en-US" dirty="0">
                <a:latin typeface="Calibri (Body)"/>
              </a:rPr>
              <a:t>Because </a:t>
            </a:r>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S</a:t>
            </a:r>
            <a:r>
              <a:rPr lang="en-US" dirty="0">
                <a:latin typeface="Calibri (Body)"/>
                <a:ea typeface="Cambria Math" pitchFamily="18" charset="0"/>
              </a:rPr>
              <a:t> </a:t>
            </a:r>
            <a:r>
              <a:rPr lang="en-US" dirty="0">
                <a:latin typeface="Calibri (Body)"/>
                <a:ea typeface="Cambria Math"/>
                <a:sym typeface="Symbol" panose="05050102010706020507" pitchFamily="18" charset="2"/>
              </a:rPr>
              <a:t>→</a:t>
            </a:r>
            <a:r>
              <a:rPr lang="en-US" i="1" dirty="0">
                <a:latin typeface="Calibri (Body)"/>
                <a:ea typeface="Cambria Math" pitchFamily="18" charset="0"/>
              </a:rPr>
              <a:t> a</a:t>
            </a:r>
            <a:r>
              <a:rPr lang="en-US" dirty="0">
                <a:latin typeface="Calibri (Body)"/>
                <a:ea typeface="Cambria Math" pitchFamily="18" charset="0"/>
              </a:rPr>
              <a:t> ∈ </a:t>
            </a:r>
            <a:r>
              <a:rPr lang="en-US" i="1" dirty="0">
                <a:latin typeface="Calibri (Body)"/>
                <a:ea typeface="Cambria Math" pitchFamily="18" charset="0"/>
              </a:rPr>
              <a:t>S</a:t>
            </a:r>
            <a:r>
              <a:rPr lang="en-US" dirty="0">
                <a:latin typeface="Calibri (Body)"/>
                <a:ea typeface="Cambria Math" pitchFamily="18" charset="0"/>
              </a:rPr>
              <a:t>, </a:t>
            </a:r>
            <a:r>
              <a:rPr lang="en-US" i="1" dirty="0">
                <a:latin typeface="Calibri (Body)"/>
                <a:ea typeface="Cambria Math" pitchFamily="18" charset="0"/>
              </a:rPr>
              <a:t>S</a:t>
            </a:r>
            <a:r>
              <a:rPr lang="en-US" dirty="0">
                <a:latin typeface="Calibri (Body)"/>
                <a:ea typeface="Cambria Math"/>
              </a:rPr>
              <a:t> </a:t>
            </a:r>
            <a:r>
              <a:rPr lang="en-US" dirty="0">
                <a:latin typeface="Calibri (Body)"/>
                <a:ea typeface="Cambria Math" pitchFamily="18" charset="0"/>
              </a:rPr>
              <a:t>⊆ </a:t>
            </a:r>
            <a:r>
              <a:rPr lang="en-US" i="1" dirty="0">
                <a:latin typeface="Calibri (Body)"/>
                <a:ea typeface="Cambria Math" pitchFamily="18" charset="0"/>
              </a:rPr>
              <a:t>S</a:t>
            </a:r>
            <a:r>
              <a:rPr lang="en-US" dirty="0">
                <a:latin typeface="Calibri (Body)"/>
              </a:rPr>
              <a:t>, for every  set </a:t>
            </a:r>
            <a:r>
              <a:rPr lang="en-US" i="1" dirty="0">
                <a:latin typeface="Calibri (Body)"/>
              </a:rPr>
              <a:t>S</a:t>
            </a:r>
            <a:r>
              <a:rPr lang="en-US" dirty="0">
                <a:latin typeface="Calibri (Body)"/>
              </a:rPr>
              <a:t>. </a:t>
            </a:r>
          </a:p>
        </p:txBody>
      </p:sp>
      <p:sp>
        <p:nvSpPr>
          <p:cNvPr id="8" name="Slide Number Placeholder 5">
            <a:extLst>
              <a:ext uri="{FF2B5EF4-FFF2-40B4-BE49-F238E27FC236}">
                <a16:creationId xmlns:a16="http://schemas.microsoft.com/office/drawing/2014/main" id="{A196BDF8-CC19-47F9-AC3B-8AD9A4F43C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42009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C-59D9-4127-AD86-9E5F917B1D2F}"/>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4617B"/>
                </a:solidFill>
                <a:effectLst/>
                <a:uLnTx/>
                <a:uFillTx/>
                <a:latin typeface="Calibri"/>
                <a:ea typeface="+mj-ea"/>
                <a:cs typeface="Arial" panose="020B0604020202020204" pitchFamily="34" charset="0"/>
              </a:rPr>
              <a:t>Showing a Set is or is not a Subset of Another Set</a:t>
            </a:r>
            <a:endParaRPr lang="en-US" dirty="0"/>
          </a:p>
        </p:txBody>
      </p:sp>
      <p:sp>
        <p:nvSpPr>
          <p:cNvPr id="3" name="Content Placeholder 2">
            <a:extLst>
              <a:ext uri="{FF2B5EF4-FFF2-40B4-BE49-F238E27FC236}">
                <a16:creationId xmlns:a16="http://schemas.microsoft.com/office/drawing/2014/main" id="{C0333F7A-D1DC-4FE2-8E39-DB9BA6725B50}"/>
              </a:ext>
            </a:extLst>
          </p:cNvPr>
          <p:cNvSpPr>
            <a:spLocks noGrp="1"/>
          </p:cNvSpPr>
          <p:nvPr>
            <p:ph idx="1"/>
          </p:nvPr>
        </p:nvSpPr>
        <p:spPr>
          <a:xfrm>
            <a:off x="457200" y="1295400"/>
            <a:ext cx="8382000" cy="19050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Showing  that A is a Subset of 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To show that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show that if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belongs to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then x also belongs to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endParaRPr kumimoji="0" lang="en-US" sz="2800" b="1" i="0" u="none" strike="noStrike" kern="1200" cap="none" spc="0" normalizeH="0" baseline="0" noProof="0" dirty="0">
              <a:ln>
                <a:noFill/>
              </a:ln>
              <a:solidFill>
                <a:prstClr val="black"/>
              </a:solidFill>
              <a:effectLst/>
              <a:uLnTx/>
              <a:uFillTx/>
              <a:latin typeface="Calibri (Body)"/>
              <a:ea typeface="Cambria Math" pitchFamily="18" charset="0"/>
            </a:endParaRP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Showing that A is not a Subset of 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rPr>
              <a:t>To show that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is not a subset of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6" name="Object 15">
            <a:extLst>
              <a:ext uri="{FF2B5EF4-FFF2-40B4-BE49-F238E27FC236}">
                <a16:creationId xmlns:a16="http://schemas.microsoft.com/office/drawing/2014/main" id="{6B9040F2-BC7E-4035-9F4B-7F1AC203A7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3557885"/>
              </p:ext>
            </p:extLst>
          </p:nvPr>
        </p:nvGraphicFramePr>
        <p:xfrm>
          <a:off x="3421918" y="2760055"/>
          <a:ext cx="318963" cy="478445"/>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0" name=""/>
                      <p:cNvPicPr/>
                      <p:nvPr/>
                    </p:nvPicPr>
                    <p:blipFill>
                      <a:blip r:embed="rId3"/>
                      <a:stretch>
                        <a:fillRect/>
                      </a:stretch>
                    </p:blipFill>
                    <p:spPr>
                      <a:xfrm>
                        <a:off x="3421918" y="2760055"/>
                        <a:ext cx="318963" cy="47844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AE7969-B1E9-4FB5-840B-6F5AD7DB9153}"/>
              </a:ext>
            </a:extLst>
          </p:cNvPr>
          <p:cNvSpPr>
            <a:spLocks noGrp="1"/>
          </p:cNvSpPr>
          <p:nvPr>
            <p:ph idx="10"/>
          </p:nvPr>
        </p:nvSpPr>
        <p:spPr>
          <a:xfrm>
            <a:off x="3657600" y="2721955"/>
            <a:ext cx="5105400" cy="478445"/>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0" i="0" u="none" strike="noStrike" kern="1200" cap="none" spc="0" normalizeH="0" baseline="0" noProof="0" dirty="0">
                <a:ln>
                  <a:noFill/>
                </a:ln>
                <a:solidFill>
                  <a:prstClr val="black"/>
                </a:solidFill>
                <a:effectLst/>
                <a:uLnTx/>
                <a:uFillTx/>
                <a:latin typeface="Calibri (Body)"/>
              </a:rPr>
              <a:t>  find an element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with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rPr>
              <a:t>∉</a:t>
            </a:r>
            <a:endParaRPr lang="en-US" dirty="0">
              <a:latin typeface="Calibri (Body)"/>
            </a:endParaRPr>
          </a:p>
        </p:txBody>
      </p:sp>
      <p:sp>
        <p:nvSpPr>
          <p:cNvPr id="5" name="Content Placeholder 4">
            <a:extLst>
              <a:ext uri="{FF2B5EF4-FFF2-40B4-BE49-F238E27FC236}">
                <a16:creationId xmlns:a16="http://schemas.microsoft.com/office/drawing/2014/main" id="{9E90E3D4-86AA-41EA-8E04-C4E93A114E82}"/>
              </a:ext>
            </a:extLst>
          </p:cNvPr>
          <p:cNvSpPr>
            <a:spLocks noGrp="1"/>
          </p:cNvSpPr>
          <p:nvPr>
            <p:ph idx="11"/>
          </p:nvPr>
        </p:nvSpPr>
        <p:spPr>
          <a:xfrm>
            <a:off x="457200" y="3124200"/>
            <a:ext cx="8382000" cy="35052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(Such an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is a counterexample to the claim that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implies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x</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Examples</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 </a:t>
            </a:r>
          </a:p>
          <a:p>
            <a:pPr marL="457200" marR="0" lvl="1" indent="-457200" algn="l" defTabSz="457200" rtl="0" eaLnBrk="1" fontAlgn="auto" latinLnBrk="0" hangingPunct="1">
              <a:lnSpc>
                <a:spcPct val="100000"/>
              </a:lnSpc>
              <a:spcBef>
                <a:spcPts val="600"/>
              </a:spcBef>
              <a:spcAft>
                <a:spcPts val="600"/>
              </a:spcAft>
              <a:buClr>
                <a:prstClr val="black"/>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The set of all computer science majors at your school is a subset of all students at your school.</a:t>
            </a:r>
          </a:p>
          <a:p>
            <a:pPr marL="457200" marR="0" lvl="1" indent="-457200" algn="l" defTabSz="457200" rtl="0" eaLnBrk="1" fontAlgn="auto" latinLnBrk="0" hangingPunct="1">
              <a:lnSpc>
                <a:spcPct val="100000"/>
              </a:lnSpc>
              <a:spcBef>
                <a:spcPts val="600"/>
              </a:spcBef>
              <a:spcAft>
                <a:spcPts val="600"/>
              </a:spcAft>
              <a:buClr>
                <a:prstClr val="black"/>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The set of integers with squares less than 100 is not a subset  of the set of nonnegative integers.</a:t>
            </a:r>
          </a:p>
        </p:txBody>
      </p:sp>
      <p:sp>
        <p:nvSpPr>
          <p:cNvPr id="15" name="Slide Number Placeholder 5">
            <a:extLst>
              <a:ext uri="{FF2B5EF4-FFF2-40B4-BE49-F238E27FC236}">
                <a16:creationId xmlns:a16="http://schemas.microsoft.com/office/drawing/2014/main" id="{2F1A4743-88AE-461B-BB63-BA0DF19774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41302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look at Equality of Sets</a:t>
            </a:r>
          </a:p>
        </p:txBody>
      </p:sp>
      <p:sp>
        <p:nvSpPr>
          <p:cNvPr id="8" name="Content Placeholder 2"/>
          <p:cNvSpPr>
            <a:spLocks noGrp="1"/>
          </p:cNvSpPr>
          <p:nvPr>
            <p:ph idx="1"/>
          </p:nvPr>
        </p:nvSpPr>
        <p:spPr>
          <a:xfrm>
            <a:off x="457200" y="1295400"/>
            <a:ext cx="8229600" cy="1036320"/>
          </a:xfrm>
        </p:spPr>
        <p:txBody>
          <a:bodyPr/>
          <a:lstStyle/>
          <a:p>
            <a:r>
              <a:rPr lang="en-US" dirty="0">
                <a:latin typeface="Calibri (Body)"/>
              </a:rPr>
              <a:t>Recall that two sets </a:t>
            </a:r>
            <a:r>
              <a:rPr lang="en-US" i="1" dirty="0">
                <a:latin typeface="Calibri (Body)"/>
              </a:rPr>
              <a:t>A</a:t>
            </a:r>
            <a:r>
              <a:rPr lang="en-US" dirty="0">
                <a:latin typeface="Calibri (Body)"/>
              </a:rPr>
              <a:t> and </a:t>
            </a:r>
            <a:r>
              <a:rPr lang="en-US" i="1" dirty="0">
                <a:latin typeface="Calibri (Body)"/>
              </a:rPr>
              <a:t>B</a:t>
            </a:r>
            <a:r>
              <a:rPr lang="en-US" dirty="0">
                <a:latin typeface="Calibri (Body)"/>
              </a:rPr>
              <a:t> are </a:t>
            </a:r>
            <a:r>
              <a:rPr lang="en-US" i="1" dirty="0">
                <a:latin typeface="Calibri (Body)"/>
              </a:rPr>
              <a:t>equal</a:t>
            </a:r>
            <a:r>
              <a:rPr lang="en-US" dirty="0">
                <a:latin typeface="Calibri (Body)"/>
              </a:rPr>
              <a:t>, denoted by </a:t>
            </a:r>
            <a:r>
              <a:rPr lang="en-US" i="1" dirty="0">
                <a:latin typeface="Calibri (Body)"/>
              </a:rPr>
              <a:t>A</a:t>
            </a:r>
            <a:r>
              <a:rPr lang="en-US" dirty="0">
                <a:latin typeface="Calibri (Body)"/>
              </a:rPr>
              <a:t> = </a:t>
            </a:r>
            <a:r>
              <a:rPr lang="en-US" i="1" dirty="0">
                <a:latin typeface="Calibri (Body)"/>
              </a:rPr>
              <a:t>B</a:t>
            </a:r>
            <a:r>
              <a:rPr lang="en-US" dirty="0">
                <a:latin typeface="Calibri (Body)"/>
              </a:rPr>
              <a:t>, </a:t>
            </a:r>
            <a:r>
              <a:rPr lang="en-US" dirty="0" err="1">
                <a:latin typeface="Calibri (Body)"/>
              </a:rPr>
              <a:t>iff</a:t>
            </a:r>
            <a:endParaRPr lang="en-US" dirty="0">
              <a:latin typeface="Calibri (Body)"/>
            </a:endParaRP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0676750"/>
              </p:ext>
            </p:extLst>
          </p:nvPr>
        </p:nvGraphicFramePr>
        <p:xfrm>
          <a:off x="2962275" y="2416810"/>
          <a:ext cx="3219450" cy="698500"/>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7" name="Object 3"/>
                      <p:cNvPicPr/>
                      <p:nvPr/>
                    </p:nvPicPr>
                    <p:blipFill>
                      <a:blip r:embed="rId3"/>
                      <a:stretch>
                        <a:fillRect/>
                      </a:stretch>
                    </p:blipFill>
                    <p:spPr>
                      <a:xfrm>
                        <a:off x="2962275" y="2416810"/>
                        <a:ext cx="3219450" cy="698500"/>
                      </a:xfrm>
                      <a:prstGeom prst="rect">
                        <a:avLst/>
                      </a:prstGeom>
                    </p:spPr>
                  </p:pic>
                </p:oleObj>
              </mc:Fallback>
            </mc:AlternateContent>
          </a:graphicData>
        </a:graphic>
      </p:graphicFrame>
      <p:sp>
        <p:nvSpPr>
          <p:cNvPr id="4" name="Content Placeholder 4"/>
          <p:cNvSpPr>
            <a:spLocks noGrp="1"/>
          </p:cNvSpPr>
          <p:nvPr>
            <p:ph idx="13"/>
          </p:nvPr>
        </p:nvSpPr>
        <p:spPr>
          <a:xfrm>
            <a:off x="457200" y="3200400"/>
            <a:ext cx="8229600" cy="609600"/>
          </a:xfrm>
        </p:spPr>
        <p:txBody>
          <a:bodyPr/>
          <a:lstStyle/>
          <a:p>
            <a:r>
              <a:rPr lang="en-US" dirty="0">
                <a:latin typeface="Calibri (Body)"/>
              </a:rPr>
              <a:t>Using logical equivalences we have that </a:t>
            </a:r>
            <a:r>
              <a:rPr lang="en-US" i="1" dirty="0">
                <a:latin typeface="Calibri (Body)"/>
              </a:rPr>
              <a:t>A</a:t>
            </a:r>
            <a:r>
              <a:rPr lang="en-US" dirty="0">
                <a:latin typeface="Calibri (Body)"/>
              </a:rPr>
              <a:t> = </a:t>
            </a:r>
            <a:r>
              <a:rPr lang="en-US" i="1" dirty="0">
                <a:latin typeface="Calibri (Body)"/>
              </a:rPr>
              <a:t>B</a:t>
            </a:r>
            <a:r>
              <a:rPr lang="en-US" dirty="0">
                <a:latin typeface="Calibri (Body)"/>
              </a:rPr>
              <a:t> </a:t>
            </a:r>
            <a:r>
              <a:rPr lang="en-US" dirty="0" err="1">
                <a:latin typeface="Calibri (Body)"/>
              </a:rPr>
              <a:t>iff</a:t>
            </a:r>
            <a:endParaRPr lang="en-US" dirty="0">
              <a:latin typeface="Calibri (Body)"/>
            </a:endParaRPr>
          </a:p>
        </p:txBody>
      </p:sp>
      <p:graphicFrame>
        <p:nvGraphicFramePr>
          <p:cNvPr id="10"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52659942"/>
              </p:ext>
            </p:extLst>
          </p:nvPr>
        </p:nvGraphicFramePr>
        <p:xfrm>
          <a:off x="1462088" y="4122738"/>
          <a:ext cx="6219825" cy="735012"/>
        </p:xfrm>
        <a:graphic>
          <a:graphicData uri="http://schemas.openxmlformats.org/presentationml/2006/ole">
            <mc:AlternateContent xmlns:mc="http://schemas.openxmlformats.org/markup-compatibility/2006">
              <mc:Choice xmlns:v="urn:schemas-microsoft-com:vml" Requires="v">
                <p:oleObj name="Equation" r:id="rId4" imgW="2361960" imgH="279360" progId="Equation.DSMT4">
                  <p:embed/>
                </p:oleObj>
              </mc:Choice>
              <mc:Fallback>
                <p:oleObj name="Equation" r:id="rId4" imgW="2361960" imgH="279360" progId="Equation.DSMT4">
                  <p:embed/>
                  <p:pic>
                    <p:nvPicPr>
                      <p:cNvPr id="9" name="Object 3"/>
                      <p:cNvPicPr/>
                      <p:nvPr/>
                    </p:nvPicPr>
                    <p:blipFill>
                      <a:blip r:embed="rId5"/>
                      <a:stretch>
                        <a:fillRect/>
                      </a:stretch>
                    </p:blipFill>
                    <p:spPr>
                      <a:xfrm>
                        <a:off x="1462088" y="4122738"/>
                        <a:ext cx="6219825" cy="735012"/>
                      </a:xfrm>
                      <a:prstGeom prst="rect">
                        <a:avLst/>
                      </a:prstGeom>
                    </p:spPr>
                  </p:pic>
                </p:oleObj>
              </mc:Fallback>
            </mc:AlternateContent>
          </a:graphicData>
        </a:graphic>
      </p:graphicFrame>
      <p:sp>
        <p:nvSpPr>
          <p:cNvPr id="5" name="Content Placeholder 6"/>
          <p:cNvSpPr>
            <a:spLocks noGrp="1"/>
          </p:cNvSpPr>
          <p:nvPr>
            <p:ph idx="14"/>
          </p:nvPr>
        </p:nvSpPr>
        <p:spPr>
          <a:xfrm>
            <a:off x="457200" y="5105400"/>
            <a:ext cx="8229600" cy="1295400"/>
          </a:xfrm>
        </p:spPr>
        <p:txBody>
          <a:bodyPr/>
          <a:lstStyle/>
          <a:p>
            <a:r>
              <a:rPr lang="en-US" dirty="0">
                <a:latin typeface="Calibri (Body)"/>
              </a:rPr>
              <a:t>This is equivalent to</a:t>
            </a:r>
          </a:p>
          <a:p>
            <a:pPr algn="ctr"/>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B	</a:t>
            </a:r>
            <a:r>
              <a:rPr lang="en-US" dirty="0">
                <a:latin typeface="Calibri (Body)"/>
              </a:rPr>
              <a:t>and	</a:t>
            </a:r>
            <a:r>
              <a:rPr lang="en-US" i="1" dirty="0">
                <a:latin typeface="Calibri (Body)"/>
                <a:ea typeface="Cambria Math" pitchFamily="18" charset="0"/>
              </a:rPr>
              <a:t>B </a:t>
            </a:r>
            <a:r>
              <a:rPr lang="en-US" dirty="0">
                <a:latin typeface="Calibri (Body)"/>
                <a:ea typeface="Cambria Math" pitchFamily="18" charset="0"/>
              </a:rPr>
              <a:t>⊆ </a:t>
            </a:r>
            <a:r>
              <a:rPr lang="en-US" i="1" dirty="0">
                <a:latin typeface="Calibri (Body)"/>
                <a:ea typeface="Cambria Math" pitchFamily="18" charset="0"/>
              </a:rPr>
              <a:t>A</a:t>
            </a:r>
            <a:r>
              <a:rPr lang="en-US" dirty="0">
                <a:latin typeface="Calibri (Body)"/>
                <a:ea typeface="Cambria Math" pitchFamily="18" charset="0"/>
              </a:rPr>
              <a:t> </a:t>
            </a:r>
            <a:endParaRPr lang="en-US" dirty="0">
              <a:latin typeface="Calibri (Body)"/>
            </a:endParaRPr>
          </a:p>
        </p:txBody>
      </p:sp>
      <p:sp>
        <p:nvSpPr>
          <p:cNvPr id="11" name="Slide Number Placeholder 5">
            <a:extLst>
              <a:ext uri="{FF2B5EF4-FFF2-40B4-BE49-F238E27FC236}">
                <a16:creationId xmlns:a16="http://schemas.microsoft.com/office/drawing/2014/main" id="{13C4344F-F70A-4864-90CF-D32B98A0B87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06806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Subsets</a:t>
            </a:r>
          </a:p>
        </p:txBody>
      </p:sp>
      <p:sp>
        <p:nvSpPr>
          <p:cNvPr id="9" name="Content Placeholder 2"/>
          <p:cNvSpPr>
            <a:spLocks noGrp="1"/>
          </p:cNvSpPr>
          <p:nvPr>
            <p:ph idx="1"/>
          </p:nvPr>
        </p:nvSpPr>
        <p:spPr>
          <a:xfrm>
            <a:off x="457200" y="1295399"/>
            <a:ext cx="8229600" cy="1476375"/>
          </a:xfrm>
        </p:spPr>
        <p:txBody>
          <a:bodyPr/>
          <a:lstStyle/>
          <a:p>
            <a:r>
              <a:rPr lang="en-US" b="1" dirty="0">
                <a:latin typeface="Calibri (Body)"/>
              </a:rPr>
              <a:t>Definition</a:t>
            </a:r>
            <a:r>
              <a:rPr lang="en-US" dirty="0">
                <a:latin typeface="Calibri (Body)"/>
              </a:rPr>
              <a:t>: If </a:t>
            </a:r>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B</a:t>
            </a:r>
            <a:r>
              <a:rPr lang="en-US" dirty="0">
                <a:latin typeface="Calibri (Body)"/>
              </a:rPr>
              <a:t>, but </a:t>
            </a:r>
            <a:r>
              <a:rPr lang="en-US" i="1" dirty="0">
                <a:latin typeface="Calibri (Body)"/>
                <a:ea typeface="Cambria Math" pitchFamily="18" charset="0"/>
              </a:rPr>
              <a:t>A</a:t>
            </a:r>
            <a:r>
              <a:rPr lang="en-US" dirty="0">
                <a:latin typeface="Calibri (Body)"/>
                <a:ea typeface="Cambria Math" pitchFamily="18" charset="0"/>
              </a:rPr>
              <a:t> </a:t>
            </a:r>
            <a:r>
              <a:rPr lang="en-US" dirty="0">
                <a:latin typeface="Calibri (Body)"/>
                <a:ea typeface="Cambria Math"/>
              </a:rPr>
              <a:t>≠ </a:t>
            </a:r>
            <a:r>
              <a:rPr lang="en-US" i="1" dirty="0">
                <a:latin typeface="Calibri (Body)"/>
                <a:ea typeface="Cambria Math" pitchFamily="18" charset="0"/>
              </a:rPr>
              <a:t>B</a:t>
            </a:r>
            <a:r>
              <a:rPr lang="en-US" dirty="0">
                <a:latin typeface="Calibri (Body)"/>
              </a:rPr>
              <a:t>, then we say </a:t>
            </a:r>
            <a:r>
              <a:rPr lang="en-US" i="1" dirty="0">
                <a:latin typeface="Calibri (Body)"/>
              </a:rPr>
              <a:t>A</a:t>
            </a:r>
            <a:r>
              <a:rPr lang="en-US" dirty="0">
                <a:latin typeface="Calibri (Body)"/>
              </a:rPr>
              <a:t> is a </a:t>
            </a:r>
            <a:r>
              <a:rPr lang="en-US" i="1" dirty="0">
                <a:latin typeface="Calibri (Body)"/>
              </a:rPr>
              <a:t>proper subset </a:t>
            </a:r>
            <a:r>
              <a:rPr lang="en-US" dirty="0">
                <a:latin typeface="Calibri (Body)"/>
              </a:rPr>
              <a:t>of </a:t>
            </a:r>
            <a:r>
              <a:rPr lang="en-US" i="1" dirty="0">
                <a:latin typeface="Calibri (Body)"/>
              </a:rPr>
              <a:t>B</a:t>
            </a:r>
            <a:r>
              <a:rPr lang="en-US" dirty="0">
                <a:latin typeface="Calibri (Body)"/>
              </a:rPr>
              <a:t>, denoted by </a:t>
            </a:r>
            <a:r>
              <a:rPr lang="en-US" i="1" dirty="0">
                <a:latin typeface="Calibri (Body)"/>
                <a:ea typeface="Cambria Math" pitchFamily="18" charset="0"/>
              </a:rPr>
              <a:t>A</a:t>
            </a:r>
            <a:r>
              <a:rPr lang="en-US" dirty="0">
                <a:latin typeface="Calibri (Body)"/>
                <a:ea typeface="Cambria Math" pitchFamily="18" charset="0"/>
              </a:rPr>
              <a:t> </a:t>
            </a:r>
            <a:r>
              <a:rPr lang="en-US" dirty="0">
                <a:latin typeface="Calibri (Body)"/>
                <a:ea typeface="Cambria Math"/>
              </a:rPr>
              <a:t>⊂</a:t>
            </a:r>
            <a:r>
              <a:rPr lang="en-US" dirty="0">
                <a:latin typeface="Calibri (Body)"/>
                <a:ea typeface="Cambria Math" pitchFamily="18" charset="0"/>
              </a:rPr>
              <a:t> </a:t>
            </a:r>
            <a:r>
              <a:rPr lang="en-US" i="1" dirty="0">
                <a:latin typeface="Calibri (Body)"/>
                <a:ea typeface="Cambria Math" pitchFamily="18" charset="0"/>
              </a:rPr>
              <a:t>B</a:t>
            </a:r>
            <a:r>
              <a:rPr lang="en-US" dirty="0">
                <a:latin typeface="Calibri (Body)"/>
                <a:ea typeface="Cambria Math" pitchFamily="18" charset="0"/>
              </a:rPr>
              <a:t>. If </a:t>
            </a:r>
            <a:r>
              <a:rPr lang="en-US" i="1" dirty="0">
                <a:latin typeface="Calibri (Body)"/>
                <a:ea typeface="Cambria Math" pitchFamily="18" charset="0"/>
              </a:rPr>
              <a:t>A</a:t>
            </a:r>
            <a:r>
              <a:rPr lang="en-US" dirty="0">
                <a:latin typeface="Calibri (Body)"/>
                <a:ea typeface="Cambria Math" pitchFamily="18" charset="0"/>
              </a:rPr>
              <a:t> </a:t>
            </a:r>
            <a:r>
              <a:rPr lang="en-US" dirty="0">
                <a:latin typeface="Calibri (Body)"/>
                <a:ea typeface="Cambria Math"/>
              </a:rPr>
              <a:t>⊂</a:t>
            </a:r>
            <a:r>
              <a:rPr lang="en-US" dirty="0">
                <a:latin typeface="Calibri (Body)"/>
                <a:ea typeface="Cambria Math" pitchFamily="18" charset="0"/>
              </a:rPr>
              <a:t> </a:t>
            </a:r>
            <a:r>
              <a:rPr lang="en-US" i="1" dirty="0">
                <a:latin typeface="Calibri (Body)"/>
                <a:ea typeface="Cambria Math" pitchFamily="18" charset="0"/>
              </a:rPr>
              <a:t>B</a:t>
            </a:r>
            <a:r>
              <a:rPr lang="en-US" dirty="0">
                <a:latin typeface="Calibri (Body)"/>
                <a:ea typeface="Cambria Math" pitchFamily="18" charset="0"/>
              </a:rPr>
              <a:t>, then</a:t>
            </a:r>
            <a:endParaRPr lang="en-US" dirty="0">
              <a:latin typeface="Calibri (Body)"/>
            </a:endParaRP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6901817"/>
              </p:ext>
            </p:extLst>
          </p:nvPr>
        </p:nvGraphicFramePr>
        <p:xfrm>
          <a:off x="1524000" y="2765425"/>
          <a:ext cx="6486525" cy="669925"/>
        </p:xfrm>
        <a:graphic>
          <a:graphicData uri="http://schemas.openxmlformats.org/presentationml/2006/ole">
            <mc:AlternateContent xmlns:mc="http://schemas.openxmlformats.org/markup-compatibility/2006">
              <mc:Choice xmlns:v="urn:schemas-microsoft-com:vml" Requires="v">
                <p:oleObj name="Equation" r:id="rId2" imgW="2463480" imgH="253800" progId="Equation.DSMT4">
                  <p:embed/>
                </p:oleObj>
              </mc:Choice>
              <mc:Fallback>
                <p:oleObj name="Equation" r:id="rId2" imgW="2463480" imgH="253800" progId="Equation.DSMT4">
                  <p:embed/>
                  <p:pic>
                    <p:nvPicPr>
                      <p:cNvPr id="10" name="Object 5"/>
                      <p:cNvPicPr/>
                      <p:nvPr/>
                    </p:nvPicPr>
                    <p:blipFill>
                      <a:blip r:embed="rId3"/>
                      <a:stretch>
                        <a:fillRect/>
                      </a:stretch>
                    </p:blipFill>
                    <p:spPr>
                      <a:xfrm>
                        <a:off x="1524000" y="2765425"/>
                        <a:ext cx="6486525" cy="669925"/>
                      </a:xfrm>
                      <a:prstGeom prst="rect">
                        <a:avLst/>
                      </a:prstGeom>
                    </p:spPr>
                  </p:pic>
                </p:oleObj>
              </mc:Fallback>
            </mc:AlternateContent>
          </a:graphicData>
        </a:graphic>
      </p:graphicFrame>
      <p:sp>
        <p:nvSpPr>
          <p:cNvPr id="4" name="Content Placeholder 4"/>
          <p:cNvSpPr>
            <a:spLocks noGrp="1"/>
          </p:cNvSpPr>
          <p:nvPr>
            <p:ph idx="13"/>
          </p:nvPr>
        </p:nvSpPr>
        <p:spPr>
          <a:xfrm>
            <a:off x="457200" y="3352800"/>
            <a:ext cx="1371600" cy="457200"/>
          </a:xfrm>
        </p:spPr>
        <p:txBody>
          <a:bodyPr/>
          <a:lstStyle/>
          <a:p>
            <a:r>
              <a:rPr lang="en-US" dirty="0">
                <a:latin typeface="Calibri (Body)"/>
                <a:ea typeface="Cambria Math" pitchFamily="18" charset="0"/>
              </a:rPr>
              <a:t>is true. </a:t>
            </a:r>
            <a:endParaRPr lang="en-US" dirty="0">
              <a:latin typeface="Calibri (Body)"/>
            </a:endParaRPr>
          </a:p>
        </p:txBody>
      </p:sp>
      <p:sp>
        <p:nvSpPr>
          <p:cNvPr id="5" name="Content Placeholder 5"/>
          <p:cNvSpPr>
            <a:spLocks noGrp="1"/>
          </p:cNvSpPr>
          <p:nvPr>
            <p:ph idx="14"/>
          </p:nvPr>
        </p:nvSpPr>
        <p:spPr>
          <a:xfrm>
            <a:off x="3581400" y="4038600"/>
            <a:ext cx="2590800" cy="533400"/>
          </a:xfrm>
        </p:spPr>
        <p:txBody>
          <a:bodyPr/>
          <a:lstStyle/>
          <a:p>
            <a:r>
              <a:rPr lang="en-US" dirty="0">
                <a:latin typeface="Calibri (Body)"/>
              </a:rPr>
              <a:t>Venn Diagram</a:t>
            </a:r>
          </a:p>
        </p:txBody>
      </p:sp>
      <p:pic>
        <p:nvPicPr>
          <p:cNvPr id="10" name="Picture 6" descr="A is a subset of B. B is a subset of U."/>
          <p:cNvPicPr>
            <a:picLocks noGrp="1" noChangeAspect="1" noChangeArrowheads="1"/>
          </p:cNvPicPr>
          <p:nvPr>
            <p:ph idx="15"/>
          </p:nvPr>
        </p:nvPicPr>
        <p:blipFill>
          <a:blip r:embed="rId4">
            <a:extLst>
              <a:ext uri="{28A0092B-C50C-407E-A947-70E740481C1C}">
                <a14:useLocalDpi xmlns:a14="http://schemas.microsoft.com/office/drawing/2010/main" val="0"/>
              </a:ext>
            </a:extLst>
          </a:blip>
          <a:stretch>
            <a:fillRect/>
          </a:stretch>
        </p:blipFill>
        <p:spPr bwMode="auto">
          <a:xfrm>
            <a:off x="2971800" y="4648200"/>
            <a:ext cx="3987130" cy="1877731"/>
          </a:xfrm>
          <a:prstGeom prst="rect">
            <a:avLst/>
          </a:prstGeom>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48B5084F-6364-4011-A6B5-3C762E7D85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396332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4" name="Content Placeholder 3"/>
          <p:cNvSpPr>
            <a:spLocks noGrp="1"/>
          </p:cNvSpPr>
          <p:nvPr>
            <p:ph idx="1"/>
          </p:nvPr>
        </p:nvSpPr>
        <p:spPr>
          <a:xfrm>
            <a:off x="457200" y="1295400"/>
            <a:ext cx="8458200" cy="5257800"/>
          </a:xfrm>
        </p:spPr>
        <p:txBody>
          <a:bodyPr/>
          <a:lstStyle/>
          <a:p>
            <a:pPr>
              <a:spcBef>
                <a:spcPts val="0"/>
              </a:spcBef>
              <a:spcAft>
                <a:spcPts val="0"/>
              </a:spcAft>
            </a:pPr>
            <a:r>
              <a:rPr lang="en-US" sz="2400" dirty="0">
                <a:latin typeface="Calibri (Body)"/>
              </a:rPr>
              <a:t>Sets </a:t>
            </a:r>
          </a:p>
          <a:p>
            <a:pPr marL="347472" lvl="1">
              <a:spcBef>
                <a:spcPts val="0"/>
              </a:spcBef>
              <a:spcAft>
                <a:spcPts val="0"/>
              </a:spcAft>
            </a:pPr>
            <a:r>
              <a:rPr lang="en-US" sz="2000" dirty="0">
                <a:latin typeface="Calibri (Body)"/>
              </a:rPr>
              <a:t>The Language of Sets.</a:t>
            </a:r>
          </a:p>
          <a:p>
            <a:pPr marL="347472" lvl="1">
              <a:spcBef>
                <a:spcPts val="0"/>
              </a:spcBef>
              <a:spcAft>
                <a:spcPts val="0"/>
              </a:spcAft>
            </a:pPr>
            <a:r>
              <a:rPr lang="en-US" sz="2000" dirty="0">
                <a:latin typeface="Calibri (Body)"/>
              </a:rPr>
              <a:t>Set Operations.</a:t>
            </a:r>
          </a:p>
          <a:p>
            <a:pPr marL="347472" lvl="1">
              <a:spcBef>
                <a:spcPts val="0"/>
              </a:spcBef>
              <a:spcAft>
                <a:spcPts val="0"/>
              </a:spcAft>
            </a:pPr>
            <a:r>
              <a:rPr lang="en-US" sz="2000" dirty="0">
                <a:latin typeface="Calibri (Body)"/>
              </a:rPr>
              <a:t>Set Identities.</a:t>
            </a:r>
          </a:p>
          <a:p>
            <a:pPr>
              <a:spcBef>
                <a:spcPts val="0"/>
              </a:spcBef>
              <a:spcAft>
                <a:spcPts val="0"/>
              </a:spcAft>
            </a:pPr>
            <a:r>
              <a:rPr lang="en-US" sz="2400" dirty="0">
                <a:latin typeface="Calibri (Body)"/>
              </a:rPr>
              <a:t>Functions</a:t>
            </a:r>
          </a:p>
          <a:p>
            <a:pPr marL="347472" lvl="1">
              <a:spcBef>
                <a:spcPts val="0"/>
              </a:spcBef>
              <a:spcAft>
                <a:spcPts val="0"/>
              </a:spcAft>
            </a:pPr>
            <a:r>
              <a:rPr lang="en-US" sz="2000" dirty="0">
                <a:latin typeface="Calibri (Body)"/>
              </a:rPr>
              <a:t>Types of Functions.</a:t>
            </a:r>
          </a:p>
          <a:p>
            <a:pPr marL="347472" lvl="1">
              <a:spcBef>
                <a:spcPts val="0"/>
              </a:spcBef>
              <a:spcAft>
                <a:spcPts val="0"/>
              </a:spcAft>
            </a:pPr>
            <a:r>
              <a:rPr lang="en-US" sz="2000" dirty="0">
                <a:latin typeface="Calibri (Body)"/>
              </a:rPr>
              <a:t>Operations on Functions.</a:t>
            </a:r>
          </a:p>
          <a:p>
            <a:pPr marL="347472" lvl="1">
              <a:spcBef>
                <a:spcPts val="0"/>
              </a:spcBef>
              <a:spcAft>
                <a:spcPts val="0"/>
              </a:spcAft>
            </a:pPr>
            <a:r>
              <a:rPr lang="en-US" sz="2000" dirty="0">
                <a:latin typeface="Calibri (Body)"/>
              </a:rPr>
              <a:t>Computability.</a:t>
            </a:r>
          </a:p>
          <a:p>
            <a:pPr>
              <a:spcBef>
                <a:spcPts val="0"/>
              </a:spcBef>
              <a:spcAft>
                <a:spcPts val="0"/>
              </a:spcAft>
            </a:pPr>
            <a:r>
              <a:rPr lang="en-US" sz="2400" dirty="0">
                <a:latin typeface="Calibri (Body)"/>
              </a:rPr>
              <a:t>Sequences and Summations</a:t>
            </a:r>
          </a:p>
          <a:p>
            <a:pPr marL="347472" lvl="1">
              <a:spcBef>
                <a:spcPts val="0"/>
              </a:spcBef>
              <a:spcAft>
                <a:spcPts val="0"/>
              </a:spcAft>
            </a:pPr>
            <a:r>
              <a:rPr lang="en-US" sz="2000" dirty="0">
                <a:latin typeface="Calibri (Body)"/>
              </a:rPr>
              <a:t>Types of Sequences.</a:t>
            </a:r>
          </a:p>
          <a:p>
            <a:pPr marL="347472" lvl="1">
              <a:spcBef>
                <a:spcPts val="0"/>
              </a:spcBef>
              <a:spcAft>
                <a:spcPts val="0"/>
              </a:spcAft>
            </a:pPr>
            <a:r>
              <a:rPr lang="en-US" sz="2000" dirty="0">
                <a:latin typeface="Calibri (Body)"/>
              </a:rPr>
              <a:t>Summation Formulae.</a:t>
            </a:r>
          </a:p>
          <a:p>
            <a:pPr>
              <a:spcBef>
                <a:spcPts val="0"/>
              </a:spcBef>
              <a:spcAft>
                <a:spcPts val="0"/>
              </a:spcAft>
            </a:pPr>
            <a:r>
              <a:rPr lang="en-US" sz="2400" dirty="0">
                <a:latin typeface="Calibri (Body)"/>
              </a:rPr>
              <a:t>Set Cardinality</a:t>
            </a:r>
          </a:p>
          <a:p>
            <a:pPr marL="347472" lvl="1">
              <a:spcBef>
                <a:spcPts val="0"/>
              </a:spcBef>
              <a:spcAft>
                <a:spcPts val="0"/>
              </a:spcAft>
            </a:pPr>
            <a:r>
              <a:rPr lang="en-US" sz="2000" dirty="0">
                <a:latin typeface="Calibri (Body)"/>
              </a:rPr>
              <a:t>Countable Sets.</a:t>
            </a:r>
          </a:p>
          <a:p>
            <a:pPr>
              <a:spcBef>
                <a:spcPts val="0"/>
              </a:spcBef>
              <a:spcAft>
                <a:spcPts val="0"/>
              </a:spcAft>
            </a:pPr>
            <a:r>
              <a:rPr lang="en-US" sz="2400" dirty="0">
                <a:latin typeface="Calibri (Body)"/>
              </a:rPr>
              <a:t>Matrices</a:t>
            </a:r>
          </a:p>
          <a:p>
            <a:pPr marL="347472" lvl="1">
              <a:spcBef>
                <a:spcPts val="0"/>
              </a:spcBef>
              <a:spcAft>
                <a:spcPts val="0"/>
              </a:spcAft>
            </a:pPr>
            <a:r>
              <a:rPr lang="en-US" sz="2000" dirty="0">
                <a:latin typeface="Calibri (Body)"/>
              </a:rPr>
              <a:t>Matrix Arithmetic.</a:t>
            </a:r>
          </a:p>
        </p:txBody>
      </p:sp>
      <p:sp>
        <p:nvSpPr>
          <p:cNvPr id="5" name="Slide Number Placeholder 5">
            <a:extLst>
              <a:ext uri="{FF2B5EF4-FFF2-40B4-BE49-F238E27FC236}">
                <a16:creationId xmlns:a16="http://schemas.microsoft.com/office/drawing/2014/main" id="{B811190A-9724-4FB0-A98B-358D5882E8A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B8D8-5E2E-47CF-AFDB-920339DCA0ED}"/>
              </a:ext>
            </a:extLst>
          </p:cNvPr>
          <p:cNvSpPr>
            <a:spLocks noGrp="1"/>
          </p:cNvSpPr>
          <p:nvPr>
            <p:ph type="title"/>
          </p:nvPr>
        </p:nvSpPr>
        <p:spPr/>
        <p:txBody>
          <a:bodyPr/>
          <a:lstStyle/>
          <a:p>
            <a:r>
              <a:rPr lang="en-US" dirty="0"/>
              <a:t>Set Cardinality</a:t>
            </a:r>
          </a:p>
        </p:txBody>
      </p:sp>
      <p:sp>
        <p:nvSpPr>
          <p:cNvPr id="3" name="Content Placeholder 2">
            <a:extLst>
              <a:ext uri="{FF2B5EF4-FFF2-40B4-BE49-F238E27FC236}">
                <a16:creationId xmlns:a16="http://schemas.microsoft.com/office/drawing/2014/main" id="{5CA014EA-CB2F-4355-85BC-98BE4965F733}"/>
              </a:ext>
            </a:extLst>
          </p:cNvPr>
          <p:cNvSpPr>
            <a:spLocks noGrp="1"/>
          </p:cNvSpPr>
          <p:nvPr>
            <p:ph idx="1"/>
          </p:nvPr>
        </p:nvSpPr>
        <p:spPr>
          <a:xfrm>
            <a:off x="457200" y="1295400"/>
            <a:ext cx="8229600" cy="2025709"/>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If there are exactly n distinct elements in </a:t>
            </a:r>
            <a:r>
              <a:rPr kumimoji="0" lang="en-US" sz="2800" b="0" i="1" u="none" strike="noStrike" kern="1200" cap="none" spc="0" normalizeH="0" baseline="0" noProof="0" dirty="0">
                <a:ln>
                  <a:noFill/>
                </a:ln>
                <a:solidFill>
                  <a:prstClr val="black"/>
                </a:solidFill>
                <a:effectLst/>
                <a:uLnTx/>
                <a:uFillTx/>
                <a:latin typeface="Calibri (Body)"/>
              </a:rPr>
              <a:t>S </a:t>
            </a:r>
            <a:r>
              <a:rPr kumimoji="0" lang="en-US" sz="2800" b="0" i="0" u="none" strike="noStrike" kern="1200" cap="none" spc="0" normalizeH="0" baseline="0" noProof="0" dirty="0">
                <a:ln>
                  <a:noFill/>
                </a:ln>
                <a:solidFill>
                  <a:prstClr val="black"/>
                </a:solidFill>
                <a:effectLst/>
                <a:uLnTx/>
                <a:uFillTx/>
                <a:latin typeface="Calibri (Body)"/>
              </a:rPr>
              <a:t>where </a:t>
            </a:r>
            <a:r>
              <a:rPr kumimoji="0" lang="en-US" sz="2800" b="0" i="1" u="none" strike="noStrike" kern="1200" cap="none" spc="0" normalizeH="0" baseline="0" noProof="0" dirty="0">
                <a:ln>
                  <a:noFill/>
                </a:ln>
                <a:solidFill>
                  <a:prstClr val="black"/>
                </a:solidFill>
                <a:effectLst/>
                <a:uLnTx/>
                <a:uFillTx/>
                <a:latin typeface="Calibri (Body)"/>
              </a:rPr>
              <a:t>n</a:t>
            </a:r>
            <a:r>
              <a:rPr kumimoji="0" lang="en-US" sz="2800" b="0" i="0" u="none" strike="noStrike" kern="1200" cap="none" spc="0" normalizeH="0" baseline="0" noProof="0" dirty="0">
                <a:ln>
                  <a:noFill/>
                </a:ln>
                <a:solidFill>
                  <a:prstClr val="black"/>
                </a:solidFill>
                <a:effectLst/>
                <a:uLnTx/>
                <a:uFillTx/>
                <a:latin typeface="Calibri (Body)"/>
              </a:rPr>
              <a:t> is a nonnegative integer, we say that </a:t>
            </a:r>
            <a:r>
              <a:rPr kumimoji="0" lang="en-US" sz="2800" b="0" i="1" u="none" strike="noStrike" kern="1200" cap="none" spc="0" normalizeH="0" baseline="0" noProof="0" dirty="0">
                <a:ln>
                  <a:noFill/>
                </a:ln>
                <a:solidFill>
                  <a:prstClr val="black"/>
                </a:solidFill>
                <a:effectLst/>
                <a:uLnTx/>
                <a:uFillTx/>
                <a:latin typeface="Calibri (Body)"/>
              </a:rPr>
              <a:t>S</a:t>
            </a:r>
            <a:r>
              <a:rPr kumimoji="0" lang="en-US" sz="2800" b="0" i="0" u="none" strike="noStrike" kern="1200" cap="none" spc="0" normalizeH="0" baseline="0" noProof="0" dirty="0">
                <a:ln>
                  <a:noFill/>
                </a:ln>
                <a:solidFill>
                  <a:prstClr val="black"/>
                </a:solidFill>
                <a:effectLst/>
                <a:uLnTx/>
                <a:uFillTx/>
                <a:latin typeface="Calibri (Body)"/>
              </a:rPr>
              <a:t> is </a:t>
            </a:r>
            <a:r>
              <a:rPr kumimoji="0" lang="en-US" sz="2800" b="0" i="1" u="none" strike="noStrike" kern="1200" cap="none" spc="0" normalizeH="0" baseline="0" noProof="0" dirty="0">
                <a:ln>
                  <a:noFill/>
                </a:ln>
                <a:solidFill>
                  <a:prstClr val="black"/>
                </a:solidFill>
                <a:effectLst/>
                <a:uLnTx/>
                <a:uFillTx/>
                <a:latin typeface="Calibri (Body)"/>
              </a:rPr>
              <a:t>finite</a:t>
            </a:r>
            <a:r>
              <a:rPr kumimoji="0" lang="en-US" sz="2800" b="0" i="0" u="none" strike="noStrike" kern="1200" cap="none" spc="0" normalizeH="0" baseline="0" noProof="0" dirty="0">
                <a:ln>
                  <a:noFill/>
                </a:ln>
                <a:solidFill>
                  <a:prstClr val="black"/>
                </a:solidFill>
                <a:effectLst/>
                <a:uLnTx/>
                <a:uFillTx/>
                <a:latin typeface="Calibri (Body)"/>
              </a:rPr>
              <a:t>. Otherwise it is </a:t>
            </a:r>
            <a:r>
              <a:rPr kumimoji="0" lang="en-US" sz="2800" b="0" i="1" u="none" strike="noStrike" kern="1200" cap="none" spc="0" normalizeH="0" baseline="0" noProof="0" dirty="0">
                <a:ln>
                  <a:noFill/>
                </a:ln>
                <a:solidFill>
                  <a:prstClr val="black"/>
                </a:solidFill>
                <a:effectLst/>
                <a:uLnTx/>
                <a:uFillTx/>
                <a:latin typeface="Calibri (Body)"/>
              </a:rPr>
              <a:t>infinite</a:t>
            </a:r>
            <a:r>
              <a:rPr kumimoji="0" lang="en-US" sz="2800" b="0" i="0" u="none" strike="noStrike" kern="1200" cap="none" spc="0" normalizeH="0" baseline="0" noProof="0" dirty="0">
                <a:ln>
                  <a:noFill/>
                </a:ln>
                <a:solidFill>
                  <a:prstClr val="black"/>
                </a:solidFill>
                <a:effectLst/>
                <a:uLnTx/>
                <a:uFillTx/>
                <a:latin typeface="Calibri (Body)"/>
              </a:rPr>
              <a:t>. </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The </a:t>
            </a:r>
            <a:r>
              <a:rPr kumimoji="0" lang="en-US" sz="2800" b="0" i="1" u="none" strike="noStrike" kern="1200" cap="none" spc="0" normalizeH="0" baseline="0" noProof="0" dirty="0">
                <a:ln>
                  <a:noFill/>
                </a:ln>
                <a:solidFill>
                  <a:prstClr val="black"/>
                </a:solidFill>
                <a:effectLst/>
                <a:uLnTx/>
                <a:uFillTx/>
                <a:latin typeface="Calibri (Body)"/>
              </a:rPr>
              <a:t>cardinality</a:t>
            </a:r>
            <a:r>
              <a:rPr kumimoji="0" lang="en-US" sz="2800" b="0" i="0" u="none" strike="noStrike" kern="1200" cap="none" spc="0" normalizeH="0" baseline="0" noProof="0" dirty="0">
                <a:ln>
                  <a:noFill/>
                </a:ln>
                <a:solidFill>
                  <a:prstClr val="black"/>
                </a:solidFill>
                <a:effectLst/>
                <a:uLnTx/>
                <a:uFillTx/>
                <a:latin typeface="Calibri (Body)"/>
              </a:rPr>
              <a:t> of a finite set </a:t>
            </a:r>
            <a:r>
              <a:rPr kumimoji="0" lang="en-US" sz="2800" b="0" i="1" u="none" strike="noStrike" kern="1200" cap="none" spc="0" normalizeH="0" baseline="0" noProof="0" dirty="0">
                <a:ln>
                  <a:noFill/>
                </a:ln>
                <a:solidFill>
                  <a:prstClr val="black"/>
                </a:solidFill>
                <a:effectLst/>
                <a:uLnTx/>
                <a:uFillTx/>
                <a:latin typeface="Calibri (Body)"/>
              </a:rPr>
              <a:t>A, </a:t>
            </a:r>
            <a:r>
              <a:rPr kumimoji="0" lang="en-US" sz="2800" b="0" i="0" u="none" strike="noStrike" kern="1200" cap="none" spc="0" normalizeH="0" baseline="0" noProof="0" dirty="0">
                <a:ln>
                  <a:noFill/>
                </a:ln>
                <a:solidFill>
                  <a:prstClr val="black"/>
                </a:solidFill>
                <a:effectLst/>
                <a:uLnTx/>
                <a:uFillTx/>
                <a:latin typeface="Calibri (Body)"/>
              </a:rPr>
              <a:t>denoted by</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16" name="Object 15">
            <a:extLst>
              <a:ext uri="{FF2B5EF4-FFF2-40B4-BE49-F238E27FC236}">
                <a16:creationId xmlns:a16="http://schemas.microsoft.com/office/drawing/2014/main" id="{8B938D4D-DBC2-42F9-AD16-3E95A96456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5213289"/>
              </p:ext>
            </p:extLst>
          </p:nvPr>
        </p:nvGraphicFramePr>
        <p:xfrm>
          <a:off x="548640" y="3161195"/>
          <a:ext cx="685800" cy="458149"/>
        </p:xfrm>
        <a:graphic>
          <a:graphicData uri="http://schemas.openxmlformats.org/presentationml/2006/ole">
            <mc:AlternateContent xmlns:mc="http://schemas.openxmlformats.org/markup-compatibility/2006">
              <mc:Choice xmlns:v="urn:schemas-microsoft-com:vml" Requires="v">
                <p:oleObj name="Equation" r:id="rId2" imgW="304560" imgH="203040" progId="Equation.DSMT4">
                  <p:embed/>
                </p:oleObj>
              </mc:Choice>
              <mc:Fallback>
                <p:oleObj name="Equation" r:id="rId2" imgW="304560" imgH="203040" progId="Equation.DSMT4">
                  <p:embed/>
                  <p:pic>
                    <p:nvPicPr>
                      <p:cNvPr id="0" name=""/>
                      <p:cNvPicPr/>
                      <p:nvPr/>
                    </p:nvPicPr>
                    <p:blipFill>
                      <a:blip r:embed="rId3"/>
                      <a:stretch>
                        <a:fillRect/>
                      </a:stretch>
                    </p:blipFill>
                    <p:spPr>
                      <a:xfrm>
                        <a:off x="548640" y="3161195"/>
                        <a:ext cx="685800" cy="45814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F654D15-CEAA-471A-9C67-32E5010B1A7D}"/>
              </a:ext>
            </a:extLst>
          </p:cNvPr>
          <p:cNvSpPr>
            <a:spLocks noGrp="1"/>
          </p:cNvSpPr>
          <p:nvPr>
            <p:ph idx="10"/>
          </p:nvPr>
        </p:nvSpPr>
        <p:spPr>
          <a:xfrm>
            <a:off x="1234440" y="3092771"/>
            <a:ext cx="6172200" cy="458148"/>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is the number of (distinct) elements of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a:t>
            </a:r>
          </a:p>
        </p:txBody>
      </p:sp>
      <p:sp>
        <p:nvSpPr>
          <p:cNvPr id="5" name="Content Placeholder 4">
            <a:extLst>
              <a:ext uri="{FF2B5EF4-FFF2-40B4-BE49-F238E27FC236}">
                <a16:creationId xmlns:a16="http://schemas.microsoft.com/office/drawing/2014/main" id="{6E2DD533-8ECA-407D-AADB-DA5A835D1514}"/>
              </a:ext>
            </a:extLst>
          </p:cNvPr>
          <p:cNvSpPr>
            <a:spLocks noGrp="1"/>
          </p:cNvSpPr>
          <p:nvPr>
            <p:ph idx="11"/>
          </p:nvPr>
        </p:nvSpPr>
        <p:spPr>
          <a:xfrm>
            <a:off x="457200" y="3672577"/>
            <a:ext cx="2819400" cy="1096332"/>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Examples</a:t>
            </a:r>
            <a:r>
              <a:rPr kumimoji="0" lang="en-US" sz="2800" b="0" i="0" u="none" strike="noStrike" kern="1200" cap="none" spc="0" normalizeH="0" baseline="0" noProof="0" dirty="0">
                <a:ln>
                  <a:noFill/>
                </a:ln>
                <a:solidFill>
                  <a:prstClr val="black"/>
                </a:solidFill>
                <a:effectLst/>
                <a:uLnTx/>
                <a:uFillTx/>
                <a:latin typeface="Calibri (Body)"/>
              </a:rPr>
              <a:t>:</a:t>
            </a:r>
          </a:p>
          <a:p>
            <a:pPr marL="457200" marR="0" lvl="0" indent="-457200" algn="l" defTabSz="457200" rtl="0" eaLnBrk="1" fontAlgn="auto" latinLnBrk="0" hangingPunct="1">
              <a:lnSpc>
                <a:spcPct val="100000"/>
              </a:lnSpc>
              <a:spcBef>
                <a:spcPts val="300"/>
              </a:spcBef>
              <a:spcAft>
                <a:spcPts val="600"/>
              </a:spcAft>
              <a:buClrTx/>
              <a:buSzTx/>
              <a:buFont typeface="+mj-lt"/>
              <a:buAutoNum type="arabicPeriod"/>
              <a:tabLst/>
              <a:defRPr/>
            </a:pPr>
            <a:r>
              <a:rPr lang="en-US" dirty="0">
                <a:solidFill>
                  <a:prstClr val="black"/>
                </a:solidFill>
                <a:latin typeface="Calibri (Body)"/>
              </a:rPr>
              <a:t> </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7" name="Object 16">
            <a:extLst>
              <a:ext uri="{FF2B5EF4-FFF2-40B4-BE49-F238E27FC236}">
                <a16:creationId xmlns:a16="http://schemas.microsoft.com/office/drawing/2014/main" id="{0143E495-E83F-418C-8A12-01C0C141CF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6542168"/>
              </p:ext>
            </p:extLst>
          </p:nvPr>
        </p:nvGraphicFramePr>
        <p:xfrm>
          <a:off x="998538" y="4191000"/>
          <a:ext cx="892810" cy="510177"/>
        </p:xfrm>
        <a:graphic>
          <a:graphicData uri="http://schemas.openxmlformats.org/presentationml/2006/ole">
            <mc:AlternateContent xmlns:mc="http://schemas.openxmlformats.org/markup-compatibility/2006">
              <mc:Choice xmlns:v="urn:schemas-microsoft-com:vml" Requires="v">
                <p:oleObj name="Equation" r:id="rId4" imgW="444240" imgH="253800" progId="Equation.DSMT4">
                  <p:embed/>
                </p:oleObj>
              </mc:Choice>
              <mc:Fallback>
                <p:oleObj name="Equation" r:id="rId4" imgW="444240" imgH="253800" progId="Equation.DSMT4">
                  <p:embed/>
                  <p:pic>
                    <p:nvPicPr>
                      <p:cNvPr id="0" name=""/>
                      <p:cNvPicPr/>
                      <p:nvPr/>
                    </p:nvPicPr>
                    <p:blipFill>
                      <a:blip r:embed="rId5"/>
                      <a:stretch>
                        <a:fillRect/>
                      </a:stretch>
                    </p:blipFill>
                    <p:spPr>
                      <a:xfrm>
                        <a:off x="998538" y="4191000"/>
                        <a:ext cx="892810" cy="51017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36392B5-F70E-4C4C-9179-EBECFB3B1849}"/>
              </a:ext>
            </a:extLst>
          </p:cNvPr>
          <p:cNvSpPr>
            <a:spLocks noGrp="1"/>
          </p:cNvSpPr>
          <p:nvPr>
            <p:ph idx="12"/>
          </p:nvPr>
        </p:nvSpPr>
        <p:spPr>
          <a:xfrm>
            <a:off x="457200" y="4662229"/>
            <a:ext cx="6629400" cy="458148"/>
          </a:xfrm>
        </p:spPr>
        <p:txBody>
          <a:bodyPr/>
          <a:lstStyle/>
          <a:p>
            <a:pPr marL="457200" indent="-457200">
              <a:buFont typeface="+mj-lt"/>
              <a:buAutoNum type="arabicPeriod" startAt="2"/>
            </a:pPr>
            <a:r>
              <a:rPr kumimoji="0" lang="en-US" sz="2400" b="0" i="0" u="none" strike="noStrike" kern="1200" cap="none" spc="0" normalizeH="0" baseline="0" noProof="0" dirty="0">
                <a:ln>
                  <a:noFill/>
                </a:ln>
                <a:solidFill>
                  <a:prstClr val="black"/>
                </a:solidFill>
                <a:effectLst/>
                <a:uLnTx/>
                <a:uFillTx/>
                <a:latin typeface="Calibri (Body)"/>
              </a:rPr>
              <a:t>Let S be the letters of the English alphabet. Then</a:t>
            </a:r>
            <a:endParaRPr lang="en-US" dirty="0">
              <a:latin typeface="Calibri (Body)"/>
            </a:endParaRPr>
          </a:p>
        </p:txBody>
      </p:sp>
      <p:graphicFrame>
        <p:nvGraphicFramePr>
          <p:cNvPr id="18" name="Object 17">
            <a:extLst>
              <a:ext uri="{FF2B5EF4-FFF2-40B4-BE49-F238E27FC236}">
                <a16:creationId xmlns:a16="http://schemas.microsoft.com/office/drawing/2014/main" id="{3547F23B-6476-4A47-AE3E-54F3CF2898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4778634"/>
              </p:ext>
            </p:extLst>
          </p:nvPr>
        </p:nvGraphicFramePr>
        <p:xfrm>
          <a:off x="7060321" y="4717341"/>
          <a:ext cx="1093079" cy="441135"/>
        </p:xfrm>
        <a:graphic>
          <a:graphicData uri="http://schemas.openxmlformats.org/presentationml/2006/ole">
            <mc:AlternateContent xmlns:mc="http://schemas.openxmlformats.org/markup-compatibility/2006">
              <mc:Choice xmlns:v="urn:schemas-microsoft-com:vml" Requires="v">
                <p:oleObj name="Equation" r:id="rId6" imgW="533160" imgH="215640" progId="Equation.DSMT4">
                  <p:embed/>
                </p:oleObj>
              </mc:Choice>
              <mc:Fallback>
                <p:oleObj name="Equation" r:id="rId6" imgW="533160" imgH="215640" progId="Equation.DSMT4">
                  <p:embed/>
                  <p:pic>
                    <p:nvPicPr>
                      <p:cNvPr id="0" name=""/>
                      <p:cNvPicPr/>
                      <p:nvPr/>
                    </p:nvPicPr>
                    <p:blipFill>
                      <a:blip r:embed="rId7"/>
                      <a:stretch>
                        <a:fillRect/>
                      </a:stretch>
                    </p:blipFill>
                    <p:spPr>
                      <a:xfrm>
                        <a:off x="7060321" y="4717341"/>
                        <a:ext cx="1093079" cy="44113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536CAEF-2184-44CE-AAFB-548E8BE7660D}"/>
              </a:ext>
            </a:extLst>
          </p:cNvPr>
          <p:cNvSpPr>
            <a:spLocks noGrp="1"/>
          </p:cNvSpPr>
          <p:nvPr>
            <p:ph idx="13"/>
          </p:nvPr>
        </p:nvSpPr>
        <p:spPr>
          <a:xfrm>
            <a:off x="459509" y="5164138"/>
            <a:ext cx="685800" cy="510176"/>
          </a:xfrm>
        </p:spPr>
        <p:txBody>
          <a:bodyPr/>
          <a:lstStyle/>
          <a:p>
            <a:pPr marL="457200" indent="-457200">
              <a:buFont typeface="+mj-lt"/>
              <a:buAutoNum type="arabicPeriod" startAt="3"/>
            </a:pPr>
            <a:r>
              <a:rPr lang="en-US" dirty="0">
                <a:latin typeface="Calibri (Body)"/>
              </a:rPr>
              <a:t> </a:t>
            </a:r>
          </a:p>
        </p:txBody>
      </p:sp>
      <p:graphicFrame>
        <p:nvGraphicFramePr>
          <p:cNvPr id="20" name="Object 19">
            <a:extLst>
              <a:ext uri="{FF2B5EF4-FFF2-40B4-BE49-F238E27FC236}">
                <a16:creationId xmlns:a16="http://schemas.microsoft.com/office/drawing/2014/main" id="{C2CE49D5-FBB4-4FCD-87F8-FA80FD6B03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3427029"/>
              </p:ext>
            </p:extLst>
          </p:nvPr>
        </p:nvGraphicFramePr>
        <p:xfrm>
          <a:off x="998538" y="5105400"/>
          <a:ext cx="1619250" cy="566737"/>
        </p:xfrm>
        <a:graphic>
          <a:graphicData uri="http://schemas.openxmlformats.org/presentationml/2006/ole">
            <mc:AlternateContent xmlns:mc="http://schemas.openxmlformats.org/markup-compatibility/2006">
              <mc:Choice xmlns:v="urn:schemas-microsoft-com:vml" Requires="v">
                <p:oleObj name="Equation" r:id="rId8" imgW="799920" imgH="279360" progId="Equation.DSMT4">
                  <p:embed/>
                </p:oleObj>
              </mc:Choice>
              <mc:Fallback>
                <p:oleObj name="Equation" r:id="rId8" imgW="799920" imgH="279360" progId="Equation.DSMT4">
                  <p:embed/>
                  <p:pic>
                    <p:nvPicPr>
                      <p:cNvPr id="0" name=""/>
                      <p:cNvPicPr/>
                      <p:nvPr/>
                    </p:nvPicPr>
                    <p:blipFill>
                      <a:blip r:embed="rId9"/>
                      <a:stretch>
                        <a:fillRect/>
                      </a:stretch>
                    </p:blipFill>
                    <p:spPr>
                      <a:xfrm>
                        <a:off x="998538" y="5105400"/>
                        <a:ext cx="1619250" cy="5667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76C08C8-81A2-4436-9852-BA823A9442D2}"/>
              </a:ext>
            </a:extLst>
          </p:cNvPr>
          <p:cNvSpPr>
            <a:spLocks noGrp="1"/>
          </p:cNvSpPr>
          <p:nvPr>
            <p:ph idx="14"/>
          </p:nvPr>
        </p:nvSpPr>
        <p:spPr>
          <a:xfrm>
            <a:off x="457200" y="5631759"/>
            <a:ext cx="566535" cy="458148"/>
          </a:xfrm>
        </p:spPr>
        <p:txBody>
          <a:bodyPr/>
          <a:lstStyle/>
          <a:p>
            <a:pPr marL="457200" indent="-457200">
              <a:buFont typeface="+mj-lt"/>
              <a:buAutoNum type="arabicPeriod" startAt="4"/>
            </a:pPr>
            <a:r>
              <a:rPr lang="en-US" dirty="0">
                <a:latin typeface="Calibri (Body)"/>
              </a:rPr>
              <a:t> </a:t>
            </a:r>
          </a:p>
        </p:txBody>
      </p:sp>
      <p:graphicFrame>
        <p:nvGraphicFramePr>
          <p:cNvPr id="22" name="Object 21">
            <a:extLst>
              <a:ext uri="{FF2B5EF4-FFF2-40B4-BE49-F238E27FC236}">
                <a16:creationId xmlns:a16="http://schemas.microsoft.com/office/drawing/2014/main" id="{7A7C6803-C162-48DE-9256-323EDD786A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8792943"/>
              </p:ext>
            </p:extLst>
          </p:nvPr>
        </p:nvGraphicFramePr>
        <p:xfrm>
          <a:off x="998538" y="5617267"/>
          <a:ext cx="1109865" cy="554933"/>
        </p:xfrm>
        <a:graphic>
          <a:graphicData uri="http://schemas.openxmlformats.org/presentationml/2006/ole">
            <mc:AlternateContent xmlns:mc="http://schemas.openxmlformats.org/markup-compatibility/2006">
              <mc:Choice xmlns:v="urn:schemas-microsoft-com:vml" Requires="v">
                <p:oleObj name="Equation" r:id="rId10" imgW="558720" imgH="279360" progId="Equation.DSMT4">
                  <p:embed/>
                </p:oleObj>
              </mc:Choice>
              <mc:Fallback>
                <p:oleObj name="Equation" r:id="rId10" imgW="558720" imgH="279360" progId="Equation.DSMT4">
                  <p:embed/>
                  <p:pic>
                    <p:nvPicPr>
                      <p:cNvPr id="0" name=""/>
                      <p:cNvPicPr/>
                      <p:nvPr/>
                    </p:nvPicPr>
                    <p:blipFill>
                      <a:blip r:embed="rId11"/>
                      <a:stretch>
                        <a:fillRect/>
                      </a:stretch>
                    </p:blipFill>
                    <p:spPr>
                      <a:xfrm>
                        <a:off x="998538" y="5617267"/>
                        <a:ext cx="1109865" cy="55493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E3DD7D0-C9F6-47B8-BCC9-ED375B1CA7A8}"/>
              </a:ext>
            </a:extLst>
          </p:cNvPr>
          <p:cNvSpPr>
            <a:spLocks noGrp="1"/>
          </p:cNvSpPr>
          <p:nvPr>
            <p:ph idx="15"/>
          </p:nvPr>
        </p:nvSpPr>
        <p:spPr>
          <a:xfrm>
            <a:off x="457200" y="6105889"/>
            <a:ext cx="4419600" cy="458147"/>
          </a:xfrm>
        </p:spPr>
        <p:txBody>
          <a:bodyPr/>
          <a:lstStyle/>
          <a:p>
            <a:pPr marL="457200" marR="0" lvl="0" indent="-457200" algn="l" defTabSz="457200" rtl="0" eaLnBrk="1" fontAlgn="auto" latinLnBrk="0" hangingPunct="1">
              <a:lnSpc>
                <a:spcPct val="100000"/>
              </a:lnSpc>
              <a:spcBef>
                <a:spcPts val="300"/>
              </a:spcBef>
              <a:spcAft>
                <a:spcPts val="60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Calibri (Body)"/>
              </a:rPr>
              <a:t>The set of integers is infinite.</a:t>
            </a:r>
          </a:p>
        </p:txBody>
      </p:sp>
      <p:sp>
        <p:nvSpPr>
          <p:cNvPr id="15" name="Slide Number Placeholder 5">
            <a:extLst>
              <a:ext uri="{FF2B5EF4-FFF2-40B4-BE49-F238E27FC236}">
                <a16:creationId xmlns:a16="http://schemas.microsoft.com/office/drawing/2014/main" id="{BB97DF1A-6E1B-4E05-9F13-2D1217CBF2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13718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A493-893A-480A-96EB-08D1E5DB79B1}"/>
              </a:ext>
            </a:extLst>
          </p:cNvPr>
          <p:cNvSpPr>
            <a:spLocks noGrp="1"/>
          </p:cNvSpPr>
          <p:nvPr>
            <p:ph type="title"/>
          </p:nvPr>
        </p:nvSpPr>
        <p:spPr/>
        <p:txBody>
          <a:bodyPr/>
          <a:lstStyle/>
          <a:p>
            <a:r>
              <a:rPr lang="en-US" dirty="0"/>
              <a:t>Power Sets</a:t>
            </a:r>
          </a:p>
        </p:txBody>
      </p:sp>
      <p:sp>
        <p:nvSpPr>
          <p:cNvPr id="3" name="Content Placeholder 2">
            <a:extLst>
              <a:ext uri="{FF2B5EF4-FFF2-40B4-BE49-F238E27FC236}">
                <a16:creationId xmlns:a16="http://schemas.microsoft.com/office/drawing/2014/main" id="{B1708FB4-B364-48F3-A855-85AA350F64AE}"/>
              </a:ext>
            </a:extLst>
          </p:cNvPr>
          <p:cNvSpPr>
            <a:spLocks noGrp="1"/>
          </p:cNvSpPr>
          <p:nvPr>
            <p:ph idx="1"/>
          </p:nvPr>
        </p:nvSpPr>
        <p:spPr>
          <a:xfrm>
            <a:off x="457200" y="1295400"/>
            <a:ext cx="8382000" cy="179370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The set of all subsets of a set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denoted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1"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1" i="0" u="none" strike="noStrike" kern="1200" cap="none" spc="0" normalizeH="0" baseline="0" noProof="0" dirty="0">
                <a:ln>
                  <a:noFill/>
                </a:ln>
                <a:solidFill>
                  <a:prstClr val="black"/>
                </a:solidFill>
                <a:effectLst/>
                <a:uLnTx/>
                <a:uFillTx/>
                <a:latin typeface="Calibri (Body)"/>
              </a:rPr>
              <a:t>)</a:t>
            </a:r>
            <a:r>
              <a:rPr kumimoji="0" lang="en-US" sz="3200" b="0" i="0" u="none" strike="noStrike" kern="1200" cap="none" spc="0" normalizeH="0" baseline="0" noProof="0" dirty="0">
                <a:ln>
                  <a:noFill/>
                </a:ln>
                <a:solidFill>
                  <a:prstClr val="black"/>
                </a:solidFill>
                <a:effectLst/>
                <a:uLnTx/>
                <a:uFillTx/>
                <a:latin typeface="Calibri (Body)"/>
              </a:rPr>
              <a:t>, is called the </a:t>
            </a:r>
            <a:r>
              <a:rPr kumimoji="0" lang="en-US" sz="3200" b="0" i="1" u="none" strike="noStrike" kern="1200" cap="none" spc="0" normalizeH="0" baseline="0" noProof="0" dirty="0">
                <a:ln>
                  <a:noFill/>
                </a:ln>
                <a:solidFill>
                  <a:prstClr val="black"/>
                </a:solidFill>
                <a:effectLst/>
                <a:uLnTx/>
                <a:uFillTx/>
                <a:latin typeface="Calibri (Body)"/>
              </a:rPr>
              <a:t>power set </a:t>
            </a:r>
            <a:r>
              <a:rPr kumimoji="0" lang="en-US" sz="3200" b="0" i="0" u="none" strike="noStrike" kern="1200" cap="none" spc="0" normalizeH="0" baseline="0" noProof="0" dirty="0">
                <a:ln>
                  <a:noFill/>
                </a:ln>
                <a:solidFill>
                  <a:prstClr val="black"/>
                </a:solidFill>
                <a:effectLst/>
                <a:uLnTx/>
                <a:uFillTx/>
                <a:latin typeface="Calibri (Body)"/>
              </a:rPr>
              <a:t>of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 If</a:t>
            </a:r>
            <a:endParaRPr kumimoji="0" lang="en-US" sz="3200" b="0" i="0" u="none" strike="noStrike" kern="1200" cap="none" spc="0" normalizeH="0" baseline="0" noProof="0" dirty="0">
              <a:ln>
                <a:noFill/>
              </a:ln>
              <a:solidFill>
                <a:prstClr val="black"/>
              </a:solidFill>
              <a:effectLst/>
              <a:uLnTx/>
              <a:uFillTx/>
              <a:latin typeface="Calibri (Body)"/>
              <a:ea typeface="Cambria Math"/>
            </a:endParaRPr>
          </a:p>
        </p:txBody>
      </p:sp>
      <p:graphicFrame>
        <p:nvGraphicFramePr>
          <p:cNvPr id="17" name="Object 16">
            <a:extLst>
              <a:ext uri="{FF2B5EF4-FFF2-40B4-BE49-F238E27FC236}">
                <a16:creationId xmlns:a16="http://schemas.microsoft.com/office/drawing/2014/main" id="{F6B6F754-59A5-46F4-BFDE-7D5B5C814F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1394915"/>
              </p:ext>
            </p:extLst>
          </p:nvPr>
        </p:nvGraphicFramePr>
        <p:xfrm>
          <a:off x="2438400" y="2514600"/>
          <a:ext cx="1431925" cy="609600"/>
        </p:xfrm>
        <a:graphic>
          <a:graphicData uri="http://schemas.openxmlformats.org/presentationml/2006/ole">
            <mc:AlternateContent xmlns:mc="http://schemas.openxmlformats.org/markup-compatibility/2006">
              <mc:Choice xmlns:v="urn:schemas-microsoft-com:vml" Requires="v">
                <p:oleObj name="Equation" r:id="rId2" imgW="596880" imgH="253800" progId="Equation.DSMT4">
                  <p:embed/>
                </p:oleObj>
              </mc:Choice>
              <mc:Fallback>
                <p:oleObj name="Equation" r:id="rId2" imgW="596880" imgH="253800" progId="Equation.DSMT4">
                  <p:embed/>
                  <p:pic>
                    <p:nvPicPr>
                      <p:cNvPr id="0" name=""/>
                      <p:cNvPicPr/>
                      <p:nvPr/>
                    </p:nvPicPr>
                    <p:blipFill>
                      <a:blip r:embed="rId3"/>
                      <a:stretch>
                        <a:fillRect/>
                      </a:stretch>
                    </p:blipFill>
                    <p:spPr>
                      <a:xfrm>
                        <a:off x="2438400" y="2514600"/>
                        <a:ext cx="1431925" cy="609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AE4D52A-19AD-423A-B707-E07E7C3ED1C9}"/>
              </a:ext>
            </a:extLst>
          </p:cNvPr>
          <p:cNvSpPr>
            <a:spLocks noGrp="1"/>
          </p:cNvSpPr>
          <p:nvPr>
            <p:ph idx="11"/>
          </p:nvPr>
        </p:nvSpPr>
        <p:spPr>
          <a:xfrm>
            <a:off x="3810000" y="2505825"/>
            <a:ext cx="990600" cy="53755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then</a:t>
            </a:r>
          </a:p>
        </p:txBody>
      </p:sp>
      <p:graphicFrame>
        <p:nvGraphicFramePr>
          <p:cNvPr id="18" name="Object 17">
            <a:extLst>
              <a:ext uri="{FF2B5EF4-FFF2-40B4-BE49-F238E27FC236}">
                <a16:creationId xmlns:a16="http://schemas.microsoft.com/office/drawing/2014/main" id="{C44CDF31-4DF1-4790-B67C-012E8FBCB2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9448261"/>
              </p:ext>
            </p:extLst>
          </p:nvPr>
        </p:nvGraphicFramePr>
        <p:xfrm>
          <a:off x="1443038" y="3173413"/>
          <a:ext cx="4649787" cy="720725"/>
        </p:xfrm>
        <a:graphic>
          <a:graphicData uri="http://schemas.openxmlformats.org/presentationml/2006/ole">
            <mc:AlternateContent xmlns:mc="http://schemas.openxmlformats.org/markup-compatibility/2006">
              <mc:Choice xmlns:v="urn:schemas-microsoft-com:vml" Requires="v">
                <p:oleObj name="Equation" r:id="rId4" imgW="1638000" imgH="253800" progId="Equation.DSMT4">
                  <p:embed/>
                </p:oleObj>
              </mc:Choice>
              <mc:Fallback>
                <p:oleObj name="Equation" r:id="rId4" imgW="1638000" imgH="253800" progId="Equation.DSMT4">
                  <p:embed/>
                  <p:pic>
                    <p:nvPicPr>
                      <p:cNvPr id="0" name=""/>
                      <p:cNvPicPr/>
                      <p:nvPr/>
                    </p:nvPicPr>
                    <p:blipFill>
                      <a:blip r:embed="rId5"/>
                      <a:stretch>
                        <a:fillRect/>
                      </a:stretch>
                    </p:blipFill>
                    <p:spPr>
                      <a:xfrm>
                        <a:off x="1443038" y="3173413"/>
                        <a:ext cx="4649787" cy="7207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BD611BF-4954-422E-AF0D-6701886C2B65}"/>
              </a:ext>
            </a:extLst>
          </p:cNvPr>
          <p:cNvSpPr>
            <a:spLocks noGrp="1"/>
          </p:cNvSpPr>
          <p:nvPr>
            <p:ph idx="12"/>
          </p:nvPr>
        </p:nvSpPr>
        <p:spPr>
          <a:xfrm>
            <a:off x="457200" y="3962400"/>
            <a:ext cx="8382000" cy="996831"/>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If a set has </a:t>
            </a:r>
            <a:r>
              <a:rPr kumimoji="0" lang="en-US" sz="3200" b="0" i="1" u="none" strike="noStrike" kern="1200" cap="none" spc="0" normalizeH="0" baseline="0" noProof="0" dirty="0">
                <a:ln>
                  <a:noFill/>
                </a:ln>
                <a:solidFill>
                  <a:prstClr val="black"/>
                </a:solidFill>
                <a:effectLst/>
                <a:uLnTx/>
                <a:uFillTx/>
                <a:latin typeface="Calibri (Body)"/>
              </a:rPr>
              <a:t>n</a:t>
            </a:r>
            <a:r>
              <a:rPr kumimoji="0" lang="en-US" sz="3200" b="0" i="0" u="none" strike="noStrike" kern="1200" cap="none" spc="0" normalizeH="0" baseline="0" noProof="0" dirty="0">
                <a:ln>
                  <a:noFill/>
                </a:ln>
                <a:solidFill>
                  <a:prstClr val="black"/>
                </a:solidFill>
                <a:effectLst/>
                <a:uLnTx/>
                <a:uFillTx/>
                <a:latin typeface="Calibri (Body)"/>
              </a:rPr>
              <a:t> elements, then the cardinality of the power set is</a:t>
            </a:r>
            <a:endParaRPr lang="en-US" dirty="0">
              <a:latin typeface="Calibri (Body)"/>
            </a:endParaRPr>
          </a:p>
        </p:txBody>
      </p:sp>
      <p:graphicFrame>
        <p:nvGraphicFramePr>
          <p:cNvPr id="19" name="Object 18">
            <a:extLst>
              <a:ext uri="{FF2B5EF4-FFF2-40B4-BE49-F238E27FC236}">
                <a16:creationId xmlns:a16="http://schemas.microsoft.com/office/drawing/2014/main" id="{4D7F479F-AE6A-4FEA-9EDC-01441AF798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3928772"/>
              </p:ext>
            </p:extLst>
          </p:nvPr>
        </p:nvGraphicFramePr>
        <p:xfrm>
          <a:off x="2590800" y="4398357"/>
          <a:ext cx="570072" cy="533400"/>
        </p:xfrm>
        <a:graphic>
          <a:graphicData uri="http://schemas.openxmlformats.org/presentationml/2006/ole">
            <mc:AlternateContent xmlns:mc="http://schemas.openxmlformats.org/markup-compatibility/2006">
              <mc:Choice xmlns:v="urn:schemas-microsoft-com:vml" Requires="v">
                <p:oleObj name="Equation" r:id="rId6" imgW="203040" imgH="190440" progId="Equation.DSMT4">
                  <p:embed/>
                </p:oleObj>
              </mc:Choice>
              <mc:Fallback>
                <p:oleObj name="Equation" r:id="rId6" imgW="203040" imgH="190440" progId="Equation.DSMT4">
                  <p:embed/>
                  <p:pic>
                    <p:nvPicPr>
                      <p:cNvPr id="0" name=""/>
                      <p:cNvPicPr/>
                      <p:nvPr/>
                    </p:nvPicPr>
                    <p:blipFill>
                      <a:blip r:embed="rId7"/>
                      <a:stretch>
                        <a:fillRect/>
                      </a:stretch>
                    </p:blipFill>
                    <p:spPr>
                      <a:xfrm>
                        <a:off x="2590800" y="4398357"/>
                        <a:ext cx="570072" cy="533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4F45FF7-3B28-49E2-84D5-5B1C5C6E9D46}"/>
              </a:ext>
            </a:extLst>
          </p:cNvPr>
          <p:cNvSpPr>
            <a:spLocks noGrp="1"/>
          </p:cNvSpPr>
          <p:nvPr>
            <p:ph idx="13"/>
          </p:nvPr>
        </p:nvSpPr>
        <p:spPr>
          <a:xfrm>
            <a:off x="3048000" y="4419600"/>
            <a:ext cx="4953000" cy="574502"/>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(In Chapters 5 and 6, we will</a:t>
            </a:r>
            <a:endParaRPr lang="en-US" dirty="0">
              <a:latin typeface="Calibri (Body)"/>
            </a:endParaRPr>
          </a:p>
        </p:txBody>
      </p:sp>
      <p:sp>
        <p:nvSpPr>
          <p:cNvPr id="8" name="Content Placeholder 7">
            <a:extLst>
              <a:ext uri="{FF2B5EF4-FFF2-40B4-BE49-F238E27FC236}">
                <a16:creationId xmlns:a16="http://schemas.microsoft.com/office/drawing/2014/main" id="{9098C50F-34F7-45D4-829F-1C26FAABC8D8}"/>
              </a:ext>
            </a:extLst>
          </p:cNvPr>
          <p:cNvSpPr>
            <a:spLocks noGrp="1"/>
          </p:cNvSpPr>
          <p:nvPr>
            <p:ph idx="14"/>
          </p:nvPr>
        </p:nvSpPr>
        <p:spPr>
          <a:xfrm>
            <a:off x="457200" y="4887536"/>
            <a:ext cx="6145212" cy="60636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discuss different ways to show this.)</a:t>
            </a:r>
            <a:endParaRPr lang="en-US" dirty="0">
              <a:latin typeface="Calibri (Body)"/>
            </a:endParaRPr>
          </a:p>
        </p:txBody>
      </p:sp>
      <p:sp>
        <p:nvSpPr>
          <p:cNvPr id="15" name="Slide Number Placeholder 5">
            <a:extLst>
              <a:ext uri="{FF2B5EF4-FFF2-40B4-BE49-F238E27FC236}">
                <a16:creationId xmlns:a16="http://schemas.microsoft.com/office/drawing/2014/main" id="{FEA27DC5-C7D0-4090-B70A-4F70620C58F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99958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3DE6-0858-4D80-BBE2-2C25A27574D0}"/>
              </a:ext>
            </a:extLst>
          </p:cNvPr>
          <p:cNvSpPr>
            <a:spLocks noGrp="1"/>
          </p:cNvSpPr>
          <p:nvPr>
            <p:ph type="title"/>
          </p:nvPr>
        </p:nvSpPr>
        <p:spPr/>
        <p:txBody>
          <a:bodyPr/>
          <a:lstStyle/>
          <a:p>
            <a:r>
              <a:rPr lang="en-US" dirty="0"/>
              <a:t>Tuples</a:t>
            </a:r>
          </a:p>
        </p:txBody>
      </p:sp>
      <p:sp>
        <p:nvSpPr>
          <p:cNvPr id="3" name="Content Placeholder 2">
            <a:extLst>
              <a:ext uri="{FF2B5EF4-FFF2-40B4-BE49-F238E27FC236}">
                <a16:creationId xmlns:a16="http://schemas.microsoft.com/office/drawing/2014/main" id="{150768DE-2891-470C-98B0-84E0EDED5F42}"/>
              </a:ext>
            </a:extLst>
          </p:cNvPr>
          <p:cNvSpPr>
            <a:spLocks noGrp="1"/>
          </p:cNvSpPr>
          <p:nvPr>
            <p:ph idx="1"/>
          </p:nvPr>
        </p:nvSpPr>
        <p:spPr>
          <a:xfrm>
            <a:off x="457200" y="1295400"/>
            <a:ext cx="3641821" cy="6699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 </a:t>
            </a:r>
            <a:r>
              <a:rPr kumimoji="0" lang="en-US" sz="3200" b="0" i="1" u="none" strike="noStrike" kern="1200" cap="none" spc="0" normalizeH="0" baseline="0" noProof="0" dirty="0">
                <a:ln>
                  <a:noFill/>
                </a:ln>
                <a:solidFill>
                  <a:prstClr val="black"/>
                </a:solidFill>
                <a:effectLst/>
                <a:uLnTx/>
                <a:uFillTx/>
                <a:latin typeface="Calibri (Body)"/>
              </a:rPr>
              <a:t>ordered n-tuple</a:t>
            </a:r>
            <a:endParaRPr kumimoji="0" lang="en-US" sz="3200" b="0" i="0" u="none" strike="noStrike" kern="1200" cap="none" spc="0" normalizeH="0" baseline="0" noProof="0" dirty="0">
              <a:ln>
                <a:noFill/>
              </a:ln>
              <a:solidFill>
                <a:prstClr val="black"/>
              </a:solidFill>
              <a:effectLst/>
              <a:uLnTx/>
              <a:uFillTx/>
              <a:latin typeface="Calibri (Body)"/>
            </a:endParaRPr>
          </a:p>
        </p:txBody>
      </p:sp>
      <p:graphicFrame>
        <p:nvGraphicFramePr>
          <p:cNvPr id="18" name="Object 17">
            <a:extLst>
              <a:ext uri="{FF2B5EF4-FFF2-40B4-BE49-F238E27FC236}">
                <a16:creationId xmlns:a16="http://schemas.microsoft.com/office/drawing/2014/main" id="{09691AD6-EC5B-42D0-A45C-5BE788FBF4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9449670"/>
              </p:ext>
            </p:extLst>
          </p:nvPr>
        </p:nvGraphicFramePr>
        <p:xfrm>
          <a:off x="3852862" y="1295400"/>
          <a:ext cx="2243138" cy="669925"/>
        </p:xfrm>
        <a:graphic>
          <a:graphicData uri="http://schemas.openxmlformats.org/presentationml/2006/ole">
            <mc:AlternateContent xmlns:mc="http://schemas.openxmlformats.org/markup-compatibility/2006">
              <mc:Choice xmlns:v="urn:schemas-microsoft-com:vml" Requires="v">
                <p:oleObj name="Equation" r:id="rId2" imgW="850680" imgH="253800" progId="Equation.DSMT4">
                  <p:embed/>
                </p:oleObj>
              </mc:Choice>
              <mc:Fallback>
                <p:oleObj name="Equation" r:id="rId2" imgW="850680" imgH="253800" progId="Equation.DSMT4">
                  <p:embed/>
                  <p:pic>
                    <p:nvPicPr>
                      <p:cNvPr id="0" name=""/>
                      <p:cNvPicPr/>
                      <p:nvPr/>
                    </p:nvPicPr>
                    <p:blipFill>
                      <a:blip r:embed="rId3"/>
                      <a:stretch>
                        <a:fillRect/>
                      </a:stretch>
                    </p:blipFill>
                    <p:spPr>
                      <a:xfrm>
                        <a:off x="3852862" y="1295400"/>
                        <a:ext cx="2243138" cy="6699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C84F844-6AE7-4633-A682-7AE56CD12C2A}"/>
              </a:ext>
            </a:extLst>
          </p:cNvPr>
          <p:cNvSpPr>
            <a:spLocks noGrp="1"/>
          </p:cNvSpPr>
          <p:nvPr>
            <p:ph idx="10"/>
          </p:nvPr>
        </p:nvSpPr>
        <p:spPr>
          <a:xfrm>
            <a:off x="6041351" y="1297711"/>
            <a:ext cx="2590800" cy="609599"/>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the ordered</a:t>
            </a:r>
            <a:endParaRPr lang="en-US" dirty="0">
              <a:latin typeface="Calibri (Body)"/>
            </a:endParaRPr>
          </a:p>
        </p:txBody>
      </p:sp>
      <p:sp>
        <p:nvSpPr>
          <p:cNvPr id="5" name="Content Placeholder 4">
            <a:extLst>
              <a:ext uri="{FF2B5EF4-FFF2-40B4-BE49-F238E27FC236}">
                <a16:creationId xmlns:a16="http://schemas.microsoft.com/office/drawing/2014/main" id="{CC1D8AB8-CE79-487D-AECF-69033D159169}"/>
              </a:ext>
            </a:extLst>
          </p:cNvPr>
          <p:cNvSpPr>
            <a:spLocks noGrp="1"/>
          </p:cNvSpPr>
          <p:nvPr>
            <p:ph idx="11"/>
          </p:nvPr>
        </p:nvSpPr>
        <p:spPr>
          <a:xfrm>
            <a:off x="457200" y="1794135"/>
            <a:ext cx="3276600" cy="49186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collection that has</a:t>
            </a:r>
            <a:endParaRPr lang="en-US" dirty="0">
              <a:latin typeface="Calibri (Body)"/>
            </a:endParaRPr>
          </a:p>
        </p:txBody>
      </p:sp>
      <p:graphicFrame>
        <p:nvGraphicFramePr>
          <p:cNvPr id="19" name="Object 18">
            <a:extLst>
              <a:ext uri="{FF2B5EF4-FFF2-40B4-BE49-F238E27FC236}">
                <a16:creationId xmlns:a16="http://schemas.microsoft.com/office/drawing/2014/main" id="{440AA7EC-4B0E-4F3C-8021-9AE46811F4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0978064"/>
              </p:ext>
            </p:extLst>
          </p:nvPr>
        </p:nvGraphicFramePr>
        <p:xfrm>
          <a:off x="3733800" y="1828801"/>
          <a:ext cx="381000" cy="571500"/>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3733800" y="1828801"/>
                        <a:ext cx="381000" cy="5715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083C646-43B7-4324-AD74-65207465D1E3}"/>
              </a:ext>
            </a:extLst>
          </p:cNvPr>
          <p:cNvSpPr>
            <a:spLocks noGrp="1"/>
          </p:cNvSpPr>
          <p:nvPr>
            <p:ph idx="12"/>
          </p:nvPr>
        </p:nvSpPr>
        <p:spPr>
          <a:xfrm>
            <a:off x="4099021" y="1794135"/>
            <a:ext cx="4114800" cy="539631"/>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as its first element and</a:t>
            </a:r>
            <a:endParaRPr lang="en-US" dirty="0">
              <a:latin typeface="Calibri (Body)"/>
            </a:endParaRPr>
          </a:p>
        </p:txBody>
      </p:sp>
      <p:graphicFrame>
        <p:nvGraphicFramePr>
          <p:cNvPr id="20" name="Object 19">
            <a:extLst>
              <a:ext uri="{FF2B5EF4-FFF2-40B4-BE49-F238E27FC236}">
                <a16:creationId xmlns:a16="http://schemas.microsoft.com/office/drawing/2014/main" id="{9808A20F-DCAD-4D57-8F07-0F1E655ED1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0126037"/>
              </p:ext>
            </p:extLst>
          </p:nvPr>
        </p:nvGraphicFramePr>
        <p:xfrm>
          <a:off x="8001000" y="1828802"/>
          <a:ext cx="381001" cy="571502"/>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8001000" y="1828802"/>
                        <a:ext cx="381001" cy="57150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D2AED3C-36D2-487B-B1CD-8345DC776E7F}"/>
              </a:ext>
            </a:extLst>
          </p:cNvPr>
          <p:cNvSpPr>
            <a:spLocks noGrp="1"/>
          </p:cNvSpPr>
          <p:nvPr>
            <p:ph idx="13"/>
          </p:nvPr>
        </p:nvSpPr>
        <p:spPr>
          <a:xfrm>
            <a:off x="457200" y="2271249"/>
            <a:ext cx="6324600" cy="669924"/>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as its second element and so on until</a:t>
            </a:r>
            <a:endParaRPr lang="en-US" dirty="0">
              <a:latin typeface="Calibri (Body)"/>
            </a:endParaRPr>
          </a:p>
        </p:txBody>
      </p:sp>
      <p:graphicFrame>
        <p:nvGraphicFramePr>
          <p:cNvPr id="21" name="Object 20">
            <a:extLst>
              <a:ext uri="{FF2B5EF4-FFF2-40B4-BE49-F238E27FC236}">
                <a16:creationId xmlns:a16="http://schemas.microsoft.com/office/drawing/2014/main" id="{FBB8810A-9223-4D7D-99BC-21947A4396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4250313"/>
              </p:ext>
            </p:extLst>
          </p:nvPr>
        </p:nvGraphicFramePr>
        <p:xfrm>
          <a:off x="6705600" y="2286000"/>
          <a:ext cx="440267" cy="609600"/>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6705600" y="2286000"/>
                        <a:ext cx="440267" cy="6096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5B6F534-3D15-43E7-9BAE-3D9322C2F75C}"/>
              </a:ext>
            </a:extLst>
          </p:cNvPr>
          <p:cNvSpPr>
            <a:spLocks noGrp="1"/>
          </p:cNvSpPr>
          <p:nvPr>
            <p:ph idx="14"/>
          </p:nvPr>
        </p:nvSpPr>
        <p:spPr>
          <a:xfrm>
            <a:off x="7154333" y="2269521"/>
            <a:ext cx="1752600" cy="54378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as its last</a:t>
            </a:r>
            <a:endParaRPr lang="en-US" dirty="0">
              <a:latin typeface="Calibri (Body)"/>
            </a:endParaRPr>
          </a:p>
        </p:txBody>
      </p:sp>
      <p:sp>
        <p:nvSpPr>
          <p:cNvPr id="9" name="Content Placeholder 8">
            <a:extLst>
              <a:ext uri="{FF2B5EF4-FFF2-40B4-BE49-F238E27FC236}">
                <a16:creationId xmlns:a16="http://schemas.microsoft.com/office/drawing/2014/main" id="{D168F8BB-7A53-4FBB-A43E-FECFD380A7F7}"/>
              </a:ext>
            </a:extLst>
          </p:cNvPr>
          <p:cNvSpPr>
            <a:spLocks noGrp="1"/>
          </p:cNvSpPr>
          <p:nvPr>
            <p:ph idx="15"/>
          </p:nvPr>
        </p:nvSpPr>
        <p:spPr>
          <a:xfrm>
            <a:off x="457201" y="2743200"/>
            <a:ext cx="8534400" cy="384466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element.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Two n-tuples are equal if and only if their corresponding elements are equal.</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3200" b="0" i="0" u="none" strike="noStrike" kern="1200" cap="none" spc="0" normalizeH="0" baseline="0" noProof="0" dirty="0">
                <a:ln>
                  <a:noFill/>
                </a:ln>
                <a:solidFill>
                  <a:prstClr val="black"/>
                </a:solidFill>
                <a:effectLst/>
                <a:uLnTx/>
                <a:uFillTx/>
                <a:latin typeface="Calibri (Body)"/>
              </a:rPr>
              <a:t>-tuples are called </a:t>
            </a:r>
            <a:r>
              <a:rPr kumimoji="0" lang="en-US" sz="3200" b="0" i="1" u="none" strike="noStrike" kern="1200" cap="none" spc="0" normalizeH="0" baseline="0" noProof="0" dirty="0">
                <a:ln>
                  <a:noFill/>
                </a:ln>
                <a:solidFill>
                  <a:prstClr val="black"/>
                </a:solidFill>
                <a:effectLst/>
                <a:uLnTx/>
                <a:uFillTx/>
                <a:latin typeface="Calibri (Body)"/>
              </a:rPr>
              <a:t>ordered pairs</a:t>
            </a:r>
            <a:r>
              <a:rPr kumimoji="0" lang="en-US" sz="32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 ordered pairs (</a:t>
            </a:r>
            <a:r>
              <a:rPr kumimoji="0" lang="en-US" sz="3200" b="0" i="1" u="none" strike="noStrike" kern="1200" cap="none" spc="0" normalizeH="0" baseline="0" noProof="0" dirty="0" err="1">
                <a:ln>
                  <a:noFill/>
                </a:ln>
                <a:solidFill>
                  <a:prstClr val="black"/>
                </a:solidFill>
                <a:effectLst/>
                <a:uLnTx/>
                <a:uFillTx/>
                <a:latin typeface="Calibri (Body)"/>
                <a:ea typeface="Cambria Math" pitchFamily="18" charset="0"/>
              </a:rPr>
              <a:t>a</a:t>
            </a:r>
            <a:r>
              <a:rPr kumimoji="0" lang="en-US" sz="3200" b="0" i="0" u="none" strike="noStrike" kern="1200" cap="none" spc="0" normalizeH="0" baseline="0" noProof="0" dirty="0" err="1">
                <a:ln>
                  <a:noFill/>
                </a:ln>
                <a:solidFill>
                  <a:prstClr val="black"/>
                </a:solidFill>
                <a:effectLst/>
                <a:uLnTx/>
                <a:uFillTx/>
                <a:latin typeface="Calibri (Body)"/>
                <a:ea typeface="Cambria Math" pitchFamily="18" charset="0"/>
              </a:rPr>
              <a:t>,</a:t>
            </a:r>
            <a:r>
              <a:rPr kumimoji="0" lang="en-US" sz="3200" b="0" i="1" u="none" strike="noStrike" kern="1200" cap="none" spc="0" normalizeH="0" baseline="0" noProof="0" dirty="0" err="1">
                <a:ln>
                  <a:noFill/>
                </a:ln>
                <a:solidFill>
                  <a:prstClr val="black"/>
                </a:solidFill>
                <a:effectLst/>
                <a:uLnTx/>
                <a:uFillTx/>
                <a:latin typeface="Calibri (Body)"/>
                <a:ea typeface="Cambria Math" pitchFamily="18" charset="0"/>
              </a:rPr>
              <a:t>b</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err="1">
                <a:ln>
                  <a:noFill/>
                </a:ln>
                <a:solidFill>
                  <a:prstClr val="black"/>
                </a:solidFill>
                <a:effectLst/>
                <a:uLnTx/>
                <a:uFillTx/>
                <a:latin typeface="Calibri (Body)"/>
                <a:ea typeface="Cambria Math" pitchFamily="18" charset="0"/>
              </a:rPr>
              <a:t>c,d</a:t>
            </a:r>
            <a:r>
              <a:rPr kumimoji="0" lang="en-US" sz="3200" b="0" i="0" u="none" strike="noStrike" kern="1200" cap="none" spc="0" normalizeH="0" baseline="0" noProof="0" dirty="0">
                <a:ln>
                  <a:noFill/>
                </a:ln>
                <a:solidFill>
                  <a:prstClr val="black"/>
                </a:solidFill>
                <a:effectLst/>
                <a:uLnTx/>
                <a:uFillTx/>
                <a:latin typeface="Calibri (Body)"/>
              </a:rPr>
              <a:t>) are equal if and only if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a = c </a:t>
            </a:r>
            <a:r>
              <a:rPr kumimoji="0" lang="en-US" sz="3200" b="0" i="0" u="none" strike="noStrike" kern="1200" cap="none" spc="0" normalizeH="0" baseline="0" noProof="0" dirty="0">
                <a:ln>
                  <a:noFill/>
                </a:ln>
                <a:solidFill>
                  <a:prstClr val="black"/>
                </a:solidFill>
                <a:effectLst/>
                <a:uLnTx/>
                <a:uFillTx/>
                <a:latin typeface="Calibri (Body)"/>
              </a:rPr>
              <a:t>and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b = d</a:t>
            </a:r>
            <a:r>
              <a:rPr kumimoji="0" lang="en-US" sz="3200" b="0" i="0" u="none" strike="noStrike" kern="1200" cap="none" spc="0" normalizeH="0" baseline="0" noProof="0" dirty="0">
                <a:ln>
                  <a:noFill/>
                </a:ln>
                <a:solidFill>
                  <a:prstClr val="black"/>
                </a:solidFill>
                <a:effectLst/>
                <a:uLnTx/>
                <a:uFillTx/>
                <a:latin typeface="Calibri (Body)"/>
              </a:rPr>
              <a:t>.</a:t>
            </a:r>
          </a:p>
        </p:txBody>
      </p:sp>
      <p:sp>
        <p:nvSpPr>
          <p:cNvPr id="17" name="Slide Number Placeholder 5">
            <a:extLst>
              <a:ext uri="{FF2B5EF4-FFF2-40B4-BE49-F238E27FC236}">
                <a16:creationId xmlns:a16="http://schemas.microsoft.com/office/drawing/2014/main" id="{3EB0C382-00E3-4EBD-AB3D-E69F6A2937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21963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EEF4-B700-495B-8492-87043D21544F}"/>
              </a:ext>
            </a:extLst>
          </p:cNvPr>
          <p:cNvSpPr>
            <a:spLocks noGrp="1"/>
          </p:cNvSpPr>
          <p:nvPr>
            <p:ph type="title"/>
          </p:nvPr>
        </p:nvSpPr>
        <p:spPr/>
        <p:txBody>
          <a:bodyPr/>
          <a:lstStyle/>
          <a:p>
            <a:r>
              <a:rPr lang="en-US" dirty="0"/>
              <a:t>Cartesian Product</a:t>
            </a:r>
            <a:r>
              <a:rPr lang="en-US" sz="1500" dirty="0"/>
              <a:t> 1</a:t>
            </a:r>
            <a:endParaRPr lang="en-US" dirty="0"/>
          </a:p>
        </p:txBody>
      </p:sp>
      <p:sp>
        <p:nvSpPr>
          <p:cNvPr id="5" name="Content Placeholder 4">
            <a:extLst>
              <a:ext uri="{FF2B5EF4-FFF2-40B4-BE49-F238E27FC236}">
                <a16:creationId xmlns:a16="http://schemas.microsoft.com/office/drawing/2014/main" id="{0CBF1C85-A58A-47B6-A3F8-603F028F51B5}"/>
              </a:ext>
            </a:extLst>
          </p:cNvPr>
          <p:cNvSpPr>
            <a:spLocks noGrp="1"/>
          </p:cNvSpPr>
          <p:nvPr>
            <p:ph idx="11"/>
          </p:nvPr>
        </p:nvSpPr>
        <p:spPr>
          <a:xfrm>
            <a:off x="6858000" y="757846"/>
            <a:ext cx="2286000" cy="76615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Ren</a:t>
            </a:r>
            <a:r>
              <a:rPr kumimoji="0" lang="en-US" sz="2400" b="0" i="0" u="none" strike="noStrike" kern="1200" cap="none" spc="0" normalizeH="0" baseline="0" noProof="0" dirty="0">
                <a:ln>
                  <a:noFill/>
                </a:ln>
                <a:solidFill>
                  <a:prstClr val="black"/>
                </a:solidFill>
                <a:effectLst/>
                <a:uLnTx/>
                <a:uFillTx/>
                <a:latin typeface="Calibri (Body)"/>
                <a:ea typeface="Cambria Math"/>
              </a:rPr>
              <a:t>é Descartes (1596-1650)</a:t>
            </a:r>
          </a:p>
        </p:txBody>
      </p:sp>
      <p:pic>
        <p:nvPicPr>
          <p:cNvPr id="17" name="Picture 3" descr="A portrait of René Descartes.">
            <a:extLst>
              <a:ext uri="{FF2B5EF4-FFF2-40B4-BE49-F238E27FC236}">
                <a16:creationId xmlns:a16="http://schemas.microsoft.com/office/drawing/2014/main" id="{922DCEF7-B7A4-4991-8D72-475E8A4464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900" y="1592424"/>
            <a:ext cx="1447800" cy="1684176"/>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03CFF90-A4BC-4785-8E8C-6D9E8416B550}"/>
              </a:ext>
            </a:extLst>
          </p:cNvPr>
          <p:cNvSpPr>
            <a:spLocks noGrp="1"/>
          </p:cNvSpPr>
          <p:nvPr>
            <p:ph idx="12"/>
          </p:nvPr>
        </p:nvSpPr>
        <p:spPr>
          <a:xfrm>
            <a:off x="457200" y="1295400"/>
            <a:ext cx="6324600" cy="182256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Definition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The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Cartesian Product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of two sets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and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denoted by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is the set of ordered pairs (</a:t>
            </a:r>
            <a:r>
              <a:rPr kumimoji="0" lang="en-US" sz="2800" b="0" i="0" u="none" strike="noStrike" kern="1200" cap="none" spc="0" normalizeH="0" baseline="0" noProof="0" dirty="0" err="1">
                <a:ln>
                  <a:noFill/>
                </a:ln>
                <a:solidFill>
                  <a:prstClr val="black"/>
                </a:solidFill>
                <a:effectLst/>
                <a:uLnTx/>
                <a:uFillTx/>
                <a:latin typeface="Calibri (Body)"/>
                <a:ea typeface="Cambria Math" pitchFamily="18" charset="0"/>
              </a:rPr>
              <a:t>a,b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where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and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p>
        </p:txBody>
      </p:sp>
      <p:graphicFrame>
        <p:nvGraphicFramePr>
          <p:cNvPr id="16" name="Object 5">
            <a:extLst>
              <a:ext uri="{FF2B5EF4-FFF2-40B4-BE49-F238E27FC236}">
                <a16:creationId xmlns:a16="http://schemas.microsoft.com/office/drawing/2014/main" id="{C8FE476D-0A17-40D3-9949-27F3EFBEC1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550290"/>
              </p:ext>
            </p:extLst>
          </p:nvPr>
        </p:nvGraphicFramePr>
        <p:xfrm>
          <a:off x="1524000" y="2913845"/>
          <a:ext cx="4583113" cy="669925"/>
        </p:xfrm>
        <a:graphic>
          <a:graphicData uri="http://schemas.openxmlformats.org/presentationml/2006/ole">
            <mc:AlternateContent xmlns:mc="http://schemas.openxmlformats.org/markup-compatibility/2006">
              <mc:Choice xmlns:v="urn:schemas-microsoft-com:vml" Requires="v">
                <p:oleObj name="Equation" r:id="rId3" imgW="1739880" imgH="253800" progId="Equation.DSMT4">
                  <p:embed/>
                </p:oleObj>
              </mc:Choice>
              <mc:Fallback>
                <p:oleObj name="Equation" r:id="rId3" imgW="1739880" imgH="253800" progId="Equation.DSMT4">
                  <p:embed/>
                  <p:pic>
                    <p:nvPicPr>
                      <p:cNvPr id="11" name="Object 5">
                        <a:extLst>
                          <a:ext uri="{C183D7F6-B498-43B3-948B-1728B52AA6E4}">
                            <adec:decorative xmlns:adec="http://schemas.microsoft.com/office/drawing/2017/decorative" val="1"/>
                          </a:ext>
                        </a:extLst>
                      </p:cNvPr>
                      <p:cNvPicPr/>
                      <p:nvPr/>
                    </p:nvPicPr>
                    <p:blipFill>
                      <a:blip r:embed="rId4"/>
                      <a:stretch>
                        <a:fillRect/>
                      </a:stretch>
                    </p:blipFill>
                    <p:spPr>
                      <a:xfrm>
                        <a:off x="1524000" y="2913845"/>
                        <a:ext cx="4583113" cy="66992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F973403-023A-4207-B4ED-9AB3CB361AAC}"/>
              </a:ext>
            </a:extLst>
          </p:cNvPr>
          <p:cNvSpPr>
            <a:spLocks noGrp="1"/>
          </p:cNvSpPr>
          <p:nvPr>
            <p:ph idx="13"/>
          </p:nvPr>
        </p:nvSpPr>
        <p:spPr>
          <a:xfrm>
            <a:off x="457200" y="3510898"/>
            <a:ext cx="8229600" cy="64119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Example</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p>
        </p:txBody>
      </p:sp>
      <p:graphicFrame>
        <p:nvGraphicFramePr>
          <p:cNvPr id="22" name="Object 21">
            <a:extLst>
              <a:ext uri="{FF2B5EF4-FFF2-40B4-BE49-F238E27FC236}">
                <a16:creationId xmlns:a16="http://schemas.microsoft.com/office/drawing/2014/main" id="{C0EC7745-1F8A-4B95-A5F0-1DEC9D9C5C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4446716"/>
              </p:ext>
            </p:extLst>
          </p:nvPr>
        </p:nvGraphicFramePr>
        <p:xfrm>
          <a:off x="508000" y="4068763"/>
          <a:ext cx="3016763" cy="574551"/>
        </p:xfrm>
        <a:graphic>
          <a:graphicData uri="http://schemas.openxmlformats.org/presentationml/2006/ole">
            <mc:AlternateContent xmlns:mc="http://schemas.openxmlformats.org/markup-compatibility/2006">
              <mc:Choice xmlns:v="urn:schemas-microsoft-com:vml" Requires="v">
                <p:oleObj name="Equation" r:id="rId5" imgW="1333440" imgH="253800" progId="Equation.DSMT4">
                  <p:embed/>
                </p:oleObj>
              </mc:Choice>
              <mc:Fallback>
                <p:oleObj name="Equation" r:id="rId5" imgW="1333440" imgH="253800" progId="Equation.DSMT4">
                  <p:embed/>
                  <p:pic>
                    <p:nvPicPr>
                      <p:cNvPr id="0" name=""/>
                      <p:cNvPicPr/>
                      <p:nvPr/>
                    </p:nvPicPr>
                    <p:blipFill>
                      <a:blip r:embed="rId6"/>
                      <a:stretch>
                        <a:fillRect/>
                      </a:stretch>
                    </p:blipFill>
                    <p:spPr>
                      <a:xfrm>
                        <a:off x="508000" y="4068763"/>
                        <a:ext cx="3016763" cy="574551"/>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5507AF28-A738-4ABD-8DCE-F460A10308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3351317"/>
              </p:ext>
            </p:extLst>
          </p:nvPr>
        </p:nvGraphicFramePr>
        <p:xfrm>
          <a:off x="507999" y="4637090"/>
          <a:ext cx="6578601" cy="574550"/>
        </p:xfrm>
        <a:graphic>
          <a:graphicData uri="http://schemas.openxmlformats.org/presentationml/2006/ole">
            <mc:AlternateContent xmlns:mc="http://schemas.openxmlformats.org/markup-compatibility/2006">
              <mc:Choice xmlns:v="urn:schemas-microsoft-com:vml" Requires="v">
                <p:oleObj name="Equation" r:id="rId7" imgW="2908080" imgH="253800" progId="Equation.DSMT4">
                  <p:embed/>
                </p:oleObj>
              </mc:Choice>
              <mc:Fallback>
                <p:oleObj name="Equation" r:id="rId7" imgW="2908080" imgH="253800" progId="Equation.DSMT4">
                  <p:embed/>
                  <p:pic>
                    <p:nvPicPr>
                      <p:cNvPr id="0" name=""/>
                      <p:cNvPicPr/>
                      <p:nvPr/>
                    </p:nvPicPr>
                    <p:blipFill>
                      <a:blip r:embed="rId8"/>
                      <a:stretch>
                        <a:fillRect/>
                      </a:stretch>
                    </p:blipFill>
                    <p:spPr>
                      <a:xfrm>
                        <a:off x="507999" y="4637090"/>
                        <a:ext cx="6578601" cy="5745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FDFA015-ECCA-4E4A-B32E-61EBEAAB527B}"/>
              </a:ext>
            </a:extLst>
          </p:cNvPr>
          <p:cNvSpPr>
            <a:spLocks noGrp="1"/>
          </p:cNvSpPr>
          <p:nvPr>
            <p:ph idx="14"/>
          </p:nvPr>
        </p:nvSpPr>
        <p:spPr>
          <a:xfrm>
            <a:off x="457200" y="5265576"/>
            <a:ext cx="8382000" cy="136382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Definition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 subset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R</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of the Cartesian product</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is called a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relation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from the set A to the set B. (Relations will be covered in depth in Chapter 9.)</a:t>
            </a:r>
          </a:p>
        </p:txBody>
      </p:sp>
      <p:sp>
        <p:nvSpPr>
          <p:cNvPr id="15" name="Slide Number Placeholder 5">
            <a:extLst>
              <a:ext uri="{FF2B5EF4-FFF2-40B4-BE49-F238E27FC236}">
                <a16:creationId xmlns:a16="http://schemas.microsoft.com/office/drawing/2014/main" id="{C76721DA-79EE-45DA-97A7-A09F67B71AC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49014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61E1-5C04-47C5-B390-3F45B589A928}"/>
              </a:ext>
            </a:extLst>
          </p:cNvPr>
          <p:cNvSpPr>
            <a:spLocks noGrp="1"/>
          </p:cNvSpPr>
          <p:nvPr>
            <p:ph type="title"/>
          </p:nvPr>
        </p:nvSpPr>
        <p:spPr/>
        <p:txBody>
          <a:bodyPr/>
          <a:lstStyle/>
          <a:p>
            <a:r>
              <a:rPr lang="en-US" dirty="0"/>
              <a:t>Cartesian Product</a:t>
            </a:r>
            <a:r>
              <a:rPr lang="en-US" sz="1500" dirty="0"/>
              <a:t> 2</a:t>
            </a:r>
            <a:endParaRPr lang="en-US" dirty="0"/>
          </a:p>
        </p:txBody>
      </p:sp>
      <p:sp>
        <p:nvSpPr>
          <p:cNvPr id="3" name="Content Placeholder 2">
            <a:extLst>
              <a:ext uri="{FF2B5EF4-FFF2-40B4-BE49-F238E27FC236}">
                <a16:creationId xmlns:a16="http://schemas.microsoft.com/office/drawing/2014/main" id="{1690EB5E-4F74-48E5-90BA-17E834B024F7}"/>
              </a:ext>
            </a:extLst>
          </p:cNvPr>
          <p:cNvSpPr>
            <a:spLocks noGrp="1"/>
          </p:cNvSpPr>
          <p:nvPr>
            <p:ph idx="1"/>
          </p:nvPr>
        </p:nvSpPr>
        <p:spPr>
          <a:xfrm>
            <a:off x="457200" y="1295400"/>
            <a:ext cx="8077200" cy="58392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The cartesian products of the sets</a:t>
            </a:r>
          </a:p>
        </p:txBody>
      </p:sp>
      <p:graphicFrame>
        <p:nvGraphicFramePr>
          <p:cNvPr id="18" name="Object 17">
            <a:extLst>
              <a:ext uri="{FF2B5EF4-FFF2-40B4-BE49-F238E27FC236}">
                <a16:creationId xmlns:a16="http://schemas.microsoft.com/office/drawing/2014/main" id="{61360190-343B-45B9-BF70-257A30F4DE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9711720"/>
              </p:ext>
            </p:extLst>
          </p:nvPr>
        </p:nvGraphicFramePr>
        <p:xfrm>
          <a:off x="533400" y="1752600"/>
          <a:ext cx="2041525" cy="523875"/>
        </p:xfrm>
        <a:graphic>
          <a:graphicData uri="http://schemas.openxmlformats.org/presentationml/2006/ole">
            <mc:AlternateContent xmlns:mc="http://schemas.openxmlformats.org/markup-compatibility/2006">
              <mc:Choice xmlns:v="urn:schemas-microsoft-com:vml" Requires="v">
                <p:oleObj name="Equation" r:id="rId3" imgW="888840" imgH="228600" progId="Equation.DSMT4">
                  <p:embed/>
                </p:oleObj>
              </mc:Choice>
              <mc:Fallback>
                <p:oleObj name="Equation" r:id="rId3" imgW="888840" imgH="228600" progId="Equation.DSMT4">
                  <p:embed/>
                  <p:pic>
                    <p:nvPicPr>
                      <p:cNvPr id="0" name=""/>
                      <p:cNvPicPr/>
                      <p:nvPr/>
                    </p:nvPicPr>
                    <p:blipFill>
                      <a:blip r:embed="rId4"/>
                      <a:stretch>
                        <a:fillRect/>
                      </a:stretch>
                    </p:blipFill>
                    <p:spPr>
                      <a:xfrm>
                        <a:off x="533400" y="1752600"/>
                        <a:ext cx="2041525" cy="5238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296E272-3368-47C2-81A3-83A02831B2F7}"/>
              </a:ext>
            </a:extLst>
          </p:cNvPr>
          <p:cNvSpPr>
            <a:spLocks noGrp="1"/>
          </p:cNvSpPr>
          <p:nvPr>
            <p:ph idx="11"/>
          </p:nvPr>
        </p:nvSpPr>
        <p:spPr>
          <a:xfrm>
            <a:off x="2514600" y="1720992"/>
            <a:ext cx="1828800" cy="533501"/>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denoted by</a:t>
            </a:r>
            <a:endParaRPr lang="en-US" dirty="0">
              <a:latin typeface="Calibri (Body)"/>
            </a:endParaRPr>
          </a:p>
        </p:txBody>
      </p:sp>
      <p:graphicFrame>
        <p:nvGraphicFramePr>
          <p:cNvPr id="19" name="Object 18">
            <a:extLst>
              <a:ext uri="{FF2B5EF4-FFF2-40B4-BE49-F238E27FC236}">
                <a16:creationId xmlns:a16="http://schemas.microsoft.com/office/drawing/2014/main" id="{D8FB1BB1-9DEA-49EA-92D1-A9E65CE7AD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6845349"/>
              </p:ext>
            </p:extLst>
          </p:nvPr>
        </p:nvGraphicFramePr>
        <p:xfrm>
          <a:off x="4267200" y="1722922"/>
          <a:ext cx="2971800" cy="563078"/>
        </p:xfrm>
        <a:graphic>
          <a:graphicData uri="http://schemas.openxmlformats.org/presentationml/2006/ole">
            <mc:AlternateContent xmlns:mc="http://schemas.openxmlformats.org/markup-compatibility/2006">
              <mc:Choice xmlns:v="urn:schemas-microsoft-com:vml" Requires="v">
                <p:oleObj name="Equation" r:id="rId5" imgW="1206360" imgH="228600" progId="Equation.DSMT4">
                  <p:embed/>
                </p:oleObj>
              </mc:Choice>
              <mc:Fallback>
                <p:oleObj name="Equation" r:id="rId5" imgW="1206360" imgH="228600" progId="Equation.DSMT4">
                  <p:embed/>
                  <p:pic>
                    <p:nvPicPr>
                      <p:cNvPr id="0" name=""/>
                      <p:cNvPicPr/>
                      <p:nvPr/>
                    </p:nvPicPr>
                    <p:blipFill>
                      <a:blip r:embed="rId6"/>
                      <a:stretch>
                        <a:fillRect/>
                      </a:stretch>
                    </p:blipFill>
                    <p:spPr>
                      <a:xfrm>
                        <a:off x="4267200" y="1722922"/>
                        <a:ext cx="2971800" cy="56307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3472A20-EE25-4D8B-8996-B3142212FB34}"/>
              </a:ext>
            </a:extLst>
          </p:cNvPr>
          <p:cNvSpPr>
            <a:spLocks noGrp="1"/>
          </p:cNvSpPr>
          <p:nvPr>
            <p:ph idx="12"/>
          </p:nvPr>
        </p:nvSpPr>
        <p:spPr>
          <a:xfrm>
            <a:off x="7162800" y="1733504"/>
            <a:ext cx="1600200" cy="523875"/>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is the set</a:t>
            </a:r>
            <a:endParaRPr lang="en-US" dirty="0">
              <a:latin typeface="Calibri (Body)"/>
            </a:endParaRPr>
          </a:p>
        </p:txBody>
      </p:sp>
      <p:sp>
        <p:nvSpPr>
          <p:cNvPr id="7" name="Content Placeholder 6">
            <a:extLst>
              <a:ext uri="{FF2B5EF4-FFF2-40B4-BE49-F238E27FC236}">
                <a16:creationId xmlns:a16="http://schemas.microsoft.com/office/drawing/2014/main" id="{907A9778-5AC7-4A2E-945C-A52611ACE022}"/>
              </a:ext>
            </a:extLst>
          </p:cNvPr>
          <p:cNvSpPr>
            <a:spLocks noGrp="1"/>
          </p:cNvSpPr>
          <p:nvPr>
            <p:ph idx="13"/>
          </p:nvPr>
        </p:nvSpPr>
        <p:spPr>
          <a:xfrm>
            <a:off x="457200" y="2137395"/>
            <a:ext cx="3124200" cy="511592"/>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of ordered </a:t>
            </a:r>
            <a:r>
              <a:rPr kumimoji="0" lang="en-US" sz="2800" b="0" i="1" u="none" strike="noStrike" kern="1200" cap="none" spc="0" normalizeH="0" baseline="0" noProof="0" dirty="0">
                <a:ln>
                  <a:noFill/>
                </a:ln>
                <a:solidFill>
                  <a:prstClr val="black"/>
                </a:solidFill>
                <a:effectLst/>
                <a:uLnTx/>
                <a:uFillTx/>
                <a:latin typeface="Calibri (Body)"/>
              </a:rPr>
              <a:t>n</a:t>
            </a:r>
            <a:r>
              <a:rPr kumimoji="0" lang="en-US" sz="2800" b="0" i="0" u="none" strike="noStrike" kern="1200" cap="none" spc="0" normalizeH="0" baseline="0" noProof="0" dirty="0">
                <a:ln>
                  <a:noFill/>
                </a:ln>
                <a:solidFill>
                  <a:prstClr val="black"/>
                </a:solidFill>
                <a:effectLst/>
                <a:uLnTx/>
                <a:uFillTx/>
                <a:latin typeface="Calibri (Body)"/>
              </a:rPr>
              <a:t>-tuples</a:t>
            </a:r>
            <a:endParaRPr lang="en-US" dirty="0">
              <a:latin typeface="Calibri (Body)"/>
            </a:endParaRPr>
          </a:p>
        </p:txBody>
      </p:sp>
      <p:graphicFrame>
        <p:nvGraphicFramePr>
          <p:cNvPr id="20" name="Object 19">
            <a:extLst>
              <a:ext uri="{FF2B5EF4-FFF2-40B4-BE49-F238E27FC236}">
                <a16:creationId xmlns:a16="http://schemas.microsoft.com/office/drawing/2014/main" id="{6C0B2DFB-EDE4-4E51-96B2-AFA1F420E9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3262909"/>
              </p:ext>
            </p:extLst>
          </p:nvPr>
        </p:nvGraphicFramePr>
        <p:xfrm>
          <a:off x="3429000" y="2209800"/>
          <a:ext cx="1905000" cy="482279"/>
        </p:xfrm>
        <a:graphic>
          <a:graphicData uri="http://schemas.openxmlformats.org/presentationml/2006/ole">
            <mc:AlternateContent xmlns:mc="http://schemas.openxmlformats.org/markup-compatibility/2006">
              <mc:Choice xmlns:v="urn:schemas-microsoft-com:vml" Requires="v">
                <p:oleObj name="Equation" r:id="rId7" imgW="1002960" imgH="253800" progId="Equation.DSMT4">
                  <p:embed/>
                </p:oleObj>
              </mc:Choice>
              <mc:Fallback>
                <p:oleObj name="Equation" r:id="rId7" imgW="1002960" imgH="253800" progId="Equation.DSMT4">
                  <p:embed/>
                  <p:pic>
                    <p:nvPicPr>
                      <p:cNvPr id="0" name=""/>
                      <p:cNvPicPr/>
                      <p:nvPr/>
                    </p:nvPicPr>
                    <p:blipFill>
                      <a:blip r:embed="rId8"/>
                      <a:stretch>
                        <a:fillRect/>
                      </a:stretch>
                    </p:blipFill>
                    <p:spPr>
                      <a:xfrm>
                        <a:off x="3429000" y="2209800"/>
                        <a:ext cx="1905000" cy="48227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F79E470-E0EA-4C06-B412-A893FA287139}"/>
              </a:ext>
            </a:extLst>
          </p:cNvPr>
          <p:cNvSpPr>
            <a:spLocks noGrp="1"/>
          </p:cNvSpPr>
          <p:nvPr>
            <p:ph idx="14"/>
          </p:nvPr>
        </p:nvSpPr>
        <p:spPr>
          <a:xfrm>
            <a:off x="5375838" y="2151057"/>
            <a:ext cx="1181100" cy="491323"/>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where</a:t>
            </a:r>
            <a:endParaRPr lang="en-US" dirty="0">
              <a:latin typeface="Calibri (Body)"/>
            </a:endParaRPr>
          </a:p>
        </p:txBody>
      </p:sp>
      <p:graphicFrame>
        <p:nvGraphicFramePr>
          <p:cNvPr id="21" name="Object 20">
            <a:extLst>
              <a:ext uri="{FF2B5EF4-FFF2-40B4-BE49-F238E27FC236}">
                <a16:creationId xmlns:a16="http://schemas.microsoft.com/office/drawing/2014/main" id="{224E8694-587A-45C1-9923-43D7537A62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3836544"/>
              </p:ext>
            </p:extLst>
          </p:nvPr>
        </p:nvGraphicFramePr>
        <p:xfrm>
          <a:off x="6584647" y="2157984"/>
          <a:ext cx="349553" cy="524329"/>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0" name=""/>
                      <p:cNvPicPr/>
                      <p:nvPr/>
                    </p:nvPicPr>
                    <p:blipFill>
                      <a:blip r:embed="rId10"/>
                      <a:stretch>
                        <a:fillRect/>
                      </a:stretch>
                    </p:blipFill>
                    <p:spPr>
                      <a:xfrm>
                        <a:off x="6584647" y="2157984"/>
                        <a:ext cx="349553" cy="52432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A03D1F0-20DC-434F-B912-7E28AB0C9123}"/>
              </a:ext>
            </a:extLst>
          </p:cNvPr>
          <p:cNvSpPr>
            <a:spLocks noGrp="1"/>
          </p:cNvSpPr>
          <p:nvPr>
            <p:ph idx="15"/>
          </p:nvPr>
        </p:nvSpPr>
        <p:spPr>
          <a:xfrm>
            <a:off x="6928864" y="2151057"/>
            <a:ext cx="1478042" cy="479680"/>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 belongs</a:t>
            </a:r>
            <a:endParaRPr lang="en-US" dirty="0">
              <a:latin typeface="Calibri (Body)"/>
            </a:endParaRPr>
          </a:p>
        </p:txBody>
      </p:sp>
      <p:sp>
        <p:nvSpPr>
          <p:cNvPr id="10" name="Content Placeholder 9">
            <a:extLst>
              <a:ext uri="{FF2B5EF4-FFF2-40B4-BE49-F238E27FC236}">
                <a16:creationId xmlns:a16="http://schemas.microsoft.com/office/drawing/2014/main" id="{BD5732F2-31D1-4016-AA8A-57E6E77C2D3C}"/>
              </a:ext>
            </a:extLst>
          </p:cNvPr>
          <p:cNvSpPr>
            <a:spLocks noGrp="1"/>
          </p:cNvSpPr>
          <p:nvPr>
            <p:ph idx="16"/>
          </p:nvPr>
        </p:nvSpPr>
        <p:spPr>
          <a:xfrm>
            <a:off x="454968" y="2570307"/>
            <a:ext cx="543884" cy="510885"/>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to</a:t>
            </a:r>
            <a:endParaRPr lang="en-US" dirty="0">
              <a:latin typeface="Calibri (Body)"/>
            </a:endParaRPr>
          </a:p>
        </p:txBody>
      </p:sp>
      <p:graphicFrame>
        <p:nvGraphicFramePr>
          <p:cNvPr id="22" name="Object 21">
            <a:extLst>
              <a:ext uri="{FF2B5EF4-FFF2-40B4-BE49-F238E27FC236}">
                <a16:creationId xmlns:a16="http://schemas.microsoft.com/office/drawing/2014/main" id="{17BA094A-A540-450F-A1ED-02BF416091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8065035"/>
              </p:ext>
            </p:extLst>
          </p:nvPr>
        </p:nvGraphicFramePr>
        <p:xfrm>
          <a:off x="877933" y="2584970"/>
          <a:ext cx="2282734" cy="533500"/>
        </p:xfrm>
        <a:graphic>
          <a:graphicData uri="http://schemas.openxmlformats.org/presentationml/2006/ole">
            <mc:AlternateContent xmlns:mc="http://schemas.openxmlformats.org/markup-compatibility/2006">
              <mc:Choice xmlns:v="urn:schemas-microsoft-com:vml" Requires="v">
                <p:oleObj name="Equation" r:id="rId11" imgW="977760" imgH="228600" progId="Equation.DSMT4">
                  <p:embed/>
                </p:oleObj>
              </mc:Choice>
              <mc:Fallback>
                <p:oleObj name="Equation" r:id="rId11" imgW="977760" imgH="228600" progId="Equation.DSMT4">
                  <p:embed/>
                  <p:pic>
                    <p:nvPicPr>
                      <p:cNvPr id="0" name=""/>
                      <p:cNvPicPr/>
                      <p:nvPr/>
                    </p:nvPicPr>
                    <p:blipFill>
                      <a:blip r:embed="rId12"/>
                      <a:stretch>
                        <a:fillRect/>
                      </a:stretch>
                    </p:blipFill>
                    <p:spPr>
                      <a:xfrm>
                        <a:off x="877933" y="2584970"/>
                        <a:ext cx="2282734" cy="533500"/>
                      </a:xfrm>
                      <a:prstGeom prst="rect">
                        <a:avLst/>
                      </a:prstGeom>
                    </p:spPr>
                  </p:pic>
                </p:oleObj>
              </mc:Fallback>
            </mc:AlternateContent>
          </a:graphicData>
        </a:graphic>
      </p:graphicFrame>
      <p:graphicFrame>
        <p:nvGraphicFramePr>
          <p:cNvPr id="27" name="Object 3">
            <a:extLst>
              <a:ext uri="{FF2B5EF4-FFF2-40B4-BE49-F238E27FC236}">
                <a16:creationId xmlns:a16="http://schemas.microsoft.com/office/drawing/2014/main" id="{6E6CFDB9-0F6C-4B39-AB55-08EC1976FA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156909"/>
              </p:ext>
            </p:extLst>
          </p:nvPr>
        </p:nvGraphicFramePr>
        <p:xfrm>
          <a:off x="1385094" y="3065463"/>
          <a:ext cx="6373813" cy="1022350"/>
        </p:xfrm>
        <a:graphic>
          <a:graphicData uri="http://schemas.openxmlformats.org/presentationml/2006/ole">
            <mc:AlternateContent xmlns:mc="http://schemas.openxmlformats.org/markup-compatibility/2006">
              <mc:Choice xmlns:v="urn:schemas-microsoft-com:vml" Requires="v">
                <p:oleObj name="Equation" r:id="rId13" imgW="3009600" imgH="482400" progId="Equation.DSMT4">
                  <p:embed/>
                </p:oleObj>
              </mc:Choice>
              <mc:Fallback>
                <p:oleObj name="Equation" r:id="rId13" imgW="3009600" imgH="482400" progId="Equation.DSMT4">
                  <p:embed/>
                  <p:pic>
                    <p:nvPicPr>
                      <p:cNvPr id="8" name="Object 3">
                        <a:extLst>
                          <a:ext uri="{C183D7F6-B498-43B3-948B-1728B52AA6E4}">
                            <adec:decorative xmlns:adec="http://schemas.microsoft.com/office/drawing/2017/decorative" val="1"/>
                          </a:ext>
                        </a:extLst>
                      </p:cNvPr>
                      <p:cNvPicPr/>
                      <p:nvPr/>
                    </p:nvPicPr>
                    <p:blipFill>
                      <a:blip r:embed="rId14"/>
                      <a:stretch>
                        <a:fillRect/>
                      </a:stretch>
                    </p:blipFill>
                    <p:spPr>
                      <a:xfrm>
                        <a:off x="1385094" y="3065463"/>
                        <a:ext cx="6373813" cy="10223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F8FBC97-161F-469D-B9D0-9258AD6F8EBF}"/>
              </a:ext>
            </a:extLst>
          </p:cNvPr>
          <p:cNvSpPr>
            <a:spLocks noGrp="1"/>
          </p:cNvSpPr>
          <p:nvPr>
            <p:ph idx="17"/>
          </p:nvPr>
        </p:nvSpPr>
        <p:spPr>
          <a:xfrm>
            <a:off x="454968" y="4080683"/>
            <a:ext cx="5334000" cy="523875"/>
          </a:xfrm>
        </p:spPr>
        <p:txBody>
          <a:bodyPr/>
          <a:lstStyle/>
          <a:p>
            <a:r>
              <a:rPr kumimoji="0" lang="en-US" sz="2800" b="1" i="0" u="none" strike="noStrike" kern="1200" cap="none" spc="0" normalizeH="0" baseline="0" noProof="0" dirty="0">
                <a:ln>
                  <a:noFill/>
                </a:ln>
                <a:solidFill>
                  <a:prstClr val="black"/>
                </a:solidFill>
                <a:effectLst/>
                <a:uLnTx/>
                <a:uFillTx/>
                <a:latin typeface="Calibri (Body)"/>
              </a:rPr>
              <a:t>Example</a:t>
            </a:r>
            <a:r>
              <a:rPr kumimoji="0" lang="en-US" sz="2800" b="0" i="0" u="none" strike="noStrike" kern="1200" cap="none" spc="0" normalizeH="0" baseline="0" noProof="0" dirty="0">
                <a:ln>
                  <a:noFill/>
                </a:ln>
                <a:solidFill>
                  <a:prstClr val="black"/>
                </a:solidFill>
                <a:effectLst/>
                <a:uLnTx/>
                <a:uFillTx/>
                <a:latin typeface="Calibri (Body)"/>
              </a:rPr>
              <a:t>: What is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C</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where</a:t>
            </a:r>
            <a:endParaRPr lang="en-US" dirty="0">
              <a:latin typeface="Calibri (Body)"/>
            </a:endParaRPr>
          </a:p>
        </p:txBody>
      </p:sp>
      <p:graphicFrame>
        <p:nvGraphicFramePr>
          <p:cNvPr id="24" name="Object 23">
            <a:extLst>
              <a:ext uri="{FF2B5EF4-FFF2-40B4-BE49-F238E27FC236}">
                <a16:creationId xmlns:a16="http://schemas.microsoft.com/office/drawing/2014/main" id="{57D09C67-F2D3-486D-B2C9-28C66172C0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4142214"/>
              </p:ext>
            </p:extLst>
          </p:nvPr>
        </p:nvGraphicFramePr>
        <p:xfrm>
          <a:off x="5600700" y="4153577"/>
          <a:ext cx="2765180" cy="436608"/>
        </p:xfrm>
        <a:graphic>
          <a:graphicData uri="http://schemas.openxmlformats.org/presentationml/2006/ole">
            <mc:AlternateContent xmlns:mc="http://schemas.openxmlformats.org/markup-compatibility/2006">
              <mc:Choice xmlns:v="urn:schemas-microsoft-com:vml" Requires="v">
                <p:oleObj name="Equation" r:id="rId15" imgW="1206360" imgH="190440" progId="Equation.DSMT4">
                  <p:embed/>
                </p:oleObj>
              </mc:Choice>
              <mc:Fallback>
                <p:oleObj name="Equation" r:id="rId15" imgW="1206360" imgH="190440" progId="Equation.DSMT4">
                  <p:embed/>
                  <p:pic>
                    <p:nvPicPr>
                      <p:cNvPr id="0" name=""/>
                      <p:cNvPicPr/>
                      <p:nvPr/>
                    </p:nvPicPr>
                    <p:blipFill>
                      <a:blip r:embed="rId16"/>
                      <a:stretch>
                        <a:fillRect/>
                      </a:stretch>
                    </p:blipFill>
                    <p:spPr>
                      <a:xfrm>
                        <a:off x="5600700" y="4153577"/>
                        <a:ext cx="2765180" cy="43660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3888C8F1-876E-4AE0-BAD1-9F6BF97AC140}"/>
              </a:ext>
            </a:extLst>
          </p:cNvPr>
          <p:cNvSpPr>
            <a:spLocks noGrp="1"/>
          </p:cNvSpPr>
          <p:nvPr>
            <p:ph idx="18"/>
          </p:nvPr>
        </p:nvSpPr>
        <p:spPr>
          <a:xfrm>
            <a:off x="454968" y="4515353"/>
            <a:ext cx="838200" cy="433551"/>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and</a:t>
            </a:r>
            <a:endParaRPr lang="en-US" dirty="0">
              <a:latin typeface="Calibri (Body)"/>
            </a:endParaRPr>
          </a:p>
        </p:txBody>
      </p:sp>
      <p:graphicFrame>
        <p:nvGraphicFramePr>
          <p:cNvPr id="25" name="Object 24">
            <a:extLst>
              <a:ext uri="{FF2B5EF4-FFF2-40B4-BE49-F238E27FC236}">
                <a16:creationId xmlns:a16="http://schemas.microsoft.com/office/drawing/2014/main" id="{29D4DB4D-CBB7-400A-B3DA-AEDC09AEBB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9309398"/>
              </p:ext>
            </p:extLst>
          </p:nvPr>
        </p:nvGraphicFramePr>
        <p:xfrm>
          <a:off x="1143000" y="4590185"/>
          <a:ext cx="1676399" cy="433551"/>
        </p:xfrm>
        <a:graphic>
          <a:graphicData uri="http://schemas.openxmlformats.org/presentationml/2006/ole">
            <mc:AlternateContent xmlns:mc="http://schemas.openxmlformats.org/markup-compatibility/2006">
              <mc:Choice xmlns:v="urn:schemas-microsoft-com:vml" Requires="v">
                <p:oleObj name="Equation" r:id="rId17" imgW="736560" imgH="190440" progId="Equation.DSMT4">
                  <p:embed/>
                </p:oleObj>
              </mc:Choice>
              <mc:Fallback>
                <p:oleObj name="Equation" r:id="rId17" imgW="736560" imgH="190440" progId="Equation.DSMT4">
                  <p:embed/>
                  <p:pic>
                    <p:nvPicPr>
                      <p:cNvPr id="0" name=""/>
                      <p:cNvPicPr/>
                      <p:nvPr/>
                    </p:nvPicPr>
                    <p:blipFill>
                      <a:blip r:embed="rId18"/>
                      <a:stretch>
                        <a:fillRect/>
                      </a:stretch>
                    </p:blipFill>
                    <p:spPr>
                      <a:xfrm>
                        <a:off x="1143000" y="4590185"/>
                        <a:ext cx="1676399" cy="433551"/>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15B24684-6BD2-433E-BA09-B733AB996AA9}"/>
              </a:ext>
            </a:extLst>
          </p:cNvPr>
          <p:cNvSpPr>
            <a:spLocks noGrp="1"/>
          </p:cNvSpPr>
          <p:nvPr>
            <p:ph idx="19"/>
          </p:nvPr>
        </p:nvSpPr>
        <p:spPr>
          <a:xfrm>
            <a:off x="454968" y="5181600"/>
            <a:ext cx="7910912" cy="146325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Solution: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C</a:t>
            </a:r>
            <a:r>
              <a:rPr kumimoji="0" lang="en-US" sz="2800" b="1"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0,1,0</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0,1,1</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0,1,2</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0,2,0</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0,2,1</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0,2,2</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1,1,0</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1,1,1</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1,1,2</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1,2,0</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1,2,1</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1,2,2</a:t>
            </a:r>
            <a:r>
              <a:rPr kumimoji="0" lang="en-US" sz="2800" b="0" i="0" u="none" strike="noStrike" kern="1200" cap="none" spc="0" normalizeH="0" baseline="0" noProof="0" dirty="0">
                <a:ln>
                  <a:noFill/>
                </a:ln>
                <a:solidFill>
                  <a:prstClr val="black"/>
                </a:solidFill>
                <a:effectLst/>
                <a:uLnTx/>
                <a:uFillTx/>
                <a:latin typeface="Calibri (Body)"/>
              </a:rPr>
              <a:t>)}</a:t>
            </a:r>
            <a:endParaRPr kumimoji="0" lang="en-US" sz="2800" b="1" i="0" u="none" strike="noStrike" kern="1200" cap="none" spc="0" normalizeH="0" baseline="0" noProof="0" dirty="0">
              <a:ln>
                <a:noFill/>
              </a:ln>
              <a:solidFill>
                <a:prstClr val="black"/>
              </a:solidFill>
              <a:effectLst/>
              <a:uLnTx/>
              <a:uFillTx/>
              <a:latin typeface="Calibri (Body)"/>
            </a:endParaRPr>
          </a:p>
        </p:txBody>
      </p:sp>
      <p:sp>
        <p:nvSpPr>
          <p:cNvPr id="26" name="Slide Number Placeholder 5">
            <a:extLst>
              <a:ext uri="{FF2B5EF4-FFF2-40B4-BE49-F238E27FC236}">
                <a16:creationId xmlns:a16="http://schemas.microsoft.com/office/drawing/2014/main" id="{00253F12-FB9E-4DF9-81C9-6E329201A8D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77681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25A2-140D-4747-A7DF-A229D8BCD7DC}"/>
              </a:ext>
            </a:extLst>
          </p:cNvPr>
          <p:cNvSpPr>
            <a:spLocks noGrp="1"/>
          </p:cNvSpPr>
          <p:nvPr>
            <p:ph type="title"/>
          </p:nvPr>
        </p:nvSpPr>
        <p:spPr/>
        <p:txBody>
          <a:bodyPr/>
          <a:lstStyle/>
          <a:p>
            <a:r>
              <a:rPr lang="en-US" dirty="0"/>
              <a:t>Truth Sets of Quantifiers</a:t>
            </a:r>
          </a:p>
        </p:txBody>
      </p:sp>
      <p:sp>
        <p:nvSpPr>
          <p:cNvPr id="3" name="Content Placeholder 2">
            <a:extLst>
              <a:ext uri="{FF2B5EF4-FFF2-40B4-BE49-F238E27FC236}">
                <a16:creationId xmlns:a16="http://schemas.microsoft.com/office/drawing/2014/main" id="{864C6B19-DD54-4141-BEEA-7B9DB2DDCCB6}"/>
              </a:ext>
            </a:extLst>
          </p:cNvPr>
          <p:cNvSpPr>
            <a:spLocks noGrp="1"/>
          </p:cNvSpPr>
          <p:nvPr>
            <p:ph idx="1"/>
          </p:nvPr>
        </p:nvSpPr>
        <p:spPr>
          <a:xfrm>
            <a:off x="457200" y="1295400"/>
            <a:ext cx="8077200" cy="2133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Given a predicate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 and a domain </a:t>
            </a:r>
            <a:r>
              <a:rPr kumimoji="0" lang="en-US" sz="3200" b="0" i="1" u="none" strike="noStrike" kern="1200" cap="none" spc="0" normalizeH="0" baseline="0" noProof="0" dirty="0">
                <a:ln>
                  <a:noFill/>
                </a:ln>
                <a:solidFill>
                  <a:prstClr val="black"/>
                </a:solidFill>
                <a:effectLst/>
                <a:uLnTx/>
                <a:uFillTx/>
                <a:latin typeface="Calibri (Body)"/>
              </a:rPr>
              <a:t>D</a:t>
            </a:r>
            <a:r>
              <a:rPr kumimoji="0" lang="en-US" sz="3200" b="0" i="0" u="none" strike="noStrike" kern="1200" cap="none" spc="0" normalizeH="0" baseline="0" noProof="0" dirty="0">
                <a:ln>
                  <a:noFill/>
                </a:ln>
                <a:solidFill>
                  <a:prstClr val="black"/>
                </a:solidFill>
                <a:effectLst/>
                <a:uLnTx/>
                <a:uFillTx/>
                <a:latin typeface="Calibri (Body)"/>
              </a:rPr>
              <a:t>, we define the </a:t>
            </a:r>
            <a:r>
              <a:rPr kumimoji="0" lang="en-US" sz="3200" b="0" i="1" u="none" strike="noStrike" kern="1200" cap="none" spc="0" normalizeH="0" baseline="0" noProof="0" dirty="0">
                <a:ln>
                  <a:noFill/>
                </a:ln>
                <a:solidFill>
                  <a:prstClr val="black"/>
                </a:solidFill>
                <a:effectLst/>
                <a:uLnTx/>
                <a:uFillTx/>
                <a:latin typeface="Calibri (Body)"/>
              </a:rPr>
              <a:t>truth set </a:t>
            </a:r>
            <a:r>
              <a:rPr kumimoji="0" lang="en-US" sz="3200" b="0" i="0" u="none" strike="noStrike" kern="1200" cap="none" spc="0" normalizeH="0" baseline="0" noProof="0" dirty="0">
                <a:ln>
                  <a:noFill/>
                </a:ln>
                <a:solidFill>
                  <a:prstClr val="black"/>
                </a:solidFill>
                <a:effectLst/>
                <a:uLnTx/>
                <a:uFillTx/>
                <a:latin typeface="Calibri (Body)"/>
              </a:rPr>
              <a:t>of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 to be the set of elements in </a:t>
            </a:r>
            <a:r>
              <a:rPr kumimoji="0" lang="en-US" sz="3200" b="0" i="1" u="none" strike="noStrike" kern="1200" cap="none" spc="0" normalizeH="0" baseline="0" noProof="0" dirty="0">
                <a:ln>
                  <a:noFill/>
                </a:ln>
                <a:solidFill>
                  <a:prstClr val="black"/>
                </a:solidFill>
                <a:effectLst/>
                <a:uLnTx/>
                <a:uFillTx/>
                <a:latin typeface="Calibri (Body)"/>
              </a:rPr>
              <a:t>D</a:t>
            </a:r>
            <a:r>
              <a:rPr kumimoji="0" lang="en-US" sz="3200" b="0" i="0" u="none" strike="noStrike" kern="1200" cap="none" spc="0" normalizeH="0" baseline="0" noProof="0" dirty="0">
                <a:ln>
                  <a:noFill/>
                </a:ln>
                <a:solidFill>
                  <a:prstClr val="black"/>
                </a:solidFill>
                <a:effectLst/>
                <a:uLnTx/>
                <a:uFillTx/>
                <a:latin typeface="Calibri (Body)"/>
              </a:rPr>
              <a:t> for which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is true. The truth set of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(x) is denoted by</a:t>
            </a:r>
          </a:p>
        </p:txBody>
      </p:sp>
      <p:graphicFrame>
        <p:nvGraphicFramePr>
          <p:cNvPr id="16" name="Object 15">
            <a:extLst>
              <a:ext uri="{FF2B5EF4-FFF2-40B4-BE49-F238E27FC236}">
                <a16:creationId xmlns:a16="http://schemas.microsoft.com/office/drawing/2014/main" id="{8BF5A73B-0FF2-4D70-86EF-7451857D03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8817797"/>
              </p:ext>
            </p:extLst>
          </p:nvPr>
        </p:nvGraphicFramePr>
        <p:xfrm>
          <a:off x="3276600" y="3698875"/>
          <a:ext cx="2590800" cy="720725"/>
        </p:xfrm>
        <a:graphic>
          <a:graphicData uri="http://schemas.openxmlformats.org/presentationml/2006/ole">
            <mc:AlternateContent xmlns:mc="http://schemas.openxmlformats.org/markup-compatibility/2006">
              <mc:Choice xmlns:v="urn:schemas-microsoft-com:vml" Requires="v">
                <p:oleObj name="Equation" r:id="rId2" imgW="2590800" imgH="721032" progId="Equation.DSMT4">
                  <p:embed/>
                </p:oleObj>
              </mc:Choice>
              <mc:Fallback>
                <p:oleObj name="Equation" r:id="rId2" imgW="2590800" imgH="721032" progId="Equation.DSMT4">
                  <p:embed/>
                  <p:pic>
                    <p:nvPicPr>
                      <p:cNvPr id="0" name=""/>
                      <p:cNvPicPr/>
                      <p:nvPr/>
                    </p:nvPicPr>
                    <p:blipFill>
                      <a:blip r:embed="rId3"/>
                      <a:stretch>
                        <a:fillRect/>
                      </a:stretch>
                    </p:blipFill>
                    <p:spPr>
                      <a:xfrm>
                        <a:off x="3276600" y="3698875"/>
                        <a:ext cx="2590800" cy="7207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51F2343-2B94-4AE7-A777-B4C32657A64B}"/>
              </a:ext>
            </a:extLst>
          </p:cNvPr>
          <p:cNvSpPr>
            <a:spLocks noGrp="1"/>
          </p:cNvSpPr>
          <p:nvPr>
            <p:ph idx="10"/>
          </p:nvPr>
        </p:nvSpPr>
        <p:spPr>
          <a:xfrm>
            <a:off x="457200" y="4876799"/>
            <a:ext cx="8229600" cy="16001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 The truth set of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where the domain is the integers and </a:t>
            </a:r>
            <a:r>
              <a:rPr kumimoji="0" lang="en-US" sz="3200" b="0" i="1" u="none" strike="noStrike" kern="1200" cap="none" spc="0" normalizeH="0" baseline="0" noProof="0" dirty="0">
                <a:ln>
                  <a:noFill/>
                </a:ln>
                <a:solidFill>
                  <a:prstClr val="black"/>
                </a:solidFill>
                <a:effectLst/>
                <a:uLnTx/>
                <a:uFillTx/>
                <a:latin typeface="Calibri (Body)"/>
              </a:rPr>
              <a:t>P</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is</a:t>
            </a:r>
            <a:endParaRPr kumimoji="0" lang="en-US" sz="32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7" name="Object 16">
            <a:extLst>
              <a:ext uri="{FF2B5EF4-FFF2-40B4-BE49-F238E27FC236}">
                <a16:creationId xmlns:a16="http://schemas.microsoft.com/office/drawing/2014/main" id="{24D3CB3E-77F6-4FCA-B6C9-2018B13A01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0091515"/>
              </p:ext>
            </p:extLst>
          </p:nvPr>
        </p:nvGraphicFramePr>
        <p:xfrm>
          <a:off x="6019800" y="5441577"/>
          <a:ext cx="1600200" cy="502023"/>
        </p:xfrm>
        <a:graphic>
          <a:graphicData uri="http://schemas.openxmlformats.org/presentationml/2006/ole">
            <mc:AlternateContent xmlns:mc="http://schemas.openxmlformats.org/markup-compatibility/2006">
              <mc:Choice xmlns:v="urn:schemas-microsoft-com:vml" Requires="v">
                <p:oleObj name="Equation" r:id="rId4" imgW="647640" imgH="203040" progId="Equation.DSMT4">
                  <p:embed/>
                </p:oleObj>
              </mc:Choice>
              <mc:Fallback>
                <p:oleObj name="Equation" r:id="rId4" imgW="647640" imgH="203040" progId="Equation.DSMT4">
                  <p:embed/>
                  <p:pic>
                    <p:nvPicPr>
                      <p:cNvPr id="0" name=""/>
                      <p:cNvPicPr/>
                      <p:nvPr/>
                    </p:nvPicPr>
                    <p:blipFill>
                      <a:blip r:embed="rId5"/>
                      <a:stretch>
                        <a:fillRect/>
                      </a:stretch>
                    </p:blipFill>
                    <p:spPr>
                      <a:xfrm>
                        <a:off x="6019800" y="5441577"/>
                        <a:ext cx="1600200" cy="50202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E97F4F7-CE62-4B11-A21E-78FD31A3F368}"/>
              </a:ext>
            </a:extLst>
          </p:cNvPr>
          <p:cNvSpPr>
            <a:spLocks noGrp="1"/>
          </p:cNvSpPr>
          <p:nvPr>
            <p:ph idx="11"/>
          </p:nvPr>
        </p:nvSpPr>
        <p:spPr>
          <a:xfrm>
            <a:off x="7587268" y="5368924"/>
            <a:ext cx="1132265" cy="574676"/>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the</a:t>
            </a:r>
            <a:endParaRPr lang="en-US" dirty="0">
              <a:latin typeface="Calibri (Body)"/>
            </a:endParaRPr>
          </a:p>
        </p:txBody>
      </p:sp>
      <p:sp>
        <p:nvSpPr>
          <p:cNvPr id="6" name="Content Placeholder 5">
            <a:extLst>
              <a:ext uri="{FF2B5EF4-FFF2-40B4-BE49-F238E27FC236}">
                <a16:creationId xmlns:a16="http://schemas.microsoft.com/office/drawing/2014/main" id="{6ACA06DB-AC0D-4B41-9339-D7C0862DFFC9}"/>
              </a:ext>
            </a:extLst>
          </p:cNvPr>
          <p:cNvSpPr>
            <a:spLocks noGrp="1"/>
          </p:cNvSpPr>
          <p:nvPr>
            <p:ph idx="12"/>
          </p:nvPr>
        </p:nvSpPr>
        <p:spPr>
          <a:xfrm>
            <a:off x="457200" y="5867400"/>
            <a:ext cx="718127" cy="560243"/>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set</a:t>
            </a:r>
            <a:endParaRPr lang="en-US" dirty="0">
              <a:latin typeface="Calibri (Body)"/>
            </a:endParaRPr>
          </a:p>
        </p:txBody>
      </p:sp>
      <p:graphicFrame>
        <p:nvGraphicFramePr>
          <p:cNvPr id="18" name="Object 17">
            <a:extLst>
              <a:ext uri="{FF2B5EF4-FFF2-40B4-BE49-F238E27FC236}">
                <a16:creationId xmlns:a16="http://schemas.microsoft.com/office/drawing/2014/main" id="{572F062C-BC28-4432-B6C9-545D818D31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6388084"/>
              </p:ext>
            </p:extLst>
          </p:nvPr>
        </p:nvGraphicFramePr>
        <p:xfrm>
          <a:off x="1066800" y="5892005"/>
          <a:ext cx="1023738" cy="584993"/>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0" name=""/>
                      <p:cNvPicPr/>
                      <p:nvPr/>
                    </p:nvPicPr>
                    <p:blipFill>
                      <a:blip r:embed="rId7"/>
                      <a:stretch>
                        <a:fillRect/>
                      </a:stretch>
                    </p:blipFill>
                    <p:spPr>
                      <a:xfrm>
                        <a:off x="1066800" y="5892005"/>
                        <a:ext cx="1023738" cy="58499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43D5D4F7-840E-4DDE-A672-7FD094992D2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420267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dirty="0"/>
              <a:t>Set Operations</a:t>
            </a:r>
            <a:endParaRPr lang="en-US" sz="6000" b="1" dirty="0"/>
          </a:p>
        </p:txBody>
      </p:sp>
      <p:sp>
        <p:nvSpPr>
          <p:cNvPr id="3" name="Content Placeholder 2"/>
          <p:cNvSpPr>
            <a:spLocks noGrp="1"/>
          </p:cNvSpPr>
          <p:nvPr>
            <p:ph idx="1"/>
          </p:nvPr>
        </p:nvSpPr>
        <p:spPr>
          <a:xfrm>
            <a:off x="3200400" y="3810000"/>
            <a:ext cx="2743200" cy="640080"/>
          </a:xfrm>
        </p:spPr>
        <p:txBody>
          <a:bodyPr/>
          <a:lstStyle/>
          <a:p>
            <a:pPr algn="ctr"/>
            <a:r>
              <a:rPr lang="en-US" dirty="0"/>
              <a:t>Section 2.2</a:t>
            </a:r>
          </a:p>
        </p:txBody>
      </p:sp>
      <p:sp>
        <p:nvSpPr>
          <p:cNvPr id="4" name="Slide Number Placeholder 5">
            <a:extLst>
              <a:ext uri="{FF2B5EF4-FFF2-40B4-BE49-F238E27FC236}">
                <a16:creationId xmlns:a16="http://schemas.microsoft.com/office/drawing/2014/main" id="{43F0D77E-B724-44AE-BD98-95A4508AC3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a:xfrm>
            <a:off x="457200" y="1295400"/>
            <a:ext cx="8229600" cy="5257800"/>
          </a:xfrm>
        </p:spPr>
        <p:txBody>
          <a:bodyPr/>
          <a:lstStyle/>
          <a:p>
            <a:pPr>
              <a:spcBef>
                <a:spcPts val="400"/>
              </a:spcBef>
            </a:pPr>
            <a:r>
              <a:rPr lang="en-US" dirty="0">
                <a:latin typeface="Calibri (Body)"/>
              </a:rPr>
              <a:t>Set Operations.</a:t>
            </a:r>
          </a:p>
          <a:p>
            <a:pPr marL="347472" lvl="1">
              <a:spcBef>
                <a:spcPts val="400"/>
              </a:spcBef>
            </a:pPr>
            <a:r>
              <a:rPr lang="en-US" dirty="0">
                <a:latin typeface="Calibri (Body)"/>
              </a:rPr>
              <a:t>Union.</a:t>
            </a:r>
          </a:p>
          <a:p>
            <a:pPr marL="347472" lvl="1">
              <a:spcBef>
                <a:spcPts val="400"/>
              </a:spcBef>
            </a:pPr>
            <a:r>
              <a:rPr lang="en-US" dirty="0">
                <a:latin typeface="Calibri (Body)"/>
              </a:rPr>
              <a:t>Intersection.</a:t>
            </a:r>
          </a:p>
          <a:p>
            <a:pPr marL="347472" lvl="1">
              <a:spcBef>
                <a:spcPts val="400"/>
              </a:spcBef>
            </a:pPr>
            <a:r>
              <a:rPr lang="en-US" dirty="0">
                <a:latin typeface="Calibri (Body)"/>
              </a:rPr>
              <a:t>Complementation.</a:t>
            </a:r>
          </a:p>
          <a:p>
            <a:pPr marL="347472" lvl="1">
              <a:spcBef>
                <a:spcPts val="400"/>
              </a:spcBef>
            </a:pPr>
            <a:r>
              <a:rPr lang="en-US" dirty="0">
                <a:latin typeface="Calibri (Body)"/>
              </a:rPr>
              <a:t>Difference.</a:t>
            </a:r>
          </a:p>
          <a:p>
            <a:pPr>
              <a:spcBef>
                <a:spcPts val="400"/>
              </a:spcBef>
            </a:pPr>
            <a:r>
              <a:rPr lang="en-US" dirty="0">
                <a:latin typeface="Calibri (Body)"/>
              </a:rPr>
              <a:t>More on Set Cardinality.</a:t>
            </a:r>
          </a:p>
          <a:p>
            <a:pPr>
              <a:spcBef>
                <a:spcPts val="400"/>
              </a:spcBef>
            </a:pPr>
            <a:r>
              <a:rPr lang="en-US" dirty="0">
                <a:latin typeface="Calibri (Body)"/>
              </a:rPr>
              <a:t>Set Identities.</a:t>
            </a:r>
          </a:p>
          <a:p>
            <a:pPr>
              <a:spcBef>
                <a:spcPts val="400"/>
              </a:spcBef>
            </a:pPr>
            <a:r>
              <a:rPr lang="en-US" dirty="0">
                <a:latin typeface="Calibri (Body)"/>
              </a:rPr>
              <a:t>Proving Identities.</a:t>
            </a:r>
          </a:p>
          <a:p>
            <a:pPr>
              <a:spcBef>
                <a:spcPts val="400"/>
              </a:spcBef>
            </a:pPr>
            <a:r>
              <a:rPr lang="en-US" dirty="0">
                <a:latin typeface="Calibri (Body)"/>
              </a:rPr>
              <a:t>Membership Tables.</a:t>
            </a:r>
          </a:p>
        </p:txBody>
      </p:sp>
      <p:sp>
        <p:nvSpPr>
          <p:cNvPr id="4" name="Slide Number Placeholder 5">
            <a:extLst>
              <a:ext uri="{FF2B5EF4-FFF2-40B4-BE49-F238E27FC236}">
                <a16:creationId xmlns:a16="http://schemas.microsoft.com/office/drawing/2014/main" id="{6932C6D4-DE21-47D0-B370-04C52C24CC0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2325324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sp>
        <p:nvSpPr>
          <p:cNvPr id="3" name="Content Placeholder 2"/>
          <p:cNvSpPr>
            <a:spLocks noGrp="1"/>
          </p:cNvSpPr>
          <p:nvPr>
            <p:ph idx="1"/>
          </p:nvPr>
        </p:nvSpPr>
        <p:spPr>
          <a:xfrm>
            <a:off x="457200" y="1295400"/>
            <a:ext cx="8305800" cy="5257800"/>
          </a:xfrm>
        </p:spPr>
        <p:txBody>
          <a:bodyPr/>
          <a:lstStyle/>
          <a:p>
            <a:r>
              <a:rPr lang="en-US" dirty="0">
                <a:latin typeface="Calibri (Body)"/>
              </a:rPr>
              <a:t>Propositional calculus and set theory are both instances of an algebraic system called a </a:t>
            </a:r>
            <a:r>
              <a:rPr lang="en-US" i="1" dirty="0">
                <a:latin typeface="Calibri (Body)"/>
              </a:rPr>
              <a:t>Boolean Algebra</a:t>
            </a:r>
            <a:r>
              <a:rPr lang="en-US" dirty="0">
                <a:latin typeface="Calibri (Body)"/>
              </a:rPr>
              <a:t>. This is discussed in Chapter </a:t>
            </a:r>
            <a:r>
              <a:rPr lang="en-US" dirty="0">
                <a:latin typeface="Calibri (Body)"/>
                <a:ea typeface="Cambria Math" pitchFamily="18" charset="0"/>
              </a:rPr>
              <a:t>12</a:t>
            </a:r>
            <a:r>
              <a:rPr lang="en-US" dirty="0">
                <a:latin typeface="Calibri (Body)"/>
              </a:rPr>
              <a:t>.</a:t>
            </a:r>
          </a:p>
          <a:p>
            <a:r>
              <a:rPr lang="en-US" dirty="0">
                <a:latin typeface="Calibri (Body)"/>
              </a:rPr>
              <a:t>The operators in set theory are analogous to the corresponding operator in propositional calculus.</a:t>
            </a:r>
          </a:p>
          <a:p>
            <a:r>
              <a:rPr lang="en-US" dirty="0">
                <a:latin typeface="Calibri (Body)"/>
              </a:rPr>
              <a:t>As always there must be a universal set </a:t>
            </a:r>
            <a:r>
              <a:rPr lang="en-US" i="1" dirty="0">
                <a:latin typeface="Calibri (Body)"/>
              </a:rPr>
              <a:t>U</a:t>
            </a:r>
            <a:r>
              <a:rPr lang="en-US" dirty="0">
                <a:latin typeface="Calibri (Body)"/>
              </a:rPr>
              <a:t>. All sets are assumed to be subsets of </a:t>
            </a:r>
            <a:r>
              <a:rPr lang="en-US" i="1" dirty="0">
                <a:latin typeface="Calibri (Body)"/>
              </a:rPr>
              <a:t>U</a:t>
            </a:r>
            <a:r>
              <a:rPr lang="en-US" dirty="0">
                <a:latin typeface="Calibri (Body)"/>
              </a:rPr>
              <a:t>.</a:t>
            </a:r>
          </a:p>
        </p:txBody>
      </p:sp>
      <p:sp>
        <p:nvSpPr>
          <p:cNvPr id="4" name="Slide Number Placeholder 5">
            <a:extLst>
              <a:ext uri="{FF2B5EF4-FFF2-40B4-BE49-F238E27FC236}">
                <a16:creationId xmlns:a16="http://schemas.microsoft.com/office/drawing/2014/main" id="{FC2FD29A-5357-4EB9-94FB-AE3578F93D1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11388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3675-0138-479A-B7D8-2D7D7EB18805}"/>
              </a:ext>
            </a:extLst>
          </p:cNvPr>
          <p:cNvSpPr>
            <a:spLocks noGrp="1"/>
          </p:cNvSpPr>
          <p:nvPr>
            <p:ph type="title"/>
          </p:nvPr>
        </p:nvSpPr>
        <p:spPr/>
        <p:txBody>
          <a:bodyPr/>
          <a:lstStyle/>
          <a:p>
            <a:r>
              <a:rPr lang="en-US" dirty="0"/>
              <a:t>Union</a:t>
            </a:r>
          </a:p>
        </p:txBody>
      </p:sp>
      <p:sp>
        <p:nvSpPr>
          <p:cNvPr id="3" name="Content Placeholder 2">
            <a:extLst>
              <a:ext uri="{FF2B5EF4-FFF2-40B4-BE49-F238E27FC236}">
                <a16:creationId xmlns:a16="http://schemas.microsoft.com/office/drawing/2014/main" id="{66D13C40-F13A-495A-899C-2AA2F8454D49}"/>
              </a:ext>
            </a:extLst>
          </p:cNvPr>
          <p:cNvSpPr>
            <a:spLocks noGrp="1"/>
          </p:cNvSpPr>
          <p:nvPr>
            <p:ph idx="1"/>
          </p:nvPr>
        </p:nvSpPr>
        <p:spPr>
          <a:xfrm>
            <a:off x="457200" y="1295400"/>
            <a:ext cx="8153400"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Let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be sets. The </a:t>
            </a:r>
            <a:r>
              <a:rPr kumimoji="0" lang="en-US" sz="3200" b="0" i="1" u="none" strike="noStrike" kern="1200" cap="none" spc="0" normalizeH="0" baseline="0" noProof="0" dirty="0">
                <a:ln>
                  <a:noFill/>
                </a:ln>
                <a:solidFill>
                  <a:prstClr val="black"/>
                </a:solidFill>
                <a:effectLst/>
                <a:uLnTx/>
                <a:uFillTx/>
                <a:latin typeface="Calibri (Body)"/>
              </a:rPr>
              <a:t>union</a:t>
            </a:r>
            <a:r>
              <a:rPr kumimoji="0" lang="en-US" sz="3200" b="0" i="0" u="none" strike="noStrike" kern="1200" cap="none" spc="0" normalizeH="0" baseline="0" noProof="0" dirty="0">
                <a:ln>
                  <a:noFill/>
                </a:ln>
                <a:solidFill>
                  <a:prstClr val="black"/>
                </a:solidFill>
                <a:effectLst/>
                <a:uLnTx/>
                <a:uFillTx/>
                <a:latin typeface="Calibri (Body)"/>
              </a:rPr>
              <a:t> of the sets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denoted by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a:rPr>
              <a:t>∪ </a:t>
            </a:r>
            <a:r>
              <a:rPr kumimoji="0" lang="en-US" sz="3200" b="0" i="1" u="none" strike="noStrike" kern="1200" cap="none" spc="0" normalizeH="0" baseline="0" noProof="0" dirty="0">
                <a:ln>
                  <a:noFill/>
                </a:ln>
                <a:solidFill>
                  <a:prstClr val="black"/>
                </a:solidFill>
                <a:effectLst/>
                <a:uLnTx/>
                <a:uFillTx/>
                <a:latin typeface="Calibri (Body)"/>
                <a:ea typeface="Cambria Math"/>
              </a:rPr>
              <a:t>B,</a:t>
            </a:r>
            <a:r>
              <a:rPr kumimoji="0" lang="en-US" sz="3200" b="0" i="1"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 is the set:</a:t>
            </a:r>
          </a:p>
        </p:txBody>
      </p:sp>
      <p:graphicFrame>
        <p:nvGraphicFramePr>
          <p:cNvPr id="16" name="Object 15">
            <a:extLst>
              <a:ext uri="{FF2B5EF4-FFF2-40B4-BE49-F238E27FC236}">
                <a16:creationId xmlns:a16="http://schemas.microsoft.com/office/drawing/2014/main" id="{D03766B8-FF03-4899-A5CA-681FCFCF96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9854665"/>
              </p:ext>
            </p:extLst>
          </p:nvPr>
        </p:nvGraphicFramePr>
        <p:xfrm>
          <a:off x="3132932" y="2789222"/>
          <a:ext cx="2878137" cy="684213"/>
        </p:xfrm>
        <a:graphic>
          <a:graphicData uri="http://schemas.openxmlformats.org/presentationml/2006/ole">
            <mc:AlternateContent xmlns:mc="http://schemas.openxmlformats.org/markup-compatibility/2006">
              <mc:Choice xmlns:v="urn:schemas-microsoft-com:vml" Requires="v">
                <p:oleObj name="Equation" r:id="rId2" imgW="2877587" imgH="684260" progId="Equation.DSMT4">
                  <p:embed/>
                </p:oleObj>
              </mc:Choice>
              <mc:Fallback>
                <p:oleObj name="Equation" r:id="rId2" imgW="2877587" imgH="684260" progId="Equation.DSMT4">
                  <p:embed/>
                  <p:pic>
                    <p:nvPicPr>
                      <p:cNvPr id="0" name=""/>
                      <p:cNvPicPr/>
                      <p:nvPr/>
                    </p:nvPicPr>
                    <p:blipFill>
                      <a:blip r:embed="rId3"/>
                      <a:stretch>
                        <a:fillRect/>
                      </a:stretch>
                    </p:blipFill>
                    <p:spPr>
                      <a:xfrm>
                        <a:off x="3132932" y="2789222"/>
                        <a:ext cx="2878137" cy="6842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F1029A0-0BF4-4FEA-9306-643CDEF590E3}"/>
              </a:ext>
            </a:extLst>
          </p:cNvPr>
          <p:cNvSpPr>
            <a:spLocks noGrp="1"/>
          </p:cNvSpPr>
          <p:nvPr>
            <p:ph idx="10"/>
          </p:nvPr>
        </p:nvSpPr>
        <p:spPr>
          <a:xfrm>
            <a:off x="457200" y="3733800"/>
            <a:ext cx="7543800" cy="762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 What is</a:t>
            </a:r>
          </a:p>
        </p:txBody>
      </p:sp>
      <p:graphicFrame>
        <p:nvGraphicFramePr>
          <p:cNvPr id="18" name="Object 17">
            <a:extLst>
              <a:ext uri="{FF2B5EF4-FFF2-40B4-BE49-F238E27FC236}">
                <a16:creationId xmlns:a16="http://schemas.microsoft.com/office/drawing/2014/main" id="{DECEFD24-F533-44E5-9BCA-3654362D85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127758"/>
              </p:ext>
            </p:extLst>
          </p:nvPr>
        </p:nvGraphicFramePr>
        <p:xfrm>
          <a:off x="3634503" y="3743430"/>
          <a:ext cx="3200400" cy="627529"/>
        </p:xfrm>
        <a:graphic>
          <a:graphicData uri="http://schemas.openxmlformats.org/presentationml/2006/ole">
            <mc:AlternateContent xmlns:mc="http://schemas.openxmlformats.org/markup-compatibility/2006">
              <mc:Choice xmlns:v="urn:schemas-microsoft-com:vml" Requires="v">
                <p:oleObj name="Equation" r:id="rId4" imgW="1295280" imgH="253800" progId="Equation.DSMT4">
                  <p:embed/>
                </p:oleObj>
              </mc:Choice>
              <mc:Fallback>
                <p:oleObj name="Equation" r:id="rId4" imgW="1295280" imgH="253800" progId="Equation.DSMT4">
                  <p:embed/>
                  <p:pic>
                    <p:nvPicPr>
                      <p:cNvPr id="0" name=""/>
                      <p:cNvPicPr/>
                      <p:nvPr/>
                    </p:nvPicPr>
                    <p:blipFill>
                      <a:blip r:embed="rId5"/>
                      <a:stretch>
                        <a:fillRect/>
                      </a:stretch>
                    </p:blipFill>
                    <p:spPr>
                      <a:xfrm>
                        <a:off x="3634503" y="3743430"/>
                        <a:ext cx="3200400" cy="62752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25C3D96-9EC4-4A92-AF7A-8FF539451919}"/>
              </a:ext>
            </a:extLst>
          </p:cNvPr>
          <p:cNvSpPr>
            <a:spLocks noGrp="1"/>
          </p:cNvSpPr>
          <p:nvPr>
            <p:ph idx="11"/>
          </p:nvPr>
        </p:nvSpPr>
        <p:spPr>
          <a:xfrm>
            <a:off x="914400" y="4443069"/>
            <a:ext cx="1828800" cy="537554"/>
          </a:xfrm>
        </p:spPr>
        <p:txBody>
          <a:bodyPr/>
          <a:lstStyle/>
          <a:p>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graphicFrame>
        <p:nvGraphicFramePr>
          <p:cNvPr id="19" name="Object 18">
            <a:extLst>
              <a:ext uri="{FF2B5EF4-FFF2-40B4-BE49-F238E27FC236}">
                <a16:creationId xmlns:a16="http://schemas.microsoft.com/office/drawing/2014/main" id="{ACC2C47B-2D28-4109-B620-C7E56D63A9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02326851"/>
              </p:ext>
            </p:extLst>
          </p:nvPr>
        </p:nvGraphicFramePr>
        <p:xfrm>
          <a:off x="2548830" y="4443069"/>
          <a:ext cx="1870770" cy="645093"/>
        </p:xfrm>
        <a:graphic>
          <a:graphicData uri="http://schemas.openxmlformats.org/presentationml/2006/ole">
            <mc:AlternateContent xmlns:mc="http://schemas.openxmlformats.org/markup-compatibility/2006">
              <mc:Choice xmlns:v="urn:schemas-microsoft-com:vml" Requires="v">
                <p:oleObj name="Equation" r:id="rId6" imgW="736560" imgH="253800" progId="Equation.DSMT4">
                  <p:embed/>
                </p:oleObj>
              </mc:Choice>
              <mc:Fallback>
                <p:oleObj name="Equation" r:id="rId6" imgW="736560" imgH="253800" progId="Equation.DSMT4">
                  <p:embed/>
                  <p:pic>
                    <p:nvPicPr>
                      <p:cNvPr id="0" name=""/>
                      <p:cNvPicPr/>
                      <p:nvPr/>
                    </p:nvPicPr>
                    <p:blipFill>
                      <a:blip r:embed="rId7"/>
                      <a:stretch>
                        <a:fillRect/>
                      </a:stretch>
                    </p:blipFill>
                    <p:spPr>
                      <a:xfrm>
                        <a:off x="2548830" y="4443069"/>
                        <a:ext cx="1870770" cy="64509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FF827FA-8504-4A1A-8379-F415E63E6602}"/>
              </a:ext>
            </a:extLst>
          </p:cNvPr>
          <p:cNvSpPr>
            <a:spLocks noGrp="1"/>
          </p:cNvSpPr>
          <p:nvPr>
            <p:ph idx="12"/>
          </p:nvPr>
        </p:nvSpPr>
        <p:spPr>
          <a:xfrm>
            <a:off x="5257800" y="4495800"/>
            <a:ext cx="3200400" cy="53963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Venn Diagram for </a:t>
            </a:r>
            <a:r>
              <a:rPr kumimoji="0" lang="en-US" sz="2400" b="0" i="1" u="none" strike="noStrike" kern="1200" cap="none" spc="0" normalizeH="0" baseline="0" noProof="0" dirty="0">
                <a:ln>
                  <a:noFill/>
                </a:ln>
                <a:solidFill>
                  <a:prstClr val="black"/>
                </a:solidFill>
                <a:effectLst/>
                <a:uLnTx/>
                <a:uFillTx/>
                <a:latin typeface="Calibri (Body)"/>
              </a:rPr>
              <a:t>A</a:t>
            </a:r>
            <a:r>
              <a:rPr kumimoji="0" lang="en-US" sz="2400" b="0" i="0" u="none" strike="noStrike" kern="1200" cap="none" spc="0" normalizeH="0" baseline="0" noProof="0" dirty="0">
                <a:ln>
                  <a:noFill/>
                </a:ln>
                <a:solidFill>
                  <a:prstClr val="black"/>
                </a:solidFill>
                <a:effectLst/>
                <a:uLnTx/>
                <a:uFillTx/>
                <a:latin typeface="Calibri (Body)"/>
                <a:ea typeface="Cambria Math"/>
              </a:rPr>
              <a:t> ∪ </a:t>
            </a:r>
            <a:r>
              <a:rPr kumimoji="0" lang="en-US" sz="2400" b="0" i="1" u="none" strike="noStrike" kern="1200" cap="none" spc="0" normalizeH="0" baseline="0" noProof="0" dirty="0">
                <a:ln>
                  <a:noFill/>
                </a:ln>
                <a:solidFill>
                  <a:prstClr val="black"/>
                </a:solidFill>
                <a:effectLst/>
                <a:uLnTx/>
                <a:uFillTx/>
                <a:latin typeface="Calibri (Body)"/>
                <a:ea typeface="Cambria Math"/>
              </a:rPr>
              <a:t>B</a:t>
            </a:r>
            <a:endParaRPr kumimoji="0" lang="en-US" sz="2400" b="0" i="0" u="none" strike="noStrike" kern="1200" cap="none" spc="0" normalizeH="0" baseline="0" noProof="0" dirty="0">
              <a:ln>
                <a:noFill/>
              </a:ln>
              <a:solidFill>
                <a:prstClr val="black"/>
              </a:solidFill>
              <a:effectLst/>
              <a:uLnTx/>
              <a:uFillTx/>
              <a:latin typeface="Calibri (Body)"/>
            </a:endParaRPr>
          </a:p>
        </p:txBody>
      </p:sp>
      <p:pic>
        <p:nvPicPr>
          <p:cNvPr id="17" name="Picture 6" descr="Universal set U shows A union B with A and B shaded.">
            <a:extLst>
              <a:ext uri="{FF2B5EF4-FFF2-40B4-BE49-F238E27FC236}">
                <a16:creationId xmlns:a16="http://schemas.microsoft.com/office/drawing/2014/main" id="{4BA4FC7B-7565-4F6E-90DE-D39C1B03260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410200" y="5105400"/>
            <a:ext cx="3438442" cy="1475360"/>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2D7DB58A-3A8B-4186-9D19-BDC443579D9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412382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120"/>
            <a:ext cx="9144000" cy="1706880"/>
          </a:xfrm>
        </p:spPr>
        <p:txBody>
          <a:bodyPr/>
          <a:lstStyle/>
          <a:p>
            <a:r>
              <a:rPr lang="en-US" sz="6000" b="1" dirty="0"/>
              <a:t>Sets </a:t>
            </a:r>
          </a:p>
        </p:txBody>
      </p:sp>
      <p:sp>
        <p:nvSpPr>
          <p:cNvPr id="3" name="Content Placeholder 2"/>
          <p:cNvSpPr>
            <a:spLocks noGrp="1"/>
          </p:cNvSpPr>
          <p:nvPr>
            <p:ph idx="1"/>
          </p:nvPr>
        </p:nvSpPr>
        <p:spPr>
          <a:xfrm>
            <a:off x="3200400" y="4008120"/>
            <a:ext cx="2743200" cy="640080"/>
          </a:xfrm>
        </p:spPr>
        <p:txBody>
          <a:bodyPr/>
          <a:lstStyle/>
          <a:p>
            <a:pPr algn="ctr"/>
            <a:r>
              <a:rPr lang="en-US" dirty="0"/>
              <a:t>Section 2.1</a:t>
            </a:r>
          </a:p>
        </p:txBody>
      </p:sp>
      <p:sp>
        <p:nvSpPr>
          <p:cNvPr id="4" name="Slide Number Placeholder 5">
            <a:extLst>
              <a:ext uri="{FF2B5EF4-FFF2-40B4-BE49-F238E27FC236}">
                <a16:creationId xmlns:a16="http://schemas.microsoft.com/office/drawing/2014/main" id="{15DD89BB-5DFD-4123-8DC5-F6F5F0B4302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724-210D-42EE-8619-32952F40032D}"/>
              </a:ext>
            </a:extLst>
          </p:cNvPr>
          <p:cNvSpPr>
            <a:spLocks noGrp="1"/>
          </p:cNvSpPr>
          <p:nvPr>
            <p:ph type="title"/>
          </p:nvPr>
        </p:nvSpPr>
        <p:spPr/>
        <p:txBody>
          <a:bodyPr/>
          <a:lstStyle/>
          <a:p>
            <a:r>
              <a:rPr lang="en-US" dirty="0"/>
              <a:t>Intersection</a:t>
            </a:r>
          </a:p>
        </p:txBody>
      </p:sp>
      <p:sp>
        <p:nvSpPr>
          <p:cNvPr id="3" name="Content Placeholder 2">
            <a:extLst>
              <a:ext uri="{FF2B5EF4-FFF2-40B4-BE49-F238E27FC236}">
                <a16:creationId xmlns:a16="http://schemas.microsoft.com/office/drawing/2014/main" id="{CB539625-0D30-4754-967F-D2B2B40594AF}"/>
              </a:ext>
            </a:extLst>
          </p:cNvPr>
          <p:cNvSpPr>
            <a:spLocks noGrp="1"/>
          </p:cNvSpPr>
          <p:nvPr>
            <p:ph idx="1"/>
          </p:nvPr>
        </p:nvSpPr>
        <p:spPr>
          <a:xfrm>
            <a:off x="457200" y="1295400"/>
            <a:ext cx="7848600" cy="914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Definition</a:t>
            </a:r>
            <a:r>
              <a:rPr kumimoji="0" lang="en-US" sz="2600" b="0" i="0" u="none" strike="noStrike" kern="1200" cap="none" spc="0" normalizeH="0" baseline="0" noProof="0" dirty="0">
                <a:ln>
                  <a:noFill/>
                </a:ln>
                <a:solidFill>
                  <a:prstClr val="black"/>
                </a:solidFill>
                <a:effectLst/>
                <a:uLnTx/>
                <a:uFillTx/>
                <a:latin typeface="Calibri (Body)"/>
              </a:rPr>
              <a:t>: The </a:t>
            </a:r>
            <a:r>
              <a:rPr kumimoji="0" lang="en-US" sz="2600" b="0" i="1" u="none" strike="noStrike" kern="1200" cap="none" spc="0" normalizeH="0" baseline="0" noProof="0" dirty="0">
                <a:ln>
                  <a:noFill/>
                </a:ln>
                <a:solidFill>
                  <a:prstClr val="black"/>
                </a:solidFill>
                <a:effectLst/>
                <a:uLnTx/>
                <a:uFillTx/>
                <a:latin typeface="Calibri (Body)"/>
              </a:rPr>
              <a:t>intersection</a:t>
            </a:r>
            <a:r>
              <a:rPr kumimoji="0" lang="en-US" sz="2600" b="0" i="0" u="none" strike="noStrike" kern="1200" cap="none" spc="0" normalizeH="0" baseline="0" noProof="0" dirty="0">
                <a:ln>
                  <a:noFill/>
                </a:ln>
                <a:solidFill>
                  <a:prstClr val="black"/>
                </a:solidFill>
                <a:effectLst/>
                <a:uLnTx/>
                <a:uFillTx/>
                <a:latin typeface="Calibri (Body)"/>
              </a:rPr>
              <a:t> of sets </a:t>
            </a:r>
            <a:r>
              <a:rPr kumimoji="0" lang="en-US" sz="2600" b="0" i="1" u="none" strike="noStrike" kern="1200" cap="none" spc="0" normalizeH="0" baseline="0" noProof="0" dirty="0">
                <a:ln>
                  <a:noFill/>
                </a:ln>
                <a:solidFill>
                  <a:prstClr val="black"/>
                </a:solidFill>
                <a:effectLst/>
                <a:uLnTx/>
                <a:uFillTx/>
                <a:latin typeface="Calibri (Body)"/>
              </a:rPr>
              <a:t>A</a:t>
            </a:r>
            <a:r>
              <a:rPr kumimoji="0" lang="en-US" sz="2600" b="0" i="0" u="none" strike="noStrike" kern="1200" cap="none" spc="0" normalizeH="0" baseline="0" noProof="0" dirty="0">
                <a:ln>
                  <a:noFill/>
                </a:ln>
                <a:solidFill>
                  <a:prstClr val="black"/>
                </a:solidFill>
                <a:effectLst/>
                <a:uLnTx/>
                <a:uFillTx/>
                <a:latin typeface="Calibri (Body)"/>
              </a:rPr>
              <a:t> and </a:t>
            </a:r>
            <a:r>
              <a:rPr kumimoji="0" lang="en-US" sz="2600" b="0" i="1" u="none" strike="noStrike" kern="1200" cap="none" spc="0" normalizeH="0" baseline="0" noProof="0" dirty="0">
                <a:ln>
                  <a:noFill/>
                </a:ln>
                <a:solidFill>
                  <a:prstClr val="black"/>
                </a:solidFill>
                <a:effectLst/>
                <a:uLnTx/>
                <a:uFillTx/>
                <a:latin typeface="Calibri (Body)"/>
              </a:rPr>
              <a:t>B</a:t>
            </a:r>
            <a:r>
              <a:rPr kumimoji="0" lang="en-US" sz="2600" b="0" i="0" u="none" strike="noStrike" kern="1200" cap="none" spc="0" normalizeH="0" baseline="0" noProof="0" dirty="0">
                <a:ln>
                  <a:noFill/>
                </a:ln>
                <a:solidFill>
                  <a:prstClr val="black"/>
                </a:solidFill>
                <a:effectLst/>
                <a:uLnTx/>
                <a:uFillTx/>
                <a:latin typeface="Calibri (Body)"/>
              </a:rPr>
              <a:t>, denoted by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rPr>
              <a:t>A </a:t>
            </a:r>
            <a:r>
              <a:rPr kumimoji="0" lang="en-US" sz="2600" b="0" i="0" u="none" strike="noStrike" kern="1200" cap="none" spc="0" normalizeH="0" baseline="0" noProof="0" dirty="0">
                <a:ln>
                  <a:noFill/>
                </a:ln>
                <a:solidFill>
                  <a:prstClr val="black"/>
                </a:solidFill>
                <a:effectLst/>
                <a:uLnTx/>
                <a:uFillTx/>
                <a:latin typeface="Calibri (Body)"/>
                <a:ea typeface="Cambria Math"/>
              </a:rPr>
              <a:t>∩ </a:t>
            </a:r>
            <a:r>
              <a:rPr kumimoji="0" lang="en-US" sz="2600" b="0" i="1" u="none" strike="noStrike" kern="1200" cap="none" spc="0" normalizeH="0" baseline="0" noProof="0" dirty="0">
                <a:ln>
                  <a:noFill/>
                </a:ln>
                <a:solidFill>
                  <a:prstClr val="black"/>
                </a:solidFill>
                <a:effectLst/>
                <a:uLnTx/>
                <a:uFillTx/>
                <a:latin typeface="Calibri (Body)"/>
                <a:ea typeface="Cambria Math"/>
              </a:rPr>
              <a:t>B,</a:t>
            </a:r>
            <a:r>
              <a:rPr kumimoji="0" lang="en-US" sz="2600" b="0" i="0" u="none" strike="noStrike" kern="1200" cap="none" spc="0" normalizeH="0" baseline="0" noProof="0" dirty="0">
                <a:ln>
                  <a:noFill/>
                </a:ln>
                <a:solidFill>
                  <a:prstClr val="black"/>
                </a:solidFill>
                <a:effectLst/>
                <a:uLnTx/>
                <a:uFillTx/>
                <a:latin typeface="Calibri (Body)"/>
              </a:rPr>
              <a:t>  is</a:t>
            </a:r>
          </a:p>
        </p:txBody>
      </p:sp>
      <p:graphicFrame>
        <p:nvGraphicFramePr>
          <p:cNvPr id="16" name="Object 15">
            <a:extLst>
              <a:ext uri="{FF2B5EF4-FFF2-40B4-BE49-F238E27FC236}">
                <a16:creationId xmlns:a16="http://schemas.microsoft.com/office/drawing/2014/main" id="{C1C5E088-B0A5-4DCC-9F1C-E8B0510AB8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4109847"/>
              </p:ext>
            </p:extLst>
          </p:nvPr>
        </p:nvGraphicFramePr>
        <p:xfrm>
          <a:off x="3481848" y="2238969"/>
          <a:ext cx="2180304" cy="519120"/>
        </p:xfrm>
        <a:graphic>
          <a:graphicData uri="http://schemas.openxmlformats.org/presentationml/2006/ole">
            <mc:AlternateContent xmlns:mc="http://schemas.openxmlformats.org/markup-compatibility/2006">
              <mc:Choice xmlns:v="urn:schemas-microsoft-com:vml" Requires="v">
                <p:oleObj name="Equation" r:id="rId2" imgW="1066680" imgH="253800" progId="Equation.DSMT4">
                  <p:embed/>
                </p:oleObj>
              </mc:Choice>
              <mc:Fallback>
                <p:oleObj name="Equation" r:id="rId2" imgW="1066680" imgH="253800" progId="Equation.DSMT4">
                  <p:embed/>
                  <p:pic>
                    <p:nvPicPr>
                      <p:cNvPr id="0" name=""/>
                      <p:cNvPicPr/>
                      <p:nvPr/>
                    </p:nvPicPr>
                    <p:blipFill>
                      <a:blip r:embed="rId3"/>
                      <a:stretch>
                        <a:fillRect/>
                      </a:stretch>
                    </p:blipFill>
                    <p:spPr>
                      <a:xfrm>
                        <a:off x="3481848" y="2238969"/>
                        <a:ext cx="2180304" cy="51912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8F9A233-05AC-4B4B-B34D-F4536EEFD406}"/>
              </a:ext>
            </a:extLst>
          </p:cNvPr>
          <p:cNvSpPr>
            <a:spLocks noGrp="1"/>
          </p:cNvSpPr>
          <p:nvPr>
            <p:ph idx="10"/>
          </p:nvPr>
        </p:nvSpPr>
        <p:spPr>
          <a:xfrm>
            <a:off x="457200" y="2882929"/>
            <a:ext cx="7924800" cy="160040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Note if the intersection is empty, then </a:t>
            </a:r>
            <a:r>
              <a:rPr kumimoji="0" lang="en-US" sz="2600" b="0" i="1" u="none" strike="noStrike" kern="1200" cap="none" spc="0" normalizeH="0" baseline="0" noProof="0" dirty="0">
                <a:ln>
                  <a:noFill/>
                </a:ln>
                <a:solidFill>
                  <a:prstClr val="black"/>
                </a:solidFill>
                <a:effectLst/>
                <a:uLnTx/>
                <a:uFillTx/>
                <a:latin typeface="Calibri (Body)"/>
              </a:rPr>
              <a:t>A</a:t>
            </a:r>
            <a:r>
              <a:rPr kumimoji="0" lang="en-US" sz="2600" b="1" i="0" u="none" strike="noStrike" kern="1200" cap="none" spc="0" normalizeH="0" baseline="0" noProof="0" dirty="0">
                <a:ln>
                  <a:noFill/>
                </a:ln>
                <a:solidFill>
                  <a:prstClr val="black"/>
                </a:solidFill>
                <a:effectLst/>
                <a:uLnTx/>
                <a:uFillTx/>
                <a:latin typeface="Calibri (Body)"/>
              </a:rPr>
              <a:t> </a:t>
            </a:r>
            <a:r>
              <a:rPr kumimoji="0" lang="en-US" sz="2600" b="0" i="0" u="none" strike="noStrike" kern="1200" cap="none" spc="0" normalizeH="0" baseline="0" noProof="0" dirty="0">
                <a:ln>
                  <a:noFill/>
                </a:ln>
                <a:solidFill>
                  <a:prstClr val="black"/>
                </a:solidFill>
                <a:effectLst/>
                <a:uLnTx/>
                <a:uFillTx/>
                <a:latin typeface="Calibri (Body)"/>
              </a:rPr>
              <a:t>and </a:t>
            </a:r>
            <a:r>
              <a:rPr kumimoji="0" lang="en-US" sz="2600" b="0" i="1" u="none" strike="noStrike" kern="1200" cap="none" spc="0" normalizeH="0" baseline="0" noProof="0" dirty="0">
                <a:ln>
                  <a:noFill/>
                </a:ln>
                <a:solidFill>
                  <a:prstClr val="black"/>
                </a:solidFill>
                <a:effectLst/>
                <a:uLnTx/>
                <a:uFillTx/>
                <a:latin typeface="Calibri (Body)"/>
              </a:rPr>
              <a:t>B</a:t>
            </a:r>
            <a:r>
              <a:rPr kumimoji="0" lang="en-US" sz="2600" b="0" i="0" u="none" strike="noStrike" kern="1200" cap="none" spc="0" normalizeH="0" baseline="0" noProof="0" dirty="0">
                <a:ln>
                  <a:noFill/>
                </a:ln>
                <a:solidFill>
                  <a:prstClr val="black"/>
                </a:solidFill>
                <a:effectLst/>
                <a:uLnTx/>
                <a:uFillTx/>
                <a:latin typeface="Calibri (Body)"/>
              </a:rPr>
              <a:t> are said to be </a:t>
            </a:r>
            <a:r>
              <a:rPr kumimoji="0" lang="en-US" sz="2600" b="0" i="1" u="none" strike="noStrike" kern="1200" cap="none" spc="0" normalizeH="0" baseline="0" noProof="0" dirty="0">
                <a:ln>
                  <a:noFill/>
                </a:ln>
                <a:solidFill>
                  <a:prstClr val="black"/>
                </a:solidFill>
                <a:effectLst/>
                <a:uLnTx/>
                <a:uFillTx/>
                <a:latin typeface="Calibri (Body)"/>
              </a:rPr>
              <a:t>disjoint</a:t>
            </a:r>
            <a:r>
              <a:rPr kumimoji="0" lang="en-US" sz="26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Example</a:t>
            </a:r>
            <a:r>
              <a:rPr kumimoji="0" lang="en-US" sz="2600" b="0" i="0" u="none" strike="noStrike" kern="1200" cap="none" spc="0" normalizeH="0" baseline="0" noProof="0" dirty="0">
                <a:ln>
                  <a:noFill/>
                </a:ln>
                <a:solidFill>
                  <a:prstClr val="black"/>
                </a:solidFill>
                <a:effectLst/>
                <a:uLnTx/>
                <a:uFillTx/>
                <a:latin typeface="Calibri (Body)"/>
              </a:rPr>
              <a:t>: What is?</a:t>
            </a:r>
            <a:endParaRPr kumimoji="0" lang="en-US" sz="2600" b="0" i="0" u="none" strike="noStrike" kern="1200" cap="none" spc="0" normalizeH="0" baseline="0" noProof="0" dirty="0">
              <a:ln>
                <a:noFill/>
              </a:ln>
              <a:solidFill>
                <a:prstClr val="black"/>
              </a:solidFill>
              <a:effectLst/>
              <a:uLnTx/>
              <a:uFillTx/>
              <a:latin typeface="Calibri (Body)"/>
              <a:ea typeface="Cambria Math"/>
            </a:endParaRPr>
          </a:p>
        </p:txBody>
      </p:sp>
      <p:graphicFrame>
        <p:nvGraphicFramePr>
          <p:cNvPr id="18" name="Object 17">
            <a:extLst>
              <a:ext uri="{FF2B5EF4-FFF2-40B4-BE49-F238E27FC236}">
                <a16:creationId xmlns:a16="http://schemas.microsoft.com/office/drawing/2014/main" id="{762D90B0-326F-4F7F-901F-536453185B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56249199"/>
              </p:ext>
            </p:extLst>
          </p:nvPr>
        </p:nvGraphicFramePr>
        <p:xfrm>
          <a:off x="3124200" y="3829389"/>
          <a:ext cx="2895600" cy="551543"/>
        </p:xfrm>
        <a:graphic>
          <a:graphicData uri="http://schemas.openxmlformats.org/presentationml/2006/ole">
            <mc:AlternateContent xmlns:mc="http://schemas.openxmlformats.org/markup-compatibility/2006">
              <mc:Choice xmlns:v="urn:schemas-microsoft-com:vml" Requires="v">
                <p:oleObj name="Equation" r:id="rId4" imgW="1333440" imgH="253800" progId="Equation.DSMT4">
                  <p:embed/>
                </p:oleObj>
              </mc:Choice>
              <mc:Fallback>
                <p:oleObj name="Equation" r:id="rId4" imgW="1333440" imgH="253800" progId="Equation.DSMT4">
                  <p:embed/>
                  <p:pic>
                    <p:nvPicPr>
                      <p:cNvPr id="0" name=""/>
                      <p:cNvPicPr/>
                      <p:nvPr/>
                    </p:nvPicPr>
                    <p:blipFill>
                      <a:blip r:embed="rId5"/>
                      <a:stretch>
                        <a:fillRect/>
                      </a:stretch>
                    </p:blipFill>
                    <p:spPr>
                      <a:xfrm>
                        <a:off x="3124200" y="3829389"/>
                        <a:ext cx="2895600" cy="55154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32B0B4-7DB7-4C05-985A-1D64D7EBA545}"/>
              </a:ext>
            </a:extLst>
          </p:cNvPr>
          <p:cNvSpPr>
            <a:spLocks noGrp="1"/>
          </p:cNvSpPr>
          <p:nvPr>
            <p:ph idx="11"/>
          </p:nvPr>
        </p:nvSpPr>
        <p:spPr>
          <a:xfrm>
            <a:off x="932667" y="4380932"/>
            <a:ext cx="1447800" cy="524883"/>
          </a:xfrm>
        </p:spPr>
        <p:txBody>
          <a:bodyPr/>
          <a:lstStyle/>
          <a:p>
            <a:r>
              <a:rPr kumimoji="0" lang="en-US" sz="2600" b="1" i="0" u="none" strike="noStrike" kern="1200" cap="none" spc="0" normalizeH="0" baseline="0" noProof="0" dirty="0">
                <a:ln>
                  <a:noFill/>
                </a:ln>
                <a:solidFill>
                  <a:prstClr val="black"/>
                </a:solidFill>
                <a:effectLst/>
                <a:uLnTx/>
                <a:uFillTx/>
                <a:latin typeface="Calibri (Body)"/>
                <a:ea typeface="Cambria Math" pitchFamily="18" charset="0"/>
              </a:rPr>
              <a:t>Solution</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a:t>
            </a:r>
            <a:endParaRPr lang="en-US" dirty="0">
              <a:latin typeface="Calibri (Body)"/>
            </a:endParaRPr>
          </a:p>
        </p:txBody>
      </p:sp>
      <p:graphicFrame>
        <p:nvGraphicFramePr>
          <p:cNvPr id="19" name="Object 18">
            <a:extLst>
              <a:ext uri="{FF2B5EF4-FFF2-40B4-BE49-F238E27FC236}">
                <a16:creationId xmlns:a16="http://schemas.microsoft.com/office/drawing/2014/main" id="{775383CF-B755-4738-BA4F-5AB19F9522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1682876"/>
              </p:ext>
            </p:extLst>
          </p:nvPr>
        </p:nvGraphicFramePr>
        <p:xfrm>
          <a:off x="2380467" y="4380932"/>
          <a:ext cx="533400" cy="561474"/>
        </p:xfrm>
        <a:graphic>
          <a:graphicData uri="http://schemas.openxmlformats.org/presentationml/2006/ole">
            <mc:AlternateContent xmlns:mc="http://schemas.openxmlformats.org/markup-compatibility/2006">
              <mc:Choice xmlns:v="urn:schemas-microsoft-com:vml" Requires="v">
                <p:oleObj name="Equation" r:id="rId6" imgW="241200" imgH="253800" progId="Equation.DSMT4">
                  <p:embed/>
                </p:oleObj>
              </mc:Choice>
              <mc:Fallback>
                <p:oleObj name="Equation" r:id="rId6" imgW="241200" imgH="253800" progId="Equation.DSMT4">
                  <p:embed/>
                  <p:pic>
                    <p:nvPicPr>
                      <p:cNvPr id="0" name=""/>
                      <p:cNvPicPr/>
                      <p:nvPr/>
                    </p:nvPicPr>
                    <p:blipFill>
                      <a:blip r:embed="rId7"/>
                      <a:stretch>
                        <a:fillRect/>
                      </a:stretch>
                    </p:blipFill>
                    <p:spPr>
                      <a:xfrm>
                        <a:off x="2380467" y="4380932"/>
                        <a:ext cx="533400" cy="56147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A07D7F2-5EEE-470C-927C-E92B297904B4}"/>
              </a:ext>
            </a:extLst>
          </p:cNvPr>
          <p:cNvSpPr>
            <a:spLocks noGrp="1"/>
          </p:cNvSpPr>
          <p:nvPr>
            <p:ph idx="12"/>
          </p:nvPr>
        </p:nvSpPr>
        <p:spPr>
          <a:xfrm>
            <a:off x="457200" y="4919629"/>
            <a:ext cx="2751776" cy="52488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Example: </a:t>
            </a:r>
            <a:r>
              <a:rPr kumimoji="0" lang="en-US" sz="2600" b="0" i="0" u="none" strike="noStrike" kern="1200" cap="none" spc="0" normalizeH="0" baseline="0" noProof="0" dirty="0">
                <a:ln>
                  <a:noFill/>
                </a:ln>
                <a:solidFill>
                  <a:prstClr val="black"/>
                </a:solidFill>
                <a:effectLst/>
                <a:uLnTx/>
                <a:uFillTx/>
                <a:latin typeface="Calibri (Body)"/>
              </a:rPr>
              <a:t>What is?</a:t>
            </a:r>
          </a:p>
        </p:txBody>
      </p:sp>
      <p:graphicFrame>
        <p:nvGraphicFramePr>
          <p:cNvPr id="20" name="Object 19">
            <a:extLst>
              <a:ext uri="{FF2B5EF4-FFF2-40B4-BE49-F238E27FC236}">
                <a16:creationId xmlns:a16="http://schemas.microsoft.com/office/drawing/2014/main" id="{87784FA2-4E3C-4F55-893F-7758046E1A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1380424"/>
              </p:ext>
            </p:extLst>
          </p:nvPr>
        </p:nvGraphicFramePr>
        <p:xfrm>
          <a:off x="914400" y="5458326"/>
          <a:ext cx="3116182" cy="561474"/>
        </p:xfrm>
        <a:graphic>
          <a:graphicData uri="http://schemas.openxmlformats.org/presentationml/2006/ole">
            <mc:AlternateContent xmlns:mc="http://schemas.openxmlformats.org/markup-compatibility/2006">
              <mc:Choice xmlns:v="urn:schemas-microsoft-com:vml" Requires="v">
                <p:oleObj name="Equation" r:id="rId8" imgW="1409400" imgH="253800" progId="Equation.DSMT4">
                  <p:embed/>
                </p:oleObj>
              </mc:Choice>
              <mc:Fallback>
                <p:oleObj name="Equation" r:id="rId8" imgW="1409400" imgH="253800" progId="Equation.DSMT4">
                  <p:embed/>
                  <p:pic>
                    <p:nvPicPr>
                      <p:cNvPr id="0" name=""/>
                      <p:cNvPicPr/>
                      <p:nvPr/>
                    </p:nvPicPr>
                    <p:blipFill>
                      <a:blip r:embed="rId9"/>
                      <a:stretch>
                        <a:fillRect/>
                      </a:stretch>
                    </p:blipFill>
                    <p:spPr>
                      <a:xfrm>
                        <a:off x="914400" y="5458326"/>
                        <a:ext cx="3116182" cy="56147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E0457D7-1D57-40FF-A631-9BD4CEE5B306}"/>
              </a:ext>
            </a:extLst>
          </p:cNvPr>
          <p:cNvSpPr>
            <a:spLocks noGrp="1"/>
          </p:cNvSpPr>
          <p:nvPr>
            <p:ph idx="13"/>
          </p:nvPr>
        </p:nvSpPr>
        <p:spPr>
          <a:xfrm>
            <a:off x="914400" y="6019800"/>
            <a:ext cx="1828800" cy="483317"/>
          </a:xfrm>
        </p:spPr>
        <p:txBody>
          <a:bodyPr/>
          <a:lstStyle/>
          <a:p>
            <a:r>
              <a:rPr kumimoji="0" lang="en-US" sz="2600" b="1" i="0" u="none" strike="noStrike" kern="1200" cap="none" spc="0" normalizeH="0" baseline="0" noProof="0" dirty="0">
                <a:ln>
                  <a:noFill/>
                </a:ln>
                <a:solidFill>
                  <a:prstClr val="black"/>
                </a:solidFill>
                <a:effectLst/>
                <a:uLnTx/>
                <a:uFillTx/>
                <a:latin typeface="Calibri (Body)"/>
                <a:ea typeface="Cambria Math" pitchFamily="18" charset="0"/>
              </a:rPr>
              <a:t>Solution</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a:rPr>
              <a:t>∅</a:t>
            </a:r>
            <a:endParaRPr lang="en-US" dirty="0">
              <a:latin typeface="Calibri (Body)"/>
            </a:endParaRPr>
          </a:p>
        </p:txBody>
      </p:sp>
      <p:sp>
        <p:nvSpPr>
          <p:cNvPr id="9" name="Content Placeholder 8">
            <a:extLst>
              <a:ext uri="{FF2B5EF4-FFF2-40B4-BE49-F238E27FC236}">
                <a16:creationId xmlns:a16="http://schemas.microsoft.com/office/drawing/2014/main" id="{A0955B0E-E5C2-458B-B357-2C6B2DA4C9C5}"/>
              </a:ext>
            </a:extLst>
          </p:cNvPr>
          <p:cNvSpPr>
            <a:spLocks noGrp="1"/>
          </p:cNvSpPr>
          <p:nvPr>
            <p:ph idx="15"/>
          </p:nvPr>
        </p:nvSpPr>
        <p:spPr>
          <a:xfrm>
            <a:off x="5257800" y="4483338"/>
            <a:ext cx="3276600" cy="49722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Venn Diagram for A ∩B</a:t>
            </a:r>
          </a:p>
        </p:txBody>
      </p:sp>
      <p:pic>
        <p:nvPicPr>
          <p:cNvPr id="17" name="Picture 6" descr="Universal sets U shows A intersection B with common area between A and B shaded.">
            <a:extLst>
              <a:ext uri="{FF2B5EF4-FFF2-40B4-BE49-F238E27FC236}">
                <a16:creationId xmlns:a16="http://schemas.microsoft.com/office/drawing/2014/main" id="{C2DB609C-CD45-445D-AA82-D9B2C002607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10200" y="5105400"/>
            <a:ext cx="3438442" cy="1475360"/>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415CFCEA-BF10-4107-B662-8EC806A1C07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087369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94D3-8E00-427C-96AA-795932C67914}"/>
              </a:ext>
            </a:extLst>
          </p:cNvPr>
          <p:cNvSpPr>
            <a:spLocks noGrp="1"/>
          </p:cNvSpPr>
          <p:nvPr>
            <p:ph type="title"/>
          </p:nvPr>
        </p:nvSpPr>
        <p:spPr/>
        <p:txBody>
          <a:bodyPr/>
          <a:lstStyle/>
          <a:p>
            <a:r>
              <a:rPr lang="en-US" dirty="0"/>
              <a:t>Complement</a:t>
            </a:r>
          </a:p>
        </p:txBody>
      </p:sp>
      <p:sp>
        <p:nvSpPr>
          <p:cNvPr id="3" name="Content Placeholder 2">
            <a:extLst>
              <a:ext uri="{FF2B5EF4-FFF2-40B4-BE49-F238E27FC236}">
                <a16:creationId xmlns:a16="http://schemas.microsoft.com/office/drawing/2014/main" id="{F6B4A91F-BB63-46AE-8B84-79687AFF41CE}"/>
              </a:ext>
            </a:extLst>
          </p:cNvPr>
          <p:cNvSpPr>
            <a:spLocks noGrp="1"/>
          </p:cNvSpPr>
          <p:nvPr>
            <p:ph idx="1"/>
          </p:nvPr>
        </p:nvSpPr>
        <p:spPr>
          <a:xfrm>
            <a:off x="457200" y="1295400"/>
            <a:ext cx="7848600" cy="99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If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is a set, then the </a:t>
            </a:r>
            <a:r>
              <a:rPr kumimoji="0" lang="en-US" sz="2800" b="0" i="1" u="none" strike="noStrike" kern="1200" cap="none" spc="0" normalizeH="0" baseline="0" noProof="0" dirty="0">
                <a:ln>
                  <a:noFill/>
                </a:ln>
                <a:solidFill>
                  <a:prstClr val="black"/>
                </a:solidFill>
                <a:effectLst/>
                <a:uLnTx/>
                <a:uFillTx/>
                <a:latin typeface="Calibri (Body)"/>
              </a:rPr>
              <a:t>complement </a:t>
            </a:r>
            <a:r>
              <a:rPr kumimoji="0" lang="en-US" sz="2800" b="0" i="0" u="none" strike="noStrike" kern="1200" cap="none" spc="0" normalizeH="0" baseline="0" noProof="0" dirty="0">
                <a:ln>
                  <a:noFill/>
                </a:ln>
                <a:solidFill>
                  <a:prstClr val="black"/>
                </a:solidFill>
                <a:effectLst/>
                <a:uLnTx/>
                <a:uFillTx/>
                <a:latin typeface="Calibri (Body)"/>
              </a:rPr>
              <a:t>of the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1"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(with respect to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800" b="0" i="0" u="none" strike="noStrike" kern="1200" cap="none" spc="0" normalizeH="0" baseline="0" noProof="0" dirty="0">
                <a:ln>
                  <a:noFill/>
                </a:ln>
                <a:solidFill>
                  <a:prstClr val="black"/>
                </a:solidFill>
                <a:effectLst/>
                <a:uLnTx/>
                <a:uFillTx/>
                <a:latin typeface="Calibri (Body)"/>
              </a:rPr>
              <a:t>), denoted by</a:t>
            </a:r>
            <a:endParaRPr kumimoji="0" lang="en-US" sz="2600" b="0" i="0" u="none" strike="noStrike" kern="1200" cap="none" spc="0" normalizeH="0" baseline="0" noProof="0" dirty="0">
              <a:ln>
                <a:noFill/>
              </a:ln>
              <a:solidFill>
                <a:prstClr val="black"/>
              </a:solidFill>
              <a:effectLst/>
              <a:uLnTx/>
              <a:uFillTx/>
              <a:latin typeface="Calibri (Body)"/>
            </a:endParaRPr>
          </a:p>
        </p:txBody>
      </p:sp>
      <p:graphicFrame>
        <p:nvGraphicFramePr>
          <p:cNvPr id="20" name="Object 19">
            <a:extLst>
              <a:ext uri="{FF2B5EF4-FFF2-40B4-BE49-F238E27FC236}">
                <a16:creationId xmlns:a16="http://schemas.microsoft.com/office/drawing/2014/main" id="{6E8F5539-926E-4724-96B8-F287541F86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8134489"/>
              </p:ext>
            </p:extLst>
          </p:nvPr>
        </p:nvGraphicFramePr>
        <p:xfrm>
          <a:off x="5371154" y="1752600"/>
          <a:ext cx="352697" cy="411480"/>
        </p:xfrm>
        <a:graphic>
          <a:graphicData uri="http://schemas.openxmlformats.org/presentationml/2006/ole">
            <mc:AlternateContent xmlns:mc="http://schemas.openxmlformats.org/markup-compatibility/2006">
              <mc:Choice xmlns:v="urn:schemas-microsoft-com:vml" Requires="v">
                <p:oleObj name="Equation" r:id="rId2" imgW="152280" imgH="177480" progId="Equation.DSMT4">
                  <p:embed/>
                </p:oleObj>
              </mc:Choice>
              <mc:Fallback>
                <p:oleObj name="Equation" r:id="rId2" imgW="152280" imgH="177480" progId="Equation.DSMT4">
                  <p:embed/>
                  <p:pic>
                    <p:nvPicPr>
                      <p:cNvPr id="0" name=""/>
                      <p:cNvPicPr/>
                      <p:nvPr/>
                    </p:nvPicPr>
                    <p:blipFill>
                      <a:blip r:embed="rId3"/>
                      <a:stretch>
                        <a:fillRect/>
                      </a:stretch>
                    </p:blipFill>
                    <p:spPr>
                      <a:xfrm>
                        <a:off x="5371154" y="1752600"/>
                        <a:ext cx="352697" cy="4114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1B79722-F4C3-48B1-A1D1-E66A8EA6D7AB}"/>
              </a:ext>
            </a:extLst>
          </p:cNvPr>
          <p:cNvSpPr>
            <a:spLocks noGrp="1"/>
          </p:cNvSpPr>
          <p:nvPr>
            <p:ph idx="10"/>
          </p:nvPr>
        </p:nvSpPr>
        <p:spPr>
          <a:xfrm>
            <a:off x="5638800" y="1715926"/>
            <a:ext cx="2514600" cy="444661"/>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is the set</a:t>
            </a:r>
            <a:endParaRPr lang="en-US" dirty="0">
              <a:latin typeface="Calibri (Body)"/>
            </a:endParaRPr>
          </a:p>
        </p:txBody>
      </p:sp>
      <p:graphicFrame>
        <p:nvGraphicFramePr>
          <p:cNvPr id="10" name="Object 9">
            <a:extLst>
              <a:ext uri="{FF2B5EF4-FFF2-40B4-BE49-F238E27FC236}">
                <a16:creationId xmlns:a16="http://schemas.microsoft.com/office/drawing/2014/main" id="{2D5B458A-60BD-463F-A33B-6501A503A0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0142489"/>
              </p:ext>
            </p:extLst>
          </p:nvPr>
        </p:nvGraphicFramePr>
        <p:xfrm>
          <a:off x="7141464" y="1801368"/>
          <a:ext cx="838200" cy="478972"/>
        </p:xfrm>
        <a:graphic>
          <a:graphicData uri="http://schemas.openxmlformats.org/presentationml/2006/ole">
            <mc:AlternateContent xmlns:mc="http://schemas.openxmlformats.org/markup-compatibility/2006">
              <mc:Choice xmlns:v="urn:schemas-microsoft-com:vml" Requires="v">
                <p:oleObj name="Equation" r:id="rId4" imgW="355320" imgH="203040" progId="Equation.DSMT4">
                  <p:embed/>
                </p:oleObj>
              </mc:Choice>
              <mc:Fallback>
                <p:oleObj name="Equation" r:id="rId4" imgW="355320" imgH="203040" progId="Equation.DSMT4">
                  <p:embed/>
                  <p:pic>
                    <p:nvPicPr>
                      <p:cNvPr id="0" name=""/>
                      <p:cNvPicPr/>
                      <p:nvPr/>
                    </p:nvPicPr>
                    <p:blipFill>
                      <a:blip r:embed="rId5"/>
                      <a:stretch>
                        <a:fillRect/>
                      </a:stretch>
                    </p:blipFill>
                    <p:spPr>
                      <a:xfrm>
                        <a:off x="7141464" y="1801368"/>
                        <a:ext cx="838200" cy="47897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9EE7253-C44D-4BFF-B7CE-CC63514F05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089764"/>
              </p:ext>
            </p:extLst>
          </p:nvPr>
        </p:nvGraphicFramePr>
        <p:xfrm>
          <a:off x="3317138" y="2339989"/>
          <a:ext cx="2509724" cy="507015"/>
        </p:xfrm>
        <a:graphic>
          <a:graphicData uri="http://schemas.openxmlformats.org/presentationml/2006/ole">
            <mc:AlternateContent xmlns:mc="http://schemas.openxmlformats.org/markup-compatibility/2006">
              <mc:Choice xmlns:v="urn:schemas-microsoft-com:vml" Requires="v">
                <p:oleObj name="Equation" r:id="rId6" imgW="1257120" imgH="253800" progId="Equation.DSMT4">
                  <p:embed/>
                </p:oleObj>
              </mc:Choice>
              <mc:Fallback>
                <p:oleObj name="Equation" r:id="rId6" imgW="1257120" imgH="253800" progId="Equation.DSMT4">
                  <p:embed/>
                  <p:pic>
                    <p:nvPicPr>
                      <p:cNvPr id="0" name=""/>
                      <p:cNvPicPr/>
                      <p:nvPr/>
                    </p:nvPicPr>
                    <p:blipFill>
                      <a:blip r:embed="rId7"/>
                      <a:stretch>
                        <a:fillRect/>
                      </a:stretch>
                    </p:blipFill>
                    <p:spPr>
                      <a:xfrm>
                        <a:off x="3317138" y="2339989"/>
                        <a:ext cx="2509724" cy="50701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AD0C602-C552-4DE1-BD76-C669A4E36C70}"/>
              </a:ext>
            </a:extLst>
          </p:cNvPr>
          <p:cNvSpPr>
            <a:spLocks noGrp="1"/>
          </p:cNvSpPr>
          <p:nvPr>
            <p:ph idx="11"/>
          </p:nvPr>
        </p:nvSpPr>
        <p:spPr>
          <a:xfrm>
            <a:off x="457200" y="2895600"/>
            <a:ext cx="7924800" cy="6608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(The complement of A is sometimes denoted by</a:t>
            </a:r>
            <a:endParaRPr kumimoji="0" lang="en-US" sz="2600" b="0" i="0" u="none" strike="noStrike" kern="1200" cap="none" spc="0" normalizeH="0" baseline="0" noProof="0" dirty="0">
              <a:ln>
                <a:noFill/>
              </a:ln>
              <a:solidFill>
                <a:prstClr val="black"/>
              </a:solidFill>
              <a:effectLst/>
              <a:uLnTx/>
              <a:uFillTx/>
              <a:latin typeface="Calibri (Body)"/>
              <a:ea typeface="Cambria Math"/>
            </a:endParaRPr>
          </a:p>
        </p:txBody>
      </p:sp>
      <p:graphicFrame>
        <p:nvGraphicFramePr>
          <p:cNvPr id="21" name="Object 20">
            <a:extLst>
              <a:ext uri="{FF2B5EF4-FFF2-40B4-BE49-F238E27FC236}">
                <a16:creationId xmlns:a16="http://schemas.microsoft.com/office/drawing/2014/main" id="{60158FA1-4215-43D6-B74A-550BD5C62F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64914635"/>
              </p:ext>
            </p:extLst>
          </p:nvPr>
        </p:nvGraphicFramePr>
        <p:xfrm>
          <a:off x="7467600" y="2862164"/>
          <a:ext cx="490636" cy="490636"/>
        </p:xfrm>
        <a:graphic>
          <a:graphicData uri="http://schemas.openxmlformats.org/presentationml/2006/ole">
            <mc:AlternateContent xmlns:mc="http://schemas.openxmlformats.org/markup-compatibility/2006">
              <mc:Choice xmlns:v="urn:schemas-microsoft-com:vml" Requires="v">
                <p:oleObj name="Equation" r:id="rId8" imgW="190440" imgH="190440" progId="Equation.DSMT4">
                  <p:embed/>
                </p:oleObj>
              </mc:Choice>
              <mc:Fallback>
                <p:oleObj name="Equation" r:id="rId8" imgW="190440" imgH="190440" progId="Equation.DSMT4">
                  <p:embed/>
                  <p:pic>
                    <p:nvPicPr>
                      <p:cNvPr id="0" name=""/>
                      <p:cNvPicPr/>
                      <p:nvPr/>
                    </p:nvPicPr>
                    <p:blipFill>
                      <a:blip r:embed="rId9"/>
                      <a:stretch>
                        <a:fillRect/>
                      </a:stretch>
                    </p:blipFill>
                    <p:spPr>
                      <a:xfrm>
                        <a:off x="7467600" y="2862164"/>
                        <a:ext cx="490636" cy="49063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5C7D597-DD32-46B6-9F25-38A5A5A78977}"/>
              </a:ext>
            </a:extLst>
          </p:cNvPr>
          <p:cNvSpPr>
            <a:spLocks noGrp="1"/>
          </p:cNvSpPr>
          <p:nvPr>
            <p:ph idx="12"/>
          </p:nvPr>
        </p:nvSpPr>
        <p:spPr>
          <a:xfrm>
            <a:off x="7809346" y="2895600"/>
            <a:ext cx="496454" cy="6172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rPr>
              <a:t>.</a:t>
            </a:r>
            <a:r>
              <a:rPr kumimoji="0" lang="en-US" sz="2800" b="0" i="0" u="none" strike="noStrike" kern="1200" cap="none" spc="0" normalizeH="0" baseline="0" noProof="0" dirty="0">
                <a:ln>
                  <a:noFill/>
                </a:ln>
                <a:solidFill>
                  <a:prstClr val="black"/>
                </a:solidFill>
                <a:effectLst/>
                <a:uLnTx/>
                <a:uFillTx/>
                <a:latin typeface="Calibri (Body)"/>
              </a:rPr>
              <a:t>)</a:t>
            </a:r>
          </a:p>
        </p:txBody>
      </p:sp>
      <p:sp>
        <p:nvSpPr>
          <p:cNvPr id="7" name="Content Placeholder 6">
            <a:extLst>
              <a:ext uri="{FF2B5EF4-FFF2-40B4-BE49-F238E27FC236}">
                <a16:creationId xmlns:a16="http://schemas.microsoft.com/office/drawing/2014/main" id="{1778D463-2A42-4ADE-BE97-65869F499B96}"/>
              </a:ext>
            </a:extLst>
          </p:cNvPr>
          <p:cNvSpPr>
            <a:spLocks noGrp="1"/>
          </p:cNvSpPr>
          <p:nvPr>
            <p:ph idx="13"/>
          </p:nvPr>
        </p:nvSpPr>
        <p:spPr>
          <a:xfrm>
            <a:off x="457200" y="3556478"/>
            <a:ext cx="7931727" cy="116043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a:t>
            </a:r>
            <a:r>
              <a:rPr kumimoji="0" lang="en-US" sz="2800" b="0" i="0" u="none" strike="noStrike" kern="1200" cap="none" spc="0" normalizeH="0" baseline="0" noProof="0" dirty="0">
                <a:ln>
                  <a:noFill/>
                </a:ln>
                <a:solidFill>
                  <a:prstClr val="black"/>
                </a:solidFill>
                <a:effectLst/>
                <a:uLnTx/>
                <a:uFillTx/>
                <a:latin typeface="Calibri (Body)"/>
              </a:rPr>
              <a:t>: If </a:t>
            </a:r>
            <a:r>
              <a:rPr kumimoji="0" lang="en-US" sz="2800" b="0" i="1" u="none" strike="noStrike" kern="1200" cap="none" spc="0" normalizeH="0" baseline="0" noProof="0" dirty="0">
                <a:ln>
                  <a:noFill/>
                </a:ln>
                <a:solidFill>
                  <a:prstClr val="black"/>
                </a:solidFill>
                <a:effectLst/>
                <a:uLnTx/>
                <a:uFillTx/>
                <a:latin typeface="Calibri (Body)"/>
              </a:rPr>
              <a:t>U</a:t>
            </a:r>
            <a:r>
              <a:rPr kumimoji="0" lang="en-US" sz="2800" b="0" i="0" u="none" strike="noStrike" kern="1200" cap="none" spc="0" normalizeH="0" baseline="0" noProof="0" dirty="0">
                <a:ln>
                  <a:noFill/>
                </a:ln>
                <a:solidFill>
                  <a:prstClr val="black"/>
                </a:solidFill>
                <a:effectLst/>
                <a:uLnTx/>
                <a:uFillTx/>
                <a:latin typeface="Calibri (Body)"/>
              </a:rPr>
              <a:t> is the positive integers less than 100, what is the complement of</a:t>
            </a:r>
            <a:endParaRPr kumimoji="0" lang="en-US" sz="2600" b="0" i="0" u="none" strike="noStrike" kern="1200" cap="none" spc="0" normalizeH="0" baseline="0" noProof="0" dirty="0">
              <a:ln>
                <a:noFill/>
              </a:ln>
              <a:solidFill>
                <a:prstClr val="black"/>
              </a:solidFill>
              <a:effectLst/>
              <a:uLnTx/>
              <a:uFillTx/>
              <a:latin typeface="Calibri (Body)"/>
              <a:ea typeface="Cambria Math"/>
            </a:endParaRPr>
          </a:p>
        </p:txBody>
      </p:sp>
      <p:graphicFrame>
        <p:nvGraphicFramePr>
          <p:cNvPr id="17" name="Object 5">
            <a:extLst>
              <a:ext uri="{FF2B5EF4-FFF2-40B4-BE49-F238E27FC236}">
                <a16:creationId xmlns:a16="http://schemas.microsoft.com/office/drawing/2014/main" id="{CD45E704-3BC7-4A29-8A04-70DC9DFC5B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2602499"/>
              </p:ext>
            </p:extLst>
          </p:nvPr>
        </p:nvGraphicFramePr>
        <p:xfrm>
          <a:off x="4498975" y="3989388"/>
          <a:ext cx="1600200" cy="582612"/>
        </p:xfrm>
        <a:graphic>
          <a:graphicData uri="http://schemas.openxmlformats.org/presentationml/2006/ole">
            <mc:AlternateContent xmlns:mc="http://schemas.openxmlformats.org/markup-compatibility/2006">
              <mc:Choice xmlns:v="urn:schemas-microsoft-com:vml" Requires="v">
                <p:oleObj name="Equation" r:id="rId10" imgW="698400" imgH="253800" progId="Equation.DSMT4">
                  <p:embed/>
                </p:oleObj>
              </mc:Choice>
              <mc:Fallback>
                <p:oleObj name="Equation" r:id="rId10" imgW="698400" imgH="253800" progId="Equation.DSMT4">
                  <p:embed/>
                  <p:pic>
                    <p:nvPicPr>
                      <p:cNvPr id="8" name="Object 5">
                        <a:extLst>
                          <a:ext uri="{C183D7F6-B498-43B3-948B-1728B52AA6E4}">
                            <adec:decorative xmlns:adec="http://schemas.microsoft.com/office/drawing/2017/decorative" val="1"/>
                          </a:ext>
                        </a:extLst>
                      </p:cNvPr>
                      <p:cNvPicPr/>
                      <p:nvPr/>
                    </p:nvPicPr>
                    <p:blipFill>
                      <a:blip r:embed="rId11"/>
                      <a:stretch>
                        <a:fillRect/>
                      </a:stretch>
                    </p:blipFill>
                    <p:spPr>
                      <a:xfrm>
                        <a:off x="4498975" y="3989388"/>
                        <a:ext cx="1600200" cy="58261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076057F-EDE7-41F4-A99E-EDA014BBF410}"/>
              </a:ext>
            </a:extLst>
          </p:cNvPr>
          <p:cNvSpPr>
            <a:spLocks noGrp="1"/>
          </p:cNvSpPr>
          <p:nvPr>
            <p:ph idx="14"/>
          </p:nvPr>
        </p:nvSpPr>
        <p:spPr>
          <a:xfrm>
            <a:off x="912813" y="4940300"/>
            <a:ext cx="1676400" cy="582612"/>
          </a:xfrm>
        </p:spPr>
        <p:txBody>
          <a:bodyPr/>
          <a:lstStyle/>
          <a:p>
            <a:r>
              <a:rPr lang="en-US" sz="2800" dirty="0">
                <a:latin typeface="Calibri (Body)"/>
              </a:rPr>
              <a:t>Solution:</a:t>
            </a:r>
          </a:p>
        </p:txBody>
      </p:sp>
      <p:graphicFrame>
        <p:nvGraphicFramePr>
          <p:cNvPr id="18" name="Object 6">
            <a:extLst>
              <a:ext uri="{FF2B5EF4-FFF2-40B4-BE49-F238E27FC236}">
                <a16:creationId xmlns:a16="http://schemas.microsoft.com/office/drawing/2014/main" id="{63683288-D4D8-4FDF-B92F-46148D67A1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3026138"/>
              </p:ext>
            </p:extLst>
          </p:nvPr>
        </p:nvGraphicFramePr>
        <p:xfrm>
          <a:off x="2284413" y="4940300"/>
          <a:ext cx="1601787" cy="582613"/>
        </p:xfrm>
        <a:graphic>
          <a:graphicData uri="http://schemas.openxmlformats.org/presentationml/2006/ole">
            <mc:AlternateContent xmlns:mc="http://schemas.openxmlformats.org/markup-compatibility/2006">
              <mc:Choice xmlns:v="urn:schemas-microsoft-com:vml" Requires="v">
                <p:oleObj name="Equation" r:id="rId12" imgW="698400" imgH="253800" progId="Equation.DSMT4">
                  <p:embed/>
                </p:oleObj>
              </mc:Choice>
              <mc:Fallback>
                <p:oleObj name="Equation" r:id="rId12" imgW="698400" imgH="253800" progId="Equation.DSMT4">
                  <p:embed/>
                  <p:pic>
                    <p:nvPicPr>
                      <p:cNvPr id="12" name="Object 6">
                        <a:extLst>
                          <a:ext uri="{C183D7F6-B498-43B3-948B-1728B52AA6E4}">
                            <adec:decorative xmlns:adec="http://schemas.microsoft.com/office/drawing/2017/decorative" val="1"/>
                          </a:ext>
                        </a:extLst>
                      </p:cNvPr>
                      <p:cNvPicPr/>
                      <p:nvPr/>
                    </p:nvPicPr>
                    <p:blipFill>
                      <a:blip r:embed="rId13"/>
                      <a:stretch>
                        <a:fillRect/>
                      </a:stretch>
                    </p:blipFill>
                    <p:spPr>
                      <a:xfrm>
                        <a:off x="2284413" y="4940300"/>
                        <a:ext cx="1601787" cy="5826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DF4ED97-6289-4BE6-BBA2-200B5CA9A61D}"/>
              </a:ext>
            </a:extLst>
          </p:cNvPr>
          <p:cNvSpPr>
            <a:spLocks noGrp="1"/>
          </p:cNvSpPr>
          <p:nvPr>
            <p:ph idx="15"/>
          </p:nvPr>
        </p:nvSpPr>
        <p:spPr>
          <a:xfrm>
            <a:off x="4800600" y="4716917"/>
            <a:ext cx="4114800" cy="45696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Venn Diagram for Complement</a:t>
            </a:r>
          </a:p>
        </p:txBody>
      </p:sp>
      <p:pic>
        <p:nvPicPr>
          <p:cNvPr id="19" name="Picture 8" descr="Universal set U contains A. Area which belongs to U but not to A is shaded.">
            <a:extLst>
              <a:ext uri="{FF2B5EF4-FFF2-40B4-BE49-F238E27FC236}">
                <a16:creationId xmlns:a16="http://schemas.microsoft.com/office/drawing/2014/main" id="{5968F9C8-DD31-426E-B623-AD28F532D3B0}"/>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523267" y="5105400"/>
            <a:ext cx="3212308" cy="1475360"/>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2784CDB2-3DD4-4DF6-8C0D-714992C6C19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212782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E936-7257-4345-A6AE-F3A684DE0E99}"/>
              </a:ext>
            </a:extLst>
          </p:cNvPr>
          <p:cNvSpPr>
            <a:spLocks noGrp="1"/>
          </p:cNvSpPr>
          <p:nvPr>
            <p:ph type="title"/>
          </p:nvPr>
        </p:nvSpPr>
        <p:spPr/>
        <p:txBody>
          <a:bodyPr/>
          <a:lstStyle/>
          <a:p>
            <a:r>
              <a:rPr lang="en-US" dirty="0"/>
              <a:t>Difference</a:t>
            </a:r>
          </a:p>
        </p:txBody>
      </p:sp>
      <p:sp>
        <p:nvSpPr>
          <p:cNvPr id="3" name="Content Placeholder 2">
            <a:extLst>
              <a:ext uri="{FF2B5EF4-FFF2-40B4-BE49-F238E27FC236}">
                <a16:creationId xmlns:a16="http://schemas.microsoft.com/office/drawing/2014/main" id="{84836903-7A25-4594-8666-CE8347D8F81D}"/>
              </a:ext>
            </a:extLst>
          </p:cNvPr>
          <p:cNvSpPr>
            <a:spLocks noGrp="1"/>
          </p:cNvSpPr>
          <p:nvPr>
            <p:ph idx="1"/>
          </p:nvPr>
        </p:nvSpPr>
        <p:spPr>
          <a:xfrm>
            <a:off x="457200" y="1295400"/>
            <a:ext cx="7924800" cy="2667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Let  </a:t>
            </a:r>
            <a:r>
              <a:rPr kumimoji="0" lang="en-US" sz="3200" b="0" i="1" u="none" strike="noStrike" kern="1200" cap="none" spc="0" normalizeH="0" baseline="0" noProof="0" dirty="0">
                <a:ln>
                  <a:noFill/>
                </a:ln>
                <a:solidFill>
                  <a:prstClr val="black"/>
                </a:solidFill>
                <a:effectLst/>
                <a:uLnTx/>
                <a:uFillTx/>
                <a:latin typeface="Calibri (Body)"/>
              </a:rPr>
              <a:t>A </a:t>
            </a:r>
            <a:r>
              <a:rPr kumimoji="0" lang="en-US" sz="3200" b="0" i="0" u="none" strike="noStrike" kern="1200" cap="none" spc="0" normalizeH="0" baseline="0" noProof="0" dirty="0">
                <a:ln>
                  <a:noFill/>
                </a:ln>
                <a:solidFill>
                  <a:prstClr val="black"/>
                </a:solidFill>
                <a:effectLst/>
                <a:uLnTx/>
                <a:uFillTx/>
                <a:latin typeface="Calibri (Body)"/>
              </a:rPr>
              <a:t>and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be sets. The </a:t>
            </a:r>
            <a:r>
              <a:rPr kumimoji="0" lang="en-US" sz="3200" b="0" i="1" u="none" strike="noStrike" kern="1200" cap="none" spc="0" normalizeH="0" baseline="0" noProof="0" dirty="0">
                <a:ln>
                  <a:noFill/>
                </a:ln>
                <a:solidFill>
                  <a:prstClr val="black"/>
                </a:solidFill>
                <a:effectLst/>
                <a:uLnTx/>
                <a:uFillTx/>
                <a:latin typeface="Calibri (Body)"/>
              </a:rPr>
              <a:t>difference</a:t>
            </a:r>
            <a:r>
              <a:rPr kumimoji="0" lang="en-US" sz="3200" b="0" i="0" u="none" strike="noStrike" kern="1200" cap="none" spc="0" normalizeH="0" baseline="0" noProof="0" dirty="0">
                <a:ln>
                  <a:noFill/>
                </a:ln>
                <a:solidFill>
                  <a:prstClr val="black"/>
                </a:solidFill>
                <a:effectLst/>
                <a:uLnTx/>
                <a:uFillTx/>
                <a:latin typeface="Calibri (Body)"/>
              </a:rPr>
              <a:t> of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denoted by</a:t>
            </a:r>
          </a:p>
        </p:txBody>
      </p:sp>
      <p:graphicFrame>
        <p:nvGraphicFramePr>
          <p:cNvPr id="20" name="Object 19">
            <a:extLst>
              <a:ext uri="{FF2B5EF4-FFF2-40B4-BE49-F238E27FC236}">
                <a16:creationId xmlns:a16="http://schemas.microsoft.com/office/drawing/2014/main" id="{B71BE09C-08D8-4137-AA76-B4BF482E91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8842909"/>
              </p:ext>
            </p:extLst>
          </p:nvPr>
        </p:nvGraphicFramePr>
        <p:xfrm>
          <a:off x="4336012" y="1867146"/>
          <a:ext cx="1074188" cy="485117"/>
        </p:xfrm>
        <a:graphic>
          <a:graphicData uri="http://schemas.openxmlformats.org/presentationml/2006/ole">
            <mc:AlternateContent xmlns:mc="http://schemas.openxmlformats.org/markup-compatibility/2006">
              <mc:Choice xmlns:v="urn:schemas-microsoft-com:vml" Requires="v">
                <p:oleObj name="Equation" r:id="rId2" imgW="393480" imgH="177480" progId="Equation.DSMT4">
                  <p:embed/>
                </p:oleObj>
              </mc:Choice>
              <mc:Fallback>
                <p:oleObj name="Equation" r:id="rId2" imgW="393480" imgH="177480" progId="Equation.DSMT4">
                  <p:embed/>
                  <p:pic>
                    <p:nvPicPr>
                      <p:cNvPr id="0" name=""/>
                      <p:cNvPicPr/>
                      <p:nvPr/>
                    </p:nvPicPr>
                    <p:blipFill>
                      <a:blip r:embed="rId3"/>
                      <a:stretch>
                        <a:fillRect/>
                      </a:stretch>
                    </p:blipFill>
                    <p:spPr>
                      <a:xfrm>
                        <a:off x="4336012" y="1867146"/>
                        <a:ext cx="1074188" cy="48511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4C3709-3C43-44B4-8E49-88C15C9FB68B}"/>
              </a:ext>
            </a:extLst>
          </p:cNvPr>
          <p:cNvSpPr>
            <a:spLocks noGrp="1"/>
          </p:cNvSpPr>
          <p:nvPr>
            <p:ph idx="10"/>
          </p:nvPr>
        </p:nvSpPr>
        <p:spPr>
          <a:xfrm>
            <a:off x="5334000" y="1771758"/>
            <a:ext cx="1988127" cy="48511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the set</a:t>
            </a:r>
            <a:endParaRPr lang="en-US" dirty="0">
              <a:latin typeface="Calibri (Body)"/>
            </a:endParaRPr>
          </a:p>
        </p:txBody>
      </p:sp>
      <p:sp>
        <p:nvSpPr>
          <p:cNvPr id="5" name="Content Placeholder 4">
            <a:extLst>
              <a:ext uri="{FF2B5EF4-FFF2-40B4-BE49-F238E27FC236}">
                <a16:creationId xmlns:a16="http://schemas.microsoft.com/office/drawing/2014/main" id="{4E92ABFE-F893-4AF3-BAEA-30741A44A0E3}"/>
              </a:ext>
            </a:extLst>
          </p:cNvPr>
          <p:cNvSpPr>
            <a:spLocks noGrp="1"/>
          </p:cNvSpPr>
          <p:nvPr>
            <p:ph idx="11"/>
          </p:nvPr>
        </p:nvSpPr>
        <p:spPr>
          <a:xfrm>
            <a:off x="445655" y="2267266"/>
            <a:ext cx="7924800" cy="1618934"/>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containing the elements of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that are not in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The difference of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is also called the complement of </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with respect to </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graphicFrame>
        <p:nvGraphicFramePr>
          <p:cNvPr id="16" name="Object 3">
            <a:extLst>
              <a:ext uri="{FF2B5EF4-FFF2-40B4-BE49-F238E27FC236}">
                <a16:creationId xmlns:a16="http://schemas.microsoft.com/office/drawing/2014/main" id="{7C32C528-8611-4EE8-BB6F-5E91227F18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7839703"/>
              </p:ext>
            </p:extLst>
          </p:nvPr>
        </p:nvGraphicFramePr>
        <p:xfrm>
          <a:off x="695325" y="3846513"/>
          <a:ext cx="4579938" cy="617537"/>
        </p:xfrm>
        <a:graphic>
          <a:graphicData uri="http://schemas.openxmlformats.org/presentationml/2006/ole">
            <mc:AlternateContent xmlns:mc="http://schemas.openxmlformats.org/markup-compatibility/2006">
              <mc:Choice xmlns:v="urn:schemas-microsoft-com:vml" Requires="v">
                <p:oleObj name="Equation" r:id="rId4" imgW="1981080" imgH="266400" progId="Equation.DSMT4">
                  <p:embed/>
                </p:oleObj>
              </mc:Choice>
              <mc:Fallback>
                <p:oleObj name="Equation" r:id="rId4" imgW="1981080" imgH="266400" progId="Equation.DSMT4">
                  <p:embed/>
                  <p:pic>
                    <p:nvPicPr>
                      <p:cNvPr id="16" name="Object 3">
                        <a:extLst>
                          <a:ext uri="{C183D7F6-B498-43B3-948B-1728B52AA6E4}">
                            <adec:decorative xmlns:adec="http://schemas.microsoft.com/office/drawing/2017/decorative" val="1"/>
                          </a:ext>
                        </a:extLst>
                      </p:cNvPr>
                      <p:cNvPicPr/>
                      <p:nvPr/>
                    </p:nvPicPr>
                    <p:blipFill>
                      <a:blip r:embed="rId5"/>
                      <a:stretch>
                        <a:fillRect/>
                      </a:stretch>
                    </p:blipFill>
                    <p:spPr>
                      <a:xfrm>
                        <a:off x="695325" y="3846513"/>
                        <a:ext cx="4579938" cy="61753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C404F8D-AD5E-451D-B024-B77B0FE7A474}"/>
              </a:ext>
            </a:extLst>
          </p:cNvPr>
          <p:cNvSpPr>
            <a:spLocks noGrp="1"/>
          </p:cNvSpPr>
          <p:nvPr>
            <p:ph idx="12"/>
          </p:nvPr>
        </p:nvSpPr>
        <p:spPr>
          <a:xfrm>
            <a:off x="5486400" y="4572000"/>
            <a:ext cx="3158837" cy="457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Venn Diagram</a:t>
            </a:r>
            <a:r>
              <a:rPr kumimoji="0" lang="en-US" sz="2400" b="0" i="0" u="none" strike="noStrike" kern="1200" cap="none" spc="0" normalizeH="0" baseline="0" noProof="0" dirty="0">
                <a:ln>
                  <a:noFill/>
                </a:ln>
                <a:solidFill>
                  <a:prstClr val="black"/>
                </a:solidFill>
                <a:effectLst/>
                <a:uLnTx/>
                <a:uFillTx/>
                <a:latin typeface="Calibri (Body)"/>
                <a:ea typeface="Cambria Math"/>
              </a:rPr>
              <a:t> for</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21" name="Object 20">
            <a:extLst>
              <a:ext uri="{FF2B5EF4-FFF2-40B4-BE49-F238E27FC236}">
                <a16:creationId xmlns:a16="http://schemas.microsoft.com/office/drawing/2014/main" id="{60A8D1EA-B216-4AF5-B07B-43561336A1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0245809"/>
              </p:ext>
            </p:extLst>
          </p:nvPr>
        </p:nvGraphicFramePr>
        <p:xfrm>
          <a:off x="7743099" y="4640932"/>
          <a:ext cx="791301" cy="339129"/>
        </p:xfrm>
        <a:graphic>
          <a:graphicData uri="http://schemas.openxmlformats.org/presentationml/2006/ole">
            <mc:AlternateContent xmlns:mc="http://schemas.openxmlformats.org/markup-compatibility/2006">
              <mc:Choice xmlns:v="urn:schemas-microsoft-com:vml" Requires="v">
                <p:oleObj name="Equation" r:id="rId6" imgW="355320" imgH="152280" progId="Equation.DSMT4">
                  <p:embed/>
                </p:oleObj>
              </mc:Choice>
              <mc:Fallback>
                <p:oleObj name="Equation" r:id="rId6" imgW="355320" imgH="152280" progId="Equation.DSMT4">
                  <p:embed/>
                  <p:pic>
                    <p:nvPicPr>
                      <p:cNvPr id="0" name=""/>
                      <p:cNvPicPr/>
                      <p:nvPr/>
                    </p:nvPicPr>
                    <p:blipFill>
                      <a:blip r:embed="rId7"/>
                      <a:stretch>
                        <a:fillRect/>
                      </a:stretch>
                    </p:blipFill>
                    <p:spPr>
                      <a:xfrm>
                        <a:off x="7743099" y="4640932"/>
                        <a:ext cx="791301" cy="339129"/>
                      </a:xfrm>
                      <a:prstGeom prst="rect">
                        <a:avLst/>
                      </a:prstGeom>
                    </p:spPr>
                  </p:pic>
                </p:oleObj>
              </mc:Fallback>
            </mc:AlternateContent>
          </a:graphicData>
        </a:graphic>
      </p:graphicFrame>
      <p:pic>
        <p:nvPicPr>
          <p:cNvPr id="17" name="Picture 5" descr="Universal set U shows A minus B with area only belonging to A is shaded.">
            <a:extLst>
              <a:ext uri="{FF2B5EF4-FFF2-40B4-BE49-F238E27FC236}">
                <a16:creationId xmlns:a16="http://schemas.microsoft.com/office/drawing/2014/main" id="{6138881B-6E0D-463A-8733-63A768906416}"/>
              </a:ext>
            </a:extLst>
          </p:cNvPr>
          <p:cNvPicPr>
            <a:picLocks noGrp="1" noChangeAspect="1" noChangeArrowheads="1"/>
          </p:cNvPicPr>
          <p:nvPr>
            <p:ph idx="14"/>
          </p:nvPr>
        </p:nvPicPr>
        <p:blipFill>
          <a:blip r:embed="rId8">
            <a:extLst>
              <a:ext uri="{28A0092B-C50C-407E-A947-70E740481C1C}">
                <a14:useLocalDpi xmlns:a14="http://schemas.microsoft.com/office/drawing/2010/main" val="0"/>
              </a:ext>
            </a:extLst>
          </a:blip>
          <a:stretch>
            <a:fillRect/>
          </a:stretch>
        </p:blipFill>
        <p:spPr bwMode="auto">
          <a:xfrm>
            <a:off x="5562600" y="5029200"/>
            <a:ext cx="3438442" cy="1469263"/>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BF2A20A1-6ED6-4650-B1BF-F79FEC60DBD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556781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D7F8-0930-47A4-AF85-BA3CCE7E6503}"/>
              </a:ext>
            </a:extLst>
          </p:cNvPr>
          <p:cNvSpPr>
            <a:spLocks noGrp="1"/>
          </p:cNvSpPr>
          <p:nvPr>
            <p:ph type="title"/>
          </p:nvPr>
        </p:nvSpPr>
        <p:spPr/>
        <p:txBody>
          <a:bodyPr/>
          <a:lstStyle/>
          <a:p>
            <a:r>
              <a:rPr lang="en-US" dirty="0"/>
              <a:t>The Cardinality of the Union of Two Sets</a:t>
            </a:r>
          </a:p>
        </p:txBody>
      </p:sp>
      <p:sp>
        <p:nvSpPr>
          <p:cNvPr id="3" name="Content Placeholder 2">
            <a:extLst>
              <a:ext uri="{FF2B5EF4-FFF2-40B4-BE49-F238E27FC236}">
                <a16:creationId xmlns:a16="http://schemas.microsoft.com/office/drawing/2014/main" id="{45A489B9-1B13-4A5F-91BD-5835EDB6A65C}"/>
              </a:ext>
            </a:extLst>
          </p:cNvPr>
          <p:cNvSpPr>
            <a:spLocks noGrp="1"/>
          </p:cNvSpPr>
          <p:nvPr>
            <p:ph idx="1"/>
          </p:nvPr>
        </p:nvSpPr>
        <p:spPr>
          <a:xfrm>
            <a:off x="457200" y="1295400"/>
            <a:ext cx="8229600" cy="762000"/>
          </a:xfrm>
        </p:spPr>
        <p:txBody>
          <a:bodyPr/>
          <a:lstStyle/>
          <a:p>
            <a:pPr marL="0" marR="0" lvl="0" indent="0" algn="l" defTabSz="914400" rtl="0" eaLnBrk="1" fontAlgn="auto" latinLnBrk="0" hangingPunct="1">
              <a:lnSpc>
                <a:spcPct val="100000"/>
              </a:lnSpc>
              <a:spcBef>
                <a:spcPct val="20000"/>
              </a:spcBef>
              <a:spcAft>
                <a:spcPts val="0"/>
              </a:spcAft>
              <a:buClr>
                <a:srgbClr val="777777"/>
              </a:buClr>
              <a:buSzPct val="950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Inclusion-Exclusion</a:t>
            </a:r>
          </a:p>
        </p:txBody>
      </p:sp>
      <p:graphicFrame>
        <p:nvGraphicFramePr>
          <p:cNvPr id="18" name="Object 17">
            <a:extLst>
              <a:ext uri="{FF2B5EF4-FFF2-40B4-BE49-F238E27FC236}">
                <a16:creationId xmlns:a16="http://schemas.microsoft.com/office/drawing/2014/main" id="{20267053-3384-4D25-95CF-3EDF4B7C92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0626864"/>
              </p:ext>
            </p:extLst>
          </p:nvPr>
        </p:nvGraphicFramePr>
        <p:xfrm>
          <a:off x="533400" y="1731508"/>
          <a:ext cx="3863109" cy="554492"/>
        </p:xfrm>
        <a:graphic>
          <a:graphicData uri="http://schemas.openxmlformats.org/presentationml/2006/ole">
            <mc:AlternateContent xmlns:mc="http://schemas.openxmlformats.org/markup-compatibility/2006">
              <mc:Choice xmlns:v="urn:schemas-microsoft-com:vml" Requires="v">
                <p:oleObj name="Equation" r:id="rId2" imgW="1765080" imgH="253800" progId="Equation.DSMT4">
                  <p:embed/>
                </p:oleObj>
              </mc:Choice>
              <mc:Fallback>
                <p:oleObj name="Equation" r:id="rId2" imgW="1765080" imgH="253800" progId="Equation.DSMT4">
                  <p:embed/>
                  <p:pic>
                    <p:nvPicPr>
                      <p:cNvPr id="0" name=""/>
                      <p:cNvPicPr/>
                      <p:nvPr/>
                    </p:nvPicPr>
                    <p:blipFill>
                      <a:blip r:embed="rId3"/>
                      <a:stretch>
                        <a:fillRect/>
                      </a:stretch>
                    </p:blipFill>
                    <p:spPr>
                      <a:xfrm>
                        <a:off x="533400" y="1731508"/>
                        <a:ext cx="3863109" cy="55449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00F46E-1C47-439E-A417-1883FC273A07}"/>
              </a:ext>
            </a:extLst>
          </p:cNvPr>
          <p:cNvSpPr>
            <a:spLocks noGrp="1"/>
          </p:cNvSpPr>
          <p:nvPr>
            <p:ph idx="10"/>
          </p:nvPr>
        </p:nvSpPr>
        <p:spPr>
          <a:xfrm>
            <a:off x="457200" y="2244353"/>
            <a:ext cx="8229600" cy="3394447"/>
          </a:xfrm>
        </p:spPr>
        <p:txBody>
          <a:bodyPr/>
          <a:lstStyle/>
          <a:p>
            <a:pPr marL="0" marR="0" lvl="0" indent="0" algn="l" defTabSz="914400" rtl="0" eaLnBrk="1" fontAlgn="auto" latinLnBrk="0" hangingPunct="1">
              <a:lnSpc>
                <a:spcPct val="100000"/>
              </a:lnSpc>
              <a:spcBef>
                <a:spcPct val="2000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rPr>
              <a:t>Example</a:t>
            </a:r>
            <a:r>
              <a:rPr kumimoji="0" lang="en-US" sz="2400" b="0" i="0" u="none" strike="noStrike" kern="1200" cap="none" spc="0" normalizeH="0" baseline="0" noProof="0" dirty="0">
                <a:ln>
                  <a:noFill/>
                </a:ln>
                <a:solidFill>
                  <a:prstClr val="black"/>
                </a:solidFill>
                <a:effectLst/>
                <a:uLnTx/>
                <a:uFillTx/>
                <a:latin typeface="Calibri (Body)"/>
              </a:rPr>
              <a:t>: Let </a:t>
            </a:r>
            <a:r>
              <a:rPr kumimoji="0" lang="en-US" sz="2400" b="0" i="1" u="none" strike="noStrike" kern="1200" cap="none" spc="0" normalizeH="0" baseline="0" noProof="0" dirty="0">
                <a:ln>
                  <a:noFill/>
                </a:ln>
                <a:solidFill>
                  <a:prstClr val="black"/>
                </a:solidFill>
                <a:effectLst/>
                <a:uLnTx/>
                <a:uFillTx/>
                <a:latin typeface="Calibri (Body)"/>
              </a:rPr>
              <a:t>A</a:t>
            </a:r>
            <a:r>
              <a:rPr kumimoji="0" lang="en-US" sz="2400" b="0" i="0" u="none" strike="noStrike" kern="1200" cap="none" spc="0" normalizeH="0" baseline="0" noProof="0" dirty="0">
                <a:ln>
                  <a:noFill/>
                </a:ln>
                <a:solidFill>
                  <a:prstClr val="black"/>
                </a:solidFill>
                <a:effectLst/>
                <a:uLnTx/>
                <a:uFillTx/>
                <a:latin typeface="Calibri (Body)"/>
              </a:rPr>
              <a:t> be the math majors in your class and </a:t>
            </a:r>
            <a:r>
              <a:rPr kumimoji="0" lang="en-US" sz="2400" b="0" i="1" u="none" strike="noStrike" kern="1200" cap="none" spc="0" normalizeH="0" baseline="0" noProof="0" dirty="0">
                <a:ln>
                  <a:noFill/>
                </a:ln>
                <a:solidFill>
                  <a:prstClr val="black"/>
                </a:solidFill>
                <a:effectLst/>
                <a:uLnTx/>
                <a:uFillTx/>
                <a:latin typeface="Calibri (Body)"/>
              </a:rPr>
              <a:t>B</a:t>
            </a:r>
            <a:r>
              <a:rPr kumimoji="0" lang="en-US" sz="2400" b="0" i="0" u="none" strike="noStrike" kern="1200" cap="none" spc="0" normalizeH="0" baseline="0" noProof="0" dirty="0">
                <a:ln>
                  <a:noFill/>
                </a:ln>
                <a:solidFill>
                  <a:prstClr val="black"/>
                </a:solidFill>
                <a:effectLst/>
                <a:uLnTx/>
                <a:uFillTx/>
                <a:latin typeface="Calibri (Body)"/>
              </a:rPr>
              <a:t> be the CS majors. To count the number of students who are either math majors or CS majors, add the number of math majors and the number of CS majors, and subtract the number of joint CS/math majors.</a:t>
            </a:r>
          </a:p>
          <a:p>
            <a:pPr marL="0" marR="0" lvl="0" indent="0" algn="l" defTabSz="914400" rtl="0" eaLnBrk="1" fontAlgn="auto" latinLnBrk="0" hangingPunct="1">
              <a:lnSpc>
                <a:spcPct val="100000"/>
              </a:lnSpc>
              <a:spcBef>
                <a:spcPct val="20000"/>
              </a:spcBef>
              <a:spcAft>
                <a:spcPts val="0"/>
              </a:spcAft>
              <a:buClr>
                <a:srgbClr val="777777"/>
              </a:buClr>
              <a:buSzPct val="950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We will return to this principle in Chapter 6 and Chapter 8 where we will derive a formula for the cardinality of the union of </a:t>
            </a:r>
            <a:r>
              <a:rPr kumimoji="0" lang="en-US" sz="2400" b="0" i="1" u="none" strike="noStrike" kern="1200" cap="none" spc="0" normalizeH="0" baseline="0" noProof="0" dirty="0">
                <a:ln>
                  <a:noFill/>
                </a:ln>
                <a:solidFill>
                  <a:prstClr val="black"/>
                </a:solidFill>
                <a:effectLst/>
                <a:uLnTx/>
                <a:uFillTx/>
                <a:latin typeface="Calibri (Body)"/>
              </a:rPr>
              <a:t>n</a:t>
            </a:r>
            <a:r>
              <a:rPr kumimoji="0" lang="en-US" sz="2400" b="0" i="0" u="none" strike="noStrike" kern="1200" cap="none" spc="0" normalizeH="0" baseline="0" noProof="0" dirty="0">
                <a:ln>
                  <a:noFill/>
                </a:ln>
                <a:solidFill>
                  <a:prstClr val="black"/>
                </a:solidFill>
                <a:effectLst/>
                <a:uLnTx/>
                <a:uFillTx/>
                <a:latin typeface="Calibri (Body)"/>
              </a:rPr>
              <a:t> sets, where </a:t>
            </a:r>
            <a:r>
              <a:rPr kumimoji="0" lang="en-US" sz="2400" b="0" i="1" u="none" strike="noStrike" kern="1200" cap="none" spc="0" normalizeH="0" baseline="0" noProof="0" dirty="0">
                <a:ln>
                  <a:noFill/>
                </a:ln>
                <a:solidFill>
                  <a:prstClr val="black"/>
                </a:solidFill>
                <a:effectLst/>
                <a:uLnTx/>
                <a:uFillTx/>
                <a:latin typeface="Calibri (Body)"/>
              </a:rPr>
              <a:t>n</a:t>
            </a:r>
            <a:r>
              <a:rPr kumimoji="0" lang="en-US" sz="2400" b="0" i="0" u="none" strike="noStrike" kern="1200" cap="none" spc="0" normalizeH="0" baseline="0" noProof="0" dirty="0">
                <a:ln>
                  <a:noFill/>
                </a:ln>
                <a:solidFill>
                  <a:prstClr val="black"/>
                </a:solidFill>
                <a:effectLst/>
                <a:uLnTx/>
                <a:uFillTx/>
                <a:latin typeface="Calibri (Body)"/>
              </a:rPr>
              <a:t> is a positive integer.</a:t>
            </a:r>
          </a:p>
        </p:txBody>
      </p:sp>
      <p:sp>
        <p:nvSpPr>
          <p:cNvPr id="7" name="Content Placeholder 6">
            <a:extLst>
              <a:ext uri="{FF2B5EF4-FFF2-40B4-BE49-F238E27FC236}">
                <a16:creationId xmlns:a16="http://schemas.microsoft.com/office/drawing/2014/main" id="{AA04DD16-23CD-4E63-A186-79795A2CF409}"/>
              </a:ext>
            </a:extLst>
          </p:cNvPr>
          <p:cNvSpPr>
            <a:spLocks noGrp="1"/>
          </p:cNvSpPr>
          <p:nvPr>
            <p:ph idx="13"/>
          </p:nvPr>
        </p:nvSpPr>
        <p:spPr>
          <a:xfrm>
            <a:off x="764532" y="5715000"/>
            <a:ext cx="4721868" cy="533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pt-BR" sz="2400" b="0" i="0" u="none" strike="noStrike" kern="1200" cap="none" spc="0" normalizeH="0" baseline="0" noProof="0" dirty="0">
                <a:ln>
                  <a:noFill/>
                </a:ln>
                <a:solidFill>
                  <a:prstClr val="black"/>
                </a:solidFill>
                <a:effectLst/>
                <a:uLnTx/>
                <a:uFillTx/>
                <a:latin typeface="Calibri (Body)"/>
              </a:rPr>
              <a:t>Venn Diagram  for A, B, A ∩ B, A ∪ B</a:t>
            </a:r>
            <a:endParaRPr kumimoji="0" lang="en-US" sz="2400" b="0" i="0" u="none" strike="noStrike" kern="1200" cap="none" spc="0" normalizeH="0" baseline="0" noProof="0" dirty="0">
              <a:ln>
                <a:noFill/>
              </a:ln>
              <a:solidFill>
                <a:prstClr val="black"/>
              </a:solidFill>
              <a:effectLst/>
              <a:uLnTx/>
              <a:uFillTx/>
              <a:latin typeface="Calibri (Body)"/>
            </a:endParaRPr>
          </a:p>
        </p:txBody>
      </p:sp>
      <p:pic>
        <p:nvPicPr>
          <p:cNvPr id="15" name="Picture 4" descr="Universal set shows sets A and B with common area between them shaded.">
            <a:extLst>
              <a:ext uri="{FF2B5EF4-FFF2-40B4-BE49-F238E27FC236}">
                <a16:creationId xmlns:a16="http://schemas.microsoft.com/office/drawing/2014/main" id="{3C5AFE51-0461-4139-8CF9-69435B60CA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25877" y="5105400"/>
            <a:ext cx="3438442" cy="1469263"/>
          </a:xfrm>
          <a:prstGeom prst="rect">
            <a:avLst/>
          </a:prstGeom>
          <a:extLst>
            <a:ext uri="{909E8E84-426E-40DD-AFC4-6F175D3DCCD1}">
              <a14:hiddenFill xmlns:a14="http://schemas.microsoft.com/office/drawing/2010/main">
                <a:solidFill>
                  <a:srgbClr val="FFFFFF"/>
                </a:solidFill>
              </a14:hiddenFill>
            </a:ext>
          </a:extLst>
        </p:spPr>
      </p:pic>
      <p:sp>
        <p:nvSpPr>
          <p:cNvPr id="16" name="Slide Number Placeholder 5">
            <a:extLst>
              <a:ext uri="{FF2B5EF4-FFF2-40B4-BE49-F238E27FC236}">
                <a16:creationId xmlns:a16="http://schemas.microsoft.com/office/drawing/2014/main" id="{8F7B52EA-8073-4D2E-BBFA-BE4BBE58E8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202325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5CE-DC07-41F4-ACCB-DC8F820949DB}"/>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71DE6BDA-8CAD-4274-86FA-8B4F511BF58F}"/>
              </a:ext>
            </a:extLst>
          </p:cNvPr>
          <p:cNvSpPr>
            <a:spLocks noGrp="1"/>
          </p:cNvSpPr>
          <p:nvPr>
            <p:ph idx="1"/>
          </p:nvPr>
        </p:nvSpPr>
        <p:spPr>
          <a:xfrm>
            <a:off x="457200" y="1295400"/>
            <a:ext cx="8077200" cy="54960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rPr>
              <a:t>Example</a:t>
            </a:r>
            <a:r>
              <a:rPr kumimoji="0" lang="en-US" sz="2000" b="0" i="0" u="none" strike="noStrike" kern="1200" cap="none" spc="0" normalizeH="0" baseline="0" noProof="0" dirty="0">
                <a:ln>
                  <a:noFill/>
                </a:ln>
                <a:solidFill>
                  <a:prstClr val="black"/>
                </a:solidFill>
                <a:effectLst/>
                <a:uLnTx/>
                <a:uFillTx/>
                <a:latin typeface="Calibri (Body)"/>
              </a:rPr>
              <a:t>:</a:t>
            </a:r>
            <a:endParaRPr kumimoji="0" lang="en-US" sz="2600" b="0" i="0" u="none" strike="noStrike" kern="1200" cap="none" spc="0" normalizeH="0" baseline="0" noProof="0" dirty="0">
              <a:ln>
                <a:noFill/>
              </a:ln>
              <a:solidFill>
                <a:prstClr val="black"/>
              </a:solidFill>
              <a:effectLst/>
              <a:uLnTx/>
              <a:uFillTx/>
              <a:latin typeface="Calibri (Body)"/>
            </a:endParaRPr>
          </a:p>
        </p:txBody>
      </p:sp>
      <p:graphicFrame>
        <p:nvGraphicFramePr>
          <p:cNvPr id="26" name="Object 25">
            <a:extLst>
              <a:ext uri="{FF2B5EF4-FFF2-40B4-BE49-F238E27FC236}">
                <a16:creationId xmlns:a16="http://schemas.microsoft.com/office/drawing/2014/main" id="{23319D0C-3653-4597-86E4-9BD3004C26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1521060"/>
              </p:ext>
            </p:extLst>
          </p:nvPr>
        </p:nvGraphicFramePr>
        <p:xfrm>
          <a:off x="1554480" y="1295400"/>
          <a:ext cx="6521450" cy="419100"/>
        </p:xfrm>
        <a:graphic>
          <a:graphicData uri="http://schemas.openxmlformats.org/presentationml/2006/ole">
            <mc:AlternateContent xmlns:mc="http://schemas.openxmlformats.org/markup-compatibility/2006">
              <mc:Choice xmlns:v="urn:schemas-microsoft-com:vml" Requires="v">
                <p:oleObj name="Equation" r:id="rId2" imgW="3962160" imgH="253800" progId="Equation.DSMT4">
                  <p:embed/>
                </p:oleObj>
              </mc:Choice>
              <mc:Fallback>
                <p:oleObj name="Equation" r:id="rId2" imgW="3962160" imgH="253800" progId="Equation.DSMT4">
                  <p:embed/>
                  <p:pic>
                    <p:nvPicPr>
                      <p:cNvPr id="0" name=""/>
                      <p:cNvPicPr/>
                      <p:nvPr/>
                    </p:nvPicPr>
                    <p:blipFill>
                      <a:blip r:embed="rId3"/>
                      <a:stretch>
                        <a:fillRect/>
                      </a:stretch>
                    </p:blipFill>
                    <p:spPr>
                      <a:xfrm>
                        <a:off x="1554480" y="1295400"/>
                        <a:ext cx="6521450" cy="419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19116F0-DFC9-4C79-BCFA-9BF171F7A9E1}"/>
              </a:ext>
            </a:extLst>
          </p:cNvPr>
          <p:cNvSpPr>
            <a:spLocks noGrp="1"/>
          </p:cNvSpPr>
          <p:nvPr>
            <p:ph idx="10"/>
          </p:nvPr>
        </p:nvSpPr>
        <p:spPr>
          <a:xfrm>
            <a:off x="456310" y="1742169"/>
            <a:ext cx="1870707" cy="329045"/>
          </a:xfrm>
        </p:spPr>
        <p:txBody>
          <a:bodyPr/>
          <a:lstStyle/>
          <a:p>
            <a:pPr marL="347472" marR="0" lvl="1" indent="-342900" algn="l" defTabSz="457200" rtl="0" eaLnBrk="1" fontAlgn="auto" latinLnBrk="0" hangingPunct="1">
              <a:lnSpc>
                <a:spcPct val="100000"/>
              </a:lnSpc>
              <a:spcBef>
                <a:spcPts val="600"/>
              </a:spcBef>
              <a:spcAft>
                <a:spcPts val="600"/>
              </a:spcAft>
              <a:buClr>
                <a:prstClr val="black"/>
              </a:buClr>
              <a:buSzTx/>
              <a:buFont typeface="+mj-lt"/>
              <a:buAutoNum type="arabicPeriod"/>
              <a:tabLst/>
              <a:defRPr/>
            </a:pP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16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1600" b="0" i="0" u="none" strike="noStrike" kern="1200" cap="none" spc="0" normalizeH="0" baseline="0" noProof="0" dirty="0">
                <a:ln>
                  <a:noFill/>
                </a:ln>
                <a:solidFill>
                  <a:prstClr val="black"/>
                </a:solidFill>
                <a:effectLst/>
                <a:uLnTx/>
                <a:uFillTx/>
                <a:latin typeface="Calibri (Body)"/>
                <a:ea typeface="Cambria Math"/>
              </a:rPr>
              <a:t>∪ </a:t>
            </a:r>
            <a:r>
              <a:rPr kumimoji="0" lang="en-US" sz="1600" b="0" i="1" u="none" strike="noStrike" kern="1200" cap="none" spc="0" normalizeH="0" baseline="0" noProof="0" dirty="0">
                <a:ln>
                  <a:noFill/>
                </a:ln>
                <a:solidFill>
                  <a:prstClr val="black"/>
                </a:solidFill>
                <a:effectLst/>
                <a:uLnTx/>
                <a:uFillTx/>
                <a:latin typeface="Calibri (Body)"/>
                <a:ea typeface="Cambria Math"/>
              </a:rPr>
              <a:t>B</a:t>
            </a:r>
            <a:r>
              <a:rPr kumimoji="0" lang="en-US" sz="1600" b="1" i="0" u="none" strike="noStrike" kern="1200" cap="none" spc="0" normalizeH="0" baseline="0" noProof="0" dirty="0">
                <a:ln>
                  <a:noFill/>
                </a:ln>
                <a:solidFill>
                  <a:prstClr val="black"/>
                </a:solidFill>
                <a:effectLst/>
                <a:uLnTx/>
                <a:uFillTx/>
                <a:latin typeface="Calibri (Body)"/>
                <a:ea typeface="Cambria Math"/>
              </a:rPr>
              <a:t>             </a:t>
            </a:r>
          </a:p>
        </p:txBody>
      </p:sp>
      <p:sp>
        <p:nvSpPr>
          <p:cNvPr id="5" name="Content Placeholder 4">
            <a:extLst>
              <a:ext uri="{FF2B5EF4-FFF2-40B4-BE49-F238E27FC236}">
                <a16:creationId xmlns:a16="http://schemas.microsoft.com/office/drawing/2014/main" id="{63EF6C59-B9F6-4A57-AF3E-CCC208FFCE58}"/>
              </a:ext>
            </a:extLst>
          </p:cNvPr>
          <p:cNvSpPr>
            <a:spLocks noGrp="1"/>
          </p:cNvSpPr>
          <p:nvPr>
            <p:ph idx="11"/>
          </p:nvPr>
        </p:nvSpPr>
        <p:spPr>
          <a:xfrm>
            <a:off x="800101" y="2150069"/>
            <a:ext cx="1143000" cy="32904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27" name="Object 26">
            <a:extLst>
              <a:ext uri="{FF2B5EF4-FFF2-40B4-BE49-F238E27FC236}">
                <a16:creationId xmlns:a16="http://schemas.microsoft.com/office/drawing/2014/main" id="{D5F68E21-D927-4EB4-B68C-60CB1E0B42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2447157"/>
              </p:ext>
            </p:extLst>
          </p:nvPr>
        </p:nvGraphicFramePr>
        <p:xfrm>
          <a:off x="1676400" y="2167128"/>
          <a:ext cx="1447799" cy="329045"/>
        </p:xfrm>
        <a:graphic>
          <a:graphicData uri="http://schemas.openxmlformats.org/presentationml/2006/ole">
            <mc:AlternateContent xmlns:mc="http://schemas.openxmlformats.org/markup-compatibility/2006">
              <mc:Choice xmlns:v="urn:schemas-microsoft-com:vml" Requires="v">
                <p:oleObj name="Equation" r:id="rId4" imgW="1117440" imgH="253800" progId="Equation.DSMT4">
                  <p:embed/>
                </p:oleObj>
              </mc:Choice>
              <mc:Fallback>
                <p:oleObj name="Equation" r:id="rId4" imgW="1117440" imgH="253800" progId="Equation.DSMT4">
                  <p:embed/>
                  <p:pic>
                    <p:nvPicPr>
                      <p:cNvPr id="0" name=""/>
                      <p:cNvPicPr/>
                      <p:nvPr/>
                    </p:nvPicPr>
                    <p:blipFill>
                      <a:blip r:embed="rId5"/>
                      <a:stretch>
                        <a:fillRect/>
                      </a:stretch>
                    </p:blipFill>
                    <p:spPr>
                      <a:xfrm>
                        <a:off x="1676400" y="2167128"/>
                        <a:ext cx="1447799" cy="32904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4082345-3EAA-437E-97C0-C968BF9BAFA7}"/>
              </a:ext>
            </a:extLst>
          </p:cNvPr>
          <p:cNvSpPr>
            <a:spLocks noGrp="1"/>
          </p:cNvSpPr>
          <p:nvPr>
            <p:ph idx="12"/>
          </p:nvPr>
        </p:nvSpPr>
        <p:spPr>
          <a:xfrm>
            <a:off x="451144" y="2544983"/>
            <a:ext cx="1661795" cy="335262"/>
          </a:xfrm>
        </p:spPr>
        <p:txBody>
          <a:bodyPr/>
          <a:lstStyle/>
          <a:p>
            <a:pPr marL="347472" marR="0" lvl="1" indent="-342900" algn="l" defTabSz="457200" rtl="0" eaLnBrk="1" fontAlgn="auto" latinLnBrk="0" hangingPunct="1">
              <a:lnSpc>
                <a:spcPct val="100000"/>
              </a:lnSpc>
              <a:spcBef>
                <a:spcPts val="600"/>
              </a:spcBef>
              <a:spcAft>
                <a:spcPts val="600"/>
              </a:spcAft>
              <a:buClr>
                <a:prstClr val="black"/>
              </a:buClr>
              <a:buSzTx/>
              <a:buFont typeface="+mj-lt"/>
              <a:buAutoNum type="arabicPeriod" startAt="2"/>
              <a:tabLst/>
              <a:defRPr/>
            </a:pP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16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1600" b="0" i="0" u="none" strike="noStrike" kern="1200" cap="none" spc="0" normalizeH="0" baseline="0" noProof="0" dirty="0">
                <a:ln>
                  <a:noFill/>
                </a:ln>
                <a:solidFill>
                  <a:prstClr val="black"/>
                </a:solidFill>
                <a:effectLst/>
                <a:uLnTx/>
                <a:uFillTx/>
                <a:latin typeface="Calibri (Body)"/>
                <a:ea typeface="Cambria Math"/>
              </a:rPr>
              <a:t>∩ </a:t>
            </a:r>
            <a:r>
              <a:rPr kumimoji="0" lang="en-US" sz="1600" b="0" i="1" u="none" strike="noStrike" kern="1200" cap="none" spc="0" normalizeH="0" baseline="0" noProof="0" dirty="0">
                <a:ln>
                  <a:noFill/>
                </a:ln>
                <a:solidFill>
                  <a:prstClr val="black"/>
                </a:solidFill>
                <a:effectLst/>
                <a:uLnTx/>
                <a:uFillTx/>
                <a:latin typeface="Calibri (Body)"/>
                <a:ea typeface="Cambria Math"/>
              </a:rPr>
              <a:t>B</a:t>
            </a:r>
            <a:r>
              <a:rPr kumimoji="0" lang="en-US" sz="1600" b="1" i="0" u="none" strike="noStrike" kern="1200" cap="none" spc="0" normalizeH="0" baseline="0" noProof="0" dirty="0">
                <a:ln>
                  <a:noFill/>
                </a:ln>
                <a:solidFill>
                  <a:prstClr val="black"/>
                </a:solidFill>
                <a:effectLst/>
                <a:uLnTx/>
                <a:uFillTx/>
                <a:latin typeface="Calibri (Body)"/>
                <a:ea typeface="Cambria Math"/>
              </a:rPr>
              <a:t>           </a:t>
            </a:r>
          </a:p>
        </p:txBody>
      </p:sp>
      <p:sp>
        <p:nvSpPr>
          <p:cNvPr id="7" name="Content Placeholder 6">
            <a:extLst>
              <a:ext uri="{FF2B5EF4-FFF2-40B4-BE49-F238E27FC236}">
                <a16:creationId xmlns:a16="http://schemas.microsoft.com/office/drawing/2014/main" id="{71D34263-76C4-4702-B1BA-31411C70E1A7}"/>
              </a:ext>
            </a:extLst>
          </p:cNvPr>
          <p:cNvSpPr>
            <a:spLocks noGrp="1"/>
          </p:cNvSpPr>
          <p:nvPr>
            <p:ph idx="13"/>
          </p:nvPr>
        </p:nvSpPr>
        <p:spPr>
          <a:xfrm>
            <a:off x="800101" y="2938642"/>
            <a:ext cx="1028779" cy="372588"/>
          </a:xfrm>
        </p:spPr>
        <p:txBody>
          <a:bodyPr/>
          <a:lstStyle/>
          <a:p>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lang="en-US" dirty="0">
              <a:latin typeface="Calibri (Body)"/>
            </a:endParaRPr>
          </a:p>
        </p:txBody>
      </p:sp>
      <p:graphicFrame>
        <p:nvGraphicFramePr>
          <p:cNvPr id="28" name="Object 27">
            <a:extLst>
              <a:ext uri="{FF2B5EF4-FFF2-40B4-BE49-F238E27FC236}">
                <a16:creationId xmlns:a16="http://schemas.microsoft.com/office/drawing/2014/main" id="{32A040C4-D7ED-4F3E-BE80-5E00396A99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2746080"/>
              </p:ext>
            </p:extLst>
          </p:nvPr>
        </p:nvGraphicFramePr>
        <p:xfrm>
          <a:off x="1676400" y="2971800"/>
          <a:ext cx="491212" cy="338767"/>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0" name=""/>
                      <p:cNvPicPr/>
                      <p:nvPr/>
                    </p:nvPicPr>
                    <p:blipFill>
                      <a:blip r:embed="rId7"/>
                      <a:stretch>
                        <a:fillRect/>
                      </a:stretch>
                    </p:blipFill>
                    <p:spPr>
                      <a:xfrm>
                        <a:off x="1676400" y="2971800"/>
                        <a:ext cx="491212" cy="33876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BFF15A9-9E45-4AE4-9995-97EE206A7CD8}"/>
              </a:ext>
            </a:extLst>
          </p:cNvPr>
          <p:cNvSpPr>
            <a:spLocks noGrp="1"/>
          </p:cNvSpPr>
          <p:nvPr>
            <p:ph idx="14"/>
          </p:nvPr>
        </p:nvSpPr>
        <p:spPr>
          <a:xfrm>
            <a:off x="458619" y="3336963"/>
            <a:ext cx="457200" cy="319528"/>
          </a:xfrm>
        </p:spPr>
        <p:txBody>
          <a:bodyPr/>
          <a:lstStyle/>
          <a:p>
            <a:pPr marL="342900" marR="0" lvl="0" indent="-342900" algn="l" defTabSz="457200" rtl="0" eaLnBrk="1" fontAlgn="auto" latinLnBrk="0" hangingPunct="1">
              <a:lnSpc>
                <a:spcPct val="100000"/>
              </a:lnSpc>
              <a:spcBef>
                <a:spcPts val="1200"/>
              </a:spcBef>
              <a:spcAft>
                <a:spcPts val="600"/>
              </a:spcAft>
              <a:buClrTx/>
              <a:buSzTx/>
              <a:buFont typeface="+mj-lt"/>
              <a:buAutoNum type="arabicPeriod" startAt="3"/>
              <a:tabLst/>
              <a:defRPr/>
            </a:pP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rPr>
              <a:t> </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0" name="Object 29">
            <a:extLst>
              <a:ext uri="{FF2B5EF4-FFF2-40B4-BE49-F238E27FC236}">
                <a16:creationId xmlns:a16="http://schemas.microsoft.com/office/drawing/2014/main" id="{60E91A6E-5127-4565-8D18-4021616166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9732470"/>
              </p:ext>
            </p:extLst>
          </p:nvPr>
        </p:nvGraphicFramePr>
        <p:xfrm>
          <a:off x="838200" y="3352800"/>
          <a:ext cx="232143" cy="270833"/>
        </p:xfrm>
        <a:graphic>
          <a:graphicData uri="http://schemas.openxmlformats.org/presentationml/2006/ole">
            <mc:AlternateContent xmlns:mc="http://schemas.openxmlformats.org/markup-compatibility/2006">
              <mc:Choice xmlns:v="urn:schemas-microsoft-com:vml" Requires="v">
                <p:oleObj name="Equation" r:id="rId8" imgW="152280" imgH="177480" progId="Equation.DSMT4">
                  <p:embed/>
                </p:oleObj>
              </mc:Choice>
              <mc:Fallback>
                <p:oleObj name="Equation" r:id="rId8" imgW="152280" imgH="177480" progId="Equation.DSMT4">
                  <p:embed/>
                  <p:pic>
                    <p:nvPicPr>
                      <p:cNvPr id="0" name=""/>
                      <p:cNvPicPr/>
                      <p:nvPr/>
                    </p:nvPicPr>
                    <p:blipFill>
                      <a:blip r:embed="rId9"/>
                      <a:stretch>
                        <a:fillRect/>
                      </a:stretch>
                    </p:blipFill>
                    <p:spPr>
                      <a:xfrm>
                        <a:off x="838200" y="3352800"/>
                        <a:ext cx="232143" cy="27083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24402E2-7B28-4C4B-954E-D1C64C16FAB9}"/>
              </a:ext>
            </a:extLst>
          </p:cNvPr>
          <p:cNvSpPr>
            <a:spLocks noGrp="1"/>
          </p:cNvSpPr>
          <p:nvPr>
            <p:ph idx="15"/>
          </p:nvPr>
        </p:nvSpPr>
        <p:spPr>
          <a:xfrm>
            <a:off x="813816" y="3733800"/>
            <a:ext cx="990600" cy="3541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1" name="Object 30">
            <a:extLst>
              <a:ext uri="{FF2B5EF4-FFF2-40B4-BE49-F238E27FC236}">
                <a16:creationId xmlns:a16="http://schemas.microsoft.com/office/drawing/2014/main" id="{1192BA7C-AECF-42FA-BEF3-48481AEC54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3404372"/>
              </p:ext>
            </p:extLst>
          </p:nvPr>
        </p:nvGraphicFramePr>
        <p:xfrm>
          <a:off x="1676400" y="3751011"/>
          <a:ext cx="1182255" cy="319528"/>
        </p:xfrm>
        <a:graphic>
          <a:graphicData uri="http://schemas.openxmlformats.org/presentationml/2006/ole">
            <mc:AlternateContent xmlns:mc="http://schemas.openxmlformats.org/markup-compatibility/2006">
              <mc:Choice xmlns:v="urn:schemas-microsoft-com:vml" Requires="v">
                <p:oleObj name="Equation" r:id="rId10" imgW="939600" imgH="253800" progId="Equation.DSMT4">
                  <p:embed/>
                </p:oleObj>
              </mc:Choice>
              <mc:Fallback>
                <p:oleObj name="Equation" r:id="rId10" imgW="939600" imgH="253800" progId="Equation.DSMT4">
                  <p:embed/>
                  <p:pic>
                    <p:nvPicPr>
                      <p:cNvPr id="0" name=""/>
                      <p:cNvPicPr/>
                      <p:nvPr/>
                    </p:nvPicPr>
                    <p:blipFill>
                      <a:blip r:embed="rId11"/>
                      <a:stretch>
                        <a:fillRect/>
                      </a:stretch>
                    </p:blipFill>
                    <p:spPr>
                      <a:xfrm>
                        <a:off x="1676400" y="3751011"/>
                        <a:ext cx="1182255" cy="31952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D1F1E8D-9441-4FE4-8F1A-6EE39038DFAE}"/>
              </a:ext>
            </a:extLst>
          </p:cNvPr>
          <p:cNvSpPr>
            <a:spLocks noGrp="1"/>
          </p:cNvSpPr>
          <p:nvPr>
            <p:ph idx="16"/>
          </p:nvPr>
        </p:nvSpPr>
        <p:spPr>
          <a:xfrm>
            <a:off x="458619" y="4129828"/>
            <a:ext cx="457200" cy="412518"/>
          </a:xfrm>
        </p:spPr>
        <p:txBody>
          <a:bodyPr/>
          <a:lstStyle/>
          <a:p>
            <a:pPr marL="342900" marR="0" lvl="0" indent="-342900" algn="l" defTabSz="457200" rtl="0" eaLnBrk="1" fontAlgn="auto" latinLnBrk="0" hangingPunct="1">
              <a:lnSpc>
                <a:spcPct val="100000"/>
              </a:lnSpc>
              <a:spcBef>
                <a:spcPts val="1200"/>
              </a:spcBef>
              <a:spcAft>
                <a:spcPts val="600"/>
              </a:spcAft>
              <a:buClrTx/>
              <a:buSzTx/>
              <a:buFont typeface="+mj-lt"/>
              <a:buAutoNum type="arabicPeriod" startAt="4"/>
              <a:tabLst/>
              <a:defRPr/>
            </a:pPr>
            <a:r>
              <a:rPr lang="en-US" sz="1600" i="1" dirty="0">
                <a:solidFill>
                  <a:prstClr val="black"/>
                </a:solidFill>
                <a:latin typeface="Calibri (Body)"/>
                <a:ea typeface="Cambria Math" pitchFamily="18" charset="0"/>
              </a:rPr>
              <a:t> </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3" name="Object 32">
            <a:extLst>
              <a:ext uri="{FF2B5EF4-FFF2-40B4-BE49-F238E27FC236}">
                <a16:creationId xmlns:a16="http://schemas.microsoft.com/office/drawing/2014/main" id="{E8B7905E-6624-4E7A-BA53-3AD0A48719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5148355"/>
              </p:ext>
            </p:extLst>
          </p:nvPr>
        </p:nvGraphicFramePr>
        <p:xfrm>
          <a:off x="858162" y="4070538"/>
          <a:ext cx="212181" cy="339489"/>
        </p:xfrm>
        <a:graphic>
          <a:graphicData uri="http://schemas.openxmlformats.org/presentationml/2006/ole">
            <mc:AlternateContent xmlns:mc="http://schemas.openxmlformats.org/markup-compatibility/2006">
              <mc:Choice xmlns:v="urn:schemas-microsoft-com:vml" Requires="v">
                <p:oleObj name="Equation" r:id="rId12" imgW="126720" imgH="203040" progId="Equation.DSMT4">
                  <p:embed/>
                </p:oleObj>
              </mc:Choice>
              <mc:Fallback>
                <p:oleObj name="Equation" r:id="rId12" imgW="126720" imgH="203040" progId="Equation.DSMT4">
                  <p:embed/>
                  <p:pic>
                    <p:nvPicPr>
                      <p:cNvPr id="0" name=""/>
                      <p:cNvPicPr/>
                      <p:nvPr/>
                    </p:nvPicPr>
                    <p:blipFill>
                      <a:blip r:embed="rId13"/>
                      <a:stretch>
                        <a:fillRect/>
                      </a:stretch>
                    </p:blipFill>
                    <p:spPr>
                      <a:xfrm>
                        <a:off x="858162" y="4070538"/>
                        <a:ext cx="212181" cy="33948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9B397AB-5205-4223-BCE9-68B302B3002B}"/>
              </a:ext>
            </a:extLst>
          </p:cNvPr>
          <p:cNvSpPr>
            <a:spLocks noGrp="1"/>
          </p:cNvSpPr>
          <p:nvPr>
            <p:ph idx="17"/>
          </p:nvPr>
        </p:nvSpPr>
        <p:spPr>
          <a:xfrm>
            <a:off x="813816" y="4534878"/>
            <a:ext cx="1028779" cy="41812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4" name="Object 33">
            <a:extLst>
              <a:ext uri="{FF2B5EF4-FFF2-40B4-BE49-F238E27FC236}">
                <a16:creationId xmlns:a16="http://schemas.microsoft.com/office/drawing/2014/main" id="{CF030764-7FF3-431D-A3FC-8952DB1673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3116489"/>
              </p:ext>
            </p:extLst>
          </p:nvPr>
        </p:nvGraphicFramePr>
        <p:xfrm>
          <a:off x="1676400" y="4553712"/>
          <a:ext cx="1292467" cy="354100"/>
        </p:xfrm>
        <a:graphic>
          <a:graphicData uri="http://schemas.openxmlformats.org/presentationml/2006/ole">
            <mc:AlternateContent xmlns:mc="http://schemas.openxmlformats.org/markup-compatibility/2006">
              <mc:Choice xmlns:v="urn:schemas-microsoft-com:vml" Requires="v">
                <p:oleObj name="Equation" r:id="rId14" imgW="927000" imgH="253800" progId="Equation.DSMT4">
                  <p:embed/>
                </p:oleObj>
              </mc:Choice>
              <mc:Fallback>
                <p:oleObj name="Equation" r:id="rId14" imgW="927000" imgH="253800" progId="Equation.DSMT4">
                  <p:embed/>
                  <p:pic>
                    <p:nvPicPr>
                      <p:cNvPr id="0" name=""/>
                      <p:cNvPicPr/>
                      <p:nvPr/>
                    </p:nvPicPr>
                    <p:blipFill>
                      <a:blip r:embed="rId15"/>
                      <a:stretch>
                        <a:fillRect/>
                      </a:stretch>
                    </p:blipFill>
                    <p:spPr>
                      <a:xfrm>
                        <a:off x="1676400" y="4553712"/>
                        <a:ext cx="1292467" cy="3541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35066A6-6773-493C-B4A5-FD712F6AEFE5}"/>
              </a:ext>
            </a:extLst>
          </p:cNvPr>
          <p:cNvSpPr>
            <a:spLocks noGrp="1"/>
          </p:cNvSpPr>
          <p:nvPr>
            <p:ph idx="18"/>
          </p:nvPr>
        </p:nvSpPr>
        <p:spPr>
          <a:xfrm>
            <a:off x="468542" y="4921483"/>
            <a:ext cx="513438" cy="412517"/>
          </a:xfrm>
        </p:spPr>
        <p:txBody>
          <a:bodyPr/>
          <a:lstStyle/>
          <a:p>
            <a:pPr marL="342900" marR="0" lvl="0" indent="-342900" algn="l" defTabSz="457200" rtl="0" eaLnBrk="1" fontAlgn="auto" latinLnBrk="0" hangingPunct="1">
              <a:lnSpc>
                <a:spcPct val="100000"/>
              </a:lnSpc>
              <a:spcBef>
                <a:spcPts val="1200"/>
              </a:spcBef>
              <a:spcAft>
                <a:spcPts val="600"/>
              </a:spcAft>
              <a:buClrTx/>
              <a:buSzTx/>
              <a:buFont typeface="+mj-lt"/>
              <a:buAutoNum type="arabicPeriod" startAt="5"/>
              <a:tabLst/>
              <a:defRPr/>
            </a:pP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rPr>
              <a:t> </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5" name="Object 34">
            <a:extLst>
              <a:ext uri="{FF2B5EF4-FFF2-40B4-BE49-F238E27FC236}">
                <a16:creationId xmlns:a16="http://schemas.microsoft.com/office/drawing/2014/main" id="{091D4ACB-7276-493B-BB54-74A22E3A4F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5011542"/>
              </p:ext>
            </p:extLst>
          </p:nvPr>
        </p:nvGraphicFramePr>
        <p:xfrm>
          <a:off x="858163" y="4989003"/>
          <a:ext cx="513438" cy="220045"/>
        </p:xfrm>
        <a:graphic>
          <a:graphicData uri="http://schemas.openxmlformats.org/presentationml/2006/ole">
            <mc:AlternateContent xmlns:mc="http://schemas.openxmlformats.org/markup-compatibility/2006">
              <mc:Choice xmlns:v="urn:schemas-microsoft-com:vml" Requires="v">
                <p:oleObj name="Equation" r:id="rId16" imgW="355320" imgH="152280" progId="Equation.DSMT4">
                  <p:embed/>
                </p:oleObj>
              </mc:Choice>
              <mc:Fallback>
                <p:oleObj name="Equation" r:id="rId16" imgW="355320" imgH="152280" progId="Equation.DSMT4">
                  <p:embed/>
                  <p:pic>
                    <p:nvPicPr>
                      <p:cNvPr id="0" name=""/>
                      <p:cNvPicPr/>
                      <p:nvPr/>
                    </p:nvPicPr>
                    <p:blipFill>
                      <a:blip r:embed="rId17"/>
                      <a:stretch>
                        <a:fillRect/>
                      </a:stretch>
                    </p:blipFill>
                    <p:spPr>
                      <a:xfrm>
                        <a:off x="858163" y="4989003"/>
                        <a:ext cx="513438" cy="22004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37C9F7B6-54BB-4690-810D-59065E9BBA8A}"/>
              </a:ext>
            </a:extLst>
          </p:cNvPr>
          <p:cNvSpPr>
            <a:spLocks noGrp="1"/>
          </p:cNvSpPr>
          <p:nvPr>
            <p:ph idx="19"/>
          </p:nvPr>
        </p:nvSpPr>
        <p:spPr>
          <a:xfrm>
            <a:off x="813816" y="5296878"/>
            <a:ext cx="1182255" cy="41812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7" name="Object 36">
            <a:extLst>
              <a:ext uri="{FF2B5EF4-FFF2-40B4-BE49-F238E27FC236}">
                <a16:creationId xmlns:a16="http://schemas.microsoft.com/office/drawing/2014/main" id="{912BF8C5-4DA8-4B18-8CD1-94F3D8DFB0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30540097"/>
              </p:ext>
            </p:extLst>
          </p:nvPr>
        </p:nvGraphicFramePr>
        <p:xfrm>
          <a:off x="1676400" y="5334000"/>
          <a:ext cx="621479" cy="335934"/>
        </p:xfrm>
        <a:graphic>
          <a:graphicData uri="http://schemas.openxmlformats.org/presentationml/2006/ole">
            <mc:AlternateContent xmlns:mc="http://schemas.openxmlformats.org/markup-compatibility/2006">
              <mc:Choice xmlns:v="urn:schemas-microsoft-com:vml" Requires="v">
                <p:oleObj name="Equation" r:id="rId18" imgW="469800" imgH="253800" progId="Equation.DSMT4">
                  <p:embed/>
                </p:oleObj>
              </mc:Choice>
              <mc:Fallback>
                <p:oleObj name="Equation" r:id="rId18" imgW="469800" imgH="253800" progId="Equation.DSMT4">
                  <p:embed/>
                  <p:pic>
                    <p:nvPicPr>
                      <p:cNvPr id="0" name=""/>
                      <p:cNvPicPr/>
                      <p:nvPr/>
                    </p:nvPicPr>
                    <p:blipFill>
                      <a:blip r:embed="rId19"/>
                      <a:stretch>
                        <a:fillRect/>
                      </a:stretch>
                    </p:blipFill>
                    <p:spPr>
                      <a:xfrm>
                        <a:off x="1676400" y="5334000"/>
                        <a:ext cx="621479" cy="335934"/>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1EC2EC6E-B0F0-4DD8-B9B9-017F24664904}"/>
              </a:ext>
            </a:extLst>
          </p:cNvPr>
          <p:cNvSpPr>
            <a:spLocks noGrp="1"/>
          </p:cNvSpPr>
          <p:nvPr>
            <p:ph idx="20"/>
          </p:nvPr>
        </p:nvSpPr>
        <p:spPr>
          <a:xfrm>
            <a:off x="465488" y="5696051"/>
            <a:ext cx="533400" cy="419100"/>
          </a:xfrm>
        </p:spPr>
        <p:txBody>
          <a:bodyPr/>
          <a:lstStyle/>
          <a:p>
            <a:pPr marL="342900" marR="0" lvl="0" indent="-342900" algn="l" defTabSz="457200" rtl="0" eaLnBrk="1" fontAlgn="auto" latinLnBrk="0" hangingPunct="1">
              <a:lnSpc>
                <a:spcPct val="100000"/>
              </a:lnSpc>
              <a:spcBef>
                <a:spcPts val="1200"/>
              </a:spcBef>
              <a:spcAft>
                <a:spcPts val="600"/>
              </a:spcAft>
              <a:buClrTx/>
              <a:buSzTx/>
              <a:buFont typeface="+mj-lt"/>
              <a:buAutoNum type="arabicPeriod" startAt="6"/>
              <a:tabLst/>
              <a:defRPr/>
            </a:pP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rPr>
              <a:t> </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6" name="Object 35">
            <a:extLst>
              <a:ext uri="{FF2B5EF4-FFF2-40B4-BE49-F238E27FC236}">
                <a16:creationId xmlns:a16="http://schemas.microsoft.com/office/drawing/2014/main" id="{E83631BD-3750-4D16-A3F2-9F9FBB44A4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1103644"/>
              </p:ext>
            </p:extLst>
          </p:nvPr>
        </p:nvGraphicFramePr>
        <p:xfrm>
          <a:off x="858839" y="5769864"/>
          <a:ext cx="512762" cy="220663"/>
        </p:xfrm>
        <a:graphic>
          <a:graphicData uri="http://schemas.openxmlformats.org/presentationml/2006/ole">
            <mc:AlternateContent xmlns:mc="http://schemas.openxmlformats.org/markup-compatibility/2006">
              <mc:Choice xmlns:v="urn:schemas-microsoft-com:vml" Requires="v">
                <p:oleObj name="Equation" r:id="rId20" imgW="355320" imgH="152280" progId="Equation.DSMT4">
                  <p:embed/>
                </p:oleObj>
              </mc:Choice>
              <mc:Fallback>
                <p:oleObj name="Equation" r:id="rId20" imgW="355320" imgH="152280" progId="Equation.DSMT4">
                  <p:embed/>
                  <p:pic>
                    <p:nvPicPr>
                      <p:cNvPr id="0" name=""/>
                      <p:cNvPicPr/>
                      <p:nvPr/>
                    </p:nvPicPr>
                    <p:blipFill>
                      <a:blip r:embed="rId21"/>
                      <a:stretch>
                        <a:fillRect/>
                      </a:stretch>
                    </p:blipFill>
                    <p:spPr>
                      <a:xfrm>
                        <a:off x="858839" y="5769864"/>
                        <a:ext cx="512762" cy="22066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1BFA8BCE-DA7D-4E06-908A-F6AB689B4673}"/>
              </a:ext>
            </a:extLst>
          </p:cNvPr>
          <p:cNvSpPr>
            <a:spLocks noGrp="1"/>
          </p:cNvSpPr>
          <p:nvPr>
            <p:ph idx="21"/>
          </p:nvPr>
        </p:nvSpPr>
        <p:spPr>
          <a:xfrm>
            <a:off x="804580" y="6105733"/>
            <a:ext cx="990600" cy="4191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a:rPr>
              <a:t>Solution: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38" name="Object 37">
            <a:extLst>
              <a:ext uri="{FF2B5EF4-FFF2-40B4-BE49-F238E27FC236}">
                <a16:creationId xmlns:a16="http://schemas.microsoft.com/office/drawing/2014/main" id="{4C97C763-FDA1-40E9-86F3-944558B135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2330904"/>
              </p:ext>
            </p:extLst>
          </p:nvPr>
        </p:nvGraphicFramePr>
        <p:xfrm>
          <a:off x="1676400" y="6141066"/>
          <a:ext cx="655071" cy="335934"/>
        </p:xfrm>
        <a:graphic>
          <a:graphicData uri="http://schemas.openxmlformats.org/presentationml/2006/ole">
            <mc:AlternateContent xmlns:mc="http://schemas.openxmlformats.org/markup-compatibility/2006">
              <mc:Choice xmlns:v="urn:schemas-microsoft-com:vml" Requires="v">
                <p:oleObj name="Equation" r:id="rId22" imgW="495000" imgH="253800" progId="Equation.DSMT4">
                  <p:embed/>
                </p:oleObj>
              </mc:Choice>
              <mc:Fallback>
                <p:oleObj name="Equation" r:id="rId22" imgW="495000" imgH="253800" progId="Equation.DSMT4">
                  <p:embed/>
                  <p:pic>
                    <p:nvPicPr>
                      <p:cNvPr id="0" name=""/>
                      <p:cNvPicPr/>
                      <p:nvPr/>
                    </p:nvPicPr>
                    <p:blipFill>
                      <a:blip r:embed="rId23"/>
                      <a:stretch>
                        <a:fillRect/>
                      </a:stretch>
                    </p:blipFill>
                    <p:spPr>
                      <a:xfrm>
                        <a:off x="1676400" y="6141066"/>
                        <a:ext cx="655071" cy="335934"/>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33BDB2C6-1E35-4ECE-90A0-E861CF510B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187743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B735-9C98-4D10-9E8E-2E22DFB27597}"/>
              </a:ext>
            </a:extLst>
          </p:cNvPr>
          <p:cNvSpPr>
            <a:spLocks noGrp="1"/>
          </p:cNvSpPr>
          <p:nvPr>
            <p:ph type="title"/>
          </p:nvPr>
        </p:nvSpPr>
        <p:spPr/>
        <p:txBody>
          <a:bodyPr/>
          <a:lstStyle/>
          <a:p>
            <a:r>
              <a:rPr lang="en-US" dirty="0"/>
              <a:t>Symmetric Difference (</a:t>
            </a:r>
            <a:r>
              <a:rPr lang="en-US" i="1" dirty="0"/>
              <a:t>optional</a:t>
            </a:r>
            <a:r>
              <a:rPr lang="en-US" dirty="0"/>
              <a:t>)</a:t>
            </a:r>
          </a:p>
        </p:txBody>
      </p:sp>
      <p:sp>
        <p:nvSpPr>
          <p:cNvPr id="3" name="Content Placeholder 2">
            <a:extLst>
              <a:ext uri="{FF2B5EF4-FFF2-40B4-BE49-F238E27FC236}">
                <a16:creationId xmlns:a16="http://schemas.microsoft.com/office/drawing/2014/main" id="{ABBD9709-F164-450B-A687-879C73D8D5EC}"/>
              </a:ext>
            </a:extLst>
          </p:cNvPr>
          <p:cNvSpPr>
            <a:spLocks noGrp="1"/>
          </p:cNvSpPr>
          <p:nvPr>
            <p:ph idx="1"/>
          </p:nvPr>
        </p:nvSpPr>
        <p:spPr>
          <a:xfrm>
            <a:off x="457199" y="1295400"/>
            <a:ext cx="8229599"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The </a:t>
            </a:r>
            <a:r>
              <a:rPr kumimoji="0" lang="en-US" sz="3200" b="0" i="1" u="none" strike="noStrike" kern="1200" cap="none" spc="0" normalizeH="0" baseline="0" noProof="0" dirty="0">
                <a:ln>
                  <a:noFill/>
                </a:ln>
                <a:solidFill>
                  <a:prstClr val="black"/>
                </a:solidFill>
                <a:effectLst/>
                <a:uLnTx/>
                <a:uFillTx/>
                <a:latin typeface="Calibri (Body)"/>
              </a:rPr>
              <a:t>symmetric difference </a:t>
            </a:r>
            <a:r>
              <a:rPr kumimoji="0" lang="en-US" sz="3200" b="0" i="0" u="none" strike="noStrike" kern="1200" cap="none" spc="0" normalizeH="0" baseline="0" noProof="0" dirty="0">
                <a:ln>
                  <a:noFill/>
                </a:ln>
                <a:solidFill>
                  <a:prstClr val="black"/>
                </a:solidFill>
                <a:effectLst/>
                <a:uLnTx/>
                <a:uFillTx/>
                <a:latin typeface="Calibri (Body)"/>
              </a:rPr>
              <a:t>of </a:t>
            </a:r>
            <a:r>
              <a:rPr kumimoji="0" lang="en-US" sz="3200" b="1" i="0"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1" i="0"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denoted by</a:t>
            </a:r>
          </a:p>
        </p:txBody>
      </p:sp>
      <p:graphicFrame>
        <p:nvGraphicFramePr>
          <p:cNvPr id="16" name="Object 3">
            <a:extLst>
              <a:ext uri="{FF2B5EF4-FFF2-40B4-BE49-F238E27FC236}">
                <a16:creationId xmlns:a16="http://schemas.microsoft.com/office/drawing/2014/main" id="{AE2B3187-07EA-4A8F-AE0D-4376528837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4061650"/>
              </p:ext>
            </p:extLst>
          </p:nvPr>
        </p:nvGraphicFramePr>
        <p:xfrm>
          <a:off x="2494189" y="1882832"/>
          <a:ext cx="934811" cy="436245"/>
        </p:xfrm>
        <a:graphic>
          <a:graphicData uri="http://schemas.openxmlformats.org/presentationml/2006/ole">
            <mc:AlternateContent xmlns:mc="http://schemas.openxmlformats.org/markup-compatibility/2006">
              <mc:Choice xmlns:v="urn:schemas-microsoft-com:vml" Requires="v">
                <p:oleObj name="Equation" r:id="rId2" imgW="380880" imgH="177480" progId="Equation.DSMT4">
                  <p:embed/>
                </p:oleObj>
              </mc:Choice>
              <mc:Fallback>
                <p:oleObj name="Equation" r:id="rId2" imgW="380880" imgH="177480" progId="Equation.DSMT4">
                  <p:embed/>
                  <p:pic>
                    <p:nvPicPr>
                      <p:cNvPr id="12" name="Object 3">
                        <a:extLst>
                          <a:ext uri="{C183D7F6-B498-43B3-948B-1728B52AA6E4}">
                            <adec:decorative xmlns:adec="http://schemas.microsoft.com/office/drawing/2017/decorative" val="1"/>
                          </a:ext>
                        </a:extLst>
                      </p:cNvPr>
                      <p:cNvPicPr/>
                      <p:nvPr/>
                    </p:nvPicPr>
                    <p:blipFill>
                      <a:blip r:embed="rId3"/>
                      <a:stretch>
                        <a:fillRect/>
                      </a:stretch>
                    </p:blipFill>
                    <p:spPr>
                      <a:xfrm>
                        <a:off x="2494189" y="1882832"/>
                        <a:ext cx="934811" cy="43624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6EEB779-95BE-480B-BE5C-9C39A0C59A5D}"/>
              </a:ext>
            </a:extLst>
          </p:cNvPr>
          <p:cNvSpPr>
            <a:spLocks noGrp="1"/>
          </p:cNvSpPr>
          <p:nvPr>
            <p:ph idx="10"/>
          </p:nvPr>
        </p:nvSpPr>
        <p:spPr>
          <a:xfrm>
            <a:off x="3429000" y="1791395"/>
            <a:ext cx="1676400" cy="6497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is the set</a:t>
            </a:r>
          </a:p>
        </p:txBody>
      </p:sp>
      <p:graphicFrame>
        <p:nvGraphicFramePr>
          <p:cNvPr id="17" name="Object 5">
            <a:extLst>
              <a:ext uri="{FF2B5EF4-FFF2-40B4-BE49-F238E27FC236}">
                <a16:creationId xmlns:a16="http://schemas.microsoft.com/office/drawing/2014/main" id="{BFF52D66-4239-4838-A439-4881C5A0B59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8548941"/>
              </p:ext>
            </p:extLst>
          </p:nvPr>
        </p:nvGraphicFramePr>
        <p:xfrm>
          <a:off x="2266950" y="2476500"/>
          <a:ext cx="2371725" cy="571500"/>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13" name="Object 5">
                        <a:extLst>
                          <a:ext uri="{C183D7F6-B498-43B3-948B-1728B52AA6E4}">
                            <adec:decorative xmlns:adec="http://schemas.microsoft.com/office/drawing/2017/decorative" val="1"/>
                          </a:ext>
                        </a:extLst>
                      </p:cNvPr>
                      <p:cNvPicPr/>
                      <p:nvPr/>
                    </p:nvPicPr>
                    <p:blipFill>
                      <a:blip r:embed="rId5"/>
                      <a:stretch>
                        <a:fillRect/>
                      </a:stretch>
                    </p:blipFill>
                    <p:spPr>
                      <a:xfrm>
                        <a:off x="2266950" y="2476500"/>
                        <a:ext cx="2371725" cy="571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733F887-3DD3-43AF-A4FB-0FA4CDBC3703}"/>
              </a:ext>
            </a:extLst>
          </p:cNvPr>
          <p:cNvSpPr>
            <a:spLocks noGrp="1"/>
          </p:cNvSpPr>
          <p:nvPr>
            <p:ph idx="11"/>
          </p:nvPr>
        </p:nvSpPr>
        <p:spPr>
          <a:xfrm>
            <a:off x="457200" y="3054096"/>
            <a:ext cx="5029200" cy="685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20" name="Object 19">
            <a:extLst>
              <a:ext uri="{FF2B5EF4-FFF2-40B4-BE49-F238E27FC236}">
                <a16:creationId xmlns:a16="http://schemas.microsoft.com/office/drawing/2014/main" id="{023CE920-2A3C-4A2F-9ACB-89BDCEE7DD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4436240"/>
              </p:ext>
            </p:extLst>
          </p:nvPr>
        </p:nvGraphicFramePr>
        <p:xfrm>
          <a:off x="630936" y="3739896"/>
          <a:ext cx="4598263" cy="625614"/>
        </p:xfrm>
        <a:graphic>
          <a:graphicData uri="http://schemas.openxmlformats.org/presentationml/2006/ole">
            <mc:AlternateContent xmlns:mc="http://schemas.openxmlformats.org/markup-compatibility/2006">
              <mc:Choice xmlns:v="urn:schemas-microsoft-com:vml" Requires="v">
                <p:oleObj name="Equation" r:id="rId6" imgW="1866600" imgH="253800" progId="Equation.DSMT4">
                  <p:embed/>
                </p:oleObj>
              </mc:Choice>
              <mc:Fallback>
                <p:oleObj name="Equation" r:id="rId6" imgW="1866600" imgH="253800" progId="Equation.DSMT4">
                  <p:embed/>
                  <p:pic>
                    <p:nvPicPr>
                      <p:cNvPr id="0" name=""/>
                      <p:cNvPicPr/>
                      <p:nvPr/>
                    </p:nvPicPr>
                    <p:blipFill>
                      <a:blip r:embed="rId7"/>
                      <a:stretch>
                        <a:fillRect/>
                      </a:stretch>
                    </p:blipFill>
                    <p:spPr>
                      <a:xfrm>
                        <a:off x="630936" y="3739896"/>
                        <a:ext cx="4598263" cy="62561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8F2372A-92A0-4EE6-8967-30549E75E2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9613728"/>
              </p:ext>
            </p:extLst>
          </p:nvPr>
        </p:nvGraphicFramePr>
        <p:xfrm>
          <a:off x="609600" y="4417659"/>
          <a:ext cx="4800600" cy="611541"/>
        </p:xfrm>
        <a:graphic>
          <a:graphicData uri="http://schemas.openxmlformats.org/presentationml/2006/ole">
            <mc:AlternateContent xmlns:mc="http://schemas.openxmlformats.org/markup-compatibility/2006">
              <mc:Choice xmlns:v="urn:schemas-microsoft-com:vml" Requires="v">
                <p:oleObj name="Equation" r:id="rId8" imgW="1993680" imgH="253800" progId="Equation.DSMT4">
                  <p:embed/>
                </p:oleObj>
              </mc:Choice>
              <mc:Fallback>
                <p:oleObj name="Equation" r:id="rId8" imgW="1993680" imgH="253800" progId="Equation.DSMT4">
                  <p:embed/>
                  <p:pic>
                    <p:nvPicPr>
                      <p:cNvPr id="0" name=""/>
                      <p:cNvPicPr/>
                      <p:nvPr/>
                    </p:nvPicPr>
                    <p:blipFill>
                      <a:blip r:embed="rId9"/>
                      <a:stretch>
                        <a:fillRect/>
                      </a:stretch>
                    </p:blipFill>
                    <p:spPr>
                      <a:xfrm>
                        <a:off x="609600" y="4417659"/>
                        <a:ext cx="4800600" cy="61154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7144955-C4BB-4753-897A-99A0B6112F54}"/>
              </a:ext>
            </a:extLst>
          </p:cNvPr>
          <p:cNvSpPr>
            <a:spLocks noGrp="1"/>
          </p:cNvSpPr>
          <p:nvPr>
            <p:ph idx="12"/>
          </p:nvPr>
        </p:nvSpPr>
        <p:spPr>
          <a:xfrm>
            <a:off x="588818" y="5081349"/>
            <a:ext cx="1371600" cy="539631"/>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What is</a:t>
            </a:r>
            <a:endParaRPr lang="en-US" dirty="0">
              <a:latin typeface="Calibri (Body)"/>
            </a:endParaRPr>
          </a:p>
        </p:txBody>
      </p:sp>
      <p:graphicFrame>
        <p:nvGraphicFramePr>
          <p:cNvPr id="18" name="Object 7">
            <a:extLst>
              <a:ext uri="{FF2B5EF4-FFF2-40B4-BE49-F238E27FC236}">
                <a16:creationId xmlns:a16="http://schemas.microsoft.com/office/drawing/2014/main" id="{00DCC8F5-F847-4D32-BE9F-9B470AA17F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2846059"/>
              </p:ext>
            </p:extLst>
          </p:nvPr>
        </p:nvGraphicFramePr>
        <p:xfrm>
          <a:off x="1828800" y="5120640"/>
          <a:ext cx="1056368" cy="434975"/>
        </p:xfrm>
        <a:graphic>
          <a:graphicData uri="http://schemas.openxmlformats.org/presentationml/2006/ole">
            <mc:AlternateContent xmlns:mc="http://schemas.openxmlformats.org/markup-compatibility/2006">
              <mc:Choice xmlns:v="urn:schemas-microsoft-com:vml" Requires="v">
                <p:oleObj name="Equation" r:id="rId10" imgW="431640" imgH="177480" progId="Equation.DSMT4">
                  <p:embed/>
                </p:oleObj>
              </mc:Choice>
              <mc:Fallback>
                <p:oleObj name="Equation" r:id="rId10" imgW="431640" imgH="177480" progId="Equation.DSMT4">
                  <p:embed/>
                  <p:pic>
                    <p:nvPicPr>
                      <p:cNvPr id="14" name="Object 7">
                        <a:extLst>
                          <a:ext uri="{C183D7F6-B498-43B3-948B-1728B52AA6E4}">
                            <adec:decorative xmlns:adec="http://schemas.microsoft.com/office/drawing/2017/decorative" val="1"/>
                          </a:ext>
                        </a:extLst>
                      </p:cNvPr>
                      <p:cNvPicPr/>
                      <p:nvPr/>
                    </p:nvPicPr>
                    <p:blipFill>
                      <a:blip r:embed="rId11"/>
                      <a:stretch>
                        <a:fillRect/>
                      </a:stretch>
                    </p:blipFill>
                    <p:spPr>
                      <a:xfrm>
                        <a:off x="1828800" y="5120640"/>
                        <a:ext cx="1056368" cy="4349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16C0723-1C7A-4652-B4BA-539086C2E1B2}"/>
              </a:ext>
            </a:extLst>
          </p:cNvPr>
          <p:cNvSpPr>
            <a:spLocks noGrp="1"/>
          </p:cNvSpPr>
          <p:nvPr>
            <p:ph idx="14"/>
          </p:nvPr>
        </p:nvSpPr>
        <p:spPr>
          <a:xfrm>
            <a:off x="457200" y="5638800"/>
            <a:ext cx="4181475" cy="648219"/>
          </a:xfrm>
        </p:spPr>
        <p:txBody>
          <a:bodyPr/>
          <a:lstStyle/>
          <a:p>
            <a:pPr marL="0" marR="0" lvl="1"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Solution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22" name="Object 21">
            <a:extLst>
              <a:ext uri="{FF2B5EF4-FFF2-40B4-BE49-F238E27FC236}">
                <a16:creationId xmlns:a16="http://schemas.microsoft.com/office/drawing/2014/main" id="{92ED136F-A733-466C-99C6-D738ECB59D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5897283"/>
              </p:ext>
            </p:extLst>
          </p:nvPr>
        </p:nvGraphicFramePr>
        <p:xfrm>
          <a:off x="1905000" y="5638800"/>
          <a:ext cx="1878285" cy="560682"/>
        </p:xfrm>
        <a:graphic>
          <a:graphicData uri="http://schemas.openxmlformats.org/presentationml/2006/ole">
            <mc:AlternateContent xmlns:mc="http://schemas.openxmlformats.org/markup-compatibility/2006">
              <mc:Choice xmlns:v="urn:schemas-microsoft-com:vml" Requires="v">
                <p:oleObj name="Equation" r:id="rId12" imgW="850680" imgH="253800" progId="Equation.DSMT4">
                  <p:embed/>
                </p:oleObj>
              </mc:Choice>
              <mc:Fallback>
                <p:oleObj name="Equation" r:id="rId12" imgW="850680" imgH="253800" progId="Equation.DSMT4">
                  <p:embed/>
                  <p:pic>
                    <p:nvPicPr>
                      <p:cNvPr id="0" name=""/>
                      <p:cNvPicPr/>
                      <p:nvPr/>
                    </p:nvPicPr>
                    <p:blipFill>
                      <a:blip r:embed="rId13"/>
                      <a:stretch>
                        <a:fillRect/>
                      </a:stretch>
                    </p:blipFill>
                    <p:spPr>
                      <a:xfrm>
                        <a:off x="1905000" y="5638800"/>
                        <a:ext cx="1878285" cy="560682"/>
                      </a:xfrm>
                      <a:prstGeom prst="rect">
                        <a:avLst/>
                      </a:prstGeom>
                    </p:spPr>
                  </p:pic>
                </p:oleObj>
              </mc:Fallback>
            </mc:AlternateContent>
          </a:graphicData>
        </a:graphic>
      </p:graphicFrame>
      <p:pic>
        <p:nvPicPr>
          <p:cNvPr id="19" name="Picture 9" descr="Universal set U shows A and B with only A and B shaded. A plus B points to only A and B.">
            <a:extLst>
              <a:ext uri="{FF2B5EF4-FFF2-40B4-BE49-F238E27FC236}">
                <a16:creationId xmlns:a16="http://schemas.microsoft.com/office/drawing/2014/main" id="{CF3792DB-39DC-40B1-9917-ECF578EB667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4003"/>
          <a:stretch/>
        </p:blipFill>
        <p:spPr bwMode="auto">
          <a:xfrm>
            <a:off x="5843291" y="4457180"/>
            <a:ext cx="2843508" cy="1661772"/>
          </a:xfrm>
          <a:prstGeom prst="rect">
            <a:avLst/>
          </a:prstGeom>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B6AC3CDB-7955-4C92-A2E4-8349E4915158}"/>
              </a:ext>
            </a:extLst>
          </p:cNvPr>
          <p:cNvSpPr>
            <a:spLocks noGrp="1"/>
          </p:cNvSpPr>
          <p:nvPr>
            <p:ph idx="16"/>
          </p:nvPr>
        </p:nvSpPr>
        <p:spPr>
          <a:xfrm>
            <a:off x="6248400" y="6110773"/>
            <a:ext cx="1981200" cy="51886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Venn Diagram</a:t>
            </a:r>
          </a:p>
        </p:txBody>
      </p:sp>
      <p:sp>
        <p:nvSpPr>
          <p:cNvPr id="15" name="Slide Number Placeholder 5">
            <a:extLst>
              <a:ext uri="{FF2B5EF4-FFF2-40B4-BE49-F238E27FC236}">
                <a16:creationId xmlns:a16="http://schemas.microsoft.com/office/drawing/2014/main" id="{1E39827B-3997-4F6A-8273-B69A12200FF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49788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1</a:t>
            </a:r>
          </a:p>
        </p:txBody>
      </p:sp>
      <p:sp>
        <p:nvSpPr>
          <p:cNvPr id="9" name="Content Placeholder 2"/>
          <p:cNvSpPr>
            <a:spLocks noGrp="1"/>
          </p:cNvSpPr>
          <p:nvPr>
            <p:ph idx="1"/>
          </p:nvPr>
        </p:nvSpPr>
        <p:spPr>
          <a:xfrm>
            <a:off x="457200" y="1295400"/>
            <a:ext cx="8229600" cy="609600"/>
          </a:xfrm>
        </p:spPr>
        <p:txBody>
          <a:bodyPr/>
          <a:lstStyle/>
          <a:p>
            <a:r>
              <a:rPr lang="en-US" dirty="0">
                <a:latin typeface="Calibri (Body)"/>
              </a:rPr>
              <a:t>Identity laws</a:t>
            </a:r>
          </a:p>
        </p:txBody>
      </p:sp>
      <p:graphicFrame>
        <p:nvGraphicFramePr>
          <p:cNvPr id="7" name="Object 6">
            <a:extLst>
              <a:ext uri="{FF2B5EF4-FFF2-40B4-BE49-F238E27FC236}">
                <a16:creationId xmlns:a16="http://schemas.microsoft.com/office/drawing/2014/main" id="{B97A86A2-8918-4357-8448-633763B7FB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5310900"/>
              </p:ext>
            </p:extLst>
          </p:nvPr>
        </p:nvGraphicFramePr>
        <p:xfrm>
          <a:off x="2312194" y="1864427"/>
          <a:ext cx="1955006" cy="526348"/>
        </p:xfrm>
        <a:graphic>
          <a:graphicData uri="http://schemas.openxmlformats.org/presentationml/2006/ole">
            <mc:AlternateContent xmlns:mc="http://schemas.openxmlformats.org/markup-compatibility/2006">
              <mc:Choice xmlns:v="urn:schemas-microsoft-com:vml" Requires="v">
                <p:oleObj name="Equation" r:id="rId2" imgW="660240" imgH="177480" progId="Equation.DSMT4">
                  <p:embed/>
                </p:oleObj>
              </mc:Choice>
              <mc:Fallback>
                <p:oleObj name="Equation" r:id="rId2" imgW="660240" imgH="177480" progId="Equation.DSMT4">
                  <p:embed/>
                  <p:pic>
                    <p:nvPicPr>
                      <p:cNvPr id="0" name=""/>
                      <p:cNvPicPr/>
                      <p:nvPr/>
                    </p:nvPicPr>
                    <p:blipFill>
                      <a:blip r:embed="rId3"/>
                      <a:stretch>
                        <a:fillRect/>
                      </a:stretch>
                    </p:blipFill>
                    <p:spPr>
                      <a:xfrm>
                        <a:off x="2312194" y="1864427"/>
                        <a:ext cx="1955006" cy="52634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0152379-63C4-42F8-92C4-3062DDDA66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1798526"/>
              </p:ext>
            </p:extLst>
          </p:nvPr>
        </p:nvGraphicFramePr>
        <p:xfrm>
          <a:off x="4971616" y="1924812"/>
          <a:ext cx="1878013" cy="488283"/>
        </p:xfrm>
        <a:graphic>
          <a:graphicData uri="http://schemas.openxmlformats.org/presentationml/2006/ole">
            <mc:AlternateContent xmlns:mc="http://schemas.openxmlformats.org/markup-compatibility/2006">
              <mc:Choice xmlns:v="urn:schemas-microsoft-com:vml" Requires="v">
                <p:oleObj name="Equation" r:id="rId4" imgW="634680" imgH="164880" progId="Equation.DSMT4">
                  <p:embed/>
                </p:oleObj>
              </mc:Choice>
              <mc:Fallback>
                <p:oleObj name="Equation" r:id="rId4" imgW="634680" imgH="164880" progId="Equation.DSMT4">
                  <p:embed/>
                  <p:pic>
                    <p:nvPicPr>
                      <p:cNvPr id="0" name=""/>
                      <p:cNvPicPr/>
                      <p:nvPr/>
                    </p:nvPicPr>
                    <p:blipFill>
                      <a:blip r:embed="rId5"/>
                      <a:stretch>
                        <a:fillRect/>
                      </a:stretch>
                    </p:blipFill>
                    <p:spPr>
                      <a:xfrm>
                        <a:off x="4971616" y="1924812"/>
                        <a:ext cx="1878013" cy="488283"/>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533400"/>
          </a:xfrm>
        </p:spPr>
        <p:txBody>
          <a:bodyPr/>
          <a:lstStyle/>
          <a:p>
            <a:r>
              <a:rPr lang="en-US" dirty="0">
                <a:latin typeface="Calibri (Body)"/>
              </a:rPr>
              <a:t>Domination laws</a:t>
            </a:r>
          </a:p>
        </p:txBody>
      </p:sp>
      <p:graphicFrame>
        <p:nvGraphicFramePr>
          <p:cNvPr id="8" name="Object 7">
            <a:extLst>
              <a:ext uri="{FF2B5EF4-FFF2-40B4-BE49-F238E27FC236}">
                <a16:creationId xmlns:a16="http://schemas.microsoft.com/office/drawing/2014/main" id="{94F95FFD-CDF6-423E-B377-993A184F63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859558"/>
              </p:ext>
            </p:extLst>
          </p:nvPr>
        </p:nvGraphicFramePr>
        <p:xfrm>
          <a:off x="2312194" y="3200400"/>
          <a:ext cx="1831731" cy="476250"/>
        </p:xfrm>
        <a:graphic>
          <a:graphicData uri="http://schemas.openxmlformats.org/presentationml/2006/ole">
            <mc:AlternateContent xmlns:mc="http://schemas.openxmlformats.org/markup-compatibility/2006">
              <mc:Choice xmlns:v="urn:schemas-microsoft-com:vml" Requires="v">
                <p:oleObj name="Equation" r:id="rId6" imgW="634680" imgH="164880" progId="Equation.DSMT4">
                  <p:embed/>
                </p:oleObj>
              </mc:Choice>
              <mc:Fallback>
                <p:oleObj name="Equation" r:id="rId6" imgW="634680" imgH="164880" progId="Equation.DSMT4">
                  <p:embed/>
                  <p:pic>
                    <p:nvPicPr>
                      <p:cNvPr id="0" name=""/>
                      <p:cNvPicPr/>
                      <p:nvPr/>
                    </p:nvPicPr>
                    <p:blipFill>
                      <a:blip r:embed="rId7"/>
                      <a:stretch>
                        <a:fillRect/>
                      </a:stretch>
                    </p:blipFill>
                    <p:spPr>
                      <a:xfrm>
                        <a:off x="2312194" y="3200400"/>
                        <a:ext cx="1831731" cy="4762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36EE861-663C-49C2-A276-17D919A939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8797626"/>
              </p:ext>
            </p:extLst>
          </p:nvPr>
        </p:nvGraphicFramePr>
        <p:xfrm>
          <a:off x="4971616" y="3169518"/>
          <a:ext cx="2038784" cy="518963"/>
        </p:xfrm>
        <a:graphic>
          <a:graphicData uri="http://schemas.openxmlformats.org/presentationml/2006/ole">
            <mc:AlternateContent xmlns:mc="http://schemas.openxmlformats.org/markup-compatibility/2006">
              <mc:Choice xmlns:v="urn:schemas-microsoft-com:vml" Requires="v">
                <p:oleObj name="Equation" r:id="rId8" imgW="698400" imgH="177480" progId="Equation.DSMT4">
                  <p:embed/>
                </p:oleObj>
              </mc:Choice>
              <mc:Fallback>
                <p:oleObj name="Equation" r:id="rId8" imgW="698400" imgH="177480" progId="Equation.DSMT4">
                  <p:embed/>
                  <p:pic>
                    <p:nvPicPr>
                      <p:cNvPr id="0" name=""/>
                      <p:cNvPicPr/>
                      <p:nvPr/>
                    </p:nvPicPr>
                    <p:blipFill>
                      <a:blip r:embed="rId9"/>
                      <a:stretch>
                        <a:fillRect/>
                      </a:stretch>
                    </p:blipFill>
                    <p:spPr>
                      <a:xfrm>
                        <a:off x="4971616" y="3169518"/>
                        <a:ext cx="2038784" cy="518963"/>
                      </a:xfrm>
                      <a:prstGeom prst="rect">
                        <a:avLst/>
                      </a:prstGeom>
                    </p:spPr>
                  </p:pic>
                </p:oleObj>
              </mc:Fallback>
            </mc:AlternateContent>
          </a:graphicData>
        </a:graphic>
      </p:graphicFrame>
      <p:sp>
        <p:nvSpPr>
          <p:cNvPr id="5" name="Content Placeholder 6"/>
          <p:cNvSpPr>
            <a:spLocks noGrp="1"/>
          </p:cNvSpPr>
          <p:nvPr>
            <p:ph idx="14"/>
          </p:nvPr>
        </p:nvSpPr>
        <p:spPr>
          <a:xfrm>
            <a:off x="457200" y="3810000"/>
            <a:ext cx="8229600" cy="609600"/>
          </a:xfrm>
        </p:spPr>
        <p:txBody>
          <a:bodyPr/>
          <a:lstStyle/>
          <a:p>
            <a:r>
              <a:rPr lang="en-US" dirty="0">
                <a:latin typeface="Calibri (Body)"/>
              </a:rPr>
              <a:t>Idempotent laws</a:t>
            </a:r>
          </a:p>
        </p:txBody>
      </p:sp>
      <p:graphicFrame>
        <p:nvGraphicFramePr>
          <p:cNvPr id="16" name="Object 15">
            <a:extLst>
              <a:ext uri="{FF2B5EF4-FFF2-40B4-BE49-F238E27FC236}">
                <a16:creationId xmlns:a16="http://schemas.microsoft.com/office/drawing/2014/main" id="{7487833D-7897-43E9-A9CF-43214BA8EA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0749183"/>
              </p:ext>
            </p:extLst>
          </p:nvPr>
        </p:nvGraphicFramePr>
        <p:xfrm>
          <a:off x="2312194" y="4479059"/>
          <a:ext cx="1844675" cy="442722"/>
        </p:xfrm>
        <a:graphic>
          <a:graphicData uri="http://schemas.openxmlformats.org/presentationml/2006/ole">
            <mc:AlternateContent xmlns:mc="http://schemas.openxmlformats.org/markup-compatibility/2006">
              <mc:Choice xmlns:v="urn:schemas-microsoft-com:vml" Requires="v">
                <p:oleObj name="Equation" r:id="rId10" imgW="634680" imgH="152280" progId="Equation.DSMT4">
                  <p:embed/>
                </p:oleObj>
              </mc:Choice>
              <mc:Fallback>
                <p:oleObj name="Equation" r:id="rId10" imgW="634680" imgH="152280" progId="Equation.DSMT4">
                  <p:embed/>
                  <p:pic>
                    <p:nvPicPr>
                      <p:cNvPr id="0" name=""/>
                      <p:cNvPicPr/>
                      <p:nvPr/>
                    </p:nvPicPr>
                    <p:blipFill>
                      <a:blip r:embed="rId11"/>
                      <a:stretch>
                        <a:fillRect/>
                      </a:stretch>
                    </p:blipFill>
                    <p:spPr>
                      <a:xfrm>
                        <a:off x="2312194" y="4479059"/>
                        <a:ext cx="1844675" cy="44272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4AF80940-67CC-4E08-A6B2-DDA36BF3F4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8097135"/>
              </p:ext>
            </p:extLst>
          </p:nvPr>
        </p:nvGraphicFramePr>
        <p:xfrm>
          <a:off x="4971616" y="4494712"/>
          <a:ext cx="1779455" cy="427069"/>
        </p:xfrm>
        <a:graphic>
          <a:graphicData uri="http://schemas.openxmlformats.org/presentationml/2006/ole">
            <mc:AlternateContent xmlns:mc="http://schemas.openxmlformats.org/markup-compatibility/2006">
              <mc:Choice xmlns:v="urn:schemas-microsoft-com:vml" Requires="v">
                <p:oleObj name="Equation" r:id="rId12" imgW="634680" imgH="152280" progId="Equation.DSMT4">
                  <p:embed/>
                </p:oleObj>
              </mc:Choice>
              <mc:Fallback>
                <p:oleObj name="Equation" r:id="rId12" imgW="634680" imgH="152280" progId="Equation.DSMT4">
                  <p:embed/>
                  <p:pic>
                    <p:nvPicPr>
                      <p:cNvPr id="0" name=""/>
                      <p:cNvPicPr/>
                      <p:nvPr/>
                    </p:nvPicPr>
                    <p:blipFill>
                      <a:blip r:embed="rId13"/>
                      <a:stretch>
                        <a:fillRect/>
                      </a:stretch>
                    </p:blipFill>
                    <p:spPr>
                      <a:xfrm>
                        <a:off x="4971616" y="4494712"/>
                        <a:ext cx="1779455" cy="427069"/>
                      </a:xfrm>
                      <a:prstGeom prst="rect">
                        <a:avLst/>
                      </a:prstGeom>
                    </p:spPr>
                  </p:pic>
                </p:oleObj>
              </mc:Fallback>
            </mc:AlternateContent>
          </a:graphicData>
        </a:graphic>
      </p:graphicFrame>
      <p:sp>
        <p:nvSpPr>
          <p:cNvPr id="6" name="Content Placeholder 8"/>
          <p:cNvSpPr>
            <a:spLocks noGrp="1"/>
          </p:cNvSpPr>
          <p:nvPr>
            <p:ph idx="15"/>
          </p:nvPr>
        </p:nvSpPr>
        <p:spPr>
          <a:xfrm>
            <a:off x="457200" y="5029200"/>
            <a:ext cx="8229600" cy="533400"/>
          </a:xfrm>
        </p:spPr>
        <p:txBody>
          <a:bodyPr/>
          <a:lstStyle/>
          <a:p>
            <a:r>
              <a:rPr lang="en-US" dirty="0">
                <a:latin typeface="Calibri (Body)"/>
              </a:rPr>
              <a:t>Complementation law</a:t>
            </a:r>
          </a:p>
        </p:txBody>
      </p:sp>
      <p:graphicFrame>
        <p:nvGraphicFramePr>
          <p:cNvPr id="13"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1398884"/>
              </p:ext>
            </p:extLst>
          </p:nvPr>
        </p:nvGraphicFramePr>
        <p:xfrm>
          <a:off x="4017169" y="5681663"/>
          <a:ext cx="1109663" cy="681037"/>
        </p:xfrm>
        <a:graphic>
          <a:graphicData uri="http://schemas.openxmlformats.org/presentationml/2006/ole">
            <mc:AlternateContent xmlns:mc="http://schemas.openxmlformats.org/markup-compatibility/2006">
              <mc:Choice xmlns:v="urn:schemas-microsoft-com:vml" Requires="v">
                <p:oleObj name="Equation" r:id="rId14" imgW="495000" imgH="304560" progId="Equation.DSMT4">
                  <p:embed/>
                </p:oleObj>
              </mc:Choice>
              <mc:Fallback>
                <p:oleObj name="Equation" r:id="rId14" imgW="495000" imgH="304560" progId="Equation.DSMT4">
                  <p:embed/>
                  <p:pic>
                    <p:nvPicPr>
                      <p:cNvPr id="12" name="Object 11"/>
                      <p:cNvPicPr/>
                      <p:nvPr/>
                    </p:nvPicPr>
                    <p:blipFill>
                      <a:blip r:embed="rId15"/>
                      <a:stretch>
                        <a:fillRect/>
                      </a:stretch>
                    </p:blipFill>
                    <p:spPr>
                      <a:xfrm>
                        <a:off x="4017169" y="5681663"/>
                        <a:ext cx="1109663" cy="68103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61E85547-549A-4045-BA3B-9987220963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184886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2</a:t>
            </a:r>
          </a:p>
        </p:txBody>
      </p:sp>
      <p:sp>
        <p:nvSpPr>
          <p:cNvPr id="9" name="Content Placeholder 2"/>
          <p:cNvSpPr>
            <a:spLocks noGrp="1"/>
          </p:cNvSpPr>
          <p:nvPr>
            <p:ph idx="1"/>
          </p:nvPr>
        </p:nvSpPr>
        <p:spPr>
          <a:xfrm>
            <a:off x="457200" y="1295400"/>
            <a:ext cx="8229600" cy="609600"/>
          </a:xfrm>
        </p:spPr>
        <p:txBody>
          <a:bodyPr/>
          <a:lstStyle/>
          <a:p>
            <a:r>
              <a:rPr lang="en-US" dirty="0">
                <a:latin typeface="Calibri (Body)"/>
              </a:rPr>
              <a:t>Commutative laws</a:t>
            </a:r>
          </a:p>
        </p:txBody>
      </p:sp>
      <p:graphicFrame>
        <p:nvGraphicFramePr>
          <p:cNvPr id="10"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6396358"/>
              </p:ext>
            </p:extLst>
          </p:nvPr>
        </p:nvGraphicFramePr>
        <p:xfrm>
          <a:off x="852488" y="1895475"/>
          <a:ext cx="6465887" cy="476250"/>
        </p:xfrm>
        <a:graphic>
          <a:graphicData uri="http://schemas.openxmlformats.org/presentationml/2006/ole">
            <mc:AlternateContent xmlns:mc="http://schemas.openxmlformats.org/markup-compatibility/2006">
              <mc:Choice xmlns:v="urn:schemas-microsoft-com:vml" Requires="v">
                <p:oleObj name="Equation" r:id="rId2" imgW="2234880" imgH="164880" progId="Equation.DSMT4">
                  <p:embed/>
                </p:oleObj>
              </mc:Choice>
              <mc:Fallback>
                <p:oleObj name="Equation" r:id="rId2" imgW="2234880" imgH="164880" progId="Equation.DSMT4">
                  <p:embed/>
                  <p:pic>
                    <p:nvPicPr>
                      <p:cNvPr id="10" name="Object 3"/>
                      <p:cNvPicPr/>
                      <p:nvPr/>
                    </p:nvPicPr>
                    <p:blipFill>
                      <a:blip r:embed="rId3"/>
                      <a:stretch>
                        <a:fillRect/>
                      </a:stretch>
                    </p:blipFill>
                    <p:spPr>
                      <a:xfrm>
                        <a:off x="852488" y="1895475"/>
                        <a:ext cx="6465887" cy="476250"/>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533400"/>
          </a:xfrm>
        </p:spPr>
        <p:txBody>
          <a:bodyPr/>
          <a:lstStyle/>
          <a:p>
            <a:r>
              <a:rPr lang="en-US" dirty="0">
                <a:latin typeface="Calibri (Body)"/>
              </a:rPr>
              <a:t>Associative laws</a:t>
            </a:r>
          </a:p>
        </p:txBody>
      </p:sp>
      <p:graphicFrame>
        <p:nvGraphicFramePr>
          <p:cNvPr id="6" name="Object 5">
            <a:extLst>
              <a:ext uri="{FF2B5EF4-FFF2-40B4-BE49-F238E27FC236}">
                <a16:creationId xmlns:a16="http://schemas.microsoft.com/office/drawing/2014/main" id="{861908BC-72F2-4F6D-8EC7-8ABA0ED8A7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6053957"/>
              </p:ext>
            </p:extLst>
          </p:nvPr>
        </p:nvGraphicFramePr>
        <p:xfrm>
          <a:off x="1828800" y="3048000"/>
          <a:ext cx="4815898" cy="729682"/>
        </p:xfrm>
        <a:graphic>
          <a:graphicData uri="http://schemas.openxmlformats.org/presentationml/2006/ole">
            <mc:AlternateContent xmlns:mc="http://schemas.openxmlformats.org/markup-compatibility/2006">
              <mc:Choice xmlns:v="urn:schemas-microsoft-com:vml" Requires="v">
                <p:oleObj name="Equation" r:id="rId4" imgW="1676160" imgH="253800" progId="Equation.DSMT4">
                  <p:embed/>
                </p:oleObj>
              </mc:Choice>
              <mc:Fallback>
                <p:oleObj name="Equation" r:id="rId4" imgW="1676160" imgH="253800" progId="Equation.DSMT4">
                  <p:embed/>
                  <p:pic>
                    <p:nvPicPr>
                      <p:cNvPr id="0" name=""/>
                      <p:cNvPicPr/>
                      <p:nvPr/>
                    </p:nvPicPr>
                    <p:blipFill>
                      <a:blip r:embed="rId5"/>
                      <a:stretch>
                        <a:fillRect/>
                      </a:stretch>
                    </p:blipFill>
                    <p:spPr>
                      <a:xfrm>
                        <a:off x="1828800" y="3048000"/>
                        <a:ext cx="4815898" cy="72968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1F2807-6298-4F64-9142-EA39F56554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8182094"/>
              </p:ext>
            </p:extLst>
          </p:nvPr>
        </p:nvGraphicFramePr>
        <p:xfrm>
          <a:off x="1807852" y="3761220"/>
          <a:ext cx="4848225" cy="734580"/>
        </p:xfrm>
        <a:graphic>
          <a:graphicData uri="http://schemas.openxmlformats.org/presentationml/2006/ole">
            <mc:AlternateContent xmlns:mc="http://schemas.openxmlformats.org/markup-compatibility/2006">
              <mc:Choice xmlns:v="urn:schemas-microsoft-com:vml" Requires="v">
                <p:oleObj name="Equation" r:id="rId6" imgW="1676160" imgH="253800" progId="Equation.DSMT4">
                  <p:embed/>
                </p:oleObj>
              </mc:Choice>
              <mc:Fallback>
                <p:oleObj name="Equation" r:id="rId6" imgW="1676160" imgH="253800" progId="Equation.DSMT4">
                  <p:embed/>
                  <p:pic>
                    <p:nvPicPr>
                      <p:cNvPr id="0" name=""/>
                      <p:cNvPicPr/>
                      <p:nvPr/>
                    </p:nvPicPr>
                    <p:blipFill>
                      <a:blip r:embed="rId7"/>
                      <a:stretch>
                        <a:fillRect/>
                      </a:stretch>
                    </p:blipFill>
                    <p:spPr>
                      <a:xfrm>
                        <a:off x="1807852" y="3761220"/>
                        <a:ext cx="4848225" cy="734580"/>
                      </a:xfrm>
                      <a:prstGeom prst="rect">
                        <a:avLst/>
                      </a:prstGeom>
                    </p:spPr>
                  </p:pic>
                </p:oleObj>
              </mc:Fallback>
            </mc:AlternateContent>
          </a:graphicData>
        </a:graphic>
      </p:graphicFrame>
      <p:sp>
        <p:nvSpPr>
          <p:cNvPr id="5" name="Content Placeholder 6"/>
          <p:cNvSpPr>
            <a:spLocks noGrp="1"/>
          </p:cNvSpPr>
          <p:nvPr>
            <p:ph idx="14"/>
          </p:nvPr>
        </p:nvSpPr>
        <p:spPr>
          <a:xfrm>
            <a:off x="457200" y="4419600"/>
            <a:ext cx="8229600" cy="609600"/>
          </a:xfrm>
        </p:spPr>
        <p:txBody>
          <a:bodyPr/>
          <a:lstStyle/>
          <a:p>
            <a:r>
              <a:rPr lang="en-US" dirty="0">
                <a:latin typeface="Calibri (Body)"/>
              </a:rPr>
              <a:t>Distributive laws</a:t>
            </a:r>
          </a:p>
        </p:txBody>
      </p:sp>
      <p:graphicFrame>
        <p:nvGraphicFramePr>
          <p:cNvPr id="7" name="Object 6">
            <a:extLst>
              <a:ext uri="{FF2B5EF4-FFF2-40B4-BE49-F238E27FC236}">
                <a16:creationId xmlns:a16="http://schemas.microsoft.com/office/drawing/2014/main" id="{9F8464DA-0762-4CD7-89BB-6C2365D607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2523668"/>
              </p:ext>
            </p:extLst>
          </p:nvPr>
        </p:nvGraphicFramePr>
        <p:xfrm>
          <a:off x="1281834" y="5029200"/>
          <a:ext cx="5912716" cy="734499"/>
        </p:xfrm>
        <a:graphic>
          <a:graphicData uri="http://schemas.openxmlformats.org/presentationml/2006/ole">
            <mc:AlternateContent xmlns:mc="http://schemas.openxmlformats.org/markup-compatibility/2006">
              <mc:Choice xmlns:v="urn:schemas-microsoft-com:vml" Requires="v">
                <p:oleObj name="Equation" r:id="rId8" imgW="2044440" imgH="253800" progId="Equation.DSMT4">
                  <p:embed/>
                </p:oleObj>
              </mc:Choice>
              <mc:Fallback>
                <p:oleObj name="Equation" r:id="rId8" imgW="2044440" imgH="253800" progId="Equation.DSMT4">
                  <p:embed/>
                  <p:pic>
                    <p:nvPicPr>
                      <p:cNvPr id="0" name=""/>
                      <p:cNvPicPr/>
                      <p:nvPr/>
                    </p:nvPicPr>
                    <p:blipFill>
                      <a:blip r:embed="rId9"/>
                      <a:stretch>
                        <a:fillRect/>
                      </a:stretch>
                    </p:blipFill>
                    <p:spPr>
                      <a:xfrm>
                        <a:off x="1281834" y="5029200"/>
                        <a:ext cx="5912716" cy="73449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E0ED870-74C0-4DFD-BF47-351C040991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2466113"/>
              </p:ext>
            </p:extLst>
          </p:nvPr>
        </p:nvGraphicFramePr>
        <p:xfrm>
          <a:off x="1286452" y="5771543"/>
          <a:ext cx="5915025" cy="734786"/>
        </p:xfrm>
        <a:graphic>
          <a:graphicData uri="http://schemas.openxmlformats.org/presentationml/2006/ole">
            <mc:AlternateContent xmlns:mc="http://schemas.openxmlformats.org/markup-compatibility/2006">
              <mc:Choice xmlns:v="urn:schemas-microsoft-com:vml" Requires="v">
                <p:oleObj name="Equation" r:id="rId10" imgW="2044440" imgH="253800" progId="Equation.DSMT4">
                  <p:embed/>
                </p:oleObj>
              </mc:Choice>
              <mc:Fallback>
                <p:oleObj name="Equation" r:id="rId10" imgW="2044440" imgH="253800" progId="Equation.DSMT4">
                  <p:embed/>
                  <p:pic>
                    <p:nvPicPr>
                      <p:cNvPr id="0" name=""/>
                      <p:cNvPicPr/>
                      <p:nvPr/>
                    </p:nvPicPr>
                    <p:blipFill>
                      <a:blip r:embed="rId11"/>
                      <a:stretch>
                        <a:fillRect/>
                      </a:stretch>
                    </p:blipFill>
                    <p:spPr>
                      <a:xfrm>
                        <a:off x="1286452" y="5771543"/>
                        <a:ext cx="5915025" cy="734786"/>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0E8BACE6-F638-4978-90E3-FD774DEA215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39751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3</a:t>
            </a:r>
          </a:p>
        </p:txBody>
      </p:sp>
      <p:sp>
        <p:nvSpPr>
          <p:cNvPr id="9" name="Content Placeholder 2"/>
          <p:cNvSpPr>
            <a:spLocks noGrp="1"/>
          </p:cNvSpPr>
          <p:nvPr>
            <p:ph idx="1"/>
          </p:nvPr>
        </p:nvSpPr>
        <p:spPr>
          <a:xfrm>
            <a:off x="457200" y="1295400"/>
            <a:ext cx="8229600" cy="609600"/>
          </a:xfrm>
        </p:spPr>
        <p:txBody>
          <a:bodyPr/>
          <a:lstStyle/>
          <a:p>
            <a:r>
              <a:rPr lang="en-US" dirty="0">
                <a:latin typeface="Calibri (Body)"/>
              </a:rPr>
              <a:t>De Morgan’s laws</a:t>
            </a:r>
          </a:p>
        </p:txBody>
      </p:sp>
      <p:graphicFrame>
        <p:nvGraphicFramePr>
          <p:cNvPr id="10"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3134778"/>
              </p:ext>
            </p:extLst>
          </p:nvPr>
        </p:nvGraphicFramePr>
        <p:xfrm>
          <a:off x="963613" y="2098675"/>
          <a:ext cx="6245225" cy="604838"/>
        </p:xfrm>
        <a:graphic>
          <a:graphicData uri="http://schemas.openxmlformats.org/presentationml/2006/ole">
            <mc:AlternateContent xmlns:mc="http://schemas.openxmlformats.org/markup-compatibility/2006">
              <mc:Choice xmlns:v="urn:schemas-microsoft-com:vml" Requires="v">
                <p:oleObj name="Equation" r:id="rId2" imgW="2234880" imgH="215640" progId="Equation.DSMT4">
                  <p:embed/>
                </p:oleObj>
              </mc:Choice>
              <mc:Fallback>
                <p:oleObj name="Equation" r:id="rId2" imgW="2234880" imgH="215640" progId="Equation.DSMT4">
                  <p:embed/>
                  <p:pic>
                    <p:nvPicPr>
                      <p:cNvPr id="10" name="Object 3"/>
                      <p:cNvPicPr/>
                      <p:nvPr/>
                    </p:nvPicPr>
                    <p:blipFill>
                      <a:blip r:embed="rId3"/>
                      <a:stretch>
                        <a:fillRect/>
                      </a:stretch>
                    </p:blipFill>
                    <p:spPr>
                      <a:xfrm>
                        <a:off x="963613" y="2098675"/>
                        <a:ext cx="6245225" cy="604838"/>
                      </a:xfrm>
                      <a:prstGeom prst="rect">
                        <a:avLst/>
                      </a:prstGeom>
                    </p:spPr>
                  </p:pic>
                </p:oleObj>
              </mc:Fallback>
            </mc:AlternateContent>
          </a:graphicData>
        </a:graphic>
      </p:graphicFrame>
      <p:sp>
        <p:nvSpPr>
          <p:cNvPr id="4" name="Content Placeholder 4"/>
          <p:cNvSpPr>
            <a:spLocks noGrp="1"/>
          </p:cNvSpPr>
          <p:nvPr>
            <p:ph idx="13"/>
          </p:nvPr>
        </p:nvSpPr>
        <p:spPr>
          <a:xfrm>
            <a:off x="457200" y="2898010"/>
            <a:ext cx="8229600" cy="533400"/>
          </a:xfrm>
        </p:spPr>
        <p:txBody>
          <a:bodyPr/>
          <a:lstStyle/>
          <a:p>
            <a:r>
              <a:rPr lang="en-US" dirty="0">
                <a:latin typeface="Calibri (Body)"/>
              </a:rPr>
              <a:t>Absorption laws</a:t>
            </a:r>
          </a:p>
        </p:txBody>
      </p:sp>
      <p:graphicFrame>
        <p:nvGraphicFramePr>
          <p:cNvPr id="14"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79234160"/>
              </p:ext>
            </p:extLst>
          </p:nvPr>
        </p:nvGraphicFramePr>
        <p:xfrm>
          <a:off x="877094" y="3625867"/>
          <a:ext cx="6634162" cy="712788"/>
        </p:xfrm>
        <a:graphic>
          <a:graphicData uri="http://schemas.openxmlformats.org/presentationml/2006/ole">
            <mc:AlternateContent xmlns:mc="http://schemas.openxmlformats.org/markup-compatibility/2006">
              <mc:Choice xmlns:v="urn:schemas-microsoft-com:vml" Requires="v">
                <p:oleObj name="Equation" r:id="rId4" imgW="2374560" imgH="253800" progId="Equation.DSMT4">
                  <p:embed/>
                </p:oleObj>
              </mc:Choice>
              <mc:Fallback>
                <p:oleObj name="Equation" r:id="rId4" imgW="2374560" imgH="253800" progId="Equation.DSMT4">
                  <p:embed/>
                  <p:pic>
                    <p:nvPicPr>
                      <p:cNvPr id="10" name="Object 3"/>
                      <p:cNvPicPr/>
                      <p:nvPr/>
                    </p:nvPicPr>
                    <p:blipFill>
                      <a:blip r:embed="rId5"/>
                      <a:stretch>
                        <a:fillRect/>
                      </a:stretch>
                    </p:blipFill>
                    <p:spPr>
                      <a:xfrm>
                        <a:off x="877094" y="3625867"/>
                        <a:ext cx="6634162" cy="712788"/>
                      </a:xfrm>
                      <a:prstGeom prst="rect">
                        <a:avLst/>
                      </a:prstGeom>
                    </p:spPr>
                  </p:pic>
                </p:oleObj>
              </mc:Fallback>
            </mc:AlternateContent>
          </a:graphicData>
        </a:graphic>
      </p:graphicFrame>
      <p:sp>
        <p:nvSpPr>
          <p:cNvPr id="5" name="Content Placeholder 6"/>
          <p:cNvSpPr>
            <a:spLocks noGrp="1"/>
          </p:cNvSpPr>
          <p:nvPr>
            <p:ph idx="14"/>
          </p:nvPr>
        </p:nvSpPr>
        <p:spPr>
          <a:xfrm>
            <a:off x="457200" y="4533115"/>
            <a:ext cx="8229600" cy="609600"/>
          </a:xfrm>
        </p:spPr>
        <p:txBody>
          <a:bodyPr/>
          <a:lstStyle/>
          <a:p>
            <a:r>
              <a:rPr lang="en-US" dirty="0">
                <a:latin typeface="Calibri (Body)"/>
              </a:rPr>
              <a:t>Complement laws</a:t>
            </a:r>
          </a:p>
        </p:txBody>
      </p:sp>
      <p:graphicFrame>
        <p:nvGraphicFramePr>
          <p:cNvPr id="15"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4416267"/>
              </p:ext>
            </p:extLst>
          </p:nvPr>
        </p:nvGraphicFramePr>
        <p:xfrm>
          <a:off x="1976438" y="5337175"/>
          <a:ext cx="4433887" cy="606425"/>
        </p:xfrm>
        <a:graphic>
          <a:graphicData uri="http://schemas.openxmlformats.org/presentationml/2006/ole">
            <mc:AlternateContent xmlns:mc="http://schemas.openxmlformats.org/markup-compatibility/2006">
              <mc:Choice xmlns:v="urn:schemas-microsoft-com:vml" Requires="v">
                <p:oleObj name="Equation" r:id="rId6" imgW="1587240" imgH="215640" progId="Equation.DSMT4">
                  <p:embed/>
                </p:oleObj>
              </mc:Choice>
              <mc:Fallback>
                <p:oleObj name="Equation" r:id="rId6" imgW="1587240" imgH="215640" progId="Equation.DSMT4">
                  <p:embed/>
                  <p:pic>
                    <p:nvPicPr>
                      <p:cNvPr id="14" name="Object 3"/>
                      <p:cNvPicPr/>
                      <p:nvPr/>
                    </p:nvPicPr>
                    <p:blipFill>
                      <a:blip r:embed="rId7"/>
                      <a:stretch>
                        <a:fillRect/>
                      </a:stretch>
                    </p:blipFill>
                    <p:spPr>
                      <a:xfrm>
                        <a:off x="1976438" y="5337175"/>
                        <a:ext cx="4433887" cy="606425"/>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3DD087EE-CBF0-4D29-85CB-4295D940C36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575281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Set Identities</a:t>
            </a:r>
          </a:p>
        </p:txBody>
      </p:sp>
      <p:sp>
        <p:nvSpPr>
          <p:cNvPr id="3" name="Content Placeholder 2"/>
          <p:cNvSpPr>
            <a:spLocks noGrp="1"/>
          </p:cNvSpPr>
          <p:nvPr>
            <p:ph idx="1"/>
          </p:nvPr>
        </p:nvSpPr>
        <p:spPr>
          <a:xfrm>
            <a:off x="457200" y="1295400"/>
            <a:ext cx="8001000" cy="5303520"/>
          </a:xfrm>
        </p:spPr>
        <p:txBody>
          <a:bodyPr/>
          <a:lstStyle/>
          <a:p>
            <a:pPr marL="514350" indent="-514350"/>
            <a:r>
              <a:rPr lang="en-US" dirty="0"/>
              <a:t>Different ways to prove set identities:</a:t>
            </a:r>
          </a:p>
          <a:p>
            <a:pPr marL="512064" lvl="1" indent="-514350">
              <a:buClrTx/>
              <a:buFont typeface="+mj-lt"/>
              <a:buAutoNum type="arabicPeriod"/>
            </a:pPr>
            <a:r>
              <a:rPr lang="en-US" dirty="0"/>
              <a:t>Prove that each set (side of the identity) is a subset of the other.</a:t>
            </a:r>
          </a:p>
          <a:p>
            <a:pPr marL="512064" lvl="1" indent="-514350">
              <a:buClrTx/>
              <a:buFont typeface="+mj-lt"/>
              <a:buAutoNum type="arabicPeriod"/>
            </a:pPr>
            <a:r>
              <a:rPr lang="en-US" dirty="0"/>
              <a:t>Use set builder notation and propositional logic.</a:t>
            </a:r>
          </a:p>
          <a:p>
            <a:pPr marL="512064" lvl="1" indent="-514350">
              <a:buClrTx/>
              <a:buFont typeface="+mj-lt"/>
              <a:buAutoNum type="arabicPeriod"/>
            </a:pPr>
            <a:r>
              <a:rPr lang="en-US" dirty="0"/>
              <a:t>Membership Tables: Verify that elements in the same combination of sets always either belong or do not belong to the same side of the identity.  Use </a:t>
            </a:r>
            <a:r>
              <a:rPr lang="en-US" dirty="0">
                <a:ea typeface="Cambria Math" pitchFamily="18" charset="0"/>
              </a:rPr>
              <a:t>1</a:t>
            </a:r>
            <a:r>
              <a:rPr lang="en-US" dirty="0"/>
              <a:t> to indicate it is in the set and a </a:t>
            </a:r>
            <a:r>
              <a:rPr lang="en-US" dirty="0">
                <a:ea typeface="Cambria Math" pitchFamily="18" charset="0"/>
              </a:rPr>
              <a:t>0</a:t>
            </a:r>
            <a:r>
              <a:rPr lang="en-US" dirty="0"/>
              <a:t> to indicate that it is not.</a:t>
            </a:r>
          </a:p>
        </p:txBody>
      </p:sp>
      <p:sp>
        <p:nvSpPr>
          <p:cNvPr id="4" name="Slide Number Placeholder 5">
            <a:extLst>
              <a:ext uri="{FF2B5EF4-FFF2-40B4-BE49-F238E27FC236}">
                <a16:creationId xmlns:a16="http://schemas.microsoft.com/office/drawing/2014/main" id="{2F9C35FD-D7A9-4EA1-BCAB-ECB73F7ABB7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8722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4" name="Content Placeholder 3"/>
          <p:cNvSpPr>
            <a:spLocks noGrp="1"/>
          </p:cNvSpPr>
          <p:nvPr>
            <p:ph idx="1"/>
          </p:nvPr>
        </p:nvSpPr>
        <p:spPr>
          <a:xfrm>
            <a:off x="457200" y="1295400"/>
            <a:ext cx="8458200" cy="5257800"/>
          </a:xfrm>
        </p:spPr>
        <p:txBody>
          <a:bodyPr/>
          <a:lstStyle/>
          <a:p>
            <a:pPr>
              <a:spcBef>
                <a:spcPts val="600"/>
              </a:spcBef>
            </a:pPr>
            <a:r>
              <a:rPr lang="en-US" sz="2600" dirty="0">
                <a:latin typeface="Calibri (Body)"/>
              </a:rPr>
              <a:t>Definition of sets.</a:t>
            </a:r>
          </a:p>
          <a:p>
            <a:pPr>
              <a:spcBef>
                <a:spcPts val="600"/>
              </a:spcBef>
            </a:pPr>
            <a:r>
              <a:rPr lang="en-US" sz="2600" dirty="0">
                <a:latin typeface="Calibri (Body)"/>
              </a:rPr>
              <a:t>Describing Sets.</a:t>
            </a:r>
          </a:p>
          <a:p>
            <a:pPr marL="347472" lvl="1">
              <a:spcBef>
                <a:spcPts val="600"/>
              </a:spcBef>
            </a:pPr>
            <a:r>
              <a:rPr lang="en-US" sz="2200" dirty="0">
                <a:latin typeface="Calibri (Body)"/>
              </a:rPr>
              <a:t>Roster Method.</a:t>
            </a:r>
          </a:p>
          <a:p>
            <a:pPr marL="347472" lvl="1">
              <a:spcBef>
                <a:spcPts val="600"/>
              </a:spcBef>
            </a:pPr>
            <a:r>
              <a:rPr lang="en-US" sz="2200" dirty="0">
                <a:latin typeface="Calibri (Body)"/>
              </a:rPr>
              <a:t>Set-Builder Notation.</a:t>
            </a:r>
          </a:p>
          <a:p>
            <a:pPr>
              <a:spcBef>
                <a:spcPts val="600"/>
              </a:spcBef>
            </a:pPr>
            <a:r>
              <a:rPr lang="en-US" sz="2600" dirty="0">
                <a:latin typeface="Calibri (Body)"/>
              </a:rPr>
              <a:t>Some Important Sets in Mathematics.</a:t>
            </a:r>
          </a:p>
          <a:p>
            <a:pPr>
              <a:spcBef>
                <a:spcPts val="600"/>
              </a:spcBef>
            </a:pPr>
            <a:r>
              <a:rPr lang="en-US" sz="2600" dirty="0">
                <a:latin typeface="Calibri (Body)"/>
              </a:rPr>
              <a:t>Empty Set and Universal Set.</a:t>
            </a:r>
          </a:p>
          <a:p>
            <a:pPr>
              <a:spcBef>
                <a:spcPts val="600"/>
              </a:spcBef>
            </a:pPr>
            <a:r>
              <a:rPr lang="en-US" sz="2600" dirty="0">
                <a:latin typeface="Calibri (Body)"/>
              </a:rPr>
              <a:t>Subsets and Set Equality.</a:t>
            </a:r>
          </a:p>
          <a:p>
            <a:pPr>
              <a:spcBef>
                <a:spcPts val="600"/>
              </a:spcBef>
            </a:pPr>
            <a:r>
              <a:rPr lang="en-US" sz="2600" dirty="0">
                <a:latin typeface="Calibri (Body)"/>
              </a:rPr>
              <a:t>Cardinality of Sets.</a:t>
            </a:r>
          </a:p>
          <a:p>
            <a:pPr>
              <a:spcBef>
                <a:spcPts val="600"/>
              </a:spcBef>
            </a:pPr>
            <a:r>
              <a:rPr lang="en-US" sz="2600" dirty="0">
                <a:latin typeface="Calibri (Body)"/>
              </a:rPr>
              <a:t>Tuples.</a:t>
            </a:r>
          </a:p>
          <a:p>
            <a:pPr>
              <a:spcBef>
                <a:spcPts val="600"/>
              </a:spcBef>
            </a:pPr>
            <a:r>
              <a:rPr lang="en-US" sz="2600" dirty="0">
                <a:latin typeface="Calibri (Body)"/>
              </a:rPr>
              <a:t>Cartesian Product.</a:t>
            </a:r>
          </a:p>
        </p:txBody>
      </p:sp>
      <p:sp>
        <p:nvSpPr>
          <p:cNvPr id="5" name="Slide Number Placeholder 5">
            <a:extLst>
              <a:ext uri="{FF2B5EF4-FFF2-40B4-BE49-F238E27FC236}">
                <a16:creationId xmlns:a16="http://schemas.microsoft.com/office/drawing/2014/main" id="{66A8553C-C118-4C48-9527-0C9A3542779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147653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1</a:t>
            </a:r>
          </a:p>
        </p:txBody>
      </p:sp>
      <p:sp>
        <p:nvSpPr>
          <p:cNvPr id="5" name="Content Placeholder 2"/>
          <p:cNvSpPr>
            <a:spLocks noGrp="1"/>
          </p:cNvSpPr>
          <p:nvPr>
            <p:ph idx="1"/>
          </p:nvPr>
        </p:nvSpPr>
        <p:spPr>
          <a:xfrm>
            <a:off x="457200" y="1295400"/>
            <a:ext cx="8229600" cy="685800"/>
          </a:xfrm>
        </p:spPr>
        <p:txBody>
          <a:bodyPr/>
          <a:lstStyle/>
          <a:p>
            <a:r>
              <a:rPr lang="en-US" b="1" dirty="0">
                <a:latin typeface="Calibri (Body)"/>
              </a:rPr>
              <a:t>Example</a:t>
            </a:r>
            <a:r>
              <a:rPr lang="en-US" dirty="0">
                <a:latin typeface="Calibri (Body)"/>
              </a:rPr>
              <a:t>: Prove that</a:t>
            </a:r>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2423392"/>
              </p:ext>
            </p:extLst>
          </p:nvPr>
        </p:nvGraphicFramePr>
        <p:xfrm>
          <a:off x="3992562" y="1371600"/>
          <a:ext cx="1874838" cy="420432"/>
        </p:xfrm>
        <a:graphic>
          <a:graphicData uri="http://schemas.openxmlformats.org/presentationml/2006/ole">
            <mc:AlternateContent xmlns:mc="http://schemas.openxmlformats.org/markup-compatibility/2006">
              <mc:Choice xmlns:v="urn:schemas-microsoft-com:vml" Requires="v">
                <p:oleObj name="Equation" r:id="rId2" imgW="965160" imgH="215640" progId="Equation.DSMT4">
                  <p:embed/>
                </p:oleObj>
              </mc:Choice>
              <mc:Fallback>
                <p:oleObj name="Equation" r:id="rId2" imgW="965160" imgH="215640" progId="Equation.DSMT4">
                  <p:embed/>
                  <p:pic>
                    <p:nvPicPr>
                      <p:cNvPr id="10" name="Object 3"/>
                      <p:cNvPicPr/>
                      <p:nvPr/>
                    </p:nvPicPr>
                    <p:blipFill>
                      <a:blip r:embed="rId3"/>
                      <a:stretch>
                        <a:fillRect/>
                      </a:stretch>
                    </p:blipFill>
                    <p:spPr>
                      <a:xfrm>
                        <a:off x="3992562" y="1371600"/>
                        <a:ext cx="1874838" cy="420432"/>
                      </a:xfrm>
                      <a:prstGeom prst="rect">
                        <a:avLst/>
                      </a:prstGeom>
                    </p:spPr>
                  </p:pic>
                </p:oleObj>
              </mc:Fallback>
            </mc:AlternateContent>
          </a:graphicData>
        </a:graphic>
      </p:graphicFrame>
      <p:sp>
        <p:nvSpPr>
          <p:cNvPr id="3" name="Content Placeholder 4"/>
          <p:cNvSpPr>
            <a:spLocks noGrp="1"/>
          </p:cNvSpPr>
          <p:nvPr>
            <p:ph idx="13"/>
          </p:nvPr>
        </p:nvSpPr>
        <p:spPr>
          <a:xfrm>
            <a:off x="457200" y="1981200"/>
            <a:ext cx="8382000" cy="609600"/>
          </a:xfrm>
        </p:spPr>
        <p:txBody>
          <a:bodyPr/>
          <a:lstStyle/>
          <a:p>
            <a:r>
              <a:rPr lang="en-US" b="1" dirty="0">
                <a:latin typeface="Calibri (Body)"/>
              </a:rPr>
              <a:t>Solution</a:t>
            </a:r>
            <a:r>
              <a:rPr lang="en-US" dirty="0">
                <a:latin typeface="Calibri (Body)"/>
              </a:rPr>
              <a:t>: We prove this identity by showing that:</a:t>
            </a:r>
          </a:p>
        </p:txBody>
      </p:sp>
      <p:graphicFrame>
        <p:nvGraphicFramePr>
          <p:cNvPr id="9" name="Object 8">
            <a:extLst>
              <a:ext uri="{FF2B5EF4-FFF2-40B4-BE49-F238E27FC236}">
                <a16:creationId xmlns:a16="http://schemas.microsoft.com/office/drawing/2014/main" id="{416AE7C5-D994-45C8-8884-B84D095151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3680159"/>
              </p:ext>
            </p:extLst>
          </p:nvPr>
        </p:nvGraphicFramePr>
        <p:xfrm>
          <a:off x="1143000" y="2766185"/>
          <a:ext cx="3916362" cy="632643"/>
        </p:xfrm>
        <a:graphic>
          <a:graphicData uri="http://schemas.openxmlformats.org/presentationml/2006/ole">
            <mc:AlternateContent xmlns:mc="http://schemas.openxmlformats.org/markup-compatibility/2006">
              <mc:Choice xmlns:v="urn:schemas-microsoft-com:vml" Requires="v">
                <p:oleObj name="Equation" r:id="rId4" imgW="1650960" imgH="266400" progId="Equation.DSMT4">
                  <p:embed/>
                </p:oleObj>
              </mc:Choice>
              <mc:Fallback>
                <p:oleObj name="Equation" r:id="rId4" imgW="1650960" imgH="266400" progId="Equation.DSMT4">
                  <p:embed/>
                  <p:pic>
                    <p:nvPicPr>
                      <p:cNvPr id="0" name=""/>
                      <p:cNvPicPr/>
                      <p:nvPr/>
                    </p:nvPicPr>
                    <p:blipFill>
                      <a:blip r:embed="rId5"/>
                      <a:stretch>
                        <a:fillRect/>
                      </a:stretch>
                    </p:blipFill>
                    <p:spPr>
                      <a:xfrm>
                        <a:off x="1143000" y="2766185"/>
                        <a:ext cx="3916362" cy="63264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4308C6D-C11A-4B80-B63D-9060589E98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4648109"/>
              </p:ext>
            </p:extLst>
          </p:nvPr>
        </p:nvGraphicFramePr>
        <p:xfrm>
          <a:off x="1143000" y="3407353"/>
          <a:ext cx="2474338" cy="633672"/>
        </p:xfrm>
        <a:graphic>
          <a:graphicData uri="http://schemas.openxmlformats.org/presentationml/2006/ole">
            <mc:AlternateContent xmlns:mc="http://schemas.openxmlformats.org/markup-compatibility/2006">
              <mc:Choice xmlns:v="urn:schemas-microsoft-com:vml" Requires="v">
                <p:oleObj name="Equation" r:id="rId6" imgW="1041120" imgH="266400" progId="Equation.DSMT4">
                  <p:embed/>
                </p:oleObj>
              </mc:Choice>
              <mc:Fallback>
                <p:oleObj name="Equation" r:id="rId6" imgW="1041120" imgH="266400" progId="Equation.DSMT4">
                  <p:embed/>
                  <p:pic>
                    <p:nvPicPr>
                      <p:cNvPr id="0" name=""/>
                      <p:cNvPicPr/>
                      <p:nvPr/>
                    </p:nvPicPr>
                    <p:blipFill>
                      <a:blip r:embed="rId7"/>
                      <a:stretch>
                        <a:fillRect/>
                      </a:stretch>
                    </p:blipFill>
                    <p:spPr>
                      <a:xfrm>
                        <a:off x="1143000" y="3407353"/>
                        <a:ext cx="2474338" cy="633672"/>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178605FB-AF19-4243-8168-B6606D5AEAF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3065718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2</a:t>
            </a:r>
          </a:p>
        </p:txBody>
      </p:sp>
      <p:sp>
        <p:nvSpPr>
          <p:cNvPr id="4" name="Content Placeholder 2"/>
          <p:cNvSpPr>
            <a:spLocks noGrp="1"/>
          </p:cNvSpPr>
          <p:nvPr>
            <p:ph idx="1"/>
          </p:nvPr>
        </p:nvSpPr>
        <p:spPr>
          <a:xfrm>
            <a:off x="457200" y="1295400"/>
            <a:ext cx="8229600" cy="546100"/>
          </a:xfrm>
        </p:spPr>
        <p:txBody>
          <a:bodyPr/>
          <a:lstStyle/>
          <a:p>
            <a:pPr>
              <a:spcBef>
                <a:spcPts val="600"/>
              </a:spcBef>
            </a:pPr>
            <a:r>
              <a:rPr lang="en-US" dirty="0">
                <a:latin typeface="Calibri (Body)"/>
              </a:rPr>
              <a:t>These steps show that:</a:t>
            </a:r>
          </a:p>
        </p:txBody>
      </p:sp>
      <p:graphicFrame>
        <p:nvGraphicFramePr>
          <p:cNvPr id="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3392505"/>
              </p:ext>
            </p:extLst>
          </p:nvPr>
        </p:nvGraphicFramePr>
        <p:xfrm>
          <a:off x="4419600" y="1395413"/>
          <a:ext cx="1874838" cy="446087"/>
        </p:xfrm>
        <a:graphic>
          <a:graphicData uri="http://schemas.openxmlformats.org/presentationml/2006/ole">
            <mc:AlternateContent xmlns:mc="http://schemas.openxmlformats.org/markup-compatibility/2006">
              <mc:Choice xmlns:v="urn:schemas-microsoft-com:vml" Requires="v">
                <p:oleObj name="Equation" r:id="rId2" imgW="965160" imgH="228600" progId="Equation.DSMT4">
                  <p:embed/>
                </p:oleObj>
              </mc:Choice>
              <mc:Fallback>
                <p:oleObj name="Equation" r:id="rId2" imgW="965160" imgH="228600" progId="Equation.DSMT4">
                  <p:embed/>
                  <p:pic>
                    <p:nvPicPr>
                      <p:cNvPr id="8" name="Object 3"/>
                      <p:cNvPicPr/>
                      <p:nvPr/>
                    </p:nvPicPr>
                    <p:blipFill>
                      <a:blip r:embed="rId3"/>
                      <a:stretch>
                        <a:fillRect/>
                      </a:stretch>
                    </p:blipFill>
                    <p:spPr>
                      <a:xfrm>
                        <a:off x="4419600" y="1395413"/>
                        <a:ext cx="1874838" cy="4460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872760C-2C97-4D7D-A834-64EDCBE40E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4237546"/>
              </p:ext>
            </p:extLst>
          </p:nvPr>
        </p:nvGraphicFramePr>
        <p:xfrm>
          <a:off x="798513" y="2089150"/>
          <a:ext cx="6906876" cy="3327400"/>
        </p:xfrm>
        <a:graphic>
          <a:graphicData uri="http://schemas.openxmlformats.org/presentationml/2006/ole">
            <mc:AlternateContent xmlns:mc="http://schemas.openxmlformats.org/markup-compatibility/2006">
              <mc:Choice xmlns:v="urn:schemas-microsoft-com:vml" Requires="v">
                <p:oleObj name="Equation" r:id="rId4" imgW="3479760" imgH="1676160" progId="Equation.DSMT4">
                  <p:embed/>
                </p:oleObj>
              </mc:Choice>
              <mc:Fallback>
                <p:oleObj name="Equation" r:id="rId4" imgW="3479760" imgH="1676160" progId="Equation.DSMT4">
                  <p:embed/>
                  <p:pic>
                    <p:nvPicPr>
                      <p:cNvPr id="0" name=""/>
                      <p:cNvPicPr/>
                      <p:nvPr/>
                    </p:nvPicPr>
                    <p:blipFill>
                      <a:blip r:embed="rId5"/>
                      <a:stretch>
                        <a:fillRect/>
                      </a:stretch>
                    </p:blipFill>
                    <p:spPr>
                      <a:xfrm>
                        <a:off x="798513" y="2089150"/>
                        <a:ext cx="6906876" cy="3327400"/>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68739AAC-211E-4594-8EFC-72DC48A1D4C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26618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3</a:t>
            </a:r>
          </a:p>
        </p:txBody>
      </p:sp>
      <p:sp>
        <p:nvSpPr>
          <p:cNvPr id="4" name="Content Placeholder 2"/>
          <p:cNvSpPr>
            <a:spLocks noGrp="1"/>
          </p:cNvSpPr>
          <p:nvPr>
            <p:ph idx="1"/>
          </p:nvPr>
        </p:nvSpPr>
        <p:spPr>
          <a:xfrm>
            <a:off x="457200" y="1295400"/>
            <a:ext cx="8229600" cy="546100"/>
          </a:xfrm>
        </p:spPr>
        <p:txBody>
          <a:bodyPr/>
          <a:lstStyle/>
          <a:p>
            <a:pPr>
              <a:spcBef>
                <a:spcPts val="600"/>
              </a:spcBef>
            </a:pPr>
            <a:r>
              <a:rPr lang="en-US" dirty="0">
                <a:latin typeface="Calibri (Body)"/>
              </a:rPr>
              <a:t>These steps show that:</a:t>
            </a:r>
          </a:p>
        </p:txBody>
      </p:sp>
      <p:graphicFrame>
        <p:nvGraphicFramePr>
          <p:cNvPr id="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32989339"/>
              </p:ext>
            </p:extLst>
          </p:nvPr>
        </p:nvGraphicFramePr>
        <p:xfrm>
          <a:off x="4505325" y="1395413"/>
          <a:ext cx="1701800" cy="446087"/>
        </p:xfrm>
        <a:graphic>
          <a:graphicData uri="http://schemas.openxmlformats.org/presentationml/2006/ole">
            <mc:AlternateContent xmlns:mc="http://schemas.openxmlformats.org/markup-compatibility/2006">
              <mc:Choice xmlns:v="urn:schemas-microsoft-com:vml" Requires="v">
                <p:oleObj name="Equation" r:id="rId2" imgW="876240" imgH="228600" progId="Equation.DSMT4">
                  <p:embed/>
                </p:oleObj>
              </mc:Choice>
              <mc:Fallback>
                <p:oleObj name="Equation" r:id="rId2" imgW="876240" imgH="228600" progId="Equation.DSMT4">
                  <p:embed/>
                  <p:pic>
                    <p:nvPicPr>
                      <p:cNvPr id="5" name="Object 3"/>
                      <p:cNvPicPr/>
                      <p:nvPr/>
                    </p:nvPicPr>
                    <p:blipFill>
                      <a:blip r:embed="rId3"/>
                      <a:stretch>
                        <a:fillRect/>
                      </a:stretch>
                    </p:blipFill>
                    <p:spPr>
                      <a:xfrm>
                        <a:off x="4505325" y="1395413"/>
                        <a:ext cx="1701800" cy="44608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1CAFD93-3E49-4A06-A4A3-9C870454F8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3205925"/>
              </p:ext>
            </p:extLst>
          </p:nvPr>
        </p:nvGraphicFramePr>
        <p:xfrm>
          <a:off x="755433" y="2051614"/>
          <a:ext cx="7894452" cy="3665623"/>
        </p:xfrm>
        <a:graphic>
          <a:graphicData uri="http://schemas.openxmlformats.org/presentationml/2006/ole">
            <mc:AlternateContent xmlns:mc="http://schemas.openxmlformats.org/markup-compatibility/2006">
              <mc:Choice xmlns:v="urn:schemas-microsoft-com:vml" Requires="v">
                <p:oleObj name="Equation" r:id="rId4" imgW="3936960" imgH="1828800" progId="Equation.DSMT4">
                  <p:embed/>
                </p:oleObj>
              </mc:Choice>
              <mc:Fallback>
                <p:oleObj name="Equation" r:id="rId4" imgW="3936960" imgH="1828800" progId="Equation.DSMT4">
                  <p:embed/>
                  <p:pic>
                    <p:nvPicPr>
                      <p:cNvPr id="0" name=""/>
                      <p:cNvPicPr/>
                      <p:nvPr/>
                    </p:nvPicPr>
                    <p:blipFill>
                      <a:blip r:embed="rId5"/>
                      <a:stretch>
                        <a:fillRect/>
                      </a:stretch>
                    </p:blipFill>
                    <p:spPr>
                      <a:xfrm>
                        <a:off x="755433" y="2051614"/>
                        <a:ext cx="7894452" cy="3665623"/>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59E71A8C-A672-4B2A-AF45-E21DFE49010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3880721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Set-Builder Notation: Second De Morgan Law</a:t>
            </a:r>
            <a:endParaRPr lang="en-US" sz="1500" dirty="0"/>
          </a:p>
        </p:txBody>
      </p:sp>
      <p:graphicFrame>
        <p:nvGraphicFramePr>
          <p:cNvPr id="6"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9465995"/>
              </p:ext>
            </p:extLst>
          </p:nvPr>
        </p:nvGraphicFramePr>
        <p:xfrm>
          <a:off x="479425" y="1493838"/>
          <a:ext cx="8186738" cy="4565650"/>
        </p:xfrm>
        <a:graphic>
          <a:graphicData uri="http://schemas.openxmlformats.org/presentationml/2006/ole">
            <mc:AlternateContent xmlns:mc="http://schemas.openxmlformats.org/markup-compatibility/2006">
              <mc:Choice xmlns:v="urn:schemas-microsoft-com:vml" Requires="v">
                <p:oleObj name="Equation" r:id="rId2" imgW="4216320" imgH="2336760" progId="Equation.DSMT4">
                  <p:embed/>
                </p:oleObj>
              </mc:Choice>
              <mc:Fallback>
                <p:oleObj name="Equation" r:id="rId2" imgW="4216320" imgH="2336760" progId="Equation.DSMT4">
                  <p:embed/>
                  <p:pic>
                    <p:nvPicPr>
                      <p:cNvPr id="6" name="Object 4"/>
                      <p:cNvPicPr/>
                      <p:nvPr/>
                    </p:nvPicPr>
                    <p:blipFill>
                      <a:blip r:embed="rId3"/>
                      <a:stretch>
                        <a:fillRect/>
                      </a:stretch>
                    </p:blipFill>
                    <p:spPr>
                      <a:xfrm>
                        <a:off x="479425" y="1493838"/>
                        <a:ext cx="8186738" cy="4565650"/>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9BD24657-D95C-4586-BE15-6C1B62604DF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732767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Membership Table</a:t>
            </a:r>
          </a:p>
        </p:txBody>
      </p:sp>
      <p:sp>
        <p:nvSpPr>
          <p:cNvPr id="12" name="Content Placeholder 2"/>
          <p:cNvSpPr>
            <a:spLocks noGrp="1"/>
          </p:cNvSpPr>
          <p:nvPr>
            <p:ph idx="1"/>
          </p:nvPr>
        </p:nvSpPr>
        <p:spPr>
          <a:xfrm>
            <a:off x="457200" y="1295400"/>
            <a:ext cx="8229600" cy="838200"/>
          </a:xfrm>
        </p:spPr>
        <p:txBody>
          <a:bodyPr/>
          <a:lstStyle/>
          <a:p>
            <a:r>
              <a:rPr lang="en-US" sz="2600" b="1" dirty="0">
                <a:latin typeface="Calibri (Body)"/>
              </a:rPr>
              <a:t>Example</a:t>
            </a:r>
            <a:r>
              <a:rPr lang="en-US" sz="2600" dirty="0">
                <a:latin typeface="Calibri (Body)"/>
              </a:rPr>
              <a:t>: Construct a membership table to show that the distributive law holds.</a:t>
            </a:r>
          </a:p>
        </p:txBody>
      </p:sp>
      <p:graphicFrame>
        <p:nvGraphicFramePr>
          <p:cNvPr id="1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566261"/>
              </p:ext>
            </p:extLst>
          </p:nvPr>
        </p:nvGraphicFramePr>
        <p:xfrm>
          <a:off x="2179638" y="2133600"/>
          <a:ext cx="3800475" cy="493713"/>
        </p:xfrm>
        <a:graphic>
          <a:graphicData uri="http://schemas.openxmlformats.org/presentationml/2006/ole">
            <mc:AlternateContent xmlns:mc="http://schemas.openxmlformats.org/markup-compatibility/2006">
              <mc:Choice xmlns:v="urn:schemas-microsoft-com:vml" Requires="v">
                <p:oleObj name="Equation" r:id="rId2" imgW="1955520" imgH="253800" progId="Equation.DSMT4">
                  <p:embed/>
                </p:oleObj>
              </mc:Choice>
              <mc:Fallback>
                <p:oleObj name="Equation" r:id="rId2" imgW="1955520" imgH="253800" progId="Equation.DSMT4">
                  <p:embed/>
                  <p:pic>
                    <p:nvPicPr>
                      <p:cNvPr id="8" name="Object 3"/>
                      <p:cNvPicPr/>
                      <p:nvPr/>
                    </p:nvPicPr>
                    <p:blipFill>
                      <a:blip r:embed="rId3"/>
                      <a:stretch>
                        <a:fillRect/>
                      </a:stretch>
                    </p:blipFill>
                    <p:spPr>
                      <a:xfrm>
                        <a:off x="2179638" y="2133600"/>
                        <a:ext cx="3800475" cy="493713"/>
                      </a:xfrm>
                      <a:prstGeom prst="rect">
                        <a:avLst/>
                      </a:prstGeom>
                    </p:spPr>
                  </p:pic>
                </p:oleObj>
              </mc:Fallback>
            </mc:AlternateContent>
          </a:graphicData>
        </a:graphic>
      </p:graphicFrame>
      <p:sp>
        <p:nvSpPr>
          <p:cNvPr id="13" name="Content Placeholder 4"/>
          <p:cNvSpPr>
            <a:spLocks noGrp="1"/>
          </p:cNvSpPr>
          <p:nvPr>
            <p:ph idx="13"/>
          </p:nvPr>
        </p:nvSpPr>
        <p:spPr>
          <a:xfrm>
            <a:off x="457200" y="2667000"/>
            <a:ext cx="1447800" cy="457200"/>
          </a:xfrm>
        </p:spPr>
        <p:txBody>
          <a:bodyPr/>
          <a:lstStyle/>
          <a:p>
            <a:r>
              <a:rPr lang="en-US" sz="2600" b="1" dirty="0">
                <a:latin typeface="Calibri (Body)"/>
              </a:rPr>
              <a:t>Solution</a:t>
            </a:r>
            <a:r>
              <a:rPr lang="en-US" sz="2600" dirty="0">
                <a:latin typeface="Calibri (Body)"/>
              </a:rPr>
              <a:t>:</a:t>
            </a:r>
          </a:p>
        </p:txBody>
      </p:sp>
      <mc:AlternateContent xmlns:mc="http://schemas.openxmlformats.org/markup-compatibility/2006" xmlns:a14="http://schemas.microsoft.com/office/drawing/2010/main">
        <mc:Choice Requires="a14">
          <p:graphicFrame>
            <p:nvGraphicFramePr>
              <p:cNvPr id="17" name="Table 5"/>
              <p:cNvGraphicFramePr>
                <a:graphicFrameLocks noGrp="1"/>
              </p:cNvGraphicFramePr>
              <p:nvPr>
                <p:extLst>
                  <p:ext uri="{D42A27DB-BD31-4B8C-83A1-F6EECF244321}">
                    <p14:modId xmlns:p14="http://schemas.microsoft.com/office/powerpoint/2010/main" val="4254951302"/>
                  </p:ext>
                </p:extLst>
              </p:nvPr>
            </p:nvGraphicFramePr>
            <p:xfrm>
              <a:off x="2057400" y="2895600"/>
              <a:ext cx="6309360" cy="33375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083418368"/>
                        </a:ext>
                      </a:extLst>
                    </a:gridCol>
                    <a:gridCol w="365760">
                      <a:extLst>
                        <a:ext uri="{9D8B030D-6E8A-4147-A177-3AD203B41FA5}">
                          <a16:colId xmlns:a16="http://schemas.microsoft.com/office/drawing/2014/main" val="2523832045"/>
                        </a:ext>
                      </a:extLst>
                    </a:gridCol>
                    <a:gridCol w="365760">
                      <a:extLst>
                        <a:ext uri="{9D8B030D-6E8A-4147-A177-3AD203B41FA5}">
                          <a16:colId xmlns:a16="http://schemas.microsoft.com/office/drawing/2014/main" val="3594459888"/>
                        </a:ext>
                      </a:extLst>
                    </a:gridCol>
                    <a:gridCol w="640080">
                      <a:extLst>
                        <a:ext uri="{9D8B030D-6E8A-4147-A177-3AD203B41FA5}">
                          <a16:colId xmlns:a16="http://schemas.microsoft.com/office/drawing/2014/main" val="4130070648"/>
                        </a:ext>
                      </a:extLst>
                    </a:gridCol>
                    <a:gridCol w="1097280">
                      <a:extLst>
                        <a:ext uri="{9D8B030D-6E8A-4147-A177-3AD203B41FA5}">
                          <a16:colId xmlns:a16="http://schemas.microsoft.com/office/drawing/2014/main" val="3314860136"/>
                        </a:ext>
                      </a:extLst>
                    </a:gridCol>
                    <a:gridCol w="640080">
                      <a:extLst>
                        <a:ext uri="{9D8B030D-6E8A-4147-A177-3AD203B41FA5}">
                          <a16:colId xmlns:a16="http://schemas.microsoft.com/office/drawing/2014/main" val="4024246663"/>
                        </a:ext>
                      </a:extLst>
                    </a:gridCol>
                    <a:gridCol w="640080">
                      <a:extLst>
                        <a:ext uri="{9D8B030D-6E8A-4147-A177-3AD203B41FA5}">
                          <a16:colId xmlns:a16="http://schemas.microsoft.com/office/drawing/2014/main" val="3060255362"/>
                        </a:ext>
                      </a:extLst>
                    </a:gridCol>
                    <a:gridCol w="2194560">
                      <a:extLst>
                        <a:ext uri="{9D8B030D-6E8A-4147-A177-3AD203B41FA5}">
                          <a16:colId xmlns:a16="http://schemas.microsoft.com/office/drawing/2014/main" val="2075488130"/>
                        </a:ext>
                      </a:extLst>
                    </a:gridCol>
                  </a:tblGrid>
                  <a:tr h="370840">
                    <a:tc>
                      <a:txBody>
                        <a:bodyPr/>
                        <a:lstStyle/>
                        <a:p>
                          <a:r>
                            <a:rPr lang="en-US" i="1" dirty="0">
                              <a:solidFill>
                                <a:schemeClr val="tx1"/>
                              </a:solidFill>
                            </a:rPr>
                            <a:t>A</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B</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 (B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B</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 ∩</m:t>
                              </m:r>
                            </m:oMath>
                          </a14:m>
                          <a:r>
                            <a:rPr lang="en-US" i="1" dirty="0">
                              <a:solidFill>
                                <a:schemeClr val="tx1"/>
                              </a:solidFill>
                            </a:rPr>
                            <a:t> (A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extLst>
                      <a:ext uri="{0D108BD9-81ED-4DB2-BD59-A6C34878D82A}">
                        <a16:rowId xmlns:a16="http://schemas.microsoft.com/office/drawing/2014/main" val="1492407654"/>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263497777"/>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32431909"/>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841594127"/>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427264873"/>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167107224"/>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5510901"/>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4042512232"/>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887864337"/>
                      </a:ext>
                    </a:extLst>
                  </a:tr>
                </a:tbl>
              </a:graphicData>
            </a:graphic>
          </p:graphicFrame>
        </mc:Choice>
        <mc:Fallback xmlns="">
          <p:graphicFrame>
            <p:nvGraphicFramePr>
              <p:cNvPr id="17" name="Table 5"/>
              <p:cNvGraphicFramePr>
                <a:graphicFrameLocks noGrp="1"/>
              </p:cNvGraphicFramePr>
              <p:nvPr>
                <p:extLst>
                  <p:ext uri="{D42A27DB-BD31-4B8C-83A1-F6EECF244321}">
                    <p14:modId xmlns:p14="http://schemas.microsoft.com/office/powerpoint/2010/main" val="4254951302"/>
                  </p:ext>
                </p:extLst>
              </p:nvPr>
            </p:nvGraphicFramePr>
            <p:xfrm>
              <a:off x="2057400" y="2895600"/>
              <a:ext cx="6309360" cy="33375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083418368"/>
                        </a:ext>
                      </a:extLst>
                    </a:gridCol>
                    <a:gridCol w="365760">
                      <a:extLst>
                        <a:ext uri="{9D8B030D-6E8A-4147-A177-3AD203B41FA5}">
                          <a16:colId xmlns:a16="http://schemas.microsoft.com/office/drawing/2014/main" val="2523832045"/>
                        </a:ext>
                      </a:extLst>
                    </a:gridCol>
                    <a:gridCol w="365760">
                      <a:extLst>
                        <a:ext uri="{9D8B030D-6E8A-4147-A177-3AD203B41FA5}">
                          <a16:colId xmlns:a16="http://schemas.microsoft.com/office/drawing/2014/main" val="3594459888"/>
                        </a:ext>
                      </a:extLst>
                    </a:gridCol>
                    <a:gridCol w="640080">
                      <a:extLst>
                        <a:ext uri="{9D8B030D-6E8A-4147-A177-3AD203B41FA5}">
                          <a16:colId xmlns:a16="http://schemas.microsoft.com/office/drawing/2014/main" val="4130070648"/>
                        </a:ext>
                      </a:extLst>
                    </a:gridCol>
                    <a:gridCol w="1097280">
                      <a:extLst>
                        <a:ext uri="{9D8B030D-6E8A-4147-A177-3AD203B41FA5}">
                          <a16:colId xmlns:a16="http://schemas.microsoft.com/office/drawing/2014/main" val="3314860136"/>
                        </a:ext>
                      </a:extLst>
                    </a:gridCol>
                    <a:gridCol w="640080">
                      <a:extLst>
                        <a:ext uri="{9D8B030D-6E8A-4147-A177-3AD203B41FA5}">
                          <a16:colId xmlns:a16="http://schemas.microsoft.com/office/drawing/2014/main" val="4024246663"/>
                        </a:ext>
                      </a:extLst>
                    </a:gridCol>
                    <a:gridCol w="640080">
                      <a:extLst>
                        <a:ext uri="{9D8B030D-6E8A-4147-A177-3AD203B41FA5}">
                          <a16:colId xmlns:a16="http://schemas.microsoft.com/office/drawing/2014/main" val="3060255362"/>
                        </a:ext>
                      </a:extLst>
                    </a:gridCol>
                    <a:gridCol w="2194560">
                      <a:extLst>
                        <a:ext uri="{9D8B030D-6E8A-4147-A177-3AD203B41FA5}">
                          <a16:colId xmlns:a16="http://schemas.microsoft.com/office/drawing/2014/main" val="2075488130"/>
                        </a:ext>
                      </a:extLst>
                    </a:gridCol>
                  </a:tblGrid>
                  <a:tr h="370840">
                    <a:tc>
                      <a:txBody>
                        <a:bodyPr/>
                        <a:lstStyle/>
                        <a:p>
                          <a:r>
                            <a:rPr lang="en-US" i="1" dirty="0" smtClean="0">
                              <a:solidFill>
                                <a:schemeClr val="tx1"/>
                              </a:solidFill>
                            </a:rPr>
                            <a:t>A</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smtClean="0">
                              <a:solidFill>
                                <a:schemeClr val="tx1"/>
                              </a:solidFill>
                            </a:rPr>
                            <a:t>B</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smtClean="0">
                              <a:solidFill>
                                <a:schemeClr val="tx1"/>
                              </a:solidFill>
                            </a:rPr>
                            <a:t>C</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73333" t="-8197" r="-720000"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59444" t="-8197" r="-320000"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440566" t="-8197" r="-443396"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545714" t="-8197" r="-347619"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88333" t="-8197" r="-1389" b="-822951"/>
                          </a:stretch>
                        </a:blipFill>
                      </a:tcPr>
                    </a:tc>
                    <a:extLst>
                      <a:ext uri="{0D108BD9-81ED-4DB2-BD59-A6C34878D82A}">
                        <a16:rowId xmlns:a16="http://schemas.microsoft.com/office/drawing/2014/main" val="1492407654"/>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263497777"/>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32431909"/>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841594127"/>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427264873"/>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167107224"/>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5510901"/>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4042512232"/>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887864337"/>
                      </a:ext>
                    </a:extLst>
                  </a:tr>
                </a:tbl>
              </a:graphicData>
            </a:graphic>
          </p:graphicFrame>
        </mc:Fallback>
      </mc:AlternateContent>
      <p:sp>
        <p:nvSpPr>
          <p:cNvPr id="7" name="Slide Number Placeholder 5">
            <a:extLst>
              <a:ext uri="{FF2B5EF4-FFF2-40B4-BE49-F238E27FC236}">
                <a16:creationId xmlns:a16="http://schemas.microsoft.com/office/drawing/2014/main" id="{9E86E867-5BB1-437B-B896-0A2198FE820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1497184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7418-9841-4CA0-B960-A6B38DA84FB6}"/>
              </a:ext>
            </a:extLst>
          </p:cNvPr>
          <p:cNvSpPr>
            <a:spLocks noGrp="1"/>
          </p:cNvSpPr>
          <p:nvPr>
            <p:ph type="title"/>
          </p:nvPr>
        </p:nvSpPr>
        <p:spPr/>
        <p:txBody>
          <a:bodyPr/>
          <a:lstStyle/>
          <a:p>
            <a:r>
              <a:rPr lang="en-US" dirty="0"/>
              <a:t>Conversion Between Binary, Octal, and Hexadecimal Expansions</a:t>
            </a:r>
          </a:p>
        </p:txBody>
      </p:sp>
      <p:sp>
        <p:nvSpPr>
          <p:cNvPr id="3" name="Content Placeholder 2">
            <a:extLst>
              <a:ext uri="{FF2B5EF4-FFF2-40B4-BE49-F238E27FC236}">
                <a16:creationId xmlns:a16="http://schemas.microsoft.com/office/drawing/2014/main" id="{095B6DDF-BB2C-4204-B1F5-29200A0FDB9A}"/>
              </a:ext>
            </a:extLst>
          </p:cNvPr>
          <p:cNvSpPr>
            <a:spLocks noGrp="1"/>
          </p:cNvSpPr>
          <p:nvPr>
            <p:ph idx="1"/>
          </p:nvPr>
        </p:nvSpPr>
        <p:spPr>
          <a:xfrm>
            <a:off x="457200" y="1295400"/>
            <a:ext cx="1447800" cy="533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Let</a:t>
            </a:r>
          </a:p>
        </p:txBody>
      </p:sp>
      <p:graphicFrame>
        <p:nvGraphicFramePr>
          <p:cNvPr id="18" name="Object 17">
            <a:extLst>
              <a:ext uri="{FF2B5EF4-FFF2-40B4-BE49-F238E27FC236}">
                <a16:creationId xmlns:a16="http://schemas.microsoft.com/office/drawing/2014/main" id="{F178BFAB-A683-4196-B871-9791282FC9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5966683"/>
              </p:ext>
            </p:extLst>
          </p:nvPr>
        </p:nvGraphicFramePr>
        <p:xfrm>
          <a:off x="990600" y="1295400"/>
          <a:ext cx="1712913" cy="513874"/>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0" name=""/>
                      <p:cNvPicPr/>
                      <p:nvPr/>
                    </p:nvPicPr>
                    <p:blipFill>
                      <a:blip r:embed="rId3"/>
                      <a:stretch>
                        <a:fillRect/>
                      </a:stretch>
                    </p:blipFill>
                    <p:spPr>
                      <a:xfrm>
                        <a:off x="990600" y="1295400"/>
                        <a:ext cx="1712913" cy="51387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920B224-1438-4BEF-9821-CC868A89EE20}"/>
              </a:ext>
            </a:extLst>
          </p:cNvPr>
          <p:cNvSpPr>
            <a:spLocks noGrp="1"/>
          </p:cNvSpPr>
          <p:nvPr>
            <p:ph idx="10"/>
          </p:nvPr>
        </p:nvSpPr>
        <p:spPr>
          <a:xfrm>
            <a:off x="2667000" y="1295400"/>
            <a:ext cx="4495800" cy="51387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be an indexed collection of sets.</a:t>
            </a:r>
          </a:p>
        </p:txBody>
      </p:sp>
      <p:sp>
        <p:nvSpPr>
          <p:cNvPr id="5" name="Content Placeholder 4">
            <a:extLst>
              <a:ext uri="{FF2B5EF4-FFF2-40B4-BE49-F238E27FC236}">
                <a16:creationId xmlns:a16="http://schemas.microsoft.com/office/drawing/2014/main" id="{685406D2-A1C1-4167-B89F-F150C8FAF242}"/>
              </a:ext>
            </a:extLst>
          </p:cNvPr>
          <p:cNvSpPr>
            <a:spLocks noGrp="1"/>
          </p:cNvSpPr>
          <p:nvPr>
            <p:ph idx="11"/>
          </p:nvPr>
        </p:nvSpPr>
        <p:spPr>
          <a:xfrm>
            <a:off x="457200" y="1828800"/>
            <a:ext cx="1712913" cy="51387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We define:</a:t>
            </a:r>
          </a:p>
        </p:txBody>
      </p:sp>
      <p:graphicFrame>
        <p:nvGraphicFramePr>
          <p:cNvPr id="21" name="Object 20">
            <a:extLst>
              <a:ext uri="{FF2B5EF4-FFF2-40B4-BE49-F238E27FC236}">
                <a16:creationId xmlns:a16="http://schemas.microsoft.com/office/drawing/2014/main" id="{7D405D3A-4BEB-4AF3-9877-354608ECCF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2125986"/>
              </p:ext>
            </p:extLst>
          </p:nvPr>
        </p:nvGraphicFramePr>
        <p:xfrm>
          <a:off x="2703512" y="1828798"/>
          <a:ext cx="2939145" cy="1714501"/>
        </p:xfrm>
        <a:graphic>
          <a:graphicData uri="http://schemas.openxmlformats.org/presentationml/2006/ole">
            <mc:AlternateContent xmlns:mc="http://schemas.openxmlformats.org/markup-compatibility/2006">
              <mc:Choice xmlns:v="urn:schemas-microsoft-com:vml" Requires="v">
                <p:oleObj name="Equation" r:id="rId4" imgW="1523880" imgH="888840" progId="Equation.DSMT4">
                  <p:embed/>
                </p:oleObj>
              </mc:Choice>
              <mc:Fallback>
                <p:oleObj name="Equation" r:id="rId4" imgW="1523880" imgH="888840" progId="Equation.DSMT4">
                  <p:embed/>
                  <p:pic>
                    <p:nvPicPr>
                      <p:cNvPr id="0" name=""/>
                      <p:cNvPicPr/>
                      <p:nvPr/>
                    </p:nvPicPr>
                    <p:blipFill>
                      <a:blip r:embed="rId5"/>
                      <a:stretch>
                        <a:fillRect/>
                      </a:stretch>
                    </p:blipFill>
                    <p:spPr>
                      <a:xfrm>
                        <a:off x="2703512" y="1828798"/>
                        <a:ext cx="2939145" cy="171450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C1F538E-5A36-4412-A82B-F1F59B5A7091}"/>
              </a:ext>
            </a:extLst>
          </p:cNvPr>
          <p:cNvSpPr>
            <a:spLocks noGrp="1"/>
          </p:cNvSpPr>
          <p:nvPr>
            <p:ph idx="12"/>
          </p:nvPr>
        </p:nvSpPr>
        <p:spPr>
          <a:xfrm>
            <a:off x="457200" y="3581400"/>
            <a:ext cx="7924800" cy="1484513"/>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These are well defined, since union and intersection are associative.</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For</a:t>
            </a:r>
          </a:p>
        </p:txBody>
      </p:sp>
      <p:graphicFrame>
        <p:nvGraphicFramePr>
          <p:cNvPr id="19" name="Object 18">
            <a:extLst>
              <a:ext uri="{FF2B5EF4-FFF2-40B4-BE49-F238E27FC236}">
                <a16:creationId xmlns:a16="http://schemas.microsoft.com/office/drawing/2014/main" id="{C3A7F677-CD20-4DBC-A49A-2C53BA553F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1465068"/>
              </p:ext>
            </p:extLst>
          </p:nvPr>
        </p:nvGraphicFramePr>
        <p:xfrm>
          <a:off x="1024128" y="4471416"/>
          <a:ext cx="4673601" cy="525124"/>
        </p:xfrm>
        <a:graphic>
          <a:graphicData uri="http://schemas.openxmlformats.org/presentationml/2006/ole">
            <mc:AlternateContent xmlns:mc="http://schemas.openxmlformats.org/markup-compatibility/2006">
              <mc:Choice xmlns:v="urn:schemas-microsoft-com:vml" Requires="v">
                <p:oleObj name="Equation" r:id="rId6" imgW="2260440" imgH="253800" progId="Equation.DSMT4">
                  <p:embed/>
                </p:oleObj>
              </mc:Choice>
              <mc:Fallback>
                <p:oleObj name="Equation" r:id="rId6" imgW="2260440" imgH="253800" progId="Equation.DSMT4">
                  <p:embed/>
                  <p:pic>
                    <p:nvPicPr>
                      <p:cNvPr id="0" name=""/>
                      <p:cNvPicPr/>
                      <p:nvPr/>
                    </p:nvPicPr>
                    <p:blipFill>
                      <a:blip r:embed="rId7"/>
                      <a:stretch>
                        <a:fillRect/>
                      </a:stretch>
                    </p:blipFill>
                    <p:spPr>
                      <a:xfrm>
                        <a:off x="1024128" y="4471416"/>
                        <a:ext cx="4673601" cy="52512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680469D-0565-4744-A081-46791664D982}"/>
              </a:ext>
            </a:extLst>
          </p:cNvPr>
          <p:cNvSpPr>
            <a:spLocks noGrp="1"/>
          </p:cNvSpPr>
          <p:nvPr>
            <p:ph idx="13"/>
          </p:nvPr>
        </p:nvSpPr>
        <p:spPr>
          <a:xfrm>
            <a:off x="5616575" y="4471416"/>
            <a:ext cx="1066800" cy="525124"/>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Then,</a:t>
            </a:r>
            <a:endParaRPr lang="en-US" dirty="0">
              <a:latin typeface="Calibri (Body)"/>
            </a:endParaRPr>
          </a:p>
        </p:txBody>
      </p:sp>
      <p:graphicFrame>
        <p:nvGraphicFramePr>
          <p:cNvPr id="22" name="Object 21">
            <a:extLst>
              <a:ext uri="{FF2B5EF4-FFF2-40B4-BE49-F238E27FC236}">
                <a16:creationId xmlns:a16="http://schemas.microsoft.com/office/drawing/2014/main" id="{C59481EF-2B82-4259-90FF-19168855ED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0198370"/>
              </p:ext>
            </p:extLst>
          </p:nvPr>
        </p:nvGraphicFramePr>
        <p:xfrm>
          <a:off x="1411287" y="4895501"/>
          <a:ext cx="5823900" cy="1712913"/>
        </p:xfrm>
        <a:graphic>
          <a:graphicData uri="http://schemas.openxmlformats.org/presentationml/2006/ole">
            <mc:AlternateContent xmlns:mc="http://schemas.openxmlformats.org/markup-compatibility/2006">
              <mc:Choice xmlns:v="urn:schemas-microsoft-com:vml" Requires="v">
                <p:oleObj name="Equation" r:id="rId8" imgW="3022560" imgH="888840" progId="Equation.DSMT4">
                  <p:embed/>
                </p:oleObj>
              </mc:Choice>
              <mc:Fallback>
                <p:oleObj name="Equation" r:id="rId8" imgW="3022560" imgH="888840" progId="Equation.DSMT4">
                  <p:embed/>
                  <p:pic>
                    <p:nvPicPr>
                      <p:cNvPr id="0" name=""/>
                      <p:cNvPicPr/>
                      <p:nvPr/>
                    </p:nvPicPr>
                    <p:blipFill>
                      <a:blip r:embed="rId9"/>
                      <a:stretch>
                        <a:fillRect/>
                      </a:stretch>
                    </p:blipFill>
                    <p:spPr>
                      <a:xfrm>
                        <a:off x="1411287" y="4895501"/>
                        <a:ext cx="5823900" cy="171291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8AEBBD1-528B-46ED-9E9B-65235E65079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07732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2.3</a:t>
            </a:r>
          </a:p>
        </p:txBody>
      </p:sp>
      <p:sp>
        <p:nvSpPr>
          <p:cNvPr id="4" name="Slide Number Placeholder 5">
            <a:extLst>
              <a:ext uri="{FF2B5EF4-FFF2-40B4-BE49-F238E27FC236}">
                <a16:creationId xmlns:a16="http://schemas.microsoft.com/office/drawing/2014/main" id="{A7B5284E-9D1F-4178-904C-0AA4C0E340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389045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Section Summary</a:t>
            </a:r>
            <a:r>
              <a:rPr lang="en-US" sz="1500" dirty="0"/>
              <a:t> 3</a:t>
            </a:r>
          </a:p>
        </p:txBody>
      </p:sp>
      <p:sp>
        <p:nvSpPr>
          <p:cNvPr id="14" name="Content Placeholder 2"/>
          <p:cNvSpPr>
            <a:spLocks noGrp="1"/>
          </p:cNvSpPr>
          <p:nvPr>
            <p:ph idx="1"/>
          </p:nvPr>
        </p:nvSpPr>
        <p:spPr/>
        <p:txBody>
          <a:bodyPr/>
          <a:lstStyle/>
          <a:p>
            <a:pPr>
              <a:spcBef>
                <a:spcPts val="600"/>
              </a:spcBef>
            </a:pPr>
            <a:r>
              <a:rPr lang="en-US" sz="3000" dirty="0">
                <a:latin typeface="Calibri (Body)"/>
              </a:rPr>
              <a:t>Definition of a Function.</a:t>
            </a:r>
          </a:p>
          <a:p>
            <a:pPr marL="347472" lvl="1">
              <a:spcBef>
                <a:spcPts val="600"/>
              </a:spcBef>
            </a:pPr>
            <a:r>
              <a:rPr lang="en-US" sz="2600" dirty="0">
                <a:latin typeface="Calibri (Body)"/>
              </a:rPr>
              <a:t>Domain, Codomain.</a:t>
            </a:r>
          </a:p>
          <a:p>
            <a:pPr marL="347472" lvl="1">
              <a:spcBef>
                <a:spcPts val="600"/>
              </a:spcBef>
            </a:pPr>
            <a:r>
              <a:rPr lang="en-US" sz="2600" dirty="0">
                <a:latin typeface="Calibri (Body)"/>
              </a:rPr>
              <a:t>Image, Preimage.</a:t>
            </a:r>
          </a:p>
          <a:p>
            <a:pPr>
              <a:spcBef>
                <a:spcPts val="600"/>
              </a:spcBef>
            </a:pPr>
            <a:r>
              <a:rPr lang="en-US" sz="3000" dirty="0">
                <a:latin typeface="Calibri (Body)"/>
              </a:rPr>
              <a:t>Injection, Surjection, Bijection.</a:t>
            </a:r>
          </a:p>
          <a:p>
            <a:pPr>
              <a:spcBef>
                <a:spcPts val="600"/>
              </a:spcBef>
            </a:pPr>
            <a:r>
              <a:rPr lang="en-US" sz="3000" dirty="0">
                <a:latin typeface="Calibri (Body)"/>
              </a:rPr>
              <a:t>Inverse Function.</a:t>
            </a:r>
          </a:p>
          <a:p>
            <a:pPr>
              <a:spcBef>
                <a:spcPts val="600"/>
              </a:spcBef>
            </a:pPr>
            <a:r>
              <a:rPr lang="en-US" sz="3000" dirty="0">
                <a:latin typeface="Calibri (Body)"/>
              </a:rPr>
              <a:t>Function Composition.</a:t>
            </a:r>
          </a:p>
          <a:p>
            <a:pPr>
              <a:spcBef>
                <a:spcPts val="600"/>
              </a:spcBef>
            </a:pPr>
            <a:r>
              <a:rPr lang="en-US" sz="3000" dirty="0">
                <a:latin typeface="Calibri (Body)"/>
              </a:rPr>
              <a:t>Graphing Functions.</a:t>
            </a:r>
          </a:p>
          <a:p>
            <a:pPr>
              <a:spcBef>
                <a:spcPts val="600"/>
              </a:spcBef>
            </a:pPr>
            <a:r>
              <a:rPr lang="en-US" sz="3000" dirty="0">
                <a:latin typeface="Calibri (Body)"/>
              </a:rPr>
              <a:t>Floor, Ceiling, Factorial.</a:t>
            </a:r>
          </a:p>
          <a:p>
            <a:pPr>
              <a:spcBef>
                <a:spcPts val="600"/>
              </a:spcBef>
            </a:pPr>
            <a:r>
              <a:rPr lang="en-US" sz="3000" dirty="0">
                <a:latin typeface="Calibri (Body)"/>
              </a:rPr>
              <a:t>Partial Functions (optional).</a:t>
            </a:r>
          </a:p>
        </p:txBody>
      </p:sp>
      <p:sp>
        <p:nvSpPr>
          <p:cNvPr id="4" name="Slide Number Placeholder 5">
            <a:extLst>
              <a:ext uri="{FF2B5EF4-FFF2-40B4-BE49-F238E27FC236}">
                <a16:creationId xmlns:a16="http://schemas.microsoft.com/office/drawing/2014/main" id="{32B43A89-5DC4-45B1-AB2F-83337AF743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471041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DF2D-36AC-453A-B148-FB28361EAEAA}"/>
              </a:ext>
            </a:extLst>
          </p:cNvPr>
          <p:cNvSpPr>
            <a:spLocks noGrp="1"/>
          </p:cNvSpPr>
          <p:nvPr>
            <p:ph type="title"/>
          </p:nvPr>
        </p:nvSpPr>
        <p:spPr/>
        <p:txBody>
          <a:bodyPr/>
          <a:lstStyle/>
          <a:p>
            <a:r>
              <a:rPr lang="en-US" dirty="0"/>
              <a:t>Functions</a:t>
            </a:r>
            <a:r>
              <a:rPr lang="en-US" sz="1500" dirty="0"/>
              <a:t> 1</a:t>
            </a:r>
            <a:endParaRPr lang="en-US" dirty="0"/>
          </a:p>
        </p:txBody>
      </p:sp>
      <p:sp>
        <p:nvSpPr>
          <p:cNvPr id="3" name="Content Placeholder 2">
            <a:extLst>
              <a:ext uri="{FF2B5EF4-FFF2-40B4-BE49-F238E27FC236}">
                <a16:creationId xmlns:a16="http://schemas.microsoft.com/office/drawing/2014/main" id="{C95BBFC3-BA67-4DB4-AE7C-1CD4D33D1C45}"/>
              </a:ext>
            </a:extLst>
          </p:cNvPr>
          <p:cNvSpPr>
            <a:spLocks noGrp="1"/>
          </p:cNvSpPr>
          <p:nvPr>
            <p:ph idx="1"/>
          </p:nvPr>
        </p:nvSpPr>
        <p:spPr>
          <a:xfrm>
            <a:off x="457200" y="1295400"/>
            <a:ext cx="8382000" cy="4495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Definition</a:t>
            </a:r>
            <a:r>
              <a:rPr kumimoji="0" lang="en-US" sz="3000" b="0" i="0" u="none" strike="noStrike" kern="1200" cap="none" spc="0" normalizeH="0" baseline="0" noProof="0" dirty="0">
                <a:ln>
                  <a:noFill/>
                </a:ln>
                <a:solidFill>
                  <a:prstClr val="black"/>
                </a:solidFill>
                <a:effectLst/>
                <a:uLnTx/>
                <a:uFillTx/>
                <a:latin typeface="Calibri (Body)"/>
              </a:rPr>
              <a:t>: Let </a:t>
            </a:r>
            <a:r>
              <a:rPr kumimoji="0" lang="en-US" sz="3000" b="0" i="1" u="none" strike="noStrike" kern="1200" cap="none" spc="0" normalizeH="0" baseline="0" noProof="0" dirty="0">
                <a:ln>
                  <a:noFill/>
                </a:ln>
                <a:solidFill>
                  <a:prstClr val="black"/>
                </a:solidFill>
                <a:effectLst/>
                <a:uLnTx/>
                <a:uFillTx/>
                <a:latin typeface="Calibri (Body)"/>
              </a:rPr>
              <a:t>A</a:t>
            </a:r>
            <a:r>
              <a:rPr kumimoji="0" lang="en-US" sz="3000" b="0" i="0" u="none" strike="noStrike" kern="1200" cap="none" spc="0" normalizeH="0" baseline="0" noProof="0" dirty="0">
                <a:ln>
                  <a:noFill/>
                </a:ln>
                <a:solidFill>
                  <a:prstClr val="black"/>
                </a:solidFill>
                <a:effectLst/>
                <a:uLnTx/>
                <a:uFillTx/>
                <a:latin typeface="Calibri (Body)"/>
              </a:rPr>
              <a:t> and </a:t>
            </a:r>
            <a:r>
              <a:rPr kumimoji="0" lang="en-US" sz="3000" b="0" i="1" u="none" strike="noStrike" kern="1200" cap="none" spc="0" normalizeH="0" baseline="0" noProof="0" dirty="0">
                <a:ln>
                  <a:noFill/>
                </a:ln>
                <a:solidFill>
                  <a:prstClr val="black"/>
                </a:solidFill>
                <a:effectLst/>
                <a:uLnTx/>
                <a:uFillTx/>
                <a:latin typeface="Calibri (Body)"/>
              </a:rPr>
              <a:t>B </a:t>
            </a:r>
            <a:r>
              <a:rPr kumimoji="0" lang="en-US" sz="3000" b="0" i="0" u="none" strike="noStrike" kern="1200" cap="none" spc="0" normalizeH="0" baseline="0" noProof="0" dirty="0">
                <a:ln>
                  <a:noFill/>
                </a:ln>
                <a:solidFill>
                  <a:prstClr val="black"/>
                </a:solidFill>
                <a:effectLst/>
                <a:uLnTx/>
                <a:uFillTx/>
                <a:latin typeface="Calibri (Body)"/>
              </a:rPr>
              <a:t>be nonempty sets. A </a:t>
            </a:r>
            <a:r>
              <a:rPr kumimoji="0" lang="en-US" sz="3000" b="0" i="1" u="none" strike="noStrike" kern="1200" cap="none" spc="0" normalizeH="0" baseline="0" noProof="0" dirty="0">
                <a:ln>
                  <a:noFill/>
                </a:ln>
                <a:solidFill>
                  <a:prstClr val="black"/>
                </a:solidFill>
                <a:effectLst/>
                <a:uLnTx/>
                <a:uFillTx/>
                <a:latin typeface="Calibri (Body)"/>
              </a:rPr>
              <a:t>function</a:t>
            </a:r>
            <a:r>
              <a:rPr kumimoji="0" lang="en-US" sz="3000" b="0" i="0" u="none" strike="noStrike" kern="1200" cap="none" spc="0" normalizeH="0" baseline="0" noProof="0" dirty="0">
                <a:ln>
                  <a:noFill/>
                </a:ln>
                <a:solidFill>
                  <a:prstClr val="black"/>
                </a:solidFill>
                <a:effectLst/>
                <a:uLnTx/>
                <a:uFillTx/>
                <a:latin typeface="Calibri (Body)"/>
              </a:rPr>
              <a:t> </a:t>
            </a:r>
            <a:r>
              <a:rPr kumimoji="0" lang="en-US" sz="3000" b="0" i="1" u="none" strike="noStrike" kern="1200" cap="none" spc="0" normalizeH="0" baseline="0" noProof="0" dirty="0">
                <a:ln>
                  <a:noFill/>
                </a:ln>
                <a:solidFill>
                  <a:prstClr val="black"/>
                </a:solidFill>
                <a:effectLst/>
                <a:uLnTx/>
                <a:uFillTx/>
                <a:latin typeface="Calibri (Body)"/>
              </a:rPr>
              <a:t>f</a:t>
            </a:r>
            <a:r>
              <a:rPr kumimoji="0" lang="en-US" sz="3000" b="0" i="0" u="none" strike="noStrike" kern="1200" cap="none" spc="0" normalizeH="0" baseline="0" noProof="0" dirty="0">
                <a:ln>
                  <a:noFill/>
                </a:ln>
                <a:solidFill>
                  <a:prstClr val="black"/>
                </a:solidFill>
                <a:effectLst/>
                <a:uLnTx/>
                <a:uFillTx/>
                <a:latin typeface="Calibri (Body)"/>
              </a:rPr>
              <a:t>  from </a:t>
            </a:r>
            <a:r>
              <a:rPr kumimoji="0" lang="en-US" sz="3000" b="0" i="1" u="none" strike="noStrike" kern="1200" cap="none" spc="0" normalizeH="0" baseline="0" noProof="0" dirty="0">
                <a:ln>
                  <a:noFill/>
                </a:ln>
                <a:solidFill>
                  <a:prstClr val="black"/>
                </a:solidFill>
                <a:effectLst/>
                <a:uLnTx/>
                <a:uFillTx/>
                <a:latin typeface="Calibri (Body)"/>
              </a:rPr>
              <a:t>A</a:t>
            </a:r>
            <a:r>
              <a:rPr kumimoji="0" lang="en-US" sz="3000" b="0" i="0" u="none" strike="noStrike" kern="1200" cap="none" spc="0" normalizeH="0" baseline="0" noProof="0" dirty="0">
                <a:ln>
                  <a:noFill/>
                </a:ln>
                <a:solidFill>
                  <a:prstClr val="black"/>
                </a:solidFill>
                <a:effectLst/>
                <a:uLnTx/>
                <a:uFillTx/>
                <a:latin typeface="Calibri (Body)"/>
              </a:rPr>
              <a:t> to </a:t>
            </a:r>
            <a:r>
              <a:rPr kumimoji="0" lang="en-US" sz="3000" b="0" i="1" u="none" strike="noStrike" kern="1200" cap="none" spc="0" normalizeH="0" baseline="0" noProof="0" dirty="0">
                <a:ln>
                  <a:noFill/>
                </a:ln>
                <a:solidFill>
                  <a:prstClr val="black"/>
                </a:solidFill>
                <a:effectLst/>
                <a:uLnTx/>
                <a:uFillTx/>
                <a:latin typeface="Calibri (Body)"/>
              </a:rPr>
              <a:t>B</a:t>
            </a:r>
            <a:r>
              <a:rPr kumimoji="0" lang="en-US" sz="3000" b="0" i="0" u="none" strike="noStrike" kern="1200" cap="none" spc="0" normalizeH="0" baseline="0" noProof="0" dirty="0">
                <a:ln>
                  <a:noFill/>
                </a:ln>
                <a:solidFill>
                  <a:prstClr val="black"/>
                </a:solidFill>
                <a:effectLst/>
                <a:uLnTx/>
                <a:uFillTx/>
                <a:latin typeface="Calibri (Body)"/>
              </a:rPr>
              <a:t>, denoted </a:t>
            </a:r>
            <a:r>
              <a:rPr kumimoji="0" lang="en-US" sz="3000" b="0" i="1" u="none" strike="noStrike" kern="1200" cap="none" spc="0" normalizeH="0" baseline="0" noProof="0" dirty="0">
                <a:ln>
                  <a:noFill/>
                </a:ln>
                <a:solidFill>
                  <a:prstClr val="black"/>
                </a:solidFill>
                <a:effectLst/>
                <a:uLnTx/>
                <a:uFillTx/>
                <a:latin typeface="Calibri (Body)"/>
              </a:rPr>
              <a:t>f</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panose="05050102010706020507" pitchFamily="18" charset="2"/>
              </a:rPr>
              <a:t>→</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B</a:t>
            </a:r>
            <a:r>
              <a:rPr kumimoji="0" lang="en-US" sz="3000" b="1"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is an assignment of each element of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A</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to exactly one element of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B</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We write</a:t>
            </a:r>
            <a:r>
              <a:rPr kumimoji="0" lang="en-US" sz="3000" b="0" i="0" u="none" strike="noStrike" kern="1200" cap="none" spc="0" normalizeH="0" baseline="0" noProof="0" dirty="0">
                <a:ln>
                  <a:noFill/>
                </a:ln>
                <a:solidFill>
                  <a:prstClr val="black"/>
                </a:solidFill>
                <a:effectLst/>
                <a:uLnTx/>
                <a:uFillTx/>
                <a:latin typeface="Calibri (Body)"/>
                <a:sym typeface="Wingdings" pitchFamily="2" charset="2"/>
              </a:rPr>
              <a:t> </a:t>
            </a:r>
            <a:r>
              <a:rPr kumimoji="0" lang="en-US" sz="3000" b="0" i="1" u="none" strike="noStrike" kern="1200" cap="none" spc="0" normalizeH="0" baseline="0" noProof="0" dirty="0">
                <a:ln>
                  <a:noFill/>
                </a:ln>
                <a:solidFill>
                  <a:prstClr val="black"/>
                </a:solidFill>
                <a:effectLst/>
                <a:uLnTx/>
                <a:uFillTx/>
                <a:latin typeface="Calibri (Body)"/>
              </a:rPr>
              <a:t>f</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a</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 =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b</a:t>
            </a:r>
            <a:r>
              <a:rPr kumimoji="0" lang="en-US" sz="3000" b="1"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if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b</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is the unique element of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B</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assigned by the function </a:t>
            </a:r>
            <a:r>
              <a:rPr kumimoji="0" lang="en-US" sz="3000" b="0" i="0" u="none" strike="noStrike" kern="1200" cap="none" spc="0" normalizeH="0" baseline="0" noProof="0" dirty="0">
                <a:ln>
                  <a:noFill/>
                </a:ln>
                <a:solidFill>
                  <a:prstClr val="black"/>
                </a:solidFill>
                <a:effectLst/>
                <a:uLnTx/>
                <a:uFillTx/>
                <a:latin typeface="Calibri (Body)"/>
              </a:rPr>
              <a:t>f</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to the element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a</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 of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A</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a:t>
            </a:r>
            <a:endParaRPr kumimoji="0" lang="en-US" sz="2600" b="1"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endParaRPr>
          </a:p>
        </p:txBody>
      </p:sp>
      <p:sp>
        <p:nvSpPr>
          <p:cNvPr id="6" name="Content Placeholder 5">
            <a:extLst>
              <a:ext uri="{FF2B5EF4-FFF2-40B4-BE49-F238E27FC236}">
                <a16:creationId xmlns:a16="http://schemas.microsoft.com/office/drawing/2014/main" id="{7CA59AFB-C280-4DC3-80B7-36B3DE02F270}"/>
              </a:ext>
            </a:extLst>
          </p:cNvPr>
          <p:cNvSpPr>
            <a:spLocks noGrp="1"/>
          </p:cNvSpPr>
          <p:nvPr>
            <p:ph idx="12"/>
          </p:nvPr>
        </p:nvSpPr>
        <p:spPr>
          <a:xfrm>
            <a:off x="457199" y="3810000"/>
            <a:ext cx="4114801" cy="1752600"/>
          </a:xfrm>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Functions are sometimes called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mappings</a:t>
            </a:r>
            <a:r>
              <a:rPr lang="en-US" sz="2600" dirty="0">
                <a:solidFill>
                  <a:prstClr val="black"/>
                </a:solidFill>
                <a:latin typeface="Calibri (Body)"/>
                <a:ea typeface="Cambria Math" pitchFamily="18" charset="0"/>
                <a:sym typeface="Wingdings" pitchFamily="2" charset="2"/>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or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transformations</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a:t>
            </a:r>
            <a:endParaRPr kumimoji="0" lang="en-US" sz="2600" b="1"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endParaRPr>
          </a:p>
        </p:txBody>
      </p:sp>
      <p:pic>
        <p:nvPicPr>
          <p:cNvPr id="16" name="Picture 3" descr="There are four students and five grades. Carlota Rodriguez and Kathy Scott get grade A. Sandeep Patel and Jalen Williams get grade B.">
            <a:extLst>
              <a:ext uri="{FF2B5EF4-FFF2-40B4-BE49-F238E27FC236}">
                <a16:creationId xmlns:a16="http://schemas.microsoft.com/office/drawing/2014/main" id="{3E8A3B84-04D9-49B3-933C-16C4FEDAD3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8919" y="3916680"/>
            <a:ext cx="3893279" cy="2636520"/>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3A82CD3B-2446-4C20-8883-84F94623790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3068835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Functions</a:t>
            </a:r>
            <a:r>
              <a:rPr lang="en-US" sz="1500" dirty="0"/>
              <a:t> 2</a:t>
            </a:r>
          </a:p>
        </p:txBody>
      </p:sp>
      <p:sp>
        <p:nvSpPr>
          <p:cNvPr id="14" name="Content Placeholder 2"/>
          <p:cNvSpPr>
            <a:spLocks noGrp="1"/>
          </p:cNvSpPr>
          <p:nvPr>
            <p:ph idx="1"/>
          </p:nvPr>
        </p:nvSpPr>
        <p:spPr>
          <a:xfrm>
            <a:off x="457200" y="1295400"/>
            <a:ext cx="8364998" cy="2895600"/>
          </a:xfrm>
        </p:spPr>
        <p:txBody>
          <a:bodyPr/>
          <a:lstStyle/>
          <a:p>
            <a:r>
              <a:rPr lang="en-US" sz="2800" dirty="0">
                <a:latin typeface="Calibri (Body)"/>
              </a:rPr>
              <a:t>A function f</a:t>
            </a:r>
            <a:r>
              <a:rPr lang="en-US" sz="2800" dirty="0">
                <a:latin typeface="Calibri (Body)"/>
                <a:ea typeface="Cambria Math" pitchFamily="18" charset="0"/>
              </a:rPr>
              <a:t>: </a:t>
            </a:r>
            <a:r>
              <a:rPr lang="en-US" sz="2800" i="1" dirty="0">
                <a:latin typeface="Calibri (Body)"/>
                <a:ea typeface="Cambria Math" pitchFamily="18" charset="0"/>
              </a:rPr>
              <a:t>A</a:t>
            </a:r>
            <a:r>
              <a:rPr lang="en-US" sz="2800" dirty="0">
                <a:latin typeface="Calibri (Body)"/>
                <a:ea typeface="Cambria Math" pitchFamily="18" charset="0"/>
              </a:rPr>
              <a:t> </a:t>
            </a:r>
            <a:r>
              <a:rPr lang="en-US" sz="2800" dirty="0">
                <a:latin typeface="Calibri (Body)"/>
                <a:ea typeface="Cambria Math"/>
                <a:sym typeface="Symbol" panose="05050102010706020507" pitchFamily="18" charset="2"/>
              </a:rPr>
              <a:t>→</a:t>
            </a:r>
            <a:r>
              <a:rPr lang="en-US" sz="2800" dirty="0">
                <a:latin typeface="Calibri (Body)"/>
                <a:ea typeface="Cambria Math" pitchFamily="18" charset="0"/>
                <a:sym typeface="Wingdings" pitchFamily="2" charset="2"/>
              </a:rPr>
              <a:t> </a:t>
            </a:r>
            <a:r>
              <a:rPr lang="en-US" sz="2800" i="1" dirty="0">
                <a:latin typeface="Calibri (Body)"/>
                <a:ea typeface="Cambria Math" pitchFamily="18" charset="0"/>
                <a:sym typeface="Wingdings" pitchFamily="2" charset="2"/>
              </a:rPr>
              <a:t>B</a:t>
            </a:r>
            <a:r>
              <a:rPr lang="en-US" sz="2800" dirty="0">
                <a:latin typeface="Calibri (Body)"/>
                <a:ea typeface="Cambria Math" pitchFamily="18" charset="0"/>
              </a:rPr>
              <a:t>  </a:t>
            </a:r>
            <a:r>
              <a:rPr lang="en-US" sz="2800" dirty="0">
                <a:latin typeface="Calibri (Body)"/>
              </a:rPr>
              <a:t>can also be defined as a subset of </a:t>
            </a:r>
            <a:r>
              <a:rPr lang="en-US" sz="2800" i="1" dirty="0">
                <a:latin typeface="Calibri (Body)"/>
                <a:ea typeface="Cambria Math" pitchFamily="18" charset="0"/>
              </a:rPr>
              <a:t>A</a:t>
            </a:r>
            <a:r>
              <a:rPr lang="en-US" sz="2800" dirty="0">
                <a:latin typeface="Calibri (Body)"/>
                <a:ea typeface="Cambria Math" pitchFamily="18" charset="0"/>
                <a:cs typeface="Calibri" panose="020F0502020204030204" pitchFamily="34" charset="0"/>
              </a:rPr>
              <a:t>×</a:t>
            </a:r>
            <a:r>
              <a:rPr lang="en-US" sz="2800" i="1" dirty="0">
                <a:latin typeface="Calibri (Body)"/>
                <a:ea typeface="Cambria Math" pitchFamily="18" charset="0"/>
              </a:rPr>
              <a:t>B</a:t>
            </a:r>
            <a:r>
              <a:rPr lang="en-US" sz="2800" dirty="0">
                <a:latin typeface="Calibri (Body)"/>
              </a:rPr>
              <a:t> (a relation). This subset is restricted to be a relation where no two elements of the relation have the same first element. </a:t>
            </a:r>
          </a:p>
          <a:p>
            <a:r>
              <a:rPr lang="en-US" sz="2800" dirty="0">
                <a:latin typeface="Calibri (Body)"/>
              </a:rPr>
              <a:t>Specifically, a function </a:t>
            </a:r>
            <a:r>
              <a:rPr lang="en-US" sz="2800" i="1" dirty="0">
                <a:latin typeface="Calibri (Body)"/>
              </a:rPr>
              <a:t>f</a:t>
            </a:r>
            <a:r>
              <a:rPr lang="en-US" sz="2800" dirty="0">
                <a:latin typeface="Calibri (Body)"/>
              </a:rPr>
              <a:t> from </a:t>
            </a:r>
            <a:r>
              <a:rPr lang="en-US" sz="2800" i="1" dirty="0">
                <a:latin typeface="Calibri (Body)"/>
              </a:rPr>
              <a:t>A</a:t>
            </a:r>
            <a:r>
              <a:rPr lang="en-US" sz="2800" dirty="0">
                <a:latin typeface="Calibri (Body)"/>
              </a:rPr>
              <a:t> to </a:t>
            </a:r>
            <a:r>
              <a:rPr lang="en-US" sz="2800" i="1" dirty="0">
                <a:latin typeface="Calibri (Body)"/>
              </a:rPr>
              <a:t>B </a:t>
            </a:r>
            <a:r>
              <a:rPr lang="en-US" sz="2800" dirty="0">
                <a:latin typeface="Calibri (Body)"/>
              </a:rPr>
              <a:t>contains one, and only one ordered pair (</a:t>
            </a:r>
            <a:r>
              <a:rPr lang="en-US" sz="2800" i="1" dirty="0">
                <a:latin typeface="Calibri (Body)"/>
                <a:ea typeface="Cambria Math" pitchFamily="18" charset="0"/>
              </a:rPr>
              <a:t>a, b</a:t>
            </a:r>
            <a:r>
              <a:rPr lang="en-US" sz="2800" dirty="0">
                <a:latin typeface="Calibri (Body)"/>
              </a:rPr>
              <a:t>) for every element </a:t>
            </a:r>
            <a:r>
              <a:rPr lang="en-US" sz="2800" i="1" dirty="0">
                <a:latin typeface="Calibri (Body)"/>
              </a:rPr>
              <a:t>a</a:t>
            </a:r>
            <a:r>
              <a:rPr lang="en-US" sz="2800" dirty="0">
                <a:latin typeface="Calibri (Body)"/>
                <a:ea typeface="Cambria Math"/>
              </a:rPr>
              <a:t>∈</a:t>
            </a:r>
            <a:r>
              <a:rPr lang="en-US" sz="2800" dirty="0">
                <a:latin typeface="Calibri (Body)"/>
              </a:rPr>
              <a:t> </a:t>
            </a:r>
            <a:r>
              <a:rPr lang="en-US" sz="2800" i="1" dirty="0">
                <a:latin typeface="Calibri (Body)"/>
              </a:rPr>
              <a:t>A</a:t>
            </a:r>
            <a:r>
              <a:rPr lang="en-US" sz="2800" dirty="0">
                <a:latin typeface="Calibri (Body)"/>
              </a:rPr>
              <a:t>.</a:t>
            </a:r>
          </a:p>
        </p:txBody>
      </p:sp>
      <p:graphicFrame>
        <p:nvGraphicFramePr>
          <p:cNvPr id="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1019999"/>
              </p:ext>
            </p:extLst>
          </p:nvPr>
        </p:nvGraphicFramePr>
        <p:xfrm>
          <a:off x="2105025" y="4267200"/>
          <a:ext cx="4933950" cy="635000"/>
        </p:xfrm>
        <a:graphic>
          <a:graphicData uri="http://schemas.openxmlformats.org/presentationml/2006/ole">
            <mc:AlternateContent xmlns:mc="http://schemas.openxmlformats.org/markup-compatibility/2006">
              <mc:Choice xmlns:v="urn:schemas-microsoft-com:vml" Requires="v">
                <p:oleObj name="Equation" r:id="rId2" imgW="2171520" imgH="279360" progId="Equation.DSMT4">
                  <p:embed/>
                </p:oleObj>
              </mc:Choice>
              <mc:Fallback>
                <p:oleObj name="Equation" r:id="rId2" imgW="2171520" imgH="279360" progId="Equation.DSMT4">
                  <p:embed/>
                  <p:pic>
                    <p:nvPicPr>
                      <p:cNvPr id="0" name=""/>
                      <p:cNvPicPr/>
                      <p:nvPr/>
                    </p:nvPicPr>
                    <p:blipFill>
                      <a:blip r:embed="rId3"/>
                      <a:stretch>
                        <a:fillRect/>
                      </a:stretch>
                    </p:blipFill>
                    <p:spPr>
                      <a:xfrm>
                        <a:off x="2105025" y="4267200"/>
                        <a:ext cx="4933950" cy="635000"/>
                      </a:xfrm>
                      <a:prstGeom prst="rect">
                        <a:avLst/>
                      </a:prstGeom>
                    </p:spPr>
                  </p:pic>
                </p:oleObj>
              </mc:Fallback>
            </mc:AlternateContent>
          </a:graphicData>
        </a:graphic>
      </p:graphicFrame>
      <p:sp>
        <p:nvSpPr>
          <p:cNvPr id="2" name="Content Placeholder 4"/>
          <p:cNvSpPr>
            <a:spLocks noGrp="1"/>
          </p:cNvSpPr>
          <p:nvPr>
            <p:ph idx="13"/>
          </p:nvPr>
        </p:nvSpPr>
        <p:spPr>
          <a:xfrm>
            <a:off x="457200" y="5029200"/>
            <a:ext cx="762000" cy="457200"/>
          </a:xfrm>
        </p:spPr>
        <p:txBody>
          <a:bodyPr/>
          <a:lstStyle/>
          <a:p>
            <a:r>
              <a:rPr lang="en-US" sz="2800" dirty="0">
                <a:latin typeface="Calibri (Body)"/>
              </a:rPr>
              <a:t>and</a:t>
            </a:r>
          </a:p>
        </p:txBody>
      </p:sp>
      <p:graphicFrame>
        <p:nvGraphicFramePr>
          <p:cNvPr id="8"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7508833"/>
              </p:ext>
            </p:extLst>
          </p:nvPr>
        </p:nvGraphicFramePr>
        <p:xfrm>
          <a:off x="1368425" y="5530850"/>
          <a:ext cx="6407150" cy="635000"/>
        </p:xfrm>
        <a:graphic>
          <a:graphicData uri="http://schemas.openxmlformats.org/presentationml/2006/ole">
            <mc:AlternateContent xmlns:mc="http://schemas.openxmlformats.org/markup-compatibility/2006">
              <mc:Choice xmlns:v="urn:schemas-microsoft-com:vml" Requires="v">
                <p:oleObj name="Equation" r:id="rId4" imgW="2819160" imgH="279360" progId="Equation.DSMT4">
                  <p:embed/>
                </p:oleObj>
              </mc:Choice>
              <mc:Fallback>
                <p:oleObj name="Equation" r:id="rId4" imgW="2819160" imgH="279360" progId="Equation.DSMT4">
                  <p:embed/>
                  <p:pic>
                    <p:nvPicPr>
                      <p:cNvPr id="3" name="Object 2"/>
                      <p:cNvPicPr/>
                      <p:nvPr/>
                    </p:nvPicPr>
                    <p:blipFill>
                      <a:blip r:embed="rId5"/>
                      <a:stretch>
                        <a:fillRect/>
                      </a:stretch>
                    </p:blipFill>
                    <p:spPr>
                      <a:xfrm>
                        <a:off x="1368425" y="5530850"/>
                        <a:ext cx="6407150" cy="635000"/>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61C25FEB-BFE6-4D18-996E-FF7BB2C633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415005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sz="2800" dirty="0">
                <a:latin typeface="Calibri (Body)"/>
              </a:rPr>
              <a:t>Sets are one of the basic building blocks for the types of objects considered in discrete mathematics.</a:t>
            </a:r>
          </a:p>
          <a:p>
            <a:pPr marL="347472" lvl="1"/>
            <a:r>
              <a:rPr lang="en-US" sz="2400" dirty="0">
                <a:latin typeface="Calibri (Body)"/>
              </a:rPr>
              <a:t>Important for counting.</a:t>
            </a:r>
          </a:p>
          <a:p>
            <a:pPr marL="347472" lvl="1"/>
            <a:r>
              <a:rPr lang="en-US" sz="2400" dirty="0">
                <a:latin typeface="Calibri (Body)"/>
              </a:rPr>
              <a:t>Programming languages have set operations.</a:t>
            </a:r>
          </a:p>
          <a:p>
            <a:r>
              <a:rPr lang="en-US" sz="2800" dirty="0">
                <a:latin typeface="Calibri (Body)"/>
              </a:rPr>
              <a:t>Set theory is an important branch of mathematics.</a:t>
            </a:r>
          </a:p>
          <a:p>
            <a:pPr marL="347472" lvl="1"/>
            <a:r>
              <a:rPr lang="en-US" sz="2400" dirty="0">
                <a:latin typeface="Calibri (Body)"/>
              </a:rPr>
              <a:t>Many different systems of axioms have been used to develop set theory.</a:t>
            </a:r>
          </a:p>
          <a:p>
            <a:pPr marL="347472" lvl="1"/>
            <a:r>
              <a:rPr lang="en-US" sz="2400" dirty="0">
                <a:latin typeface="Calibri (Body)"/>
              </a:rPr>
              <a:t>Here we are not concerned with a formal set of axioms for set theory. Instead, we will use what is called naïve set theory.</a:t>
            </a:r>
          </a:p>
        </p:txBody>
      </p:sp>
      <p:sp>
        <p:nvSpPr>
          <p:cNvPr id="4" name="Slide Number Placeholder 5">
            <a:extLst>
              <a:ext uri="{FF2B5EF4-FFF2-40B4-BE49-F238E27FC236}">
                <a16:creationId xmlns:a16="http://schemas.microsoft.com/office/drawing/2014/main" id="{4C9AB616-10AB-4C5F-BF61-17FD92B10EA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Functions</a:t>
            </a:r>
            <a:r>
              <a:rPr lang="en-US" sz="1500" dirty="0"/>
              <a:t> 3</a:t>
            </a:r>
          </a:p>
        </p:txBody>
      </p:sp>
      <p:sp>
        <p:nvSpPr>
          <p:cNvPr id="14" name="Content Placeholder 2"/>
          <p:cNvSpPr>
            <a:spLocks noGrp="1"/>
          </p:cNvSpPr>
          <p:nvPr>
            <p:ph idx="1"/>
          </p:nvPr>
        </p:nvSpPr>
        <p:spPr>
          <a:xfrm>
            <a:off x="457200" y="1295400"/>
            <a:ext cx="8153400" cy="5029200"/>
          </a:xfrm>
        </p:spPr>
        <p:txBody>
          <a:bodyPr/>
          <a:lstStyle/>
          <a:p>
            <a:pPr marL="0" lvl="1" indent="0">
              <a:spcBef>
                <a:spcPts val="300"/>
              </a:spcBef>
              <a:buNone/>
            </a:pPr>
            <a:r>
              <a:rPr lang="en-US" sz="2600" dirty="0">
                <a:latin typeface="Calibri (Body)"/>
              </a:rPr>
              <a:t>Given a function </a:t>
            </a:r>
            <a:r>
              <a:rPr lang="en-US" sz="2600" i="1" dirty="0">
                <a:latin typeface="Calibri (Body)"/>
              </a:rPr>
              <a:t>f</a:t>
            </a:r>
            <a:r>
              <a:rPr lang="en-US" sz="2600" dirty="0">
                <a:latin typeface="Calibri (Body)"/>
                <a:ea typeface="Cambria Math" pitchFamily="18" charset="0"/>
              </a:rPr>
              <a:t>: </a:t>
            </a:r>
            <a:r>
              <a:rPr lang="en-US" sz="2600" i="1" dirty="0">
                <a:latin typeface="Calibri (Body)"/>
                <a:ea typeface="Cambria Math" pitchFamily="18" charset="0"/>
              </a:rPr>
              <a:t>A</a:t>
            </a:r>
            <a:r>
              <a:rPr lang="en-US" sz="2600" dirty="0">
                <a:latin typeface="Calibri (Body)"/>
                <a:ea typeface="Cambria Math" pitchFamily="18" charset="0"/>
              </a:rPr>
              <a:t> </a:t>
            </a:r>
            <a:r>
              <a:rPr lang="en-US" sz="2600" dirty="0">
                <a:latin typeface="Calibri (Body)"/>
                <a:ea typeface="Cambria Math" pitchFamily="18" charset="0"/>
                <a:sym typeface="Symbol" panose="05050102010706020507" pitchFamily="18" charset="2"/>
              </a:rPr>
              <a:t>→</a:t>
            </a:r>
            <a:r>
              <a:rPr lang="en-US" sz="2600" dirty="0">
                <a:latin typeface="Calibri (Body)"/>
                <a:ea typeface="Cambria Math" pitchFamily="18" charset="0"/>
                <a:sym typeface="Wingdings" pitchFamily="2" charset="2"/>
              </a:rPr>
              <a:t> </a:t>
            </a:r>
            <a:r>
              <a:rPr lang="en-US" sz="2600" i="1" dirty="0">
                <a:latin typeface="Calibri (Body)"/>
                <a:ea typeface="Cambria Math" pitchFamily="18" charset="0"/>
                <a:sym typeface="Wingdings" pitchFamily="2" charset="2"/>
              </a:rPr>
              <a:t>B</a:t>
            </a:r>
            <a:r>
              <a:rPr lang="en-US" sz="2600" b="1" dirty="0">
                <a:latin typeface="Calibri (Body)"/>
                <a:ea typeface="Cambria Math" pitchFamily="18" charset="0"/>
                <a:sym typeface="Wingdings" pitchFamily="2" charset="2"/>
              </a:rPr>
              <a:t>:</a:t>
            </a:r>
            <a:r>
              <a:rPr lang="en-US" sz="2600" dirty="0">
                <a:latin typeface="Calibri (Body)"/>
              </a:rPr>
              <a:t> </a:t>
            </a:r>
          </a:p>
          <a:p>
            <a:pPr marL="0" lvl="1" indent="0">
              <a:spcBef>
                <a:spcPts val="300"/>
              </a:spcBef>
              <a:buNone/>
            </a:pPr>
            <a:r>
              <a:rPr lang="en-US" sz="2200" dirty="0">
                <a:latin typeface="Calibri (Body)"/>
              </a:rPr>
              <a:t>We say </a:t>
            </a:r>
            <a:r>
              <a:rPr lang="en-US" sz="2200" i="1" dirty="0">
                <a:latin typeface="Calibri (Body)"/>
              </a:rPr>
              <a:t>f</a:t>
            </a:r>
            <a:r>
              <a:rPr lang="en-US" sz="2200" dirty="0">
                <a:latin typeface="Calibri (Body)"/>
              </a:rPr>
              <a:t> </a:t>
            </a:r>
            <a:r>
              <a:rPr lang="en-US" sz="2200" i="1" dirty="0">
                <a:latin typeface="Calibri (Body)"/>
              </a:rPr>
              <a:t>maps</a:t>
            </a:r>
            <a:r>
              <a:rPr lang="en-US" sz="2200" dirty="0">
                <a:latin typeface="Calibri (Body)"/>
              </a:rPr>
              <a:t> </a:t>
            </a:r>
            <a:r>
              <a:rPr lang="en-US" sz="2200" i="1" dirty="0">
                <a:latin typeface="Calibri (Body)"/>
              </a:rPr>
              <a:t>A</a:t>
            </a:r>
            <a:r>
              <a:rPr lang="en-US" sz="2200" dirty="0">
                <a:latin typeface="Calibri (Body)"/>
              </a:rPr>
              <a:t> to </a:t>
            </a:r>
            <a:r>
              <a:rPr lang="en-US" sz="2200" i="1" dirty="0">
                <a:latin typeface="Calibri (Body)"/>
              </a:rPr>
              <a:t>B or f </a:t>
            </a:r>
            <a:r>
              <a:rPr lang="en-US" sz="2200" dirty="0">
                <a:latin typeface="Calibri (Body)"/>
              </a:rPr>
              <a:t>is a </a:t>
            </a:r>
            <a:r>
              <a:rPr lang="en-US" sz="2200" i="1" dirty="0">
                <a:latin typeface="Calibri (Body)"/>
              </a:rPr>
              <a:t>mapping</a:t>
            </a:r>
            <a:r>
              <a:rPr lang="en-US" sz="2200" dirty="0">
                <a:latin typeface="Calibri (Body)"/>
              </a:rPr>
              <a:t> from  </a:t>
            </a:r>
            <a:r>
              <a:rPr lang="en-US" sz="2200" i="1" dirty="0">
                <a:latin typeface="Calibri (Body)"/>
              </a:rPr>
              <a:t>A</a:t>
            </a:r>
            <a:r>
              <a:rPr lang="en-US" sz="2200" dirty="0">
                <a:latin typeface="Calibri (Body)"/>
              </a:rPr>
              <a:t> to </a:t>
            </a:r>
            <a:r>
              <a:rPr lang="en-US" sz="2200" i="1" dirty="0">
                <a:latin typeface="Calibri (Body)"/>
              </a:rPr>
              <a:t>B</a:t>
            </a:r>
            <a:r>
              <a:rPr lang="en-US" sz="2200" dirty="0">
                <a:latin typeface="Calibri (Body)"/>
              </a:rPr>
              <a:t>.</a:t>
            </a:r>
          </a:p>
          <a:p>
            <a:pPr marL="0" lvl="1" indent="0">
              <a:spcBef>
                <a:spcPts val="300"/>
              </a:spcBef>
              <a:buNone/>
            </a:pPr>
            <a:r>
              <a:rPr lang="en-US" sz="2200" i="1" dirty="0">
                <a:latin typeface="Calibri (Body)"/>
              </a:rPr>
              <a:t>A</a:t>
            </a:r>
            <a:r>
              <a:rPr lang="en-US" sz="2200" dirty="0">
                <a:latin typeface="Calibri (Body)"/>
              </a:rPr>
              <a:t> is called the </a:t>
            </a:r>
            <a:r>
              <a:rPr lang="en-US" sz="2200" i="1" dirty="0">
                <a:latin typeface="Calibri (Body)"/>
              </a:rPr>
              <a:t>domain</a:t>
            </a:r>
            <a:r>
              <a:rPr lang="en-US" sz="2200" dirty="0">
                <a:latin typeface="Calibri (Body)"/>
              </a:rPr>
              <a:t> of </a:t>
            </a:r>
            <a:r>
              <a:rPr lang="en-US" sz="2200" i="1" dirty="0">
                <a:latin typeface="Calibri (Body)"/>
              </a:rPr>
              <a:t>f</a:t>
            </a:r>
            <a:r>
              <a:rPr lang="en-US" sz="2200" dirty="0">
                <a:latin typeface="Calibri (Body)"/>
              </a:rPr>
              <a:t>.</a:t>
            </a:r>
          </a:p>
          <a:p>
            <a:pPr marL="0" lvl="1" indent="0">
              <a:spcBef>
                <a:spcPts val="300"/>
              </a:spcBef>
              <a:buNone/>
            </a:pPr>
            <a:r>
              <a:rPr lang="en-US" sz="2200" i="1" dirty="0">
                <a:latin typeface="Calibri (Body)"/>
              </a:rPr>
              <a:t>B</a:t>
            </a:r>
            <a:r>
              <a:rPr lang="en-US" sz="2200" dirty="0">
                <a:latin typeface="Calibri (Body)"/>
              </a:rPr>
              <a:t> is called the </a:t>
            </a:r>
            <a:r>
              <a:rPr lang="en-US" sz="2200" i="1" dirty="0">
                <a:latin typeface="Calibri (Body)"/>
              </a:rPr>
              <a:t>codomain</a:t>
            </a:r>
            <a:r>
              <a:rPr lang="en-US" sz="2200" dirty="0">
                <a:latin typeface="Calibri (Body)"/>
              </a:rPr>
              <a:t> of </a:t>
            </a:r>
            <a:r>
              <a:rPr lang="en-US" sz="2200" i="1" dirty="0">
                <a:latin typeface="Calibri (Body)"/>
              </a:rPr>
              <a:t>f</a:t>
            </a:r>
            <a:r>
              <a:rPr lang="en-US" sz="2200" dirty="0">
                <a:latin typeface="Calibri (Body)"/>
              </a:rPr>
              <a:t>.</a:t>
            </a:r>
          </a:p>
          <a:p>
            <a:pPr marL="0" lvl="1" indent="0">
              <a:spcBef>
                <a:spcPts val="300"/>
              </a:spcBef>
              <a:buNone/>
            </a:pPr>
            <a:r>
              <a:rPr lang="en-US" sz="2200" dirty="0">
                <a:latin typeface="Calibri (Body)"/>
              </a:rPr>
              <a:t>If </a:t>
            </a:r>
            <a:r>
              <a:rPr lang="en-US" sz="2200" i="1" dirty="0">
                <a:latin typeface="Calibri (Body)"/>
              </a:rPr>
              <a:t>f</a:t>
            </a:r>
            <a:r>
              <a:rPr lang="en-US" sz="2200" dirty="0">
                <a:latin typeface="Calibri (Body)"/>
              </a:rPr>
              <a:t>(</a:t>
            </a:r>
            <a:r>
              <a:rPr lang="en-US" sz="2200" i="1" dirty="0">
                <a:latin typeface="Calibri (Body)"/>
                <a:ea typeface="Cambria Math" pitchFamily="18" charset="0"/>
              </a:rPr>
              <a:t>a</a:t>
            </a:r>
            <a:r>
              <a:rPr lang="en-US" sz="2200" dirty="0">
                <a:latin typeface="Calibri (Body)"/>
              </a:rPr>
              <a:t>)</a:t>
            </a:r>
            <a:r>
              <a:rPr lang="en-US" sz="2200" i="1" dirty="0">
                <a:latin typeface="Calibri (Body)"/>
              </a:rPr>
              <a:t> = </a:t>
            </a:r>
            <a:r>
              <a:rPr lang="en-US" sz="2200" i="1" dirty="0">
                <a:latin typeface="Calibri (Body)"/>
                <a:ea typeface="Cambria Math" pitchFamily="18" charset="0"/>
              </a:rPr>
              <a:t>b</a:t>
            </a:r>
            <a:r>
              <a:rPr lang="en-US" sz="2200" dirty="0">
                <a:latin typeface="Calibri (Body)"/>
              </a:rPr>
              <a:t>, </a:t>
            </a:r>
          </a:p>
          <a:p>
            <a:pPr marL="347472" lvl="2" indent="-347472">
              <a:spcBef>
                <a:spcPts val="300"/>
              </a:spcBef>
            </a:pPr>
            <a:r>
              <a:rPr lang="en-US" sz="2000" dirty="0">
                <a:latin typeface="Calibri (Body)"/>
              </a:rPr>
              <a:t>then </a:t>
            </a:r>
            <a:r>
              <a:rPr lang="en-US" sz="2000" i="1" dirty="0">
                <a:latin typeface="Calibri (Body)"/>
                <a:ea typeface="Cambria Math" pitchFamily="18" charset="0"/>
              </a:rPr>
              <a:t>b</a:t>
            </a:r>
            <a:r>
              <a:rPr lang="en-US" sz="2000" dirty="0">
                <a:latin typeface="Calibri (Body)"/>
                <a:ea typeface="Cambria Math" pitchFamily="18" charset="0"/>
              </a:rPr>
              <a:t> </a:t>
            </a:r>
            <a:r>
              <a:rPr lang="en-US" sz="2000" dirty="0">
                <a:latin typeface="Calibri (Body)"/>
              </a:rPr>
              <a:t>is called the </a:t>
            </a:r>
            <a:r>
              <a:rPr lang="en-US" sz="2000" i="1" dirty="0">
                <a:latin typeface="Calibri (Body)"/>
              </a:rPr>
              <a:t>image</a:t>
            </a:r>
            <a:r>
              <a:rPr lang="en-US" sz="2000" dirty="0">
                <a:latin typeface="Calibri (Body)"/>
              </a:rPr>
              <a:t> of </a:t>
            </a:r>
            <a:r>
              <a:rPr lang="en-US" sz="2000" i="1" dirty="0">
                <a:latin typeface="Calibri (Body)"/>
                <a:ea typeface="Cambria Math" pitchFamily="18" charset="0"/>
              </a:rPr>
              <a:t>a </a:t>
            </a:r>
            <a:r>
              <a:rPr lang="en-US" sz="2000" dirty="0">
                <a:latin typeface="Calibri (Body)"/>
              </a:rPr>
              <a:t>under </a:t>
            </a:r>
            <a:r>
              <a:rPr lang="en-US" sz="2000" i="1" dirty="0">
                <a:latin typeface="Calibri (Body)"/>
              </a:rPr>
              <a:t>f</a:t>
            </a:r>
            <a:r>
              <a:rPr lang="en-US" sz="2000" dirty="0">
                <a:latin typeface="Calibri (Body)"/>
              </a:rPr>
              <a:t>.</a:t>
            </a:r>
          </a:p>
          <a:p>
            <a:pPr marL="347472" lvl="2" indent="-347472">
              <a:spcBef>
                <a:spcPts val="300"/>
              </a:spcBef>
            </a:pPr>
            <a:r>
              <a:rPr lang="en-US" sz="2000" i="1" dirty="0">
                <a:latin typeface="Calibri (Body)"/>
                <a:ea typeface="Cambria Math" pitchFamily="18" charset="0"/>
              </a:rPr>
              <a:t>a</a:t>
            </a:r>
            <a:r>
              <a:rPr lang="en-US" sz="2000" dirty="0">
                <a:latin typeface="Calibri (Body)"/>
              </a:rPr>
              <a:t> is called the </a:t>
            </a:r>
            <a:r>
              <a:rPr lang="en-US" sz="2000" i="1" dirty="0">
                <a:latin typeface="Calibri (Body)"/>
              </a:rPr>
              <a:t>preimage</a:t>
            </a:r>
            <a:r>
              <a:rPr lang="en-US" sz="2000" dirty="0">
                <a:latin typeface="Calibri (Body)"/>
              </a:rPr>
              <a:t> of </a:t>
            </a:r>
            <a:r>
              <a:rPr lang="en-US" sz="2000" i="1" dirty="0">
                <a:latin typeface="Calibri (Body)"/>
                <a:ea typeface="Cambria Math" pitchFamily="18" charset="0"/>
              </a:rPr>
              <a:t>b.</a:t>
            </a:r>
          </a:p>
          <a:p>
            <a:pPr marL="0" lvl="1" indent="0">
              <a:spcBef>
                <a:spcPts val="300"/>
              </a:spcBef>
              <a:buNone/>
            </a:pPr>
            <a:r>
              <a:rPr lang="en-US" sz="2200" dirty="0">
                <a:latin typeface="Calibri (Body)"/>
              </a:rPr>
              <a:t>The range of </a:t>
            </a:r>
            <a:r>
              <a:rPr lang="en-US" sz="2200" i="1" dirty="0">
                <a:latin typeface="Calibri (Body)"/>
              </a:rPr>
              <a:t>f</a:t>
            </a:r>
            <a:r>
              <a:rPr lang="en-US" sz="2200" dirty="0">
                <a:latin typeface="Calibri (Body)"/>
              </a:rPr>
              <a:t> is the set of all images of points in </a:t>
            </a:r>
            <a:r>
              <a:rPr lang="en-US" sz="2200" b="1" dirty="0">
                <a:latin typeface="Calibri (Body)"/>
              </a:rPr>
              <a:t>A</a:t>
            </a:r>
            <a:r>
              <a:rPr lang="en-US" sz="2200" dirty="0">
                <a:latin typeface="Calibri (Body)"/>
              </a:rPr>
              <a:t> under </a:t>
            </a:r>
            <a:r>
              <a:rPr lang="en-US" sz="2200" i="1" dirty="0">
                <a:latin typeface="Calibri (Body)"/>
              </a:rPr>
              <a:t>f</a:t>
            </a:r>
            <a:r>
              <a:rPr lang="en-US" sz="2200" dirty="0">
                <a:latin typeface="Calibri (Body)"/>
              </a:rPr>
              <a:t>. We denote it by </a:t>
            </a:r>
            <a:r>
              <a:rPr lang="en-US" sz="2200" i="1" dirty="0">
                <a:latin typeface="Calibri (Body)"/>
              </a:rPr>
              <a:t>f</a:t>
            </a:r>
            <a:r>
              <a:rPr lang="en-US" sz="2200" dirty="0">
                <a:latin typeface="Calibri (Body)"/>
              </a:rPr>
              <a:t>(</a:t>
            </a:r>
            <a:r>
              <a:rPr lang="en-US" sz="2200" b="1" i="1" dirty="0">
                <a:latin typeface="Calibri (Body)"/>
              </a:rPr>
              <a:t>A</a:t>
            </a:r>
            <a:r>
              <a:rPr lang="en-US" sz="2200" dirty="0">
                <a:latin typeface="Calibri (Body)"/>
              </a:rPr>
              <a:t>).</a:t>
            </a:r>
          </a:p>
          <a:p>
            <a:pPr marL="0" lvl="1" indent="0">
              <a:spcBef>
                <a:spcPts val="300"/>
              </a:spcBef>
              <a:buNone/>
            </a:pPr>
            <a:r>
              <a:rPr lang="en-US" sz="2200" dirty="0">
                <a:latin typeface="Calibri (Body)"/>
              </a:rPr>
              <a:t>Two functions are </a:t>
            </a:r>
            <a:r>
              <a:rPr lang="en-US" sz="2200" i="1" dirty="0">
                <a:latin typeface="Calibri (Body)"/>
              </a:rPr>
              <a:t>equal </a:t>
            </a:r>
            <a:r>
              <a:rPr lang="en-US" sz="2200" dirty="0">
                <a:latin typeface="Calibri (Body)"/>
              </a:rPr>
              <a:t>when they have the same domain, the same codomain and map each element of the domain to the same element of the codomain.</a:t>
            </a:r>
          </a:p>
        </p:txBody>
      </p:sp>
      <p:pic>
        <p:nvPicPr>
          <p:cNvPr id="8" name="Picture 3" descr="Illustration of function F mapping set A to set B.">
            <a:extLst>
              <a:ext uri="{FF2B5EF4-FFF2-40B4-BE49-F238E27FC236}">
                <a16:creationId xmlns:a16="http://schemas.microsoft.com/office/drawing/2014/main" id="{264C0F18-6C55-4358-B629-B6D3E207D6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2362200"/>
            <a:ext cx="3893279" cy="1376677"/>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3465576" y="647700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C4491BFE-AF63-414A-BA45-ECE0B01A21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3564006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Representing Functions</a:t>
            </a:r>
          </a:p>
        </p:txBody>
      </p:sp>
      <p:sp>
        <p:nvSpPr>
          <p:cNvPr id="12" name="Content Placeholder 2"/>
          <p:cNvSpPr>
            <a:spLocks noGrp="1"/>
          </p:cNvSpPr>
          <p:nvPr>
            <p:ph idx="1"/>
          </p:nvPr>
        </p:nvSpPr>
        <p:spPr>
          <a:xfrm>
            <a:off x="457200" y="1295400"/>
            <a:ext cx="7924800" cy="2362200"/>
          </a:xfrm>
        </p:spPr>
        <p:txBody>
          <a:bodyPr/>
          <a:lstStyle/>
          <a:p>
            <a:r>
              <a:rPr lang="en-US" dirty="0">
                <a:latin typeface="Calibri (Body)"/>
              </a:rPr>
              <a:t>Functions may be specified in different ways:</a:t>
            </a:r>
          </a:p>
          <a:p>
            <a:pPr marL="0" lvl="1" indent="0">
              <a:buNone/>
            </a:pPr>
            <a:r>
              <a:rPr lang="en-US" dirty="0">
                <a:latin typeface="Calibri (Body)"/>
              </a:rPr>
              <a:t>An explicit statement of the assignment. </a:t>
            </a:r>
            <a:r>
              <a:rPr lang="en-US" sz="2800" dirty="0">
                <a:latin typeface="Calibri (Body)"/>
              </a:rPr>
              <a:t>Students and grades example.</a:t>
            </a:r>
          </a:p>
          <a:p>
            <a:pPr marL="0" lvl="1" indent="0">
              <a:buNone/>
            </a:pPr>
            <a:r>
              <a:rPr lang="en-US" dirty="0">
                <a:latin typeface="Calibri (Body)"/>
              </a:rPr>
              <a:t>A formula.</a:t>
            </a:r>
          </a:p>
        </p:txBody>
      </p:sp>
      <p:graphicFrame>
        <p:nvGraphicFramePr>
          <p:cNvPr id="1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834921"/>
              </p:ext>
            </p:extLst>
          </p:nvPr>
        </p:nvGraphicFramePr>
        <p:xfrm>
          <a:off x="1022350" y="3856038"/>
          <a:ext cx="1917700" cy="639762"/>
        </p:xfrm>
        <a:graphic>
          <a:graphicData uri="http://schemas.openxmlformats.org/presentationml/2006/ole">
            <mc:AlternateContent xmlns:mc="http://schemas.openxmlformats.org/markup-compatibility/2006">
              <mc:Choice xmlns:v="urn:schemas-microsoft-com:vml" Requires="v">
                <p:oleObj name="Equation" r:id="rId2" imgW="761760" imgH="253800" progId="Equation.DSMT4">
                  <p:embed/>
                </p:oleObj>
              </mc:Choice>
              <mc:Fallback>
                <p:oleObj name="Equation" r:id="rId2" imgW="761760" imgH="253800" progId="Equation.DSMT4">
                  <p:embed/>
                  <p:pic>
                    <p:nvPicPr>
                      <p:cNvPr id="0" name=""/>
                      <p:cNvPicPr/>
                      <p:nvPr/>
                    </p:nvPicPr>
                    <p:blipFill>
                      <a:blip r:embed="rId3"/>
                      <a:stretch>
                        <a:fillRect/>
                      </a:stretch>
                    </p:blipFill>
                    <p:spPr>
                      <a:xfrm>
                        <a:off x="1022350" y="3856038"/>
                        <a:ext cx="1917700" cy="639762"/>
                      </a:xfrm>
                      <a:prstGeom prst="rect">
                        <a:avLst/>
                      </a:prstGeom>
                    </p:spPr>
                  </p:pic>
                </p:oleObj>
              </mc:Fallback>
            </mc:AlternateContent>
          </a:graphicData>
        </a:graphic>
      </p:graphicFrame>
      <p:sp>
        <p:nvSpPr>
          <p:cNvPr id="13" name="Content Placeholder 4"/>
          <p:cNvSpPr>
            <a:spLocks noGrp="1"/>
          </p:cNvSpPr>
          <p:nvPr>
            <p:ph idx="13"/>
          </p:nvPr>
        </p:nvSpPr>
        <p:spPr>
          <a:xfrm>
            <a:off x="457200" y="4648200"/>
            <a:ext cx="7772400" cy="1828800"/>
          </a:xfrm>
        </p:spPr>
        <p:txBody>
          <a:bodyPr/>
          <a:lstStyle/>
          <a:p>
            <a:pPr marL="0" lvl="1" indent="0">
              <a:buNone/>
            </a:pPr>
            <a:r>
              <a:rPr lang="en-US" dirty="0">
                <a:latin typeface="Calibri (Body)"/>
              </a:rPr>
              <a:t>A computer program.</a:t>
            </a:r>
          </a:p>
          <a:p>
            <a:pPr marL="347472" lvl="2" indent="-347472"/>
            <a:r>
              <a:rPr lang="en-US" dirty="0">
                <a:latin typeface="Calibri (Body)"/>
              </a:rPr>
              <a:t>A Java program that when given an integer </a:t>
            </a:r>
            <a:r>
              <a:rPr lang="en-US" i="1" dirty="0">
                <a:latin typeface="Calibri (Body)"/>
              </a:rPr>
              <a:t>n</a:t>
            </a:r>
            <a:r>
              <a:rPr lang="en-US" dirty="0">
                <a:latin typeface="Calibri (Body)"/>
              </a:rPr>
              <a:t>, produces the </a:t>
            </a:r>
            <a:r>
              <a:rPr lang="en-US" i="1" dirty="0">
                <a:latin typeface="Calibri (Body)"/>
              </a:rPr>
              <a:t>n</a:t>
            </a:r>
            <a:r>
              <a:rPr lang="en-US" dirty="0">
                <a:latin typeface="Calibri (Body)"/>
              </a:rPr>
              <a:t>th Fibonacci Number (covered in the next section and also in Chapter </a:t>
            </a:r>
            <a:r>
              <a:rPr lang="en-US" dirty="0">
                <a:latin typeface="Calibri (Body)"/>
                <a:ea typeface="Cambria Math" pitchFamily="18" charset="0"/>
              </a:rPr>
              <a:t>5</a:t>
            </a:r>
            <a:r>
              <a:rPr lang="en-US" dirty="0">
                <a:latin typeface="Calibri (Body)"/>
              </a:rPr>
              <a:t>).</a:t>
            </a:r>
          </a:p>
        </p:txBody>
      </p:sp>
      <p:sp>
        <p:nvSpPr>
          <p:cNvPr id="6" name="Slide Number Placeholder 5">
            <a:extLst>
              <a:ext uri="{FF2B5EF4-FFF2-40B4-BE49-F238E27FC236}">
                <a16:creationId xmlns:a16="http://schemas.microsoft.com/office/drawing/2014/main" id="{A8C4A80D-27AE-4F36-974F-C460CDE28A9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763892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4" name="Content Placeholder 2"/>
          <p:cNvSpPr>
            <a:spLocks noGrp="1"/>
          </p:cNvSpPr>
          <p:nvPr>
            <p:ph idx="1"/>
          </p:nvPr>
        </p:nvSpPr>
        <p:spPr>
          <a:xfrm>
            <a:off x="457200" y="1295400"/>
            <a:ext cx="1371600" cy="624840"/>
          </a:xfrm>
        </p:spPr>
        <p:txBody>
          <a:bodyPr/>
          <a:lstStyle/>
          <a:p>
            <a:r>
              <a:rPr lang="en-US" i="1" dirty="0">
                <a:latin typeface="Calibri (Body)"/>
              </a:rPr>
              <a:t>f</a:t>
            </a:r>
            <a:r>
              <a:rPr lang="en-US" dirty="0">
                <a:latin typeface="Calibri (Body)"/>
              </a:rPr>
              <a:t>(a) =</a:t>
            </a:r>
          </a:p>
        </p:txBody>
      </p:sp>
      <p:graphicFrame>
        <p:nvGraphicFramePr>
          <p:cNvPr id="5" name="Object 4">
            <a:extLst>
              <a:ext uri="{FF2B5EF4-FFF2-40B4-BE49-F238E27FC236}">
                <a16:creationId xmlns:a16="http://schemas.microsoft.com/office/drawing/2014/main" id="{B234AEB4-7EEF-4D3D-B947-DEFBBFF5F5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5480371"/>
              </p:ext>
            </p:extLst>
          </p:nvPr>
        </p:nvGraphicFramePr>
        <p:xfrm>
          <a:off x="1453896" y="1353312"/>
          <a:ext cx="297705" cy="463097"/>
        </p:xfrm>
        <a:graphic>
          <a:graphicData uri="http://schemas.openxmlformats.org/presentationml/2006/ole">
            <mc:AlternateContent xmlns:mc="http://schemas.openxmlformats.org/markup-compatibility/2006">
              <mc:Choice xmlns:v="urn:schemas-microsoft-com:vml" Requires="v">
                <p:oleObj name="Equation" r:id="rId2" imgW="114120" imgH="177480" progId="Equation.DSMT4">
                  <p:embed/>
                </p:oleObj>
              </mc:Choice>
              <mc:Fallback>
                <p:oleObj name="Equation" r:id="rId2" imgW="114120" imgH="177480" progId="Equation.DSMT4">
                  <p:embed/>
                  <p:pic>
                    <p:nvPicPr>
                      <p:cNvPr id="0" name=""/>
                      <p:cNvPicPr/>
                      <p:nvPr/>
                    </p:nvPicPr>
                    <p:blipFill>
                      <a:blip r:embed="rId3"/>
                      <a:stretch>
                        <a:fillRect/>
                      </a:stretch>
                    </p:blipFill>
                    <p:spPr>
                      <a:xfrm>
                        <a:off x="1453896" y="1353312"/>
                        <a:ext cx="297705" cy="463097"/>
                      </a:xfrm>
                      <a:prstGeom prst="rect">
                        <a:avLst/>
                      </a:prstGeom>
                    </p:spPr>
                  </p:pic>
                </p:oleObj>
              </mc:Fallback>
            </mc:AlternateContent>
          </a:graphicData>
        </a:graphic>
      </p:graphicFrame>
      <p:sp>
        <p:nvSpPr>
          <p:cNvPr id="36" name="Content Placeholder 3"/>
          <p:cNvSpPr>
            <a:spLocks noGrp="1"/>
          </p:cNvSpPr>
          <p:nvPr>
            <p:ph idx="13"/>
          </p:nvPr>
        </p:nvSpPr>
        <p:spPr>
          <a:xfrm>
            <a:off x="2237934" y="1295400"/>
            <a:ext cx="505266" cy="624840"/>
          </a:xfrm>
        </p:spPr>
        <p:txBody>
          <a:bodyPr/>
          <a:lstStyle/>
          <a:p>
            <a:r>
              <a:rPr lang="en-US" dirty="0">
                <a:latin typeface="Calibri (Body)"/>
              </a:rPr>
              <a:t>z</a:t>
            </a:r>
          </a:p>
        </p:txBody>
      </p:sp>
      <p:sp>
        <p:nvSpPr>
          <p:cNvPr id="35" name="Content Placeholder 4"/>
          <p:cNvSpPr>
            <a:spLocks noGrp="1"/>
          </p:cNvSpPr>
          <p:nvPr>
            <p:ph idx="14"/>
          </p:nvPr>
        </p:nvSpPr>
        <p:spPr>
          <a:xfrm>
            <a:off x="457200" y="2057400"/>
            <a:ext cx="3276600" cy="624840"/>
          </a:xfrm>
        </p:spPr>
        <p:txBody>
          <a:bodyPr/>
          <a:lstStyle/>
          <a:p>
            <a:r>
              <a:rPr lang="en-US" dirty="0">
                <a:latin typeface="Calibri (Body)"/>
              </a:rPr>
              <a:t>The image of d is</a:t>
            </a:r>
          </a:p>
        </p:txBody>
      </p:sp>
      <p:graphicFrame>
        <p:nvGraphicFramePr>
          <p:cNvPr id="6" name="Object 5">
            <a:extLst>
              <a:ext uri="{FF2B5EF4-FFF2-40B4-BE49-F238E27FC236}">
                <a16:creationId xmlns:a16="http://schemas.microsoft.com/office/drawing/2014/main" id="{993AA852-8DD0-4793-B2AC-7AFEA9EB7C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8089152"/>
              </p:ext>
            </p:extLst>
          </p:nvPr>
        </p:nvGraphicFramePr>
        <p:xfrm>
          <a:off x="3404613" y="2137110"/>
          <a:ext cx="299793" cy="466344"/>
        </p:xfrm>
        <a:graphic>
          <a:graphicData uri="http://schemas.openxmlformats.org/presentationml/2006/ole">
            <mc:AlternateContent xmlns:mc="http://schemas.openxmlformats.org/markup-compatibility/2006">
              <mc:Choice xmlns:v="urn:schemas-microsoft-com:vml" Requires="v">
                <p:oleObj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3404613" y="2137110"/>
                        <a:ext cx="299793" cy="466344"/>
                      </a:xfrm>
                      <a:prstGeom prst="rect">
                        <a:avLst/>
                      </a:prstGeom>
                    </p:spPr>
                  </p:pic>
                </p:oleObj>
              </mc:Fallback>
            </mc:AlternateContent>
          </a:graphicData>
        </a:graphic>
      </p:graphicFrame>
      <p:sp>
        <p:nvSpPr>
          <p:cNvPr id="19" name="Content Placeholder 5"/>
          <p:cNvSpPr>
            <a:spLocks noGrp="1"/>
          </p:cNvSpPr>
          <p:nvPr>
            <p:ph idx="15"/>
          </p:nvPr>
        </p:nvSpPr>
        <p:spPr>
          <a:xfrm>
            <a:off x="4663440" y="2057400"/>
            <a:ext cx="505266" cy="624840"/>
          </a:xfrm>
        </p:spPr>
        <p:txBody>
          <a:bodyPr/>
          <a:lstStyle/>
          <a:p>
            <a:r>
              <a:rPr lang="en-US" dirty="0">
                <a:latin typeface="Calibri (Body)"/>
              </a:rPr>
              <a:t>z</a:t>
            </a:r>
          </a:p>
        </p:txBody>
      </p:sp>
      <p:sp>
        <p:nvSpPr>
          <p:cNvPr id="20" name="Content Placeholder 6"/>
          <p:cNvSpPr>
            <a:spLocks noGrp="1"/>
          </p:cNvSpPr>
          <p:nvPr>
            <p:ph idx="16"/>
          </p:nvPr>
        </p:nvSpPr>
        <p:spPr>
          <a:xfrm>
            <a:off x="457200" y="2819400"/>
            <a:ext cx="3429000" cy="624840"/>
          </a:xfrm>
        </p:spPr>
        <p:txBody>
          <a:bodyPr/>
          <a:lstStyle/>
          <a:p>
            <a:r>
              <a:rPr lang="en-US" dirty="0">
                <a:latin typeface="Calibri (Body)"/>
              </a:rPr>
              <a:t>The domain of f is</a:t>
            </a:r>
          </a:p>
        </p:txBody>
      </p:sp>
      <p:graphicFrame>
        <p:nvGraphicFramePr>
          <p:cNvPr id="7" name="Object 6">
            <a:extLst>
              <a:ext uri="{FF2B5EF4-FFF2-40B4-BE49-F238E27FC236}">
                <a16:creationId xmlns:a16="http://schemas.microsoft.com/office/drawing/2014/main" id="{8A8289A3-B0E1-4A7A-B1C8-BB0E377657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0620530"/>
              </p:ext>
            </p:extLst>
          </p:nvPr>
        </p:nvGraphicFramePr>
        <p:xfrm>
          <a:off x="3558698" y="2898648"/>
          <a:ext cx="299793" cy="466344"/>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3558698" y="2898648"/>
                        <a:ext cx="299793" cy="466344"/>
                      </a:xfrm>
                      <a:prstGeom prst="rect">
                        <a:avLst/>
                      </a:prstGeom>
                    </p:spPr>
                  </p:pic>
                </p:oleObj>
              </mc:Fallback>
            </mc:AlternateContent>
          </a:graphicData>
        </a:graphic>
      </p:graphicFrame>
      <p:sp>
        <p:nvSpPr>
          <p:cNvPr id="21" name="Content Placeholder 7"/>
          <p:cNvSpPr>
            <a:spLocks noGrp="1"/>
          </p:cNvSpPr>
          <p:nvPr>
            <p:ph idx="17"/>
          </p:nvPr>
        </p:nvSpPr>
        <p:spPr>
          <a:xfrm>
            <a:off x="4663440" y="2819400"/>
            <a:ext cx="505266" cy="624840"/>
          </a:xfrm>
        </p:spPr>
        <p:txBody>
          <a:bodyPr/>
          <a:lstStyle/>
          <a:p>
            <a:r>
              <a:rPr lang="en-US" i="1" dirty="0">
                <a:latin typeface="Calibri (Body)"/>
              </a:rPr>
              <a:t>A</a:t>
            </a:r>
          </a:p>
        </p:txBody>
      </p:sp>
      <p:sp>
        <p:nvSpPr>
          <p:cNvPr id="23" name="Content Placeholder 8"/>
          <p:cNvSpPr>
            <a:spLocks noGrp="1"/>
          </p:cNvSpPr>
          <p:nvPr>
            <p:ph idx="20"/>
          </p:nvPr>
        </p:nvSpPr>
        <p:spPr>
          <a:xfrm>
            <a:off x="457200" y="3581400"/>
            <a:ext cx="3810000" cy="624840"/>
          </a:xfrm>
        </p:spPr>
        <p:txBody>
          <a:bodyPr/>
          <a:lstStyle/>
          <a:p>
            <a:r>
              <a:rPr lang="en-US" dirty="0">
                <a:latin typeface="Calibri (Body)"/>
              </a:rPr>
              <a:t>The codomain of f is</a:t>
            </a:r>
          </a:p>
        </p:txBody>
      </p:sp>
      <p:graphicFrame>
        <p:nvGraphicFramePr>
          <p:cNvPr id="8" name="Object 7">
            <a:extLst>
              <a:ext uri="{FF2B5EF4-FFF2-40B4-BE49-F238E27FC236}">
                <a16:creationId xmlns:a16="http://schemas.microsoft.com/office/drawing/2014/main" id="{D1B9F8D4-CC13-4730-8FF4-82F792344F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8474832"/>
              </p:ext>
            </p:extLst>
          </p:nvPr>
        </p:nvGraphicFramePr>
        <p:xfrm>
          <a:off x="3950208" y="3639312"/>
          <a:ext cx="299793" cy="466344"/>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0" name=""/>
                      <p:cNvPicPr/>
                      <p:nvPr/>
                    </p:nvPicPr>
                    <p:blipFill>
                      <a:blip r:embed="rId9"/>
                      <a:stretch>
                        <a:fillRect/>
                      </a:stretch>
                    </p:blipFill>
                    <p:spPr>
                      <a:xfrm>
                        <a:off x="3950208" y="3639312"/>
                        <a:ext cx="299793" cy="466344"/>
                      </a:xfrm>
                      <a:prstGeom prst="rect">
                        <a:avLst/>
                      </a:prstGeom>
                    </p:spPr>
                  </p:pic>
                </p:oleObj>
              </mc:Fallback>
            </mc:AlternateContent>
          </a:graphicData>
        </a:graphic>
      </p:graphicFrame>
      <p:sp>
        <p:nvSpPr>
          <p:cNvPr id="24" name="Content Placeholder 9"/>
          <p:cNvSpPr>
            <a:spLocks noGrp="1"/>
          </p:cNvSpPr>
          <p:nvPr>
            <p:ph idx="21"/>
          </p:nvPr>
        </p:nvSpPr>
        <p:spPr>
          <a:xfrm>
            <a:off x="4663440" y="3581400"/>
            <a:ext cx="505266" cy="624840"/>
          </a:xfrm>
        </p:spPr>
        <p:txBody>
          <a:bodyPr/>
          <a:lstStyle/>
          <a:p>
            <a:r>
              <a:rPr lang="en-US" i="1" dirty="0">
                <a:latin typeface="Calibri (Body)"/>
              </a:rPr>
              <a:t>B</a:t>
            </a:r>
          </a:p>
        </p:txBody>
      </p:sp>
      <p:sp>
        <p:nvSpPr>
          <p:cNvPr id="25" name="Content Placeholder 10"/>
          <p:cNvSpPr>
            <a:spLocks noGrp="1"/>
          </p:cNvSpPr>
          <p:nvPr>
            <p:ph idx="22"/>
          </p:nvPr>
        </p:nvSpPr>
        <p:spPr>
          <a:xfrm>
            <a:off x="457200" y="4343400"/>
            <a:ext cx="3810000" cy="624840"/>
          </a:xfrm>
        </p:spPr>
        <p:txBody>
          <a:bodyPr/>
          <a:lstStyle/>
          <a:p>
            <a:r>
              <a:rPr lang="en-US" dirty="0">
                <a:latin typeface="Calibri (Body)"/>
              </a:rPr>
              <a:t>The preimage of y is</a:t>
            </a:r>
          </a:p>
        </p:txBody>
      </p:sp>
      <p:graphicFrame>
        <p:nvGraphicFramePr>
          <p:cNvPr id="9" name="Object 8">
            <a:extLst>
              <a:ext uri="{FF2B5EF4-FFF2-40B4-BE49-F238E27FC236}">
                <a16:creationId xmlns:a16="http://schemas.microsoft.com/office/drawing/2014/main" id="{F842DE82-CC29-43FE-9010-7BE8E710F5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7029256"/>
              </p:ext>
            </p:extLst>
          </p:nvPr>
        </p:nvGraphicFramePr>
        <p:xfrm>
          <a:off x="3931920" y="4398264"/>
          <a:ext cx="299793" cy="466344"/>
        </p:xfrm>
        <a:graphic>
          <a:graphicData uri="http://schemas.openxmlformats.org/presentationml/2006/ole">
            <mc:AlternateContent xmlns:mc="http://schemas.openxmlformats.org/markup-compatibility/2006">
              <mc:Choice xmlns:v="urn:schemas-microsoft-com:vml" Requires="v">
                <p:oleObj name="Equation" r:id="rId10" imgW="114120" imgH="177480" progId="Equation.DSMT4">
                  <p:embed/>
                </p:oleObj>
              </mc:Choice>
              <mc:Fallback>
                <p:oleObj name="Equation" r:id="rId10" imgW="114120" imgH="177480" progId="Equation.DSMT4">
                  <p:embed/>
                  <p:pic>
                    <p:nvPicPr>
                      <p:cNvPr id="0" name=""/>
                      <p:cNvPicPr/>
                      <p:nvPr/>
                    </p:nvPicPr>
                    <p:blipFill>
                      <a:blip r:embed="rId11"/>
                      <a:stretch>
                        <a:fillRect/>
                      </a:stretch>
                    </p:blipFill>
                    <p:spPr>
                      <a:xfrm>
                        <a:off x="3931920" y="4398264"/>
                        <a:ext cx="299793" cy="466344"/>
                      </a:xfrm>
                      <a:prstGeom prst="rect">
                        <a:avLst/>
                      </a:prstGeom>
                    </p:spPr>
                  </p:pic>
                </p:oleObj>
              </mc:Fallback>
            </mc:AlternateContent>
          </a:graphicData>
        </a:graphic>
      </p:graphicFrame>
      <p:sp>
        <p:nvSpPr>
          <p:cNvPr id="26" name="Content Placeholder 11"/>
          <p:cNvSpPr>
            <a:spLocks noGrp="1"/>
          </p:cNvSpPr>
          <p:nvPr>
            <p:ph idx="23"/>
          </p:nvPr>
        </p:nvSpPr>
        <p:spPr>
          <a:xfrm>
            <a:off x="4663440" y="4343400"/>
            <a:ext cx="505266" cy="624840"/>
          </a:xfrm>
        </p:spPr>
        <p:txBody>
          <a:bodyPr/>
          <a:lstStyle/>
          <a:p>
            <a:r>
              <a:rPr lang="en-US" dirty="0">
                <a:latin typeface="Calibri (Body)"/>
              </a:rPr>
              <a:t>b</a:t>
            </a:r>
          </a:p>
        </p:txBody>
      </p:sp>
      <p:sp>
        <p:nvSpPr>
          <p:cNvPr id="27" name="Content Placeholder 12"/>
          <p:cNvSpPr>
            <a:spLocks noGrp="1"/>
          </p:cNvSpPr>
          <p:nvPr>
            <p:ph idx="24"/>
          </p:nvPr>
        </p:nvSpPr>
        <p:spPr>
          <a:xfrm>
            <a:off x="457200" y="5105400"/>
            <a:ext cx="1371600" cy="624840"/>
          </a:xfrm>
        </p:spPr>
        <p:txBody>
          <a:bodyPr/>
          <a:lstStyle/>
          <a:p>
            <a:r>
              <a:rPr lang="en-US" i="1" dirty="0">
                <a:latin typeface="Calibri (Body)"/>
              </a:rPr>
              <a:t>f</a:t>
            </a:r>
            <a:r>
              <a:rPr lang="en-US" dirty="0">
                <a:latin typeface="Calibri (Body)"/>
              </a:rPr>
              <a:t>(</a:t>
            </a:r>
            <a:r>
              <a:rPr lang="en-US" i="1" dirty="0">
                <a:latin typeface="Calibri (Body)"/>
              </a:rPr>
              <a:t>A</a:t>
            </a:r>
            <a:r>
              <a:rPr lang="en-US" dirty="0">
                <a:latin typeface="Calibri (Body)"/>
              </a:rPr>
              <a:t>) =</a:t>
            </a:r>
          </a:p>
        </p:txBody>
      </p:sp>
      <p:graphicFrame>
        <p:nvGraphicFramePr>
          <p:cNvPr id="10" name="Object 9">
            <a:extLst>
              <a:ext uri="{FF2B5EF4-FFF2-40B4-BE49-F238E27FC236}">
                <a16:creationId xmlns:a16="http://schemas.microsoft.com/office/drawing/2014/main" id="{8250D265-7254-4AD5-B86C-198B55DA5A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11388579"/>
              </p:ext>
            </p:extLst>
          </p:nvPr>
        </p:nvGraphicFramePr>
        <p:xfrm>
          <a:off x="1491759" y="5163225"/>
          <a:ext cx="297140" cy="466344"/>
        </p:xfrm>
        <a:graphic>
          <a:graphicData uri="http://schemas.openxmlformats.org/presentationml/2006/ole">
            <mc:AlternateContent xmlns:mc="http://schemas.openxmlformats.org/markup-compatibility/2006">
              <mc:Choice xmlns:v="urn:schemas-microsoft-com:vml" Requires="v">
                <p:oleObj name="Equation" r:id="rId12" imgW="114120" imgH="177480" progId="Equation.DSMT4">
                  <p:embed/>
                </p:oleObj>
              </mc:Choice>
              <mc:Fallback>
                <p:oleObj name="Equation" r:id="rId12" imgW="114120" imgH="177480" progId="Equation.DSMT4">
                  <p:embed/>
                  <p:pic>
                    <p:nvPicPr>
                      <p:cNvPr id="0" name=""/>
                      <p:cNvPicPr/>
                      <p:nvPr/>
                    </p:nvPicPr>
                    <p:blipFill>
                      <a:blip r:embed="rId13"/>
                      <a:stretch>
                        <a:fillRect/>
                      </a:stretch>
                    </p:blipFill>
                    <p:spPr>
                      <a:xfrm>
                        <a:off x="1491759" y="5163225"/>
                        <a:ext cx="297140" cy="46634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6F92416-9B0A-44E4-A6EA-CC4369DBDD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0674255"/>
              </p:ext>
            </p:extLst>
          </p:nvPr>
        </p:nvGraphicFramePr>
        <p:xfrm>
          <a:off x="2149674" y="5077795"/>
          <a:ext cx="860226" cy="637205"/>
        </p:xfrm>
        <a:graphic>
          <a:graphicData uri="http://schemas.openxmlformats.org/presentationml/2006/ole">
            <mc:AlternateContent xmlns:mc="http://schemas.openxmlformats.org/markup-compatibility/2006">
              <mc:Choice xmlns:v="urn:schemas-microsoft-com:vml" Requires="v">
                <p:oleObj name="Equation" r:id="rId14" imgW="342720" imgH="253800" progId="Equation.DSMT4">
                  <p:embed/>
                </p:oleObj>
              </mc:Choice>
              <mc:Fallback>
                <p:oleObj name="Equation" r:id="rId14" imgW="342720" imgH="253800" progId="Equation.DSMT4">
                  <p:embed/>
                  <p:pic>
                    <p:nvPicPr>
                      <p:cNvPr id="0" name=""/>
                      <p:cNvPicPr/>
                      <p:nvPr/>
                    </p:nvPicPr>
                    <p:blipFill>
                      <a:blip r:embed="rId15"/>
                      <a:stretch>
                        <a:fillRect/>
                      </a:stretch>
                    </p:blipFill>
                    <p:spPr>
                      <a:xfrm>
                        <a:off x="2149674" y="5077795"/>
                        <a:ext cx="860226" cy="637205"/>
                      </a:xfrm>
                      <a:prstGeom prst="rect">
                        <a:avLst/>
                      </a:prstGeom>
                    </p:spPr>
                  </p:pic>
                </p:oleObj>
              </mc:Fallback>
            </mc:AlternateContent>
          </a:graphicData>
        </a:graphic>
      </p:graphicFrame>
      <p:sp>
        <p:nvSpPr>
          <p:cNvPr id="30" name="Content Placeholder 14"/>
          <p:cNvSpPr>
            <a:spLocks noGrp="1"/>
          </p:cNvSpPr>
          <p:nvPr>
            <p:ph idx="27"/>
          </p:nvPr>
        </p:nvSpPr>
        <p:spPr>
          <a:xfrm>
            <a:off x="457200" y="5867400"/>
            <a:ext cx="5105400" cy="624840"/>
          </a:xfrm>
        </p:spPr>
        <p:txBody>
          <a:bodyPr/>
          <a:lstStyle/>
          <a:p>
            <a:r>
              <a:rPr lang="en-US" dirty="0">
                <a:latin typeface="Calibri (Body)"/>
              </a:rPr>
              <a:t>The preimage(s) of z is (are)</a:t>
            </a:r>
          </a:p>
        </p:txBody>
      </p:sp>
      <p:graphicFrame>
        <p:nvGraphicFramePr>
          <p:cNvPr id="11" name="Object 10">
            <a:extLst>
              <a:ext uri="{FF2B5EF4-FFF2-40B4-BE49-F238E27FC236}">
                <a16:creationId xmlns:a16="http://schemas.microsoft.com/office/drawing/2014/main" id="{7AEFCB60-EF37-45C8-BEAA-4CF2A28014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6953448"/>
              </p:ext>
            </p:extLst>
          </p:nvPr>
        </p:nvGraphicFramePr>
        <p:xfrm>
          <a:off x="5167782" y="5946648"/>
          <a:ext cx="299793" cy="466344"/>
        </p:xfrm>
        <a:graphic>
          <a:graphicData uri="http://schemas.openxmlformats.org/presentationml/2006/ole">
            <mc:AlternateContent xmlns:mc="http://schemas.openxmlformats.org/markup-compatibility/2006">
              <mc:Choice xmlns:v="urn:schemas-microsoft-com:vml" Requires="v">
                <p:oleObj name="Equation" r:id="rId16" imgW="114120" imgH="177480" progId="Equation.DSMT4">
                  <p:embed/>
                </p:oleObj>
              </mc:Choice>
              <mc:Fallback>
                <p:oleObj name="Equation" r:id="rId16" imgW="114120" imgH="177480" progId="Equation.DSMT4">
                  <p:embed/>
                  <p:pic>
                    <p:nvPicPr>
                      <p:cNvPr id="0" name=""/>
                      <p:cNvPicPr/>
                      <p:nvPr/>
                    </p:nvPicPr>
                    <p:blipFill>
                      <a:blip r:embed="rId17"/>
                      <a:stretch>
                        <a:fillRect/>
                      </a:stretch>
                    </p:blipFill>
                    <p:spPr>
                      <a:xfrm>
                        <a:off x="5167782" y="5946648"/>
                        <a:ext cx="299793" cy="46634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B97E45B-B72E-489C-BECC-679049D063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4002236"/>
              </p:ext>
            </p:extLst>
          </p:nvPr>
        </p:nvGraphicFramePr>
        <p:xfrm>
          <a:off x="5791200" y="5791200"/>
          <a:ext cx="1219200" cy="677334"/>
        </p:xfrm>
        <a:graphic>
          <a:graphicData uri="http://schemas.openxmlformats.org/presentationml/2006/ole">
            <mc:AlternateContent xmlns:mc="http://schemas.openxmlformats.org/markup-compatibility/2006">
              <mc:Choice xmlns:v="urn:schemas-microsoft-com:vml" Requires="v">
                <p:oleObj name="Equation" r:id="rId18" imgW="457200" imgH="253800" progId="Equation.DSMT4">
                  <p:embed/>
                </p:oleObj>
              </mc:Choice>
              <mc:Fallback>
                <p:oleObj name="Equation" r:id="rId18" imgW="457200" imgH="253800" progId="Equation.DSMT4">
                  <p:embed/>
                  <p:pic>
                    <p:nvPicPr>
                      <p:cNvPr id="0" name=""/>
                      <p:cNvPicPr/>
                      <p:nvPr/>
                    </p:nvPicPr>
                    <p:blipFill>
                      <a:blip r:embed="rId19"/>
                      <a:stretch>
                        <a:fillRect/>
                      </a:stretch>
                    </p:blipFill>
                    <p:spPr>
                      <a:xfrm>
                        <a:off x="5791200" y="5791200"/>
                        <a:ext cx="1219200" cy="677334"/>
                      </a:xfrm>
                      <a:prstGeom prst="rect">
                        <a:avLst/>
                      </a:prstGeom>
                    </p:spPr>
                  </p:pic>
                </p:oleObj>
              </mc:Fallback>
            </mc:AlternateContent>
          </a:graphicData>
        </a:graphic>
      </p:graphicFrame>
      <p:pic>
        <p:nvPicPr>
          <p:cNvPr id="39" name="Picture 16" descr="A contains a, b, c, and d. B contain x, y, and z. a, c, and d are connected to z. b is connected to y."/>
          <p:cNvPicPr>
            <a:picLocks noGrp="1" noChangeAspect="1" noChangeArrowheads="1"/>
          </p:cNvPicPr>
          <p:nvPr>
            <p:ph idx="29"/>
          </p:nvPr>
        </p:nvPicPr>
        <p:blipFill>
          <a:blip r:embed="rId20">
            <a:extLst>
              <a:ext uri="{28A0092B-C50C-407E-A947-70E740481C1C}">
                <a14:useLocalDpi xmlns:a14="http://schemas.microsoft.com/office/drawing/2010/main" val="0"/>
              </a:ext>
            </a:extLst>
          </a:blip>
          <a:stretch>
            <a:fillRect/>
          </a:stretch>
        </p:blipFill>
        <p:spPr bwMode="auto">
          <a:xfrm>
            <a:off x="6463555" y="1752600"/>
            <a:ext cx="2604245" cy="2914650"/>
          </a:xfrm>
          <a:prstGeom prst="rect">
            <a:avLst/>
          </a:prstGeom>
          <a:extLst>
            <a:ext uri="{909E8E84-426E-40DD-AFC4-6F175D3DCCD1}">
              <a14:hiddenFill xmlns:a14="http://schemas.microsoft.com/office/drawing/2010/main">
                <a:solidFill>
                  <a:srgbClr val="FFFFFF"/>
                </a:solidFill>
              </a14:hiddenFill>
            </a:ext>
          </a:extLst>
        </p:spPr>
      </p:pic>
      <p:sp>
        <p:nvSpPr>
          <p:cNvPr id="18" name="Slide Number Placeholder 5">
            <a:extLst>
              <a:ext uri="{FF2B5EF4-FFF2-40B4-BE49-F238E27FC236}">
                <a16:creationId xmlns:a16="http://schemas.microsoft.com/office/drawing/2014/main" id="{20820875-4847-4FB0-9AE3-6E71BF21D71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1000298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Question on Functions and Sets</a:t>
            </a:r>
          </a:p>
        </p:txBody>
      </p:sp>
      <p:sp>
        <p:nvSpPr>
          <p:cNvPr id="5" name="Content Placeholder 2"/>
          <p:cNvSpPr>
            <a:spLocks noGrp="1"/>
          </p:cNvSpPr>
          <p:nvPr>
            <p:ph idx="1"/>
          </p:nvPr>
        </p:nvSpPr>
        <p:spPr>
          <a:xfrm>
            <a:off x="457200" y="1295400"/>
            <a:ext cx="526529" cy="533400"/>
          </a:xfrm>
        </p:spPr>
        <p:txBody>
          <a:bodyPr/>
          <a:lstStyle/>
          <a:p>
            <a:r>
              <a:rPr lang="en-US" dirty="0">
                <a:latin typeface="Calibri (Body)"/>
              </a:rPr>
              <a:t>If</a:t>
            </a:r>
          </a:p>
        </p:txBody>
      </p:sp>
      <p:graphicFrame>
        <p:nvGraphicFramePr>
          <p:cNvPr id="2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5253222"/>
              </p:ext>
            </p:extLst>
          </p:nvPr>
        </p:nvGraphicFramePr>
        <p:xfrm>
          <a:off x="965200" y="1381125"/>
          <a:ext cx="1306513" cy="504825"/>
        </p:xfrm>
        <a:graphic>
          <a:graphicData uri="http://schemas.openxmlformats.org/presentationml/2006/ole">
            <mc:AlternateContent xmlns:mc="http://schemas.openxmlformats.org/markup-compatibility/2006">
              <mc:Choice xmlns:v="urn:schemas-microsoft-com:vml" Requires="v">
                <p:oleObj name="Equation" r:id="rId3" imgW="558720" imgH="215640" progId="Equation.DSMT4">
                  <p:embed/>
                </p:oleObj>
              </mc:Choice>
              <mc:Fallback>
                <p:oleObj name="Equation" r:id="rId3" imgW="558720" imgH="215640" progId="Equation.DSMT4">
                  <p:embed/>
                  <p:pic>
                    <p:nvPicPr>
                      <p:cNvPr id="0" name=""/>
                      <p:cNvPicPr/>
                      <p:nvPr/>
                    </p:nvPicPr>
                    <p:blipFill>
                      <a:blip r:embed="rId4"/>
                      <a:stretch>
                        <a:fillRect/>
                      </a:stretch>
                    </p:blipFill>
                    <p:spPr>
                      <a:xfrm>
                        <a:off x="965200" y="1381125"/>
                        <a:ext cx="1306513" cy="504825"/>
                      </a:xfrm>
                      <a:prstGeom prst="rect">
                        <a:avLst/>
                      </a:prstGeom>
                    </p:spPr>
                  </p:pic>
                </p:oleObj>
              </mc:Fallback>
            </mc:AlternateContent>
          </a:graphicData>
        </a:graphic>
      </p:graphicFrame>
      <p:sp>
        <p:nvSpPr>
          <p:cNvPr id="6" name="Content Placeholder 4"/>
          <p:cNvSpPr>
            <a:spLocks noGrp="1"/>
          </p:cNvSpPr>
          <p:nvPr>
            <p:ph idx="13"/>
          </p:nvPr>
        </p:nvSpPr>
        <p:spPr>
          <a:xfrm>
            <a:off x="2348429" y="1295400"/>
            <a:ext cx="4661971" cy="533400"/>
          </a:xfrm>
        </p:spPr>
        <p:txBody>
          <a:bodyPr/>
          <a:lstStyle/>
          <a:p>
            <a:r>
              <a:rPr lang="en-US" dirty="0">
                <a:latin typeface="Calibri (Body)"/>
              </a:rPr>
              <a:t>and S is a subset of A, then</a:t>
            </a:r>
          </a:p>
        </p:txBody>
      </p:sp>
      <p:graphicFrame>
        <p:nvGraphicFramePr>
          <p:cNvPr id="38"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3667518"/>
              </p:ext>
            </p:extLst>
          </p:nvPr>
        </p:nvGraphicFramePr>
        <p:xfrm>
          <a:off x="1755775" y="2151063"/>
          <a:ext cx="2913063" cy="592137"/>
        </p:xfrm>
        <a:graphic>
          <a:graphicData uri="http://schemas.openxmlformats.org/presentationml/2006/ole">
            <mc:AlternateContent xmlns:mc="http://schemas.openxmlformats.org/markup-compatibility/2006">
              <mc:Choice xmlns:v="urn:schemas-microsoft-com:vml" Requires="v">
                <p:oleObj name="Equation" r:id="rId5" imgW="1244520" imgH="253800" progId="Equation.DSMT4">
                  <p:embed/>
                </p:oleObj>
              </mc:Choice>
              <mc:Fallback>
                <p:oleObj name="Equation" r:id="rId5" imgW="1244520" imgH="253800" progId="Equation.DSMT4">
                  <p:embed/>
                  <p:pic>
                    <p:nvPicPr>
                      <p:cNvPr id="29" name="Object 28"/>
                      <p:cNvPicPr/>
                      <p:nvPr/>
                    </p:nvPicPr>
                    <p:blipFill>
                      <a:blip r:embed="rId6"/>
                      <a:stretch>
                        <a:fillRect/>
                      </a:stretch>
                    </p:blipFill>
                    <p:spPr>
                      <a:xfrm>
                        <a:off x="1755775" y="2151063"/>
                        <a:ext cx="2913063" cy="5921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AFF8FA8-5443-4BAF-9F8F-A2A2DB24EC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5631822"/>
              </p:ext>
            </p:extLst>
          </p:nvPr>
        </p:nvGraphicFramePr>
        <p:xfrm>
          <a:off x="487363" y="3148013"/>
          <a:ext cx="2071687" cy="619125"/>
        </p:xfrm>
        <a:graphic>
          <a:graphicData uri="http://schemas.openxmlformats.org/presentationml/2006/ole">
            <mc:AlternateContent xmlns:mc="http://schemas.openxmlformats.org/markup-compatibility/2006">
              <mc:Choice xmlns:v="urn:schemas-microsoft-com:vml" Requires="v">
                <p:oleObj name="Equation" r:id="rId7" imgW="850680" imgH="253800" progId="Equation.DSMT4">
                  <p:embed/>
                </p:oleObj>
              </mc:Choice>
              <mc:Fallback>
                <p:oleObj name="Equation" r:id="rId7" imgW="850680" imgH="253800" progId="Equation.DSMT4">
                  <p:embed/>
                  <p:pic>
                    <p:nvPicPr>
                      <p:cNvPr id="0" name=""/>
                      <p:cNvPicPr/>
                      <p:nvPr/>
                    </p:nvPicPr>
                    <p:blipFill>
                      <a:blip r:embed="rId8"/>
                      <a:stretch>
                        <a:fillRect/>
                      </a:stretch>
                    </p:blipFill>
                    <p:spPr>
                      <a:xfrm>
                        <a:off x="487363" y="3148013"/>
                        <a:ext cx="2071687" cy="6191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4BD8743-011D-4790-8A79-317DA16A1E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045138"/>
              </p:ext>
            </p:extLst>
          </p:nvPr>
        </p:nvGraphicFramePr>
        <p:xfrm>
          <a:off x="3302000" y="3154816"/>
          <a:ext cx="857250" cy="612321"/>
        </p:xfrm>
        <a:graphic>
          <a:graphicData uri="http://schemas.openxmlformats.org/presentationml/2006/ole">
            <mc:AlternateContent xmlns:mc="http://schemas.openxmlformats.org/markup-compatibility/2006">
              <mc:Choice xmlns:v="urn:schemas-microsoft-com:vml" Requires="v">
                <p:oleObj name="Equation" r:id="rId9" imgW="355320" imgH="253800" progId="Equation.DSMT4">
                  <p:embed/>
                </p:oleObj>
              </mc:Choice>
              <mc:Fallback>
                <p:oleObj name="Equation" r:id="rId9" imgW="355320" imgH="253800" progId="Equation.DSMT4">
                  <p:embed/>
                  <p:pic>
                    <p:nvPicPr>
                      <p:cNvPr id="0" name=""/>
                      <p:cNvPicPr/>
                      <p:nvPr/>
                    </p:nvPicPr>
                    <p:blipFill>
                      <a:blip r:embed="rId10"/>
                      <a:stretch>
                        <a:fillRect/>
                      </a:stretch>
                    </p:blipFill>
                    <p:spPr>
                      <a:xfrm>
                        <a:off x="3302000" y="3154816"/>
                        <a:ext cx="857250" cy="61232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D0C43CD-71F7-45C4-99AA-C371C4661A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3346841"/>
              </p:ext>
            </p:extLst>
          </p:nvPr>
        </p:nvGraphicFramePr>
        <p:xfrm>
          <a:off x="487363" y="3992563"/>
          <a:ext cx="1655762" cy="603250"/>
        </p:xfrm>
        <a:graphic>
          <a:graphicData uri="http://schemas.openxmlformats.org/presentationml/2006/ole">
            <mc:AlternateContent xmlns:mc="http://schemas.openxmlformats.org/markup-compatibility/2006">
              <mc:Choice xmlns:v="urn:schemas-microsoft-com:vml" Requires="v">
                <p:oleObj name="Equation" r:id="rId11" imgW="698400" imgH="253800" progId="Equation.DSMT4">
                  <p:embed/>
                </p:oleObj>
              </mc:Choice>
              <mc:Fallback>
                <p:oleObj name="Equation" r:id="rId11" imgW="698400" imgH="253800" progId="Equation.DSMT4">
                  <p:embed/>
                  <p:pic>
                    <p:nvPicPr>
                      <p:cNvPr id="0" name=""/>
                      <p:cNvPicPr/>
                      <p:nvPr/>
                    </p:nvPicPr>
                    <p:blipFill>
                      <a:blip r:embed="rId12"/>
                      <a:stretch>
                        <a:fillRect/>
                      </a:stretch>
                    </p:blipFill>
                    <p:spPr>
                      <a:xfrm>
                        <a:off x="487363" y="3992563"/>
                        <a:ext cx="1655762" cy="6032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43CA01A-352F-49B7-95C9-1FD0C4D119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757976"/>
              </p:ext>
            </p:extLst>
          </p:nvPr>
        </p:nvGraphicFramePr>
        <p:xfrm>
          <a:off x="3346450" y="4021599"/>
          <a:ext cx="571500" cy="601579"/>
        </p:xfrm>
        <a:graphic>
          <a:graphicData uri="http://schemas.openxmlformats.org/presentationml/2006/ole">
            <mc:AlternateContent xmlns:mc="http://schemas.openxmlformats.org/markup-compatibility/2006">
              <mc:Choice xmlns:v="urn:schemas-microsoft-com:vml" Requires="v">
                <p:oleObj name="Equation" r:id="rId13" imgW="241200" imgH="253800" progId="Equation.DSMT4">
                  <p:embed/>
                </p:oleObj>
              </mc:Choice>
              <mc:Fallback>
                <p:oleObj name="Equation" r:id="rId13" imgW="241200" imgH="253800" progId="Equation.DSMT4">
                  <p:embed/>
                  <p:pic>
                    <p:nvPicPr>
                      <p:cNvPr id="0" name=""/>
                      <p:cNvPicPr/>
                      <p:nvPr/>
                    </p:nvPicPr>
                    <p:blipFill>
                      <a:blip r:embed="rId14"/>
                      <a:stretch>
                        <a:fillRect/>
                      </a:stretch>
                    </p:blipFill>
                    <p:spPr>
                      <a:xfrm>
                        <a:off x="3346450" y="4021599"/>
                        <a:ext cx="571500" cy="601579"/>
                      </a:xfrm>
                      <a:prstGeom prst="rect">
                        <a:avLst/>
                      </a:prstGeom>
                    </p:spPr>
                  </p:pic>
                </p:oleObj>
              </mc:Fallback>
            </mc:AlternateContent>
          </a:graphicData>
        </a:graphic>
      </p:graphicFrame>
      <p:pic>
        <p:nvPicPr>
          <p:cNvPr id="19" name="Picture 10" descr="A contains a, b, c, and d. B contain x, y, and z. a, c, and d are connected to z. b is connected to y.">
            <a:extLst>
              <a:ext uri="{FF2B5EF4-FFF2-40B4-BE49-F238E27FC236}">
                <a16:creationId xmlns:a16="http://schemas.microsoft.com/office/drawing/2014/main" id="{76AE3DDB-15F5-4629-B3A2-4681DE11084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2635" t="22491"/>
          <a:stretch/>
        </p:blipFill>
        <p:spPr bwMode="auto">
          <a:xfrm>
            <a:off x="5791200" y="2394801"/>
            <a:ext cx="3002280" cy="3424554"/>
          </a:xfrm>
          <a:prstGeom prst="rect">
            <a:avLst/>
          </a:prstGeom>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1F0CBE8D-D693-4E97-86F2-63845C654DA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46430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Injections</a:t>
            </a:r>
          </a:p>
        </p:txBody>
      </p:sp>
      <p:sp>
        <p:nvSpPr>
          <p:cNvPr id="11" name="Content Placeholder 2"/>
          <p:cNvSpPr>
            <a:spLocks noGrp="1"/>
          </p:cNvSpPr>
          <p:nvPr>
            <p:ph idx="1"/>
          </p:nvPr>
        </p:nvSpPr>
        <p:spPr>
          <a:xfrm>
            <a:off x="457200" y="1295400"/>
            <a:ext cx="8346208" cy="1981200"/>
          </a:xfrm>
        </p:spPr>
        <p:txBody>
          <a:bodyPr/>
          <a:lstStyle/>
          <a:p>
            <a:r>
              <a:rPr lang="en-US" b="1" dirty="0">
                <a:latin typeface="Calibri (Body)"/>
              </a:rPr>
              <a:t>Definition</a:t>
            </a:r>
            <a:r>
              <a:rPr lang="en-US" dirty="0">
                <a:latin typeface="Calibri (Body)"/>
              </a:rPr>
              <a:t>: A function f is said to be </a:t>
            </a:r>
            <a:r>
              <a:rPr lang="en-US" i="1" dirty="0">
                <a:latin typeface="Calibri (Body)"/>
              </a:rPr>
              <a:t>one-to-one</a:t>
            </a:r>
            <a:r>
              <a:rPr lang="en-US" dirty="0">
                <a:latin typeface="Calibri (Body)"/>
              </a:rPr>
              <a:t>,  or </a:t>
            </a:r>
            <a:r>
              <a:rPr lang="en-US" i="1" dirty="0">
                <a:latin typeface="Calibri (Body)"/>
              </a:rPr>
              <a:t>injective</a:t>
            </a:r>
            <a:r>
              <a:rPr lang="en-US" dirty="0">
                <a:latin typeface="Calibri (Body)"/>
              </a:rPr>
              <a:t>, if and only if </a:t>
            </a:r>
            <a:r>
              <a:rPr lang="en-US" i="1" dirty="0">
                <a:latin typeface="Calibri (Body)"/>
              </a:rPr>
              <a:t>f</a:t>
            </a:r>
            <a:r>
              <a:rPr lang="en-US" dirty="0">
                <a:latin typeface="Calibri (Body)"/>
              </a:rPr>
              <a:t>(</a:t>
            </a:r>
            <a:r>
              <a:rPr lang="en-US" i="1" dirty="0">
                <a:latin typeface="Calibri (Body)"/>
              </a:rPr>
              <a:t>a</a:t>
            </a:r>
            <a:r>
              <a:rPr lang="en-US" dirty="0">
                <a:latin typeface="Calibri (Body)"/>
              </a:rPr>
              <a:t>) = </a:t>
            </a:r>
            <a:r>
              <a:rPr lang="en-US" i="1" dirty="0">
                <a:latin typeface="Calibri (Body)"/>
              </a:rPr>
              <a:t>f</a:t>
            </a:r>
            <a:r>
              <a:rPr lang="en-US" dirty="0">
                <a:latin typeface="Calibri (Body)"/>
              </a:rPr>
              <a:t>(</a:t>
            </a:r>
            <a:r>
              <a:rPr lang="en-US" i="1" dirty="0">
                <a:latin typeface="Calibri (Body)"/>
              </a:rPr>
              <a:t>b</a:t>
            </a:r>
            <a:r>
              <a:rPr lang="en-US" dirty="0">
                <a:latin typeface="Calibri (Body)"/>
              </a:rPr>
              <a:t>) implies that </a:t>
            </a:r>
            <a:r>
              <a:rPr lang="en-US" i="1" dirty="0">
                <a:latin typeface="Calibri (Body)"/>
              </a:rPr>
              <a:t>a</a:t>
            </a:r>
            <a:r>
              <a:rPr lang="en-US" dirty="0">
                <a:latin typeface="Calibri (Body)"/>
              </a:rPr>
              <a:t> = </a:t>
            </a:r>
            <a:r>
              <a:rPr lang="en-US" i="1" dirty="0">
                <a:latin typeface="Calibri (Body)"/>
              </a:rPr>
              <a:t>b</a:t>
            </a:r>
            <a:r>
              <a:rPr lang="en-US" dirty="0">
                <a:latin typeface="Calibri (Body)"/>
              </a:rPr>
              <a:t> for all </a:t>
            </a:r>
            <a:r>
              <a:rPr lang="en-US" i="1" dirty="0">
                <a:latin typeface="Calibri (Body)"/>
              </a:rPr>
              <a:t>a</a:t>
            </a:r>
            <a:r>
              <a:rPr lang="en-US" dirty="0">
                <a:latin typeface="Calibri (Body)"/>
              </a:rPr>
              <a:t> and </a:t>
            </a:r>
            <a:r>
              <a:rPr lang="en-US" i="1" dirty="0">
                <a:latin typeface="Calibri (Body)"/>
              </a:rPr>
              <a:t>b</a:t>
            </a:r>
            <a:r>
              <a:rPr lang="en-US" dirty="0">
                <a:latin typeface="Calibri (Body)"/>
              </a:rPr>
              <a:t> in the domain of </a:t>
            </a:r>
            <a:r>
              <a:rPr lang="en-US" i="1" dirty="0">
                <a:latin typeface="Calibri (Body)"/>
              </a:rPr>
              <a:t>f</a:t>
            </a:r>
            <a:r>
              <a:rPr lang="en-US" dirty="0">
                <a:latin typeface="Calibri (Body)"/>
              </a:rPr>
              <a:t>. A function is said to be an </a:t>
            </a:r>
            <a:r>
              <a:rPr lang="en-US" i="1" dirty="0">
                <a:latin typeface="Calibri (Body)"/>
              </a:rPr>
              <a:t>injection</a:t>
            </a:r>
            <a:r>
              <a:rPr lang="en-US" dirty="0">
                <a:latin typeface="Calibri (Body)"/>
              </a:rPr>
              <a:t> if it is one-to-one.</a:t>
            </a:r>
          </a:p>
        </p:txBody>
      </p:sp>
      <p:pic>
        <p:nvPicPr>
          <p:cNvPr id="9" name="Picture 3">
            <a:extLst>
              <a:ext uri="{FF2B5EF4-FFF2-40B4-BE49-F238E27FC236}">
                <a16:creationId xmlns:a16="http://schemas.microsoft.com/office/drawing/2014/main" id="{0D1BE7A6-0377-451C-9956-B2FA58C412D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8383" y="4189626"/>
            <a:ext cx="2163418" cy="2102474"/>
          </a:xfrm>
          <a:prstGeom prst="rect">
            <a:avLst/>
          </a:prstGeom>
          <a:extLst>
            <a:ext uri="{909E8E84-426E-40DD-AFC4-6F175D3DCCD1}">
              <a14:hiddenFill xmlns:a14="http://schemas.microsoft.com/office/drawing/2010/main">
                <a:solidFill>
                  <a:srgbClr val="FFFFFF"/>
                </a:solidFill>
              </a14:hiddenFill>
            </a:ext>
          </a:extLst>
        </p:spPr>
      </p:pic>
      <p:pic>
        <p:nvPicPr>
          <p:cNvPr id="12" name="Picture 4" descr="A contains a, b, c, and d. B contain x, y, z, and w. a is connected to z. b is connected to y. c is connected to x. d is connected to w.">
            <a:extLst>
              <a:ext uri="{FF2B5EF4-FFF2-40B4-BE49-F238E27FC236}">
                <a16:creationId xmlns:a16="http://schemas.microsoft.com/office/drawing/2014/main" id="{71F989B3-E115-4102-B51D-5A4CE64D79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3465564"/>
            <a:ext cx="2631208" cy="2935236"/>
          </a:xfrm>
          <a:prstGeom prst="rect">
            <a:avLst/>
          </a:prstGeom>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87F858D-1DBD-42FB-ADC0-23E12D6482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962737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Surjections</a:t>
            </a:r>
          </a:p>
        </p:txBody>
      </p:sp>
      <p:sp>
        <p:nvSpPr>
          <p:cNvPr id="11" name="Content Placeholder 2"/>
          <p:cNvSpPr>
            <a:spLocks noGrp="1"/>
          </p:cNvSpPr>
          <p:nvPr>
            <p:ph idx="1"/>
          </p:nvPr>
        </p:nvSpPr>
        <p:spPr>
          <a:xfrm>
            <a:off x="457200" y="1295400"/>
            <a:ext cx="8229600" cy="1036320"/>
          </a:xfrm>
        </p:spPr>
        <p:txBody>
          <a:bodyPr/>
          <a:lstStyle/>
          <a:p>
            <a:r>
              <a:rPr lang="en-US" b="1" dirty="0">
                <a:latin typeface="Calibri (Body)"/>
              </a:rPr>
              <a:t>Definition</a:t>
            </a:r>
            <a:r>
              <a:rPr lang="en-US" dirty="0">
                <a:latin typeface="Calibri (Body)"/>
              </a:rPr>
              <a:t>: A function </a:t>
            </a:r>
            <a:r>
              <a:rPr lang="en-US" i="1" dirty="0">
                <a:latin typeface="Calibri (Body)"/>
              </a:rPr>
              <a:t>f</a:t>
            </a:r>
            <a:r>
              <a:rPr lang="en-US" dirty="0">
                <a:latin typeface="Calibri (Body)"/>
              </a:rPr>
              <a:t> from </a:t>
            </a:r>
            <a:r>
              <a:rPr lang="en-US" i="1" dirty="0">
                <a:latin typeface="Calibri (Body)"/>
              </a:rPr>
              <a:t>A</a:t>
            </a:r>
            <a:r>
              <a:rPr lang="en-US" dirty="0">
                <a:latin typeface="Calibri (Body)"/>
              </a:rPr>
              <a:t> to </a:t>
            </a:r>
            <a:r>
              <a:rPr lang="en-US" i="1" dirty="0">
                <a:latin typeface="Calibri (Body)"/>
              </a:rPr>
              <a:t>B</a:t>
            </a:r>
            <a:r>
              <a:rPr lang="en-US" dirty="0">
                <a:latin typeface="Calibri (Body)"/>
              </a:rPr>
              <a:t> is called </a:t>
            </a:r>
            <a:r>
              <a:rPr lang="en-US" i="1" dirty="0">
                <a:latin typeface="Calibri (Body)"/>
              </a:rPr>
              <a:t>onto</a:t>
            </a:r>
            <a:r>
              <a:rPr lang="en-US" dirty="0">
                <a:latin typeface="Calibri (Body)"/>
              </a:rPr>
              <a:t> or </a:t>
            </a:r>
            <a:r>
              <a:rPr lang="en-US" i="1" dirty="0">
                <a:latin typeface="Calibri (Body)"/>
              </a:rPr>
              <a:t>surjective</a:t>
            </a:r>
            <a:r>
              <a:rPr lang="en-US" dirty="0">
                <a:latin typeface="Calibri (Body)"/>
              </a:rPr>
              <a:t>, if and only if for every element</a:t>
            </a:r>
          </a:p>
        </p:txBody>
      </p:sp>
      <p:graphicFrame>
        <p:nvGraphicFramePr>
          <p:cNvPr id="1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4389257"/>
              </p:ext>
            </p:extLst>
          </p:nvPr>
        </p:nvGraphicFramePr>
        <p:xfrm>
          <a:off x="7936454" y="1905000"/>
          <a:ext cx="876506" cy="422402"/>
        </p:xfrm>
        <a:graphic>
          <a:graphicData uri="http://schemas.openxmlformats.org/presentationml/2006/ole">
            <mc:AlternateContent xmlns:mc="http://schemas.openxmlformats.org/markup-compatibility/2006">
              <mc:Choice xmlns:v="urn:schemas-microsoft-com:vml" Requires="v">
                <p:oleObj name="Equation" r:id="rId2" imgW="368280" imgH="177480" progId="Equation.DSMT4">
                  <p:embed/>
                </p:oleObj>
              </mc:Choice>
              <mc:Fallback>
                <p:oleObj name="Equation" r:id="rId2" imgW="368280" imgH="177480" progId="Equation.DSMT4">
                  <p:embed/>
                  <p:pic>
                    <p:nvPicPr>
                      <p:cNvPr id="0" name=""/>
                      <p:cNvPicPr/>
                      <p:nvPr/>
                    </p:nvPicPr>
                    <p:blipFill>
                      <a:blip r:embed="rId3"/>
                      <a:stretch>
                        <a:fillRect/>
                      </a:stretch>
                    </p:blipFill>
                    <p:spPr>
                      <a:xfrm>
                        <a:off x="7936454" y="1905000"/>
                        <a:ext cx="876506" cy="422402"/>
                      </a:xfrm>
                      <a:prstGeom prst="rect">
                        <a:avLst/>
                      </a:prstGeom>
                    </p:spPr>
                  </p:pic>
                </p:oleObj>
              </mc:Fallback>
            </mc:AlternateContent>
          </a:graphicData>
        </a:graphic>
      </p:graphicFrame>
      <p:sp>
        <p:nvSpPr>
          <p:cNvPr id="9" name="Content Placeholder 4"/>
          <p:cNvSpPr>
            <a:spLocks noGrp="1"/>
          </p:cNvSpPr>
          <p:nvPr>
            <p:ph idx="13"/>
          </p:nvPr>
        </p:nvSpPr>
        <p:spPr>
          <a:xfrm>
            <a:off x="457200" y="2362200"/>
            <a:ext cx="3403600" cy="419188"/>
          </a:xfrm>
        </p:spPr>
        <p:txBody>
          <a:bodyPr anchor="ctr"/>
          <a:lstStyle/>
          <a:p>
            <a:r>
              <a:rPr lang="en-US" dirty="0">
                <a:latin typeface="Calibri (Body)"/>
              </a:rPr>
              <a:t>there is an element</a:t>
            </a:r>
          </a:p>
        </p:txBody>
      </p:sp>
      <p:graphicFrame>
        <p:nvGraphicFramePr>
          <p:cNvPr id="21"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6240713"/>
              </p:ext>
            </p:extLst>
          </p:nvPr>
        </p:nvGraphicFramePr>
        <p:xfrm>
          <a:off x="3840163" y="2376488"/>
          <a:ext cx="847725" cy="392112"/>
        </p:xfrm>
        <a:graphic>
          <a:graphicData uri="http://schemas.openxmlformats.org/presentationml/2006/ole">
            <mc:AlternateContent xmlns:mc="http://schemas.openxmlformats.org/markup-compatibility/2006">
              <mc:Choice xmlns:v="urn:schemas-microsoft-com:vml" Requires="v">
                <p:oleObj name="Equation" r:id="rId4" imgW="355320" imgH="164880" progId="Equation.DSMT4">
                  <p:embed/>
                </p:oleObj>
              </mc:Choice>
              <mc:Fallback>
                <p:oleObj name="Equation" r:id="rId4" imgW="355320" imgH="164880" progId="Equation.DSMT4">
                  <p:embed/>
                  <p:pic>
                    <p:nvPicPr>
                      <p:cNvPr id="19" name="Object 18"/>
                      <p:cNvPicPr/>
                      <p:nvPr/>
                    </p:nvPicPr>
                    <p:blipFill>
                      <a:blip r:embed="rId5"/>
                      <a:stretch>
                        <a:fillRect/>
                      </a:stretch>
                    </p:blipFill>
                    <p:spPr>
                      <a:xfrm>
                        <a:off x="3840163" y="2376488"/>
                        <a:ext cx="847725" cy="392112"/>
                      </a:xfrm>
                      <a:prstGeom prst="rect">
                        <a:avLst/>
                      </a:prstGeom>
                    </p:spPr>
                  </p:pic>
                </p:oleObj>
              </mc:Fallback>
            </mc:AlternateContent>
          </a:graphicData>
        </a:graphic>
      </p:graphicFrame>
      <p:sp>
        <p:nvSpPr>
          <p:cNvPr id="12" name="Content Placeholder 6"/>
          <p:cNvSpPr>
            <a:spLocks noGrp="1"/>
          </p:cNvSpPr>
          <p:nvPr>
            <p:ph idx="14"/>
          </p:nvPr>
        </p:nvSpPr>
        <p:spPr>
          <a:xfrm>
            <a:off x="4654550" y="2350770"/>
            <a:ext cx="984250" cy="387796"/>
          </a:xfrm>
        </p:spPr>
        <p:txBody>
          <a:bodyPr anchor="ctr"/>
          <a:lstStyle/>
          <a:p>
            <a:r>
              <a:rPr lang="en-US" dirty="0">
                <a:latin typeface="Calibri (Body)"/>
              </a:rPr>
              <a:t>with</a:t>
            </a:r>
          </a:p>
        </p:txBody>
      </p:sp>
      <p:graphicFrame>
        <p:nvGraphicFramePr>
          <p:cNvPr id="22"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7402532"/>
              </p:ext>
            </p:extLst>
          </p:nvPr>
        </p:nvGraphicFramePr>
        <p:xfrm>
          <a:off x="5618018" y="2274162"/>
          <a:ext cx="1422400" cy="603250"/>
        </p:xfrm>
        <a:graphic>
          <a:graphicData uri="http://schemas.openxmlformats.org/presentationml/2006/ole">
            <mc:AlternateContent xmlns:mc="http://schemas.openxmlformats.org/markup-compatibility/2006">
              <mc:Choice xmlns:v="urn:schemas-microsoft-com:vml" Requires="v">
                <p:oleObj name="Equation" r:id="rId6" imgW="596880" imgH="253800" progId="Equation.DSMT4">
                  <p:embed/>
                </p:oleObj>
              </mc:Choice>
              <mc:Fallback>
                <p:oleObj name="Equation" r:id="rId6" imgW="596880" imgH="253800" progId="Equation.DSMT4">
                  <p:embed/>
                  <p:pic>
                    <p:nvPicPr>
                      <p:cNvPr id="21" name="Object 20"/>
                      <p:cNvPicPr/>
                      <p:nvPr/>
                    </p:nvPicPr>
                    <p:blipFill>
                      <a:blip r:embed="rId7"/>
                      <a:stretch>
                        <a:fillRect/>
                      </a:stretch>
                    </p:blipFill>
                    <p:spPr>
                      <a:xfrm>
                        <a:off x="5618018" y="2274162"/>
                        <a:ext cx="1422400" cy="603250"/>
                      </a:xfrm>
                      <a:prstGeom prst="rect">
                        <a:avLst/>
                      </a:prstGeom>
                    </p:spPr>
                  </p:pic>
                </p:oleObj>
              </mc:Fallback>
            </mc:AlternateContent>
          </a:graphicData>
        </a:graphic>
      </p:graphicFrame>
      <p:sp>
        <p:nvSpPr>
          <p:cNvPr id="14" name="Content Placeholder 8"/>
          <p:cNvSpPr>
            <a:spLocks noGrp="1"/>
          </p:cNvSpPr>
          <p:nvPr>
            <p:ph idx="16"/>
          </p:nvPr>
        </p:nvSpPr>
        <p:spPr>
          <a:xfrm>
            <a:off x="457200" y="2819400"/>
            <a:ext cx="7479254" cy="509620"/>
          </a:xfrm>
        </p:spPr>
        <p:txBody>
          <a:bodyPr anchor="ctr"/>
          <a:lstStyle/>
          <a:p>
            <a:r>
              <a:rPr lang="en-US" dirty="0">
                <a:latin typeface="Calibri (Body)"/>
              </a:rPr>
              <a:t>A function </a:t>
            </a:r>
            <a:r>
              <a:rPr lang="en-US" i="1" dirty="0">
                <a:latin typeface="Calibri (Body)"/>
              </a:rPr>
              <a:t>f</a:t>
            </a:r>
            <a:r>
              <a:rPr lang="en-US" b="1" dirty="0">
                <a:latin typeface="Calibri (Body)"/>
              </a:rPr>
              <a:t> </a:t>
            </a:r>
            <a:r>
              <a:rPr lang="en-US" dirty="0">
                <a:latin typeface="Calibri (Body)"/>
              </a:rPr>
              <a:t>is called a </a:t>
            </a:r>
            <a:r>
              <a:rPr lang="en-US" i="1" dirty="0">
                <a:latin typeface="Calibri (Body)"/>
              </a:rPr>
              <a:t>surjection</a:t>
            </a:r>
            <a:r>
              <a:rPr lang="en-US" dirty="0">
                <a:latin typeface="Calibri (Body)"/>
              </a:rPr>
              <a:t> if it is </a:t>
            </a:r>
            <a:r>
              <a:rPr lang="en-US" i="1" dirty="0">
                <a:latin typeface="Calibri (Body)"/>
              </a:rPr>
              <a:t>onto</a:t>
            </a:r>
            <a:r>
              <a:rPr lang="en-US" dirty="0">
                <a:latin typeface="Calibri (Body)"/>
              </a:rPr>
              <a:t>.</a:t>
            </a:r>
          </a:p>
        </p:txBody>
      </p:sp>
      <p:pic>
        <p:nvPicPr>
          <p:cNvPr id="16" name="Picture 9" descr="A contains a, b, c, and d. B contain x, y, and z. a is connected to z. b is connected to y. c is connected to x. d is connected to z.">
            <a:extLst>
              <a:ext uri="{FF2B5EF4-FFF2-40B4-BE49-F238E27FC236}">
                <a16:creationId xmlns:a16="http://schemas.microsoft.com/office/drawing/2014/main" id="{C50C4B6E-350F-4731-81E0-F1D4F971ECA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34" t="7524" r="9352" b="2182"/>
          <a:stretch/>
        </p:blipFill>
        <p:spPr bwMode="auto">
          <a:xfrm>
            <a:off x="3124200" y="3657600"/>
            <a:ext cx="2743200" cy="2743200"/>
          </a:xfrm>
          <a:prstGeom prst="rect">
            <a:avLst/>
          </a:prstGeom>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D7666DF8-5B35-4CC8-9ECB-433DD4013CD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221448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Bijections</a:t>
            </a:r>
          </a:p>
        </p:txBody>
      </p:sp>
      <p:sp>
        <p:nvSpPr>
          <p:cNvPr id="11" name="Content Placeholder 2"/>
          <p:cNvSpPr>
            <a:spLocks noGrp="1"/>
          </p:cNvSpPr>
          <p:nvPr>
            <p:ph idx="1"/>
          </p:nvPr>
        </p:nvSpPr>
        <p:spPr>
          <a:xfrm>
            <a:off x="457200" y="1295400"/>
            <a:ext cx="7924800" cy="1676400"/>
          </a:xfrm>
        </p:spPr>
        <p:txBody>
          <a:bodyPr/>
          <a:lstStyle/>
          <a:p>
            <a:r>
              <a:rPr lang="en-US" b="1" dirty="0">
                <a:latin typeface="Calibri (Body)"/>
              </a:rPr>
              <a:t>Definition</a:t>
            </a:r>
            <a:r>
              <a:rPr lang="en-US" dirty="0">
                <a:latin typeface="Calibri (Body)"/>
              </a:rPr>
              <a:t>: A function f is a </a:t>
            </a:r>
            <a:r>
              <a:rPr lang="en-US" i="1" dirty="0">
                <a:latin typeface="Calibri (Body)"/>
              </a:rPr>
              <a:t>one-to-one correspondence</a:t>
            </a:r>
            <a:r>
              <a:rPr lang="en-US" dirty="0">
                <a:latin typeface="Calibri (Body)"/>
              </a:rPr>
              <a:t>, or a </a:t>
            </a:r>
            <a:r>
              <a:rPr lang="en-US" i="1" dirty="0">
                <a:latin typeface="Calibri (Body)"/>
              </a:rPr>
              <a:t>bijection</a:t>
            </a:r>
            <a:r>
              <a:rPr lang="en-US" dirty="0">
                <a:latin typeface="Calibri (Body)"/>
              </a:rPr>
              <a:t>, if it is both one-to-one and onto (surjective and injective).</a:t>
            </a:r>
          </a:p>
        </p:txBody>
      </p:sp>
      <p:pic>
        <p:nvPicPr>
          <p:cNvPr id="7" name="Picture 3" descr="A contains a, b, c, and d. B contain x, y, z, and w. a is connected to z. b is connected to y. c is connected to x. d is connected to w.">
            <a:extLst>
              <a:ext uri="{FF2B5EF4-FFF2-40B4-BE49-F238E27FC236}">
                <a16:creationId xmlns:a16="http://schemas.microsoft.com/office/drawing/2014/main" id="{D84426D2-A4CD-48EF-8D6A-9B21456E53B8}"/>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9531" y="3124199"/>
            <a:ext cx="3284939" cy="3200401"/>
          </a:xfrm>
          <a:prstGeom prst="rect">
            <a:avLst/>
          </a:prstGeom>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90F512AC-1DA1-4394-A072-29E26863420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4234352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t>
            </a:r>
            <a:r>
              <a:rPr lang="en-US" i="1" dirty="0"/>
              <a:t>f</a:t>
            </a:r>
            <a:r>
              <a:rPr lang="en-US" dirty="0"/>
              <a:t> is one-to-one or onto</a:t>
            </a:r>
            <a:r>
              <a:rPr lang="en-US" sz="1500" dirty="0"/>
              <a:t> 1</a:t>
            </a:r>
            <a:endParaRPr lang="en-US" dirty="0"/>
          </a:p>
        </p:txBody>
      </p:sp>
      <p:sp>
        <p:nvSpPr>
          <p:cNvPr id="4" name="Content Placeholder 2"/>
          <p:cNvSpPr>
            <a:spLocks noGrp="1"/>
          </p:cNvSpPr>
          <p:nvPr>
            <p:ph idx="1"/>
          </p:nvPr>
        </p:nvSpPr>
        <p:spPr>
          <a:xfrm>
            <a:off x="457200" y="1295400"/>
            <a:ext cx="8305800" cy="5257800"/>
          </a:xfrm>
        </p:spPr>
        <p:txBody>
          <a:bodyPr/>
          <a:lstStyle/>
          <a:p>
            <a:pPr>
              <a:spcBef>
                <a:spcPts val="600"/>
              </a:spcBef>
            </a:pPr>
            <a:r>
              <a:rPr lang="en-US" sz="3000" dirty="0">
                <a:latin typeface="Calibri (Body)"/>
              </a:rPr>
              <a:t>Suppose that </a:t>
            </a:r>
            <a:r>
              <a:rPr lang="en-US" sz="3000" i="1" dirty="0">
                <a:latin typeface="Calibri (Body)"/>
              </a:rPr>
              <a:t>f </a:t>
            </a:r>
            <a:r>
              <a:rPr lang="en-US" sz="3000" dirty="0">
                <a:latin typeface="Calibri (Body)"/>
              </a:rPr>
              <a:t>: </a:t>
            </a:r>
            <a:r>
              <a:rPr lang="en-US" sz="3000" i="1" dirty="0">
                <a:latin typeface="Calibri (Body)"/>
              </a:rPr>
              <a:t>A </a:t>
            </a:r>
            <a:r>
              <a:rPr lang="en-US" sz="3000" dirty="0">
                <a:latin typeface="Calibri (Body)"/>
                <a:sym typeface="Symbol" panose="05050102010706020507" pitchFamily="18" charset="2"/>
              </a:rPr>
              <a:t>→</a:t>
            </a:r>
            <a:r>
              <a:rPr lang="en-US" sz="3000" dirty="0">
                <a:latin typeface="Calibri (Body)"/>
              </a:rPr>
              <a:t> </a:t>
            </a:r>
            <a:r>
              <a:rPr lang="en-US" sz="3000" i="1" dirty="0">
                <a:latin typeface="Calibri (Body)"/>
              </a:rPr>
              <a:t>B</a:t>
            </a:r>
            <a:r>
              <a:rPr lang="en-US" sz="3000" dirty="0">
                <a:latin typeface="Calibri (Body)"/>
              </a:rPr>
              <a:t>.</a:t>
            </a:r>
          </a:p>
          <a:p>
            <a:pPr>
              <a:spcBef>
                <a:spcPts val="600"/>
              </a:spcBef>
            </a:pPr>
            <a:r>
              <a:rPr lang="en-US" sz="3000" i="1" dirty="0">
                <a:solidFill>
                  <a:srgbClr val="214E91"/>
                </a:solidFill>
                <a:latin typeface="Calibri (Body)"/>
              </a:rPr>
              <a:t>To show that f is injective </a:t>
            </a:r>
            <a:r>
              <a:rPr lang="en-US" sz="3000" dirty="0">
                <a:latin typeface="Calibri (Body)"/>
              </a:rPr>
              <a:t>Show that if </a:t>
            </a:r>
            <a:r>
              <a:rPr lang="en-US" sz="3000" i="1" dirty="0">
                <a:latin typeface="Calibri (Body)"/>
              </a:rPr>
              <a:t>f </a:t>
            </a:r>
            <a:r>
              <a:rPr lang="en-US" sz="3000" dirty="0">
                <a:latin typeface="Calibri (Body)"/>
              </a:rPr>
              <a:t>(</a:t>
            </a:r>
            <a:r>
              <a:rPr lang="en-US" sz="3000" i="1" dirty="0">
                <a:latin typeface="Calibri (Body)"/>
              </a:rPr>
              <a:t>x</a:t>
            </a:r>
            <a:r>
              <a:rPr lang="en-US" sz="3000" dirty="0">
                <a:latin typeface="Calibri (Body)"/>
              </a:rPr>
              <a:t>) = </a:t>
            </a:r>
            <a:r>
              <a:rPr lang="en-US" sz="3000" i="1" dirty="0">
                <a:latin typeface="Calibri (Body)"/>
              </a:rPr>
              <a:t>f </a:t>
            </a:r>
            <a:r>
              <a:rPr lang="en-US" sz="3000" dirty="0">
                <a:latin typeface="Calibri (Body)"/>
              </a:rPr>
              <a:t>(</a:t>
            </a:r>
            <a:r>
              <a:rPr lang="en-US" sz="3000" i="1" dirty="0">
                <a:latin typeface="Calibri (Body)"/>
              </a:rPr>
              <a:t>y</a:t>
            </a:r>
            <a:r>
              <a:rPr lang="en-US" sz="3000" dirty="0">
                <a:latin typeface="Calibri (Body)"/>
              </a:rPr>
              <a:t>) for arbitrary </a:t>
            </a:r>
            <a:r>
              <a:rPr lang="en-US" sz="3000" i="1" dirty="0">
                <a:latin typeface="Calibri (Body)"/>
              </a:rPr>
              <a:t>x, y </a:t>
            </a:r>
            <a:r>
              <a:rPr lang="en-US" sz="3000" dirty="0">
                <a:latin typeface="Calibri (Body)"/>
              </a:rPr>
              <a:t>∈ </a:t>
            </a:r>
            <a:r>
              <a:rPr lang="en-US" sz="3000" i="1" dirty="0">
                <a:latin typeface="Calibri (Body)"/>
              </a:rPr>
              <a:t>A</a:t>
            </a:r>
            <a:r>
              <a:rPr lang="en-US" sz="3000" dirty="0">
                <a:latin typeface="Calibri (Body)"/>
              </a:rPr>
              <a:t>, then </a:t>
            </a:r>
            <a:r>
              <a:rPr lang="en-US" sz="3000" i="1" dirty="0">
                <a:latin typeface="Calibri (Body)"/>
              </a:rPr>
              <a:t>x </a:t>
            </a:r>
            <a:r>
              <a:rPr lang="en-US" sz="3000" dirty="0">
                <a:latin typeface="Calibri (Body)"/>
              </a:rPr>
              <a:t>= </a:t>
            </a:r>
            <a:r>
              <a:rPr lang="en-US" sz="3000" i="1" dirty="0">
                <a:latin typeface="Calibri (Body)"/>
              </a:rPr>
              <a:t>y</a:t>
            </a:r>
            <a:r>
              <a:rPr lang="en-US" sz="3000" dirty="0">
                <a:latin typeface="Calibri (Body)"/>
              </a:rPr>
              <a:t>.</a:t>
            </a:r>
          </a:p>
          <a:p>
            <a:pPr>
              <a:spcBef>
                <a:spcPts val="600"/>
              </a:spcBef>
            </a:pPr>
            <a:r>
              <a:rPr lang="en-US" sz="3000" i="1" dirty="0">
                <a:solidFill>
                  <a:srgbClr val="00518B"/>
                </a:solidFill>
                <a:latin typeface="Calibri (Body)"/>
              </a:rPr>
              <a:t>To show that f is not injective </a:t>
            </a:r>
            <a:r>
              <a:rPr lang="en-US" sz="3000" dirty="0">
                <a:latin typeface="Calibri (Body)"/>
              </a:rPr>
              <a:t>Find particular elements </a:t>
            </a:r>
            <a:r>
              <a:rPr lang="en-US" sz="3000" i="1" dirty="0">
                <a:latin typeface="Calibri (Body)"/>
              </a:rPr>
              <a:t>x, y </a:t>
            </a:r>
            <a:r>
              <a:rPr lang="en-US" sz="3000" dirty="0">
                <a:latin typeface="Calibri (Body)"/>
              </a:rPr>
              <a:t>∈ </a:t>
            </a:r>
            <a:r>
              <a:rPr lang="en-US" sz="3000" i="1" dirty="0">
                <a:latin typeface="Calibri (Body)"/>
              </a:rPr>
              <a:t>A </a:t>
            </a:r>
            <a:r>
              <a:rPr lang="en-US" sz="3000" dirty="0">
                <a:latin typeface="Calibri (Body)"/>
              </a:rPr>
              <a:t>such that </a:t>
            </a:r>
            <a:r>
              <a:rPr lang="en-US" sz="3000" i="1" dirty="0">
                <a:latin typeface="Calibri (Body)"/>
              </a:rPr>
              <a:t>x </a:t>
            </a:r>
            <a:r>
              <a:rPr lang="en-US" sz="3000" dirty="0">
                <a:latin typeface="Calibri (Body)"/>
              </a:rPr>
              <a:t>≠ </a:t>
            </a:r>
            <a:r>
              <a:rPr lang="en-US" sz="3000" i="1" dirty="0">
                <a:latin typeface="Calibri (Body)"/>
              </a:rPr>
              <a:t>y </a:t>
            </a:r>
            <a:r>
              <a:rPr lang="en-US" sz="3000" dirty="0">
                <a:latin typeface="Calibri (Body)"/>
              </a:rPr>
              <a:t>and </a:t>
            </a:r>
            <a:r>
              <a:rPr lang="en-US" sz="3000" i="1" dirty="0">
                <a:latin typeface="Calibri (Body)"/>
              </a:rPr>
              <a:t>f </a:t>
            </a:r>
            <a:r>
              <a:rPr lang="en-US" sz="3000" dirty="0">
                <a:latin typeface="Calibri (Body)"/>
              </a:rPr>
              <a:t>(</a:t>
            </a:r>
            <a:r>
              <a:rPr lang="en-US" sz="3000" i="1" dirty="0">
                <a:latin typeface="Calibri (Body)"/>
              </a:rPr>
              <a:t>x</a:t>
            </a:r>
            <a:r>
              <a:rPr lang="en-US" sz="3000" dirty="0">
                <a:latin typeface="Calibri (Body)"/>
              </a:rPr>
              <a:t>) = </a:t>
            </a:r>
            <a:r>
              <a:rPr lang="en-US" sz="3000" i="1" dirty="0">
                <a:latin typeface="Calibri (Body)"/>
              </a:rPr>
              <a:t>f </a:t>
            </a:r>
            <a:r>
              <a:rPr lang="en-US" sz="3000" dirty="0">
                <a:latin typeface="Calibri (Body)"/>
              </a:rPr>
              <a:t>(</a:t>
            </a:r>
            <a:r>
              <a:rPr lang="en-US" sz="3000" i="1" dirty="0">
                <a:latin typeface="Calibri (Body)"/>
              </a:rPr>
              <a:t>y</a:t>
            </a:r>
            <a:r>
              <a:rPr lang="en-US" sz="3000" dirty="0">
                <a:latin typeface="Calibri (Body)"/>
              </a:rPr>
              <a:t>).</a:t>
            </a:r>
          </a:p>
          <a:p>
            <a:pPr>
              <a:spcBef>
                <a:spcPts val="600"/>
              </a:spcBef>
            </a:pPr>
            <a:r>
              <a:rPr lang="en-US" sz="3000" i="1" dirty="0">
                <a:solidFill>
                  <a:srgbClr val="00518B"/>
                </a:solidFill>
                <a:latin typeface="Calibri (Body)"/>
              </a:rPr>
              <a:t>To show that f is surjective </a:t>
            </a:r>
            <a:r>
              <a:rPr lang="en-US" sz="3000" dirty="0">
                <a:latin typeface="Calibri (Body)"/>
              </a:rPr>
              <a:t>Consider an arbitrary element </a:t>
            </a:r>
            <a:r>
              <a:rPr lang="en-US" sz="3000" i="1" dirty="0">
                <a:latin typeface="Calibri (Body)"/>
              </a:rPr>
              <a:t>y </a:t>
            </a:r>
            <a:r>
              <a:rPr lang="en-US" sz="3000" dirty="0">
                <a:latin typeface="Calibri (Body)"/>
              </a:rPr>
              <a:t>∈ </a:t>
            </a:r>
            <a:r>
              <a:rPr lang="en-US" sz="3000" i="1" dirty="0">
                <a:latin typeface="Calibri (Body)"/>
              </a:rPr>
              <a:t>B </a:t>
            </a:r>
            <a:r>
              <a:rPr lang="en-US" sz="3000" dirty="0">
                <a:latin typeface="Calibri (Body)"/>
              </a:rPr>
              <a:t>and find an element </a:t>
            </a:r>
            <a:r>
              <a:rPr lang="en-US" sz="3000" i="1" dirty="0">
                <a:latin typeface="Calibri (Body)"/>
              </a:rPr>
              <a:t>x </a:t>
            </a:r>
            <a:r>
              <a:rPr lang="en-US" sz="3000" dirty="0">
                <a:latin typeface="Calibri (Body)"/>
              </a:rPr>
              <a:t>∈ </a:t>
            </a:r>
            <a:r>
              <a:rPr lang="en-US" sz="3000" i="1" dirty="0">
                <a:latin typeface="Calibri (Body)"/>
              </a:rPr>
              <a:t>A </a:t>
            </a:r>
            <a:r>
              <a:rPr lang="en-US" sz="3000" dirty="0">
                <a:latin typeface="Calibri (Body)"/>
              </a:rPr>
              <a:t>such that </a:t>
            </a:r>
            <a:r>
              <a:rPr lang="en-US" sz="3000" i="1" dirty="0">
                <a:latin typeface="Calibri (Body)"/>
              </a:rPr>
              <a:t>f </a:t>
            </a:r>
            <a:r>
              <a:rPr lang="en-US" sz="3000" dirty="0">
                <a:latin typeface="Calibri (Body)"/>
              </a:rPr>
              <a:t>(</a:t>
            </a:r>
            <a:r>
              <a:rPr lang="en-US" sz="3000" i="1" dirty="0">
                <a:latin typeface="Calibri (Body)"/>
              </a:rPr>
              <a:t>x</a:t>
            </a:r>
            <a:r>
              <a:rPr lang="en-US" sz="3000" dirty="0">
                <a:latin typeface="Calibri (Body)"/>
              </a:rPr>
              <a:t>) = </a:t>
            </a:r>
            <a:r>
              <a:rPr lang="en-US" sz="3000" i="1" dirty="0">
                <a:latin typeface="Calibri (Body)"/>
              </a:rPr>
              <a:t>y</a:t>
            </a:r>
            <a:r>
              <a:rPr lang="en-US" sz="3000" dirty="0">
                <a:latin typeface="Calibri (Body)"/>
              </a:rPr>
              <a:t>.</a:t>
            </a:r>
          </a:p>
          <a:p>
            <a:pPr>
              <a:spcBef>
                <a:spcPts val="600"/>
              </a:spcBef>
            </a:pPr>
            <a:r>
              <a:rPr lang="en-US" sz="3000" i="1" dirty="0">
                <a:solidFill>
                  <a:srgbClr val="00518B"/>
                </a:solidFill>
                <a:latin typeface="Calibri (Body)"/>
              </a:rPr>
              <a:t>To show that f is not surjective </a:t>
            </a:r>
            <a:r>
              <a:rPr lang="en-US" sz="3000" dirty="0">
                <a:latin typeface="Calibri (Body)"/>
              </a:rPr>
              <a:t>Find a particular </a:t>
            </a:r>
            <a:r>
              <a:rPr lang="en-US" sz="3000" i="1" dirty="0">
                <a:latin typeface="Calibri (Body)"/>
              </a:rPr>
              <a:t>y </a:t>
            </a:r>
            <a:r>
              <a:rPr lang="en-US" sz="3000" dirty="0">
                <a:latin typeface="Calibri (Body)"/>
              </a:rPr>
              <a:t>∈ </a:t>
            </a:r>
            <a:r>
              <a:rPr lang="en-US" sz="3000" i="1" dirty="0">
                <a:latin typeface="Calibri (Body)"/>
              </a:rPr>
              <a:t>B </a:t>
            </a:r>
            <a:r>
              <a:rPr lang="en-US" sz="3000" dirty="0">
                <a:latin typeface="Calibri (Body)"/>
              </a:rPr>
              <a:t>such that </a:t>
            </a:r>
            <a:r>
              <a:rPr lang="en-US" sz="3000" i="1" dirty="0">
                <a:latin typeface="Calibri (Body)"/>
              </a:rPr>
              <a:t>f </a:t>
            </a:r>
            <a:r>
              <a:rPr lang="en-US" sz="3000" dirty="0">
                <a:latin typeface="Calibri (Body)"/>
              </a:rPr>
              <a:t>(</a:t>
            </a:r>
            <a:r>
              <a:rPr lang="en-US" sz="3000" i="1" dirty="0">
                <a:latin typeface="Calibri (Body)"/>
              </a:rPr>
              <a:t>x</a:t>
            </a:r>
            <a:r>
              <a:rPr lang="en-US" sz="3000" dirty="0">
                <a:latin typeface="Calibri (Body)"/>
              </a:rPr>
              <a:t>) ≠ </a:t>
            </a:r>
            <a:r>
              <a:rPr lang="en-US" sz="3000" i="1" dirty="0">
                <a:latin typeface="Calibri (Body)"/>
              </a:rPr>
              <a:t>y </a:t>
            </a:r>
            <a:r>
              <a:rPr lang="en-US" sz="3000" dirty="0">
                <a:latin typeface="Calibri (Body)"/>
              </a:rPr>
              <a:t>for all </a:t>
            </a:r>
            <a:r>
              <a:rPr lang="en-US" sz="3000" i="1" dirty="0">
                <a:latin typeface="Calibri (Body)"/>
              </a:rPr>
              <a:t>x </a:t>
            </a:r>
            <a:r>
              <a:rPr lang="en-US" sz="3000" dirty="0">
                <a:latin typeface="Calibri (Body)"/>
              </a:rPr>
              <a:t>∈ </a:t>
            </a:r>
            <a:r>
              <a:rPr lang="en-US" sz="3000" i="1" dirty="0">
                <a:latin typeface="Calibri (Body)"/>
              </a:rPr>
              <a:t>A</a:t>
            </a:r>
            <a:r>
              <a:rPr lang="en-US" sz="3000" dirty="0">
                <a:latin typeface="Calibri (Body)"/>
              </a:rPr>
              <a:t>.</a:t>
            </a:r>
          </a:p>
        </p:txBody>
      </p:sp>
      <p:sp>
        <p:nvSpPr>
          <p:cNvPr id="5" name="Slide Number Placeholder 5">
            <a:extLst>
              <a:ext uri="{FF2B5EF4-FFF2-40B4-BE49-F238E27FC236}">
                <a16:creationId xmlns:a16="http://schemas.microsoft.com/office/drawing/2014/main" id="{61648CE7-A13A-4FEB-972E-5A42C79F974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58734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51C2-DABB-4CF8-8AE2-8F3719AB92FD}"/>
              </a:ext>
            </a:extLst>
          </p:cNvPr>
          <p:cNvSpPr>
            <a:spLocks noGrp="1"/>
          </p:cNvSpPr>
          <p:nvPr>
            <p:ph type="title"/>
          </p:nvPr>
        </p:nvSpPr>
        <p:spPr/>
        <p:txBody>
          <a:bodyPr/>
          <a:lstStyle/>
          <a:p>
            <a:r>
              <a:rPr lang="en-US" dirty="0"/>
              <a:t>Showing that </a:t>
            </a:r>
            <a:r>
              <a:rPr lang="en-US" i="1" dirty="0"/>
              <a:t>f</a:t>
            </a:r>
            <a:r>
              <a:rPr lang="en-US" dirty="0"/>
              <a:t> is one-to-one or onto</a:t>
            </a:r>
            <a:r>
              <a:rPr lang="en-US" sz="1500" dirty="0"/>
              <a:t> 2</a:t>
            </a:r>
            <a:endParaRPr lang="en-US" dirty="0"/>
          </a:p>
        </p:txBody>
      </p:sp>
      <p:sp>
        <p:nvSpPr>
          <p:cNvPr id="3" name="Content Placeholder 2">
            <a:extLst>
              <a:ext uri="{FF2B5EF4-FFF2-40B4-BE49-F238E27FC236}">
                <a16:creationId xmlns:a16="http://schemas.microsoft.com/office/drawing/2014/main" id="{74337384-9A7F-4B5D-A450-B32982442362}"/>
              </a:ext>
            </a:extLst>
          </p:cNvPr>
          <p:cNvSpPr>
            <a:spLocks noGrp="1"/>
          </p:cNvSpPr>
          <p:nvPr>
            <p:ph idx="1"/>
          </p:nvPr>
        </p:nvSpPr>
        <p:spPr>
          <a:xfrm>
            <a:off x="457200" y="1295400"/>
            <a:ext cx="8229600" cy="5257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800" b="0" i="0" u="none" strike="noStrike" kern="1200" cap="none" spc="0" normalizeH="0" baseline="0" noProof="0" dirty="0">
                <a:ln>
                  <a:noFill/>
                </a:ln>
                <a:solidFill>
                  <a:prstClr val="black"/>
                </a:solidFill>
                <a:effectLst/>
                <a:uLnTx/>
                <a:uFillTx/>
                <a:latin typeface="Calibri (Body)"/>
              </a:rPr>
              <a:t>: Let </a:t>
            </a:r>
            <a:r>
              <a:rPr kumimoji="0" lang="en-US" sz="2800" b="0" i="1" u="none" strike="noStrike" kern="1200" cap="none" spc="0" normalizeH="0" baseline="0" noProof="0" dirty="0">
                <a:ln>
                  <a:noFill/>
                </a:ln>
                <a:solidFill>
                  <a:prstClr val="black"/>
                </a:solidFill>
                <a:effectLst/>
                <a:uLnTx/>
                <a:uFillTx/>
                <a:latin typeface="Calibri (Body)"/>
              </a:rPr>
              <a:t>f </a:t>
            </a:r>
            <a:r>
              <a:rPr kumimoji="0" lang="en-US" sz="2800" b="0" i="0" u="none" strike="noStrike" kern="1200" cap="none" spc="0" normalizeH="0" baseline="0" noProof="0" dirty="0">
                <a:ln>
                  <a:noFill/>
                </a:ln>
                <a:solidFill>
                  <a:prstClr val="black"/>
                </a:solidFill>
                <a:effectLst/>
                <a:uLnTx/>
                <a:uFillTx/>
                <a:latin typeface="Calibri (Body)"/>
              </a:rPr>
              <a:t>be the function from</a:t>
            </a:r>
          </a:p>
        </p:txBody>
      </p:sp>
      <p:graphicFrame>
        <p:nvGraphicFramePr>
          <p:cNvPr id="16" name="Object 15">
            <a:extLst>
              <a:ext uri="{FF2B5EF4-FFF2-40B4-BE49-F238E27FC236}">
                <a16:creationId xmlns:a16="http://schemas.microsoft.com/office/drawing/2014/main" id="{1D867BEE-EE14-4770-BF56-6A2323FC6E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1614010"/>
              </p:ext>
            </p:extLst>
          </p:nvPr>
        </p:nvGraphicFramePr>
        <p:xfrm>
          <a:off x="5943600" y="1295400"/>
          <a:ext cx="1371600" cy="559837"/>
        </p:xfrm>
        <a:graphic>
          <a:graphicData uri="http://schemas.openxmlformats.org/presentationml/2006/ole">
            <mc:AlternateContent xmlns:mc="http://schemas.openxmlformats.org/markup-compatibility/2006">
              <mc:Choice xmlns:v="urn:schemas-microsoft-com:vml" Requires="v">
                <p:oleObj name="Equation" r:id="rId2" imgW="622080" imgH="253800" progId="Equation.DSMT4">
                  <p:embed/>
                </p:oleObj>
              </mc:Choice>
              <mc:Fallback>
                <p:oleObj name="Equation" r:id="rId2" imgW="622080" imgH="253800" progId="Equation.DSMT4">
                  <p:embed/>
                  <p:pic>
                    <p:nvPicPr>
                      <p:cNvPr id="0" name=""/>
                      <p:cNvPicPr/>
                      <p:nvPr/>
                    </p:nvPicPr>
                    <p:blipFill>
                      <a:blip r:embed="rId3"/>
                      <a:stretch>
                        <a:fillRect/>
                      </a:stretch>
                    </p:blipFill>
                    <p:spPr>
                      <a:xfrm>
                        <a:off x="5943600" y="1295400"/>
                        <a:ext cx="1371600" cy="5598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E60D6B8-9EBD-424C-8A0A-2F857EAFD789}"/>
              </a:ext>
            </a:extLst>
          </p:cNvPr>
          <p:cNvSpPr>
            <a:spLocks noGrp="1"/>
          </p:cNvSpPr>
          <p:nvPr>
            <p:ph idx="10"/>
          </p:nvPr>
        </p:nvSpPr>
        <p:spPr>
          <a:xfrm>
            <a:off x="7223760" y="1289304"/>
            <a:ext cx="609600" cy="456320"/>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to</a:t>
            </a:r>
            <a:endParaRPr lang="en-US" dirty="0">
              <a:latin typeface="Calibri (Body)"/>
            </a:endParaRPr>
          </a:p>
        </p:txBody>
      </p:sp>
      <p:graphicFrame>
        <p:nvGraphicFramePr>
          <p:cNvPr id="17" name="Object 16">
            <a:extLst>
              <a:ext uri="{FF2B5EF4-FFF2-40B4-BE49-F238E27FC236}">
                <a16:creationId xmlns:a16="http://schemas.microsoft.com/office/drawing/2014/main" id="{B2610631-57EF-41A1-80B2-9C8C413BB1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1796068"/>
              </p:ext>
            </p:extLst>
          </p:nvPr>
        </p:nvGraphicFramePr>
        <p:xfrm>
          <a:off x="487218" y="1706394"/>
          <a:ext cx="1066800" cy="576649"/>
        </p:xfrm>
        <a:graphic>
          <a:graphicData uri="http://schemas.openxmlformats.org/presentationml/2006/ole">
            <mc:AlternateContent xmlns:mc="http://schemas.openxmlformats.org/markup-compatibility/2006">
              <mc:Choice xmlns:v="urn:schemas-microsoft-com:vml" Requires="v">
                <p:oleObj name="Equation" r:id="rId4" imgW="469800" imgH="253800" progId="Equation.DSMT4">
                  <p:embed/>
                </p:oleObj>
              </mc:Choice>
              <mc:Fallback>
                <p:oleObj name="Equation" r:id="rId4" imgW="469800" imgH="253800" progId="Equation.DSMT4">
                  <p:embed/>
                  <p:pic>
                    <p:nvPicPr>
                      <p:cNvPr id="0" name=""/>
                      <p:cNvPicPr/>
                      <p:nvPr/>
                    </p:nvPicPr>
                    <p:blipFill>
                      <a:blip r:embed="rId5"/>
                      <a:stretch>
                        <a:fillRect/>
                      </a:stretch>
                    </p:blipFill>
                    <p:spPr>
                      <a:xfrm>
                        <a:off x="487218" y="1706394"/>
                        <a:ext cx="1066800" cy="57664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5C1446F-3D03-479B-8F93-FD2FCA2C080B}"/>
              </a:ext>
            </a:extLst>
          </p:cNvPr>
          <p:cNvSpPr>
            <a:spLocks noGrp="1"/>
          </p:cNvSpPr>
          <p:nvPr>
            <p:ph idx="11"/>
          </p:nvPr>
        </p:nvSpPr>
        <p:spPr>
          <a:xfrm>
            <a:off x="1481744" y="1716299"/>
            <a:ext cx="7376160" cy="556837"/>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defined by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1" u="none" strike="noStrike" kern="1200" cap="none" spc="0" normalizeH="0" baseline="0" noProof="0" dirty="0">
                <a:ln>
                  <a:noFill/>
                </a:ln>
                <a:solidFill>
                  <a:prstClr val="black"/>
                </a:solidFill>
                <a:effectLst/>
                <a:uLnTx/>
                <a:uFillTx/>
                <a:latin typeface="Calibri (Body)"/>
              </a:rPr>
              <a:t>c</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800" b="0" i="0" u="none" strike="noStrike" kern="1200" cap="none" spc="0" normalizeH="0" baseline="0" noProof="0" dirty="0">
                <a:ln>
                  <a:noFill/>
                </a:ln>
                <a:solidFill>
                  <a:prstClr val="black"/>
                </a:solidFill>
                <a:effectLst/>
                <a:uLnTx/>
                <a:uFillTx/>
                <a:latin typeface="Calibri (Body)"/>
              </a:rPr>
              <a:t>, and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1" u="none" strike="noStrike" kern="1200" cap="none" spc="0" normalizeH="0" baseline="0" noProof="0" dirty="0">
                <a:ln>
                  <a:noFill/>
                </a:ln>
                <a:solidFill>
                  <a:prstClr val="black"/>
                </a:solidFill>
                <a:effectLst/>
                <a:uLnTx/>
                <a:uFillTx/>
                <a:latin typeface="Calibri (Body)"/>
              </a:rPr>
              <a:t>d</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8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sp>
        <p:nvSpPr>
          <p:cNvPr id="6" name="Content Placeholder 5">
            <a:extLst>
              <a:ext uri="{FF2B5EF4-FFF2-40B4-BE49-F238E27FC236}">
                <a16:creationId xmlns:a16="http://schemas.microsoft.com/office/drawing/2014/main" id="{9640D46A-322D-4858-B8AE-19B5744F0CC9}"/>
              </a:ext>
            </a:extLst>
          </p:cNvPr>
          <p:cNvSpPr>
            <a:spLocks noGrp="1"/>
          </p:cNvSpPr>
          <p:nvPr>
            <p:ph idx="12"/>
          </p:nvPr>
        </p:nvSpPr>
        <p:spPr>
          <a:xfrm>
            <a:off x="457200" y="2133600"/>
            <a:ext cx="8077200" cy="2036108"/>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Is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 an onto function?</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Solution</a:t>
            </a:r>
            <a:r>
              <a:rPr kumimoji="0" lang="en-US" sz="2800" b="0" i="0" u="none" strike="noStrike" kern="1200" cap="none" spc="0" normalizeH="0" baseline="0" noProof="0" dirty="0">
                <a:ln>
                  <a:noFill/>
                </a:ln>
                <a:solidFill>
                  <a:prstClr val="black"/>
                </a:solidFill>
                <a:effectLst/>
                <a:uLnTx/>
                <a:uFillTx/>
                <a:latin typeface="Calibri (Body)"/>
              </a:rPr>
              <a:t>: Yes, </a:t>
            </a:r>
            <a:r>
              <a:rPr kumimoji="0" lang="en-US" sz="2800" b="0" i="1" u="none" strike="noStrike" kern="1200" cap="none" spc="0" normalizeH="0" baseline="0" noProof="0" dirty="0">
                <a:ln>
                  <a:noFill/>
                </a:ln>
                <a:solidFill>
                  <a:prstClr val="black"/>
                </a:solidFill>
                <a:effectLst/>
                <a:uLnTx/>
                <a:uFillTx/>
                <a:latin typeface="Calibri (Body)"/>
              </a:rPr>
              <a:t>f </a:t>
            </a:r>
            <a:r>
              <a:rPr kumimoji="0" lang="en-US" sz="2800" b="0" i="0" u="none" strike="noStrike" kern="1200" cap="none" spc="0" normalizeH="0" baseline="0" noProof="0" dirty="0">
                <a:ln>
                  <a:noFill/>
                </a:ln>
                <a:solidFill>
                  <a:prstClr val="black"/>
                </a:solidFill>
                <a:effectLst/>
                <a:uLnTx/>
                <a:uFillTx/>
                <a:latin typeface="Calibri (Body)"/>
              </a:rPr>
              <a:t>is onto since all three elements of the codomain are images of elements in the domain. If the codomain were changed to</a:t>
            </a:r>
            <a:endParaRPr lang="en-US" dirty="0">
              <a:latin typeface="Calibri (Body)"/>
            </a:endParaRPr>
          </a:p>
        </p:txBody>
      </p:sp>
      <p:graphicFrame>
        <p:nvGraphicFramePr>
          <p:cNvPr id="18" name="Object 17">
            <a:extLst>
              <a:ext uri="{FF2B5EF4-FFF2-40B4-BE49-F238E27FC236}">
                <a16:creationId xmlns:a16="http://schemas.microsoft.com/office/drawing/2014/main" id="{1B09011A-8549-4357-8326-9BF61DB6F6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8147436"/>
              </p:ext>
            </p:extLst>
          </p:nvPr>
        </p:nvGraphicFramePr>
        <p:xfrm>
          <a:off x="4488024" y="3581400"/>
          <a:ext cx="1455576" cy="559837"/>
        </p:xfrm>
        <a:graphic>
          <a:graphicData uri="http://schemas.openxmlformats.org/presentationml/2006/ole">
            <mc:AlternateContent xmlns:mc="http://schemas.openxmlformats.org/markup-compatibility/2006">
              <mc:Choice xmlns:v="urn:schemas-microsoft-com:vml" Requires="v">
                <p:oleObj name="Equation" r:id="rId6" imgW="660240" imgH="253800" progId="Equation.DSMT4">
                  <p:embed/>
                </p:oleObj>
              </mc:Choice>
              <mc:Fallback>
                <p:oleObj name="Equation" r:id="rId6" imgW="660240" imgH="253800" progId="Equation.DSMT4">
                  <p:embed/>
                  <p:pic>
                    <p:nvPicPr>
                      <p:cNvPr id="0" name=""/>
                      <p:cNvPicPr/>
                      <p:nvPr/>
                    </p:nvPicPr>
                    <p:blipFill>
                      <a:blip r:embed="rId7"/>
                      <a:stretch>
                        <a:fillRect/>
                      </a:stretch>
                    </p:blipFill>
                    <p:spPr>
                      <a:xfrm>
                        <a:off x="4488024" y="3581400"/>
                        <a:ext cx="1455576" cy="5598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012D8D8-7930-4DC1-874F-8C6FB3F5001A}"/>
              </a:ext>
            </a:extLst>
          </p:cNvPr>
          <p:cNvSpPr>
            <a:spLocks noGrp="1"/>
          </p:cNvSpPr>
          <p:nvPr>
            <p:ph idx="13"/>
          </p:nvPr>
        </p:nvSpPr>
        <p:spPr>
          <a:xfrm>
            <a:off x="5867400" y="3584401"/>
            <a:ext cx="2438400" cy="556836"/>
          </a:xfrm>
        </p:spPr>
        <p:txBody>
          <a:bodyPr/>
          <a:lstStyle/>
          <a:p>
            <a:r>
              <a:rPr kumimoji="0" lang="en-US" sz="2800" b="0" i="1" u="none" strike="noStrike" kern="1200" cap="none" spc="0" normalizeH="0" baseline="0" noProof="0" dirty="0">
                <a:ln>
                  <a:noFill/>
                </a:ln>
                <a:solidFill>
                  <a:prstClr val="black"/>
                </a:solidFill>
                <a:effectLst/>
                <a:uLnTx/>
                <a:uFillTx/>
                <a:latin typeface="Calibri (Body)"/>
              </a:rPr>
              <a:t>f  </a:t>
            </a:r>
            <a:r>
              <a:rPr kumimoji="0" lang="en-US" sz="2800" b="0" i="0" u="none" strike="noStrike" kern="1200" cap="none" spc="0" normalizeH="0" baseline="0" noProof="0" dirty="0">
                <a:ln>
                  <a:noFill/>
                </a:ln>
                <a:solidFill>
                  <a:prstClr val="black"/>
                </a:solidFill>
                <a:effectLst/>
                <a:uLnTx/>
                <a:uFillTx/>
                <a:latin typeface="Calibri (Body)"/>
              </a:rPr>
              <a:t>would not be</a:t>
            </a:r>
            <a:endParaRPr lang="en-US" dirty="0">
              <a:latin typeface="Calibri (Body)"/>
            </a:endParaRPr>
          </a:p>
        </p:txBody>
      </p:sp>
      <p:sp>
        <p:nvSpPr>
          <p:cNvPr id="8" name="Content Placeholder 7">
            <a:extLst>
              <a:ext uri="{FF2B5EF4-FFF2-40B4-BE49-F238E27FC236}">
                <a16:creationId xmlns:a16="http://schemas.microsoft.com/office/drawing/2014/main" id="{4220F747-560E-4231-814C-33230D199A52}"/>
              </a:ext>
            </a:extLst>
          </p:cNvPr>
          <p:cNvSpPr>
            <a:spLocks noGrp="1"/>
          </p:cNvSpPr>
          <p:nvPr>
            <p:ph idx="14"/>
          </p:nvPr>
        </p:nvSpPr>
        <p:spPr>
          <a:xfrm>
            <a:off x="457200" y="3992881"/>
            <a:ext cx="5029200" cy="118871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onto.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800" b="0" i="0" u="none" strike="noStrike" kern="1200" cap="none" spc="0" normalizeH="0" baseline="0" noProof="0" dirty="0">
                <a:ln>
                  <a:noFill/>
                </a:ln>
                <a:solidFill>
                  <a:prstClr val="black"/>
                </a:solidFill>
                <a:effectLst/>
                <a:uLnTx/>
                <a:uFillTx/>
                <a:latin typeface="Calibri (Body)"/>
              </a:rPr>
              <a:t>: Is the function</a:t>
            </a:r>
            <a:endParaRPr lang="en-US" dirty="0">
              <a:latin typeface="Calibri (Body)"/>
            </a:endParaRPr>
          </a:p>
        </p:txBody>
      </p:sp>
      <p:graphicFrame>
        <p:nvGraphicFramePr>
          <p:cNvPr id="19" name="Object 18">
            <a:extLst>
              <a:ext uri="{FF2B5EF4-FFF2-40B4-BE49-F238E27FC236}">
                <a16:creationId xmlns:a16="http://schemas.microsoft.com/office/drawing/2014/main" id="{6A6A6ED4-0B10-4FAD-9157-E1360128F5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1619763"/>
              </p:ext>
            </p:extLst>
          </p:nvPr>
        </p:nvGraphicFramePr>
        <p:xfrm>
          <a:off x="4335624" y="4610786"/>
          <a:ext cx="1455576" cy="570814"/>
        </p:xfrm>
        <a:graphic>
          <a:graphicData uri="http://schemas.openxmlformats.org/presentationml/2006/ole">
            <mc:AlternateContent xmlns:mc="http://schemas.openxmlformats.org/markup-compatibility/2006">
              <mc:Choice xmlns:v="urn:schemas-microsoft-com:vml" Requires="v">
                <p:oleObj name="Equation" r:id="rId8" imgW="647640" imgH="253800" progId="Equation.DSMT4">
                  <p:embed/>
                </p:oleObj>
              </mc:Choice>
              <mc:Fallback>
                <p:oleObj name="Equation" r:id="rId8" imgW="647640" imgH="253800" progId="Equation.DSMT4">
                  <p:embed/>
                  <p:pic>
                    <p:nvPicPr>
                      <p:cNvPr id="0" name=""/>
                      <p:cNvPicPr/>
                      <p:nvPr/>
                    </p:nvPicPr>
                    <p:blipFill>
                      <a:blip r:embed="rId9"/>
                      <a:stretch>
                        <a:fillRect/>
                      </a:stretch>
                    </p:blipFill>
                    <p:spPr>
                      <a:xfrm>
                        <a:off x="4335624" y="4610786"/>
                        <a:ext cx="1455576" cy="57081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B4FBC26-188F-498A-9D64-71A292A66372}"/>
              </a:ext>
            </a:extLst>
          </p:cNvPr>
          <p:cNvSpPr>
            <a:spLocks noGrp="1"/>
          </p:cNvSpPr>
          <p:nvPr>
            <p:ph idx="15"/>
          </p:nvPr>
        </p:nvSpPr>
        <p:spPr>
          <a:xfrm>
            <a:off x="5715000" y="4587607"/>
            <a:ext cx="2480388" cy="444225"/>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from the set of</a:t>
            </a:r>
            <a:endParaRPr lang="en-US" dirty="0">
              <a:latin typeface="Calibri (Body)"/>
            </a:endParaRPr>
          </a:p>
        </p:txBody>
      </p:sp>
      <p:sp>
        <p:nvSpPr>
          <p:cNvPr id="10" name="Content Placeholder 9">
            <a:extLst>
              <a:ext uri="{FF2B5EF4-FFF2-40B4-BE49-F238E27FC236}">
                <a16:creationId xmlns:a16="http://schemas.microsoft.com/office/drawing/2014/main" id="{FD626E65-9DD5-4191-A556-C4CDC775F0BF}"/>
              </a:ext>
            </a:extLst>
          </p:cNvPr>
          <p:cNvSpPr>
            <a:spLocks noGrp="1"/>
          </p:cNvSpPr>
          <p:nvPr>
            <p:ph idx="16"/>
          </p:nvPr>
        </p:nvSpPr>
        <p:spPr>
          <a:xfrm>
            <a:off x="457200" y="5029200"/>
            <a:ext cx="8229600" cy="150516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integers to the set of integers onto?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Solution</a:t>
            </a:r>
            <a:r>
              <a:rPr kumimoji="0" lang="en-US" sz="2800" b="0" i="0" u="none" strike="noStrike" kern="1200" cap="none" spc="0" normalizeH="0" baseline="0" noProof="0" dirty="0">
                <a:ln>
                  <a:noFill/>
                </a:ln>
                <a:solidFill>
                  <a:prstClr val="black"/>
                </a:solidFill>
                <a:effectLst/>
                <a:uLnTx/>
                <a:uFillTx/>
                <a:latin typeface="Calibri (Body)"/>
              </a:rPr>
              <a:t>: No,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 is not onto because there is no integer </a:t>
            </a:r>
            <a:r>
              <a:rPr kumimoji="0" lang="en-US" sz="2800" b="0" i="1" u="none" strike="noStrike" kern="1200" cap="none" spc="0" normalizeH="0" baseline="0" noProof="0" dirty="0">
                <a:ln>
                  <a:noFill/>
                </a:ln>
                <a:solidFill>
                  <a:prstClr val="black"/>
                </a:solidFill>
                <a:effectLst/>
                <a:uLnTx/>
                <a:uFillTx/>
                <a:latin typeface="Calibri (Body)"/>
              </a:rPr>
              <a:t>x </a:t>
            </a:r>
            <a:r>
              <a:rPr kumimoji="0" lang="en-US" sz="2800" b="0" i="0" u="none" strike="noStrike" kern="1200" cap="none" spc="0" normalizeH="0" baseline="0" noProof="0" dirty="0">
                <a:ln>
                  <a:noFill/>
                </a:ln>
                <a:solidFill>
                  <a:prstClr val="black"/>
                </a:solidFill>
                <a:effectLst/>
                <a:uLnTx/>
                <a:uFillTx/>
                <a:latin typeface="Calibri (Body)"/>
              </a:rPr>
              <a:t>with</a:t>
            </a:r>
            <a:endParaRPr lang="en-US" dirty="0">
              <a:latin typeface="Calibri (Body)"/>
            </a:endParaRPr>
          </a:p>
        </p:txBody>
      </p:sp>
      <p:graphicFrame>
        <p:nvGraphicFramePr>
          <p:cNvPr id="20" name="Object 19">
            <a:extLst>
              <a:ext uri="{FF2B5EF4-FFF2-40B4-BE49-F238E27FC236}">
                <a16:creationId xmlns:a16="http://schemas.microsoft.com/office/drawing/2014/main" id="{C75BC085-417D-4890-97D3-AFC99C59CE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9954181"/>
              </p:ext>
            </p:extLst>
          </p:nvPr>
        </p:nvGraphicFramePr>
        <p:xfrm>
          <a:off x="1219200" y="6019800"/>
          <a:ext cx="1143000" cy="485774"/>
        </p:xfrm>
        <a:graphic>
          <a:graphicData uri="http://schemas.openxmlformats.org/presentationml/2006/ole">
            <mc:AlternateContent xmlns:mc="http://schemas.openxmlformats.org/markup-compatibility/2006">
              <mc:Choice xmlns:v="urn:schemas-microsoft-com:vml" Requires="v">
                <p:oleObj name="Equation" r:id="rId10" imgW="507960" imgH="215640" progId="Equation.DSMT4">
                  <p:embed/>
                </p:oleObj>
              </mc:Choice>
              <mc:Fallback>
                <p:oleObj name="Equation" r:id="rId10" imgW="507960" imgH="215640" progId="Equation.DSMT4">
                  <p:embed/>
                  <p:pic>
                    <p:nvPicPr>
                      <p:cNvPr id="0" name=""/>
                      <p:cNvPicPr/>
                      <p:nvPr/>
                    </p:nvPicPr>
                    <p:blipFill>
                      <a:blip r:embed="rId11"/>
                      <a:stretch>
                        <a:fillRect/>
                      </a:stretch>
                    </p:blipFill>
                    <p:spPr>
                      <a:xfrm>
                        <a:off x="1219200" y="6019800"/>
                        <a:ext cx="1143000" cy="48577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A143E3F-3737-42D4-AC58-A441293FB781}"/>
              </a:ext>
            </a:extLst>
          </p:cNvPr>
          <p:cNvSpPr>
            <a:spLocks noGrp="1"/>
          </p:cNvSpPr>
          <p:nvPr>
            <p:ph idx="17"/>
          </p:nvPr>
        </p:nvSpPr>
        <p:spPr>
          <a:xfrm>
            <a:off x="2362200" y="6019800"/>
            <a:ext cx="2057400" cy="55001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for example.</a:t>
            </a:r>
            <a:endParaRPr lang="en-US" dirty="0">
              <a:latin typeface="Calibri (Body)"/>
            </a:endParaRPr>
          </a:p>
        </p:txBody>
      </p:sp>
      <p:sp>
        <p:nvSpPr>
          <p:cNvPr id="15" name="Slide Number Placeholder 5">
            <a:extLst>
              <a:ext uri="{FF2B5EF4-FFF2-40B4-BE49-F238E27FC236}">
                <a16:creationId xmlns:a16="http://schemas.microsoft.com/office/drawing/2014/main" id="{15FDFB25-E7BC-4DFA-98CB-A472F7715C0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152277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r>
              <a:rPr lang="en-US" sz="1500" dirty="0"/>
              <a:t> 1</a:t>
            </a:r>
          </a:p>
        </p:txBody>
      </p:sp>
      <p:sp>
        <p:nvSpPr>
          <p:cNvPr id="9" name="Content Placeholder 2"/>
          <p:cNvSpPr>
            <a:spLocks noGrp="1"/>
          </p:cNvSpPr>
          <p:nvPr>
            <p:ph idx="1"/>
          </p:nvPr>
        </p:nvSpPr>
        <p:spPr>
          <a:xfrm>
            <a:off x="457200" y="1295399"/>
            <a:ext cx="8229600" cy="1026267"/>
          </a:xfrm>
        </p:spPr>
        <p:txBody>
          <a:bodyPr/>
          <a:lstStyle/>
          <a:p>
            <a:r>
              <a:rPr lang="en-US" b="1" dirty="0">
                <a:latin typeface="Calibri (Body)"/>
              </a:rPr>
              <a:t>Definition</a:t>
            </a:r>
            <a:r>
              <a:rPr lang="en-US" dirty="0">
                <a:latin typeface="Calibri (Body)"/>
              </a:rPr>
              <a:t>: Let </a:t>
            </a:r>
            <a:r>
              <a:rPr lang="en-US" i="1" dirty="0">
                <a:latin typeface="Calibri (Body)"/>
              </a:rPr>
              <a:t>f</a:t>
            </a:r>
            <a:r>
              <a:rPr lang="en-US" dirty="0">
                <a:latin typeface="Calibri (Body)"/>
              </a:rPr>
              <a:t> be a bijection from </a:t>
            </a:r>
            <a:r>
              <a:rPr lang="en-US" i="1" dirty="0">
                <a:latin typeface="Calibri (Body)"/>
              </a:rPr>
              <a:t>A</a:t>
            </a:r>
            <a:r>
              <a:rPr lang="en-US" dirty="0">
                <a:latin typeface="Calibri (Body)"/>
              </a:rPr>
              <a:t> to </a:t>
            </a:r>
            <a:r>
              <a:rPr lang="en-US" i="1" dirty="0">
                <a:latin typeface="Calibri (Body)"/>
              </a:rPr>
              <a:t>B</a:t>
            </a:r>
            <a:r>
              <a:rPr lang="en-US" dirty="0">
                <a:latin typeface="Calibri (Body)"/>
              </a:rPr>
              <a:t>. Then the </a:t>
            </a:r>
            <a:r>
              <a:rPr lang="en-US" i="1" dirty="0">
                <a:latin typeface="Calibri (Body)"/>
              </a:rPr>
              <a:t>inverse</a:t>
            </a:r>
            <a:r>
              <a:rPr lang="en-US" dirty="0">
                <a:latin typeface="Calibri (Body)"/>
              </a:rPr>
              <a:t> of </a:t>
            </a:r>
            <a:r>
              <a:rPr lang="en-US" i="1" dirty="0">
                <a:latin typeface="Calibri (Body)"/>
              </a:rPr>
              <a:t>f</a:t>
            </a:r>
            <a:r>
              <a:rPr lang="en-US" dirty="0">
                <a:latin typeface="Calibri (Body)"/>
              </a:rPr>
              <a:t>, denoted</a:t>
            </a:r>
          </a:p>
        </p:txBody>
      </p:sp>
      <p:graphicFrame>
        <p:nvGraphicFramePr>
          <p:cNvPr id="1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7610982"/>
              </p:ext>
            </p:extLst>
          </p:nvPr>
        </p:nvGraphicFramePr>
        <p:xfrm>
          <a:off x="4614863" y="1790700"/>
          <a:ext cx="698500" cy="571500"/>
        </p:xfrm>
        <a:graphic>
          <a:graphicData uri="http://schemas.openxmlformats.org/presentationml/2006/ole">
            <mc:AlternateContent xmlns:mc="http://schemas.openxmlformats.org/markup-compatibility/2006">
              <mc:Choice xmlns:v="urn:schemas-microsoft-com:vml" Requires="v">
                <p:oleObj name="Equation" r:id="rId2" imgW="279360" imgH="228600" progId="Equation.DSMT4">
                  <p:embed/>
                </p:oleObj>
              </mc:Choice>
              <mc:Fallback>
                <p:oleObj name="Equation" r:id="rId2" imgW="279360" imgH="228600" progId="Equation.DSMT4">
                  <p:embed/>
                  <p:pic>
                    <p:nvPicPr>
                      <p:cNvPr id="0" name=""/>
                      <p:cNvPicPr/>
                      <p:nvPr/>
                    </p:nvPicPr>
                    <p:blipFill>
                      <a:blip r:embed="rId3"/>
                      <a:stretch>
                        <a:fillRect/>
                      </a:stretch>
                    </p:blipFill>
                    <p:spPr>
                      <a:xfrm>
                        <a:off x="4614863" y="1790700"/>
                        <a:ext cx="698500" cy="571500"/>
                      </a:xfrm>
                      <a:prstGeom prst="rect">
                        <a:avLst/>
                      </a:prstGeom>
                    </p:spPr>
                  </p:pic>
                </p:oleObj>
              </mc:Fallback>
            </mc:AlternateContent>
          </a:graphicData>
        </a:graphic>
      </p:graphicFrame>
      <p:sp>
        <p:nvSpPr>
          <p:cNvPr id="4" name="Content Placeholder 4"/>
          <p:cNvSpPr>
            <a:spLocks noGrp="1"/>
          </p:cNvSpPr>
          <p:nvPr>
            <p:ph idx="13"/>
          </p:nvPr>
        </p:nvSpPr>
        <p:spPr>
          <a:xfrm>
            <a:off x="5257800" y="1783080"/>
            <a:ext cx="3505200" cy="502920"/>
          </a:xfrm>
        </p:spPr>
        <p:txBody>
          <a:bodyPr/>
          <a:lstStyle/>
          <a:p>
            <a:r>
              <a:rPr lang="en-US" dirty="0">
                <a:latin typeface="Calibri (Body)"/>
              </a:rPr>
              <a:t>is the function from</a:t>
            </a:r>
            <a:endParaRPr lang="en-US" b="1" dirty="0">
              <a:latin typeface="Calibri (Body)"/>
            </a:endParaRPr>
          </a:p>
        </p:txBody>
      </p:sp>
      <p:sp>
        <p:nvSpPr>
          <p:cNvPr id="5" name="Content Placeholder 5"/>
          <p:cNvSpPr>
            <a:spLocks noGrp="1"/>
          </p:cNvSpPr>
          <p:nvPr>
            <p:ph idx="14"/>
          </p:nvPr>
        </p:nvSpPr>
        <p:spPr>
          <a:xfrm>
            <a:off x="457200" y="2286000"/>
            <a:ext cx="2971800" cy="593725"/>
          </a:xfrm>
        </p:spPr>
        <p:txBody>
          <a:bodyPr/>
          <a:lstStyle/>
          <a:p>
            <a:r>
              <a:rPr lang="en-US" i="1" dirty="0">
                <a:latin typeface="Calibri (Body)"/>
              </a:rPr>
              <a:t>B</a:t>
            </a:r>
            <a:r>
              <a:rPr lang="en-US" dirty="0">
                <a:latin typeface="Calibri (Body)"/>
              </a:rPr>
              <a:t> to </a:t>
            </a:r>
            <a:r>
              <a:rPr lang="en-US" i="1" dirty="0">
                <a:latin typeface="Calibri (Body)"/>
              </a:rPr>
              <a:t>A</a:t>
            </a:r>
            <a:r>
              <a:rPr lang="en-US" b="1" dirty="0">
                <a:latin typeface="Calibri (Body)"/>
              </a:rPr>
              <a:t> </a:t>
            </a:r>
            <a:r>
              <a:rPr lang="en-US" dirty="0">
                <a:latin typeface="Calibri (Body)"/>
              </a:rPr>
              <a:t>defined as</a:t>
            </a:r>
            <a:endParaRPr lang="en-US" b="1" dirty="0">
              <a:latin typeface="Calibri (Body)"/>
            </a:endParaRPr>
          </a:p>
        </p:txBody>
      </p:sp>
      <p:graphicFrame>
        <p:nvGraphicFramePr>
          <p:cNvPr id="14"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9892895"/>
              </p:ext>
            </p:extLst>
          </p:nvPr>
        </p:nvGraphicFramePr>
        <p:xfrm>
          <a:off x="3429000" y="2321666"/>
          <a:ext cx="3352800" cy="609600"/>
        </p:xfrm>
        <a:graphic>
          <a:graphicData uri="http://schemas.openxmlformats.org/presentationml/2006/ole">
            <mc:AlternateContent xmlns:mc="http://schemas.openxmlformats.org/markup-compatibility/2006">
              <mc:Choice xmlns:v="urn:schemas-microsoft-com:vml" Requires="v">
                <p:oleObj name="Equation" r:id="rId4" imgW="1396800" imgH="253800" progId="Equation.DSMT4">
                  <p:embed/>
                </p:oleObj>
              </mc:Choice>
              <mc:Fallback>
                <p:oleObj name="Equation" r:id="rId4" imgW="1396800" imgH="253800" progId="Equation.DSMT4">
                  <p:embed/>
                  <p:pic>
                    <p:nvPicPr>
                      <p:cNvPr id="13" name="Object 12"/>
                      <p:cNvPicPr/>
                      <p:nvPr/>
                    </p:nvPicPr>
                    <p:blipFill>
                      <a:blip r:embed="rId5"/>
                      <a:stretch>
                        <a:fillRect/>
                      </a:stretch>
                    </p:blipFill>
                    <p:spPr>
                      <a:xfrm>
                        <a:off x="3429000" y="2321666"/>
                        <a:ext cx="3352800" cy="609600"/>
                      </a:xfrm>
                      <a:prstGeom prst="rect">
                        <a:avLst/>
                      </a:prstGeom>
                    </p:spPr>
                  </p:pic>
                </p:oleObj>
              </mc:Fallback>
            </mc:AlternateContent>
          </a:graphicData>
        </a:graphic>
      </p:graphicFrame>
      <p:sp>
        <p:nvSpPr>
          <p:cNvPr id="19" name="Content Placeholder 7"/>
          <p:cNvSpPr>
            <a:spLocks noGrp="1"/>
          </p:cNvSpPr>
          <p:nvPr>
            <p:ph idx="15"/>
          </p:nvPr>
        </p:nvSpPr>
        <p:spPr>
          <a:xfrm>
            <a:off x="457200" y="2819400"/>
            <a:ext cx="8229600" cy="619708"/>
          </a:xfrm>
        </p:spPr>
        <p:txBody>
          <a:bodyPr/>
          <a:lstStyle/>
          <a:p>
            <a:r>
              <a:rPr lang="en-US" dirty="0">
                <a:latin typeface="Calibri (Body)"/>
              </a:rPr>
              <a:t>No inverse exists unless </a:t>
            </a:r>
            <a:r>
              <a:rPr lang="en-US" i="1" dirty="0">
                <a:latin typeface="Calibri (Body)"/>
              </a:rPr>
              <a:t>f</a:t>
            </a:r>
            <a:r>
              <a:rPr lang="en-US" dirty="0">
                <a:latin typeface="Calibri (Body)"/>
              </a:rPr>
              <a:t> is a bijection. Why?</a:t>
            </a:r>
          </a:p>
        </p:txBody>
      </p:sp>
      <p:pic>
        <p:nvPicPr>
          <p:cNvPr id="16" name="Picture 8" descr="Illustration of function F power minus one is the inverse of function F.">
            <a:extLst>
              <a:ext uri="{FF2B5EF4-FFF2-40B4-BE49-F238E27FC236}">
                <a16:creationId xmlns:a16="http://schemas.microsoft.com/office/drawing/2014/main" id="{A33E264B-F913-498A-96A6-618A63F116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67052" y="3691295"/>
            <a:ext cx="5324348" cy="2597242"/>
          </a:xfrm>
          <a:prstGeom prst="rect">
            <a:avLst/>
          </a:prstGeom>
          <a:extLst>
            <a:ext uri="{909E8E84-426E-40DD-AFC4-6F175D3DCCD1}">
              <a14:hiddenFill xmlns:a14="http://schemas.microsoft.com/office/drawing/2010/main">
                <a:solidFill>
                  <a:srgbClr val="FFFFFF"/>
                </a:solidFill>
              </a14:hiddenFill>
            </a:ext>
          </a:extLst>
        </p:spPr>
      </p:pic>
      <p:sp>
        <p:nvSpPr>
          <p:cNvPr id="15" name="Text Placeholder 9"/>
          <p:cNvSpPr>
            <a:spLocks noGrp="1"/>
          </p:cNvSpPr>
          <p:nvPr>
            <p:ph type="body" sz="quarter" idx="18"/>
          </p:nvPr>
        </p:nvSpPr>
        <p:spPr>
          <a:xfrm>
            <a:off x="3465576" y="6446520"/>
            <a:ext cx="2212848" cy="182880"/>
          </a:xfrm>
        </p:spPr>
        <p:txBody>
          <a:bodyPr anchor="ctr"/>
          <a:lstStyle/>
          <a:p>
            <a:r>
              <a:rPr lang="en-US" dirty="0">
                <a:latin typeface="Calibri (Body)"/>
                <a:hlinkClick r:id="rId7" action="ppaction://hlinksldjump"/>
              </a:rPr>
              <a:t>Access the text alternative for slide images.</a:t>
            </a:r>
            <a:endParaRPr lang="en-US" dirty="0">
              <a:latin typeface="Calibri (Body)"/>
              <a:hlinkClick r:id="rId8" action="ppaction://hlinksldjump"/>
            </a:endParaRPr>
          </a:p>
        </p:txBody>
      </p:sp>
      <p:sp>
        <p:nvSpPr>
          <p:cNvPr id="11" name="Slide Number Placeholder 5">
            <a:extLst>
              <a:ext uri="{FF2B5EF4-FFF2-40B4-BE49-F238E27FC236}">
                <a16:creationId xmlns:a16="http://schemas.microsoft.com/office/drawing/2014/main" id="{1005C339-9EE4-4319-A53F-DC874199822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19588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a:t>
            </a:r>
            <a:endParaRPr lang="en-US" sz="1500" dirty="0"/>
          </a:p>
        </p:txBody>
      </p:sp>
      <p:sp>
        <p:nvSpPr>
          <p:cNvPr id="3" name="Content Placeholder 2"/>
          <p:cNvSpPr>
            <a:spLocks noGrp="1"/>
          </p:cNvSpPr>
          <p:nvPr>
            <p:ph idx="1"/>
          </p:nvPr>
        </p:nvSpPr>
        <p:spPr>
          <a:xfrm>
            <a:off x="457200" y="1295400"/>
            <a:ext cx="8458200" cy="5181600"/>
          </a:xfrm>
        </p:spPr>
        <p:txBody>
          <a:bodyPr/>
          <a:lstStyle/>
          <a:p>
            <a:pPr>
              <a:spcBef>
                <a:spcPts val="600"/>
              </a:spcBef>
            </a:pPr>
            <a:r>
              <a:rPr lang="en-US" dirty="0">
                <a:latin typeface="Calibri (Body)"/>
              </a:rPr>
              <a:t>A </a:t>
            </a:r>
            <a:r>
              <a:rPr lang="en-US" i="1" dirty="0">
                <a:latin typeface="Calibri (Body)"/>
              </a:rPr>
              <a:t>set</a:t>
            </a:r>
            <a:r>
              <a:rPr lang="en-US" dirty="0">
                <a:latin typeface="Calibri (Body)"/>
              </a:rPr>
              <a:t> is an unordered collection of objects.</a:t>
            </a:r>
          </a:p>
          <a:p>
            <a:pPr marL="347472" lvl="1">
              <a:spcBef>
                <a:spcPts val="600"/>
              </a:spcBef>
            </a:pPr>
            <a:r>
              <a:rPr lang="en-US" dirty="0">
                <a:latin typeface="Calibri (Body)"/>
              </a:rPr>
              <a:t> the students in this class.</a:t>
            </a:r>
          </a:p>
          <a:p>
            <a:pPr marL="347472" lvl="1">
              <a:spcBef>
                <a:spcPts val="600"/>
              </a:spcBef>
            </a:pPr>
            <a:r>
              <a:rPr lang="en-US" dirty="0">
                <a:latin typeface="Calibri (Body)"/>
              </a:rPr>
              <a:t> the chairs in this room.</a:t>
            </a:r>
          </a:p>
          <a:p>
            <a:pPr>
              <a:spcBef>
                <a:spcPts val="600"/>
              </a:spcBef>
            </a:pPr>
            <a:r>
              <a:rPr lang="en-US" dirty="0">
                <a:latin typeface="Calibri (Body)"/>
              </a:rPr>
              <a:t>The objects in a set are called the </a:t>
            </a:r>
            <a:r>
              <a:rPr lang="en-US" i="1" dirty="0">
                <a:latin typeface="Calibri (Body)"/>
              </a:rPr>
              <a:t>elements</a:t>
            </a:r>
            <a:r>
              <a:rPr lang="en-US" dirty="0">
                <a:latin typeface="Calibri (Body)"/>
              </a:rPr>
              <a:t>, or </a:t>
            </a:r>
            <a:r>
              <a:rPr lang="en-US" i="1" dirty="0">
                <a:latin typeface="Calibri (Body)"/>
              </a:rPr>
              <a:t>members</a:t>
            </a:r>
            <a:r>
              <a:rPr lang="en-US" dirty="0">
                <a:latin typeface="Calibri (Body)"/>
              </a:rPr>
              <a:t> of the set. A set is said to </a:t>
            </a:r>
            <a:r>
              <a:rPr lang="en-US" i="1" dirty="0">
                <a:latin typeface="Calibri (Body)"/>
              </a:rPr>
              <a:t>contain</a:t>
            </a:r>
            <a:r>
              <a:rPr lang="en-US" dirty="0">
                <a:latin typeface="Calibri (Body)"/>
              </a:rPr>
              <a:t> its elements.</a:t>
            </a:r>
          </a:p>
          <a:p>
            <a:pPr>
              <a:spcBef>
                <a:spcPts val="600"/>
              </a:spcBef>
            </a:pPr>
            <a:r>
              <a:rPr lang="en-US" dirty="0">
                <a:latin typeface="Calibri (Body)"/>
              </a:rPr>
              <a:t>The notation  </a:t>
            </a:r>
            <a:r>
              <a:rPr lang="en-US" i="1" dirty="0">
                <a:latin typeface="Calibri (Body)"/>
                <a:ea typeface="Cambria Math" pitchFamily="18" charset="0"/>
              </a:rPr>
              <a:t>a</a:t>
            </a:r>
            <a:r>
              <a:rPr lang="en-US" dirty="0">
                <a:latin typeface="Calibri (Body)"/>
                <a:ea typeface="Cambria Math" pitchFamily="18" charset="0"/>
              </a:rPr>
              <a:t> ∈ </a:t>
            </a:r>
            <a:r>
              <a:rPr lang="en-US" i="1" dirty="0">
                <a:latin typeface="Calibri (Body)"/>
                <a:ea typeface="Cambria Math" pitchFamily="18" charset="0"/>
              </a:rPr>
              <a:t>A</a:t>
            </a:r>
            <a:r>
              <a:rPr lang="en-US" dirty="0">
                <a:latin typeface="Calibri (Body)"/>
                <a:ea typeface="Cambria Math" pitchFamily="18" charset="0"/>
              </a:rPr>
              <a:t>  </a:t>
            </a:r>
            <a:r>
              <a:rPr lang="en-US" dirty="0">
                <a:latin typeface="Calibri (Body)"/>
              </a:rPr>
              <a:t>denotes that </a:t>
            </a:r>
            <a:r>
              <a:rPr lang="en-US" i="1" dirty="0">
                <a:latin typeface="Calibri (Body)"/>
                <a:ea typeface="Cambria Math" pitchFamily="18" charset="0"/>
              </a:rPr>
              <a:t>a</a:t>
            </a:r>
            <a:r>
              <a:rPr lang="en-US" dirty="0">
                <a:latin typeface="Calibri (Body)"/>
              </a:rPr>
              <a:t> is an element of the set </a:t>
            </a:r>
            <a:r>
              <a:rPr lang="en-US" i="1" dirty="0">
                <a:latin typeface="Calibri (Body)"/>
                <a:ea typeface="Cambria Math" pitchFamily="18" charset="0"/>
              </a:rPr>
              <a:t>A</a:t>
            </a:r>
            <a:r>
              <a:rPr lang="en-US" dirty="0">
                <a:latin typeface="Calibri (Body)"/>
              </a:rPr>
              <a:t>.</a:t>
            </a:r>
          </a:p>
          <a:p>
            <a:pPr>
              <a:spcBef>
                <a:spcPts val="600"/>
              </a:spcBef>
            </a:pPr>
            <a:r>
              <a:rPr lang="en-US" dirty="0">
                <a:latin typeface="Calibri (Body)"/>
              </a:rPr>
              <a:t>If </a:t>
            </a:r>
            <a:r>
              <a:rPr lang="en-US" i="1" dirty="0">
                <a:latin typeface="Calibri (Body)"/>
                <a:ea typeface="Cambria Math" pitchFamily="18" charset="0"/>
              </a:rPr>
              <a:t>a</a:t>
            </a:r>
            <a:r>
              <a:rPr lang="en-US" dirty="0">
                <a:latin typeface="Calibri (Body)"/>
              </a:rPr>
              <a:t> is not a member of </a:t>
            </a:r>
            <a:r>
              <a:rPr lang="en-US" i="1" dirty="0">
                <a:latin typeface="Calibri (Body)"/>
                <a:ea typeface="Cambria Math" pitchFamily="18" charset="0"/>
              </a:rPr>
              <a:t>A</a:t>
            </a:r>
            <a:r>
              <a:rPr lang="en-US" dirty="0">
                <a:latin typeface="Calibri (Body)"/>
              </a:rPr>
              <a:t>, write </a:t>
            </a:r>
            <a:r>
              <a:rPr lang="en-US" i="1" dirty="0">
                <a:latin typeface="Calibri (Body)"/>
                <a:ea typeface="Cambria Math" pitchFamily="18" charset="0"/>
              </a:rPr>
              <a:t>a</a:t>
            </a:r>
            <a:r>
              <a:rPr lang="en-US" dirty="0">
                <a:latin typeface="Calibri (Body)"/>
                <a:ea typeface="Cambria Math" pitchFamily="18" charset="0"/>
              </a:rPr>
              <a:t> </a:t>
            </a:r>
            <a:r>
              <a:rPr lang="en-US" dirty="0">
                <a:latin typeface="Calibri (Body)"/>
                <a:ea typeface="Cambria Math"/>
              </a:rPr>
              <a:t>∉</a:t>
            </a:r>
            <a:r>
              <a:rPr lang="en-US" dirty="0">
                <a:latin typeface="Calibri (Body)"/>
                <a:ea typeface="Cambria Math" pitchFamily="18" charset="0"/>
              </a:rPr>
              <a:t> </a:t>
            </a:r>
            <a:r>
              <a:rPr lang="en-US" i="1" dirty="0">
                <a:latin typeface="Calibri (Body)"/>
                <a:ea typeface="Cambria Math" pitchFamily="18" charset="0"/>
              </a:rPr>
              <a:t>A.</a:t>
            </a:r>
            <a:endParaRPr lang="en-US" dirty="0">
              <a:latin typeface="Calibri (Body)"/>
            </a:endParaRPr>
          </a:p>
        </p:txBody>
      </p:sp>
      <p:sp>
        <p:nvSpPr>
          <p:cNvPr id="4" name="Slide Number Placeholder 5">
            <a:extLst>
              <a:ext uri="{FF2B5EF4-FFF2-40B4-BE49-F238E27FC236}">
                <a16:creationId xmlns:a16="http://schemas.microsoft.com/office/drawing/2014/main" id="{A7A01009-7664-4CB3-99F4-9BF778115C4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r>
              <a:rPr lang="en-US" sz="1500" dirty="0"/>
              <a:t> 2</a:t>
            </a:r>
          </a:p>
        </p:txBody>
      </p:sp>
      <p:pic>
        <p:nvPicPr>
          <p:cNvPr id="9" name="Picture 2" descr="Function f shows A connected to B.">
            <a:extLst>
              <a:ext uri="{FF2B5EF4-FFF2-40B4-BE49-F238E27FC236}">
                <a16:creationId xmlns:a16="http://schemas.microsoft.com/office/drawing/2014/main" id="{760E15D9-8A09-4184-B47D-935477712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1524000"/>
            <a:ext cx="3367087" cy="4267200"/>
          </a:xfrm>
          <a:prstGeom prst="rect">
            <a:avLst/>
          </a:prstGeom>
          <a:extLst>
            <a:ext uri="{909E8E84-426E-40DD-AFC4-6F175D3DCCD1}">
              <a14:hiddenFill xmlns:a14="http://schemas.microsoft.com/office/drawing/2010/main">
                <a:solidFill>
                  <a:srgbClr val="FFFFFF"/>
                </a:solidFill>
              </a14:hiddenFill>
            </a:ext>
          </a:extLst>
        </p:spPr>
      </p:pic>
      <p:pic>
        <p:nvPicPr>
          <p:cNvPr id="10" name="Picture 3" descr="Inverse function f to power of negative 1 shows B connected to A. v is connected to d. w is connected to b. x is connected to c. y is connected to a.">
            <a:extLst>
              <a:ext uri="{FF2B5EF4-FFF2-40B4-BE49-F238E27FC236}">
                <a16:creationId xmlns:a16="http://schemas.microsoft.com/office/drawing/2014/main" id="{DC39308D-E37B-42B1-AD47-20DDBE3D48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4175" y="1447800"/>
            <a:ext cx="3515425" cy="4495800"/>
          </a:xfrm>
          <a:prstGeom prst="rect">
            <a:avLst/>
          </a:prstGeom>
          <a:extLst>
            <a:ext uri="{909E8E84-426E-40DD-AFC4-6F175D3DCCD1}">
              <a14:hiddenFill xmlns:a14="http://schemas.microsoft.com/office/drawing/2010/main">
                <a:solidFill>
                  <a:srgbClr val="FFFFFF"/>
                </a:solidFill>
              </a14:hiddenFill>
            </a:ext>
          </a:extLst>
        </p:spPr>
      </p:pic>
      <p:sp>
        <p:nvSpPr>
          <p:cNvPr id="5" name="Jump Link">
            <a:extLst>
              <a:ext uri="{FF2B5EF4-FFF2-40B4-BE49-F238E27FC236}">
                <a16:creationId xmlns:a16="http://schemas.microsoft.com/office/drawing/2014/main" id="{02F8D2EE-87FD-44DF-9C2B-048CC08EFA76}"/>
              </a:ext>
            </a:extLst>
          </p:cNvPr>
          <p:cNvSpPr>
            <a:spLocks noGrp="1"/>
          </p:cNvSpPr>
          <p:nvPr>
            <p:ph type="body" sz="quarter" idx="14" hasCustomPrompt="1"/>
          </p:nvPr>
        </p:nvSpPr>
        <p:spPr>
          <a:xfrm>
            <a:off x="3465576" y="6446520"/>
            <a:ext cx="2212848" cy="182880"/>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4" action="ppaction://hlinksldjump"/>
              </a:rPr>
              <a:t>Access the text alternative for slide images.</a:t>
            </a:r>
            <a:endParaRPr lang="en-US" dirty="0">
              <a:hlinkClick r:id="rId5" action="ppaction://hlinksldjump"/>
            </a:endParaRPr>
          </a:p>
        </p:txBody>
      </p:sp>
      <p:sp>
        <p:nvSpPr>
          <p:cNvPr id="6" name="Slide Number Placeholder 5">
            <a:extLst>
              <a:ext uri="{FF2B5EF4-FFF2-40B4-BE49-F238E27FC236}">
                <a16:creationId xmlns:a16="http://schemas.microsoft.com/office/drawing/2014/main" id="{79914950-7C7D-4D02-BD83-DCAC9FA0F6E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1135825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CE2-EEE2-45A7-93DF-E74B748E2D33}"/>
              </a:ext>
            </a:extLst>
          </p:cNvPr>
          <p:cNvSpPr>
            <a:spLocks noGrp="1"/>
          </p:cNvSpPr>
          <p:nvPr>
            <p:ph type="title"/>
          </p:nvPr>
        </p:nvSpPr>
        <p:spPr/>
        <p:txBody>
          <a:bodyPr/>
          <a:lstStyle/>
          <a:p>
            <a:r>
              <a:rPr lang="en-US" dirty="0"/>
              <a:t>Questions</a:t>
            </a:r>
            <a:r>
              <a:rPr lang="en-US" sz="1500" dirty="0"/>
              <a:t> 1</a:t>
            </a:r>
            <a:endParaRPr lang="en-US" dirty="0"/>
          </a:p>
        </p:txBody>
      </p:sp>
      <p:sp>
        <p:nvSpPr>
          <p:cNvPr id="3" name="Content Placeholder 2">
            <a:extLst>
              <a:ext uri="{FF2B5EF4-FFF2-40B4-BE49-F238E27FC236}">
                <a16:creationId xmlns:a16="http://schemas.microsoft.com/office/drawing/2014/main" id="{1C40564A-E79A-4A3E-8516-388002E5CCF6}"/>
              </a:ext>
            </a:extLst>
          </p:cNvPr>
          <p:cNvSpPr>
            <a:spLocks noGrp="1"/>
          </p:cNvSpPr>
          <p:nvPr>
            <p:ph idx="1"/>
          </p:nvPr>
        </p:nvSpPr>
        <p:spPr>
          <a:xfrm>
            <a:off x="457200" y="1295400"/>
            <a:ext cx="8229600" cy="1676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 </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3200" b="0" i="0" u="none" strike="noStrike" kern="1200" cap="none" spc="0" normalizeH="0" baseline="0" noProof="0" dirty="0">
                <a:ln>
                  <a:noFill/>
                </a:ln>
                <a:solidFill>
                  <a:prstClr val="black"/>
                </a:solidFill>
                <a:effectLst/>
                <a:uLnTx/>
                <a:uFillTx/>
                <a:latin typeface="Calibri (Body)"/>
              </a:rPr>
              <a:t>: Let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be the function from</a:t>
            </a:r>
          </a:p>
        </p:txBody>
      </p:sp>
      <p:graphicFrame>
        <p:nvGraphicFramePr>
          <p:cNvPr id="18" name="Object 17">
            <a:extLst>
              <a:ext uri="{FF2B5EF4-FFF2-40B4-BE49-F238E27FC236}">
                <a16:creationId xmlns:a16="http://schemas.microsoft.com/office/drawing/2014/main" id="{82893DE4-7E28-4A8F-BAD1-62684E9276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6057173"/>
              </p:ext>
            </p:extLst>
          </p:nvPr>
        </p:nvGraphicFramePr>
        <p:xfrm>
          <a:off x="6721475" y="1285875"/>
          <a:ext cx="1719263" cy="661988"/>
        </p:xfrm>
        <a:graphic>
          <a:graphicData uri="http://schemas.openxmlformats.org/presentationml/2006/ole">
            <mc:AlternateContent xmlns:mc="http://schemas.openxmlformats.org/markup-compatibility/2006">
              <mc:Choice xmlns:v="urn:schemas-microsoft-com:vml" Requires="v">
                <p:oleObj name="Equation" r:id="rId3" imgW="660240" imgH="253800" progId="Equation.DSMT4">
                  <p:embed/>
                </p:oleObj>
              </mc:Choice>
              <mc:Fallback>
                <p:oleObj name="Equation" r:id="rId3" imgW="660240" imgH="253800" progId="Equation.DSMT4">
                  <p:embed/>
                  <p:pic>
                    <p:nvPicPr>
                      <p:cNvPr id="0" name=""/>
                      <p:cNvPicPr/>
                      <p:nvPr/>
                    </p:nvPicPr>
                    <p:blipFill>
                      <a:blip r:embed="rId4"/>
                      <a:stretch>
                        <a:fillRect/>
                      </a:stretch>
                    </p:blipFill>
                    <p:spPr>
                      <a:xfrm>
                        <a:off x="6721475" y="1285875"/>
                        <a:ext cx="1719263" cy="6619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9DF138A-3910-4A67-9C11-2BE6943B28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6864490"/>
              </p:ext>
            </p:extLst>
          </p:nvPr>
        </p:nvGraphicFramePr>
        <p:xfrm>
          <a:off x="457200" y="1776724"/>
          <a:ext cx="1224101" cy="661676"/>
        </p:xfrm>
        <a:graphic>
          <a:graphicData uri="http://schemas.openxmlformats.org/presentationml/2006/ole">
            <mc:AlternateContent xmlns:mc="http://schemas.openxmlformats.org/markup-compatibility/2006">
              <mc:Choice xmlns:v="urn:schemas-microsoft-com:vml" Requires="v">
                <p:oleObj name="Equation" r:id="rId5" imgW="469800" imgH="253800" progId="Equation.DSMT4">
                  <p:embed/>
                </p:oleObj>
              </mc:Choice>
              <mc:Fallback>
                <p:oleObj name="Equation" r:id="rId5" imgW="469800" imgH="253800" progId="Equation.DSMT4">
                  <p:embed/>
                  <p:pic>
                    <p:nvPicPr>
                      <p:cNvPr id="0" name=""/>
                      <p:cNvPicPr/>
                      <p:nvPr/>
                    </p:nvPicPr>
                    <p:blipFill>
                      <a:blip r:embed="rId6"/>
                      <a:stretch>
                        <a:fillRect/>
                      </a:stretch>
                    </p:blipFill>
                    <p:spPr>
                      <a:xfrm>
                        <a:off x="457200" y="1776724"/>
                        <a:ext cx="1224101" cy="6616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6FCA556-065E-439B-B003-2B628873BD90}"/>
              </a:ext>
            </a:extLst>
          </p:cNvPr>
          <p:cNvSpPr>
            <a:spLocks noGrp="1"/>
          </p:cNvSpPr>
          <p:nvPr>
            <p:ph idx="10"/>
          </p:nvPr>
        </p:nvSpPr>
        <p:spPr>
          <a:xfrm>
            <a:off x="1600200" y="1776724"/>
            <a:ext cx="6934200" cy="57912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such that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a</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 =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b</a:t>
            </a:r>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0" i="1"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3200" b="0" i="0" u="none" strike="noStrike" kern="1200" cap="none" spc="0" normalizeH="0" baseline="0" noProof="0" dirty="0">
                <a:ln>
                  <a:noFill/>
                </a:ln>
                <a:solidFill>
                  <a:prstClr val="black"/>
                </a:solidFill>
                <a:effectLst/>
                <a:uLnTx/>
                <a:uFillTx/>
                <a:latin typeface="Calibri (Body)"/>
              </a:rPr>
              <a:t>, and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c</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0" i="1" u="none" strike="noStrike" kern="1200" cap="none" spc="0" normalizeH="0" baseline="0" noProof="0" dirty="0">
                <a:ln>
                  <a:noFill/>
                </a:ln>
                <a:solidFill>
                  <a:prstClr val="black"/>
                </a:solidFill>
                <a:effectLst/>
                <a:uLnTx/>
                <a:uFillTx/>
                <a:latin typeface="Calibri (Body)"/>
              </a:rPr>
              <a:t> =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3200" b="0" i="0" u="none" strike="noStrike" kern="1200" cap="none" spc="0" normalizeH="0" baseline="0" noProof="0" dirty="0">
                <a:ln>
                  <a:noFill/>
                </a:ln>
                <a:solidFill>
                  <a:prstClr val="black"/>
                </a:solidFill>
                <a:effectLst/>
                <a:uLnTx/>
                <a:uFillTx/>
                <a:latin typeface="Calibri (Body)"/>
              </a:rPr>
              <a:t>. Is</a:t>
            </a:r>
            <a:endParaRPr lang="en-US" dirty="0">
              <a:latin typeface="Calibri (Body)"/>
            </a:endParaRPr>
          </a:p>
        </p:txBody>
      </p:sp>
      <p:sp>
        <p:nvSpPr>
          <p:cNvPr id="5" name="Content Placeholder 4">
            <a:extLst>
              <a:ext uri="{FF2B5EF4-FFF2-40B4-BE49-F238E27FC236}">
                <a16:creationId xmlns:a16="http://schemas.microsoft.com/office/drawing/2014/main" id="{542E63C3-5863-45B0-B448-680536554935}"/>
              </a:ext>
            </a:extLst>
          </p:cNvPr>
          <p:cNvSpPr>
            <a:spLocks noGrp="1"/>
          </p:cNvSpPr>
          <p:nvPr>
            <p:ph idx="11"/>
          </p:nvPr>
        </p:nvSpPr>
        <p:spPr>
          <a:xfrm>
            <a:off x="457200" y="2302966"/>
            <a:ext cx="6705600" cy="579119"/>
          </a:xfrm>
        </p:spPr>
        <p:txBody>
          <a:bodyPr/>
          <a:lstStyle/>
          <a:p>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invertible and if so what is its inverse?</a:t>
            </a:r>
            <a:endParaRPr lang="en-US" dirty="0">
              <a:latin typeface="Calibri (Body)"/>
            </a:endParaRPr>
          </a:p>
        </p:txBody>
      </p:sp>
      <p:sp>
        <p:nvSpPr>
          <p:cNvPr id="8" name="Content Placeholder 7">
            <a:extLst>
              <a:ext uri="{FF2B5EF4-FFF2-40B4-BE49-F238E27FC236}">
                <a16:creationId xmlns:a16="http://schemas.microsoft.com/office/drawing/2014/main" id="{A12F2D87-733A-4A21-95A4-BE23CDB2684E}"/>
              </a:ext>
            </a:extLst>
          </p:cNvPr>
          <p:cNvSpPr>
            <a:spLocks noGrp="1"/>
          </p:cNvSpPr>
          <p:nvPr>
            <p:ph idx="14"/>
          </p:nvPr>
        </p:nvSpPr>
        <p:spPr>
          <a:xfrm>
            <a:off x="457200" y="3799616"/>
            <a:ext cx="8382000" cy="1676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 The function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is invertible because it is a one-to-one correspondence. The inverse function</a:t>
            </a:r>
          </a:p>
        </p:txBody>
      </p:sp>
      <p:graphicFrame>
        <p:nvGraphicFramePr>
          <p:cNvPr id="20" name="Object 19">
            <a:extLst>
              <a:ext uri="{FF2B5EF4-FFF2-40B4-BE49-F238E27FC236}">
                <a16:creationId xmlns:a16="http://schemas.microsoft.com/office/drawing/2014/main" id="{634B169B-E4FC-4F49-8F1F-0CE2B7E973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356773"/>
              </p:ext>
            </p:extLst>
          </p:nvPr>
        </p:nvGraphicFramePr>
        <p:xfrm>
          <a:off x="1941944" y="4768993"/>
          <a:ext cx="609600" cy="577516"/>
        </p:xfrm>
        <a:graphic>
          <a:graphicData uri="http://schemas.openxmlformats.org/presentationml/2006/ole">
            <mc:AlternateContent xmlns:mc="http://schemas.openxmlformats.org/markup-compatibility/2006">
              <mc:Choice xmlns:v="urn:schemas-microsoft-com:vml" Requires="v">
                <p:oleObj name="Equation" r:id="rId7" imgW="241200" imgH="228600" progId="Equation.DSMT4">
                  <p:embed/>
                </p:oleObj>
              </mc:Choice>
              <mc:Fallback>
                <p:oleObj name="Equation" r:id="rId7" imgW="241200" imgH="228600" progId="Equation.DSMT4">
                  <p:embed/>
                  <p:pic>
                    <p:nvPicPr>
                      <p:cNvPr id="0" name=""/>
                      <p:cNvPicPr/>
                      <p:nvPr/>
                    </p:nvPicPr>
                    <p:blipFill>
                      <a:blip r:embed="rId8"/>
                      <a:stretch>
                        <a:fillRect/>
                      </a:stretch>
                    </p:blipFill>
                    <p:spPr>
                      <a:xfrm>
                        <a:off x="1941944" y="4768993"/>
                        <a:ext cx="609600" cy="57751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FCA0902-7B82-479F-B647-7AFB955B2EF8}"/>
              </a:ext>
            </a:extLst>
          </p:cNvPr>
          <p:cNvSpPr>
            <a:spLocks noGrp="1"/>
          </p:cNvSpPr>
          <p:nvPr>
            <p:ph idx="15"/>
          </p:nvPr>
        </p:nvSpPr>
        <p:spPr>
          <a:xfrm>
            <a:off x="2486890" y="4769341"/>
            <a:ext cx="6008255" cy="620622"/>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reverses the correspondence given</a:t>
            </a:r>
            <a:endParaRPr lang="en-US" dirty="0">
              <a:latin typeface="Calibri (Body)"/>
            </a:endParaRPr>
          </a:p>
        </p:txBody>
      </p:sp>
      <p:sp>
        <p:nvSpPr>
          <p:cNvPr id="10" name="Content Placeholder 9">
            <a:extLst>
              <a:ext uri="{FF2B5EF4-FFF2-40B4-BE49-F238E27FC236}">
                <a16:creationId xmlns:a16="http://schemas.microsoft.com/office/drawing/2014/main" id="{B4D68915-069D-4D65-A43E-B7A8C0B991FB}"/>
              </a:ext>
            </a:extLst>
          </p:cNvPr>
          <p:cNvSpPr>
            <a:spLocks noGrp="1"/>
          </p:cNvSpPr>
          <p:nvPr>
            <p:ph idx="16"/>
          </p:nvPr>
        </p:nvSpPr>
        <p:spPr>
          <a:xfrm>
            <a:off x="457200" y="5265450"/>
            <a:ext cx="1447800" cy="635493"/>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by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so</a:t>
            </a:r>
            <a:endParaRPr lang="en-US" dirty="0">
              <a:latin typeface="Calibri (Body)"/>
            </a:endParaRPr>
          </a:p>
        </p:txBody>
      </p:sp>
      <p:graphicFrame>
        <p:nvGraphicFramePr>
          <p:cNvPr id="21" name="Object 20">
            <a:extLst>
              <a:ext uri="{FF2B5EF4-FFF2-40B4-BE49-F238E27FC236}">
                <a16:creationId xmlns:a16="http://schemas.microsoft.com/office/drawing/2014/main" id="{BF5A4302-EA72-498B-B9EE-79C1ACD605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5613282"/>
              </p:ext>
            </p:extLst>
          </p:nvPr>
        </p:nvGraphicFramePr>
        <p:xfrm>
          <a:off x="1766691" y="5287470"/>
          <a:ext cx="5853309" cy="635493"/>
        </p:xfrm>
        <a:graphic>
          <a:graphicData uri="http://schemas.openxmlformats.org/presentationml/2006/ole">
            <mc:AlternateContent xmlns:mc="http://schemas.openxmlformats.org/markup-compatibility/2006">
              <mc:Choice xmlns:v="urn:schemas-microsoft-com:vml" Requires="v">
                <p:oleObj name="Equation" r:id="rId9" imgW="2336760" imgH="253800" progId="Equation.DSMT4">
                  <p:embed/>
                </p:oleObj>
              </mc:Choice>
              <mc:Fallback>
                <p:oleObj name="Equation" r:id="rId9" imgW="2336760" imgH="253800" progId="Equation.DSMT4">
                  <p:embed/>
                  <p:pic>
                    <p:nvPicPr>
                      <p:cNvPr id="0" name=""/>
                      <p:cNvPicPr/>
                      <p:nvPr/>
                    </p:nvPicPr>
                    <p:blipFill>
                      <a:blip r:embed="rId10"/>
                      <a:stretch>
                        <a:fillRect/>
                      </a:stretch>
                    </p:blipFill>
                    <p:spPr>
                      <a:xfrm>
                        <a:off x="1766691" y="5287470"/>
                        <a:ext cx="5853309" cy="63549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28458E7-182E-47F3-A195-C7A9AE18EF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1651631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8DB-0BAF-41AE-99F8-A53527AAB3C0}"/>
              </a:ext>
            </a:extLst>
          </p:cNvPr>
          <p:cNvSpPr>
            <a:spLocks noGrp="1"/>
          </p:cNvSpPr>
          <p:nvPr>
            <p:ph type="title"/>
          </p:nvPr>
        </p:nvSpPr>
        <p:spPr/>
        <p:txBody>
          <a:bodyPr/>
          <a:lstStyle/>
          <a:p>
            <a:r>
              <a:rPr lang="en-US" dirty="0"/>
              <a:t>Questions</a:t>
            </a:r>
            <a:r>
              <a:rPr lang="en-US" sz="1500" dirty="0"/>
              <a:t> 2</a:t>
            </a:r>
            <a:endParaRPr lang="en-US" dirty="0"/>
          </a:p>
        </p:txBody>
      </p:sp>
      <p:sp>
        <p:nvSpPr>
          <p:cNvPr id="3" name="Content Placeholder 2">
            <a:extLst>
              <a:ext uri="{FF2B5EF4-FFF2-40B4-BE49-F238E27FC236}">
                <a16:creationId xmlns:a16="http://schemas.microsoft.com/office/drawing/2014/main" id="{23FF2A06-5CA2-43D5-A194-3BC3BF11498B}"/>
              </a:ext>
            </a:extLst>
          </p:cNvPr>
          <p:cNvSpPr>
            <a:spLocks noGrp="1"/>
          </p:cNvSpPr>
          <p:nvPr>
            <p:ph idx="1"/>
          </p:nvPr>
        </p:nvSpPr>
        <p:spPr>
          <a:xfrm>
            <a:off x="457200" y="1295400"/>
            <a:ext cx="8077200" cy="1676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 </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rPr>
              <a:t>Let </a:t>
            </a:r>
            <a:r>
              <a:rPr kumimoji="0" lang="en-US" sz="3200" b="0" i="1" u="none" strike="noStrike" kern="1200" cap="none" spc="0" normalizeH="0" baseline="0" noProof="0" dirty="0">
                <a:ln>
                  <a:noFill/>
                </a:ln>
                <a:solidFill>
                  <a:prstClr val="black"/>
                </a:solidFill>
                <a:effectLst/>
                <a:uLnTx/>
                <a:uFillTx/>
                <a:latin typeface="Calibri (Body)"/>
              </a:rPr>
              <a:t>f: </a:t>
            </a:r>
            <a:r>
              <a:rPr kumimoji="0" lang="en-US" sz="3200" b="1" i="0" u="none" strike="noStrike" kern="1200" cap="none" spc="0" normalizeH="0" baseline="0" noProof="0" dirty="0">
                <a:ln>
                  <a:noFill/>
                </a:ln>
                <a:solidFill>
                  <a:prstClr val="black"/>
                </a:solidFill>
                <a:effectLst/>
                <a:uLnTx/>
                <a:uFillTx/>
                <a:latin typeface="Calibri (Body)"/>
              </a:rPr>
              <a:t>Z </a:t>
            </a:r>
            <a:r>
              <a:rPr kumimoji="0" lang="en-US" sz="3200" b="0" i="0" u="none" strike="noStrike" kern="1200" cap="none" spc="0" normalizeH="0" baseline="0" noProof="0" dirty="0">
                <a:ln>
                  <a:noFill/>
                </a:ln>
                <a:solidFill>
                  <a:prstClr val="black"/>
                </a:solidFill>
                <a:effectLst/>
                <a:uLnTx/>
                <a:uFillTx/>
                <a:latin typeface="Calibri (Body)"/>
                <a:sym typeface="Symbol" panose="05050102010706020507" pitchFamily="18" charset="2"/>
              </a:rPr>
              <a:t>→</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 </a:t>
            </a:r>
            <a:r>
              <a:rPr kumimoji="0" lang="en-US" sz="3200" b="1" i="0" u="none" strike="noStrike" kern="1200" cap="none" spc="0" normalizeH="0" baseline="0" noProof="0" dirty="0">
                <a:ln>
                  <a:noFill/>
                </a:ln>
                <a:solidFill>
                  <a:prstClr val="black"/>
                </a:solidFill>
                <a:effectLst/>
                <a:uLnTx/>
                <a:uFillTx/>
                <a:latin typeface="Calibri (Body)"/>
                <a:sym typeface="Wingdings" pitchFamily="2" charset="2"/>
              </a:rPr>
              <a:t>Z</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 </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be such that </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f</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x</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 </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 x </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sym typeface="Wingdings" pitchFamily="2" charset="2"/>
              </a:rPr>
              <a:t>1</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 Is </a:t>
            </a:r>
            <a:r>
              <a:rPr kumimoji="0" lang="en-US" sz="3200" b="0" i="1" u="none" strike="noStrike" kern="1200" cap="none" spc="0" normalizeH="0" baseline="0" noProof="0" dirty="0">
                <a:ln>
                  <a:noFill/>
                </a:ln>
                <a:solidFill>
                  <a:prstClr val="black"/>
                </a:solidFill>
                <a:effectLst/>
                <a:uLnTx/>
                <a:uFillTx/>
                <a:latin typeface="Calibri (Body)"/>
                <a:sym typeface="Wingdings" pitchFamily="2" charset="2"/>
              </a:rPr>
              <a:t>f</a:t>
            </a:r>
            <a:r>
              <a:rPr kumimoji="0" lang="en-US" sz="3200" b="0" i="0" u="none" strike="noStrike" kern="1200" cap="none" spc="0" normalizeH="0" baseline="0" noProof="0" dirty="0">
                <a:ln>
                  <a:noFill/>
                </a:ln>
                <a:solidFill>
                  <a:prstClr val="black"/>
                </a:solidFill>
                <a:effectLst/>
                <a:uLnTx/>
                <a:uFillTx/>
                <a:latin typeface="Calibri (Body)"/>
                <a:sym typeface="Wingdings" pitchFamily="2" charset="2"/>
              </a:rPr>
              <a:t> invertible, and if so, what is its inverse?</a:t>
            </a:r>
          </a:p>
        </p:txBody>
      </p:sp>
      <p:sp>
        <p:nvSpPr>
          <p:cNvPr id="5" name="Content Placeholder 4">
            <a:extLst>
              <a:ext uri="{FF2B5EF4-FFF2-40B4-BE49-F238E27FC236}">
                <a16:creationId xmlns:a16="http://schemas.microsoft.com/office/drawing/2014/main" id="{BC4030DC-B172-4079-BB2D-47E2767A846B}"/>
              </a:ext>
            </a:extLst>
          </p:cNvPr>
          <p:cNvSpPr>
            <a:spLocks noGrp="1"/>
          </p:cNvSpPr>
          <p:nvPr>
            <p:ph idx="11"/>
          </p:nvPr>
        </p:nvSpPr>
        <p:spPr>
          <a:xfrm>
            <a:off x="457200" y="3810000"/>
            <a:ext cx="8229600" cy="22097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 The function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is invertible because it is a one-to-one correspondence. The inverse function</a:t>
            </a:r>
          </a:p>
        </p:txBody>
      </p:sp>
      <p:graphicFrame>
        <p:nvGraphicFramePr>
          <p:cNvPr id="16" name="Object 15">
            <a:extLst>
              <a:ext uri="{FF2B5EF4-FFF2-40B4-BE49-F238E27FC236}">
                <a16:creationId xmlns:a16="http://schemas.microsoft.com/office/drawing/2014/main" id="{9AAE4028-ECDC-4C46-9C7B-D062538DEB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4280926"/>
              </p:ext>
            </p:extLst>
          </p:nvPr>
        </p:nvGraphicFramePr>
        <p:xfrm>
          <a:off x="1905000" y="4800600"/>
          <a:ext cx="609600" cy="577516"/>
        </p:xfrm>
        <a:graphic>
          <a:graphicData uri="http://schemas.openxmlformats.org/presentationml/2006/ole">
            <mc:AlternateContent xmlns:mc="http://schemas.openxmlformats.org/markup-compatibility/2006">
              <mc:Choice xmlns:v="urn:schemas-microsoft-com:vml" Requires="v">
                <p:oleObj name="Equation" r:id="rId2" imgW="241200" imgH="228600" progId="Equation.DSMT4">
                  <p:embed/>
                </p:oleObj>
              </mc:Choice>
              <mc:Fallback>
                <p:oleObj name="Equation" r:id="rId2" imgW="241200" imgH="228600" progId="Equation.DSMT4">
                  <p:embed/>
                  <p:pic>
                    <p:nvPicPr>
                      <p:cNvPr id="20" name="Object 19">
                        <a:extLst>
                          <a:ext uri="{FF2B5EF4-FFF2-40B4-BE49-F238E27FC236}">
                            <a16:creationId xmlns:a16="http://schemas.microsoft.com/office/drawing/2014/main" id="{634B169B-E4FC-4F49-8F1F-0CE2B7E973C1}"/>
                          </a:ext>
                        </a:extLst>
                      </p:cNvPr>
                      <p:cNvPicPr/>
                      <p:nvPr/>
                    </p:nvPicPr>
                    <p:blipFill>
                      <a:blip r:embed="rId3"/>
                      <a:stretch>
                        <a:fillRect/>
                      </a:stretch>
                    </p:blipFill>
                    <p:spPr>
                      <a:xfrm>
                        <a:off x="1905000" y="4800600"/>
                        <a:ext cx="609600" cy="5775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EF49137-488D-4551-A303-C667D404545B}"/>
              </a:ext>
            </a:extLst>
          </p:cNvPr>
          <p:cNvSpPr>
            <a:spLocks noGrp="1"/>
          </p:cNvSpPr>
          <p:nvPr>
            <p:ph idx="12"/>
          </p:nvPr>
        </p:nvSpPr>
        <p:spPr>
          <a:xfrm>
            <a:off x="2401455" y="4800600"/>
            <a:ext cx="5562600" cy="615831"/>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reverses the correspondence so</a:t>
            </a:r>
            <a:endParaRPr lang="en-US" dirty="0">
              <a:latin typeface="Calibri (Body)"/>
            </a:endParaRPr>
          </a:p>
        </p:txBody>
      </p:sp>
      <p:graphicFrame>
        <p:nvGraphicFramePr>
          <p:cNvPr id="17" name="Object 16">
            <a:extLst>
              <a:ext uri="{FF2B5EF4-FFF2-40B4-BE49-F238E27FC236}">
                <a16:creationId xmlns:a16="http://schemas.microsoft.com/office/drawing/2014/main" id="{52657F8B-71CD-4E37-B247-CCFF78D3EE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6439295"/>
              </p:ext>
            </p:extLst>
          </p:nvPr>
        </p:nvGraphicFramePr>
        <p:xfrm>
          <a:off x="7772400" y="4800600"/>
          <a:ext cx="609600" cy="577850"/>
        </p:xfrm>
        <a:graphic>
          <a:graphicData uri="http://schemas.openxmlformats.org/presentationml/2006/ole">
            <mc:AlternateContent xmlns:mc="http://schemas.openxmlformats.org/markup-compatibility/2006">
              <mc:Choice xmlns:v="urn:schemas-microsoft-com:vml" Requires="v">
                <p:oleObj name="Equation" r:id="rId4" imgW="609558" imgH="577907" progId="Equation.DSMT4">
                  <p:embed/>
                </p:oleObj>
              </mc:Choice>
              <mc:Fallback>
                <p:oleObj name="Equation" r:id="rId4" imgW="609558" imgH="577907" progId="Equation.DSMT4">
                  <p:embed/>
                  <p:pic>
                    <p:nvPicPr>
                      <p:cNvPr id="0" name=""/>
                      <p:cNvPicPr/>
                      <p:nvPr/>
                    </p:nvPicPr>
                    <p:blipFill>
                      <a:blip r:embed="rId5"/>
                      <a:stretch>
                        <a:fillRect/>
                      </a:stretch>
                    </p:blipFill>
                    <p:spPr>
                      <a:xfrm>
                        <a:off x="7772400" y="4800600"/>
                        <a:ext cx="609600" cy="5778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0287DAB-8344-4977-9CDA-D7B4175D2F7D}"/>
              </a:ext>
            </a:extLst>
          </p:cNvPr>
          <p:cNvSpPr>
            <a:spLocks noGrp="1"/>
          </p:cNvSpPr>
          <p:nvPr>
            <p:ph idx="13"/>
          </p:nvPr>
        </p:nvSpPr>
        <p:spPr>
          <a:xfrm>
            <a:off x="457200" y="5289885"/>
            <a:ext cx="1944255" cy="577515"/>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y</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 y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a:t>
            </a:r>
            <a:endParaRPr lang="en-US" dirty="0">
              <a:latin typeface="Calibri (Body)"/>
            </a:endParaRPr>
          </a:p>
        </p:txBody>
      </p:sp>
      <p:sp>
        <p:nvSpPr>
          <p:cNvPr id="15" name="Slide Number Placeholder 5">
            <a:extLst>
              <a:ext uri="{FF2B5EF4-FFF2-40B4-BE49-F238E27FC236}">
                <a16:creationId xmlns:a16="http://schemas.microsoft.com/office/drawing/2014/main" id="{5774C445-C943-4231-A53B-DFAF5E5065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4177346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en-US" sz="1500" dirty="0"/>
              <a:t> 3</a:t>
            </a:r>
          </a:p>
        </p:txBody>
      </p:sp>
      <p:sp>
        <p:nvSpPr>
          <p:cNvPr id="7" name="Content Placeholder 2"/>
          <p:cNvSpPr>
            <a:spLocks noGrp="1"/>
          </p:cNvSpPr>
          <p:nvPr>
            <p:ph idx="1"/>
          </p:nvPr>
        </p:nvSpPr>
        <p:spPr>
          <a:xfrm>
            <a:off x="457200" y="1295400"/>
            <a:ext cx="6248400" cy="533400"/>
          </a:xfrm>
        </p:spPr>
        <p:txBody>
          <a:bodyPr/>
          <a:lstStyle/>
          <a:p>
            <a:r>
              <a:rPr lang="en-US" b="1" dirty="0">
                <a:latin typeface="Calibri (Body)"/>
              </a:rPr>
              <a:t>Example </a:t>
            </a:r>
            <a:r>
              <a:rPr lang="en-US" b="1" dirty="0">
                <a:latin typeface="Calibri (Body)"/>
                <a:ea typeface="Cambria Math" pitchFamily="18" charset="0"/>
              </a:rPr>
              <a:t>3</a:t>
            </a:r>
            <a:r>
              <a:rPr lang="en-US" dirty="0">
                <a:latin typeface="Calibri (Body)"/>
                <a:ea typeface="Cambria Math" pitchFamily="18" charset="0"/>
              </a:rPr>
              <a:t>: </a:t>
            </a:r>
            <a:r>
              <a:rPr lang="en-US" dirty="0">
                <a:latin typeface="Calibri (Body)"/>
              </a:rPr>
              <a:t>Let </a:t>
            </a:r>
            <a:r>
              <a:rPr lang="en-US" i="1" dirty="0">
                <a:latin typeface="Calibri (Body)"/>
              </a:rPr>
              <a:t>f: </a:t>
            </a:r>
            <a:r>
              <a:rPr lang="en-US" b="1" dirty="0">
                <a:latin typeface="Calibri (Body)"/>
              </a:rPr>
              <a:t>R</a:t>
            </a:r>
            <a:r>
              <a:rPr lang="en-US" i="1" dirty="0">
                <a:latin typeface="Calibri (Body)"/>
              </a:rPr>
              <a:t> </a:t>
            </a:r>
            <a:r>
              <a:rPr lang="en-US" dirty="0">
                <a:latin typeface="Calibri (Body)"/>
                <a:ea typeface="Cambria Math"/>
                <a:sym typeface="Symbol" panose="05050102010706020507" pitchFamily="18" charset="2"/>
              </a:rPr>
              <a:t>→</a:t>
            </a:r>
            <a:r>
              <a:rPr lang="en-US" i="1" dirty="0">
                <a:latin typeface="Calibri (Body)"/>
                <a:sym typeface="Wingdings" pitchFamily="2" charset="2"/>
              </a:rPr>
              <a:t> </a:t>
            </a:r>
            <a:r>
              <a:rPr lang="en-US" b="1" dirty="0">
                <a:latin typeface="Calibri (Body)"/>
                <a:sym typeface="Wingdings" pitchFamily="2" charset="2"/>
              </a:rPr>
              <a:t>R</a:t>
            </a:r>
            <a:r>
              <a:rPr lang="en-US" i="1" dirty="0">
                <a:latin typeface="Calibri (Body)"/>
                <a:sym typeface="Wingdings" pitchFamily="2" charset="2"/>
              </a:rPr>
              <a:t> </a:t>
            </a:r>
            <a:r>
              <a:rPr lang="en-US" dirty="0">
                <a:latin typeface="Calibri (Body)"/>
                <a:sym typeface="Wingdings" pitchFamily="2" charset="2"/>
              </a:rPr>
              <a:t>be such that    </a:t>
            </a:r>
            <a:endParaRPr lang="en-US" dirty="0">
              <a:latin typeface="Calibri (Body)"/>
            </a:endParaRP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273938"/>
              </p:ext>
            </p:extLst>
          </p:nvPr>
        </p:nvGraphicFramePr>
        <p:xfrm>
          <a:off x="6629400" y="1327265"/>
          <a:ext cx="1375756" cy="573088"/>
        </p:xfrm>
        <a:graphic>
          <a:graphicData uri="http://schemas.openxmlformats.org/presentationml/2006/ole">
            <mc:AlternateContent xmlns:mc="http://schemas.openxmlformats.org/markup-compatibility/2006">
              <mc:Choice xmlns:v="urn:schemas-microsoft-com:vml" Requires="v">
                <p:oleObj name="Equation" r:id="rId2" imgW="609480" imgH="253800" progId="Equation.DSMT4">
                  <p:embed/>
                </p:oleObj>
              </mc:Choice>
              <mc:Fallback>
                <p:oleObj name="Equation" r:id="rId2" imgW="609480" imgH="253800" progId="Equation.DSMT4">
                  <p:embed/>
                  <p:pic>
                    <p:nvPicPr>
                      <p:cNvPr id="0" name=""/>
                      <p:cNvPicPr/>
                      <p:nvPr/>
                    </p:nvPicPr>
                    <p:blipFill>
                      <a:blip r:embed="rId3"/>
                      <a:stretch>
                        <a:fillRect/>
                      </a:stretch>
                    </p:blipFill>
                    <p:spPr>
                      <a:xfrm>
                        <a:off x="6629400" y="1327265"/>
                        <a:ext cx="1375756" cy="573088"/>
                      </a:xfrm>
                      <a:prstGeom prst="rect">
                        <a:avLst/>
                      </a:prstGeom>
                    </p:spPr>
                  </p:pic>
                </p:oleObj>
              </mc:Fallback>
            </mc:AlternateContent>
          </a:graphicData>
        </a:graphic>
      </p:graphicFrame>
      <p:sp>
        <p:nvSpPr>
          <p:cNvPr id="6" name="Content Placeholder 4"/>
          <p:cNvSpPr>
            <a:spLocks noGrp="1"/>
          </p:cNvSpPr>
          <p:nvPr>
            <p:ph idx="13"/>
          </p:nvPr>
        </p:nvSpPr>
        <p:spPr>
          <a:xfrm>
            <a:off x="457200" y="1828800"/>
            <a:ext cx="8229600" cy="533400"/>
          </a:xfrm>
        </p:spPr>
        <p:txBody>
          <a:bodyPr/>
          <a:lstStyle/>
          <a:p>
            <a:r>
              <a:rPr lang="en-US" dirty="0">
                <a:latin typeface="Calibri (Body)"/>
                <a:sym typeface="Wingdings" pitchFamily="2" charset="2"/>
              </a:rPr>
              <a:t>Is </a:t>
            </a:r>
            <a:r>
              <a:rPr lang="en-US" i="1" dirty="0">
                <a:latin typeface="Calibri (Body)"/>
                <a:sym typeface="Wingdings" pitchFamily="2" charset="2"/>
              </a:rPr>
              <a:t>f</a:t>
            </a:r>
            <a:r>
              <a:rPr lang="en-US" dirty="0">
                <a:latin typeface="Calibri (Body)"/>
                <a:sym typeface="Wingdings" pitchFamily="2" charset="2"/>
              </a:rPr>
              <a:t> invertible, and if so, what is its inverse?</a:t>
            </a:r>
            <a:endParaRPr lang="en-US" dirty="0">
              <a:latin typeface="Calibri (Body)"/>
            </a:endParaRPr>
          </a:p>
        </p:txBody>
      </p:sp>
      <p:sp>
        <p:nvSpPr>
          <p:cNvPr id="3" name="Content Placeholder 5"/>
          <p:cNvSpPr>
            <a:spLocks noGrp="1"/>
          </p:cNvSpPr>
          <p:nvPr>
            <p:ph idx="14"/>
          </p:nvPr>
        </p:nvSpPr>
        <p:spPr>
          <a:xfrm>
            <a:off x="457200" y="3657600"/>
            <a:ext cx="8229600" cy="990600"/>
          </a:xfrm>
        </p:spPr>
        <p:txBody>
          <a:bodyPr/>
          <a:lstStyle/>
          <a:p>
            <a:r>
              <a:rPr lang="en-US" b="1" dirty="0">
                <a:latin typeface="Calibri (Body)"/>
              </a:rPr>
              <a:t>Solution</a:t>
            </a:r>
            <a:r>
              <a:rPr lang="en-US" dirty="0">
                <a:latin typeface="Calibri (Body)"/>
              </a:rPr>
              <a:t>: The function </a:t>
            </a:r>
            <a:r>
              <a:rPr lang="en-US" i="1" dirty="0">
                <a:latin typeface="Calibri (Body)"/>
              </a:rPr>
              <a:t>f</a:t>
            </a:r>
            <a:r>
              <a:rPr lang="en-US" dirty="0">
                <a:latin typeface="Calibri (Body)"/>
              </a:rPr>
              <a:t> is not invertible because it is not one-to-one.</a:t>
            </a:r>
          </a:p>
        </p:txBody>
      </p:sp>
      <p:sp>
        <p:nvSpPr>
          <p:cNvPr id="8" name="Slide Number Placeholder 5">
            <a:extLst>
              <a:ext uri="{FF2B5EF4-FFF2-40B4-BE49-F238E27FC236}">
                <a16:creationId xmlns:a16="http://schemas.microsoft.com/office/drawing/2014/main" id="{900C5094-70E2-487A-9F30-5993DB8AB52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2531678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r>
              <a:rPr lang="en-US" sz="1500" dirty="0"/>
              <a:t> 1</a:t>
            </a:r>
          </a:p>
        </p:txBody>
      </p:sp>
      <p:sp>
        <p:nvSpPr>
          <p:cNvPr id="9" name="Content Placeholder 2"/>
          <p:cNvSpPr>
            <a:spLocks noGrp="1"/>
          </p:cNvSpPr>
          <p:nvPr>
            <p:ph idx="1"/>
          </p:nvPr>
        </p:nvSpPr>
        <p:spPr>
          <a:xfrm>
            <a:off x="457200" y="1295400"/>
            <a:ext cx="8595360" cy="982027"/>
          </a:xfrm>
        </p:spPr>
        <p:txBody>
          <a:bodyPr/>
          <a:lstStyle/>
          <a:p>
            <a:r>
              <a:rPr lang="en-US" sz="2800" b="1" dirty="0">
                <a:latin typeface="Calibri (Body)"/>
              </a:rPr>
              <a:t>Definition</a:t>
            </a:r>
            <a:r>
              <a:rPr lang="en-US" sz="2800" dirty="0">
                <a:latin typeface="Calibri (Body)"/>
              </a:rPr>
              <a:t>: Let </a:t>
            </a:r>
            <a:r>
              <a:rPr lang="en-US" sz="2800" i="1" dirty="0">
                <a:latin typeface="Calibri (Body)"/>
              </a:rPr>
              <a:t>f</a:t>
            </a:r>
            <a:r>
              <a:rPr lang="en-US" sz="2800" dirty="0">
                <a:latin typeface="Calibri (Body)"/>
              </a:rPr>
              <a:t>: </a:t>
            </a:r>
            <a:r>
              <a:rPr lang="en-US" sz="2800" i="1" dirty="0">
                <a:latin typeface="Calibri (Body)"/>
              </a:rPr>
              <a:t>B</a:t>
            </a:r>
            <a:r>
              <a:rPr lang="en-US" sz="2800" dirty="0">
                <a:latin typeface="Calibri (Body)"/>
                <a:ea typeface="Cambria Math"/>
              </a:rPr>
              <a:t>→</a:t>
            </a:r>
            <a:r>
              <a:rPr lang="en-US" sz="2800" i="1" dirty="0">
                <a:latin typeface="Calibri (Body)"/>
                <a:sym typeface="Wingdings" pitchFamily="2" charset="2"/>
              </a:rPr>
              <a:t>C</a:t>
            </a:r>
            <a:r>
              <a:rPr lang="en-US" sz="2800" dirty="0">
                <a:latin typeface="Calibri (Body)"/>
                <a:sym typeface="Wingdings" pitchFamily="2" charset="2"/>
              </a:rPr>
              <a:t>, </a:t>
            </a:r>
            <a:r>
              <a:rPr lang="en-US" sz="2800" i="1" dirty="0">
                <a:latin typeface="Calibri (Body)"/>
                <a:sym typeface="Wingdings" pitchFamily="2" charset="2"/>
              </a:rPr>
              <a:t>g</a:t>
            </a:r>
            <a:r>
              <a:rPr lang="en-US" sz="2800" dirty="0">
                <a:latin typeface="Calibri (Body)"/>
                <a:sym typeface="Wingdings" pitchFamily="2" charset="2"/>
              </a:rPr>
              <a:t>: </a:t>
            </a:r>
            <a:r>
              <a:rPr lang="en-US" sz="2800" i="1" dirty="0">
                <a:latin typeface="Calibri (Body)"/>
                <a:sym typeface="Wingdings" pitchFamily="2" charset="2"/>
              </a:rPr>
              <a:t>A</a:t>
            </a:r>
            <a:r>
              <a:rPr lang="en-US" sz="2800" dirty="0">
                <a:latin typeface="Calibri (Body)"/>
                <a:ea typeface="Cambria Math"/>
              </a:rPr>
              <a:t>→</a:t>
            </a:r>
            <a:r>
              <a:rPr lang="en-US" sz="2800" i="1" dirty="0">
                <a:latin typeface="Calibri (Body)"/>
                <a:sym typeface="Wingdings" pitchFamily="2" charset="2"/>
              </a:rPr>
              <a:t>B</a:t>
            </a:r>
            <a:r>
              <a:rPr lang="en-US" sz="2800" dirty="0">
                <a:latin typeface="Calibri (Body)"/>
                <a:sym typeface="Wingdings" pitchFamily="2" charset="2"/>
              </a:rPr>
              <a:t>. The </a:t>
            </a:r>
            <a:r>
              <a:rPr lang="en-US" sz="2800" i="1" dirty="0">
                <a:latin typeface="Calibri (Body)"/>
                <a:sym typeface="Wingdings" pitchFamily="2" charset="2"/>
              </a:rPr>
              <a:t>composition of f with g</a:t>
            </a:r>
            <a:r>
              <a:rPr lang="en-US" sz="2800" dirty="0">
                <a:latin typeface="Calibri (Body)"/>
                <a:sym typeface="Wingdings" pitchFamily="2" charset="2"/>
              </a:rPr>
              <a:t>, denoted</a:t>
            </a:r>
            <a:endParaRPr lang="en-US" sz="2800" dirty="0">
              <a:latin typeface="Calibri (Body)"/>
            </a:endParaRPr>
          </a:p>
        </p:txBody>
      </p:sp>
      <p:graphicFrame>
        <p:nvGraphicFramePr>
          <p:cNvPr id="10"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7494878"/>
              </p:ext>
            </p:extLst>
          </p:nvPr>
        </p:nvGraphicFramePr>
        <p:xfrm>
          <a:off x="2219325" y="1765299"/>
          <a:ext cx="694437" cy="512127"/>
        </p:xfrm>
        <a:graphic>
          <a:graphicData uri="http://schemas.openxmlformats.org/presentationml/2006/ole">
            <mc:AlternateContent xmlns:mc="http://schemas.openxmlformats.org/markup-compatibility/2006">
              <mc:Choice xmlns:v="urn:schemas-microsoft-com:vml" Requires="v">
                <p:oleObj name="Equation" r:id="rId2" imgW="291960" imgH="215640" progId="Equation.DSMT4">
                  <p:embed/>
                </p:oleObj>
              </mc:Choice>
              <mc:Fallback>
                <p:oleObj name="Equation" r:id="rId2" imgW="291960" imgH="215640" progId="Equation.DSMT4">
                  <p:embed/>
                  <p:pic>
                    <p:nvPicPr>
                      <p:cNvPr id="0" name=""/>
                      <p:cNvPicPr/>
                      <p:nvPr/>
                    </p:nvPicPr>
                    <p:blipFill>
                      <a:blip r:embed="rId3"/>
                      <a:stretch>
                        <a:fillRect/>
                      </a:stretch>
                    </p:blipFill>
                    <p:spPr>
                      <a:xfrm>
                        <a:off x="2219325" y="1765299"/>
                        <a:ext cx="694437" cy="512127"/>
                      </a:xfrm>
                      <a:prstGeom prst="rect">
                        <a:avLst/>
                      </a:prstGeom>
                    </p:spPr>
                  </p:pic>
                </p:oleObj>
              </mc:Fallback>
            </mc:AlternateContent>
          </a:graphicData>
        </a:graphic>
      </p:graphicFrame>
      <p:sp>
        <p:nvSpPr>
          <p:cNvPr id="4" name="Content Placeholder 4"/>
          <p:cNvSpPr>
            <a:spLocks noGrp="1"/>
          </p:cNvSpPr>
          <p:nvPr>
            <p:ph idx="13"/>
          </p:nvPr>
        </p:nvSpPr>
        <p:spPr>
          <a:xfrm>
            <a:off x="2956193" y="1744027"/>
            <a:ext cx="5654407" cy="533400"/>
          </a:xfrm>
        </p:spPr>
        <p:txBody>
          <a:bodyPr/>
          <a:lstStyle/>
          <a:p>
            <a:r>
              <a:rPr lang="en-US" sz="2800" dirty="0">
                <a:latin typeface="Calibri (Body)"/>
                <a:sym typeface="Wingdings" pitchFamily="2" charset="2"/>
              </a:rPr>
              <a:t>is the function from </a:t>
            </a:r>
            <a:r>
              <a:rPr lang="en-US" sz="2800" i="1" dirty="0">
                <a:latin typeface="Calibri (Body)"/>
                <a:sym typeface="Wingdings" pitchFamily="2" charset="2"/>
              </a:rPr>
              <a:t>A</a:t>
            </a:r>
            <a:r>
              <a:rPr lang="en-US" sz="2800" dirty="0">
                <a:latin typeface="Calibri (Body)"/>
                <a:sym typeface="Wingdings" pitchFamily="2" charset="2"/>
              </a:rPr>
              <a:t> to </a:t>
            </a:r>
            <a:r>
              <a:rPr lang="en-US" sz="2800" i="1" dirty="0">
                <a:latin typeface="Calibri (Body)"/>
                <a:sym typeface="Wingdings" pitchFamily="2" charset="2"/>
              </a:rPr>
              <a:t>C </a:t>
            </a:r>
            <a:r>
              <a:rPr lang="en-US" sz="2800" dirty="0">
                <a:latin typeface="Calibri (Body)"/>
                <a:sym typeface="Wingdings" pitchFamily="2" charset="2"/>
              </a:rPr>
              <a:t>defined by</a:t>
            </a:r>
          </a:p>
        </p:txBody>
      </p:sp>
      <p:graphicFrame>
        <p:nvGraphicFramePr>
          <p:cNvPr id="11"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3193974"/>
              </p:ext>
            </p:extLst>
          </p:nvPr>
        </p:nvGraphicFramePr>
        <p:xfrm>
          <a:off x="457200" y="2254250"/>
          <a:ext cx="2953029" cy="641350"/>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10" name="Object 9"/>
                      <p:cNvPicPr/>
                      <p:nvPr/>
                    </p:nvPicPr>
                    <p:blipFill>
                      <a:blip r:embed="rId5"/>
                      <a:stretch>
                        <a:fillRect/>
                      </a:stretch>
                    </p:blipFill>
                    <p:spPr>
                      <a:xfrm>
                        <a:off x="457200" y="2254250"/>
                        <a:ext cx="2953029" cy="641350"/>
                      </a:xfrm>
                      <a:prstGeom prst="rect">
                        <a:avLst/>
                      </a:prstGeom>
                    </p:spPr>
                  </p:pic>
                </p:oleObj>
              </mc:Fallback>
            </mc:AlternateContent>
          </a:graphicData>
        </a:graphic>
      </p:graphicFrame>
      <p:pic>
        <p:nvPicPr>
          <p:cNvPr id="8" name="Picture 6" descr="Illustration of the composition of functions F and G."/>
          <p:cNvPicPr>
            <a:picLocks noGrp="1" noChangeAspect="1" noChangeArrowheads="1"/>
          </p:cNvPicPr>
          <p:nvPr>
            <p:ph idx="14"/>
          </p:nvPr>
        </p:nvPicPr>
        <p:blipFill>
          <a:blip r:embed="rId6">
            <a:extLst>
              <a:ext uri="{28A0092B-C50C-407E-A947-70E740481C1C}">
                <a14:useLocalDpi xmlns:a14="http://schemas.microsoft.com/office/drawing/2010/main" val="0"/>
              </a:ext>
            </a:extLst>
          </a:blip>
          <a:stretch>
            <a:fillRect/>
          </a:stretch>
        </p:blipFill>
        <p:spPr bwMode="auto">
          <a:xfrm>
            <a:off x="2048256" y="3429000"/>
            <a:ext cx="5413248" cy="2590800"/>
          </a:xfrm>
          <a:prstGeom prst="rect">
            <a:avLst/>
          </a:prstGeom>
          <a:extLst>
            <a:ext uri="{909E8E84-426E-40DD-AFC4-6F175D3DCCD1}">
              <a14:hiddenFill xmlns:a14="http://schemas.microsoft.com/office/drawing/2010/main">
                <a:solidFill>
                  <a:srgbClr val="FFFFFF"/>
                </a:solidFill>
              </a14:hiddenFill>
            </a:ext>
          </a:extLst>
        </p:spPr>
      </p:pic>
      <p:sp>
        <p:nvSpPr>
          <p:cNvPr id="12" name="Text Placeholder 7"/>
          <p:cNvSpPr>
            <a:spLocks noGrp="1"/>
          </p:cNvSpPr>
          <p:nvPr>
            <p:ph type="body" sz="quarter" idx="15"/>
          </p:nvPr>
        </p:nvSpPr>
        <p:spPr>
          <a:xfrm>
            <a:off x="3465576" y="6446520"/>
            <a:ext cx="2212848" cy="182880"/>
          </a:xfrm>
        </p:spPr>
        <p:txBody>
          <a:bodyPr anchor="ctr"/>
          <a:lstStyle/>
          <a:p>
            <a:r>
              <a:rPr lang="en-US" dirty="0">
                <a:hlinkClick r:id="rId7" action="ppaction://hlinksldjump"/>
              </a:rPr>
              <a:t>Access the text alternative for slide images.</a:t>
            </a:r>
            <a:endParaRPr lang="en-US" dirty="0">
              <a:hlinkClick r:id="rId8" action="ppaction://hlinksldjump"/>
            </a:endParaRPr>
          </a:p>
        </p:txBody>
      </p:sp>
      <p:sp>
        <p:nvSpPr>
          <p:cNvPr id="13" name="Slide Number Placeholder 5">
            <a:extLst>
              <a:ext uri="{FF2B5EF4-FFF2-40B4-BE49-F238E27FC236}">
                <a16:creationId xmlns:a16="http://schemas.microsoft.com/office/drawing/2014/main" id="{3F3CEE2E-C4F5-4E9D-BD43-EDAA8EDE990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1557109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Composition</a:t>
            </a:r>
            <a:r>
              <a:rPr lang="en-US" sz="1500" dirty="0"/>
              <a:t> 2</a:t>
            </a:r>
          </a:p>
        </p:txBody>
      </p:sp>
      <p:pic>
        <p:nvPicPr>
          <p:cNvPr id="9" name="Picture 2" descr="A is connected to B via g. B is connected to C via f.">
            <a:extLst>
              <a:ext uri="{FF2B5EF4-FFF2-40B4-BE49-F238E27FC236}">
                <a16:creationId xmlns:a16="http://schemas.microsoft.com/office/drawing/2014/main" id="{97EDAD09-A4DD-40E5-BD26-6D72B70C3C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752600"/>
            <a:ext cx="4495800" cy="3060603"/>
          </a:xfrm>
          <a:prstGeom prst="rect">
            <a:avLst/>
          </a:prstGeom>
          <a:extLst>
            <a:ext uri="{909E8E84-426E-40DD-AFC4-6F175D3DCCD1}">
              <a14:hiddenFill xmlns:a14="http://schemas.microsoft.com/office/drawing/2010/main">
                <a:solidFill>
                  <a:srgbClr val="FFFFFF"/>
                </a:solidFill>
              </a14:hiddenFill>
            </a:ext>
          </a:extLst>
        </p:spPr>
      </p:pic>
      <p:pic>
        <p:nvPicPr>
          <p:cNvPr id="10" name="Picture 3" descr="A is connected to C via f dot g. A contains a, b, c, and d. C contains h, i, and j. a is connected to j. b and d connected to h. c connected to i.">
            <a:extLst>
              <a:ext uri="{FF2B5EF4-FFF2-40B4-BE49-F238E27FC236}">
                <a16:creationId xmlns:a16="http://schemas.microsoft.com/office/drawing/2014/main" id="{262336AF-CD19-4443-9365-D1117659FE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7800" y="1752600"/>
            <a:ext cx="3462828" cy="2993395"/>
          </a:xfrm>
          <a:prstGeom prst="rect">
            <a:avLst/>
          </a:prstGeom>
          <a:extLst>
            <a:ext uri="{909E8E84-426E-40DD-AFC4-6F175D3DCCD1}">
              <a14:hiddenFill xmlns:a14="http://schemas.microsoft.com/office/drawing/2010/main">
                <a:solidFill>
                  <a:srgbClr val="FFFFFF"/>
                </a:solidFill>
              </a14:hiddenFill>
            </a:ext>
          </a:extLst>
        </p:spPr>
      </p:pic>
      <p:sp>
        <p:nvSpPr>
          <p:cNvPr id="5" name="Jump Link">
            <a:extLst>
              <a:ext uri="{FF2B5EF4-FFF2-40B4-BE49-F238E27FC236}">
                <a16:creationId xmlns:a16="http://schemas.microsoft.com/office/drawing/2014/main" id="{FA386B2A-5533-4E1D-8CE3-8C68E3D1D134}"/>
              </a:ext>
            </a:extLst>
          </p:cNvPr>
          <p:cNvSpPr>
            <a:spLocks noGrp="1"/>
          </p:cNvSpPr>
          <p:nvPr>
            <p:ph type="body" sz="quarter" idx="14" hasCustomPrompt="1"/>
          </p:nvPr>
        </p:nvSpPr>
        <p:spPr>
          <a:xfrm>
            <a:off x="3465576" y="6446520"/>
            <a:ext cx="2212848" cy="182880"/>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4" action="ppaction://hlinksldjump"/>
              </a:rPr>
              <a:t>Access the text alternative for slide images.</a:t>
            </a:r>
            <a:endParaRPr lang="en-US" dirty="0">
              <a:hlinkClick r:id="rId5" action="ppaction://hlinksldjump"/>
            </a:endParaRPr>
          </a:p>
        </p:txBody>
      </p:sp>
      <p:sp>
        <p:nvSpPr>
          <p:cNvPr id="6" name="Slide Number Placeholder 5">
            <a:extLst>
              <a:ext uri="{FF2B5EF4-FFF2-40B4-BE49-F238E27FC236}">
                <a16:creationId xmlns:a16="http://schemas.microsoft.com/office/drawing/2014/main" id="{8EE13AF8-CD6A-46F2-9CED-2DBD839B45D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3774829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Composition</a:t>
            </a:r>
            <a:r>
              <a:rPr lang="en-US" sz="1500" dirty="0"/>
              <a:t> 3</a:t>
            </a:r>
          </a:p>
        </p:txBody>
      </p:sp>
      <p:sp>
        <p:nvSpPr>
          <p:cNvPr id="4" name="Content Placeholder 2"/>
          <p:cNvSpPr>
            <a:spLocks noGrp="1"/>
          </p:cNvSpPr>
          <p:nvPr>
            <p:ph idx="1"/>
          </p:nvPr>
        </p:nvSpPr>
        <p:spPr>
          <a:xfrm>
            <a:off x="457200" y="1295400"/>
            <a:ext cx="2362200" cy="533400"/>
          </a:xfrm>
        </p:spPr>
        <p:txBody>
          <a:bodyPr/>
          <a:lstStyle/>
          <a:p>
            <a:r>
              <a:rPr lang="en-US" b="1" dirty="0">
                <a:latin typeface="Calibri (Body)"/>
              </a:rPr>
              <a:t>Example </a:t>
            </a:r>
            <a:r>
              <a:rPr lang="en-US" b="1" dirty="0">
                <a:latin typeface="Calibri (Body)"/>
                <a:ea typeface="Cambria Math" pitchFamily="18" charset="0"/>
              </a:rPr>
              <a:t>1</a:t>
            </a:r>
            <a:r>
              <a:rPr lang="en-US" dirty="0">
                <a:latin typeface="Calibri (Body)"/>
              </a:rPr>
              <a:t>: If</a:t>
            </a:r>
          </a:p>
        </p:txBody>
      </p:sp>
      <p:graphicFrame>
        <p:nvGraphicFramePr>
          <p:cNvPr id="2" name="Object 1">
            <a:extLst>
              <a:ext uri="{FF2B5EF4-FFF2-40B4-BE49-F238E27FC236}">
                <a16:creationId xmlns:a16="http://schemas.microsoft.com/office/drawing/2014/main" id="{C5644B39-9E0D-42D6-816A-31BEEE6721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3457913"/>
              </p:ext>
            </p:extLst>
          </p:nvPr>
        </p:nvGraphicFramePr>
        <p:xfrm>
          <a:off x="2243137" y="2306204"/>
          <a:ext cx="4670911" cy="3180195"/>
        </p:xfrm>
        <a:graphic>
          <a:graphicData uri="http://schemas.openxmlformats.org/presentationml/2006/ole">
            <mc:AlternateContent xmlns:mc="http://schemas.openxmlformats.org/markup-compatibility/2006">
              <mc:Choice xmlns:v="urn:schemas-microsoft-com:vml" Requires="v">
                <p:oleObj name="Equation" r:id="rId2" imgW="1790640" imgH="1218960" progId="Equation.DSMT4">
                  <p:embed/>
                </p:oleObj>
              </mc:Choice>
              <mc:Fallback>
                <p:oleObj name="Equation" r:id="rId2" imgW="1790640" imgH="1218960" progId="Equation.DSMT4">
                  <p:embed/>
                  <p:pic>
                    <p:nvPicPr>
                      <p:cNvPr id="0" name=""/>
                      <p:cNvPicPr/>
                      <p:nvPr/>
                    </p:nvPicPr>
                    <p:blipFill>
                      <a:blip r:embed="rId3"/>
                      <a:stretch>
                        <a:fillRect/>
                      </a:stretch>
                    </p:blipFill>
                    <p:spPr>
                      <a:xfrm>
                        <a:off x="2243137" y="2306204"/>
                        <a:ext cx="4670911" cy="3180195"/>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E286ADB9-FE00-4685-B81A-9F590D2F79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3238432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9026-78C5-4B4F-88C5-2C5F63955C26}"/>
              </a:ext>
            </a:extLst>
          </p:cNvPr>
          <p:cNvSpPr>
            <a:spLocks noGrp="1"/>
          </p:cNvSpPr>
          <p:nvPr>
            <p:ph type="title"/>
          </p:nvPr>
        </p:nvSpPr>
        <p:spPr/>
        <p:txBody>
          <a:bodyPr/>
          <a:lstStyle/>
          <a:p>
            <a:r>
              <a:rPr lang="en-US" dirty="0"/>
              <a:t>Composition Questions</a:t>
            </a:r>
            <a:r>
              <a:rPr lang="en-US" sz="1500" dirty="0"/>
              <a:t> 1</a:t>
            </a:r>
            <a:endParaRPr lang="en-US" dirty="0"/>
          </a:p>
        </p:txBody>
      </p:sp>
      <p:sp>
        <p:nvSpPr>
          <p:cNvPr id="3" name="Content Placeholder 2">
            <a:extLst>
              <a:ext uri="{FF2B5EF4-FFF2-40B4-BE49-F238E27FC236}">
                <a16:creationId xmlns:a16="http://schemas.microsoft.com/office/drawing/2014/main" id="{75B30A9E-F0F7-4B26-91EF-5B158970FC81}"/>
              </a:ext>
            </a:extLst>
          </p:cNvPr>
          <p:cNvSpPr>
            <a:spLocks noGrp="1"/>
          </p:cNvSpPr>
          <p:nvPr>
            <p:ph idx="1"/>
          </p:nvPr>
        </p:nvSpPr>
        <p:spPr>
          <a:xfrm>
            <a:off x="457200" y="1295400"/>
            <a:ext cx="8382000" cy="31242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Example </a:t>
            </a:r>
            <a:r>
              <a:rPr kumimoji="0" lang="en-US" sz="2600" b="1"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600" b="0" i="0" u="none" strike="noStrike" kern="1200" cap="none" spc="0" normalizeH="0" baseline="0" noProof="0" dirty="0">
                <a:ln>
                  <a:noFill/>
                </a:ln>
                <a:solidFill>
                  <a:prstClr val="black"/>
                </a:solidFill>
                <a:effectLst/>
                <a:uLnTx/>
                <a:uFillTx/>
                <a:latin typeface="Calibri (Body)"/>
              </a:rPr>
              <a:t>: Let </a:t>
            </a:r>
            <a:r>
              <a:rPr kumimoji="0" lang="en-US" sz="2600" b="0" i="1" u="none" strike="noStrike" kern="1200" cap="none" spc="0" normalizeH="0" baseline="0" noProof="0" dirty="0">
                <a:ln>
                  <a:noFill/>
                </a:ln>
                <a:solidFill>
                  <a:prstClr val="black"/>
                </a:solidFill>
                <a:effectLst/>
                <a:uLnTx/>
                <a:uFillTx/>
                <a:latin typeface="Calibri (Body)"/>
              </a:rPr>
              <a:t>g</a:t>
            </a:r>
            <a:r>
              <a:rPr kumimoji="0" lang="en-US" sz="2600" b="0" i="0" u="none" strike="noStrike" kern="1200" cap="none" spc="0" normalizeH="0" baseline="0" noProof="0" dirty="0">
                <a:ln>
                  <a:noFill/>
                </a:ln>
                <a:solidFill>
                  <a:prstClr val="black"/>
                </a:solidFill>
                <a:effectLst/>
                <a:uLnTx/>
                <a:uFillTx/>
                <a:latin typeface="Calibri (Body)"/>
              </a:rPr>
              <a:t> be the function from the set {</a:t>
            </a:r>
            <a:r>
              <a:rPr kumimoji="0" lang="en-US" sz="2600" b="0" i="1" u="none" strike="noStrike" kern="1200" cap="none" spc="0" normalizeH="0" baseline="0" noProof="0" dirty="0" err="1">
                <a:ln>
                  <a:noFill/>
                </a:ln>
                <a:solidFill>
                  <a:prstClr val="black"/>
                </a:solidFill>
                <a:effectLst/>
                <a:uLnTx/>
                <a:uFillTx/>
                <a:latin typeface="Calibri (Body)"/>
              </a:rPr>
              <a:t>a,b,c</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a:t>
            </a:r>
            <a:r>
              <a:rPr kumimoji="0" lang="en-US" sz="2600" b="0" i="0" u="none" strike="noStrike" kern="1200" cap="none" spc="0" normalizeH="0" baseline="0" noProof="0" dirty="0">
                <a:ln>
                  <a:noFill/>
                </a:ln>
                <a:solidFill>
                  <a:prstClr val="black"/>
                </a:solidFill>
                <a:effectLst/>
                <a:uLnTx/>
                <a:uFillTx/>
                <a:latin typeface="Calibri (Body)"/>
              </a:rPr>
              <a:t>to itself such that </a:t>
            </a:r>
            <a:r>
              <a:rPr kumimoji="0" lang="en-US" sz="2600" b="0" i="1" u="none" strike="noStrike" kern="1200" cap="none" spc="0" normalizeH="0" baseline="0" noProof="0" dirty="0">
                <a:ln>
                  <a:noFill/>
                </a:ln>
                <a:solidFill>
                  <a:prstClr val="black"/>
                </a:solidFill>
                <a:effectLst/>
                <a:uLnTx/>
                <a:uFillTx/>
                <a:latin typeface="Calibri (Body)"/>
              </a:rPr>
              <a:t>g</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a</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 b</a:t>
            </a:r>
            <a:r>
              <a:rPr kumimoji="0" lang="en-US" sz="2600" b="0" i="0" u="none" strike="noStrike" kern="1200" cap="none" spc="0" normalizeH="0" baseline="0" noProof="0" dirty="0">
                <a:ln>
                  <a:noFill/>
                </a:ln>
                <a:solidFill>
                  <a:prstClr val="black"/>
                </a:solidFill>
                <a:effectLst/>
                <a:uLnTx/>
                <a:uFillTx/>
                <a:latin typeface="Calibri (Body)"/>
              </a:rPr>
              <a:t>, </a:t>
            </a:r>
            <a:r>
              <a:rPr kumimoji="0" lang="en-US" sz="2600" b="0" i="1" u="none" strike="noStrike" kern="1200" cap="none" spc="0" normalizeH="0" baseline="0" noProof="0" dirty="0">
                <a:ln>
                  <a:noFill/>
                </a:ln>
                <a:solidFill>
                  <a:prstClr val="black"/>
                </a:solidFill>
                <a:effectLst/>
                <a:uLnTx/>
                <a:uFillTx/>
                <a:latin typeface="Calibri (Body)"/>
              </a:rPr>
              <a:t>g</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b</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 c</a:t>
            </a:r>
            <a:r>
              <a:rPr kumimoji="0" lang="en-US" sz="2600" b="0" i="0" u="none" strike="noStrike" kern="1200" cap="none" spc="0" normalizeH="0" baseline="0" noProof="0" dirty="0">
                <a:ln>
                  <a:noFill/>
                </a:ln>
                <a:solidFill>
                  <a:prstClr val="black"/>
                </a:solidFill>
                <a:effectLst/>
                <a:uLnTx/>
                <a:uFillTx/>
                <a:latin typeface="Calibri (Body)"/>
              </a:rPr>
              <a:t>, and </a:t>
            </a:r>
            <a:r>
              <a:rPr kumimoji="0" lang="en-US" sz="2600" b="0" i="1" u="none" strike="noStrike" kern="1200" cap="none" spc="0" normalizeH="0" baseline="0" noProof="0" dirty="0">
                <a:ln>
                  <a:noFill/>
                </a:ln>
                <a:solidFill>
                  <a:prstClr val="black"/>
                </a:solidFill>
                <a:effectLst/>
                <a:uLnTx/>
                <a:uFillTx/>
                <a:latin typeface="Calibri (Body)"/>
              </a:rPr>
              <a:t>g</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c</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 a</a:t>
            </a:r>
            <a:r>
              <a:rPr kumimoji="0" lang="en-US" sz="2600" b="0" i="0" u="none" strike="noStrike" kern="1200" cap="none" spc="0" normalizeH="0" baseline="0" noProof="0" dirty="0">
                <a:ln>
                  <a:noFill/>
                </a:ln>
                <a:solidFill>
                  <a:prstClr val="black"/>
                </a:solidFill>
                <a:effectLst/>
                <a:uLnTx/>
                <a:uFillTx/>
                <a:latin typeface="Calibri (Body)"/>
              </a:rPr>
              <a:t>. Let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 be the function from the set {</a:t>
            </a:r>
            <a:r>
              <a:rPr kumimoji="0" lang="en-US" sz="2600" b="0" i="1" u="none" strike="noStrike" kern="1200" cap="none" spc="0" normalizeH="0" baseline="0" noProof="0" dirty="0" err="1">
                <a:ln>
                  <a:noFill/>
                </a:ln>
                <a:solidFill>
                  <a:prstClr val="black"/>
                </a:solidFill>
                <a:effectLst/>
                <a:uLnTx/>
                <a:uFillTx/>
                <a:latin typeface="Calibri (Body)"/>
              </a:rPr>
              <a:t>a,b,c</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a:t>
            </a:r>
            <a:r>
              <a:rPr kumimoji="0" lang="en-US" sz="2600" b="0" i="0" u="none" strike="noStrike" kern="1200" cap="none" spc="0" normalizeH="0" baseline="0" noProof="0" dirty="0">
                <a:ln>
                  <a:noFill/>
                </a:ln>
                <a:solidFill>
                  <a:prstClr val="black"/>
                </a:solidFill>
                <a:effectLst/>
                <a:uLnTx/>
                <a:uFillTx/>
                <a:latin typeface="Calibri (Body)"/>
              </a:rPr>
              <a:t>to the set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1,2,3</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a:t>
            </a:r>
            <a:r>
              <a:rPr kumimoji="0" lang="en-US" sz="2600" b="0" i="0" u="none" strike="noStrike" kern="1200" cap="none" spc="0" normalizeH="0" baseline="0" noProof="0" dirty="0">
                <a:ln>
                  <a:noFill/>
                </a:ln>
                <a:solidFill>
                  <a:prstClr val="black"/>
                </a:solidFill>
                <a:effectLst/>
                <a:uLnTx/>
                <a:uFillTx/>
                <a:latin typeface="Calibri (Body)"/>
              </a:rPr>
              <a:t>such that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a</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600" b="0" i="0" u="none" strike="noStrike" kern="1200" cap="none" spc="0" normalizeH="0" baseline="0" noProof="0" dirty="0">
                <a:ln>
                  <a:noFill/>
                </a:ln>
                <a:solidFill>
                  <a:prstClr val="black"/>
                </a:solidFill>
                <a:effectLst/>
                <a:uLnTx/>
                <a:uFillTx/>
                <a:latin typeface="Calibri (Body)"/>
              </a:rPr>
              <a:t>,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b</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600" b="0" i="0" u="none" strike="noStrike" kern="1200" cap="none" spc="0" normalizeH="0" baseline="0" noProof="0" dirty="0">
                <a:ln>
                  <a:noFill/>
                </a:ln>
                <a:solidFill>
                  <a:prstClr val="black"/>
                </a:solidFill>
                <a:effectLst/>
                <a:uLnTx/>
                <a:uFillTx/>
                <a:latin typeface="Calibri (Body)"/>
              </a:rPr>
              <a:t>, and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c</a:t>
            </a:r>
            <a:r>
              <a:rPr kumimoji="0" lang="en-US" sz="2600" b="0" i="0" u="none" strike="noStrike" kern="1200" cap="none" spc="0" normalizeH="0" baseline="0" noProof="0" dirty="0">
                <a:ln>
                  <a:noFill/>
                </a:ln>
                <a:solidFill>
                  <a:prstClr val="black"/>
                </a:solidFill>
                <a:effectLst/>
                <a:uLnTx/>
                <a:uFillTx/>
                <a:latin typeface="Calibri (Body)"/>
              </a:rPr>
              <a:t>)</a:t>
            </a:r>
            <a:r>
              <a:rPr kumimoji="0" lang="en-US" sz="2600" b="0" i="1" u="none" strike="noStrike" kern="1200" cap="none" spc="0" normalizeH="0" baseline="0" noProof="0" dirty="0">
                <a:ln>
                  <a:noFill/>
                </a:ln>
                <a:solidFill>
                  <a:prstClr val="black"/>
                </a:solidFill>
                <a:effectLst/>
                <a:uLnTx/>
                <a:uFillTx/>
                <a:latin typeface="Calibri (Body)"/>
              </a:rPr>
              <a:t>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6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What is the composition of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 and </a:t>
            </a:r>
            <a:r>
              <a:rPr kumimoji="0" lang="en-US" sz="2600" b="0" i="1" u="none" strike="noStrike" kern="1200" cap="none" spc="0" normalizeH="0" baseline="0" noProof="0" dirty="0">
                <a:ln>
                  <a:noFill/>
                </a:ln>
                <a:solidFill>
                  <a:prstClr val="black"/>
                </a:solidFill>
                <a:effectLst/>
                <a:uLnTx/>
                <a:uFillTx/>
                <a:latin typeface="Calibri (Body)"/>
              </a:rPr>
              <a:t>g</a:t>
            </a:r>
            <a:r>
              <a:rPr kumimoji="0" lang="en-US" sz="2600" b="0" i="0" u="none" strike="noStrike" kern="1200" cap="none" spc="0" normalizeH="0" baseline="0" noProof="0" dirty="0">
                <a:ln>
                  <a:noFill/>
                </a:ln>
                <a:solidFill>
                  <a:prstClr val="black"/>
                </a:solidFill>
                <a:effectLst/>
                <a:uLnTx/>
                <a:uFillTx/>
                <a:latin typeface="Calibri (Body)"/>
              </a:rPr>
              <a:t>, and what is the composition of </a:t>
            </a:r>
            <a:r>
              <a:rPr kumimoji="0" lang="en-US" sz="2600" b="0" i="1" u="none" strike="noStrike" kern="1200" cap="none" spc="0" normalizeH="0" baseline="0" noProof="0" dirty="0">
                <a:ln>
                  <a:noFill/>
                </a:ln>
                <a:solidFill>
                  <a:prstClr val="black"/>
                </a:solidFill>
                <a:effectLst/>
                <a:uLnTx/>
                <a:uFillTx/>
                <a:latin typeface="Calibri (Body)"/>
              </a:rPr>
              <a:t>g </a:t>
            </a:r>
            <a:r>
              <a:rPr kumimoji="0" lang="en-US" sz="2600" b="0" i="0" u="none" strike="noStrike" kern="1200" cap="none" spc="0" normalizeH="0" baseline="0" noProof="0" dirty="0">
                <a:ln>
                  <a:noFill/>
                </a:ln>
                <a:solidFill>
                  <a:prstClr val="black"/>
                </a:solidFill>
                <a:effectLst/>
                <a:uLnTx/>
                <a:uFillTx/>
                <a:latin typeface="Calibri (Body)"/>
              </a:rPr>
              <a:t>and </a:t>
            </a:r>
            <a:r>
              <a:rPr kumimoji="0" lang="en-US" sz="2600" b="0" i="1" u="none" strike="noStrike" kern="1200" cap="none" spc="0" normalizeH="0" baseline="0" noProof="0" dirty="0">
                <a:ln>
                  <a:noFill/>
                </a:ln>
                <a:solidFill>
                  <a:prstClr val="black"/>
                </a:solidFill>
                <a:effectLst/>
                <a:uLnTx/>
                <a:uFillTx/>
                <a:latin typeface="Calibri (Body)"/>
              </a:rPr>
              <a:t>f</a:t>
            </a:r>
            <a:r>
              <a:rPr kumimoji="0" lang="en-US" sz="26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Solution: </a:t>
            </a:r>
            <a:r>
              <a:rPr kumimoji="0" lang="en-US" sz="2600" b="0" i="0" u="none" strike="noStrike" kern="1200" cap="none" spc="0" normalizeH="0" baseline="0" noProof="0" dirty="0">
                <a:ln>
                  <a:noFill/>
                </a:ln>
                <a:solidFill>
                  <a:prstClr val="black"/>
                </a:solidFill>
                <a:effectLst/>
                <a:uLnTx/>
                <a:uFillTx/>
                <a:latin typeface="Calibri (Body)"/>
              </a:rPr>
              <a:t>The composition</a:t>
            </a:r>
          </a:p>
        </p:txBody>
      </p:sp>
      <p:graphicFrame>
        <p:nvGraphicFramePr>
          <p:cNvPr id="19" name="Object 18">
            <a:extLst>
              <a:ext uri="{FF2B5EF4-FFF2-40B4-BE49-F238E27FC236}">
                <a16:creationId xmlns:a16="http://schemas.microsoft.com/office/drawing/2014/main" id="{92F8F317-2133-4935-A022-E68C7E5CA5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1656736"/>
              </p:ext>
            </p:extLst>
          </p:nvPr>
        </p:nvGraphicFramePr>
        <p:xfrm>
          <a:off x="4075114" y="3886200"/>
          <a:ext cx="714375" cy="457200"/>
        </p:xfrm>
        <a:graphic>
          <a:graphicData uri="http://schemas.openxmlformats.org/presentationml/2006/ole">
            <mc:AlternateContent xmlns:mc="http://schemas.openxmlformats.org/markup-compatibility/2006">
              <mc:Choice xmlns:v="urn:schemas-microsoft-com:vml" Requires="v">
                <p:oleObj name="Equation" r:id="rId2" imgW="317160" imgH="203040" progId="Equation.DSMT4">
                  <p:embed/>
                </p:oleObj>
              </mc:Choice>
              <mc:Fallback>
                <p:oleObj name="Equation" r:id="rId2" imgW="317160" imgH="203040" progId="Equation.DSMT4">
                  <p:embed/>
                  <p:pic>
                    <p:nvPicPr>
                      <p:cNvPr id="0" name=""/>
                      <p:cNvPicPr/>
                      <p:nvPr/>
                    </p:nvPicPr>
                    <p:blipFill>
                      <a:blip r:embed="rId3"/>
                      <a:stretch>
                        <a:fillRect/>
                      </a:stretch>
                    </p:blipFill>
                    <p:spPr>
                      <a:xfrm>
                        <a:off x="4075114" y="3886200"/>
                        <a:ext cx="714375"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E5263E4-8A75-44E4-935F-F091F9FC2945}"/>
              </a:ext>
            </a:extLst>
          </p:cNvPr>
          <p:cNvSpPr>
            <a:spLocks noGrp="1"/>
          </p:cNvSpPr>
          <p:nvPr>
            <p:ph idx="14"/>
          </p:nvPr>
        </p:nvSpPr>
        <p:spPr>
          <a:xfrm>
            <a:off x="4724400" y="3855720"/>
            <a:ext cx="2057400" cy="457200"/>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is defined by</a:t>
            </a:r>
            <a:endParaRPr lang="en-US" dirty="0">
              <a:latin typeface="Calibri (Body)"/>
            </a:endParaRPr>
          </a:p>
        </p:txBody>
      </p:sp>
      <p:graphicFrame>
        <p:nvGraphicFramePr>
          <p:cNvPr id="16" name="Object 15">
            <a:extLst>
              <a:ext uri="{FF2B5EF4-FFF2-40B4-BE49-F238E27FC236}">
                <a16:creationId xmlns:a16="http://schemas.microsoft.com/office/drawing/2014/main" id="{2FFF178D-A231-41F3-AB22-94C6BB4EE3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0929429"/>
              </p:ext>
            </p:extLst>
          </p:nvPr>
        </p:nvGraphicFramePr>
        <p:xfrm>
          <a:off x="937638" y="4312920"/>
          <a:ext cx="3588901" cy="1376565"/>
        </p:xfrm>
        <a:graphic>
          <a:graphicData uri="http://schemas.openxmlformats.org/presentationml/2006/ole">
            <mc:AlternateContent xmlns:mc="http://schemas.openxmlformats.org/markup-compatibility/2006">
              <mc:Choice xmlns:v="urn:schemas-microsoft-com:vml" Requires="v">
                <p:oleObj name="Equation" r:id="rId4" imgW="1854000" imgH="711000" progId="Equation.DSMT4">
                  <p:embed/>
                </p:oleObj>
              </mc:Choice>
              <mc:Fallback>
                <p:oleObj name="Equation" r:id="rId4" imgW="1854000" imgH="711000" progId="Equation.DSMT4">
                  <p:embed/>
                  <p:pic>
                    <p:nvPicPr>
                      <p:cNvPr id="0" name=""/>
                      <p:cNvPicPr/>
                      <p:nvPr/>
                    </p:nvPicPr>
                    <p:blipFill>
                      <a:blip r:embed="rId5"/>
                      <a:stretch>
                        <a:fillRect/>
                      </a:stretch>
                    </p:blipFill>
                    <p:spPr>
                      <a:xfrm>
                        <a:off x="937638" y="4312920"/>
                        <a:ext cx="3588901" cy="137656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173F3BE-DA83-47F9-881D-76DF6D37435B}"/>
              </a:ext>
            </a:extLst>
          </p:cNvPr>
          <p:cNvSpPr>
            <a:spLocks noGrp="1"/>
          </p:cNvSpPr>
          <p:nvPr>
            <p:ph idx="16"/>
          </p:nvPr>
        </p:nvSpPr>
        <p:spPr>
          <a:xfrm>
            <a:off x="457200" y="5767533"/>
            <a:ext cx="1752600" cy="518159"/>
          </a:xfrm>
        </p:spPr>
        <p:txBody>
          <a:bodyPr/>
          <a:lstStyle/>
          <a:p>
            <a:pPr marL="0" marR="0" lvl="1"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Note that</a:t>
            </a:r>
          </a:p>
        </p:txBody>
      </p:sp>
      <p:graphicFrame>
        <p:nvGraphicFramePr>
          <p:cNvPr id="20" name="Object 19">
            <a:extLst>
              <a:ext uri="{FF2B5EF4-FFF2-40B4-BE49-F238E27FC236}">
                <a16:creationId xmlns:a16="http://schemas.microsoft.com/office/drawing/2014/main" id="{9555EFB0-E5CD-4023-9139-815547B8C6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7155218"/>
              </p:ext>
            </p:extLst>
          </p:nvPr>
        </p:nvGraphicFramePr>
        <p:xfrm>
          <a:off x="1859523" y="5817467"/>
          <a:ext cx="673333" cy="430933"/>
        </p:xfrm>
        <a:graphic>
          <a:graphicData uri="http://schemas.openxmlformats.org/presentationml/2006/ole">
            <mc:AlternateContent xmlns:mc="http://schemas.openxmlformats.org/markup-compatibility/2006">
              <mc:Choice xmlns:v="urn:schemas-microsoft-com:vml" Requires="v">
                <p:oleObj name="Equation" r:id="rId6" imgW="317160" imgH="203040" progId="Equation.DSMT4">
                  <p:embed/>
                </p:oleObj>
              </mc:Choice>
              <mc:Fallback>
                <p:oleObj name="Equation" r:id="rId6" imgW="317160" imgH="203040" progId="Equation.DSMT4">
                  <p:embed/>
                  <p:pic>
                    <p:nvPicPr>
                      <p:cNvPr id="0" name=""/>
                      <p:cNvPicPr/>
                      <p:nvPr/>
                    </p:nvPicPr>
                    <p:blipFill>
                      <a:blip r:embed="rId7"/>
                      <a:stretch>
                        <a:fillRect/>
                      </a:stretch>
                    </p:blipFill>
                    <p:spPr>
                      <a:xfrm>
                        <a:off x="1859523" y="5817467"/>
                        <a:ext cx="673333" cy="43093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903C5C-CDB9-4E4C-8BB1-C907D78706AA}"/>
              </a:ext>
            </a:extLst>
          </p:cNvPr>
          <p:cNvSpPr>
            <a:spLocks noGrp="1"/>
          </p:cNvSpPr>
          <p:nvPr>
            <p:ph idx="17"/>
          </p:nvPr>
        </p:nvSpPr>
        <p:spPr>
          <a:xfrm>
            <a:off x="2438400" y="5767532"/>
            <a:ext cx="6248400" cy="51816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Cambria Math"/>
              </a:rPr>
              <a:t>is not defined, because the range of </a:t>
            </a:r>
            <a:r>
              <a:rPr kumimoji="0" lang="en-US" sz="2600" b="0" i="1" u="none" strike="noStrike" kern="1200" cap="none" spc="0" normalizeH="0" baseline="0" noProof="0" dirty="0">
                <a:ln>
                  <a:noFill/>
                </a:ln>
                <a:solidFill>
                  <a:prstClr val="black"/>
                </a:solidFill>
                <a:effectLst/>
                <a:uLnTx/>
                <a:uFillTx/>
                <a:latin typeface="Calibri (Body)"/>
                <a:ea typeface="Cambria Math"/>
              </a:rPr>
              <a:t>f</a:t>
            </a:r>
            <a:r>
              <a:rPr kumimoji="0" lang="en-US" sz="2600" b="0" i="0" u="none" strike="noStrike" kern="1200" cap="none" spc="0" normalizeH="0" baseline="0" noProof="0" dirty="0">
                <a:ln>
                  <a:noFill/>
                </a:ln>
                <a:solidFill>
                  <a:prstClr val="black"/>
                </a:solidFill>
                <a:effectLst/>
                <a:uLnTx/>
                <a:uFillTx/>
                <a:latin typeface="Calibri (Body)"/>
                <a:ea typeface="Cambria Math"/>
              </a:rPr>
              <a:t> is not a</a:t>
            </a:r>
            <a:endParaRPr lang="en-US" dirty="0">
              <a:latin typeface="Calibri (Body)"/>
            </a:endParaRPr>
          </a:p>
        </p:txBody>
      </p:sp>
      <p:sp>
        <p:nvSpPr>
          <p:cNvPr id="12" name="Content Placeholder 11">
            <a:extLst>
              <a:ext uri="{FF2B5EF4-FFF2-40B4-BE49-F238E27FC236}">
                <a16:creationId xmlns:a16="http://schemas.microsoft.com/office/drawing/2014/main" id="{982B4F7D-52A7-447C-8618-43D766823045}"/>
              </a:ext>
            </a:extLst>
          </p:cNvPr>
          <p:cNvSpPr>
            <a:spLocks noGrp="1"/>
          </p:cNvSpPr>
          <p:nvPr>
            <p:ph idx="18"/>
          </p:nvPr>
        </p:nvSpPr>
        <p:spPr>
          <a:xfrm>
            <a:off x="457200" y="6172200"/>
            <a:ext cx="3771900" cy="45719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Cambria Math"/>
              </a:rPr>
              <a:t>subset of the domain of </a:t>
            </a:r>
            <a:r>
              <a:rPr kumimoji="0" lang="en-US" sz="2600" b="0" i="1" u="none" strike="noStrike" kern="1200" cap="none" spc="0" normalizeH="0" baseline="0" noProof="0" dirty="0">
                <a:ln>
                  <a:noFill/>
                </a:ln>
                <a:solidFill>
                  <a:prstClr val="black"/>
                </a:solidFill>
                <a:effectLst/>
                <a:uLnTx/>
                <a:uFillTx/>
                <a:latin typeface="Calibri (Body)"/>
                <a:ea typeface="Cambria Math"/>
              </a:rPr>
              <a:t>g</a:t>
            </a:r>
            <a:r>
              <a:rPr kumimoji="0" lang="en-US" sz="2600" b="0" i="0" u="none" strike="noStrike" kern="1200" cap="none" spc="0" normalizeH="0" baseline="0" noProof="0" dirty="0">
                <a:ln>
                  <a:noFill/>
                </a:ln>
                <a:solidFill>
                  <a:prstClr val="black"/>
                </a:solidFill>
                <a:effectLst/>
                <a:uLnTx/>
                <a:uFillTx/>
                <a:latin typeface="Calibri (Body)"/>
                <a:ea typeface="Cambria Math"/>
              </a:rPr>
              <a:t>.</a:t>
            </a:r>
            <a:endParaRPr lang="en-US" dirty="0">
              <a:latin typeface="Calibri (Body)"/>
            </a:endParaRPr>
          </a:p>
        </p:txBody>
      </p:sp>
      <p:sp>
        <p:nvSpPr>
          <p:cNvPr id="15" name="Slide Number Placeholder 5">
            <a:extLst>
              <a:ext uri="{FF2B5EF4-FFF2-40B4-BE49-F238E27FC236}">
                <a16:creationId xmlns:a16="http://schemas.microsoft.com/office/drawing/2014/main" id="{611F1D2F-A463-4D20-947A-DBC5EC1E993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74064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Questions</a:t>
            </a:r>
            <a:r>
              <a:rPr lang="en-US" sz="1500" dirty="0"/>
              <a:t> 2</a:t>
            </a:r>
            <a:endParaRPr lang="en-US" dirty="0"/>
          </a:p>
        </p:txBody>
      </p:sp>
      <p:sp>
        <p:nvSpPr>
          <p:cNvPr id="5" name="Content Placeholder 2"/>
          <p:cNvSpPr>
            <a:spLocks noGrp="1"/>
          </p:cNvSpPr>
          <p:nvPr>
            <p:ph idx="1"/>
          </p:nvPr>
        </p:nvSpPr>
        <p:spPr/>
        <p:txBody>
          <a:bodyPr/>
          <a:lstStyle/>
          <a:p>
            <a:r>
              <a:rPr lang="en-US" b="1" dirty="0">
                <a:latin typeface="Calibri (Body)"/>
              </a:rPr>
              <a:t>Example </a:t>
            </a:r>
            <a:r>
              <a:rPr lang="en-US" b="1" dirty="0">
                <a:latin typeface="Calibri (Body)"/>
                <a:ea typeface="Cambria Math" pitchFamily="18" charset="0"/>
              </a:rPr>
              <a:t>2</a:t>
            </a:r>
            <a:r>
              <a:rPr lang="en-US" dirty="0">
                <a:latin typeface="Calibri (Body)"/>
              </a:rPr>
              <a:t>: Let f and g be functions from the set of integers to the set of integers defined by </a:t>
            </a:r>
          </a:p>
        </p:txBody>
      </p:sp>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7283632"/>
              </p:ext>
            </p:extLst>
          </p:nvPr>
        </p:nvGraphicFramePr>
        <p:xfrm>
          <a:off x="776288" y="2417517"/>
          <a:ext cx="4945063" cy="558800"/>
        </p:xfrm>
        <a:graphic>
          <a:graphicData uri="http://schemas.openxmlformats.org/presentationml/2006/ole">
            <mc:AlternateContent xmlns:mc="http://schemas.openxmlformats.org/markup-compatibility/2006">
              <mc:Choice xmlns:v="urn:schemas-microsoft-com:vml" Requires="v">
                <p:oleObj name="Equation" r:id="rId2" imgW="2247840" imgH="253800" progId="Equation.DSMT4">
                  <p:embed/>
                </p:oleObj>
              </mc:Choice>
              <mc:Fallback>
                <p:oleObj name="Equation" r:id="rId2" imgW="2247840" imgH="253800" progId="Equation.DSMT4">
                  <p:embed/>
                  <p:pic>
                    <p:nvPicPr>
                      <p:cNvPr id="0" name=""/>
                      <p:cNvPicPr/>
                      <p:nvPr/>
                    </p:nvPicPr>
                    <p:blipFill>
                      <a:blip r:embed="rId3"/>
                      <a:stretch>
                        <a:fillRect/>
                      </a:stretch>
                    </p:blipFill>
                    <p:spPr>
                      <a:xfrm>
                        <a:off x="776288" y="2417517"/>
                        <a:ext cx="4945063" cy="558800"/>
                      </a:xfrm>
                      <a:prstGeom prst="rect">
                        <a:avLst/>
                      </a:prstGeom>
                    </p:spPr>
                  </p:pic>
                </p:oleObj>
              </mc:Fallback>
            </mc:AlternateContent>
          </a:graphicData>
        </a:graphic>
      </p:graphicFrame>
      <p:sp>
        <p:nvSpPr>
          <p:cNvPr id="4" name="Content Placeholder 4"/>
          <p:cNvSpPr>
            <a:spLocks noGrp="1"/>
          </p:cNvSpPr>
          <p:nvPr>
            <p:ph idx="13"/>
          </p:nvPr>
        </p:nvSpPr>
        <p:spPr>
          <a:xfrm>
            <a:off x="457200" y="3048000"/>
            <a:ext cx="8229600" cy="1785447"/>
          </a:xfrm>
        </p:spPr>
        <p:txBody>
          <a:bodyPr/>
          <a:lstStyle/>
          <a:p>
            <a:r>
              <a:rPr lang="en-US" dirty="0">
                <a:latin typeface="Calibri (Body)"/>
              </a:rPr>
              <a:t>What is the composition of </a:t>
            </a:r>
            <a:r>
              <a:rPr lang="en-US" i="1" dirty="0">
                <a:latin typeface="Calibri (Body)"/>
              </a:rPr>
              <a:t>f</a:t>
            </a:r>
            <a:r>
              <a:rPr lang="en-US" dirty="0">
                <a:latin typeface="Calibri (Body)"/>
              </a:rPr>
              <a:t> and </a:t>
            </a:r>
            <a:r>
              <a:rPr lang="en-US" i="1" dirty="0">
                <a:latin typeface="Calibri (Body)"/>
              </a:rPr>
              <a:t>g</a:t>
            </a:r>
            <a:r>
              <a:rPr lang="en-US" dirty="0">
                <a:latin typeface="Calibri (Body)"/>
              </a:rPr>
              <a:t>, and also the composition of </a:t>
            </a:r>
            <a:r>
              <a:rPr lang="en-US" i="1" dirty="0">
                <a:latin typeface="Calibri (Body)"/>
              </a:rPr>
              <a:t>g</a:t>
            </a:r>
            <a:r>
              <a:rPr lang="en-US" dirty="0">
                <a:latin typeface="Calibri (Body)"/>
              </a:rPr>
              <a:t> and </a:t>
            </a:r>
            <a:r>
              <a:rPr lang="en-US" i="1" dirty="0">
                <a:latin typeface="Calibri (Body)"/>
              </a:rPr>
              <a:t>f </a:t>
            </a:r>
            <a:r>
              <a:rPr lang="en-US" dirty="0">
                <a:latin typeface="Calibri (Body)"/>
              </a:rPr>
              <a:t>?</a:t>
            </a:r>
          </a:p>
          <a:p>
            <a:r>
              <a:rPr lang="en-US" b="1" dirty="0">
                <a:latin typeface="Calibri (Body)"/>
              </a:rPr>
              <a:t>Solution:</a:t>
            </a:r>
            <a:endParaRPr lang="en-US" dirty="0">
              <a:latin typeface="Calibri (Body)"/>
            </a:endParaRPr>
          </a:p>
        </p:txBody>
      </p:sp>
      <p:graphicFrame>
        <p:nvGraphicFramePr>
          <p:cNvPr id="3" name="Object 2">
            <a:extLst>
              <a:ext uri="{FF2B5EF4-FFF2-40B4-BE49-F238E27FC236}">
                <a16:creationId xmlns:a16="http://schemas.microsoft.com/office/drawing/2014/main" id="{9FADC492-4E58-4EF3-94F3-2B1658BF48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568867"/>
              </p:ext>
            </p:extLst>
          </p:nvPr>
        </p:nvGraphicFramePr>
        <p:xfrm>
          <a:off x="776288" y="4970462"/>
          <a:ext cx="7373937" cy="1201738"/>
        </p:xfrm>
        <a:graphic>
          <a:graphicData uri="http://schemas.openxmlformats.org/presentationml/2006/ole">
            <mc:AlternateContent xmlns:mc="http://schemas.openxmlformats.org/markup-compatibility/2006">
              <mc:Choice xmlns:v="urn:schemas-microsoft-com:vml" Requires="v">
                <p:oleObj name="Equation" r:id="rId4" imgW="3352680" imgH="545760" progId="Equation.DSMT4">
                  <p:embed/>
                </p:oleObj>
              </mc:Choice>
              <mc:Fallback>
                <p:oleObj name="Equation" r:id="rId4" imgW="3352680" imgH="545760" progId="Equation.DSMT4">
                  <p:embed/>
                  <p:pic>
                    <p:nvPicPr>
                      <p:cNvPr id="0" name=""/>
                      <p:cNvPicPr/>
                      <p:nvPr/>
                    </p:nvPicPr>
                    <p:blipFill>
                      <a:blip r:embed="rId5"/>
                      <a:stretch>
                        <a:fillRect/>
                      </a:stretch>
                    </p:blipFill>
                    <p:spPr>
                      <a:xfrm>
                        <a:off x="776288" y="4970462"/>
                        <a:ext cx="7373937" cy="1201738"/>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35E72EDC-C6E4-4A9E-9EA7-60DF75577E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418321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F9A3-1405-454D-A7F9-0BAB81B68498}"/>
              </a:ext>
            </a:extLst>
          </p:cNvPr>
          <p:cNvSpPr>
            <a:spLocks noGrp="1"/>
          </p:cNvSpPr>
          <p:nvPr>
            <p:ph type="title"/>
          </p:nvPr>
        </p:nvSpPr>
        <p:spPr/>
        <p:txBody>
          <a:bodyPr/>
          <a:lstStyle/>
          <a:p>
            <a:r>
              <a:rPr lang="en-US" dirty="0"/>
              <a:t>Graphs of Functions</a:t>
            </a:r>
          </a:p>
        </p:txBody>
      </p:sp>
      <p:sp>
        <p:nvSpPr>
          <p:cNvPr id="3" name="Content Placeholder 2">
            <a:extLst>
              <a:ext uri="{FF2B5EF4-FFF2-40B4-BE49-F238E27FC236}">
                <a16:creationId xmlns:a16="http://schemas.microsoft.com/office/drawing/2014/main" id="{E478989E-A234-4929-B83E-C7D9CF1E37DD}"/>
              </a:ext>
            </a:extLst>
          </p:cNvPr>
          <p:cNvSpPr>
            <a:spLocks noGrp="1"/>
          </p:cNvSpPr>
          <p:nvPr>
            <p:ph idx="1"/>
          </p:nvPr>
        </p:nvSpPr>
        <p:spPr>
          <a:xfrm>
            <a:off x="457200" y="1295400"/>
            <a:ext cx="7924800" cy="99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Let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 be a function from the set </a:t>
            </a:r>
            <a:r>
              <a:rPr kumimoji="0" lang="en-US" sz="2800" b="0" i="1" u="none" strike="noStrike" kern="1200" cap="none" spc="0" normalizeH="0" baseline="0" noProof="0" dirty="0">
                <a:ln>
                  <a:noFill/>
                </a:ln>
                <a:solidFill>
                  <a:prstClr val="black"/>
                </a:solidFill>
                <a:effectLst/>
                <a:uLnTx/>
                <a:uFillTx/>
                <a:latin typeface="Calibri (Body)"/>
              </a:rPr>
              <a:t>A</a:t>
            </a:r>
            <a:r>
              <a:rPr kumimoji="0" lang="en-US" sz="2800" b="0" i="0" u="none" strike="noStrike" kern="1200" cap="none" spc="0" normalizeH="0" baseline="0" noProof="0" dirty="0">
                <a:ln>
                  <a:noFill/>
                </a:ln>
                <a:solidFill>
                  <a:prstClr val="black"/>
                </a:solidFill>
                <a:effectLst/>
                <a:uLnTx/>
                <a:uFillTx/>
                <a:latin typeface="Calibri (Body)"/>
              </a:rPr>
              <a:t> to the set </a:t>
            </a:r>
            <a:r>
              <a:rPr kumimoji="0" lang="en-US" sz="2800" b="0" i="1" u="none" strike="noStrike" kern="1200" cap="none" spc="0" normalizeH="0" baseline="0" noProof="0" dirty="0">
                <a:ln>
                  <a:noFill/>
                </a:ln>
                <a:solidFill>
                  <a:prstClr val="black"/>
                </a:solidFill>
                <a:effectLst/>
                <a:uLnTx/>
                <a:uFillTx/>
                <a:latin typeface="Calibri (Body)"/>
              </a:rPr>
              <a:t>B</a:t>
            </a:r>
            <a:r>
              <a:rPr kumimoji="0" lang="en-US" sz="2800" b="0" i="0" u="none" strike="noStrike" kern="1200" cap="none" spc="0" normalizeH="0" baseline="0" noProof="0" dirty="0">
                <a:ln>
                  <a:noFill/>
                </a:ln>
                <a:solidFill>
                  <a:prstClr val="black"/>
                </a:solidFill>
                <a:effectLst/>
                <a:uLnTx/>
                <a:uFillTx/>
                <a:latin typeface="Calibri (Body)"/>
              </a:rPr>
              <a:t>. The </a:t>
            </a:r>
            <a:r>
              <a:rPr kumimoji="0" lang="en-US" sz="2800" b="0" i="1" u="none" strike="noStrike" kern="1200" cap="none" spc="0" normalizeH="0" baseline="0" noProof="0" dirty="0">
                <a:ln>
                  <a:noFill/>
                </a:ln>
                <a:solidFill>
                  <a:prstClr val="black"/>
                </a:solidFill>
                <a:effectLst/>
                <a:uLnTx/>
                <a:uFillTx/>
                <a:latin typeface="Calibri (Body)"/>
              </a:rPr>
              <a:t>graph</a:t>
            </a:r>
            <a:r>
              <a:rPr kumimoji="0" lang="en-US" sz="2800" b="0" i="0" u="none" strike="noStrike" kern="1200" cap="none" spc="0" normalizeH="0" baseline="0" noProof="0" dirty="0">
                <a:ln>
                  <a:noFill/>
                </a:ln>
                <a:solidFill>
                  <a:prstClr val="black"/>
                </a:solidFill>
                <a:effectLst/>
                <a:uLnTx/>
                <a:uFillTx/>
                <a:latin typeface="Calibri (Body)"/>
              </a:rPr>
              <a:t> of the function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 is the set of ordered pairs</a:t>
            </a:r>
          </a:p>
        </p:txBody>
      </p:sp>
      <p:graphicFrame>
        <p:nvGraphicFramePr>
          <p:cNvPr id="16" name="Object 3">
            <a:extLst>
              <a:ext uri="{FF2B5EF4-FFF2-40B4-BE49-F238E27FC236}">
                <a16:creationId xmlns:a16="http://schemas.microsoft.com/office/drawing/2014/main" id="{02B7271B-2A1A-44C8-ACEF-984C180A77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8458683"/>
              </p:ext>
            </p:extLst>
          </p:nvPr>
        </p:nvGraphicFramePr>
        <p:xfrm>
          <a:off x="533400" y="2222783"/>
          <a:ext cx="3478213" cy="511175"/>
        </p:xfrm>
        <a:graphic>
          <a:graphicData uri="http://schemas.openxmlformats.org/presentationml/2006/ole">
            <mc:AlternateContent xmlns:mc="http://schemas.openxmlformats.org/markup-compatibility/2006">
              <mc:Choice xmlns:v="urn:schemas-microsoft-com:vml" Requires="v">
                <p:oleObj name="Equation" r:id="rId2" imgW="1726920" imgH="253800" progId="Equation.DSMT4">
                  <p:embed/>
                </p:oleObj>
              </mc:Choice>
              <mc:Fallback>
                <p:oleObj name="Equation" r:id="rId2" imgW="1726920" imgH="253800" progId="Equation.DSMT4">
                  <p:embed/>
                  <p:pic>
                    <p:nvPicPr>
                      <p:cNvPr id="19" name="Object 3">
                        <a:extLst>
                          <a:ext uri="{C183D7F6-B498-43B3-948B-1728B52AA6E4}">
                            <adec:decorative xmlns:adec="http://schemas.microsoft.com/office/drawing/2017/decorative" val="1"/>
                          </a:ext>
                        </a:extLst>
                      </p:cNvPr>
                      <p:cNvPicPr/>
                      <p:nvPr/>
                    </p:nvPicPr>
                    <p:blipFill>
                      <a:blip r:embed="rId3"/>
                      <a:stretch>
                        <a:fillRect/>
                      </a:stretch>
                    </p:blipFill>
                    <p:spPr>
                      <a:xfrm>
                        <a:off x="533400" y="2222783"/>
                        <a:ext cx="3478213" cy="511175"/>
                      </a:xfrm>
                      <a:prstGeom prst="rect">
                        <a:avLst/>
                      </a:prstGeom>
                    </p:spPr>
                  </p:pic>
                </p:oleObj>
              </mc:Fallback>
            </mc:AlternateContent>
          </a:graphicData>
        </a:graphic>
      </p:graphicFrame>
      <p:pic>
        <p:nvPicPr>
          <p:cNvPr id="17" name="Picture 4" descr="A graph of F left parenthesis N right parenthesis equals two N plus one from Z to Z.">
            <a:extLst>
              <a:ext uri="{FF2B5EF4-FFF2-40B4-BE49-F238E27FC236}">
                <a16:creationId xmlns:a16="http://schemas.microsoft.com/office/drawing/2014/main" id="{F6EDBFDF-F729-4855-BA43-260D60561C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0" y="2898648"/>
            <a:ext cx="2587752" cy="2587752"/>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A25AAC2-B853-416E-AB38-94C9FC799CDC}"/>
              </a:ext>
            </a:extLst>
          </p:cNvPr>
          <p:cNvSpPr>
            <a:spLocks noGrp="1"/>
          </p:cNvSpPr>
          <p:nvPr>
            <p:ph idx="10"/>
          </p:nvPr>
        </p:nvSpPr>
        <p:spPr>
          <a:xfrm>
            <a:off x="457200" y="5562600"/>
            <a:ext cx="3400425" cy="99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Graph of </a:t>
            </a:r>
            <a:r>
              <a:rPr kumimoji="0" lang="en-US" sz="2800" b="0" i="1" u="none" strike="noStrike" kern="1200" cap="none" spc="0" normalizeH="0" baseline="0" noProof="0" dirty="0">
                <a:ln>
                  <a:noFill/>
                </a:ln>
                <a:solidFill>
                  <a:prstClr val="black"/>
                </a:solidFill>
                <a:effectLst/>
                <a:uLnTx/>
                <a:uFillTx/>
                <a:latin typeface="Calibri (Body)"/>
              </a:rPr>
              <a:t>f</a:t>
            </a:r>
            <a:r>
              <a:rPr kumimoji="0" lang="en-US" sz="2800" b="0" i="0" u="none" strike="noStrike" kern="1200" cap="none" spc="0" normalizeH="0" baseline="0" noProof="0" dirty="0">
                <a:ln>
                  <a:noFill/>
                </a:ln>
                <a:solidFill>
                  <a:prstClr val="black"/>
                </a:solidFill>
                <a:effectLst/>
                <a:uLnTx/>
                <a:uFillTx/>
                <a:latin typeface="Calibri (Body)"/>
              </a:rPr>
              <a:t>(</a:t>
            </a:r>
            <a:r>
              <a:rPr kumimoji="0" lang="en-US" sz="2800" b="0" i="1" u="none" strike="noStrike" kern="1200" cap="none" spc="0" normalizeH="0" baseline="0" noProof="0" dirty="0">
                <a:ln>
                  <a:noFill/>
                </a:ln>
                <a:solidFill>
                  <a:prstClr val="black"/>
                </a:solidFill>
                <a:effectLst/>
                <a:uLnTx/>
                <a:uFillTx/>
                <a:latin typeface="Calibri (Body)"/>
              </a:rPr>
              <a:t>n</a:t>
            </a:r>
            <a:r>
              <a:rPr kumimoji="0" lang="en-US" sz="2800" b="0" i="0" u="none" strike="noStrike" kern="1200" cap="none" spc="0" normalizeH="0" baseline="0" noProof="0" dirty="0">
                <a:ln>
                  <a:noFill/>
                </a:ln>
                <a:solidFill>
                  <a:prstClr val="black"/>
                </a:solidFill>
                <a:effectLst/>
                <a:uLnTx/>
                <a:uFillTx/>
                <a:latin typeface="Calibri (Body)"/>
              </a:rPr>
              <a:t>)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800" b="0" i="1" u="none" strike="noStrike" kern="1200" cap="none" spc="0" normalizeH="0" baseline="0" noProof="0" dirty="0">
                <a:ln>
                  <a:noFill/>
                </a:ln>
                <a:solidFill>
                  <a:prstClr val="black"/>
                </a:solidFill>
                <a:effectLst/>
                <a:uLnTx/>
                <a:uFillTx/>
                <a:latin typeface="Calibri (Body)"/>
              </a:rPr>
              <a:t>n</a:t>
            </a:r>
            <a:r>
              <a:rPr kumimoji="0" lang="en-US" sz="2800" b="0" i="0"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+ 1 </a:t>
            </a:r>
            <a:r>
              <a:rPr kumimoji="0" lang="en-US" sz="2800" b="0" i="0" u="none" strike="noStrike" kern="1200" cap="none" spc="0" normalizeH="0" baseline="0" noProof="0" dirty="0">
                <a:ln>
                  <a:noFill/>
                </a:ln>
                <a:solidFill>
                  <a:prstClr val="black"/>
                </a:solidFill>
                <a:effectLst/>
                <a:uLnTx/>
                <a:uFillTx/>
                <a:latin typeface="Calibri (Body)"/>
              </a:rPr>
              <a:t>from Z to Z</a:t>
            </a:r>
          </a:p>
        </p:txBody>
      </p:sp>
      <p:pic>
        <p:nvPicPr>
          <p:cNvPr id="18" name="Picture 6" descr="The graph of F left parenthesis X right parenthesis equals x squared from Z to Z with 7 points plotted. -3, 9. -2, 4. -1, 1. 0, 0. 1, 1. 2, 4. 3, 9.">
            <a:extLst>
              <a:ext uri="{FF2B5EF4-FFF2-40B4-BE49-F238E27FC236}">
                <a16:creationId xmlns:a16="http://schemas.microsoft.com/office/drawing/2014/main" id="{6EACDA2C-E5E2-49CF-B1DE-E31AFAA8C7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57800" y="2819400"/>
            <a:ext cx="2819400" cy="2546555"/>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C3C3F17-5746-41FC-8A4E-2A99DE276767}"/>
              </a:ext>
            </a:extLst>
          </p:cNvPr>
          <p:cNvSpPr>
            <a:spLocks noGrp="1"/>
          </p:cNvSpPr>
          <p:nvPr>
            <p:ph idx="12"/>
          </p:nvPr>
        </p:nvSpPr>
        <p:spPr>
          <a:xfrm>
            <a:off x="5362577" y="5562600"/>
            <a:ext cx="3095623" cy="58337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Graph of</a:t>
            </a:r>
          </a:p>
        </p:txBody>
      </p:sp>
      <p:graphicFrame>
        <p:nvGraphicFramePr>
          <p:cNvPr id="19" name="Object 18">
            <a:extLst>
              <a:ext uri="{FF2B5EF4-FFF2-40B4-BE49-F238E27FC236}">
                <a16:creationId xmlns:a16="http://schemas.microsoft.com/office/drawing/2014/main" id="{3F0A317F-F05B-45C7-A223-5F5A3189B7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4303252"/>
              </p:ext>
            </p:extLst>
          </p:nvPr>
        </p:nvGraphicFramePr>
        <p:xfrm>
          <a:off x="6739128" y="5562600"/>
          <a:ext cx="1400175" cy="582613"/>
        </p:xfrm>
        <a:graphic>
          <a:graphicData uri="http://schemas.openxmlformats.org/presentationml/2006/ole">
            <mc:AlternateContent xmlns:mc="http://schemas.openxmlformats.org/markup-compatibility/2006">
              <mc:Choice xmlns:v="urn:schemas-microsoft-com:vml" Requires="v">
                <p:oleObj name="Equation" r:id="rId6" imgW="609480" imgH="253800" progId="Equation.DSMT4">
                  <p:embed/>
                </p:oleObj>
              </mc:Choice>
              <mc:Fallback>
                <p:oleObj name="Equation" r:id="rId6" imgW="609480" imgH="253800" progId="Equation.DSMT4">
                  <p:embed/>
                  <p:pic>
                    <p:nvPicPr>
                      <p:cNvPr id="0" name=""/>
                      <p:cNvPicPr/>
                      <p:nvPr/>
                    </p:nvPicPr>
                    <p:blipFill>
                      <a:blip r:embed="rId7"/>
                      <a:stretch>
                        <a:fillRect/>
                      </a:stretch>
                    </p:blipFill>
                    <p:spPr>
                      <a:xfrm>
                        <a:off x="6739128" y="5562600"/>
                        <a:ext cx="1400175" cy="5826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9E2230B-1DB0-4610-9294-B7B7503705C8}"/>
              </a:ext>
            </a:extLst>
          </p:cNvPr>
          <p:cNvSpPr>
            <a:spLocks noGrp="1"/>
          </p:cNvSpPr>
          <p:nvPr>
            <p:ph idx="13"/>
          </p:nvPr>
        </p:nvSpPr>
        <p:spPr>
          <a:xfrm>
            <a:off x="5362577" y="5990052"/>
            <a:ext cx="1905000" cy="511175"/>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from Z to Z</a:t>
            </a:r>
            <a:endParaRPr lang="en-US" dirty="0">
              <a:latin typeface="Calibri (Body)"/>
            </a:endParaRPr>
          </a:p>
        </p:txBody>
      </p:sp>
      <p:sp>
        <p:nvSpPr>
          <p:cNvPr id="13" name="Text Placeholder 12">
            <a:extLst>
              <a:ext uri="{FF2B5EF4-FFF2-40B4-BE49-F238E27FC236}">
                <a16:creationId xmlns:a16="http://schemas.microsoft.com/office/drawing/2014/main" id="{D157955C-32D0-428F-94E5-91B71E18783D}"/>
              </a:ext>
            </a:extLst>
          </p:cNvPr>
          <p:cNvSpPr>
            <a:spLocks noGrp="1"/>
          </p:cNvSpPr>
          <p:nvPr>
            <p:ph type="body" sz="quarter" idx="39"/>
          </p:nvPr>
        </p:nvSpPr>
        <p:spPr>
          <a:xfrm>
            <a:off x="3465576" y="6477000"/>
            <a:ext cx="2212848" cy="176784"/>
          </a:xfrm>
        </p:spPr>
        <p:txBody>
          <a:bodyPr/>
          <a:lstStyle/>
          <a:p>
            <a:r>
              <a:rPr lang="en-US" dirty="0">
                <a:hlinkClick r:id="rId8"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52EB8680-9013-45DD-8FFD-4EBE7D4905B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29453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AF85-A7D0-4A26-81C6-CA836B03E5CA}"/>
              </a:ext>
            </a:extLst>
          </p:cNvPr>
          <p:cNvSpPr>
            <a:spLocks noGrp="1"/>
          </p:cNvSpPr>
          <p:nvPr>
            <p:ph type="title"/>
          </p:nvPr>
        </p:nvSpPr>
        <p:spPr/>
        <p:txBody>
          <a:bodyPr/>
          <a:lstStyle/>
          <a:p>
            <a:r>
              <a:rPr lang="en-US" dirty="0"/>
              <a:t>Describing a Set: Roster Method</a:t>
            </a:r>
          </a:p>
        </p:txBody>
      </p:sp>
      <p:graphicFrame>
        <p:nvGraphicFramePr>
          <p:cNvPr id="17" name="Object 16">
            <a:extLst>
              <a:ext uri="{FF2B5EF4-FFF2-40B4-BE49-F238E27FC236}">
                <a16:creationId xmlns:a16="http://schemas.microsoft.com/office/drawing/2014/main" id="{9ACC52BD-3687-44A4-AE3A-F653F9995E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0008213"/>
              </p:ext>
            </p:extLst>
          </p:nvPr>
        </p:nvGraphicFramePr>
        <p:xfrm>
          <a:off x="547688" y="1261548"/>
          <a:ext cx="2043112" cy="609600"/>
        </p:xfrm>
        <a:graphic>
          <a:graphicData uri="http://schemas.openxmlformats.org/presentationml/2006/ole">
            <mc:AlternateContent xmlns:mc="http://schemas.openxmlformats.org/markup-compatibility/2006">
              <mc:Choice xmlns:v="urn:schemas-microsoft-com:vml" Requires="v">
                <p:oleObj name="Equation" r:id="rId2" imgW="850680" imgH="253800" progId="Equation.DSMT4">
                  <p:embed/>
                </p:oleObj>
              </mc:Choice>
              <mc:Fallback>
                <p:oleObj name="Equation" r:id="rId2" imgW="850680" imgH="253800" progId="Equation.DSMT4">
                  <p:embed/>
                  <p:pic>
                    <p:nvPicPr>
                      <p:cNvPr id="0" name=""/>
                      <p:cNvPicPr/>
                      <p:nvPr/>
                    </p:nvPicPr>
                    <p:blipFill>
                      <a:blip r:embed="rId3"/>
                      <a:stretch>
                        <a:fillRect/>
                      </a:stretch>
                    </p:blipFill>
                    <p:spPr>
                      <a:xfrm>
                        <a:off x="547688" y="1261548"/>
                        <a:ext cx="2043112" cy="609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DAB7D77-1AFA-4B6B-8A86-8E3CDDDBCC27}"/>
              </a:ext>
            </a:extLst>
          </p:cNvPr>
          <p:cNvSpPr>
            <a:spLocks noGrp="1"/>
          </p:cNvSpPr>
          <p:nvPr>
            <p:ph idx="10"/>
          </p:nvPr>
        </p:nvSpPr>
        <p:spPr>
          <a:xfrm>
            <a:off x="475488" y="1943977"/>
            <a:ext cx="3563112" cy="5194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Order not important.</a:t>
            </a:r>
          </a:p>
        </p:txBody>
      </p:sp>
      <p:graphicFrame>
        <p:nvGraphicFramePr>
          <p:cNvPr id="18" name="Object 17">
            <a:extLst>
              <a:ext uri="{FF2B5EF4-FFF2-40B4-BE49-F238E27FC236}">
                <a16:creationId xmlns:a16="http://schemas.microsoft.com/office/drawing/2014/main" id="{73941033-9FC2-445B-AC24-53DC9228BB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6868849"/>
              </p:ext>
            </p:extLst>
          </p:nvPr>
        </p:nvGraphicFramePr>
        <p:xfrm>
          <a:off x="1019175" y="2568575"/>
          <a:ext cx="3976688" cy="598488"/>
        </p:xfrm>
        <a:graphic>
          <a:graphicData uri="http://schemas.openxmlformats.org/presentationml/2006/ole">
            <mc:AlternateContent xmlns:mc="http://schemas.openxmlformats.org/markup-compatibility/2006">
              <mc:Choice xmlns:v="urn:schemas-microsoft-com:vml" Requires="v">
                <p:oleObj name="Equation" r:id="rId4" imgW="1688760" imgH="253800" progId="Equation.DSMT4">
                  <p:embed/>
                </p:oleObj>
              </mc:Choice>
              <mc:Fallback>
                <p:oleObj name="Equation" r:id="rId4" imgW="1688760" imgH="253800" progId="Equation.DSMT4">
                  <p:embed/>
                  <p:pic>
                    <p:nvPicPr>
                      <p:cNvPr id="0" name=""/>
                      <p:cNvPicPr/>
                      <p:nvPr/>
                    </p:nvPicPr>
                    <p:blipFill>
                      <a:blip r:embed="rId5"/>
                      <a:stretch>
                        <a:fillRect/>
                      </a:stretch>
                    </p:blipFill>
                    <p:spPr>
                      <a:xfrm>
                        <a:off x="1019175" y="2568575"/>
                        <a:ext cx="3976688" cy="5984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458ADE6-6578-4197-91A0-4D6B58E20CB3}"/>
              </a:ext>
            </a:extLst>
          </p:cNvPr>
          <p:cNvSpPr>
            <a:spLocks noGrp="1"/>
          </p:cNvSpPr>
          <p:nvPr>
            <p:ph idx="11"/>
          </p:nvPr>
        </p:nvSpPr>
        <p:spPr>
          <a:xfrm>
            <a:off x="475488" y="3272446"/>
            <a:ext cx="7924800" cy="107095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Each distinct object is either a member or not; listing more than once does not change the set.</a:t>
            </a:r>
          </a:p>
        </p:txBody>
      </p:sp>
      <p:graphicFrame>
        <p:nvGraphicFramePr>
          <p:cNvPr id="20" name="Object 19">
            <a:extLst>
              <a:ext uri="{FF2B5EF4-FFF2-40B4-BE49-F238E27FC236}">
                <a16:creationId xmlns:a16="http://schemas.microsoft.com/office/drawing/2014/main" id="{A354C59F-C5E5-4585-AA5A-34D9BD39BD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32723787"/>
              </p:ext>
            </p:extLst>
          </p:nvPr>
        </p:nvGraphicFramePr>
        <p:xfrm>
          <a:off x="1031875" y="4333875"/>
          <a:ext cx="4402138" cy="581025"/>
        </p:xfrm>
        <a:graphic>
          <a:graphicData uri="http://schemas.openxmlformats.org/presentationml/2006/ole">
            <mc:AlternateContent xmlns:mc="http://schemas.openxmlformats.org/markup-compatibility/2006">
              <mc:Choice xmlns:v="urn:schemas-microsoft-com:vml" Requires="v">
                <p:oleObj name="Equation" r:id="rId6" imgW="1930320" imgH="253800" progId="Equation.DSMT4">
                  <p:embed/>
                </p:oleObj>
              </mc:Choice>
              <mc:Fallback>
                <p:oleObj name="Equation" r:id="rId6" imgW="1930320" imgH="253800" progId="Equation.DSMT4">
                  <p:embed/>
                  <p:pic>
                    <p:nvPicPr>
                      <p:cNvPr id="0" name=""/>
                      <p:cNvPicPr/>
                      <p:nvPr/>
                    </p:nvPicPr>
                    <p:blipFill>
                      <a:blip r:embed="rId7"/>
                      <a:stretch>
                        <a:fillRect/>
                      </a:stretch>
                    </p:blipFill>
                    <p:spPr>
                      <a:xfrm>
                        <a:off x="1031875" y="4333875"/>
                        <a:ext cx="4402138" cy="5810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3798CCB-2344-4460-AED6-D019196496DA}"/>
              </a:ext>
            </a:extLst>
          </p:cNvPr>
          <p:cNvSpPr>
            <a:spLocks noGrp="1"/>
          </p:cNvSpPr>
          <p:nvPr>
            <p:ph idx="12"/>
          </p:nvPr>
        </p:nvSpPr>
        <p:spPr>
          <a:xfrm>
            <a:off x="457200" y="5000324"/>
            <a:ext cx="1371600" cy="519498"/>
          </a:xfrm>
        </p:spPr>
        <p:txBody>
          <a:bodyPr/>
          <a:lstStyle/>
          <a:p>
            <a:r>
              <a:rPr kumimoji="0" lang="en-US" sz="2800" b="0" i="0" u="none" strike="noStrike" kern="1200" cap="none" spc="0" normalizeH="0" baseline="0" noProof="0" dirty="0" err="1">
                <a:ln>
                  <a:noFill/>
                </a:ln>
                <a:solidFill>
                  <a:prstClr val="black"/>
                </a:solidFill>
                <a:effectLst/>
                <a:uLnTx/>
                <a:uFillTx/>
                <a:latin typeface="Calibri (Body)"/>
                <a:ea typeface="Cambria Math" pitchFamily="18" charset="0"/>
              </a:rPr>
              <a:t>Elipses</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endParaRPr lang="en-US" dirty="0">
              <a:latin typeface="Calibri (Body)"/>
            </a:endParaRPr>
          </a:p>
        </p:txBody>
      </p:sp>
      <p:graphicFrame>
        <p:nvGraphicFramePr>
          <p:cNvPr id="22" name="Object 21">
            <a:extLst>
              <a:ext uri="{FF2B5EF4-FFF2-40B4-BE49-F238E27FC236}">
                <a16:creationId xmlns:a16="http://schemas.microsoft.com/office/drawing/2014/main" id="{8A40ABE5-7BD9-47B6-8E1D-F1DBEEE220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0293515"/>
              </p:ext>
            </p:extLst>
          </p:nvPr>
        </p:nvGraphicFramePr>
        <p:xfrm>
          <a:off x="1691640" y="5294376"/>
          <a:ext cx="304800" cy="174171"/>
        </p:xfrm>
        <a:graphic>
          <a:graphicData uri="http://schemas.openxmlformats.org/presentationml/2006/ole">
            <mc:AlternateContent xmlns:mc="http://schemas.openxmlformats.org/markup-compatibility/2006">
              <mc:Choice xmlns:v="urn:schemas-microsoft-com:vml" Requires="v">
                <p:oleObj name="Equation" r:id="rId8" imgW="177480" imgH="101520" progId="Equation.DSMT4">
                  <p:embed/>
                </p:oleObj>
              </mc:Choice>
              <mc:Fallback>
                <p:oleObj name="Equation" r:id="rId8" imgW="177480" imgH="101520" progId="Equation.DSMT4">
                  <p:embed/>
                  <p:pic>
                    <p:nvPicPr>
                      <p:cNvPr id="0" name=""/>
                      <p:cNvPicPr/>
                      <p:nvPr/>
                    </p:nvPicPr>
                    <p:blipFill>
                      <a:blip r:embed="rId9"/>
                      <a:stretch>
                        <a:fillRect/>
                      </a:stretch>
                    </p:blipFill>
                    <p:spPr>
                      <a:xfrm>
                        <a:off x="1691640" y="5294376"/>
                        <a:ext cx="304800" cy="1741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A4A56CB-F893-4CD4-9F0C-F311FE80A85F}"/>
              </a:ext>
            </a:extLst>
          </p:cNvPr>
          <p:cNvSpPr>
            <a:spLocks noGrp="1"/>
          </p:cNvSpPr>
          <p:nvPr>
            <p:ph idx="13"/>
          </p:nvPr>
        </p:nvSpPr>
        <p:spPr>
          <a:xfrm>
            <a:off x="1879092" y="5000324"/>
            <a:ext cx="6925056" cy="51949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may be used to describe a set without listing</a:t>
            </a:r>
            <a:endParaRPr lang="en-US" dirty="0">
              <a:latin typeface="Calibri (Body)"/>
            </a:endParaRPr>
          </a:p>
        </p:txBody>
      </p:sp>
      <p:sp>
        <p:nvSpPr>
          <p:cNvPr id="8" name="Content Placeholder 7">
            <a:extLst>
              <a:ext uri="{FF2B5EF4-FFF2-40B4-BE49-F238E27FC236}">
                <a16:creationId xmlns:a16="http://schemas.microsoft.com/office/drawing/2014/main" id="{1E9870B0-920B-44F4-B564-729D6DCC0A32}"/>
              </a:ext>
            </a:extLst>
          </p:cNvPr>
          <p:cNvSpPr>
            <a:spLocks noGrp="1"/>
          </p:cNvSpPr>
          <p:nvPr>
            <p:ph idx="14"/>
          </p:nvPr>
        </p:nvSpPr>
        <p:spPr>
          <a:xfrm>
            <a:off x="457200" y="5408787"/>
            <a:ext cx="6705600" cy="56366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all of the members when the pattern is clear.</a:t>
            </a:r>
          </a:p>
        </p:txBody>
      </p:sp>
      <p:graphicFrame>
        <p:nvGraphicFramePr>
          <p:cNvPr id="23" name="Object 22">
            <a:extLst>
              <a:ext uri="{FF2B5EF4-FFF2-40B4-BE49-F238E27FC236}">
                <a16:creationId xmlns:a16="http://schemas.microsoft.com/office/drawing/2014/main" id="{9C97016E-C47D-412D-AB42-58838279B6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0487791"/>
              </p:ext>
            </p:extLst>
          </p:nvPr>
        </p:nvGraphicFramePr>
        <p:xfrm>
          <a:off x="1036638" y="5967413"/>
          <a:ext cx="3292475" cy="609600"/>
        </p:xfrm>
        <a:graphic>
          <a:graphicData uri="http://schemas.openxmlformats.org/presentationml/2006/ole">
            <mc:AlternateContent xmlns:mc="http://schemas.openxmlformats.org/markup-compatibility/2006">
              <mc:Choice xmlns:v="urn:schemas-microsoft-com:vml" Requires="v">
                <p:oleObj name="Equation" r:id="rId10" imgW="1371600" imgH="253800" progId="Equation.DSMT4">
                  <p:embed/>
                </p:oleObj>
              </mc:Choice>
              <mc:Fallback>
                <p:oleObj name="Equation" r:id="rId10" imgW="1371600" imgH="253800" progId="Equation.DSMT4">
                  <p:embed/>
                  <p:pic>
                    <p:nvPicPr>
                      <p:cNvPr id="0" name=""/>
                      <p:cNvPicPr/>
                      <p:nvPr/>
                    </p:nvPicPr>
                    <p:blipFill>
                      <a:blip r:embed="rId11"/>
                      <a:stretch>
                        <a:fillRect/>
                      </a:stretch>
                    </p:blipFill>
                    <p:spPr>
                      <a:xfrm>
                        <a:off x="1036638" y="5967413"/>
                        <a:ext cx="3292475" cy="6096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71A4565-F3C4-43D3-BE12-01F3ACC67DA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2308642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Some Important Functions</a:t>
            </a:r>
          </a:p>
        </p:txBody>
      </p:sp>
      <p:sp>
        <p:nvSpPr>
          <p:cNvPr id="14" name="Content Placeholder 2"/>
          <p:cNvSpPr>
            <a:spLocks noGrp="1"/>
          </p:cNvSpPr>
          <p:nvPr>
            <p:ph idx="1"/>
          </p:nvPr>
        </p:nvSpPr>
        <p:spPr>
          <a:xfrm>
            <a:off x="457200" y="1295400"/>
            <a:ext cx="8229600" cy="533400"/>
          </a:xfrm>
        </p:spPr>
        <p:txBody>
          <a:bodyPr/>
          <a:lstStyle/>
          <a:p>
            <a:r>
              <a:rPr lang="en-US" dirty="0">
                <a:latin typeface="Calibri (Body)"/>
              </a:rPr>
              <a:t>The </a:t>
            </a:r>
            <a:r>
              <a:rPr lang="en-US" i="1" dirty="0">
                <a:latin typeface="Calibri (Body)"/>
              </a:rPr>
              <a:t>floor</a:t>
            </a:r>
            <a:r>
              <a:rPr lang="en-US" dirty="0">
                <a:latin typeface="Calibri (Body)"/>
              </a:rPr>
              <a:t> function, denoted</a:t>
            </a:r>
          </a:p>
        </p:txBody>
      </p:sp>
      <p:graphicFrame>
        <p:nvGraphicFramePr>
          <p:cNvPr id="1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7940603"/>
              </p:ext>
            </p:extLst>
          </p:nvPr>
        </p:nvGraphicFramePr>
        <p:xfrm>
          <a:off x="3703638" y="1935163"/>
          <a:ext cx="1736725" cy="663575"/>
        </p:xfrm>
        <a:graphic>
          <a:graphicData uri="http://schemas.openxmlformats.org/presentationml/2006/ole">
            <mc:AlternateContent xmlns:mc="http://schemas.openxmlformats.org/markup-compatibility/2006">
              <mc:Choice xmlns:v="urn:schemas-microsoft-com:vml" Requires="v">
                <p:oleObj name="Equation" r:id="rId2" imgW="698400" imgH="266400" progId="Equation.DSMT4">
                  <p:embed/>
                </p:oleObj>
              </mc:Choice>
              <mc:Fallback>
                <p:oleObj name="Equation" r:id="rId2" imgW="698400" imgH="266400" progId="Equation.DSMT4">
                  <p:embed/>
                  <p:pic>
                    <p:nvPicPr>
                      <p:cNvPr id="19" name="Object 3"/>
                      <p:cNvPicPr/>
                      <p:nvPr/>
                    </p:nvPicPr>
                    <p:blipFill>
                      <a:blip r:embed="rId3"/>
                      <a:stretch>
                        <a:fillRect/>
                      </a:stretch>
                    </p:blipFill>
                    <p:spPr>
                      <a:xfrm>
                        <a:off x="3703638" y="1935163"/>
                        <a:ext cx="1736725" cy="663575"/>
                      </a:xfrm>
                      <a:prstGeom prst="rect">
                        <a:avLst/>
                      </a:prstGeom>
                    </p:spPr>
                  </p:pic>
                </p:oleObj>
              </mc:Fallback>
            </mc:AlternateContent>
          </a:graphicData>
        </a:graphic>
      </p:graphicFrame>
      <p:sp>
        <p:nvSpPr>
          <p:cNvPr id="15" name="Content Placeholder 4"/>
          <p:cNvSpPr>
            <a:spLocks noGrp="1"/>
          </p:cNvSpPr>
          <p:nvPr>
            <p:ph idx="13"/>
          </p:nvPr>
        </p:nvSpPr>
        <p:spPr>
          <a:xfrm>
            <a:off x="457200" y="2590800"/>
            <a:ext cx="8229600" cy="1112520"/>
          </a:xfrm>
        </p:spPr>
        <p:txBody>
          <a:bodyPr/>
          <a:lstStyle/>
          <a:p>
            <a:pPr>
              <a:spcBef>
                <a:spcPts val="0"/>
              </a:spcBef>
            </a:pPr>
            <a:r>
              <a:rPr lang="en-US" dirty="0">
                <a:latin typeface="Calibri (Body)"/>
              </a:rPr>
              <a:t>is the largest integer less than or equal to </a:t>
            </a:r>
            <a:r>
              <a:rPr lang="en-US" i="1" dirty="0">
                <a:latin typeface="Calibri (Body)"/>
              </a:rPr>
              <a:t>x</a:t>
            </a:r>
            <a:r>
              <a:rPr lang="en-US" dirty="0">
                <a:latin typeface="Calibri (Body)"/>
              </a:rPr>
              <a:t>.</a:t>
            </a:r>
          </a:p>
          <a:p>
            <a:pPr>
              <a:spcBef>
                <a:spcPts val="0"/>
              </a:spcBef>
            </a:pPr>
            <a:r>
              <a:rPr lang="en-US" dirty="0">
                <a:latin typeface="Calibri (Body)"/>
              </a:rPr>
              <a:t>The </a:t>
            </a:r>
            <a:r>
              <a:rPr lang="en-US" i="1" dirty="0">
                <a:latin typeface="Calibri (Body)"/>
              </a:rPr>
              <a:t>ceiling </a:t>
            </a:r>
            <a:r>
              <a:rPr lang="en-US" dirty="0">
                <a:latin typeface="Calibri (Body)"/>
              </a:rPr>
              <a:t>function, denoted</a:t>
            </a:r>
          </a:p>
        </p:txBody>
      </p:sp>
      <p:graphicFrame>
        <p:nvGraphicFramePr>
          <p:cNvPr id="18"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4159622"/>
              </p:ext>
            </p:extLst>
          </p:nvPr>
        </p:nvGraphicFramePr>
        <p:xfrm>
          <a:off x="3702050" y="3919538"/>
          <a:ext cx="1739900" cy="663575"/>
        </p:xfrm>
        <a:graphic>
          <a:graphicData uri="http://schemas.openxmlformats.org/presentationml/2006/ole">
            <mc:AlternateContent xmlns:mc="http://schemas.openxmlformats.org/markup-compatibility/2006">
              <mc:Choice xmlns:v="urn:schemas-microsoft-com:vml" Requires="v">
                <p:oleObj name="Equation" r:id="rId4" imgW="698400" imgH="266400" progId="Equation.DSMT4">
                  <p:embed/>
                </p:oleObj>
              </mc:Choice>
              <mc:Fallback>
                <p:oleObj name="Equation" r:id="rId4" imgW="698400" imgH="266400" progId="Equation.DSMT4">
                  <p:embed/>
                  <p:pic>
                    <p:nvPicPr>
                      <p:cNvPr id="0" name=""/>
                      <p:cNvPicPr/>
                      <p:nvPr/>
                    </p:nvPicPr>
                    <p:blipFill>
                      <a:blip r:embed="rId5"/>
                      <a:stretch>
                        <a:fillRect/>
                      </a:stretch>
                    </p:blipFill>
                    <p:spPr>
                      <a:xfrm>
                        <a:off x="3702050" y="3919538"/>
                        <a:ext cx="1739900" cy="663575"/>
                      </a:xfrm>
                      <a:prstGeom prst="rect">
                        <a:avLst/>
                      </a:prstGeom>
                    </p:spPr>
                  </p:pic>
                </p:oleObj>
              </mc:Fallback>
            </mc:AlternateContent>
          </a:graphicData>
        </a:graphic>
      </p:graphicFrame>
      <p:sp>
        <p:nvSpPr>
          <p:cNvPr id="16" name="Content Placeholder 6"/>
          <p:cNvSpPr>
            <a:spLocks noGrp="1"/>
          </p:cNvSpPr>
          <p:nvPr>
            <p:ph idx="14"/>
          </p:nvPr>
        </p:nvSpPr>
        <p:spPr>
          <a:xfrm>
            <a:off x="457200" y="4648200"/>
            <a:ext cx="8229600" cy="1143000"/>
          </a:xfrm>
        </p:spPr>
        <p:txBody>
          <a:bodyPr/>
          <a:lstStyle/>
          <a:p>
            <a:pPr>
              <a:spcBef>
                <a:spcPts val="0"/>
              </a:spcBef>
            </a:pPr>
            <a:r>
              <a:rPr lang="en-US" dirty="0">
                <a:latin typeface="Calibri (Body)"/>
              </a:rPr>
              <a:t>is the smallest integer greater than or equal to </a:t>
            </a:r>
            <a:r>
              <a:rPr lang="en-US" i="1" dirty="0">
                <a:latin typeface="Calibri (Body)"/>
              </a:rPr>
              <a:t>x. </a:t>
            </a:r>
            <a:r>
              <a:rPr lang="en-US" b="1" dirty="0">
                <a:latin typeface="Calibri (Body)"/>
              </a:rPr>
              <a:t>Example:</a:t>
            </a:r>
          </a:p>
        </p:txBody>
      </p:sp>
      <p:graphicFrame>
        <p:nvGraphicFramePr>
          <p:cNvPr id="5" name="Object 4">
            <a:extLst>
              <a:ext uri="{FF2B5EF4-FFF2-40B4-BE49-F238E27FC236}">
                <a16:creationId xmlns:a16="http://schemas.microsoft.com/office/drawing/2014/main" id="{C72C076C-FA83-44AD-895F-DE5A42DA68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6722967"/>
              </p:ext>
            </p:extLst>
          </p:nvPr>
        </p:nvGraphicFramePr>
        <p:xfrm>
          <a:off x="2743200" y="5288010"/>
          <a:ext cx="4175125" cy="1265190"/>
        </p:xfrm>
        <a:graphic>
          <a:graphicData uri="http://schemas.openxmlformats.org/presentationml/2006/ole">
            <mc:AlternateContent xmlns:mc="http://schemas.openxmlformats.org/markup-compatibility/2006">
              <mc:Choice xmlns:v="urn:schemas-microsoft-com:vml" Requires="v">
                <p:oleObj name="Equation" r:id="rId6" imgW="1676160" imgH="507960" progId="Equation.DSMT4">
                  <p:embed/>
                </p:oleObj>
              </mc:Choice>
              <mc:Fallback>
                <p:oleObj name="Equation" r:id="rId6" imgW="1676160" imgH="507960" progId="Equation.DSMT4">
                  <p:embed/>
                  <p:pic>
                    <p:nvPicPr>
                      <p:cNvPr id="0" name=""/>
                      <p:cNvPicPr/>
                      <p:nvPr/>
                    </p:nvPicPr>
                    <p:blipFill>
                      <a:blip r:embed="rId7"/>
                      <a:stretch>
                        <a:fillRect/>
                      </a:stretch>
                    </p:blipFill>
                    <p:spPr>
                      <a:xfrm>
                        <a:off x="2743200" y="5288010"/>
                        <a:ext cx="4175125" cy="1265190"/>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BC13DEEB-3A84-4A69-869F-21681C95D50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1671375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and Ceiling Functions</a:t>
            </a:r>
            <a:r>
              <a:rPr lang="en-US" sz="1500" dirty="0"/>
              <a:t> 1</a:t>
            </a:r>
          </a:p>
        </p:txBody>
      </p:sp>
      <p:pic>
        <p:nvPicPr>
          <p:cNvPr id="8" name="Picture 2" descr="Graphs of floor and ceiling functions on a rectangular coordinate system.">
            <a:extLst>
              <a:ext uri="{FF2B5EF4-FFF2-40B4-BE49-F238E27FC236}">
                <a16:creationId xmlns:a16="http://schemas.microsoft.com/office/drawing/2014/main" id="{C8955154-E063-488A-BDDE-8C122C270E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089" y="1600200"/>
            <a:ext cx="7735823" cy="358140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3"/>
          </p:nvPr>
        </p:nvSpPr>
        <p:spPr>
          <a:xfrm>
            <a:off x="457200" y="5638800"/>
            <a:ext cx="8229600" cy="609600"/>
          </a:xfrm>
        </p:spPr>
        <p:txBody>
          <a:bodyPr/>
          <a:lstStyle/>
          <a:p>
            <a:r>
              <a:rPr lang="en-US" dirty="0"/>
              <a:t>Graph of (a) Floor and (b) Ceiling Functions </a:t>
            </a:r>
          </a:p>
        </p:txBody>
      </p:sp>
      <p:sp>
        <p:nvSpPr>
          <p:cNvPr id="5"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050D10EF-38D1-4B22-A236-CA1A473216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1334320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FB50-AB5D-4352-BE5E-3DC124D4D29C}"/>
              </a:ext>
            </a:extLst>
          </p:cNvPr>
          <p:cNvSpPr>
            <a:spLocks noGrp="1"/>
          </p:cNvSpPr>
          <p:nvPr>
            <p:ph type="title"/>
          </p:nvPr>
        </p:nvSpPr>
        <p:spPr/>
        <p:txBody>
          <a:bodyPr/>
          <a:lstStyle/>
          <a:p>
            <a:r>
              <a:rPr lang="en-US" dirty="0"/>
              <a:t>Floor and Ceiling Functions</a:t>
            </a:r>
            <a:r>
              <a:rPr lang="en-US" sz="1500" dirty="0"/>
              <a:t> 2</a:t>
            </a:r>
            <a:endParaRPr lang="en-US" dirty="0"/>
          </a:p>
        </p:txBody>
      </p:sp>
      <p:sp>
        <p:nvSpPr>
          <p:cNvPr id="4" name="Content Placeholder 3">
            <a:extLst>
              <a:ext uri="{FF2B5EF4-FFF2-40B4-BE49-F238E27FC236}">
                <a16:creationId xmlns:a16="http://schemas.microsoft.com/office/drawing/2014/main" id="{81F5D09A-D602-48A2-8E1A-04C80B9849B5}"/>
              </a:ext>
            </a:extLst>
          </p:cNvPr>
          <p:cNvSpPr>
            <a:spLocks noGrp="1"/>
          </p:cNvSpPr>
          <p:nvPr>
            <p:ph idx="13"/>
          </p:nvPr>
        </p:nvSpPr>
        <p:spPr>
          <a:xfrm>
            <a:off x="2039112" y="1298448"/>
            <a:ext cx="5120640" cy="987552"/>
          </a:xfrm>
          <a:solidFill>
            <a:srgbClr val="E1F3FF"/>
          </a:solidFill>
          <a:ln w="28575">
            <a:solidFill>
              <a:srgbClr val="14AAE1"/>
            </a:solidFill>
          </a:ln>
        </p:spPr>
        <p:txBody>
          <a:bodyPr/>
          <a:lstStyle/>
          <a:p>
            <a:r>
              <a:rPr lang="en-US" sz="2000" b="1" dirty="0"/>
              <a:t>TABLE 1</a:t>
            </a:r>
            <a:r>
              <a:rPr lang="en-US" sz="2000" dirty="0"/>
              <a:t> Useful Properties of the Floor and Ceiling Functions.</a:t>
            </a:r>
            <a:br>
              <a:rPr lang="en-US" sz="2000" dirty="0"/>
            </a:br>
            <a:r>
              <a:rPr lang="en-US" sz="2000" dirty="0"/>
              <a:t>(</a:t>
            </a:r>
            <a:r>
              <a:rPr lang="en-US" sz="2000" i="1" dirty="0"/>
              <a:t>n </a:t>
            </a:r>
            <a:r>
              <a:rPr lang="en-US" sz="2000" dirty="0"/>
              <a:t>is an integer, </a:t>
            </a:r>
            <a:r>
              <a:rPr lang="en-US" sz="2000" i="1" dirty="0"/>
              <a:t>x </a:t>
            </a:r>
            <a:r>
              <a:rPr lang="en-US" sz="2000" dirty="0"/>
              <a:t>is a real number)</a:t>
            </a:r>
          </a:p>
        </p:txBody>
      </p:sp>
      <p:sp>
        <p:nvSpPr>
          <p:cNvPr id="3" name="Content Placeholder 2" hidden="1">
            <a:extLst>
              <a:ext uri="{FF2B5EF4-FFF2-40B4-BE49-F238E27FC236}">
                <a16:creationId xmlns:a16="http://schemas.microsoft.com/office/drawing/2014/main" id="{ED81C145-CBF2-407A-ABA6-821EE4668BFE}"/>
              </a:ext>
            </a:extLst>
          </p:cNvPr>
          <p:cNvSpPr>
            <a:spLocks noGrp="1"/>
          </p:cNvSpPr>
          <p:nvPr>
            <p:ph idx="1"/>
          </p:nvPr>
        </p:nvSpPr>
        <p:spPr>
          <a:xfrm>
            <a:off x="2895600" y="3078162"/>
            <a:ext cx="3124200" cy="985838"/>
          </a:xfrm>
        </p:spPr>
        <p:txBody>
          <a:bodyPr/>
          <a:lstStyle/>
          <a:p>
            <a:r>
              <a:rPr lang="en-US" sz="2000" dirty="0">
                <a:effectLst/>
                <a:latin typeface="Calibri (Body)"/>
                <a:ea typeface="Calibri" panose="020F0502020204030204" pitchFamily="34" charset="0"/>
              </a:rPr>
              <a:t>The following content is arranged like a table.</a:t>
            </a:r>
            <a:endParaRPr lang="en-US" sz="2000" dirty="0">
              <a:latin typeface="Calibri (Body)"/>
            </a:endParaRPr>
          </a:p>
        </p:txBody>
      </p:sp>
      <p:graphicFrame>
        <p:nvGraphicFramePr>
          <p:cNvPr id="9" name="Table 3">
            <a:extLst>
              <a:ext uri="{FF2B5EF4-FFF2-40B4-BE49-F238E27FC236}">
                <a16:creationId xmlns:a16="http://schemas.microsoft.com/office/drawing/2014/main" id="{2D312CF1-E60A-449F-9737-4362F01B4704}"/>
              </a:ext>
            </a:extLst>
          </p:cNvPr>
          <p:cNvGraphicFramePr>
            <a:graphicFrameLocks noGrp="1"/>
          </p:cNvGraphicFramePr>
          <p:nvPr>
            <p:extLst>
              <p:ext uri="{D42A27DB-BD31-4B8C-83A1-F6EECF244321}">
                <p14:modId xmlns:p14="http://schemas.microsoft.com/office/powerpoint/2010/main" val="1735805335"/>
              </p:ext>
            </p:extLst>
          </p:nvPr>
        </p:nvGraphicFramePr>
        <p:xfrm>
          <a:off x="2042160" y="2286000"/>
          <a:ext cx="5120640" cy="4114800"/>
        </p:xfrm>
        <a:graphic>
          <a:graphicData uri="http://schemas.openxmlformats.org/drawingml/2006/table">
            <a:tbl>
              <a:tblPr firstRow="1" bandRow="1">
                <a:tableStyleId>{5C22544A-7EE6-4342-B048-85BDC9FD1C3A}</a:tableStyleId>
              </a:tblPr>
              <a:tblGrid>
                <a:gridCol w="5120640">
                  <a:extLst>
                    <a:ext uri="{9D8B030D-6E8A-4147-A177-3AD203B41FA5}">
                      <a16:colId xmlns:a16="http://schemas.microsoft.com/office/drawing/2014/main" val="1661597984"/>
                    </a:ext>
                  </a:extLst>
                </a:gridCol>
              </a:tblGrid>
              <a:tr h="18288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1398742"/>
                  </a:ext>
                </a:extLst>
              </a:tr>
              <a:tr h="4572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695981"/>
                  </a:ext>
                </a:extLst>
              </a:tr>
              <a:tr h="9144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903142"/>
                  </a:ext>
                </a:extLst>
              </a:tr>
              <a:tr h="9144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319098"/>
                  </a:ext>
                </a:extLst>
              </a:tr>
            </a:tbl>
          </a:graphicData>
        </a:graphic>
      </p:graphicFrame>
      <p:graphicFrame>
        <p:nvGraphicFramePr>
          <p:cNvPr id="10" name="Object 9">
            <a:extLst>
              <a:ext uri="{FF2B5EF4-FFF2-40B4-BE49-F238E27FC236}">
                <a16:creationId xmlns:a16="http://schemas.microsoft.com/office/drawing/2014/main" id="{77A5511D-0D3B-4035-BF47-7900FD0CF5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6680333"/>
              </p:ext>
            </p:extLst>
          </p:nvPr>
        </p:nvGraphicFramePr>
        <p:xfrm>
          <a:off x="2400300" y="2286000"/>
          <a:ext cx="4289425" cy="1784350"/>
        </p:xfrm>
        <a:graphic>
          <a:graphicData uri="http://schemas.openxmlformats.org/presentationml/2006/ole">
            <mc:AlternateContent xmlns:mc="http://schemas.openxmlformats.org/markup-compatibility/2006">
              <mc:Choice xmlns:v="urn:schemas-microsoft-com:vml" Requires="v">
                <p:oleObj name="Equation" r:id="rId2" imgW="2501640" imgH="1041120" progId="Equation.DSMT4">
                  <p:embed/>
                </p:oleObj>
              </mc:Choice>
              <mc:Fallback>
                <p:oleObj name="Equation" r:id="rId2" imgW="2501640" imgH="1041120" progId="Equation.DSMT4">
                  <p:embed/>
                  <p:pic>
                    <p:nvPicPr>
                      <p:cNvPr id="5" name="Object 4">
                        <a:extLst>
                          <a:ext uri="{FF2B5EF4-FFF2-40B4-BE49-F238E27FC236}">
                            <a16:creationId xmlns:a16="http://schemas.microsoft.com/office/drawing/2014/main" id="{A252D4C3-D6B9-460C-8CAD-C9681EA8ED91}"/>
                          </a:ext>
                          <a:ext uri="{C183D7F6-B498-43B3-948B-1728B52AA6E4}">
                            <adec:decorative xmlns:adec="http://schemas.microsoft.com/office/drawing/2017/decorative" val="1"/>
                          </a:ext>
                        </a:extLst>
                      </p:cNvPr>
                      <p:cNvPicPr/>
                      <p:nvPr/>
                    </p:nvPicPr>
                    <p:blipFill>
                      <a:blip r:embed="rId3"/>
                      <a:stretch>
                        <a:fillRect/>
                      </a:stretch>
                    </p:blipFill>
                    <p:spPr>
                      <a:xfrm>
                        <a:off x="2400300" y="2286000"/>
                        <a:ext cx="4289425" cy="1784350"/>
                      </a:xfrm>
                      <a:prstGeom prst="rect">
                        <a:avLst/>
                      </a:prstGeom>
                    </p:spPr>
                  </p:pic>
                </p:oleObj>
              </mc:Fallback>
            </mc:AlternateContent>
          </a:graphicData>
        </a:graphic>
      </p:graphicFrame>
      <p:graphicFrame>
        <p:nvGraphicFramePr>
          <p:cNvPr id="11" name="Object 5">
            <a:extLst>
              <a:ext uri="{FF2B5EF4-FFF2-40B4-BE49-F238E27FC236}">
                <a16:creationId xmlns:a16="http://schemas.microsoft.com/office/drawing/2014/main" id="{F8F11EB5-E006-43A0-A08F-0ACC9C74AB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3994976"/>
              </p:ext>
            </p:extLst>
          </p:nvPr>
        </p:nvGraphicFramePr>
        <p:xfrm>
          <a:off x="2419350" y="4114800"/>
          <a:ext cx="3671888" cy="452438"/>
        </p:xfrm>
        <a:graphic>
          <a:graphicData uri="http://schemas.openxmlformats.org/presentationml/2006/ole">
            <mc:AlternateContent xmlns:mc="http://schemas.openxmlformats.org/markup-compatibility/2006">
              <mc:Choice xmlns:v="urn:schemas-microsoft-com:vml" Requires="v">
                <p:oleObj name="Equation" r:id="rId4" imgW="2158920" imgH="266400" progId="Equation.DSMT4">
                  <p:embed/>
                </p:oleObj>
              </mc:Choice>
              <mc:Fallback>
                <p:oleObj name="Equation" r:id="rId4" imgW="2158920" imgH="266400" progId="Equation.DSMT4">
                  <p:embed/>
                  <p:pic>
                    <p:nvPicPr>
                      <p:cNvPr id="7" name="Object 5">
                        <a:extLst>
                          <a:ext uri="{C183D7F6-B498-43B3-948B-1728B52AA6E4}">
                            <adec:decorative xmlns:adec="http://schemas.microsoft.com/office/drawing/2017/decorative" val="1"/>
                          </a:ext>
                        </a:extLst>
                      </p:cNvPr>
                      <p:cNvPicPr/>
                      <p:nvPr/>
                    </p:nvPicPr>
                    <p:blipFill>
                      <a:blip r:embed="rId5"/>
                      <a:stretch>
                        <a:fillRect/>
                      </a:stretch>
                    </p:blipFill>
                    <p:spPr>
                      <a:xfrm>
                        <a:off x="2419350" y="4114800"/>
                        <a:ext cx="3671888" cy="452438"/>
                      </a:xfrm>
                      <a:prstGeom prst="rect">
                        <a:avLst/>
                      </a:prstGeom>
                    </p:spPr>
                  </p:pic>
                </p:oleObj>
              </mc:Fallback>
            </mc:AlternateContent>
          </a:graphicData>
        </a:graphic>
      </p:graphicFrame>
      <p:graphicFrame>
        <p:nvGraphicFramePr>
          <p:cNvPr id="12" name="Object 6">
            <a:extLst>
              <a:ext uri="{FF2B5EF4-FFF2-40B4-BE49-F238E27FC236}">
                <a16:creationId xmlns:a16="http://schemas.microsoft.com/office/drawing/2014/main" id="{28DD922B-29A6-4596-B3CB-25DF290762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1321693"/>
              </p:ext>
            </p:extLst>
          </p:nvPr>
        </p:nvGraphicFramePr>
        <p:xfrm>
          <a:off x="2419350" y="4592638"/>
          <a:ext cx="2160588" cy="863600"/>
        </p:xfrm>
        <a:graphic>
          <a:graphicData uri="http://schemas.openxmlformats.org/presentationml/2006/ole">
            <mc:AlternateContent xmlns:mc="http://schemas.openxmlformats.org/markup-compatibility/2006">
              <mc:Choice xmlns:v="urn:schemas-microsoft-com:vml" Requires="v">
                <p:oleObj name="Equation" r:id="rId6" imgW="1269720" imgH="507960" progId="Equation.DSMT4">
                  <p:embed/>
                </p:oleObj>
              </mc:Choice>
              <mc:Fallback>
                <p:oleObj name="Equation" r:id="rId6" imgW="1269720" imgH="507960" progId="Equation.DSMT4">
                  <p:embed/>
                  <p:pic>
                    <p:nvPicPr>
                      <p:cNvPr id="8" name="Object 6">
                        <a:extLst>
                          <a:ext uri="{C183D7F6-B498-43B3-948B-1728B52AA6E4}">
                            <adec:decorative xmlns:adec="http://schemas.microsoft.com/office/drawing/2017/decorative" val="1"/>
                          </a:ext>
                        </a:extLst>
                      </p:cNvPr>
                      <p:cNvPicPr/>
                      <p:nvPr/>
                    </p:nvPicPr>
                    <p:blipFill>
                      <a:blip r:embed="rId7"/>
                      <a:stretch>
                        <a:fillRect/>
                      </a:stretch>
                    </p:blipFill>
                    <p:spPr>
                      <a:xfrm>
                        <a:off x="2419350" y="4592638"/>
                        <a:ext cx="2160588" cy="863600"/>
                      </a:xfrm>
                      <a:prstGeom prst="rect">
                        <a:avLst/>
                      </a:prstGeom>
                    </p:spPr>
                  </p:pic>
                </p:oleObj>
              </mc:Fallback>
            </mc:AlternateContent>
          </a:graphicData>
        </a:graphic>
      </p:graphicFrame>
      <p:graphicFrame>
        <p:nvGraphicFramePr>
          <p:cNvPr id="13" name="Object 7">
            <a:extLst>
              <a:ext uri="{FF2B5EF4-FFF2-40B4-BE49-F238E27FC236}">
                <a16:creationId xmlns:a16="http://schemas.microsoft.com/office/drawing/2014/main" id="{16F1CD3E-4B94-48C1-A4FE-EF08700E20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5082070"/>
              </p:ext>
            </p:extLst>
          </p:nvPr>
        </p:nvGraphicFramePr>
        <p:xfrm>
          <a:off x="2419350" y="5507038"/>
          <a:ext cx="2549525" cy="863600"/>
        </p:xfrm>
        <a:graphic>
          <a:graphicData uri="http://schemas.openxmlformats.org/presentationml/2006/ole">
            <mc:AlternateContent xmlns:mc="http://schemas.openxmlformats.org/markup-compatibility/2006">
              <mc:Choice xmlns:v="urn:schemas-microsoft-com:vml" Requires="v">
                <p:oleObj name="Equation" r:id="rId8" imgW="1498320" imgH="507960" progId="Equation.DSMT4">
                  <p:embed/>
                </p:oleObj>
              </mc:Choice>
              <mc:Fallback>
                <p:oleObj name="Equation" r:id="rId8" imgW="1498320" imgH="507960" progId="Equation.DSMT4">
                  <p:embed/>
                  <p:pic>
                    <p:nvPicPr>
                      <p:cNvPr id="9" name="Object 7">
                        <a:extLst>
                          <a:ext uri="{C183D7F6-B498-43B3-948B-1728B52AA6E4}">
                            <adec:decorative xmlns:adec="http://schemas.microsoft.com/office/drawing/2017/decorative" val="1"/>
                          </a:ext>
                        </a:extLst>
                      </p:cNvPr>
                      <p:cNvPicPr/>
                      <p:nvPr/>
                    </p:nvPicPr>
                    <p:blipFill>
                      <a:blip r:embed="rId9"/>
                      <a:stretch>
                        <a:fillRect/>
                      </a:stretch>
                    </p:blipFill>
                    <p:spPr>
                      <a:xfrm>
                        <a:off x="2419350" y="5507038"/>
                        <a:ext cx="2549525" cy="863600"/>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C18D4B4F-E1FC-4A7A-92BE-34F28BE064F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1177569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77D3-3488-4280-9C40-7586D6D1A700}"/>
              </a:ext>
            </a:extLst>
          </p:cNvPr>
          <p:cNvSpPr>
            <a:spLocks noGrp="1"/>
          </p:cNvSpPr>
          <p:nvPr>
            <p:ph type="title"/>
          </p:nvPr>
        </p:nvSpPr>
        <p:spPr/>
        <p:txBody>
          <a:bodyPr/>
          <a:lstStyle/>
          <a:p>
            <a:r>
              <a:rPr lang="en-US" dirty="0"/>
              <a:t>Proving Properties of Functions</a:t>
            </a:r>
          </a:p>
        </p:txBody>
      </p:sp>
      <p:sp>
        <p:nvSpPr>
          <p:cNvPr id="3" name="Content Placeholder 2">
            <a:extLst>
              <a:ext uri="{FF2B5EF4-FFF2-40B4-BE49-F238E27FC236}">
                <a16:creationId xmlns:a16="http://schemas.microsoft.com/office/drawing/2014/main" id="{433E06EF-D7F0-4794-ACBC-40116BB9E059}"/>
              </a:ext>
            </a:extLst>
          </p:cNvPr>
          <p:cNvSpPr>
            <a:spLocks noGrp="1"/>
          </p:cNvSpPr>
          <p:nvPr>
            <p:ph idx="1"/>
          </p:nvPr>
        </p:nvSpPr>
        <p:spPr>
          <a:xfrm>
            <a:off x="457200" y="1295400"/>
            <a:ext cx="8001000" cy="515654"/>
          </a:xfrm>
        </p:spPr>
        <p:txBody>
          <a:bodyPr/>
          <a:lstStyle/>
          <a:p>
            <a:pPr marL="0" marR="0" lvl="0" indent="0" algn="l" defTabSz="4572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Example</a:t>
            </a:r>
            <a:r>
              <a:rPr kumimoji="0" lang="en-US" sz="2600" b="0" i="0" u="none" strike="noStrike" kern="1200" cap="none" spc="0" normalizeH="0" baseline="0" noProof="0" dirty="0">
                <a:ln>
                  <a:noFill/>
                </a:ln>
                <a:solidFill>
                  <a:prstClr val="black"/>
                </a:solidFill>
                <a:effectLst/>
                <a:uLnTx/>
                <a:uFillTx/>
                <a:latin typeface="Calibri (Body)"/>
              </a:rPr>
              <a:t>: Prove that x is a real number, then</a:t>
            </a:r>
            <a:endParaRPr kumimoji="0" lang="en-US" sz="2200" b="0" i="0" u="none" strike="noStrike" kern="1200" cap="none" spc="0" normalizeH="0" baseline="0" noProof="0" dirty="0">
              <a:ln>
                <a:noFill/>
              </a:ln>
              <a:solidFill>
                <a:prstClr val="black"/>
              </a:solidFill>
              <a:effectLst/>
              <a:uLnTx/>
              <a:uFillTx/>
              <a:latin typeface="Calibri (Body)"/>
            </a:endParaRPr>
          </a:p>
        </p:txBody>
      </p:sp>
      <p:graphicFrame>
        <p:nvGraphicFramePr>
          <p:cNvPr id="27" name="Object 26">
            <a:extLst>
              <a:ext uri="{FF2B5EF4-FFF2-40B4-BE49-F238E27FC236}">
                <a16:creationId xmlns:a16="http://schemas.microsoft.com/office/drawing/2014/main" id="{004FEF8F-0253-4567-97CA-441F8B5A1B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1739134"/>
              </p:ext>
            </p:extLst>
          </p:nvPr>
        </p:nvGraphicFramePr>
        <p:xfrm>
          <a:off x="2768600" y="1676400"/>
          <a:ext cx="3175000" cy="533400"/>
        </p:xfrm>
        <a:graphic>
          <a:graphicData uri="http://schemas.openxmlformats.org/presentationml/2006/ole">
            <mc:AlternateContent xmlns:mc="http://schemas.openxmlformats.org/markup-compatibility/2006">
              <mc:Choice xmlns:v="urn:schemas-microsoft-com:vml" Requires="v">
                <p:oleObj name="Equation" r:id="rId2" imgW="1511280" imgH="253800" progId="Equation.DSMT4">
                  <p:embed/>
                </p:oleObj>
              </mc:Choice>
              <mc:Fallback>
                <p:oleObj name="Equation" r:id="rId2" imgW="1511280" imgH="253800" progId="Equation.DSMT4">
                  <p:embed/>
                  <p:pic>
                    <p:nvPicPr>
                      <p:cNvPr id="0" name=""/>
                      <p:cNvPicPr/>
                      <p:nvPr/>
                    </p:nvPicPr>
                    <p:blipFill>
                      <a:blip r:embed="rId3"/>
                      <a:stretch>
                        <a:fillRect/>
                      </a:stretch>
                    </p:blipFill>
                    <p:spPr>
                      <a:xfrm>
                        <a:off x="2768600" y="1676400"/>
                        <a:ext cx="3175000" cy="533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F3ACBA1-1096-43B2-B40F-FD7938227D0E}"/>
              </a:ext>
            </a:extLst>
          </p:cNvPr>
          <p:cNvSpPr>
            <a:spLocks noGrp="1"/>
          </p:cNvSpPr>
          <p:nvPr>
            <p:ph idx="10"/>
          </p:nvPr>
        </p:nvSpPr>
        <p:spPr>
          <a:xfrm>
            <a:off x="457200" y="2177243"/>
            <a:ext cx="7924800" cy="1480357"/>
          </a:xfrm>
        </p:spPr>
        <p:txBody>
          <a:bodyPr/>
          <a:lstStyle/>
          <a:p>
            <a:pPr marL="0" marR="0" lvl="0" indent="0" algn="l" defTabSz="4572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Solution</a:t>
            </a:r>
            <a:r>
              <a:rPr kumimoji="0" lang="en-US" sz="2600" b="0" i="0" u="none" strike="noStrike" kern="1200" cap="none" spc="0" normalizeH="0" baseline="0" noProof="0" dirty="0">
                <a:ln>
                  <a:noFill/>
                </a:ln>
                <a:solidFill>
                  <a:prstClr val="black"/>
                </a:solidFill>
                <a:effectLst/>
                <a:uLnTx/>
                <a:uFillTx/>
                <a:latin typeface="Calibri (Body)"/>
              </a:rPr>
              <a:t>: Let </a:t>
            </a:r>
            <a:r>
              <a:rPr kumimoji="0" lang="en-US" sz="2600" b="0" i="1" u="none" strike="noStrike" kern="1200" cap="none" spc="0" normalizeH="0" baseline="0" noProof="0" dirty="0">
                <a:ln>
                  <a:noFill/>
                </a:ln>
                <a:solidFill>
                  <a:prstClr val="black"/>
                </a:solidFill>
                <a:effectLst/>
                <a:uLnTx/>
                <a:uFillTx/>
                <a:latin typeface="Calibri (Body)"/>
              </a:rPr>
              <a:t>x</a:t>
            </a:r>
            <a:r>
              <a:rPr kumimoji="0" lang="en-US" sz="2600" b="0" i="0" u="none" strike="noStrike" kern="1200" cap="none" spc="0" normalizeH="0" baseline="0" noProof="0" dirty="0">
                <a:ln>
                  <a:noFill/>
                </a:ln>
                <a:solidFill>
                  <a:prstClr val="black"/>
                </a:solidFill>
                <a:effectLst/>
                <a:uLnTx/>
                <a:uFillTx/>
                <a:latin typeface="Calibri (Body)"/>
              </a:rPr>
              <a:t> = </a:t>
            </a:r>
            <a:r>
              <a:rPr kumimoji="0" lang="en-US" sz="2600" b="0" i="1" u="none" strike="noStrike" kern="1200" cap="none" spc="0" normalizeH="0" baseline="0" noProof="0" dirty="0">
                <a:ln>
                  <a:noFill/>
                </a:ln>
                <a:solidFill>
                  <a:prstClr val="black"/>
                </a:solidFill>
                <a:effectLst/>
                <a:uLnTx/>
                <a:uFillTx/>
                <a:latin typeface="Calibri (Body)"/>
              </a:rPr>
              <a:t>n</a:t>
            </a:r>
            <a:r>
              <a:rPr kumimoji="0" lang="en-US" sz="2600" b="0" i="0" u="none" strike="noStrike" kern="1200" cap="none" spc="0" normalizeH="0" baseline="0" noProof="0" dirty="0">
                <a:ln>
                  <a:noFill/>
                </a:ln>
                <a:solidFill>
                  <a:prstClr val="black"/>
                </a:solidFill>
                <a:effectLst/>
                <a:uLnTx/>
                <a:uFillTx/>
                <a:latin typeface="Calibri (Body)"/>
              </a:rPr>
              <a:t> + </a:t>
            </a:r>
            <a:r>
              <a:rPr kumimoji="0" lang="el-GR" sz="2600" b="0" i="0" u="none" strike="noStrike" kern="1200" cap="none" spc="0" normalizeH="0" baseline="0" noProof="0" dirty="0">
                <a:ln>
                  <a:noFill/>
                </a:ln>
                <a:solidFill>
                  <a:prstClr val="black"/>
                </a:solidFill>
                <a:effectLst/>
                <a:uLnTx/>
                <a:uFillTx/>
                <a:latin typeface="Calibri (Body)"/>
                <a:ea typeface="Cambria Math"/>
              </a:rPr>
              <a:t>ε</a:t>
            </a:r>
            <a:r>
              <a:rPr kumimoji="0" lang="en-US" sz="2600" b="0" i="0" u="none" strike="noStrike" kern="1200" cap="none" spc="0" normalizeH="0" baseline="0" noProof="0" dirty="0">
                <a:ln>
                  <a:noFill/>
                </a:ln>
                <a:solidFill>
                  <a:prstClr val="black"/>
                </a:solidFill>
                <a:effectLst/>
                <a:uLnTx/>
                <a:uFillTx/>
                <a:latin typeface="Calibri (Body)"/>
                <a:ea typeface="Cambria Math"/>
              </a:rPr>
              <a:t>, where </a:t>
            </a:r>
            <a:r>
              <a:rPr kumimoji="0" lang="en-US" sz="2600" b="0" i="1" u="none" strike="noStrike" kern="1200" cap="none" spc="0" normalizeH="0" baseline="0" noProof="0" dirty="0">
                <a:ln>
                  <a:noFill/>
                </a:ln>
                <a:solidFill>
                  <a:prstClr val="black"/>
                </a:solidFill>
                <a:effectLst/>
                <a:uLnTx/>
                <a:uFillTx/>
                <a:latin typeface="Calibri (Body)"/>
                <a:ea typeface="Cambria Math"/>
              </a:rPr>
              <a:t>n</a:t>
            </a:r>
            <a:r>
              <a:rPr kumimoji="0" lang="en-US" sz="2600" b="0" i="0" u="none" strike="noStrike" kern="1200" cap="none" spc="0" normalizeH="0" baseline="0" noProof="0" dirty="0">
                <a:ln>
                  <a:noFill/>
                </a:ln>
                <a:solidFill>
                  <a:prstClr val="black"/>
                </a:solidFill>
                <a:effectLst/>
                <a:uLnTx/>
                <a:uFillTx/>
                <a:latin typeface="Calibri (Body)"/>
                <a:ea typeface="Cambria Math"/>
              </a:rPr>
              <a:t> is an integer and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0 ≤ </a:t>
            </a:r>
            <a:r>
              <a:rPr kumimoji="0" lang="el-GR" sz="2600" b="0" i="0" u="none" strike="noStrike" kern="1200" cap="none" spc="0" normalizeH="0" baseline="0" noProof="0" dirty="0">
                <a:ln>
                  <a:noFill/>
                </a:ln>
                <a:solidFill>
                  <a:prstClr val="black"/>
                </a:solidFill>
                <a:effectLst/>
                <a:uLnTx/>
                <a:uFillTx/>
                <a:latin typeface="Calibri (Body)"/>
                <a:ea typeface="Cambria Math" pitchFamily="18" charset="0"/>
              </a:rPr>
              <a:t>ε</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&lt; 1</a:t>
            </a:r>
            <a:r>
              <a:rPr kumimoji="0" lang="en-US" sz="2600" b="0" i="0" u="none" strike="noStrike" kern="1200" cap="none" spc="0" normalizeH="0" baseline="0" noProof="0" dirty="0">
                <a:ln>
                  <a:noFill/>
                </a:ln>
                <a:solidFill>
                  <a:prstClr val="black"/>
                </a:solidFill>
                <a:effectLst/>
                <a:uLnTx/>
                <a:uFillTx/>
                <a:latin typeface="Calibri (Body)"/>
                <a:ea typeface="Cambria Math"/>
              </a:rPr>
              <a:t>. </a:t>
            </a:r>
          </a:p>
          <a:p>
            <a:pPr marL="0" marR="0" lvl="0" indent="0" algn="l" defTabSz="4572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600" b="0" i="1" u="none" strike="noStrike" kern="1200" cap="none" spc="0" normalizeH="0" baseline="0" noProof="0" dirty="0">
                <a:ln>
                  <a:noFill/>
                </a:ln>
                <a:solidFill>
                  <a:prstClr val="black"/>
                </a:solidFill>
                <a:effectLst/>
                <a:uLnTx/>
                <a:uFillTx/>
                <a:latin typeface="Calibri (Body)"/>
                <a:ea typeface="Cambria Math"/>
              </a:rPr>
              <a:t>Case 1:</a:t>
            </a:r>
            <a:r>
              <a:rPr kumimoji="0" lang="en-US" sz="2600" b="0" i="0" u="none" strike="noStrike" kern="1200" cap="none" spc="0" normalizeH="0" baseline="0" noProof="0" dirty="0">
                <a:ln>
                  <a:noFill/>
                </a:ln>
                <a:solidFill>
                  <a:prstClr val="black"/>
                </a:solidFill>
                <a:effectLst/>
                <a:uLnTx/>
                <a:uFillTx/>
                <a:latin typeface="Calibri (Body)"/>
                <a:ea typeface="Cambria Math"/>
              </a:rPr>
              <a:t> </a:t>
            </a:r>
            <a:r>
              <a:rPr kumimoji="0" lang="el-GR" sz="2600" b="0" i="0" u="none" strike="noStrike" kern="1200" cap="none" spc="0" normalizeH="0" baseline="0" noProof="0" dirty="0">
                <a:ln>
                  <a:noFill/>
                </a:ln>
                <a:solidFill>
                  <a:prstClr val="black"/>
                </a:solidFill>
                <a:effectLst/>
                <a:uLnTx/>
                <a:uFillTx/>
                <a:latin typeface="Calibri (Body)"/>
                <a:ea typeface="Cambria Math"/>
              </a:rPr>
              <a:t>ε </a:t>
            </a:r>
            <a:r>
              <a:rPr kumimoji="0" lang="en-US" sz="2600" b="0" i="0" u="none" strike="noStrike" kern="1200" cap="none" spc="0" normalizeH="0" baseline="0" noProof="0" dirty="0">
                <a:ln>
                  <a:noFill/>
                </a:ln>
                <a:solidFill>
                  <a:prstClr val="black"/>
                </a:solidFill>
                <a:effectLst/>
                <a:uLnTx/>
                <a:uFillTx/>
                <a:latin typeface="Calibri (Body)"/>
                <a:ea typeface="Cambria Math"/>
              </a:rPr>
              <a:t>&lt; ½</a:t>
            </a:r>
          </a:p>
          <a:p>
            <a:pPr marL="347472" marR="0" lvl="1" indent="-342900" algn="l" defTabSz="457200" rtl="0" eaLnBrk="1" fontAlgn="auto" latinLnBrk="0" hangingPunct="1">
              <a:lnSpc>
                <a:spcPct val="100000"/>
              </a:lnSpc>
              <a:spcBef>
                <a:spcPts val="400"/>
              </a:spcBef>
              <a:spcAft>
                <a:spcPts val="4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2</a:t>
            </a:r>
            <a:r>
              <a:rPr kumimoji="0" lang="en-US" sz="2200" b="0" i="1" u="none" strike="noStrike" kern="1200" cap="none" spc="0" normalizeH="0" baseline="0" noProof="0" dirty="0">
                <a:ln>
                  <a:noFill/>
                </a:ln>
                <a:solidFill>
                  <a:prstClr val="black"/>
                </a:solidFill>
                <a:effectLst/>
                <a:uLnTx/>
                <a:uFillTx/>
                <a:latin typeface="Calibri (Body)"/>
                <a:ea typeface="Cambria Math"/>
              </a:rPr>
              <a:t>x</a:t>
            </a:r>
            <a:r>
              <a:rPr kumimoji="0" lang="en-US" sz="2200" b="0" i="0" u="none" strike="noStrike" kern="1200" cap="none" spc="0" normalizeH="0" baseline="0" noProof="0" dirty="0">
                <a:ln>
                  <a:noFill/>
                </a:ln>
                <a:solidFill>
                  <a:prstClr val="black"/>
                </a:solidFill>
                <a:effectLst/>
                <a:uLnTx/>
                <a:uFillTx/>
                <a:latin typeface="Calibri (Body)"/>
                <a:ea typeface="Cambria Math"/>
              </a:rPr>
              <a:t> = 2</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+ 2</a:t>
            </a:r>
            <a:r>
              <a:rPr kumimoji="0" lang="el-GR" sz="2200" b="0" i="0" u="none" strike="noStrike" kern="1200" cap="none" spc="0" normalizeH="0" baseline="0" noProof="0" dirty="0">
                <a:ln>
                  <a:noFill/>
                </a:ln>
                <a:solidFill>
                  <a:prstClr val="black"/>
                </a:solidFill>
                <a:effectLst/>
                <a:uLnTx/>
                <a:uFillTx/>
                <a:latin typeface="Calibri (Body)"/>
                <a:ea typeface="Cambria Math"/>
              </a:rPr>
              <a:t>ε</a:t>
            </a:r>
            <a:r>
              <a:rPr kumimoji="0" lang="en-US" sz="2200" b="0" i="0" u="none" strike="noStrike" kern="1200" cap="none" spc="0" normalizeH="0" baseline="0" noProof="0" dirty="0">
                <a:ln>
                  <a:noFill/>
                </a:ln>
                <a:solidFill>
                  <a:prstClr val="black"/>
                </a:solidFill>
                <a:effectLst/>
                <a:uLnTx/>
                <a:uFillTx/>
                <a:latin typeface="Calibri (Body)"/>
                <a:ea typeface="Cambria Math"/>
              </a:rPr>
              <a:t>  and</a:t>
            </a:r>
            <a:endParaRPr lang="en-US" dirty="0">
              <a:latin typeface="Calibri (Body)"/>
            </a:endParaRPr>
          </a:p>
        </p:txBody>
      </p:sp>
      <p:graphicFrame>
        <p:nvGraphicFramePr>
          <p:cNvPr id="28" name="Object 27">
            <a:extLst>
              <a:ext uri="{FF2B5EF4-FFF2-40B4-BE49-F238E27FC236}">
                <a16:creationId xmlns:a16="http://schemas.microsoft.com/office/drawing/2014/main" id="{98BEF703-8FB8-4C4E-BAC6-A322462334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7349558"/>
              </p:ext>
            </p:extLst>
          </p:nvPr>
        </p:nvGraphicFramePr>
        <p:xfrm>
          <a:off x="2895600" y="3200400"/>
          <a:ext cx="1371600" cy="457200"/>
        </p:xfrm>
        <a:graphic>
          <a:graphicData uri="http://schemas.openxmlformats.org/presentationml/2006/ole">
            <mc:AlternateContent xmlns:mc="http://schemas.openxmlformats.org/markup-compatibility/2006">
              <mc:Choice xmlns:v="urn:schemas-microsoft-com:vml" Requires="v">
                <p:oleObj name="Equation" r:id="rId4" imgW="761760" imgH="253800" progId="Equation.DSMT4">
                  <p:embed/>
                </p:oleObj>
              </mc:Choice>
              <mc:Fallback>
                <p:oleObj name="Equation" r:id="rId4" imgW="761760" imgH="253800" progId="Equation.DSMT4">
                  <p:embed/>
                  <p:pic>
                    <p:nvPicPr>
                      <p:cNvPr id="0" name=""/>
                      <p:cNvPicPr/>
                      <p:nvPr/>
                    </p:nvPicPr>
                    <p:blipFill>
                      <a:blip r:embed="rId5"/>
                      <a:stretch>
                        <a:fillRect/>
                      </a:stretch>
                    </p:blipFill>
                    <p:spPr>
                      <a:xfrm>
                        <a:off x="2895600" y="3200400"/>
                        <a:ext cx="1371600"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92CA97D-AEFD-45FD-8520-3692DF2FEFAF}"/>
              </a:ext>
            </a:extLst>
          </p:cNvPr>
          <p:cNvSpPr>
            <a:spLocks noGrp="1"/>
          </p:cNvSpPr>
          <p:nvPr>
            <p:ph idx="11"/>
          </p:nvPr>
        </p:nvSpPr>
        <p:spPr>
          <a:xfrm>
            <a:off x="457200" y="3186204"/>
            <a:ext cx="6038850" cy="972239"/>
          </a:xfrm>
        </p:spPr>
        <p:txBody>
          <a:bodyPr/>
          <a:lstStyle/>
          <a:p>
            <a:pPr marL="3767328" marR="0" lvl="1" indent="0" algn="l" defTabSz="457200" rtl="0" eaLnBrk="1" fontAlgn="auto" latinLnBrk="0" hangingPunct="1">
              <a:lnSpc>
                <a:spcPct val="100000"/>
              </a:lnSpc>
              <a:spcBef>
                <a:spcPts val="400"/>
              </a:spcBef>
              <a:spcAft>
                <a:spcPts val="4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since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0 </a:t>
            </a:r>
            <a:r>
              <a:rPr kumimoji="0" lang="en-US" sz="2200" b="0" i="0" u="none" strike="noStrike" kern="1200" cap="none" spc="0" normalizeH="0" baseline="0" noProof="0" dirty="0">
                <a:ln>
                  <a:noFill/>
                </a:ln>
                <a:solidFill>
                  <a:prstClr val="black"/>
                </a:solidFill>
                <a:effectLst/>
                <a:uLnTx/>
                <a:uFillTx/>
                <a:latin typeface="Calibri (Body)"/>
                <a:ea typeface="Cambria Math"/>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l-GR" sz="2200" b="0" i="0" u="none" strike="noStrike" kern="1200" cap="none" spc="0" normalizeH="0" baseline="0" noProof="0" dirty="0">
                <a:ln>
                  <a:noFill/>
                </a:ln>
                <a:solidFill>
                  <a:prstClr val="black"/>
                </a:solidFill>
                <a:effectLst/>
                <a:uLnTx/>
                <a:uFillTx/>
                <a:latin typeface="Calibri (Body)"/>
                <a:ea typeface="Cambria Math"/>
              </a:rPr>
              <a:t>ε</a:t>
            </a:r>
            <a:r>
              <a:rPr kumimoji="0" lang="en-US" sz="2200" b="0" i="0" u="none" strike="noStrike" kern="1200" cap="none" spc="0" normalizeH="0" baseline="0" noProof="0" dirty="0">
                <a:ln>
                  <a:noFill/>
                </a:ln>
                <a:solidFill>
                  <a:prstClr val="black"/>
                </a:solidFill>
                <a:effectLst/>
                <a:uLnTx/>
                <a:uFillTx/>
                <a:latin typeface="Calibri (Body)"/>
                <a:ea typeface="Cambria Math"/>
              </a:rPr>
              <a:t>&lt; 1.</a:t>
            </a:r>
          </a:p>
          <a:p>
            <a:pPr marL="342900" lvl="1">
              <a:spcBef>
                <a:spcPts val="400"/>
              </a:spcBef>
              <a:spcAft>
                <a:spcPts val="400"/>
              </a:spcAft>
              <a:buClr>
                <a:srgbClr val="04617B"/>
              </a:buClr>
              <a:defRPr/>
            </a:pPr>
            <a:r>
              <a:rPr lang="en-US" sz="2200" dirty="0">
                <a:solidFill>
                  <a:prstClr val="black"/>
                </a:solidFill>
                <a:latin typeface="Calibri (Body)"/>
                <a:ea typeface="Cambria Math"/>
              </a:rPr>
              <a:t> </a:t>
            </a:r>
            <a:endParaRPr kumimoji="0" lang="en-US" sz="2200" b="0" i="0" u="none" strike="noStrike" kern="1200" cap="none" spc="0" normalizeH="0" baseline="0" noProof="0" dirty="0">
              <a:ln>
                <a:noFill/>
              </a:ln>
              <a:solidFill>
                <a:prstClr val="black"/>
              </a:solidFill>
              <a:effectLst/>
              <a:uLnTx/>
              <a:uFillTx/>
              <a:latin typeface="Calibri (Body)"/>
              <a:ea typeface="Cambria Math"/>
            </a:endParaRPr>
          </a:p>
        </p:txBody>
      </p:sp>
      <p:graphicFrame>
        <p:nvGraphicFramePr>
          <p:cNvPr id="29" name="Object 28">
            <a:extLst>
              <a:ext uri="{FF2B5EF4-FFF2-40B4-BE49-F238E27FC236}">
                <a16:creationId xmlns:a16="http://schemas.microsoft.com/office/drawing/2014/main" id="{F58651E4-C4C5-4FDE-9727-EA7A88EECC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1673694"/>
              </p:ext>
            </p:extLst>
          </p:nvPr>
        </p:nvGraphicFramePr>
        <p:xfrm>
          <a:off x="838200" y="3611880"/>
          <a:ext cx="1234440" cy="457200"/>
        </p:xfrm>
        <a:graphic>
          <a:graphicData uri="http://schemas.openxmlformats.org/presentationml/2006/ole">
            <mc:AlternateContent xmlns:mc="http://schemas.openxmlformats.org/markup-compatibility/2006">
              <mc:Choice xmlns:v="urn:schemas-microsoft-com:vml" Requires="v">
                <p:oleObj name="Equation" r:id="rId6" imgW="685800" imgH="253800" progId="Equation.DSMT4">
                  <p:embed/>
                </p:oleObj>
              </mc:Choice>
              <mc:Fallback>
                <p:oleObj name="Equation" r:id="rId6" imgW="685800" imgH="253800" progId="Equation.DSMT4">
                  <p:embed/>
                  <p:pic>
                    <p:nvPicPr>
                      <p:cNvPr id="0" name=""/>
                      <p:cNvPicPr/>
                      <p:nvPr/>
                    </p:nvPicPr>
                    <p:blipFill>
                      <a:blip r:embed="rId7"/>
                      <a:stretch>
                        <a:fillRect/>
                      </a:stretch>
                    </p:blipFill>
                    <p:spPr>
                      <a:xfrm>
                        <a:off x="838200" y="3611880"/>
                        <a:ext cx="1234440"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FB8CB1-0120-40BC-9434-1396F1281A8E}"/>
              </a:ext>
            </a:extLst>
          </p:cNvPr>
          <p:cNvSpPr>
            <a:spLocks noGrp="1"/>
          </p:cNvSpPr>
          <p:nvPr>
            <p:ph idx="12"/>
          </p:nvPr>
        </p:nvSpPr>
        <p:spPr>
          <a:xfrm>
            <a:off x="2065511" y="3610889"/>
            <a:ext cx="2035464" cy="425495"/>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rPr>
              <a:t>= </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since</a:t>
            </a:r>
            <a:r>
              <a:rPr kumimoji="0" lang="en-US" sz="2200" b="0" i="1" u="none" strike="noStrike" kern="1200" cap="none" spc="0" normalizeH="0" baseline="0" noProof="0" dirty="0">
                <a:ln>
                  <a:noFill/>
                </a:ln>
                <a:solidFill>
                  <a:prstClr val="black"/>
                </a:solidFill>
                <a:effectLst/>
                <a:uLnTx/>
                <a:uFillTx/>
                <a:latin typeface="Calibri (Body)"/>
                <a:ea typeface="Cambria Math"/>
              </a:rPr>
              <a:t> x</a:t>
            </a:r>
            <a:r>
              <a:rPr kumimoji="0" lang="en-US" sz="2200" b="0" i="0" u="none" strike="noStrike" kern="1200" cap="none" spc="0" normalizeH="0" baseline="0" noProof="0" dirty="0">
                <a:ln>
                  <a:noFill/>
                </a:ln>
                <a:solidFill>
                  <a:prstClr val="black"/>
                </a:solidFill>
                <a:effectLst/>
                <a:uLnTx/>
                <a:uFillTx/>
                <a:latin typeface="Calibri (Body)"/>
                <a:ea typeface="Cambria Math"/>
              </a:rPr>
              <a:t> + ½</a:t>
            </a:r>
            <a:endParaRPr lang="en-US" dirty="0">
              <a:latin typeface="Calibri (Body)"/>
            </a:endParaRPr>
          </a:p>
        </p:txBody>
      </p:sp>
      <p:graphicFrame>
        <p:nvGraphicFramePr>
          <p:cNvPr id="30" name="Object 29">
            <a:extLst>
              <a:ext uri="{FF2B5EF4-FFF2-40B4-BE49-F238E27FC236}">
                <a16:creationId xmlns:a16="http://schemas.microsoft.com/office/drawing/2014/main" id="{8BE1C82B-D30E-46AE-A526-F8DF381361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0321737"/>
              </p:ext>
            </p:extLst>
          </p:nvPr>
        </p:nvGraphicFramePr>
        <p:xfrm>
          <a:off x="3886200" y="3657600"/>
          <a:ext cx="1895473" cy="409832"/>
        </p:xfrm>
        <a:graphic>
          <a:graphicData uri="http://schemas.openxmlformats.org/presentationml/2006/ole">
            <mc:AlternateContent xmlns:mc="http://schemas.openxmlformats.org/markup-compatibility/2006">
              <mc:Choice xmlns:v="urn:schemas-microsoft-com:vml" Requires="v">
                <p:oleObj name="Equation" r:id="rId8" imgW="939600" imgH="203040" progId="Equation.DSMT4">
                  <p:embed/>
                </p:oleObj>
              </mc:Choice>
              <mc:Fallback>
                <p:oleObj name="Equation" r:id="rId8" imgW="939600" imgH="203040" progId="Equation.DSMT4">
                  <p:embed/>
                  <p:pic>
                    <p:nvPicPr>
                      <p:cNvPr id="0" name=""/>
                      <p:cNvPicPr/>
                      <p:nvPr/>
                    </p:nvPicPr>
                    <p:blipFill>
                      <a:blip r:embed="rId9"/>
                      <a:stretch>
                        <a:fillRect/>
                      </a:stretch>
                    </p:blipFill>
                    <p:spPr>
                      <a:xfrm>
                        <a:off x="3886200" y="3657600"/>
                        <a:ext cx="1895473" cy="40983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04B1793-5309-44A9-81DD-2B0F7160D015}"/>
              </a:ext>
            </a:extLst>
          </p:cNvPr>
          <p:cNvSpPr>
            <a:spLocks noGrp="1"/>
          </p:cNvSpPr>
          <p:nvPr>
            <p:ph idx="13"/>
          </p:nvPr>
        </p:nvSpPr>
        <p:spPr>
          <a:xfrm>
            <a:off x="5715000" y="3623508"/>
            <a:ext cx="2167890" cy="381000"/>
          </a:xfrm>
        </p:spPr>
        <p:txBody>
          <a:bodyPr/>
          <a:lstStyle/>
          <a:p>
            <a:pPr marL="4572" marR="0" lvl="1" indent="0" algn="l" defTabSz="457200" rtl="0" eaLnBrk="1" fontAlgn="auto" latinLnBrk="0" hangingPunct="1">
              <a:lnSpc>
                <a:spcPct val="100000"/>
              </a:lnSpc>
              <a:spcBef>
                <a:spcPts val="400"/>
              </a:spcBef>
              <a:spcAft>
                <a:spcPts val="4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and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0 </a:t>
            </a:r>
            <a:r>
              <a:rPr kumimoji="0" lang="en-US" sz="2200" b="0" i="0" u="none" strike="noStrike" kern="1200" cap="none" spc="0" normalizeH="0" baseline="0" noProof="0" dirty="0">
                <a:ln>
                  <a:noFill/>
                </a:ln>
                <a:solidFill>
                  <a:prstClr val="black"/>
                </a:solidFill>
                <a:effectLst/>
                <a:uLnTx/>
                <a:uFillTx/>
                <a:latin typeface="Calibri (Body)"/>
                <a:ea typeface="Cambria Math"/>
              </a:rPr>
              <a:t>≤ ½ +</a:t>
            </a:r>
            <a:r>
              <a:rPr kumimoji="0" lang="el-GR" sz="2200" b="0" i="0" u="none" strike="noStrike" kern="1200" cap="none" spc="0" normalizeH="0" baseline="0" noProof="0" dirty="0">
                <a:ln>
                  <a:noFill/>
                </a:ln>
                <a:solidFill>
                  <a:prstClr val="black"/>
                </a:solidFill>
                <a:effectLst/>
                <a:uLnTx/>
                <a:uFillTx/>
                <a:latin typeface="Calibri (Body)"/>
                <a:ea typeface="Cambria Math"/>
              </a:rPr>
              <a:t>ε</a:t>
            </a:r>
            <a:r>
              <a:rPr kumimoji="0" lang="en-US" sz="2200" b="0" i="0" u="none" strike="noStrike" kern="1200" cap="none" spc="0" normalizeH="0" baseline="0" noProof="0" dirty="0">
                <a:ln>
                  <a:noFill/>
                </a:ln>
                <a:solidFill>
                  <a:prstClr val="black"/>
                </a:solidFill>
                <a:effectLst/>
                <a:uLnTx/>
                <a:uFillTx/>
                <a:latin typeface="Calibri (Body)"/>
                <a:ea typeface="Cambria Math"/>
              </a:rPr>
              <a:t> &lt; 1.</a:t>
            </a:r>
          </a:p>
        </p:txBody>
      </p:sp>
      <p:sp>
        <p:nvSpPr>
          <p:cNvPr id="8" name="Content Placeholder 7">
            <a:extLst>
              <a:ext uri="{FF2B5EF4-FFF2-40B4-BE49-F238E27FC236}">
                <a16:creationId xmlns:a16="http://schemas.microsoft.com/office/drawing/2014/main" id="{AE7ECFC7-9968-4C27-AD37-FAEC5FF9169B}"/>
              </a:ext>
            </a:extLst>
          </p:cNvPr>
          <p:cNvSpPr>
            <a:spLocks noGrp="1"/>
          </p:cNvSpPr>
          <p:nvPr>
            <p:ph idx="14"/>
          </p:nvPr>
        </p:nvSpPr>
        <p:spPr>
          <a:xfrm>
            <a:off x="457200" y="4063138"/>
            <a:ext cx="1504633" cy="425495"/>
          </a:xfrm>
        </p:spPr>
        <p:txBody>
          <a:bodyPr/>
          <a:lstStyle/>
          <a:p>
            <a:pPr marL="342900" indent="-342900">
              <a:buClr>
                <a:srgbClr val="04617B"/>
              </a:buClr>
              <a:buFont typeface="Arial" panose="020B0604020202020204" pitchFamily="34" charset="0"/>
              <a:buChar char="•"/>
            </a:pPr>
            <a:r>
              <a:rPr kumimoji="0" lang="en-US" sz="2200" b="0" i="0" u="none" strike="noStrike" kern="1200" cap="none" spc="0" normalizeH="0" baseline="0" noProof="0" dirty="0">
                <a:ln>
                  <a:noFill/>
                </a:ln>
                <a:solidFill>
                  <a:prstClr val="black"/>
                </a:solidFill>
                <a:effectLst/>
                <a:uLnTx/>
                <a:uFillTx/>
                <a:latin typeface="Calibri (Body)"/>
                <a:ea typeface="Cambria Math"/>
              </a:rPr>
              <a:t>Hence,</a:t>
            </a:r>
            <a:endParaRPr lang="en-US" dirty="0">
              <a:latin typeface="Calibri (Body)"/>
            </a:endParaRPr>
          </a:p>
        </p:txBody>
      </p:sp>
      <p:graphicFrame>
        <p:nvGraphicFramePr>
          <p:cNvPr id="31" name="Object 30">
            <a:extLst>
              <a:ext uri="{FF2B5EF4-FFF2-40B4-BE49-F238E27FC236}">
                <a16:creationId xmlns:a16="http://schemas.microsoft.com/office/drawing/2014/main" id="{24330761-3634-413C-8A52-3CC679CDA3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576923"/>
              </p:ext>
            </p:extLst>
          </p:nvPr>
        </p:nvGraphicFramePr>
        <p:xfrm>
          <a:off x="1722120" y="4067432"/>
          <a:ext cx="4983480" cy="457200"/>
        </p:xfrm>
        <a:graphic>
          <a:graphicData uri="http://schemas.openxmlformats.org/presentationml/2006/ole">
            <mc:AlternateContent xmlns:mc="http://schemas.openxmlformats.org/markup-compatibility/2006">
              <mc:Choice xmlns:v="urn:schemas-microsoft-com:vml" Requires="v">
                <p:oleObj name="Equation" r:id="rId10" imgW="2768400" imgH="253800" progId="Equation.DSMT4">
                  <p:embed/>
                </p:oleObj>
              </mc:Choice>
              <mc:Fallback>
                <p:oleObj name="Equation" r:id="rId10" imgW="2768400" imgH="253800" progId="Equation.DSMT4">
                  <p:embed/>
                  <p:pic>
                    <p:nvPicPr>
                      <p:cNvPr id="0" name=""/>
                      <p:cNvPicPr/>
                      <p:nvPr/>
                    </p:nvPicPr>
                    <p:blipFill>
                      <a:blip r:embed="rId11"/>
                      <a:stretch>
                        <a:fillRect/>
                      </a:stretch>
                    </p:blipFill>
                    <p:spPr>
                      <a:xfrm>
                        <a:off x="1722120" y="4067432"/>
                        <a:ext cx="4983480" cy="457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A734ADF-45F7-4572-A134-0C19351ABB1A}"/>
              </a:ext>
            </a:extLst>
          </p:cNvPr>
          <p:cNvSpPr>
            <a:spLocks noGrp="1"/>
          </p:cNvSpPr>
          <p:nvPr>
            <p:ph idx="15"/>
          </p:nvPr>
        </p:nvSpPr>
        <p:spPr>
          <a:xfrm>
            <a:off x="457200" y="4484242"/>
            <a:ext cx="4983480" cy="1072489"/>
          </a:xfrm>
        </p:spPr>
        <p:txBody>
          <a:bodyPr/>
          <a:lstStyle/>
          <a:p>
            <a:pPr marL="0" marR="0" lvl="0" indent="0" algn="l" defTabSz="4572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600" b="0" i="1" u="none" strike="noStrike" kern="1200" cap="none" spc="0" normalizeH="0" baseline="0" noProof="0" dirty="0">
                <a:ln>
                  <a:noFill/>
                </a:ln>
                <a:solidFill>
                  <a:prstClr val="black"/>
                </a:solidFill>
                <a:effectLst/>
                <a:uLnTx/>
                <a:uFillTx/>
                <a:latin typeface="Calibri (Body)"/>
                <a:ea typeface="Cambria Math"/>
              </a:rPr>
              <a:t>Case 2:</a:t>
            </a:r>
            <a:r>
              <a:rPr kumimoji="0" lang="en-US" sz="2600" b="0" i="0" u="none" strike="noStrike" kern="1200" cap="none" spc="0" normalizeH="0" baseline="0" noProof="0" dirty="0">
                <a:ln>
                  <a:noFill/>
                </a:ln>
                <a:solidFill>
                  <a:prstClr val="black"/>
                </a:solidFill>
                <a:effectLst/>
                <a:uLnTx/>
                <a:uFillTx/>
                <a:latin typeface="Calibri (Body)"/>
                <a:ea typeface="Cambria Math"/>
              </a:rPr>
              <a:t> </a:t>
            </a:r>
            <a:r>
              <a:rPr kumimoji="0" lang="el-GR" sz="2600" b="0" i="0" u="none" strike="noStrike" kern="1200" cap="none" spc="0" normalizeH="0" baseline="0" noProof="0" dirty="0">
                <a:ln>
                  <a:noFill/>
                </a:ln>
                <a:solidFill>
                  <a:prstClr val="black"/>
                </a:solidFill>
                <a:effectLst/>
                <a:uLnTx/>
                <a:uFillTx/>
                <a:latin typeface="Calibri (Body)"/>
                <a:ea typeface="Cambria Math"/>
              </a:rPr>
              <a:t>ε</a:t>
            </a:r>
            <a:r>
              <a:rPr kumimoji="0" lang="en-US" sz="2600" b="0" i="0" u="none" strike="noStrike" kern="1200" cap="none" spc="0" normalizeH="0" baseline="0" noProof="0" dirty="0">
                <a:ln>
                  <a:noFill/>
                </a:ln>
                <a:solidFill>
                  <a:prstClr val="black"/>
                </a:solidFill>
                <a:effectLst/>
                <a:uLnTx/>
                <a:uFillTx/>
                <a:latin typeface="Calibri (Body)"/>
                <a:ea typeface="Cambria Math"/>
              </a:rPr>
              <a:t> ≥ ½ </a:t>
            </a:r>
          </a:p>
          <a:p>
            <a:pPr marL="347472" marR="0" lvl="1" indent="-342900" algn="l" defTabSz="457200" rtl="0" eaLnBrk="1" fontAlgn="auto" latinLnBrk="0" hangingPunct="1">
              <a:lnSpc>
                <a:spcPct val="100000"/>
              </a:lnSpc>
              <a:spcBef>
                <a:spcPts val="400"/>
              </a:spcBef>
              <a:spcAft>
                <a:spcPts val="4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2</a:t>
            </a:r>
            <a:r>
              <a:rPr kumimoji="0" lang="en-US" sz="2200" b="0" i="1" u="none" strike="noStrike" kern="1200" cap="none" spc="0" normalizeH="0" baseline="0" noProof="0" dirty="0">
                <a:ln>
                  <a:noFill/>
                </a:ln>
                <a:solidFill>
                  <a:prstClr val="black"/>
                </a:solidFill>
                <a:effectLst/>
                <a:uLnTx/>
                <a:uFillTx/>
                <a:latin typeface="Calibri (Body)"/>
                <a:ea typeface="Cambria Math"/>
              </a:rPr>
              <a:t>x</a:t>
            </a:r>
            <a:r>
              <a:rPr kumimoji="0" lang="en-US" sz="2200" b="0" i="0" u="none" strike="noStrike" kern="1200" cap="none" spc="0" normalizeH="0" baseline="0" noProof="0" dirty="0">
                <a:ln>
                  <a:noFill/>
                </a:ln>
                <a:solidFill>
                  <a:prstClr val="black"/>
                </a:solidFill>
                <a:effectLst/>
                <a:uLnTx/>
                <a:uFillTx/>
                <a:latin typeface="Calibri (Body)"/>
                <a:ea typeface="Cambria Math"/>
              </a:rPr>
              <a:t> = 2</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+ 2</a:t>
            </a:r>
            <a:r>
              <a:rPr kumimoji="0" lang="el-GR" sz="2200" b="0" i="0" u="none" strike="noStrike" kern="1200" cap="none" spc="0" normalizeH="0" baseline="0" noProof="0" dirty="0">
                <a:ln>
                  <a:noFill/>
                </a:ln>
                <a:solidFill>
                  <a:prstClr val="black"/>
                </a:solidFill>
                <a:effectLst/>
                <a:uLnTx/>
                <a:uFillTx/>
                <a:latin typeface="Calibri (Body)"/>
                <a:ea typeface="Cambria Math" pitchFamily="18" charset="0"/>
              </a:rPr>
              <a:t>ε</a:t>
            </a:r>
            <a:r>
              <a:rPr kumimoji="0" lang="en-US" sz="2200" b="0" i="0" u="none" strike="noStrike" kern="1200" cap="none" spc="0" normalizeH="0" baseline="0" noProof="0" dirty="0">
                <a:ln>
                  <a:noFill/>
                </a:ln>
                <a:solidFill>
                  <a:prstClr val="black"/>
                </a:solidFill>
                <a:effectLst/>
                <a:uLnTx/>
                <a:uFillTx/>
                <a:latin typeface="Calibri (Body)"/>
                <a:ea typeface="Cambria Math"/>
              </a:rPr>
              <a:t> =  (2</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+ 1) +(2</a:t>
            </a:r>
            <a:r>
              <a:rPr kumimoji="0" lang="el-GR" sz="2200" b="0" i="0" u="none" strike="noStrike" kern="1200" cap="none" spc="0" normalizeH="0" baseline="0" noProof="0" dirty="0">
                <a:ln>
                  <a:noFill/>
                </a:ln>
                <a:solidFill>
                  <a:prstClr val="black"/>
                </a:solidFill>
                <a:effectLst/>
                <a:uLnTx/>
                <a:uFillTx/>
                <a:latin typeface="Calibri (Body)"/>
                <a:ea typeface="Cambria Math"/>
              </a:rPr>
              <a:t>ε</a:t>
            </a:r>
            <a:r>
              <a:rPr kumimoji="0" lang="en-US" sz="2200" b="0" i="0" u="none" strike="noStrike" kern="1200" cap="none" spc="0" normalizeH="0" baseline="0" noProof="0" dirty="0">
                <a:ln>
                  <a:noFill/>
                </a:ln>
                <a:solidFill>
                  <a:prstClr val="black"/>
                </a:solidFill>
                <a:effectLst/>
                <a:uLnTx/>
                <a:uFillTx/>
                <a:latin typeface="Calibri (Body)"/>
                <a:ea typeface="Cambria Math"/>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Calibri" panose="020F050202020403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a:rPr>
              <a:t> 1)  and</a:t>
            </a:r>
            <a:endParaRPr lang="en-US" dirty="0">
              <a:latin typeface="Calibri (Body)"/>
            </a:endParaRPr>
          </a:p>
        </p:txBody>
      </p:sp>
      <p:graphicFrame>
        <p:nvGraphicFramePr>
          <p:cNvPr id="23" name="Object 22">
            <a:extLst>
              <a:ext uri="{FF2B5EF4-FFF2-40B4-BE49-F238E27FC236}">
                <a16:creationId xmlns:a16="http://schemas.microsoft.com/office/drawing/2014/main" id="{021B7C29-0085-412B-8452-8E8406AEF0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09438425"/>
              </p:ext>
            </p:extLst>
          </p:nvPr>
        </p:nvGraphicFramePr>
        <p:xfrm>
          <a:off x="5095875" y="5010150"/>
          <a:ext cx="1457325" cy="430213"/>
        </p:xfrm>
        <a:graphic>
          <a:graphicData uri="http://schemas.openxmlformats.org/presentationml/2006/ole">
            <mc:AlternateContent xmlns:mc="http://schemas.openxmlformats.org/markup-compatibility/2006">
              <mc:Choice xmlns:v="urn:schemas-microsoft-com:vml" Requires="v">
                <p:oleObj name="Equation" r:id="rId12" imgW="863280" imgH="253800" progId="Equation.DSMT4">
                  <p:embed/>
                </p:oleObj>
              </mc:Choice>
              <mc:Fallback>
                <p:oleObj name="Equation" r:id="rId12" imgW="863280" imgH="253800" progId="Equation.DSMT4">
                  <p:embed/>
                  <p:pic>
                    <p:nvPicPr>
                      <p:cNvPr id="0" name=""/>
                      <p:cNvPicPr/>
                      <p:nvPr/>
                    </p:nvPicPr>
                    <p:blipFill>
                      <a:blip r:embed="rId13"/>
                      <a:stretch>
                        <a:fillRect/>
                      </a:stretch>
                    </p:blipFill>
                    <p:spPr>
                      <a:xfrm>
                        <a:off x="5095875" y="5010150"/>
                        <a:ext cx="1457325" cy="43021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DB3A8E4-51D2-47F7-B42B-6EEE0A374BEC}"/>
              </a:ext>
            </a:extLst>
          </p:cNvPr>
          <p:cNvSpPr>
            <a:spLocks noGrp="1"/>
          </p:cNvSpPr>
          <p:nvPr>
            <p:ph idx="16"/>
          </p:nvPr>
        </p:nvSpPr>
        <p:spPr>
          <a:xfrm>
            <a:off x="6477000" y="4985787"/>
            <a:ext cx="2419350" cy="457200"/>
          </a:xfrm>
        </p:spPr>
        <p:txBody>
          <a:bodyPr/>
          <a:lstStyle/>
          <a:p>
            <a:pPr marL="4572" marR="0" lvl="1" indent="0" algn="l" defTabSz="457200" rtl="0" eaLnBrk="1" fontAlgn="auto" latinLnBrk="0" hangingPunct="1">
              <a:lnSpc>
                <a:spcPct val="100000"/>
              </a:lnSpc>
              <a:spcBef>
                <a:spcPts val="400"/>
              </a:spcBef>
              <a:spcAft>
                <a:spcPts val="4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since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0 ≤ 2</a:t>
            </a:r>
            <a:r>
              <a:rPr kumimoji="0" lang="el-GR" sz="2200" b="0" i="0" u="none" strike="noStrike" kern="1200" cap="none" spc="0" normalizeH="0" baseline="0" noProof="0" dirty="0">
                <a:ln>
                  <a:noFill/>
                </a:ln>
                <a:solidFill>
                  <a:prstClr val="black"/>
                </a:solidFill>
                <a:effectLst/>
                <a:uLnTx/>
                <a:uFillTx/>
                <a:latin typeface="Calibri (Body)"/>
                <a:ea typeface="Cambria Math" pitchFamily="18" charset="0"/>
              </a:rPr>
              <a:t> ε</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 1&lt; 1.</a:t>
            </a:r>
            <a:endParaRPr kumimoji="0" lang="en-US" sz="2200" b="0" i="0" u="none" strike="noStrike" kern="1200" cap="none" spc="0" normalizeH="0" baseline="0" noProof="0" dirty="0">
              <a:ln>
                <a:noFill/>
              </a:ln>
              <a:solidFill>
                <a:prstClr val="black"/>
              </a:solidFill>
              <a:effectLst/>
              <a:uLnTx/>
              <a:uFillTx/>
              <a:latin typeface="Calibri (Body)"/>
              <a:ea typeface="Cambria Math"/>
            </a:endParaRPr>
          </a:p>
        </p:txBody>
      </p:sp>
      <p:sp>
        <p:nvSpPr>
          <p:cNvPr id="11" name="Content Placeholder 10">
            <a:extLst>
              <a:ext uri="{FF2B5EF4-FFF2-40B4-BE49-F238E27FC236}">
                <a16:creationId xmlns:a16="http://schemas.microsoft.com/office/drawing/2014/main" id="{426E4607-0F74-4955-906B-19FA79337F82}"/>
              </a:ext>
            </a:extLst>
          </p:cNvPr>
          <p:cNvSpPr>
            <a:spLocks noGrp="1"/>
          </p:cNvSpPr>
          <p:nvPr>
            <p:ph idx="17"/>
          </p:nvPr>
        </p:nvSpPr>
        <p:spPr>
          <a:xfrm>
            <a:off x="457200" y="5400026"/>
            <a:ext cx="438150" cy="476806"/>
          </a:xfrm>
        </p:spPr>
        <p:txBody>
          <a:bodyPr/>
          <a:lstStyle/>
          <a:p>
            <a:pPr marL="342900" indent="-342900">
              <a:buClr>
                <a:srgbClr val="04617B"/>
              </a:buClr>
              <a:buFont typeface="Arial" panose="020B0604020202020204" pitchFamily="34" charset="0"/>
              <a:buChar char="•"/>
            </a:pPr>
            <a:r>
              <a:rPr lang="en-US" dirty="0">
                <a:latin typeface="Calibri (Body)"/>
              </a:rPr>
              <a:t> </a:t>
            </a:r>
          </a:p>
        </p:txBody>
      </p:sp>
      <p:graphicFrame>
        <p:nvGraphicFramePr>
          <p:cNvPr id="24" name="Object 23">
            <a:extLst>
              <a:ext uri="{FF2B5EF4-FFF2-40B4-BE49-F238E27FC236}">
                <a16:creationId xmlns:a16="http://schemas.microsoft.com/office/drawing/2014/main" id="{515CBBFD-DD7F-41BA-84DD-CD29FD7ED2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7366298"/>
              </p:ext>
            </p:extLst>
          </p:nvPr>
        </p:nvGraphicFramePr>
        <p:xfrm>
          <a:off x="877824" y="5426075"/>
          <a:ext cx="6103938" cy="473075"/>
        </p:xfrm>
        <a:graphic>
          <a:graphicData uri="http://schemas.openxmlformats.org/presentationml/2006/ole">
            <mc:AlternateContent xmlns:mc="http://schemas.openxmlformats.org/markup-compatibility/2006">
              <mc:Choice xmlns:v="urn:schemas-microsoft-com:vml" Requires="v">
                <p:oleObj name="Equation" r:id="rId14" imgW="3593880" imgH="279360" progId="Equation.DSMT4">
                  <p:embed/>
                </p:oleObj>
              </mc:Choice>
              <mc:Fallback>
                <p:oleObj name="Equation" r:id="rId14" imgW="3593880" imgH="279360" progId="Equation.DSMT4">
                  <p:embed/>
                  <p:pic>
                    <p:nvPicPr>
                      <p:cNvPr id="0" name=""/>
                      <p:cNvPicPr/>
                      <p:nvPr/>
                    </p:nvPicPr>
                    <p:blipFill>
                      <a:blip r:embed="rId15"/>
                      <a:stretch>
                        <a:fillRect/>
                      </a:stretch>
                    </p:blipFill>
                    <p:spPr>
                      <a:xfrm>
                        <a:off x="877824" y="5426075"/>
                        <a:ext cx="6103938" cy="4730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82E2286-55D0-446B-AE14-3294D62D1200}"/>
              </a:ext>
            </a:extLst>
          </p:cNvPr>
          <p:cNvSpPr>
            <a:spLocks noGrp="1"/>
          </p:cNvSpPr>
          <p:nvPr>
            <p:ph idx="18"/>
          </p:nvPr>
        </p:nvSpPr>
        <p:spPr>
          <a:xfrm>
            <a:off x="6986016" y="5418094"/>
            <a:ext cx="1685953" cy="481475"/>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rPr>
              <a:t>since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0 ≤ </a:t>
            </a:r>
            <a:r>
              <a:rPr kumimoji="0" lang="el-GR" sz="2200" b="0" i="0" u="none" strike="noStrike" kern="1200" cap="none" spc="0" normalizeH="0" baseline="0" noProof="0" dirty="0">
                <a:ln>
                  <a:noFill/>
                </a:ln>
                <a:solidFill>
                  <a:prstClr val="black"/>
                </a:solidFill>
                <a:effectLst/>
                <a:uLnTx/>
                <a:uFillTx/>
                <a:latin typeface="Calibri (Body)"/>
                <a:ea typeface="Cambria Math" pitchFamily="18" charset="0"/>
              </a:rPr>
              <a:t>ε</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Calibri" panose="020F0502020204030204" pitchFamily="34" charset="0"/>
              </a:rPr>
              <a:t>−</a:t>
            </a:r>
            <a:endParaRPr lang="en-US" dirty="0">
              <a:latin typeface="Calibri (Body)"/>
            </a:endParaRPr>
          </a:p>
        </p:txBody>
      </p:sp>
      <p:graphicFrame>
        <p:nvGraphicFramePr>
          <p:cNvPr id="15" name="Object 14">
            <a:extLst>
              <a:ext uri="{FF2B5EF4-FFF2-40B4-BE49-F238E27FC236}">
                <a16:creationId xmlns:a16="http://schemas.microsoft.com/office/drawing/2014/main" id="{111F91C8-E600-42F3-AC76-A066BF4759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8303005"/>
              </p:ext>
            </p:extLst>
          </p:nvPr>
        </p:nvGraphicFramePr>
        <p:xfrm>
          <a:off x="873570" y="5839247"/>
          <a:ext cx="1088263" cy="354868"/>
        </p:xfrm>
        <a:graphic>
          <a:graphicData uri="http://schemas.openxmlformats.org/presentationml/2006/ole">
            <mc:AlternateContent xmlns:mc="http://schemas.openxmlformats.org/markup-compatibility/2006">
              <mc:Choice xmlns:v="urn:schemas-microsoft-com:vml" Requires="v">
                <p:oleObj name="Equation" r:id="rId16" imgW="583920" imgH="190440" progId="Equation.DSMT4">
                  <p:embed/>
                </p:oleObj>
              </mc:Choice>
              <mc:Fallback>
                <p:oleObj name="Equation" r:id="rId16" imgW="583920" imgH="190440" progId="Equation.DSMT4">
                  <p:embed/>
                  <p:pic>
                    <p:nvPicPr>
                      <p:cNvPr id="0" name=""/>
                      <p:cNvPicPr/>
                      <p:nvPr/>
                    </p:nvPicPr>
                    <p:blipFill>
                      <a:blip r:embed="rId17"/>
                      <a:stretch>
                        <a:fillRect/>
                      </a:stretch>
                    </p:blipFill>
                    <p:spPr>
                      <a:xfrm>
                        <a:off x="873570" y="5839247"/>
                        <a:ext cx="1088263" cy="35486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CB33E19-AD1B-4B2E-B608-ECA7450C6E33}"/>
              </a:ext>
            </a:extLst>
          </p:cNvPr>
          <p:cNvSpPr>
            <a:spLocks noGrp="1"/>
          </p:cNvSpPr>
          <p:nvPr>
            <p:ph idx="19"/>
          </p:nvPr>
        </p:nvSpPr>
        <p:spPr>
          <a:xfrm>
            <a:off x="457200" y="6266169"/>
            <a:ext cx="1524000" cy="427163"/>
          </a:xfrm>
        </p:spPr>
        <p:txBody>
          <a:bodyPr/>
          <a:lstStyle/>
          <a:p>
            <a:pPr marL="347472" marR="0" lvl="1" indent="-342900" algn="l" defTabSz="457200" rtl="0" eaLnBrk="1" fontAlgn="auto" latinLnBrk="0" hangingPunct="1">
              <a:lnSpc>
                <a:spcPct val="100000"/>
              </a:lnSpc>
              <a:spcBef>
                <a:spcPts val="400"/>
              </a:spcBef>
              <a:spcAft>
                <a:spcPts val="4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rPr>
              <a:t>Hence,</a:t>
            </a:r>
            <a:endParaRPr lang="en-US" dirty="0">
              <a:latin typeface="Calibri (Body)"/>
            </a:endParaRPr>
          </a:p>
        </p:txBody>
      </p:sp>
      <p:graphicFrame>
        <p:nvGraphicFramePr>
          <p:cNvPr id="26" name="Object 25">
            <a:extLst>
              <a:ext uri="{FF2B5EF4-FFF2-40B4-BE49-F238E27FC236}">
                <a16:creationId xmlns:a16="http://schemas.microsoft.com/office/drawing/2014/main" id="{E8D22035-6FFF-4648-AB1A-F040519B6F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6981327"/>
              </p:ext>
            </p:extLst>
          </p:nvPr>
        </p:nvGraphicFramePr>
        <p:xfrm>
          <a:off x="1794450" y="6216433"/>
          <a:ext cx="3737669" cy="427162"/>
        </p:xfrm>
        <a:graphic>
          <a:graphicData uri="http://schemas.openxmlformats.org/presentationml/2006/ole">
            <mc:AlternateContent xmlns:mc="http://schemas.openxmlformats.org/markup-compatibility/2006">
              <mc:Choice xmlns:v="urn:schemas-microsoft-com:vml" Requires="v">
                <p:oleObj name="Equation" r:id="rId18" imgW="2222280" imgH="253800" progId="Equation.DSMT4">
                  <p:embed/>
                </p:oleObj>
              </mc:Choice>
              <mc:Fallback>
                <p:oleObj name="Equation" r:id="rId18" imgW="2222280" imgH="253800" progId="Equation.DSMT4">
                  <p:embed/>
                  <p:pic>
                    <p:nvPicPr>
                      <p:cNvPr id="0" name=""/>
                      <p:cNvPicPr/>
                      <p:nvPr/>
                    </p:nvPicPr>
                    <p:blipFill>
                      <a:blip r:embed="rId19"/>
                      <a:stretch>
                        <a:fillRect/>
                      </a:stretch>
                    </p:blipFill>
                    <p:spPr>
                      <a:xfrm>
                        <a:off x="1794450" y="6216433"/>
                        <a:ext cx="3737669" cy="42716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C408B77-F81C-4CD3-BFE5-5321CBB5035C}"/>
              </a:ext>
            </a:extLst>
          </p:cNvPr>
          <p:cNvSpPr>
            <a:spLocks noGrp="1"/>
          </p:cNvSpPr>
          <p:nvPr>
            <p:ph idx="20"/>
          </p:nvPr>
        </p:nvSpPr>
        <p:spPr>
          <a:xfrm>
            <a:off x="5486400" y="6214662"/>
            <a:ext cx="2819400" cy="45786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rPr>
              <a:t>= </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+ 1)  = 2</a:t>
            </a:r>
            <a:r>
              <a:rPr kumimoji="0" lang="en-US" sz="2200" b="0" i="1" u="none" strike="noStrike" kern="1200" cap="none" spc="0" normalizeH="0" baseline="0" noProof="0" dirty="0">
                <a:ln>
                  <a:noFill/>
                </a:ln>
                <a:solidFill>
                  <a:prstClr val="black"/>
                </a:solidFill>
                <a:effectLst/>
                <a:uLnTx/>
                <a:uFillTx/>
                <a:latin typeface="Calibri (Body)"/>
                <a:ea typeface="Cambria Math"/>
              </a:rPr>
              <a:t>n</a:t>
            </a:r>
            <a:r>
              <a:rPr kumimoji="0" lang="en-US" sz="2200" b="0" i="0" u="none" strike="noStrike" kern="1200" cap="none" spc="0" normalizeH="0" baseline="0" noProof="0" dirty="0">
                <a:ln>
                  <a:noFill/>
                </a:ln>
                <a:solidFill>
                  <a:prstClr val="black"/>
                </a:solidFill>
                <a:effectLst/>
                <a:uLnTx/>
                <a:uFillTx/>
                <a:latin typeface="Calibri (Body)"/>
                <a:ea typeface="Cambria Math"/>
              </a:rPr>
              <a:t> + 1.</a:t>
            </a:r>
            <a:endParaRPr lang="en-US" dirty="0">
              <a:latin typeface="Calibri (Body)"/>
            </a:endParaRPr>
          </a:p>
        </p:txBody>
      </p:sp>
      <p:sp>
        <p:nvSpPr>
          <p:cNvPr id="25" name="Slide Number Placeholder 5">
            <a:extLst>
              <a:ext uri="{FF2B5EF4-FFF2-40B4-BE49-F238E27FC236}">
                <a16:creationId xmlns:a16="http://schemas.microsoft.com/office/drawing/2014/main" id="{4A3FF857-43B9-4337-9F0A-BB5F89727E3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2663180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319D-32E6-4559-B42D-5A24F4271709}"/>
              </a:ext>
            </a:extLst>
          </p:cNvPr>
          <p:cNvSpPr>
            <a:spLocks noGrp="1"/>
          </p:cNvSpPr>
          <p:nvPr>
            <p:ph type="title"/>
          </p:nvPr>
        </p:nvSpPr>
        <p:spPr/>
        <p:txBody>
          <a:bodyPr/>
          <a:lstStyle/>
          <a:p>
            <a:r>
              <a:rPr lang="en-US" dirty="0"/>
              <a:t>Factorial Function</a:t>
            </a:r>
          </a:p>
        </p:txBody>
      </p:sp>
      <p:sp>
        <p:nvSpPr>
          <p:cNvPr id="3" name="Content Placeholder 2">
            <a:extLst>
              <a:ext uri="{FF2B5EF4-FFF2-40B4-BE49-F238E27FC236}">
                <a16:creationId xmlns:a16="http://schemas.microsoft.com/office/drawing/2014/main" id="{C3C58C73-AA9F-487D-A5C6-CBD72A6CAA56}"/>
              </a:ext>
            </a:extLst>
          </p:cNvPr>
          <p:cNvSpPr>
            <a:spLocks noGrp="1"/>
          </p:cNvSpPr>
          <p:nvPr>
            <p:ph idx="1"/>
          </p:nvPr>
        </p:nvSpPr>
        <p:spPr>
          <a:xfrm>
            <a:off x="457200" y="1295400"/>
            <a:ext cx="7924800" cy="1524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endParaRPr kumimoji="0" lang="en-US" sz="2800" b="0" i="0" u="none" strike="noStrike" kern="1200" cap="none" spc="0" normalizeH="0" baseline="30000" noProof="0" dirty="0">
              <a:ln>
                <a:noFill/>
              </a:ln>
              <a:solidFill>
                <a:prstClr val="black"/>
              </a:solidFill>
              <a:effectLst/>
              <a:uLnTx/>
              <a:uFillTx/>
              <a:latin typeface="Calibri (Body)"/>
              <a:sym typeface="Wingdings" pitchFamily="2" charset="2"/>
            </a:endParaRPr>
          </a:p>
        </p:txBody>
      </p:sp>
      <p:graphicFrame>
        <p:nvGraphicFramePr>
          <p:cNvPr id="19" name="Object 18">
            <a:extLst>
              <a:ext uri="{FF2B5EF4-FFF2-40B4-BE49-F238E27FC236}">
                <a16:creationId xmlns:a16="http://schemas.microsoft.com/office/drawing/2014/main" id="{720701FC-CCA5-42C6-8F7A-1BAD9DF6B9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0701617"/>
              </p:ext>
            </p:extLst>
          </p:nvPr>
        </p:nvGraphicFramePr>
        <p:xfrm>
          <a:off x="2169079" y="1291771"/>
          <a:ext cx="1640921" cy="537029"/>
        </p:xfrm>
        <a:graphic>
          <a:graphicData uri="http://schemas.openxmlformats.org/presentationml/2006/ole">
            <mc:AlternateContent xmlns:mc="http://schemas.openxmlformats.org/markup-compatibility/2006">
              <mc:Choice xmlns:v="urn:schemas-microsoft-com:vml" Requires="v">
                <p:oleObj name="Equation" r:id="rId2" imgW="698400" imgH="228600" progId="Equation.DSMT4">
                  <p:embed/>
                </p:oleObj>
              </mc:Choice>
              <mc:Fallback>
                <p:oleObj name="Equation" r:id="rId2" imgW="698400" imgH="228600" progId="Equation.DSMT4">
                  <p:embed/>
                  <p:pic>
                    <p:nvPicPr>
                      <p:cNvPr id="0" name=""/>
                      <p:cNvPicPr/>
                      <p:nvPr/>
                    </p:nvPicPr>
                    <p:blipFill>
                      <a:blip r:embed="rId3"/>
                      <a:stretch>
                        <a:fillRect/>
                      </a:stretch>
                    </p:blipFill>
                    <p:spPr>
                      <a:xfrm>
                        <a:off x="2169079" y="1291771"/>
                        <a:ext cx="1640921" cy="5370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7267AFD-E774-45C1-AE48-240C52DEC7FC}"/>
              </a:ext>
            </a:extLst>
          </p:cNvPr>
          <p:cNvSpPr>
            <a:spLocks noGrp="1"/>
          </p:cNvSpPr>
          <p:nvPr>
            <p:ph idx="10"/>
          </p:nvPr>
        </p:nvSpPr>
        <p:spPr>
          <a:xfrm>
            <a:off x="3786909" y="1304741"/>
            <a:ext cx="1981200" cy="535214"/>
          </a:xfrm>
        </p:spPr>
        <p:txBody>
          <a:bodyPr/>
          <a:lstStyle/>
          <a:p>
            <a:r>
              <a:rPr kumimoji="0" lang="en-US" sz="2800" b="0" i="0" u="none" strike="noStrike" kern="1200" cap="none" spc="0" normalizeH="0" baseline="0" noProof="0" dirty="0">
                <a:ln>
                  <a:noFill/>
                </a:ln>
                <a:solidFill>
                  <a:prstClr val="black"/>
                </a:solidFill>
                <a:effectLst/>
                <a:uLnTx/>
                <a:uFillTx/>
                <a:latin typeface="Calibri (Body)"/>
                <a:sym typeface="Wingdings" pitchFamily="2" charset="2"/>
              </a:rPr>
              <a:t>denoted by</a:t>
            </a:r>
            <a:endParaRPr lang="en-US" dirty="0">
              <a:latin typeface="Calibri (Body)"/>
            </a:endParaRPr>
          </a:p>
        </p:txBody>
      </p:sp>
      <p:graphicFrame>
        <p:nvGraphicFramePr>
          <p:cNvPr id="20" name="Object 19">
            <a:extLst>
              <a:ext uri="{FF2B5EF4-FFF2-40B4-BE49-F238E27FC236}">
                <a16:creationId xmlns:a16="http://schemas.microsoft.com/office/drawing/2014/main" id="{94C4A3DB-9BB5-4220-84DA-2AD54AB7F4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5916313"/>
              </p:ext>
            </p:extLst>
          </p:nvPr>
        </p:nvGraphicFramePr>
        <p:xfrm>
          <a:off x="5551488" y="1292225"/>
          <a:ext cx="1436687" cy="587375"/>
        </p:xfrm>
        <a:graphic>
          <a:graphicData uri="http://schemas.openxmlformats.org/presentationml/2006/ole">
            <mc:AlternateContent xmlns:mc="http://schemas.openxmlformats.org/markup-compatibility/2006">
              <mc:Choice xmlns:v="urn:schemas-microsoft-com:vml" Requires="v">
                <p:oleObj name="Equation" r:id="rId4" imgW="622080" imgH="253800" progId="Equation.DSMT4">
                  <p:embed/>
                </p:oleObj>
              </mc:Choice>
              <mc:Fallback>
                <p:oleObj name="Equation" r:id="rId4" imgW="622080" imgH="253800" progId="Equation.DSMT4">
                  <p:embed/>
                  <p:pic>
                    <p:nvPicPr>
                      <p:cNvPr id="0" name=""/>
                      <p:cNvPicPr/>
                      <p:nvPr/>
                    </p:nvPicPr>
                    <p:blipFill>
                      <a:blip r:embed="rId5"/>
                      <a:stretch>
                        <a:fillRect/>
                      </a:stretch>
                    </p:blipFill>
                    <p:spPr>
                      <a:xfrm>
                        <a:off x="5551488" y="1292225"/>
                        <a:ext cx="1436687" cy="5873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C694B6A-56F8-4DFE-9E3C-EA2796742375}"/>
              </a:ext>
            </a:extLst>
          </p:cNvPr>
          <p:cNvSpPr>
            <a:spLocks noGrp="1"/>
          </p:cNvSpPr>
          <p:nvPr>
            <p:ph idx="11"/>
          </p:nvPr>
        </p:nvSpPr>
        <p:spPr>
          <a:xfrm>
            <a:off x="6934200" y="1309490"/>
            <a:ext cx="990600" cy="461354"/>
          </a:xfrm>
        </p:spPr>
        <p:txBody>
          <a:bodyPr/>
          <a:lstStyle/>
          <a:p>
            <a:r>
              <a:rPr kumimoji="0" lang="en-US" sz="2800" b="0" i="0" u="none" strike="noStrike" kern="1200" cap="none" spc="0" normalizeH="0" baseline="0" noProof="0" dirty="0">
                <a:ln>
                  <a:noFill/>
                </a:ln>
                <a:solidFill>
                  <a:prstClr val="black"/>
                </a:solidFill>
                <a:effectLst/>
                <a:uLnTx/>
                <a:uFillTx/>
                <a:latin typeface="Calibri (Body)"/>
                <a:sym typeface="Wingdings" pitchFamily="2" charset="2"/>
              </a:rPr>
              <a:t>is the</a:t>
            </a:r>
            <a:endParaRPr lang="en-US" dirty="0">
              <a:latin typeface="Calibri (Body)"/>
            </a:endParaRPr>
          </a:p>
        </p:txBody>
      </p:sp>
      <p:sp>
        <p:nvSpPr>
          <p:cNvPr id="6" name="Content Placeholder 5">
            <a:extLst>
              <a:ext uri="{FF2B5EF4-FFF2-40B4-BE49-F238E27FC236}">
                <a16:creationId xmlns:a16="http://schemas.microsoft.com/office/drawing/2014/main" id="{E4C2DE20-42BF-4F48-A5DD-3F1022B299E6}"/>
              </a:ext>
            </a:extLst>
          </p:cNvPr>
          <p:cNvSpPr>
            <a:spLocks noGrp="1"/>
          </p:cNvSpPr>
          <p:nvPr>
            <p:ph idx="12"/>
          </p:nvPr>
        </p:nvSpPr>
        <p:spPr>
          <a:xfrm>
            <a:off x="457200" y="1749997"/>
            <a:ext cx="7315200" cy="993203"/>
          </a:xfrm>
        </p:spPr>
        <p:txBody>
          <a:bodyPr/>
          <a:lstStyle/>
          <a:p>
            <a:r>
              <a:rPr kumimoji="0" lang="en-US" sz="2800" b="0" i="0" u="none" strike="noStrike" kern="1200" cap="none" spc="0" normalizeH="0" baseline="0" noProof="0" dirty="0">
                <a:ln>
                  <a:noFill/>
                </a:ln>
                <a:solidFill>
                  <a:prstClr val="black"/>
                </a:solidFill>
                <a:effectLst/>
                <a:uLnTx/>
                <a:uFillTx/>
                <a:latin typeface="Calibri (Body)"/>
                <a:sym typeface="Wingdings" pitchFamily="2" charset="2"/>
              </a:rPr>
              <a:t>product of the first </a:t>
            </a:r>
            <a:r>
              <a:rPr kumimoji="0" lang="en-US" sz="2800" b="0" i="1" u="none" strike="noStrike" kern="1200" cap="none" spc="0" normalizeH="0" baseline="0" noProof="0" dirty="0">
                <a:ln>
                  <a:noFill/>
                </a:ln>
                <a:solidFill>
                  <a:prstClr val="black"/>
                </a:solidFill>
                <a:effectLst/>
                <a:uLnTx/>
                <a:uFillTx/>
                <a:latin typeface="Calibri (Body)"/>
                <a:sym typeface="Wingdings" pitchFamily="2" charset="2"/>
              </a:rPr>
              <a:t>n</a:t>
            </a:r>
            <a:r>
              <a:rPr kumimoji="0" lang="en-US" sz="2800" b="0" i="0" u="none" strike="noStrike" kern="1200" cap="none" spc="0" normalizeH="0" baseline="0" noProof="0" dirty="0">
                <a:ln>
                  <a:noFill/>
                </a:ln>
                <a:solidFill>
                  <a:prstClr val="black"/>
                </a:solidFill>
                <a:effectLst/>
                <a:uLnTx/>
                <a:uFillTx/>
                <a:latin typeface="Calibri (Body)"/>
                <a:sym typeface="Wingdings" pitchFamily="2" charset="2"/>
              </a:rPr>
              <a:t> positive integers when </a:t>
            </a:r>
            <a:r>
              <a:rPr kumimoji="0" lang="en-US" sz="2800" b="0" i="1" u="none" strike="noStrike" kern="1200" cap="none" spc="0" normalizeH="0" baseline="0" noProof="0" dirty="0">
                <a:ln>
                  <a:noFill/>
                </a:ln>
                <a:solidFill>
                  <a:prstClr val="black"/>
                </a:solidFill>
                <a:effectLst/>
                <a:uLnTx/>
                <a:uFillTx/>
                <a:latin typeface="Calibri (Body)"/>
                <a:sym typeface="Wingdings" pitchFamily="2" charset="2"/>
              </a:rPr>
              <a:t>n</a:t>
            </a:r>
            <a:r>
              <a:rPr kumimoji="0" lang="en-US" sz="2800" b="0" i="0" u="none" strike="noStrike" kern="1200" cap="none" spc="0" normalizeH="0" baseline="0" noProof="0" dirty="0">
                <a:ln>
                  <a:noFill/>
                </a:ln>
                <a:solidFill>
                  <a:prstClr val="black"/>
                </a:solidFill>
                <a:effectLst/>
                <a:uLnTx/>
                <a:uFillTx/>
                <a:latin typeface="Calibri (Body)"/>
                <a:sym typeface="Wingdings" pitchFamily="2" charset="2"/>
              </a:rPr>
              <a:t> is a nonnegative integer.</a:t>
            </a:r>
            <a:endParaRPr lang="en-US" dirty="0">
              <a:latin typeface="Calibri (Body)"/>
            </a:endParaRPr>
          </a:p>
        </p:txBody>
      </p:sp>
      <p:graphicFrame>
        <p:nvGraphicFramePr>
          <p:cNvPr id="21" name="Object 20">
            <a:extLst>
              <a:ext uri="{FF2B5EF4-FFF2-40B4-BE49-F238E27FC236}">
                <a16:creationId xmlns:a16="http://schemas.microsoft.com/office/drawing/2014/main" id="{B88967F6-579A-4117-BDA8-D0D24E4A3E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5070875"/>
              </p:ext>
            </p:extLst>
          </p:nvPr>
        </p:nvGraphicFramePr>
        <p:xfrm>
          <a:off x="560388" y="2738205"/>
          <a:ext cx="3226521" cy="542272"/>
        </p:xfrm>
        <a:graphic>
          <a:graphicData uri="http://schemas.openxmlformats.org/presentationml/2006/ole">
            <mc:AlternateContent xmlns:mc="http://schemas.openxmlformats.org/markup-compatibility/2006">
              <mc:Choice xmlns:v="urn:schemas-microsoft-com:vml" Requires="v">
                <p:oleObj name="Equation" r:id="rId6" imgW="1511280" imgH="253800" progId="Equation.DSMT4">
                  <p:embed/>
                </p:oleObj>
              </mc:Choice>
              <mc:Fallback>
                <p:oleObj name="Equation" r:id="rId6" imgW="1511280" imgH="253800" progId="Equation.DSMT4">
                  <p:embed/>
                  <p:pic>
                    <p:nvPicPr>
                      <p:cNvPr id="0" name=""/>
                      <p:cNvPicPr/>
                      <p:nvPr/>
                    </p:nvPicPr>
                    <p:blipFill>
                      <a:blip r:embed="rId7"/>
                      <a:stretch>
                        <a:fillRect/>
                      </a:stretch>
                    </p:blipFill>
                    <p:spPr>
                      <a:xfrm>
                        <a:off x="560388" y="2738205"/>
                        <a:ext cx="3226521" cy="54227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51978B0-B988-41B6-8554-A24A19CDCA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5731126"/>
              </p:ext>
            </p:extLst>
          </p:nvPr>
        </p:nvGraphicFramePr>
        <p:xfrm>
          <a:off x="4461164" y="2738205"/>
          <a:ext cx="1775478" cy="554837"/>
        </p:xfrm>
        <a:graphic>
          <a:graphicData uri="http://schemas.openxmlformats.org/presentationml/2006/ole">
            <mc:AlternateContent xmlns:mc="http://schemas.openxmlformats.org/markup-compatibility/2006">
              <mc:Choice xmlns:v="urn:schemas-microsoft-com:vml" Requires="v">
                <p:oleObj name="Equation" r:id="rId8" imgW="812520" imgH="253800" progId="Equation.DSMT4">
                  <p:embed/>
                </p:oleObj>
              </mc:Choice>
              <mc:Fallback>
                <p:oleObj name="Equation" r:id="rId8" imgW="812520" imgH="253800" progId="Equation.DSMT4">
                  <p:embed/>
                  <p:pic>
                    <p:nvPicPr>
                      <p:cNvPr id="0" name=""/>
                      <p:cNvPicPr/>
                      <p:nvPr/>
                    </p:nvPicPr>
                    <p:blipFill>
                      <a:blip r:embed="rId9"/>
                      <a:stretch>
                        <a:fillRect/>
                      </a:stretch>
                    </p:blipFill>
                    <p:spPr>
                      <a:xfrm>
                        <a:off x="4461164" y="2738205"/>
                        <a:ext cx="1775478" cy="5548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EEBB04E-5FA7-4A6B-9183-3B385F658E92}"/>
              </a:ext>
            </a:extLst>
          </p:cNvPr>
          <p:cNvSpPr>
            <a:spLocks noGrp="1"/>
          </p:cNvSpPr>
          <p:nvPr>
            <p:ph idx="13"/>
          </p:nvPr>
        </p:nvSpPr>
        <p:spPr>
          <a:xfrm>
            <a:off x="609600" y="4111169"/>
            <a:ext cx="2362200" cy="53703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sym typeface="Wingdings" pitchFamily="2" charset="2"/>
              </a:rPr>
              <a:t>Examples:</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17" name="Object 5">
            <a:extLst>
              <a:ext uri="{FF2B5EF4-FFF2-40B4-BE49-F238E27FC236}">
                <a16:creationId xmlns:a16="http://schemas.microsoft.com/office/drawing/2014/main" id="{C6388BCE-231C-4F43-8F02-0744E7B6A0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112842"/>
              </p:ext>
            </p:extLst>
          </p:nvPr>
        </p:nvGraphicFramePr>
        <p:xfrm>
          <a:off x="762000" y="4648200"/>
          <a:ext cx="4895850" cy="1968500"/>
        </p:xfrm>
        <a:graphic>
          <a:graphicData uri="http://schemas.openxmlformats.org/presentationml/2006/ole">
            <mc:AlternateContent xmlns:mc="http://schemas.openxmlformats.org/markup-compatibility/2006">
              <mc:Choice xmlns:v="urn:schemas-microsoft-com:vml" Requires="v">
                <p:oleObj name="Equation" r:id="rId10" imgW="2336760" imgH="939600" progId="Equation.DSMT4">
                  <p:embed/>
                </p:oleObj>
              </mc:Choice>
              <mc:Fallback>
                <p:oleObj name="Equation" r:id="rId10" imgW="2336760" imgH="939600" progId="Equation.DSMT4">
                  <p:embed/>
                  <p:pic>
                    <p:nvPicPr>
                      <p:cNvPr id="10" name="Object 5">
                        <a:extLst>
                          <a:ext uri="{C183D7F6-B498-43B3-948B-1728B52AA6E4}">
                            <adec:decorative xmlns:adec="http://schemas.microsoft.com/office/drawing/2017/decorative" val="1"/>
                          </a:ext>
                        </a:extLst>
                      </p:cNvPr>
                      <p:cNvPicPr/>
                      <p:nvPr/>
                    </p:nvPicPr>
                    <p:blipFill>
                      <a:blip r:embed="rId11"/>
                      <a:stretch>
                        <a:fillRect/>
                      </a:stretch>
                    </p:blipFill>
                    <p:spPr>
                      <a:xfrm>
                        <a:off x="762000" y="4648200"/>
                        <a:ext cx="4895850" cy="19685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05C3497-840F-4386-B2FC-17AD496CAFA9}"/>
              </a:ext>
            </a:extLst>
          </p:cNvPr>
          <p:cNvSpPr>
            <a:spLocks noGrp="1"/>
          </p:cNvSpPr>
          <p:nvPr>
            <p:ph idx="14"/>
          </p:nvPr>
        </p:nvSpPr>
        <p:spPr>
          <a:xfrm>
            <a:off x="5638800" y="3425371"/>
            <a:ext cx="3200400" cy="53702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Stirling’s Formula:</a:t>
            </a:r>
          </a:p>
        </p:txBody>
      </p:sp>
      <p:graphicFrame>
        <p:nvGraphicFramePr>
          <p:cNvPr id="18" name="Object 7">
            <a:extLst>
              <a:ext uri="{FF2B5EF4-FFF2-40B4-BE49-F238E27FC236}">
                <a16:creationId xmlns:a16="http://schemas.microsoft.com/office/drawing/2014/main" id="{54C925FE-7EE0-4899-B111-D053F9585D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295259"/>
              </p:ext>
            </p:extLst>
          </p:nvPr>
        </p:nvGraphicFramePr>
        <p:xfrm>
          <a:off x="4276725" y="4030663"/>
          <a:ext cx="4410075" cy="947737"/>
        </p:xfrm>
        <a:graphic>
          <a:graphicData uri="http://schemas.openxmlformats.org/presentationml/2006/ole">
            <mc:AlternateContent xmlns:mc="http://schemas.openxmlformats.org/markup-compatibility/2006">
              <mc:Choice xmlns:v="urn:schemas-microsoft-com:vml" Requires="v">
                <p:oleObj name="Equation" r:id="rId12" imgW="2361960" imgH="507960" progId="Equation.DSMT4">
                  <p:embed/>
                </p:oleObj>
              </mc:Choice>
              <mc:Fallback>
                <p:oleObj name="Equation" r:id="rId12" imgW="2361960" imgH="507960" progId="Equation.DSMT4">
                  <p:embed/>
                  <p:pic>
                    <p:nvPicPr>
                      <p:cNvPr id="11" name="Object 7">
                        <a:extLst>
                          <a:ext uri="{C183D7F6-B498-43B3-948B-1728B52AA6E4}">
                            <adec:decorative xmlns:adec="http://schemas.microsoft.com/office/drawing/2017/decorative" val="1"/>
                          </a:ext>
                        </a:extLst>
                      </p:cNvPr>
                      <p:cNvPicPr/>
                      <p:nvPr/>
                    </p:nvPicPr>
                    <p:blipFill>
                      <a:blip r:embed="rId13"/>
                      <a:stretch>
                        <a:fillRect/>
                      </a:stretch>
                    </p:blipFill>
                    <p:spPr>
                      <a:xfrm>
                        <a:off x="4276725" y="4030663"/>
                        <a:ext cx="4410075" cy="94773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2B01C38-7680-4D20-91AC-D80E83A101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4050580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Functions (</a:t>
            </a:r>
            <a:r>
              <a:rPr lang="en-US" i="1" dirty="0"/>
              <a:t>optional</a:t>
            </a:r>
            <a:r>
              <a:rPr lang="en-US" dirty="0"/>
              <a:t>)</a:t>
            </a:r>
            <a:endParaRPr lang="en-US" sz="1500" dirty="0"/>
          </a:p>
        </p:txBody>
      </p:sp>
      <p:sp>
        <p:nvSpPr>
          <p:cNvPr id="5" name="Content Placeholder 2"/>
          <p:cNvSpPr>
            <a:spLocks noGrp="1"/>
          </p:cNvSpPr>
          <p:nvPr>
            <p:ph idx="1"/>
          </p:nvPr>
        </p:nvSpPr>
        <p:spPr>
          <a:xfrm>
            <a:off x="457200" y="1295400"/>
            <a:ext cx="8458200" cy="5181600"/>
          </a:xfrm>
        </p:spPr>
        <p:txBody>
          <a:bodyPr/>
          <a:lstStyle/>
          <a:p>
            <a:pPr>
              <a:spcBef>
                <a:spcPts val="600"/>
              </a:spcBef>
            </a:pPr>
            <a:r>
              <a:rPr lang="en-US" sz="2600" b="1" dirty="0">
                <a:latin typeface="Calibri (Body)"/>
              </a:rPr>
              <a:t>Definition</a:t>
            </a:r>
            <a:r>
              <a:rPr lang="en-US" sz="2600" dirty="0">
                <a:latin typeface="Calibri (Body)"/>
              </a:rPr>
              <a:t>: A </a:t>
            </a:r>
            <a:r>
              <a:rPr lang="en-US" sz="2600" i="1" dirty="0">
                <a:latin typeface="Calibri (Body)"/>
              </a:rPr>
              <a:t>partial function f  </a:t>
            </a:r>
            <a:r>
              <a:rPr lang="en-US" sz="2600" dirty="0">
                <a:latin typeface="Calibri (Body)"/>
              </a:rPr>
              <a:t>from a set </a:t>
            </a:r>
            <a:r>
              <a:rPr lang="en-US" sz="2600" i="1" dirty="0">
                <a:latin typeface="Calibri (Body)"/>
              </a:rPr>
              <a:t>A</a:t>
            </a:r>
            <a:r>
              <a:rPr lang="en-US" sz="2600" dirty="0">
                <a:latin typeface="Calibri (Body)"/>
              </a:rPr>
              <a:t> to a set </a:t>
            </a:r>
            <a:r>
              <a:rPr lang="en-US" sz="2600" i="1" dirty="0">
                <a:latin typeface="Calibri (Body)"/>
              </a:rPr>
              <a:t>B</a:t>
            </a:r>
            <a:r>
              <a:rPr lang="en-US" sz="2600" dirty="0">
                <a:latin typeface="Calibri (Body)"/>
              </a:rPr>
              <a:t>  is an assignment to each element </a:t>
            </a:r>
            <a:r>
              <a:rPr lang="en-US" sz="2600" i="1" dirty="0">
                <a:latin typeface="Calibri (Body)"/>
              </a:rPr>
              <a:t>a</a:t>
            </a:r>
            <a:r>
              <a:rPr lang="en-US" sz="2600" dirty="0">
                <a:latin typeface="Calibri (Body)"/>
              </a:rPr>
              <a:t> in a subset of </a:t>
            </a:r>
            <a:r>
              <a:rPr lang="en-US" sz="2600" i="1" dirty="0">
                <a:latin typeface="Calibri (Body)"/>
              </a:rPr>
              <a:t>A</a:t>
            </a:r>
            <a:r>
              <a:rPr lang="en-US" sz="2600" b="1" dirty="0">
                <a:latin typeface="Calibri (Body)"/>
              </a:rPr>
              <a:t>, </a:t>
            </a:r>
            <a:r>
              <a:rPr lang="en-US" sz="2600" dirty="0">
                <a:latin typeface="Calibri (Body)"/>
              </a:rPr>
              <a:t>called the </a:t>
            </a:r>
            <a:r>
              <a:rPr lang="en-US" sz="2600" i="1" dirty="0">
                <a:latin typeface="Calibri (Body)"/>
              </a:rPr>
              <a:t>domain of definition </a:t>
            </a:r>
            <a:r>
              <a:rPr lang="en-US" sz="2600" dirty="0">
                <a:latin typeface="Calibri (Body)"/>
              </a:rPr>
              <a:t>of </a:t>
            </a:r>
            <a:r>
              <a:rPr lang="en-US" sz="2600" i="1" dirty="0">
                <a:latin typeface="Calibri (Body)"/>
              </a:rPr>
              <a:t>f</a:t>
            </a:r>
            <a:r>
              <a:rPr lang="en-US" sz="2600" dirty="0">
                <a:latin typeface="Calibri (Body)"/>
              </a:rPr>
              <a:t>, of a unique element </a:t>
            </a:r>
            <a:r>
              <a:rPr lang="en-US" sz="2600" i="1" dirty="0">
                <a:latin typeface="Calibri (Body)"/>
              </a:rPr>
              <a:t>b</a:t>
            </a:r>
            <a:r>
              <a:rPr lang="en-US" sz="2600" dirty="0">
                <a:latin typeface="Calibri (Body)"/>
              </a:rPr>
              <a:t> in </a:t>
            </a:r>
            <a:r>
              <a:rPr lang="en-US" sz="2600" i="1" dirty="0">
                <a:latin typeface="Calibri (Body)"/>
              </a:rPr>
              <a:t>B</a:t>
            </a:r>
            <a:r>
              <a:rPr lang="en-US" sz="2600" dirty="0">
                <a:latin typeface="Calibri (Body)"/>
              </a:rPr>
              <a:t>.</a:t>
            </a:r>
          </a:p>
          <a:p>
            <a:pPr marL="347472" lvl="1">
              <a:spcBef>
                <a:spcPts val="600"/>
              </a:spcBef>
            </a:pPr>
            <a:r>
              <a:rPr lang="en-US" sz="2200" dirty="0">
                <a:latin typeface="Calibri (Body)"/>
              </a:rPr>
              <a:t>The sets </a:t>
            </a:r>
            <a:r>
              <a:rPr lang="en-US" sz="2200" i="1" dirty="0">
                <a:latin typeface="Calibri (Body)"/>
              </a:rPr>
              <a:t>A</a:t>
            </a:r>
            <a:r>
              <a:rPr lang="en-US" sz="2200" dirty="0">
                <a:latin typeface="Calibri (Body)"/>
              </a:rPr>
              <a:t> and </a:t>
            </a:r>
            <a:r>
              <a:rPr lang="en-US" sz="2200" i="1" dirty="0">
                <a:latin typeface="Calibri (Body)"/>
              </a:rPr>
              <a:t>B</a:t>
            </a:r>
            <a:r>
              <a:rPr lang="en-US" sz="2200" dirty="0">
                <a:latin typeface="Calibri (Body)"/>
              </a:rPr>
              <a:t> are called the </a:t>
            </a:r>
            <a:r>
              <a:rPr lang="en-US" sz="2200" i="1" dirty="0">
                <a:latin typeface="Calibri (Body)"/>
              </a:rPr>
              <a:t>domain</a:t>
            </a:r>
            <a:r>
              <a:rPr lang="en-US" sz="2200" dirty="0">
                <a:latin typeface="Calibri (Body)"/>
              </a:rPr>
              <a:t> and </a:t>
            </a:r>
            <a:r>
              <a:rPr lang="en-US" sz="2200" i="1" dirty="0">
                <a:latin typeface="Calibri (Body)"/>
              </a:rPr>
              <a:t>codomain</a:t>
            </a:r>
            <a:r>
              <a:rPr lang="en-US" sz="2200" dirty="0">
                <a:latin typeface="Calibri (Body)"/>
              </a:rPr>
              <a:t> of </a:t>
            </a:r>
            <a:r>
              <a:rPr lang="en-US" sz="2200" i="1" dirty="0">
                <a:latin typeface="Calibri (Body)"/>
              </a:rPr>
              <a:t>f</a:t>
            </a:r>
            <a:r>
              <a:rPr lang="en-US" sz="2200" dirty="0">
                <a:latin typeface="Calibri (Body)"/>
              </a:rPr>
              <a:t>, respectively.</a:t>
            </a:r>
          </a:p>
          <a:p>
            <a:pPr marL="347472" lvl="1">
              <a:spcBef>
                <a:spcPts val="600"/>
              </a:spcBef>
            </a:pPr>
            <a:r>
              <a:rPr lang="en-US" sz="2200" dirty="0">
                <a:latin typeface="Calibri (Body)"/>
              </a:rPr>
              <a:t>We day that </a:t>
            </a:r>
            <a:r>
              <a:rPr lang="en-US" sz="2200" i="1" dirty="0">
                <a:latin typeface="Calibri (Body)"/>
              </a:rPr>
              <a:t>f</a:t>
            </a:r>
            <a:r>
              <a:rPr lang="en-US" sz="2200" dirty="0">
                <a:latin typeface="Calibri (Body)"/>
              </a:rPr>
              <a:t> is </a:t>
            </a:r>
            <a:r>
              <a:rPr lang="en-US" sz="2200" i="1" dirty="0">
                <a:latin typeface="Calibri (Body)"/>
              </a:rPr>
              <a:t>undefined</a:t>
            </a:r>
            <a:r>
              <a:rPr lang="en-US" sz="2200" dirty="0">
                <a:latin typeface="Calibri (Body)"/>
              </a:rPr>
              <a:t>  for elements in </a:t>
            </a:r>
            <a:r>
              <a:rPr lang="en-US" sz="2200" i="1" dirty="0">
                <a:latin typeface="Calibri (Body)"/>
              </a:rPr>
              <a:t>A</a:t>
            </a:r>
            <a:r>
              <a:rPr lang="en-US" sz="2200" dirty="0">
                <a:latin typeface="Calibri (Body)"/>
              </a:rPr>
              <a:t> that are not in the domain of definition of </a:t>
            </a:r>
            <a:r>
              <a:rPr lang="en-US" sz="2200" i="1" dirty="0">
                <a:latin typeface="Calibri (Body)"/>
              </a:rPr>
              <a:t>f</a:t>
            </a:r>
            <a:r>
              <a:rPr lang="en-US" sz="2200" dirty="0">
                <a:latin typeface="Calibri (Body)"/>
              </a:rPr>
              <a:t>.</a:t>
            </a:r>
          </a:p>
          <a:p>
            <a:pPr marL="347472" lvl="1">
              <a:spcBef>
                <a:spcPts val="600"/>
              </a:spcBef>
            </a:pPr>
            <a:r>
              <a:rPr lang="en-US" sz="2200" dirty="0">
                <a:latin typeface="Calibri (Body)"/>
              </a:rPr>
              <a:t>When the domain of definition of </a:t>
            </a:r>
            <a:r>
              <a:rPr lang="en-US" sz="2200" i="1" dirty="0">
                <a:latin typeface="Calibri (Body)"/>
              </a:rPr>
              <a:t>f</a:t>
            </a:r>
            <a:r>
              <a:rPr lang="en-US" sz="2200" dirty="0">
                <a:latin typeface="Calibri (Body)"/>
              </a:rPr>
              <a:t> equals </a:t>
            </a:r>
            <a:r>
              <a:rPr lang="en-US" sz="2200" i="1" dirty="0">
                <a:latin typeface="Calibri (Body)"/>
              </a:rPr>
              <a:t>A</a:t>
            </a:r>
            <a:r>
              <a:rPr lang="en-US" sz="2200" dirty="0">
                <a:latin typeface="Calibri (Body)"/>
              </a:rPr>
              <a:t>, we say that </a:t>
            </a:r>
            <a:r>
              <a:rPr lang="en-US" sz="2200" i="1" dirty="0">
                <a:latin typeface="Calibri (Body)"/>
              </a:rPr>
              <a:t>f</a:t>
            </a:r>
            <a:r>
              <a:rPr lang="en-US" sz="2200" dirty="0">
                <a:latin typeface="Calibri (Body)"/>
              </a:rPr>
              <a:t> is a </a:t>
            </a:r>
            <a:r>
              <a:rPr lang="en-US" sz="2200" i="1" dirty="0">
                <a:latin typeface="Calibri (Body)"/>
              </a:rPr>
              <a:t>total function</a:t>
            </a:r>
            <a:r>
              <a:rPr lang="en-US" sz="2200" dirty="0">
                <a:latin typeface="Calibri (Body)"/>
              </a:rPr>
              <a:t>.</a:t>
            </a:r>
          </a:p>
          <a:p>
            <a:pPr>
              <a:spcBef>
                <a:spcPts val="600"/>
              </a:spcBef>
            </a:pPr>
            <a:r>
              <a:rPr lang="en-US" sz="2600" b="1" dirty="0">
                <a:latin typeface="Calibri (Body)"/>
              </a:rPr>
              <a:t>Example: </a:t>
            </a:r>
            <a:r>
              <a:rPr lang="en-US" sz="2600" i="1" dirty="0">
                <a:latin typeface="Calibri (Body)"/>
              </a:rPr>
              <a:t>f</a:t>
            </a:r>
            <a:r>
              <a:rPr lang="en-US" sz="2600" dirty="0">
                <a:latin typeface="Calibri (Body)"/>
              </a:rPr>
              <a:t>:</a:t>
            </a:r>
            <a:r>
              <a:rPr lang="en-US" sz="2600" b="1" dirty="0">
                <a:latin typeface="Calibri (Body)"/>
              </a:rPr>
              <a:t> N </a:t>
            </a:r>
            <a:r>
              <a:rPr lang="en-US" sz="2600" dirty="0">
                <a:latin typeface="Calibri (Body)"/>
                <a:ea typeface="Cambria Math"/>
                <a:sym typeface="Symbol" panose="05050102010706020507" pitchFamily="18" charset="2"/>
              </a:rPr>
              <a:t>→</a:t>
            </a:r>
            <a:r>
              <a:rPr lang="en-US" sz="2600" b="1" dirty="0">
                <a:latin typeface="Calibri (Body)"/>
                <a:sym typeface="Wingdings" pitchFamily="2" charset="2"/>
              </a:rPr>
              <a:t> R </a:t>
            </a:r>
            <a:r>
              <a:rPr lang="en-US" sz="2600" dirty="0">
                <a:latin typeface="Calibri (Body)"/>
                <a:sym typeface="Wingdings" pitchFamily="2" charset="2"/>
              </a:rPr>
              <a:t>where </a:t>
            </a:r>
            <a:r>
              <a:rPr lang="en-US" sz="2600" i="1" dirty="0">
                <a:latin typeface="Calibri (Body)"/>
                <a:ea typeface="Cambria Math" pitchFamily="18" charset="0"/>
                <a:sym typeface="Wingdings" pitchFamily="2" charset="2"/>
              </a:rPr>
              <a:t>f</a:t>
            </a:r>
            <a:r>
              <a:rPr lang="en-US" sz="2600" dirty="0">
                <a:latin typeface="Calibri (Body)"/>
                <a:ea typeface="Cambria Math" pitchFamily="18" charset="0"/>
                <a:sym typeface="Wingdings" pitchFamily="2" charset="2"/>
              </a:rPr>
              <a:t>(</a:t>
            </a:r>
            <a:r>
              <a:rPr lang="en-US" sz="2600" i="1" dirty="0">
                <a:latin typeface="Calibri (Body)"/>
                <a:ea typeface="Cambria Math" pitchFamily="18" charset="0"/>
                <a:sym typeface="Wingdings" pitchFamily="2" charset="2"/>
              </a:rPr>
              <a:t>n</a:t>
            </a:r>
            <a:r>
              <a:rPr lang="en-US" sz="2600" dirty="0">
                <a:latin typeface="Calibri (Body)"/>
                <a:ea typeface="Cambria Math" pitchFamily="18" charset="0"/>
                <a:sym typeface="Wingdings" pitchFamily="2" charset="2"/>
              </a:rPr>
              <a:t>) = √</a:t>
            </a:r>
            <a:r>
              <a:rPr lang="en-US" sz="2600" i="1" dirty="0">
                <a:latin typeface="Calibri (Body)"/>
                <a:ea typeface="Cambria Math" pitchFamily="18" charset="0"/>
                <a:sym typeface="Wingdings" pitchFamily="2" charset="2"/>
              </a:rPr>
              <a:t>n</a:t>
            </a:r>
            <a:r>
              <a:rPr lang="en-US" sz="2600" dirty="0">
                <a:latin typeface="Calibri (Body)"/>
                <a:ea typeface="Cambria Math" pitchFamily="18" charset="0"/>
                <a:sym typeface="Wingdings" pitchFamily="2" charset="2"/>
              </a:rPr>
              <a:t>  is a partial function from </a:t>
            </a:r>
            <a:r>
              <a:rPr lang="en-US" sz="2600" b="1" dirty="0">
                <a:latin typeface="Calibri (Body)"/>
                <a:ea typeface="Cambria Math" pitchFamily="18" charset="0"/>
                <a:sym typeface="Wingdings" pitchFamily="2" charset="2"/>
              </a:rPr>
              <a:t>Z</a:t>
            </a:r>
            <a:r>
              <a:rPr lang="en-US" sz="2600" dirty="0">
                <a:latin typeface="Calibri (Body)"/>
                <a:ea typeface="Cambria Math" pitchFamily="18" charset="0"/>
                <a:sym typeface="Wingdings" pitchFamily="2" charset="2"/>
              </a:rPr>
              <a:t> to </a:t>
            </a:r>
            <a:r>
              <a:rPr lang="en-US" sz="2600" b="1" dirty="0">
                <a:latin typeface="Calibri (Body)"/>
                <a:ea typeface="Cambria Math" pitchFamily="18" charset="0"/>
                <a:sym typeface="Wingdings" pitchFamily="2" charset="2"/>
              </a:rPr>
              <a:t>R</a:t>
            </a:r>
            <a:r>
              <a:rPr lang="en-US" sz="2600" dirty="0">
                <a:latin typeface="Calibri (Body)"/>
                <a:ea typeface="Cambria Math" pitchFamily="18" charset="0"/>
                <a:sym typeface="Wingdings" pitchFamily="2" charset="2"/>
              </a:rPr>
              <a:t> where the domain of definition is the set of nonnegative integers. Note that </a:t>
            </a:r>
            <a:r>
              <a:rPr lang="en-US" sz="2600" i="1" dirty="0">
                <a:latin typeface="Calibri (Body)"/>
                <a:ea typeface="Cambria Math" pitchFamily="18" charset="0"/>
                <a:sym typeface="Wingdings" pitchFamily="2" charset="2"/>
              </a:rPr>
              <a:t>f</a:t>
            </a:r>
            <a:r>
              <a:rPr lang="en-US" sz="2600" dirty="0">
                <a:latin typeface="Calibri (Body)"/>
                <a:ea typeface="Cambria Math" pitchFamily="18" charset="0"/>
                <a:sym typeface="Wingdings" pitchFamily="2" charset="2"/>
              </a:rPr>
              <a:t> is undefined for negative integers.</a:t>
            </a:r>
            <a:endParaRPr lang="en-US" sz="2600" dirty="0">
              <a:latin typeface="Calibri (Body)"/>
            </a:endParaRPr>
          </a:p>
        </p:txBody>
      </p:sp>
      <p:sp>
        <p:nvSpPr>
          <p:cNvPr id="4" name="Slide Number Placeholder 5">
            <a:extLst>
              <a:ext uri="{FF2B5EF4-FFF2-40B4-BE49-F238E27FC236}">
                <a16:creationId xmlns:a16="http://schemas.microsoft.com/office/drawing/2014/main" id="{F0FC73FB-00E3-40A4-BCD3-B9D4163D3B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75</a:t>
            </a:fld>
            <a:endParaRPr lang="en-US" dirty="0">
              <a:solidFill>
                <a:schemeClr val="bg1"/>
              </a:solidFill>
            </a:endParaRPr>
          </a:p>
        </p:txBody>
      </p:sp>
    </p:spTree>
    <p:extLst>
      <p:ext uri="{BB962C8B-B14F-4D97-AF65-F5344CB8AC3E}">
        <p14:creationId xmlns:p14="http://schemas.microsoft.com/office/powerpoint/2010/main" val="3256353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Sequences and Summations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2.4</a:t>
            </a:r>
          </a:p>
        </p:txBody>
      </p:sp>
      <p:sp>
        <p:nvSpPr>
          <p:cNvPr id="4" name="Slide Number Placeholder 5">
            <a:extLst>
              <a:ext uri="{FF2B5EF4-FFF2-40B4-BE49-F238E27FC236}">
                <a16:creationId xmlns:a16="http://schemas.microsoft.com/office/drawing/2014/main" id="{ED9286DE-8AB3-4675-BDD0-34EF7F66E6F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3236164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p>
        </p:txBody>
      </p:sp>
      <p:sp>
        <p:nvSpPr>
          <p:cNvPr id="5" name="Content Placeholder 2"/>
          <p:cNvSpPr>
            <a:spLocks noGrp="1"/>
          </p:cNvSpPr>
          <p:nvPr>
            <p:ph idx="1"/>
          </p:nvPr>
        </p:nvSpPr>
        <p:spPr>
          <a:xfrm>
            <a:off x="457200" y="1295400"/>
            <a:ext cx="8458200" cy="5181600"/>
          </a:xfrm>
        </p:spPr>
        <p:txBody>
          <a:bodyPr/>
          <a:lstStyle/>
          <a:p>
            <a:r>
              <a:rPr lang="en-US" dirty="0">
                <a:latin typeface="Calibri (Body)"/>
              </a:rPr>
              <a:t>Sequences.</a:t>
            </a:r>
          </a:p>
          <a:p>
            <a:pPr marL="347472" lvl="1"/>
            <a:r>
              <a:rPr lang="en-US" dirty="0">
                <a:latin typeface="Calibri (Body)"/>
              </a:rPr>
              <a:t>Examples: Geometric Progression, Arithmetic Progression.</a:t>
            </a:r>
          </a:p>
          <a:p>
            <a:r>
              <a:rPr lang="en-US" dirty="0">
                <a:latin typeface="Calibri (Body)"/>
              </a:rPr>
              <a:t>Recurrence Relations.</a:t>
            </a:r>
          </a:p>
          <a:p>
            <a:pPr marL="347472" lvl="1"/>
            <a:r>
              <a:rPr lang="en-US" dirty="0">
                <a:latin typeface="Calibri (Body)"/>
              </a:rPr>
              <a:t>Example: Fibonacci Sequence.</a:t>
            </a:r>
          </a:p>
          <a:p>
            <a:r>
              <a:rPr lang="en-US" dirty="0">
                <a:latin typeface="Calibri (Body)"/>
              </a:rPr>
              <a:t>Summations.</a:t>
            </a:r>
          </a:p>
          <a:p>
            <a:r>
              <a:rPr lang="en-US" dirty="0">
                <a:latin typeface="Calibri (Body)"/>
              </a:rPr>
              <a:t>Special Integer Sequences (</a:t>
            </a:r>
            <a:r>
              <a:rPr lang="en-US" i="1" dirty="0">
                <a:latin typeface="Calibri (Body)"/>
              </a:rPr>
              <a:t>optional</a:t>
            </a:r>
            <a:r>
              <a:rPr lang="en-US" dirty="0">
                <a:latin typeface="Calibri (Body)"/>
              </a:rPr>
              <a:t>).</a:t>
            </a:r>
          </a:p>
        </p:txBody>
      </p:sp>
      <p:sp>
        <p:nvSpPr>
          <p:cNvPr id="6" name="Slide Number Placeholder 5">
            <a:extLst>
              <a:ext uri="{FF2B5EF4-FFF2-40B4-BE49-F238E27FC236}">
                <a16:creationId xmlns:a16="http://schemas.microsoft.com/office/drawing/2014/main" id="{A1CA01C2-15E1-4608-91AC-FBFBD8F3A52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3643543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1500" dirty="0"/>
              <a:t> 2</a:t>
            </a:r>
          </a:p>
        </p:txBody>
      </p:sp>
      <p:sp>
        <p:nvSpPr>
          <p:cNvPr id="5" name="Content Placeholder 2"/>
          <p:cNvSpPr>
            <a:spLocks noGrp="1"/>
          </p:cNvSpPr>
          <p:nvPr>
            <p:ph idx="1"/>
          </p:nvPr>
        </p:nvSpPr>
        <p:spPr>
          <a:xfrm>
            <a:off x="457200" y="1295400"/>
            <a:ext cx="8458200" cy="5212080"/>
          </a:xfrm>
        </p:spPr>
        <p:txBody>
          <a:bodyPr/>
          <a:lstStyle/>
          <a:p>
            <a:r>
              <a:rPr lang="en-US" dirty="0">
                <a:latin typeface="Calibri (Body)"/>
              </a:rPr>
              <a:t>Sequences are ordered lists of elements. </a:t>
            </a:r>
          </a:p>
          <a:p>
            <a:pPr marL="347472" lvl="1"/>
            <a:r>
              <a:rPr lang="en-US" dirty="0">
                <a:latin typeface="Calibri (Body)"/>
              </a:rPr>
              <a:t>1, 2, 3, 5, 8.</a:t>
            </a:r>
          </a:p>
          <a:p>
            <a:pPr marL="347472" lvl="1"/>
            <a:r>
              <a:rPr lang="en-US" dirty="0">
                <a:latin typeface="Calibri (Body)"/>
              </a:rPr>
              <a:t>1, 3,  9, 27, 81, .</a:t>
            </a:r>
            <a:r>
              <a:rPr lang="en-US" sz="100" dirty="0">
                <a:latin typeface="Calibri (Body)"/>
              </a:rPr>
              <a:t> </a:t>
            </a:r>
            <a:r>
              <a:rPr lang="en-US" dirty="0">
                <a:latin typeface="Calibri (Body)"/>
              </a:rPr>
              <a:t>.</a:t>
            </a:r>
            <a:r>
              <a:rPr lang="en-US" sz="100" dirty="0">
                <a:latin typeface="Calibri (Body)"/>
              </a:rPr>
              <a:t> </a:t>
            </a:r>
            <a:r>
              <a:rPr lang="en-US" dirty="0">
                <a:latin typeface="Calibri (Body)"/>
              </a:rPr>
              <a:t>.</a:t>
            </a:r>
            <a:r>
              <a:rPr lang="en-US" sz="100" dirty="0">
                <a:latin typeface="Calibri (Body)"/>
              </a:rPr>
              <a:t> </a:t>
            </a:r>
            <a:r>
              <a:rPr lang="en-US" dirty="0">
                <a:latin typeface="Calibri (Body)"/>
              </a:rPr>
              <a:t>.</a:t>
            </a:r>
            <a:r>
              <a:rPr lang="en-US" sz="100" dirty="0">
                <a:latin typeface="Calibri (Body)"/>
              </a:rPr>
              <a:t> </a:t>
            </a:r>
            <a:r>
              <a:rPr lang="en-US" dirty="0">
                <a:latin typeface="Calibri (Body)"/>
              </a:rPr>
              <a:t>.</a:t>
            </a:r>
            <a:r>
              <a:rPr lang="en-US" sz="100" dirty="0">
                <a:latin typeface="Calibri (Body)"/>
              </a:rPr>
              <a:t> </a:t>
            </a:r>
            <a:r>
              <a:rPr lang="en-US" dirty="0">
                <a:latin typeface="Calibri (Body)"/>
              </a:rPr>
              <a:t>.</a:t>
            </a:r>
            <a:r>
              <a:rPr lang="en-US" sz="100" dirty="0">
                <a:latin typeface="Calibri (Body)"/>
              </a:rPr>
              <a:t> </a:t>
            </a:r>
            <a:r>
              <a:rPr lang="en-US" dirty="0">
                <a:latin typeface="Calibri (Body)"/>
              </a:rPr>
              <a:t>.</a:t>
            </a:r>
          </a:p>
          <a:p>
            <a:r>
              <a:rPr lang="en-US" dirty="0">
                <a:latin typeface="Calibri (Body)"/>
              </a:rPr>
              <a:t>Sequences arise throughout mathematics, computer science, and in many other disciplines, ranging from botany to music.</a:t>
            </a:r>
          </a:p>
          <a:p>
            <a:r>
              <a:rPr lang="en-US" dirty="0">
                <a:latin typeface="Calibri (Body)"/>
              </a:rPr>
              <a:t>We will introduce the  terminology to represent sequences and sums of the terms in the sequences.</a:t>
            </a:r>
          </a:p>
        </p:txBody>
      </p:sp>
      <p:sp>
        <p:nvSpPr>
          <p:cNvPr id="6" name="Slide Number Placeholder 5">
            <a:extLst>
              <a:ext uri="{FF2B5EF4-FFF2-40B4-BE49-F238E27FC236}">
                <a16:creationId xmlns:a16="http://schemas.microsoft.com/office/drawing/2014/main" id="{DD7ADA15-2186-4DEF-A331-FEAD1EA7DD8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453848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259C-6B52-4A4B-BC3A-EFF390B4177A}"/>
              </a:ext>
            </a:extLst>
          </p:cNvPr>
          <p:cNvSpPr>
            <a:spLocks noGrp="1"/>
          </p:cNvSpPr>
          <p:nvPr>
            <p:ph type="title"/>
          </p:nvPr>
        </p:nvSpPr>
        <p:spPr/>
        <p:txBody>
          <a:bodyPr/>
          <a:lstStyle/>
          <a:p>
            <a:r>
              <a:rPr lang="en-US" dirty="0"/>
              <a:t>Sequences</a:t>
            </a:r>
            <a:r>
              <a:rPr lang="en-US" sz="1500" dirty="0"/>
              <a:t> 1</a:t>
            </a:r>
            <a:endParaRPr lang="en-US" dirty="0"/>
          </a:p>
        </p:txBody>
      </p:sp>
      <p:sp>
        <p:nvSpPr>
          <p:cNvPr id="3" name="Content Placeholder 2">
            <a:extLst>
              <a:ext uri="{FF2B5EF4-FFF2-40B4-BE49-F238E27FC236}">
                <a16:creationId xmlns:a16="http://schemas.microsoft.com/office/drawing/2014/main" id="{A3686583-164B-4B1E-AFF6-A813F4BE5912}"/>
              </a:ext>
            </a:extLst>
          </p:cNvPr>
          <p:cNvSpPr>
            <a:spLocks noGrp="1"/>
          </p:cNvSpPr>
          <p:nvPr>
            <p:ph idx="1"/>
          </p:nvPr>
        </p:nvSpPr>
        <p:spPr>
          <a:xfrm>
            <a:off x="457200" y="1295400"/>
            <a:ext cx="8382000" cy="175496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Definition</a:t>
            </a:r>
            <a:r>
              <a:rPr kumimoji="0" lang="en-US" sz="3200" b="0" i="0" u="none" strike="noStrike" kern="1200" cap="none" spc="0" normalizeH="0" baseline="0" noProof="0" dirty="0">
                <a:ln>
                  <a:noFill/>
                </a:ln>
                <a:solidFill>
                  <a:prstClr val="black"/>
                </a:solidFill>
                <a:effectLst/>
                <a:uLnTx/>
                <a:uFillTx/>
                <a:latin typeface="Calibri (Body)"/>
              </a:rPr>
              <a:t>: A </a:t>
            </a:r>
            <a:r>
              <a:rPr kumimoji="0" lang="en-US" sz="3200" b="0" i="1" u="none" strike="noStrike" kern="1200" cap="none" spc="0" normalizeH="0" baseline="0" noProof="0" dirty="0">
                <a:ln>
                  <a:noFill/>
                </a:ln>
                <a:solidFill>
                  <a:prstClr val="black"/>
                </a:solidFill>
                <a:effectLst/>
                <a:uLnTx/>
                <a:uFillTx/>
                <a:latin typeface="Calibri (Body)"/>
              </a:rPr>
              <a:t>sequence</a:t>
            </a:r>
            <a:r>
              <a:rPr kumimoji="0" lang="en-US" sz="3200" b="0" i="0" u="none" strike="noStrike" kern="1200" cap="none" spc="0" normalizeH="0" baseline="0" noProof="0" dirty="0">
                <a:ln>
                  <a:noFill/>
                </a:ln>
                <a:solidFill>
                  <a:prstClr val="black"/>
                </a:solidFill>
                <a:effectLst/>
                <a:uLnTx/>
                <a:uFillTx/>
                <a:latin typeface="Calibri (Body)"/>
              </a:rPr>
              <a:t> is a function from a subset of the integers (usually either the set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0, 1, 2, 3, 4, </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 or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1, 2, 3, 4, </a:t>
            </a:r>
            <a:r>
              <a:rPr lang="en-US" sz="3200" dirty="0">
                <a:solidFill>
                  <a:prstClr val="black"/>
                </a:solidFill>
                <a:latin typeface="Calibri (Body)"/>
              </a:rPr>
              <a:t>.</a:t>
            </a:r>
            <a:r>
              <a:rPr lang="en-US" sz="100" dirty="0">
                <a:solidFill>
                  <a:prstClr val="black"/>
                </a:solidFill>
                <a:latin typeface="Calibri (Body)"/>
              </a:rPr>
              <a:t> </a:t>
            </a:r>
            <a:r>
              <a:rPr lang="en-US" sz="3200" dirty="0">
                <a:solidFill>
                  <a:prstClr val="black"/>
                </a:solidFill>
                <a:latin typeface="Calibri (Body)"/>
              </a:rPr>
              <a:t>.</a:t>
            </a:r>
            <a:r>
              <a:rPr lang="en-US" sz="100" dirty="0">
                <a:solidFill>
                  <a:prstClr val="black"/>
                </a:solidFill>
                <a:latin typeface="Calibri (Body)"/>
              </a:rPr>
              <a:t> </a:t>
            </a:r>
            <a:r>
              <a:rPr lang="en-US" sz="3200" dirty="0">
                <a:solidFill>
                  <a:prstClr val="black"/>
                </a:solidFill>
                <a:latin typeface="Calibri (Body)"/>
              </a:rPr>
              <a:t>.</a:t>
            </a:r>
            <a:r>
              <a:rPr lang="en-US" sz="100" dirty="0">
                <a:solidFill>
                  <a:prstClr val="black"/>
                </a:solidFill>
                <a:latin typeface="Calibri (Body)"/>
              </a:rPr>
              <a:t> </a:t>
            </a:r>
            <a:r>
              <a:rPr lang="en-US" sz="3200" dirty="0">
                <a:solidFill>
                  <a:prstClr val="black"/>
                </a:solidFill>
                <a:latin typeface="Calibri (Body)"/>
              </a:rPr>
              <a:t>.</a:t>
            </a:r>
            <a:r>
              <a:rPr kumimoji="0" lang="en-US" sz="3200" b="0" i="0" u="none" strike="noStrike" kern="1200" cap="none" spc="0" normalizeH="0" baseline="0" noProof="0" dirty="0">
                <a:ln>
                  <a:noFill/>
                </a:ln>
                <a:solidFill>
                  <a:prstClr val="black"/>
                </a:solidFill>
                <a:effectLst/>
                <a:uLnTx/>
                <a:uFillTx/>
                <a:latin typeface="Calibri (Body)"/>
              </a:rPr>
              <a:t>}) to a set </a:t>
            </a:r>
            <a:r>
              <a:rPr kumimoji="0" lang="en-US" sz="3200" b="0" i="1" u="none" strike="noStrike" kern="1200" cap="none" spc="0" normalizeH="0" baseline="0" noProof="0" dirty="0">
                <a:ln>
                  <a:noFill/>
                </a:ln>
                <a:solidFill>
                  <a:prstClr val="black"/>
                </a:solidFill>
                <a:effectLst/>
                <a:uLnTx/>
                <a:uFillTx/>
                <a:latin typeface="Calibri (Body)"/>
              </a:rPr>
              <a:t>S</a:t>
            </a:r>
            <a:r>
              <a:rPr kumimoji="0" lang="en-US" sz="3200" b="0" i="0" u="none" strike="noStrike" kern="1200" cap="none" spc="0" normalizeH="0" baseline="0" noProof="0" dirty="0">
                <a:ln>
                  <a:noFill/>
                </a:ln>
                <a:solidFill>
                  <a:prstClr val="black"/>
                </a:solidFill>
                <a:effectLst/>
                <a:uLnTx/>
                <a:uFillTx/>
                <a:latin typeface="Calibri (Body)"/>
              </a:rPr>
              <a:t>.</a:t>
            </a:r>
          </a:p>
        </p:txBody>
      </p:sp>
      <p:sp>
        <p:nvSpPr>
          <p:cNvPr id="5" name="Content Placeholder 4">
            <a:extLst>
              <a:ext uri="{FF2B5EF4-FFF2-40B4-BE49-F238E27FC236}">
                <a16:creationId xmlns:a16="http://schemas.microsoft.com/office/drawing/2014/main" id="{249360EB-81DB-40D7-ABC5-582FAFF89428}"/>
              </a:ext>
            </a:extLst>
          </p:cNvPr>
          <p:cNvSpPr>
            <a:spLocks noGrp="1"/>
          </p:cNvSpPr>
          <p:nvPr>
            <p:ph idx="11"/>
          </p:nvPr>
        </p:nvSpPr>
        <p:spPr>
          <a:xfrm>
            <a:off x="457200" y="2985397"/>
            <a:ext cx="2362200" cy="516218"/>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The notation</a:t>
            </a:r>
            <a:endParaRPr lang="en-US" dirty="0">
              <a:latin typeface="Calibri (Body)"/>
            </a:endParaRPr>
          </a:p>
        </p:txBody>
      </p:sp>
      <p:graphicFrame>
        <p:nvGraphicFramePr>
          <p:cNvPr id="16" name="Object 15">
            <a:extLst>
              <a:ext uri="{FF2B5EF4-FFF2-40B4-BE49-F238E27FC236}">
                <a16:creationId xmlns:a16="http://schemas.microsoft.com/office/drawing/2014/main" id="{976E2CDC-EAF4-4387-A3D2-32A944CBD4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70078603"/>
              </p:ext>
            </p:extLst>
          </p:nvPr>
        </p:nvGraphicFramePr>
        <p:xfrm>
          <a:off x="2697480" y="2980944"/>
          <a:ext cx="457200" cy="633046"/>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
                      <p:cNvPicPr/>
                      <p:nvPr/>
                    </p:nvPicPr>
                    <p:blipFill>
                      <a:blip r:embed="rId3"/>
                      <a:stretch>
                        <a:fillRect/>
                      </a:stretch>
                    </p:blipFill>
                    <p:spPr>
                      <a:xfrm>
                        <a:off x="2697480" y="2980944"/>
                        <a:ext cx="457200" cy="63304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249307B-2B29-4E51-80E0-FD6F2785E488}"/>
              </a:ext>
            </a:extLst>
          </p:cNvPr>
          <p:cNvSpPr>
            <a:spLocks noGrp="1"/>
          </p:cNvSpPr>
          <p:nvPr>
            <p:ph idx="12"/>
          </p:nvPr>
        </p:nvSpPr>
        <p:spPr>
          <a:xfrm>
            <a:off x="3092796" y="2981839"/>
            <a:ext cx="5334000" cy="592018"/>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is used to denote the image of</a:t>
            </a:r>
            <a:endParaRPr lang="en-US" dirty="0">
              <a:latin typeface="Calibri (Body)"/>
            </a:endParaRPr>
          </a:p>
        </p:txBody>
      </p:sp>
      <p:sp>
        <p:nvSpPr>
          <p:cNvPr id="7" name="Content Placeholder 6">
            <a:extLst>
              <a:ext uri="{FF2B5EF4-FFF2-40B4-BE49-F238E27FC236}">
                <a16:creationId xmlns:a16="http://schemas.microsoft.com/office/drawing/2014/main" id="{FAB0D960-030D-4C6E-BA25-707290C95DE1}"/>
              </a:ext>
            </a:extLst>
          </p:cNvPr>
          <p:cNvSpPr>
            <a:spLocks noGrp="1"/>
          </p:cNvSpPr>
          <p:nvPr>
            <p:ph idx="13"/>
          </p:nvPr>
        </p:nvSpPr>
        <p:spPr>
          <a:xfrm>
            <a:off x="452582" y="3476739"/>
            <a:ext cx="5240713" cy="516218"/>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the integer </a:t>
            </a:r>
            <a:r>
              <a:rPr kumimoji="0" lang="en-US" sz="3200" b="0" i="1" u="none" strike="noStrike" kern="1200" cap="none" spc="0" normalizeH="0" baseline="0" noProof="0" dirty="0">
                <a:ln>
                  <a:noFill/>
                </a:ln>
                <a:solidFill>
                  <a:prstClr val="black"/>
                </a:solidFill>
                <a:effectLst/>
                <a:uLnTx/>
                <a:uFillTx/>
                <a:latin typeface="Calibri (Body)"/>
              </a:rPr>
              <a:t>n</a:t>
            </a:r>
            <a:r>
              <a:rPr kumimoji="0" lang="en-US" sz="3200" b="0" i="0" u="none" strike="noStrike" kern="1200" cap="none" spc="0" normalizeH="0" baseline="0" noProof="0" dirty="0">
                <a:ln>
                  <a:noFill/>
                </a:ln>
                <a:solidFill>
                  <a:prstClr val="black"/>
                </a:solidFill>
                <a:effectLst/>
                <a:uLnTx/>
                <a:uFillTx/>
                <a:latin typeface="Calibri (Body)"/>
              </a:rPr>
              <a:t>. We can think of</a:t>
            </a:r>
            <a:endParaRPr lang="en-US" dirty="0">
              <a:latin typeface="Calibri (Body)"/>
            </a:endParaRPr>
          </a:p>
        </p:txBody>
      </p:sp>
      <p:graphicFrame>
        <p:nvGraphicFramePr>
          <p:cNvPr id="20" name="Object 19">
            <a:extLst>
              <a:ext uri="{FF2B5EF4-FFF2-40B4-BE49-F238E27FC236}">
                <a16:creationId xmlns:a16="http://schemas.microsoft.com/office/drawing/2014/main" id="{E726F404-3D60-46DE-ACB6-AD93A9A6CD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5431316"/>
              </p:ext>
            </p:extLst>
          </p:nvPr>
        </p:nvGraphicFramePr>
        <p:xfrm>
          <a:off x="5494279" y="3470679"/>
          <a:ext cx="472412" cy="654109"/>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5494279" y="3470679"/>
                        <a:ext cx="472412" cy="65410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590D8D-548D-4B29-9015-98B244B4F2A6}"/>
              </a:ext>
            </a:extLst>
          </p:cNvPr>
          <p:cNvSpPr>
            <a:spLocks noGrp="1"/>
          </p:cNvSpPr>
          <p:nvPr>
            <p:ph idx="14"/>
          </p:nvPr>
        </p:nvSpPr>
        <p:spPr>
          <a:xfrm>
            <a:off x="5863705" y="3476739"/>
            <a:ext cx="3131590" cy="553286"/>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as the equivalent</a:t>
            </a:r>
            <a:endParaRPr lang="en-US" dirty="0">
              <a:latin typeface="Calibri (Body)"/>
            </a:endParaRPr>
          </a:p>
        </p:txBody>
      </p:sp>
      <p:sp>
        <p:nvSpPr>
          <p:cNvPr id="9" name="Content Placeholder 8">
            <a:extLst>
              <a:ext uri="{FF2B5EF4-FFF2-40B4-BE49-F238E27FC236}">
                <a16:creationId xmlns:a16="http://schemas.microsoft.com/office/drawing/2014/main" id="{FF458FA4-4D28-4FDE-BB8C-7BA9FB114F44}"/>
              </a:ext>
            </a:extLst>
          </p:cNvPr>
          <p:cNvSpPr>
            <a:spLocks noGrp="1"/>
          </p:cNvSpPr>
          <p:nvPr>
            <p:ph idx="15"/>
          </p:nvPr>
        </p:nvSpPr>
        <p:spPr>
          <a:xfrm>
            <a:off x="463435" y="3964627"/>
            <a:ext cx="5566295" cy="586868"/>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of </a:t>
            </a:r>
            <a:r>
              <a:rPr kumimoji="0" lang="en-US" sz="3200" b="0" i="1" u="none" strike="noStrike" kern="1200" cap="none" spc="0" normalizeH="0" baseline="0" noProof="0" dirty="0">
                <a:ln>
                  <a:noFill/>
                </a:ln>
                <a:solidFill>
                  <a:prstClr val="black"/>
                </a:solidFill>
                <a:effectLst/>
                <a:uLnTx/>
                <a:uFillTx/>
                <a:latin typeface="Calibri (Body)"/>
              </a:rPr>
              <a:t>f(n)</a:t>
            </a:r>
            <a:r>
              <a:rPr kumimoji="0" lang="en-US" sz="3200" b="0" i="0" u="none" strike="noStrike" kern="1200" cap="none" spc="0" normalizeH="0" baseline="0" noProof="0" dirty="0">
                <a:ln>
                  <a:noFill/>
                </a:ln>
                <a:solidFill>
                  <a:prstClr val="black"/>
                </a:solidFill>
                <a:effectLst/>
                <a:uLnTx/>
                <a:uFillTx/>
                <a:latin typeface="Calibri (Body)"/>
              </a:rPr>
              <a:t> where </a:t>
            </a:r>
            <a:r>
              <a:rPr kumimoji="0" lang="en-US" sz="3200" b="0" i="1" u="none" strike="noStrike" kern="1200" cap="none" spc="0" normalizeH="0" baseline="0" noProof="0" dirty="0">
                <a:ln>
                  <a:noFill/>
                </a:ln>
                <a:solidFill>
                  <a:prstClr val="black"/>
                </a:solidFill>
                <a:effectLst/>
                <a:uLnTx/>
                <a:uFillTx/>
                <a:latin typeface="Calibri (Body)"/>
              </a:rPr>
              <a:t>f</a:t>
            </a:r>
            <a:r>
              <a:rPr kumimoji="0" lang="en-US" sz="3200" b="0" i="0" u="none" strike="noStrike" kern="1200" cap="none" spc="0" normalizeH="0" baseline="0" noProof="0" dirty="0">
                <a:ln>
                  <a:noFill/>
                </a:ln>
                <a:solidFill>
                  <a:prstClr val="black"/>
                </a:solidFill>
                <a:effectLst/>
                <a:uLnTx/>
                <a:uFillTx/>
                <a:latin typeface="Calibri (Body)"/>
              </a:rPr>
              <a:t> is a function from</a:t>
            </a:r>
            <a:endParaRPr lang="en-US" dirty="0">
              <a:latin typeface="Calibri (Body)"/>
            </a:endParaRPr>
          </a:p>
        </p:txBody>
      </p:sp>
      <p:graphicFrame>
        <p:nvGraphicFramePr>
          <p:cNvPr id="19" name="Object 18">
            <a:extLst>
              <a:ext uri="{FF2B5EF4-FFF2-40B4-BE49-F238E27FC236}">
                <a16:creationId xmlns:a16="http://schemas.microsoft.com/office/drawing/2014/main" id="{E7FD12DA-1803-4FA1-92C3-0B59D37560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2763064"/>
              </p:ext>
            </p:extLst>
          </p:nvPr>
        </p:nvGraphicFramePr>
        <p:xfrm>
          <a:off x="5943600" y="3943187"/>
          <a:ext cx="1865745" cy="666337"/>
        </p:xfrm>
        <a:graphic>
          <a:graphicData uri="http://schemas.openxmlformats.org/presentationml/2006/ole">
            <mc:AlternateContent xmlns:mc="http://schemas.openxmlformats.org/markup-compatibility/2006">
              <mc:Choice xmlns:v="urn:schemas-microsoft-com:vml" Requires="v">
                <p:oleObj name="Equation" r:id="rId6" imgW="711000" imgH="253800" progId="Equation.DSMT4">
                  <p:embed/>
                </p:oleObj>
              </mc:Choice>
              <mc:Fallback>
                <p:oleObj name="Equation" r:id="rId6" imgW="711000" imgH="253800" progId="Equation.DSMT4">
                  <p:embed/>
                  <p:pic>
                    <p:nvPicPr>
                      <p:cNvPr id="0" name=""/>
                      <p:cNvPicPr/>
                      <p:nvPr/>
                    </p:nvPicPr>
                    <p:blipFill>
                      <a:blip r:embed="rId7"/>
                      <a:stretch>
                        <a:fillRect/>
                      </a:stretch>
                    </p:blipFill>
                    <p:spPr>
                      <a:xfrm>
                        <a:off x="5943600" y="3943187"/>
                        <a:ext cx="1865745" cy="6663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A1F90F4-9C3C-4FE4-9E24-5F9E5ED56308}"/>
              </a:ext>
            </a:extLst>
          </p:cNvPr>
          <p:cNvSpPr>
            <a:spLocks noGrp="1"/>
          </p:cNvSpPr>
          <p:nvPr>
            <p:ph idx="16"/>
          </p:nvPr>
        </p:nvSpPr>
        <p:spPr>
          <a:xfrm>
            <a:off x="7772400" y="3964627"/>
            <a:ext cx="914400" cy="547939"/>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to </a:t>
            </a:r>
            <a:r>
              <a:rPr kumimoji="0" lang="en-US" sz="3200" b="0" i="1" u="none" strike="noStrike" kern="1200" cap="none" spc="0" normalizeH="0" baseline="0" noProof="0" dirty="0">
                <a:ln>
                  <a:noFill/>
                </a:ln>
                <a:solidFill>
                  <a:prstClr val="black"/>
                </a:solidFill>
                <a:effectLst/>
                <a:uLnTx/>
                <a:uFillTx/>
                <a:latin typeface="Calibri (Body)"/>
              </a:rPr>
              <a:t>S</a:t>
            </a:r>
            <a:r>
              <a:rPr kumimoji="0" lang="en-US" sz="32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sp>
        <p:nvSpPr>
          <p:cNvPr id="11" name="Content Placeholder 10">
            <a:extLst>
              <a:ext uri="{FF2B5EF4-FFF2-40B4-BE49-F238E27FC236}">
                <a16:creationId xmlns:a16="http://schemas.microsoft.com/office/drawing/2014/main" id="{4CC7E5EF-4116-49DD-B563-D6309A43DE83}"/>
              </a:ext>
            </a:extLst>
          </p:cNvPr>
          <p:cNvSpPr>
            <a:spLocks noGrp="1"/>
          </p:cNvSpPr>
          <p:nvPr>
            <p:ph idx="17"/>
          </p:nvPr>
        </p:nvSpPr>
        <p:spPr>
          <a:xfrm>
            <a:off x="450735" y="4461650"/>
            <a:ext cx="1447800" cy="51621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We call</a:t>
            </a:r>
            <a:endParaRPr lang="en-US" dirty="0">
              <a:latin typeface="Calibri (Body)"/>
            </a:endParaRPr>
          </a:p>
        </p:txBody>
      </p:sp>
      <p:graphicFrame>
        <p:nvGraphicFramePr>
          <p:cNvPr id="21" name="Object 20">
            <a:extLst>
              <a:ext uri="{FF2B5EF4-FFF2-40B4-BE49-F238E27FC236}">
                <a16:creationId xmlns:a16="http://schemas.microsoft.com/office/drawing/2014/main" id="{24F93206-561F-4170-A3CA-72D96FD343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6908707"/>
              </p:ext>
            </p:extLst>
          </p:nvPr>
        </p:nvGraphicFramePr>
        <p:xfrm>
          <a:off x="1822631" y="4461650"/>
          <a:ext cx="445919" cy="617426"/>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1822631" y="4461650"/>
                        <a:ext cx="445919" cy="61742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DE65FBF-BBD6-49F0-8E8B-AAB9DA16AAEC}"/>
              </a:ext>
            </a:extLst>
          </p:cNvPr>
          <p:cNvSpPr>
            <a:spLocks noGrp="1"/>
          </p:cNvSpPr>
          <p:nvPr>
            <p:ph idx="18"/>
          </p:nvPr>
        </p:nvSpPr>
        <p:spPr>
          <a:xfrm>
            <a:off x="2190173" y="4454148"/>
            <a:ext cx="4114800" cy="59055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 </a:t>
            </a:r>
            <a:r>
              <a:rPr kumimoji="0" lang="en-US" sz="3200" b="0" i="1" u="none" strike="noStrike" kern="1200" cap="none" spc="0" normalizeH="0" baseline="0" noProof="0" dirty="0">
                <a:ln>
                  <a:noFill/>
                </a:ln>
                <a:solidFill>
                  <a:prstClr val="black"/>
                </a:solidFill>
                <a:effectLst/>
                <a:uLnTx/>
                <a:uFillTx/>
                <a:latin typeface="Calibri (Body)"/>
              </a:rPr>
              <a:t>term</a:t>
            </a:r>
            <a:r>
              <a:rPr kumimoji="0" lang="en-US" sz="3200" b="0" i="0" u="none" strike="noStrike" kern="1200" cap="none" spc="0" normalizeH="0" baseline="0" noProof="0" dirty="0">
                <a:ln>
                  <a:noFill/>
                </a:ln>
                <a:solidFill>
                  <a:prstClr val="black"/>
                </a:solidFill>
                <a:effectLst/>
                <a:uLnTx/>
                <a:uFillTx/>
                <a:latin typeface="Calibri (Body)"/>
              </a:rPr>
              <a:t> of the sequence.</a:t>
            </a:r>
            <a:endParaRPr lang="en-US" dirty="0">
              <a:latin typeface="Calibri (Body)"/>
            </a:endParaRPr>
          </a:p>
        </p:txBody>
      </p:sp>
      <p:sp>
        <p:nvSpPr>
          <p:cNvPr id="15" name="Slide Number Placeholder 5">
            <a:extLst>
              <a:ext uri="{FF2B5EF4-FFF2-40B4-BE49-F238E27FC236}">
                <a16:creationId xmlns:a16="http://schemas.microsoft.com/office/drawing/2014/main" id="{2485E157-02C0-4F3B-91C1-73363F4D9E6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27290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7941-68C5-4DFB-A106-AE00908F94E8}"/>
              </a:ext>
            </a:extLst>
          </p:cNvPr>
          <p:cNvSpPr>
            <a:spLocks noGrp="1"/>
          </p:cNvSpPr>
          <p:nvPr>
            <p:ph type="title"/>
          </p:nvPr>
        </p:nvSpPr>
        <p:spPr/>
        <p:txBody>
          <a:bodyPr/>
          <a:lstStyle/>
          <a:p>
            <a:r>
              <a:rPr lang="en-US" dirty="0"/>
              <a:t>Roster Method</a:t>
            </a:r>
          </a:p>
        </p:txBody>
      </p:sp>
      <p:sp>
        <p:nvSpPr>
          <p:cNvPr id="3" name="Content Placeholder 2">
            <a:extLst>
              <a:ext uri="{FF2B5EF4-FFF2-40B4-BE49-F238E27FC236}">
                <a16:creationId xmlns:a16="http://schemas.microsoft.com/office/drawing/2014/main" id="{CFA20E51-D9DB-4495-A51A-E525C4466C60}"/>
              </a:ext>
            </a:extLst>
          </p:cNvPr>
          <p:cNvSpPr>
            <a:spLocks noGrp="1"/>
          </p:cNvSpPr>
          <p:nvPr>
            <p:ph idx="1"/>
          </p:nvPr>
        </p:nvSpPr>
        <p:spPr>
          <a:xfrm>
            <a:off x="457200" y="1295400"/>
            <a:ext cx="7772400" cy="63024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Set of all vowels in the English alphabet:</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25" name="Object 24">
            <a:extLst>
              <a:ext uri="{FF2B5EF4-FFF2-40B4-BE49-F238E27FC236}">
                <a16:creationId xmlns:a16="http://schemas.microsoft.com/office/drawing/2014/main" id="{2E8FD448-B244-43D4-B000-3874BC9431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2789669"/>
              </p:ext>
            </p:extLst>
          </p:nvPr>
        </p:nvGraphicFramePr>
        <p:xfrm>
          <a:off x="990600" y="1958975"/>
          <a:ext cx="2001838" cy="555625"/>
        </p:xfrm>
        <a:graphic>
          <a:graphicData uri="http://schemas.openxmlformats.org/presentationml/2006/ole">
            <mc:AlternateContent xmlns:mc="http://schemas.openxmlformats.org/markup-compatibility/2006">
              <mc:Choice xmlns:v="urn:schemas-microsoft-com:vml" Requires="v">
                <p:oleObj name="Equation" r:id="rId2" imgW="914400" imgH="253800" progId="Equation.DSMT4">
                  <p:embed/>
                </p:oleObj>
              </mc:Choice>
              <mc:Fallback>
                <p:oleObj name="Equation" r:id="rId2" imgW="914400" imgH="253800" progId="Equation.DSMT4">
                  <p:embed/>
                  <p:pic>
                    <p:nvPicPr>
                      <p:cNvPr id="0" name=""/>
                      <p:cNvPicPr/>
                      <p:nvPr/>
                    </p:nvPicPr>
                    <p:blipFill>
                      <a:blip r:embed="rId3"/>
                      <a:stretch>
                        <a:fillRect/>
                      </a:stretch>
                    </p:blipFill>
                    <p:spPr>
                      <a:xfrm>
                        <a:off x="990600" y="1958975"/>
                        <a:ext cx="2001838" cy="5556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B059C82-D00A-42FC-B213-FA5D6DFD78FC}"/>
              </a:ext>
            </a:extLst>
          </p:cNvPr>
          <p:cNvSpPr>
            <a:spLocks noGrp="1"/>
          </p:cNvSpPr>
          <p:nvPr>
            <p:ph idx="10"/>
          </p:nvPr>
        </p:nvSpPr>
        <p:spPr>
          <a:xfrm>
            <a:off x="457200" y="2590800"/>
            <a:ext cx="6705600" cy="54970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Set of all  odd positive integers less than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10</a:t>
            </a:r>
            <a:r>
              <a:rPr kumimoji="0" lang="en-US" sz="2800" b="0" i="0" u="none" strike="noStrike" kern="1200" cap="none" spc="0" normalizeH="0" baseline="0" noProof="0" dirty="0">
                <a:ln>
                  <a:noFill/>
                </a:ln>
                <a:solidFill>
                  <a:prstClr val="black"/>
                </a:solidFill>
                <a:effectLst/>
                <a:uLnTx/>
                <a:uFillTx/>
                <a:latin typeface="Calibri (Body)"/>
              </a:rPr>
              <a:t>:</a:t>
            </a:r>
          </a:p>
        </p:txBody>
      </p:sp>
      <p:graphicFrame>
        <p:nvGraphicFramePr>
          <p:cNvPr id="24" name="Object 23">
            <a:extLst>
              <a:ext uri="{FF2B5EF4-FFF2-40B4-BE49-F238E27FC236}">
                <a16:creationId xmlns:a16="http://schemas.microsoft.com/office/drawing/2014/main" id="{30EC0B66-18CA-4B90-8B33-8EED7135C0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247638"/>
              </p:ext>
            </p:extLst>
          </p:nvPr>
        </p:nvGraphicFramePr>
        <p:xfrm>
          <a:off x="990600" y="3252788"/>
          <a:ext cx="2406650" cy="633412"/>
        </p:xfrm>
        <a:graphic>
          <a:graphicData uri="http://schemas.openxmlformats.org/presentationml/2006/ole">
            <mc:AlternateContent xmlns:mc="http://schemas.openxmlformats.org/markup-compatibility/2006">
              <mc:Choice xmlns:v="urn:schemas-microsoft-com:vml" Requires="v">
                <p:oleObj name="Equation" r:id="rId4" imgW="965160" imgH="253800" progId="Equation.DSMT4">
                  <p:embed/>
                </p:oleObj>
              </mc:Choice>
              <mc:Fallback>
                <p:oleObj name="Equation" r:id="rId4" imgW="965160" imgH="253800" progId="Equation.DSMT4">
                  <p:embed/>
                  <p:pic>
                    <p:nvPicPr>
                      <p:cNvPr id="0" name=""/>
                      <p:cNvPicPr/>
                      <p:nvPr/>
                    </p:nvPicPr>
                    <p:blipFill>
                      <a:blip r:embed="rId5"/>
                      <a:stretch>
                        <a:fillRect/>
                      </a:stretch>
                    </p:blipFill>
                    <p:spPr>
                      <a:xfrm>
                        <a:off x="990600" y="3252788"/>
                        <a:ext cx="2406650" cy="6334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FF72C3D-0EAE-48FA-AD9E-60F5583A92B6}"/>
              </a:ext>
            </a:extLst>
          </p:cNvPr>
          <p:cNvSpPr>
            <a:spLocks noGrp="1"/>
          </p:cNvSpPr>
          <p:nvPr>
            <p:ph idx="11"/>
          </p:nvPr>
        </p:nvSpPr>
        <p:spPr>
          <a:xfrm>
            <a:off x="457200" y="3919524"/>
            <a:ext cx="6019800" cy="54970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Set of all positive integers less than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100</a:t>
            </a:r>
            <a:r>
              <a:rPr kumimoji="0" lang="en-US" sz="2800" b="0" i="0" u="none" strike="noStrike" kern="1200" cap="none" spc="0" normalizeH="0" baseline="0" noProof="0" dirty="0">
                <a:ln>
                  <a:noFill/>
                </a:ln>
                <a:solidFill>
                  <a:prstClr val="black"/>
                </a:solidFill>
                <a:effectLst/>
                <a:uLnTx/>
                <a:uFillTx/>
                <a:latin typeface="Calibri (Body)"/>
              </a:rPr>
              <a:t>:</a:t>
            </a:r>
          </a:p>
        </p:txBody>
      </p:sp>
      <p:graphicFrame>
        <p:nvGraphicFramePr>
          <p:cNvPr id="23" name="Object 22">
            <a:extLst>
              <a:ext uri="{FF2B5EF4-FFF2-40B4-BE49-F238E27FC236}">
                <a16:creationId xmlns:a16="http://schemas.microsoft.com/office/drawing/2014/main" id="{64B30F2C-AE10-4BAC-922C-41149B46BC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9703015"/>
              </p:ext>
            </p:extLst>
          </p:nvPr>
        </p:nvGraphicFramePr>
        <p:xfrm>
          <a:off x="990600" y="4583113"/>
          <a:ext cx="2805113" cy="549275"/>
        </p:xfrm>
        <a:graphic>
          <a:graphicData uri="http://schemas.openxmlformats.org/presentationml/2006/ole">
            <mc:AlternateContent xmlns:mc="http://schemas.openxmlformats.org/markup-compatibility/2006">
              <mc:Choice xmlns:v="urn:schemas-microsoft-com:vml" Requires="v">
                <p:oleObj name="Equation" r:id="rId6" imgW="1295280" imgH="253800" progId="Equation.DSMT4">
                  <p:embed/>
                </p:oleObj>
              </mc:Choice>
              <mc:Fallback>
                <p:oleObj name="Equation" r:id="rId6" imgW="1295280" imgH="253800" progId="Equation.DSMT4">
                  <p:embed/>
                  <p:pic>
                    <p:nvPicPr>
                      <p:cNvPr id="0" name=""/>
                      <p:cNvPicPr/>
                      <p:nvPr/>
                    </p:nvPicPr>
                    <p:blipFill>
                      <a:blip r:embed="rId7"/>
                      <a:stretch>
                        <a:fillRect/>
                      </a:stretch>
                    </p:blipFill>
                    <p:spPr>
                      <a:xfrm>
                        <a:off x="990600" y="4583113"/>
                        <a:ext cx="2805113" cy="5492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103EF87-686C-47C9-9781-691FBCAF3301}"/>
              </a:ext>
            </a:extLst>
          </p:cNvPr>
          <p:cNvSpPr>
            <a:spLocks noGrp="1"/>
          </p:cNvSpPr>
          <p:nvPr>
            <p:ph idx="12"/>
          </p:nvPr>
        </p:nvSpPr>
        <p:spPr>
          <a:xfrm>
            <a:off x="457200" y="5223700"/>
            <a:ext cx="4572000" cy="549703"/>
          </a:xfrm>
        </p:spPr>
        <p:txBody>
          <a:bodyPr/>
          <a:lstStyle/>
          <a:p>
            <a:pPr marL="514350" marR="0" lvl="0" indent="-51435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Set of all integers less than 0:</a:t>
            </a:r>
          </a:p>
        </p:txBody>
      </p:sp>
      <p:graphicFrame>
        <p:nvGraphicFramePr>
          <p:cNvPr id="22" name="Object 21">
            <a:extLst>
              <a:ext uri="{FF2B5EF4-FFF2-40B4-BE49-F238E27FC236}">
                <a16:creationId xmlns:a16="http://schemas.microsoft.com/office/drawing/2014/main" id="{A9338A8F-80BC-4691-9F7F-993BD802ED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1279464"/>
              </p:ext>
            </p:extLst>
          </p:nvPr>
        </p:nvGraphicFramePr>
        <p:xfrm>
          <a:off x="990600" y="5886450"/>
          <a:ext cx="2381250" cy="560388"/>
        </p:xfrm>
        <a:graphic>
          <a:graphicData uri="http://schemas.openxmlformats.org/presentationml/2006/ole">
            <mc:AlternateContent xmlns:mc="http://schemas.openxmlformats.org/markup-compatibility/2006">
              <mc:Choice xmlns:v="urn:schemas-microsoft-com:vml" Requires="v">
                <p:oleObj name="Equation" r:id="rId8" imgW="1079280" imgH="253800" progId="Equation.DSMT4">
                  <p:embed/>
                </p:oleObj>
              </mc:Choice>
              <mc:Fallback>
                <p:oleObj name="Equation" r:id="rId8" imgW="1079280" imgH="253800" progId="Equation.DSMT4">
                  <p:embed/>
                  <p:pic>
                    <p:nvPicPr>
                      <p:cNvPr id="0" name=""/>
                      <p:cNvPicPr/>
                      <p:nvPr/>
                    </p:nvPicPr>
                    <p:blipFill>
                      <a:blip r:embed="rId9"/>
                      <a:stretch>
                        <a:fillRect/>
                      </a:stretch>
                    </p:blipFill>
                    <p:spPr>
                      <a:xfrm>
                        <a:off x="990600" y="5886450"/>
                        <a:ext cx="2381250" cy="56038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1397DC1E-AFAA-4CF1-9702-8C659324BD3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643429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C99F-C0FC-4444-8974-E98EDE12A4E6}"/>
              </a:ext>
            </a:extLst>
          </p:cNvPr>
          <p:cNvSpPr>
            <a:spLocks noGrp="1"/>
          </p:cNvSpPr>
          <p:nvPr>
            <p:ph type="title"/>
          </p:nvPr>
        </p:nvSpPr>
        <p:spPr/>
        <p:txBody>
          <a:bodyPr/>
          <a:lstStyle/>
          <a:p>
            <a:r>
              <a:rPr lang="en-US" dirty="0"/>
              <a:t>Sequences</a:t>
            </a:r>
            <a:r>
              <a:rPr lang="en-US" sz="1500" dirty="0"/>
              <a:t> 2</a:t>
            </a:r>
            <a:endParaRPr lang="en-US" dirty="0"/>
          </a:p>
        </p:txBody>
      </p:sp>
      <p:sp>
        <p:nvSpPr>
          <p:cNvPr id="3" name="Content Placeholder 2">
            <a:extLst>
              <a:ext uri="{FF2B5EF4-FFF2-40B4-BE49-F238E27FC236}">
                <a16:creationId xmlns:a16="http://schemas.microsoft.com/office/drawing/2014/main" id="{510B655F-18A8-4C1A-AF8D-2F2DF928D3C7}"/>
              </a:ext>
            </a:extLst>
          </p:cNvPr>
          <p:cNvSpPr>
            <a:spLocks noGrp="1"/>
          </p:cNvSpPr>
          <p:nvPr>
            <p:ph idx="1"/>
          </p:nvPr>
        </p:nvSpPr>
        <p:spPr>
          <a:xfrm>
            <a:off x="457200" y="1295400"/>
            <a:ext cx="5791200" cy="838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a:t>
            </a:r>
            <a:r>
              <a:rPr kumimoji="0" lang="en-US" sz="3200" b="1" i="0" u="none" strike="noStrike" kern="1200" cap="none" spc="0" normalizeH="0" baseline="0" noProof="0" dirty="0">
                <a:ln>
                  <a:noFill/>
                </a:ln>
                <a:solidFill>
                  <a:prstClr val="black"/>
                </a:solidFill>
                <a:effectLst/>
                <a:uLnTx/>
                <a:uFillTx/>
                <a:latin typeface="Calibri (Body)"/>
              </a:rPr>
              <a:t> </a:t>
            </a:r>
            <a:r>
              <a:rPr kumimoji="0" lang="en-US" sz="3200" b="0" i="0" u="none" strike="noStrike" kern="1200" cap="none" spc="0" normalizeH="0" baseline="0" noProof="0" dirty="0">
                <a:ln>
                  <a:noFill/>
                </a:ln>
                <a:solidFill>
                  <a:prstClr val="black"/>
                </a:solidFill>
                <a:effectLst/>
                <a:uLnTx/>
                <a:uFillTx/>
                <a:latin typeface="Calibri (Body)"/>
              </a:rPr>
              <a:t>Consider the sequence</a:t>
            </a:r>
            <a:endParaRPr lang="en-US" dirty="0">
              <a:latin typeface="Calibri (Body)"/>
            </a:endParaRPr>
          </a:p>
        </p:txBody>
      </p:sp>
      <p:graphicFrame>
        <p:nvGraphicFramePr>
          <p:cNvPr id="9" name="Object 8">
            <a:extLst>
              <a:ext uri="{FF2B5EF4-FFF2-40B4-BE49-F238E27FC236}">
                <a16:creationId xmlns:a16="http://schemas.microsoft.com/office/drawing/2014/main" id="{751A3065-7408-450B-992F-D3D7E66BE3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0790506"/>
              </p:ext>
            </p:extLst>
          </p:nvPr>
        </p:nvGraphicFramePr>
        <p:xfrm>
          <a:off x="6016752" y="1295400"/>
          <a:ext cx="790725" cy="658938"/>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0" name=""/>
                      <p:cNvPicPr/>
                      <p:nvPr/>
                    </p:nvPicPr>
                    <p:blipFill>
                      <a:blip r:embed="rId3"/>
                      <a:stretch>
                        <a:fillRect/>
                      </a:stretch>
                    </p:blipFill>
                    <p:spPr>
                      <a:xfrm>
                        <a:off x="6016752" y="1295400"/>
                        <a:ext cx="790725" cy="6589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9DB0418-E5C7-4C08-A64B-22301F6E217F}"/>
              </a:ext>
            </a:extLst>
          </p:cNvPr>
          <p:cNvSpPr>
            <a:spLocks noGrp="1"/>
          </p:cNvSpPr>
          <p:nvPr>
            <p:ph idx="13"/>
          </p:nvPr>
        </p:nvSpPr>
        <p:spPr>
          <a:xfrm>
            <a:off x="6781800" y="1295400"/>
            <a:ext cx="1295400" cy="53340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where</a:t>
            </a:r>
            <a:endParaRPr lang="en-US" dirty="0">
              <a:latin typeface="Calibri (Body)"/>
            </a:endParaRPr>
          </a:p>
        </p:txBody>
      </p:sp>
      <p:graphicFrame>
        <p:nvGraphicFramePr>
          <p:cNvPr id="10" name="Object 9">
            <a:extLst>
              <a:ext uri="{FF2B5EF4-FFF2-40B4-BE49-F238E27FC236}">
                <a16:creationId xmlns:a16="http://schemas.microsoft.com/office/drawing/2014/main" id="{6E27361B-ABDD-4E38-95E2-C686D9D04C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1567536"/>
              </p:ext>
            </p:extLst>
          </p:nvPr>
        </p:nvGraphicFramePr>
        <p:xfrm>
          <a:off x="1735138" y="2335213"/>
          <a:ext cx="1082675" cy="1017587"/>
        </p:xfrm>
        <a:graphic>
          <a:graphicData uri="http://schemas.openxmlformats.org/presentationml/2006/ole">
            <mc:AlternateContent xmlns:mc="http://schemas.openxmlformats.org/markup-compatibility/2006">
              <mc:Choice xmlns:v="urn:schemas-microsoft-com:vml" Requires="v">
                <p:oleObj name="Equation" r:id="rId4" imgW="419040" imgH="393480" progId="Equation.DSMT4">
                  <p:embed/>
                </p:oleObj>
              </mc:Choice>
              <mc:Fallback>
                <p:oleObj name="Equation" r:id="rId4" imgW="419040" imgH="393480" progId="Equation.DSMT4">
                  <p:embed/>
                  <p:pic>
                    <p:nvPicPr>
                      <p:cNvPr id="0" name=""/>
                      <p:cNvPicPr/>
                      <p:nvPr/>
                    </p:nvPicPr>
                    <p:blipFill>
                      <a:blip r:embed="rId5"/>
                      <a:stretch>
                        <a:fillRect/>
                      </a:stretch>
                    </p:blipFill>
                    <p:spPr>
                      <a:xfrm>
                        <a:off x="1735138" y="2335213"/>
                        <a:ext cx="1082675" cy="10175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C15C8E7-817D-4B7F-AE5D-78429A95E8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6411721"/>
              </p:ext>
            </p:extLst>
          </p:nvPr>
        </p:nvGraphicFramePr>
        <p:xfrm>
          <a:off x="4183063" y="2519363"/>
          <a:ext cx="3275012" cy="688975"/>
        </p:xfrm>
        <a:graphic>
          <a:graphicData uri="http://schemas.openxmlformats.org/presentationml/2006/ole">
            <mc:AlternateContent xmlns:mc="http://schemas.openxmlformats.org/markup-compatibility/2006">
              <mc:Choice xmlns:v="urn:schemas-microsoft-com:vml" Requires="v">
                <p:oleObj name="Equation" r:id="rId6" imgW="1206360" imgH="253800" progId="Equation.DSMT4">
                  <p:embed/>
                </p:oleObj>
              </mc:Choice>
              <mc:Fallback>
                <p:oleObj name="Equation" r:id="rId6" imgW="1206360" imgH="253800" progId="Equation.DSMT4">
                  <p:embed/>
                  <p:pic>
                    <p:nvPicPr>
                      <p:cNvPr id="0" name=""/>
                      <p:cNvPicPr/>
                      <p:nvPr/>
                    </p:nvPicPr>
                    <p:blipFill>
                      <a:blip r:embed="rId7"/>
                      <a:stretch>
                        <a:fillRect/>
                      </a:stretch>
                    </p:blipFill>
                    <p:spPr>
                      <a:xfrm>
                        <a:off x="4183063" y="2519363"/>
                        <a:ext cx="3275012" cy="6889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FECCC45-4E00-4B86-835D-E87D34A6BC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9820654"/>
              </p:ext>
            </p:extLst>
          </p:nvPr>
        </p:nvGraphicFramePr>
        <p:xfrm>
          <a:off x="3690938" y="3429000"/>
          <a:ext cx="1760537" cy="1069975"/>
        </p:xfrm>
        <a:graphic>
          <a:graphicData uri="http://schemas.openxmlformats.org/presentationml/2006/ole">
            <mc:AlternateContent xmlns:mc="http://schemas.openxmlformats.org/markup-compatibility/2006">
              <mc:Choice xmlns:v="urn:schemas-microsoft-com:vml" Requires="v">
                <p:oleObj name="Equation" r:id="rId8" imgW="647640" imgH="393480" progId="Equation.DSMT4">
                  <p:embed/>
                </p:oleObj>
              </mc:Choice>
              <mc:Fallback>
                <p:oleObj name="Equation" r:id="rId8" imgW="647640" imgH="393480" progId="Equation.DSMT4">
                  <p:embed/>
                  <p:pic>
                    <p:nvPicPr>
                      <p:cNvPr id="0" name=""/>
                      <p:cNvPicPr/>
                      <p:nvPr/>
                    </p:nvPicPr>
                    <p:blipFill>
                      <a:blip r:embed="rId9"/>
                      <a:stretch>
                        <a:fillRect/>
                      </a:stretch>
                    </p:blipFill>
                    <p:spPr>
                      <a:xfrm>
                        <a:off x="3690938" y="3429000"/>
                        <a:ext cx="1760537" cy="1069975"/>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4898B84F-7CA2-44F7-A2A0-8918B25F9C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1059922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Progression</a:t>
            </a:r>
            <a:endParaRPr lang="en-US" sz="1500" dirty="0"/>
          </a:p>
        </p:txBody>
      </p:sp>
      <p:sp>
        <p:nvSpPr>
          <p:cNvPr id="4" name="Content Placeholder 2"/>
          <p:cNvSpPr>
            <a:spLocks noGrp="1"/>
          </p:cNvSpPr>
          <p:nvPr>
            <p:ph idx="1"/>
          </p:nvPr>
        </p:nvSpPr>
        <p:spPr>
          <a:xfrm>
            <a:off x="457200" y="1295400"/>
            <a:ext cx="8229600" cy="838200"/>
          </a:xfrm>
        </p:spPr>
        <p:txBody>
          <a:bodyPr/>
          <a:lstStyle/>
          <a:p>
            <a:r>
              <a:rPr lang="en-US" sz="2600" b="1" dirty="0">
                <a:latin typeface="Calibri (Body)"/>
              </a:rPr>
              <a:t>Definition</a:t>
            </a:r>
            <a:r>
              <a:rPr lang="en-US" sz="2600" dirty="0">
                <a:latin typeface="Calibri (Body)"/>
              </a:rPr>
              <a:t>: A </a:t>
            </a:r>
            <a:r>
              <a:rPr lang="en-US" sz="2600" i="1" dirty="0">
                <a:latin typeface="Calibri (Body)"/>
              </a:rPr>
              <a:t>geometric progression </a:t>
            </a:r>
            <a:r>
              <a:rPr lang="en-US" sz="2600" dirty="0">
                <a:latin typeface="Calibri (Body)"/>
              </a:rPr>
              <a:t>is a sequence of the form:</a:t>
            </a: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6057978"/>
              </p:ext>
            </p:extLst>
          </p:nvPr>
        </p:nvGraphicFramePr>
        <p:xfrm>
          <a:off x="1417638" y="1630363"/>
          <a:ext cx="2497137" cy="598487"/>
        </p:xfrm>
        <a:graphic>
          <a:graphicData uri="http://schemas.openxmlformats.org/presentationml/2006/ole">
            <mc:AlternateContent xmlns:mc="http://schemas.openxmlformats.org/markup-compatibility/2006">
              <mc:Choice xmlns:v="urn:schemas-microsoft-com:vml" Requires="v">
                <p:oleObj name="Equation" r:id="rId2" imgW="1002960" imgH="241200" progId="Equation.DSMT4">
                  <p:embed/>
                </p:oleObj>
              </mc:Choice>
              <mc:Fallback>
                <p:oleObj name="Equation" r:id="rId2" imgW="1002960" imgH="241200" progId="Equation.DSMT4">
                  <p:embed/>
                  <p:pic>
                    <p:nvPicPr>
                      <p:cNvPr id="0" name=""/>
                      <p:cNvPicPr/>
                      <p:nvPr/>
                    </p:nvPicPr>
                    <p:blipFill>
                      <a:blip r:embed="rId3"/>
                      <a:stretch>
                        <a:fillRect/>
                      </a:stretch>
                    </p:blipFill>
                    <p:spPr>
                      <a:xfrm>
                        <a:off x="1417638" y="1630363"/>
                        <a:ext cx="2497137" cy="598487"/>
                      </a:xfrm>
                      <a:prstGeom prst="rect">
                        <a:avLst/>
                      </a:prstGeom>
                    </p:spPr>
                  </p:pic>
                </p:oleObj>
              </mc:Fallback>
            </mc:AlternateContent>
          </a:graphicData>
        </a:graphic>
      </p:graphicFrame>
      <p:sp>
        <p:nvSpPr>
          <p:cNvPr id="6" name="Content Placeholder 4"/>
          <p:cNvSpPr>
            <a:spLocks noGrp="1"/>
          </p:cNvSpPr>
          <p:nvPr>
            <p:ph idx="13"/>
          </p:nvPr>
        </p:nvSpPr>
        <p:spPr>
          <a:xfrm>
            <a:off x="457200" y="2133600"/>
            <a:ext cx="8229600" cy="838200"/>
          </a:xfrm>
        </p:spPr>
        <p:txBody>
          <a:bodyPr/>
          <a:lstStyle/>
          <a:p>
            <a:r>
              <a:rPr lang="en-US" sz="2600" dirty="0">
                <a:latin typeface="Calibri (Body)"/>
              </a:rPr>
              <a:t>where the </a:t>
            </a:r>
            <a:r>
              <a:rPr lang="en-US" sz="2600" i="1" dirty="0">
                <a:latin typeface="Calibri (Body)"/>
              </a:rPr>
              <a:t>initial term a</a:t>
            </a:r>
            <a:r>
              <a:rPr lang="en-US" sz="2600" dirty="0">
                <a:latin typeface="Calibri (Body)"/>
              </a:rPr>
              <a:t> and the </a:t>
            </a:r>
            <a:r>
              <a:rPr lang="en-US" sz="2600" i="1" dirty="0">
                <a:latin typeface="Calibri (Body)"/>
              </a:rPr>
              <a:t>common ratio r </a:t>
            </a:r>
            <a:r>
              <a:rPr lang="en-US" sz="2600" dirty="0">
                <a:latin typeface="Calibri (Body)"/>
              </a:rPr>
              <a:t>are real numbers.</a:t>
            </a:r>
          </a:p>
        </p:txBody>
      </p:sp>
      <p:graphicFrame>
        <p:nvGraphicFramePr>
          <p:cNvPr id="10"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1655016"/>
              </p:ext>
            </p:extLst>
          </p:nvPr>
        </p:nvGraphicFramePr>
        <p:xfrm>
          <a:off x="1990725" y="3021013"/>
          <a:ext cx="6569075" cy="3506787"/>
        </p:xfrm>
        <a:graphic>
          <a:graphicData uri="http://schemas.openxmlformats.org/presentationml/2006/ole">
            <mc:AlternateContent xmlns:mc="http://schemas.openxmlformats.org/markup-compatibility/2006">
              <mc:Choice xmlns:v="urn:schemas-microsoft-com:vml" Requires="v">
                <p:oleObj name="Equation" r:id="rId4" imgW="3377880" imgH="1803240" progId="Equation.DSMT4">
                  <p:embed/>
                </p:oleObj>
              </mc:Choice>
              <mc:Fallback>
                <p:oleObj name="Equation" r:id="rId4" imgW="3377880" imgH="1803240" progId="Equation.DSMT4">
                  <p:embed/>
                  <p:pic>
                    <p:nvPicPr>
                      <p:cNvPr id="0" name=""/>
                      <p:cNvPicPr/>
                      <p:nvPr/>
                    </p:nvPicPr>
                    <p:blipFill>
                      <a:blip r:embed="rId5"/>
                      <a:stretch>
                        <a:fillRect/>
                      </a:stretch>
                    </p:blipFill>
                    <p:spPr>
                      <a:xfrm>
                        <a:off x="1990725" y="3021013"/>
                        <a:ext cx="6569075" cy="3506787"/>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9572B8EB-AFAA-4A6B-AB99-F60ABEA76A2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21378980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Progression</a:t>
            </a:r>
            <a:endParaRPr lang="en-US" sz="1500" dirty="0"/>
          </a:p>
        </p:txBody>
      </p:sp>
      <p:sp>
        <p:nvSpPr>
          <p:cNvPr id="4" name="Content Placeholder 2"/>
          <p:cNvSpPr>
            <a:spLocks noGrp="1"/>
          </p:cNvSpPr>
          <p:nvPr>
            <p:ph idx="1"/>
          </p:nvPr>
        </p:nvSpPr>
        <p:spPr>
          <a:xfrm>
            <a:off x="457200" y="1295400"/>
            <a:ext cx="8229600" cy="838200"/>
          </a:xfrm>
        </p:spPr>
        <p:txBody>
          <a:bodyPr/>
          <a:lstStyle/>
          <a:p>
            <a:r>
              <a:rPr lang="en-US" sz="2600" b="1" dirty="0">
                <a:latin typeface="Calibri (Body)"/>
              </a:rPr>
              <a:t>Definition: </a:t>
            </a:r>
            <a:r>
              <a:rPr lang="en-US" sz="2600" dirty="0">
                <a:latin typeface="Calibri (Body)"/>
              </a:rPr>
              <a:t>A arithmetic progression is a sequence of the form:</a:t>
            </a: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468764"/>
              </p:ext>
            </p:extLst>
          </p:nvPr>
        </p:nvGraphicFramePr>
        <p:xfrm>
          <a:off x="1371600" y="1689894"/>
          <a:ext cx="4233862" cy="536575"/>
        </p:xfrm>
        <a:graphic>
          <a:graphicData uri="http://schemas.openxmlformats.org/presentationml/2006/ole">
            <mc:AlternateContent xmlns:mc="http://schemas.openxmlformats.org/markup-compatibility/2006">
              <mc:Choice xmlns:v="urn:schemas-microsoft-com:vml" Requires="v">
                <p:oleObj name="Equation" r:id="rId2" imgW="1701720" imgH="215640" progId="Equation.DSMT4">
                  <p:embed/>
                </p:oleObj>
              </mc:Choice>
              <mc:Fallback>
                <p:oleObj name="Equation" r:id="rId2" imgW="1701720" imgH="215640" progId="Equation.DSMT4">
                  <p:embed/>
                  <p:pic>
                    <p:nvPicPr>
                      <p:cNvPr id="9" name="Object 3"/>
                      <p:cNvPicPr/>
                      <p:nvPr/>
                    </p:nvPicPr>
                    <p:blipFill>
                      <a:blip r:embed="rId3"/>
                      <a:stretch>
                        <a:fillRect/>
                      </a:stretch>
                    </p:blipFill>
                    <p:spPr>
                      <a:xfrm>
                        <a:off x="1371600" y="1689894"/>
                        <a:ext cx="4233862" cy="536575"/>
                      </a:xfrm>
                      <a:prstGeom prst="rect">
                        <a:avLst/>
                      </a:prstGeom>
                    </p:spPr>
                  </p:pic>
                </p:oleObj>
              </mc:Fallback>
            </mc:AlternateContent>
          </a:graphicData>
        </a:graphic>
      </p:graphicFrame>
      <p:sp>
        <p:nvSpPr>
          <p:cNvPr id="6" name="Content Placeholder 4"/>
          <p:cNvSpPr>
            <a:spLocks noGrp="1"/>
          </p:cNvSpPr>
          <p:nvPr>
            <p:ph idx="13"/>
          </p:nvPr>
        </p:nvSpPr>
        <p:spPr>
          <a:xfrm>
            <a:off x="457200" y="2133600"/>
            <a:ext cx="8229600" cy="838200"/>
          </a:xfrm>
        </p:spPr>
        <p:txBody>
          <a:bodyPr/>
          <a:lstStyle/>
          <a:p>
            <a:r>
              <a:rPr lang="en-US" sz="2600" dirty="0">
                <a:latin typeface="Calibri (Body)"/>
              </a:rPr>
              <a:t>where the </a:t>
            </a:r>
            <a:r>
              <a:rPr lang="en-US" sz="2600" i="1" dirty="0">
                <a:latin typeface="Calibri (Body)"/>
              </a:rPr>
              <a:t>initial term a </a:t>
            </a:r>
            <a:r>
              <a:rPr lang="en-US" sz="2600" dirty="0">
                <a:latin typeface="Calibri (Body)"/>
              </a:rPr>
              <a:t>and the </a:t>
            </a:r>
            <a:r>
              <a:rPr lang="en-US" sz="2600" i="1" dirty="0">
                <a:latin typeface="Calibri (Body)"/>
              </a:rPr>
              <a:t>common difference d </a:t>
            </a:r>
            <a:r>
              <a:rPr lang="en-US" sz="2600" dirty="0">
                <a:latin typeface="Calibri (Body)"/>
              </a:rPr>
              <a:t>are real numbers.</a:t>
            </a:r>
          </a:p>
        </p:txBody>
      </p:sp>
      <p:graphicFrame>
        <p:nvGraphicFramePr>
          <p:cNvPr id="10"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8975297"/>
              </p:ext>
            </p:extLst>
          </p:nvPr>
        </p:nvGraphicFramePr>
        <p:xfrm>
          <a:off x="2362200" y="3200400"/>
          <a:ext cx="5829300" cy="3113087"/>
        </p:xfrm>
        <a:graphic>
          <a:graphicData uri="http://schemas.openxmlformats.org/presentationml/2006/ole">
            <mc:AlternateContent xmlns:mc="http://schemas.openxmlformats.org/markup-compatibility/2006">
              <mc:Choice xmlns:v="urn:schemas-microsoft-com:vml" Requires="v">
                <p:oleObj name="Equation" r:id="rId4" imgW="2997000" imgH="1600200" progId="Equation.DSMT4">
                  <p:embed/>
                </p:oleObj>
              </mc:Choice>
              <mc:Fallback>
                <p:oleObj name="Equation" r:id="rId4" imgW="2997000" imgH="1600200" progId="Equation.DSMT4">
                  <p:embed/>
                  <p:pic>
                    <p:nvPicPr>
                      <p:cNvPr id="10" name="Object 9"/>
                      <p:cNvPicPr/>
                      <p:nvPr/>
                    </p:nvPicPr>
                    <p:blipFill>
                      <a:blip r:embed="rId5"/>
                      <a:stretch>
                        <a:fillRect/>
                      </a:stretch>
                    </p:blipFill>
                    <p:spPr>
                      <a:xfrm>
                        <a:off x="2362200" y="3200400"/>
                        <a:ext cx="5829300" cy="3113087"/>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1A1405AD-C3DF-4E8B-AA90-550836033B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82</a:t>
            </a:fld>
            <a:endParaRPr lang="en-US" dirty="0">
              <a:solidFill>
                <a:schemeClr val="bg1"/>
              </a:solidFill>
            </a:endParaRPr>
          </a:p>
        </p:txBody>
      </p:sp>
    </p:spTree>
    <p:extLst>
      <p:ext uri="{BB962C8B-B14F-4D97-AF65-F5344CB8AC3E}">
        <p14:creationId xmlns:p14="http://schemas.microsoft.com/office/powerpoint/2010/main" val="1746385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r>
              <a:rPr lang="en-US" sz="1500" dirty="0"/>
              <a:t> 1</a:t>
            </a:r>
          </a:p>
        </p:txBody>
      </p:sp>
      <p:sp>
        <p:nvSpPr>
          <p:cNvPr id="4" name="Content Placeholder 2"/>
          <p:cNvSpPr>
            <a:spLocks noGrp="1"/>
          </p:cNvSpPr>
          <p:nvPr>
            <p:ph idx="1"/>
          </p:nvPr>
        </p:nvSpPr>
        <p:spPr>
          <a:xfrm>
            <a:off x="457200" y="1295400"/>
            <a:ext cx="8229600" cy="5105400"/>
          </a:xfrm>
        </p:spPr>
        <p:txBody>
          <a:bodyPr/>
          <a:lstStyle/>
          <a:p>
            <a:r>
              <a:rPr lang="en-US" b="1" dirty="0">
                <a:latin typeface="Calibri (Body)"/>
              </a:rPr>
              <a:t>Definition</a:t>
            </a:r>
            <a:r>
              <a:rPr lang="en-US" dirty="0">
                <a:latin typeface="Calibri (Body)"/>
              </a:rPr>
              <a:t>: A </a:t>
            </a:r>
            <a:r>
              <a:rPr lang="en-US" i="1" dirty="0">
                <a:latin typeface="Calibri (Body)"/>
              </a:rPr>
              <a:t>string</a:t>
            </a:r>
            <a:r>
              <a:rPr lang="en-US" dirty="0">
                <a:latin typeface="Calibri (Body)"/>
              </a:rPr>
              <a:t> is a finite sequence of characters from a finite set (an alphabet).</a:t>
            </a:r>
          </a:p>
          <a:p>
            <a:r>
              <a:rPr lang="en-US" dirty="0">
                <a:latin typeface="Calibri (Body)"/>
              </a:rPr>
              <a:t>Sequences of characters or bits are important in computer science.</a:t>
            </a:r>
          </a:p>
          <a:p>
            <a:r>
              <a:rPr lang="en-US" dirty="0">
                <a:latin typeface="Calibri (Body)"/>
              </a:rPr>
              <a:t>The </a:t>
            </a:r>
            <a:r>
              <a:rPr lang="en-US" i="1" dirty="0">
                <a:latin typeface="Calibri (Body)"/>
              </a:rPr>
              <a:t>empty string </a:t>
            </a:r>
            <a:r>
              <a:rPr lang="en-US" dirty="0">
                <a:latin typeface="Calibri (Body)"/>
              </a:rPr>
              <a:t>is represented by </a:t>
            </a:r>
            <a:r>
              <a:rPr lang="el-GR" i="1" dirty="0">
                <a:latin typeface="Calibri (Body)"/>
              </a:rPr>
              <a:t>λ</a:t>
            </a:r>
            <a:r>
              <a:rPr lang="en-US" dirty="0">
                <a:latin typeface="Calibri (Body)"/>
              </a:rPr>
              <a:t>.</a:t>
            </a:r>
          </a:p>
          <a:p>
            <a:r>
              <a:rPr lang="en-US" dirty="0">
                <a:latin typeface="Calibri (Body)"/>
              </a:rPr>
              <a:t>The string  </a:t>
            </a:r>
            <a:r>
              <a:rPr lang="en-US" i="1" dirty="0" err="1">
                <a:latin typeface="Calibri (Body)"/>
              </a:rPr>
              <a:t>abcde</a:t>
            </a:r>
            <a:r>
              <a:rPr lang="en-US" i="1" dirty="0">
                <a:latin typeface="Calibri (Body)"/>
              </a:rPr>
              <a:t> </a:t>
            </a:r>
            <a:r>
              <a:rPr lang="en-US" dirty="0">
                <a:latin typeface="Calibri (Body)"/>
              </a:rPr>
              <a:t>has </a:t>
            </a:r>
            <a:r>
              <a:rPr lang="en-US" i="1" dirty="0">
                <a:latin typeface="Calibri (Body)"/>
              </a:rPr>
              <a:t>length</a:t>
            </a:r>
            <a:r>
              <a:rPr lang="en-US" dirty="0">
                <a:latin typeface="Calibri (Body)"/>
              </a:rPr>
              <a:t> </a:t>
            </a:r>
            <a:r>
              <a:rPr lang="en-US" dirty="0">
                <a:latin typeface="Calibri (Body)"/>
                <a:ea typeface="Cambria Math" pitchFamily="18" charset="0"/>
              </a:rPr>
              <a:t>5</a:t>
            </a:r>
            <a:r>
              <a:rPr lang="en-US" dirty="0">
                <a:latin typeface="Calibri (Body)"/>
              </a:rPr>
              <a:t>.</a:t>
            </a:r>
          </a:p>
        </p:txBody>
      </p:sp>
      <p:sp>
        <p:nvSpPr>
          <p:cNvPr id="5" name="Slide Number Placeholder 5">
            <a:extLst>
              <a:ext uri="{FF2B5EF4-FFF2-40B4-BE49-F238E27FC236}">
                <a16:creationId xmlns:a16="http://schemas.microsoft.com/office/drawing/2014/main" id="{60C8F175-26AA-4431-B691-9829F2CF33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4288147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357E-FF40-48A4-A308-ECC49D136068}"/>
              </a:ext>
            </a:extLst>
          </p:cNvPr>
          <p:cNvSpPr>
            <a:spLocks noGrp="1"/>
          </p:cNvSpPr>
          <p:nvPr>
            <p:ph type="title"/>
          </p:nvPr>
        </p:nvSpPr>
        <p:spPr/>
        <p:txBody>
          <a:bodyPr/>
          <a:lstStyle/>
          <a:p>
            <a:r>
              <a:rPr lang="en-US" dirty="0"/>
              <a:t>Recurrence Relations</a:t>
            </a:r>
          </a:p>
        </p:txBody>
      </p:sp>
      <p:sp>
        <p:nvSpPr>
          <p:cNvPr id="3" name="Content Placeholder 2">
            <a:extLst>
              <a:ext uri="{FF2B5EF4-FFF2-40B4-BE49-F238E27FC236}">
                <a16:creationId xmlns:a16="http://schemas.microsoft.com/office/drawing/2014/main" id="{B9B0CD51-5B66-4DA9-AE94-51C691C23B8F}"/>
              </a:ext>
            </a:extLst>
          </p:cNvPr>
          <p:cNvSpPr>
            <a:spLocks noGrp="1"/>
          </p:cNvSpPr>
          <p:nvPr>
            <p:ph idx="1"/>
          </p:nvPr>
        </p:nvSpPr>
        <p:spPr>
          <a:xfrm>
            <a:off x="457200" y="1295400"/>
            <a:ext cx="8305800" cy="5181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Definition: </a:t>
            </a:r>
            <a:r>
              <a:rPr kumimoji="0" lang="en-US" sz="3000" b="0" i="0" u="none" strike="noStrike" kern="1200" cap="none" spc="0" normalizeH="0" baseline="0" noProof="0" dirty="0">
                <a:ln>
                  <a:noFill/>
                </a:ln>
                <a:solidFill>
                  <a:prstClr val="black"/>
                </a:solidFill>
                <a:effectLst/>
                <a:uLnTx/>
                <a:uFillTx/>
                <a:latin typeface="Calibri (Body)"/>
              </a:rPr>
              <a:t>A </a:t>
            </a:r>
            <a:r>
              <a:rPr kumimoji="0" lang="en-US" sz="3000" b="0" i="1" u="none" strike="noStrike" kern="1200" cap="none" spc="0" normalizeH="0" baseline="0" noProof="0" dirty="0">
                <a:ln>
                  <a:noFill/>
                </a:ln>
                <a:solidFill>
                  <a:prstClr val="black"/>
                </a:solidFill>
                <a:effectLst/>
                <a:uLnTx/>
                <a:uFillTx/>
                <a:latin typeface="Calibri (Body)"/>
              </a:rPr>
              <a:t>recurrence relation </a:t>
            </a:r>
            <a:r>
              <a:rPr kumimoji="0" lang="en-US" sz="3000" b="0" i="0" u="none" strike="noStrike" kern="1200" cap="none" spc="0" normalizeH="0" baseline="0" noProof="0" dirty="0">
                <a:ln>
                  <a:noFill/>
                </a:ln>
                <a:solidFill>
                  <a:prstClr val="black"/>
                </a:solidFill>
                <a:effectLst/>
                <a:uLnTx/>
                <a:uFillTx/>
                <a:latin typeface="Calibri (Body)"/>
              </a:rPr>
              <a:t>for the sequence</a:t>
            </a:r>
            <a:endParaRPr lang="en-US" dirty="0">
              <a:latin typeface="Calibri (Body)"/>
            </a:endParaRPr>
          </a:p>
        </p:txBody>
      </p:sp>
      <p:graphicFrame>
        <p:nvGraphicFramePr>
          <p:cNvPr id="17" name="Object 16">
            <a:extLst>
              <a:ext uri="{FF2B5EF4-FFF2-40B4-BE49-F238E27FC236}">
                <a16:creationId xmlns:a16="http://schemas.microsoft.com/office/drawing/2014/main" id="{5BF53C9A-0494-46EA-818E-E001982F49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6863153"/>
              </p:ext>
            </p:extLst>
          </p:nvPr>
        </p:nvGraphicFramePr>
        <p:xfrm>
          <a:off x="474977" y="1759022"/>
          <a:ext cx="735946" cy="611910"/>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0" name=""/>
                      <p:cNvPicPr/>
                      <p:nvPr/>
                    </p:nvPicPr>
                    <p:blipFill>
                      <a:blip r:embed="rId3"/>
                      <a:stretch>
                        <a:fillRect/>
                      </a:stretch>
                    </p:blipFill>
                    <p:spPr>
                      <a:xfrm>
                        <a:off x="474977" y="1759022"/>
                        <a:ext cx="735946" cy="61191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002A804-604A-4B50-A688-9CA53309D605}"/>
              </a:ext>
            </a:extLst>
          </p:cNvPr>
          <p:cNvSpPr>
            <a:spLocks noGrp="1"/>
          </p:cNvSpPr>
          <p:nvPr>
            <p:ph idx="10"/>
          </p:nvPr>
        </p:nvSpPr>
        <p:spPr>
          <a:xfrm>
            <a:off x="1098314" y="1752785"/>
            <a:ext cx="4737573" cy="611910"/>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is an equation that expresses</a:t>
            </a:r>
            <a:endParaRPr lang="en-US" dirty="0">
              <a:latin typeface="Calibri (Body)"/>
            </a:endParaRPr>
          </a:p>
        </p:txBody>
      </p:sp>
      <p:graphicFrame>
        <p:nvGraphicFramePr>
          <p:cNvPr id="18" name="Object 17">
            <a:extLst>
              <a:ext uri="{FF2B5EF4-FFF2-40B4-BE49-F238E27FC236}">
                <a16:creationId xmlns:a16="http://schemas.microsoft.com/office/drawing/2014/main" id="{062B77AD-B9DF-4216-8C28-994D8C4CD4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3884920"/>
              </p:ext>
            </p:extLst>
          </p:nvPr>
        </p:nvGraphicFramePr>
        <p:xfrm>
          <a:off x="5715000" y="1750290"/>
          <a:ext cx="441679" cy="611910"/>
        </p:xfrm>
        <a:graphic>
          <a:graphicData uri="http://schemas.openxmlformats.org/presentationml/2006/ole">
            <mc:AlternateContent xmlns:mc="http://schemas.openxmlformats.org/markup-compatibility/2006">
              <mc:Choice xmlns:v="urn:schemas-microsoft-com:vml" Requires="v">
                <p:oleObj name="Equation" r:id="rId4" imgW="457348" imgH="632706" progId="Equation.DSMT4">
                  <p:embed/>
                </p:oleObj>
              </mc:Choice>
              <mc:Fallback>
                <p:oleObj name="Equation" r:id="rId4" imgW="457348" imgH="632706" progId="Equation.DSMT4">
                  <p:embed/>
                  <p:pic>
                    <p:nvPicPr>
                      <p:cNvPr id="0" name=""/>
                      <p:cNvPicPr/>
                      <p:nvPr/>
                    </p:nvPicPr>
                    <p:blipFill>
                      <a:blip r:embed="rId5"/>
                      <a:stretch>
                        <a:fillRect/>
                      </a:stretch>
                    </p:blipFill>
                    <p:spPr>
                      <a:xfrm>
                        <a:off x="5715000" y="1750290"/>
                        <a:ext cx="441679" cy="61191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395318E-EEF5-4C59-94F2-2CE7753BFDC7}"/>
              </a:ext>
            </a:extLst>
          </p:cNvPr>
          <p:cNvSpPr>
            <a:spLocks noGrp="1"/>
          </p:cNvSpPr>
          <p:nvPr>
            <p:ph idx="11"/>
          </p:nvPr>
        </p:nvSpPr>
        <p:spPr>
          <a:xfrm>
            <a:off x="6091251" y="1747795"/>
            <a:ext cx="2651479" cy="537606"/>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in terms of one</a:t>
            </a:r>
            <a:endParaRPr lang="en-US" dirty="0">
              <a:latin typeface="Calibri (Body)"/>
            </a:endParaRPr>
          </a:p>
        </p:txBody>
      </p:sp>
      <p:sp>
        <p:nvSpPr>
          <p:cNvPr id="6" name="Content Placeholder 5">
            <a:extLst>
              <a:ext uri="{FF2B5EF4-FFF2-40B4-BE49-F238E27FC236}">
                <a16:creationId xmlns:a16="http://schemas.microsoft.com/office/drawing/2014/main" id="{89E3D249-28D3-4A9B-B8EE-497F78D1ABF8}"/>
              </a:ext>
            </a:extLst>
          </p:cNvPr>
          <p:cNvSpPr>
            <a:spLocks noGrp="1"/>
          </p:cNvSpPr>
          <p:nvPr>
            <p:ph idx="12"/>
          </p:nvPr>
        </p:nvSpPr>
        <p:spPr>
          <a:xfrm>
            <a:off x="457200" y="2209800"/>
            <a:ext cx="8285530" cy="1073031"/>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or more of the previous terms of the sequence, namely,</a:t>
            </a:r>
            <a:endParaRPr lang="en-US" dirty="0">
              <a:latin typeface="Calibri (Body)"/>
            </a:endParaRPr>
          </a:p>
        </p:txBody>
      </p:sp>
      <p:graphicFrame>
        <p:nvGraphicFramePr>
          <p:cNvPr id="20" name="Object 19">
            <a:extLst>
              <a:ext uri="{FF2B5EF4-FFF2-40B4-BE49-F238E27FC236}">
                <a16:creationId xmlns:a16="http://schemas.microsoft.com/office/drawing/2014/main" id="{DA714325-E4C7-4205-8A81-03FD5234A0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6338396"/>
              </p:ext>
            </p:extLst>
          </p:nvPr>
        </p:nvGraphicFramePr>
        <p:xfrm>
          <a:off x="1810512" y="2706624"/>
          <a:ext cx="2209800" cy="537606"/>
        </p:xfrm>
        <a:graphic>
          <a:graphicData uri="http://schemas.openxmlformats.org/presentationml/2006/ole">
            <mc:AlternateContent xmlns:mc="http://schemas.openxmlformats.org/markup-compatibility/2006">
              <mc:Choice xmlns:v="urn:schemas-microsoft-com:vml" Requires="v">
                <p:oleObj name="Equation" r:id="rId6" imgW="939600" imgH="228600" progId="Equation.DSMT4">
                  <p:embed/>
                </p:oleObj>
              </mc:Choice>
              <mc:Fallback>
                <p:oleObj name="Equation" r:id="rId6" imgW="939600" imgH="228600" progId="Equation.DSMT4">
                  <p:embed/>
                  <p:pic>
                    <p:nvPicPr>
                      <p:cNvPr id="0" name=""/>
                      <p:cNvPicPr/>
                      <p:nvPr/>
                    </p:nvPicPr>
                    <p:blipFill>
                      <a:blip r:embed="rId7"/>
                      <a:stretch>
                        <a:fillRect/>
                      </a:stretch>
                    </p:blipFill>
                    <p:spPr>
                      <a:xfrm>
                        <a:off x="1810512" y="2706624"/>
                        <a:ext cx="2209800" cy="53760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2E15FD2-4171-4793-8780-15B7FDFBFEBC}"/>
              </a:ext>
            </a:extLst>
          </p:cNvPr>
          <p:cNvSpPr>
            <a:spLocks noGrp="1"/>
          </p:cNvSpPr>
          <p:nvPr>
            <p:ph idx="13"/>
          </p:nvPr>
        </p:nvSpPr>
        <p:spPr>
          <a:xfrm>
            <a:off x="3980688" y="2657057"/>
            <a:ext cx="3563112" cy="541708"/>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for all integers </a:t>
            </a:r>
            <a:r>
              <a:rPr kumimoji="0" lang="en-US" sz="3000" b="0" i="1" u="none" strike="noStrike" kern="1200" cap="none" spc="0" normalizeH="0" baseline="0" noProof="0" dirty="0">
                <a:ln>
                  <a:noFill/>
                </a:ln>
                <a:solidFill>
                  <a:prstClr val="black"/>
                </a:solidFill>
                <a:effectLst/>
                <a:uLnTx/>
                <a:uFillTx/>
                <a:latin typeface="Calibri (Body)"/>
              </a:rPr>
              <a:t>n</a:t>
            </a:r>
            <a:r>
              <a:rPr kumimoji="0" lang="en-US" sz="3000" b="0" i="0" u="none" strike="noStrike" kern="1200" cap="none" spc="0" normalizeH="0" baseline="0" noProof="0" dirty="0">
                <a:ln>
                  <a:noFill/>
                </a:ln>
                <a:solidFill>
                  <a:prstClr val="black"/>
                </a:solidFill>
                <a:effectLst/>
                <a:uLnTx/>
                <a:uFillTx/>
                <a:latin typeface="Calibri (Body)"/>
              </a:rPr>
              <a:t> with</a:t>
            </a:r>
            <a:endParaRPr lang="en-US" dirty="0">
              <a:latin typeface="Calibri (Body)"/>
            </a:endParaRPr>
          </a:p>
        </p:txBody>
      </p:sp>
      <p:graphicFrame>
        <p:nvGraphicFramePr>
          <p:cNvPr id="21" name="Object 20">
            <a:extLst>
              <a:ext uri="{FF2B5EF4-FFF2-40B4-BE49-F238E27FC236}">
                <a16:creationId xmlns:a16="http://schemas.microsoft.com/office/drawing/2014/main" id="{CBECEED0-DB34-4613-B957-8DA47E5963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8516307"/>
              </p:ext>
            </p:extLst>
          </p:nvPr>
        </p:nvGraphicFramePr>
        <p:xfrm>
          <a:off x="7349652" y="2696542"/>
          <a:ext cx="1095375" cy="547688"/>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7349652" y="2696542"/>
                        <a:ext cx="1095375" cy="5476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40B0910-7F4D-4350-ACB4-C8B7748F6E85}"/>
              </a:ext>
            </a:extLst>
          </p:cNvPr>
          <p:cNvSpPr>
            <a:spLocks noGrp="1"/>
          </p:cNvSpPr>
          <p:nvPr>
            <p:ph idx="14"/>
          </p:nvPr>
        </p:nvSpPr>
        <p:spPr>
          <a:xfrm>
            <a:off x="457200" y="3138420"/>
            <a:ext cx="1295400" cy="574840"/>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where</a:t>
            </a:r>
            <a:endParaRPr lang="en-US" dirty="0">
              <a:latin typeface="Calibri (Body)"/>
            </a:endParaRPr>
          </a:p>
        </p:txBody>
      </p:sp>
      <p:graphicFrame>
        <p:nvGraphicFramePr>
          <p:cNvPr id="22" name="Object 21">
            <a:extLst>
              <a:ext uri="{FF2B5EF4-FFF2-40B4-BE49-F238E27FC236}">
                <a16:creationId xmlns:a16="http://schemas.microsoft.com/office/drawing/2014/main" id="{340FEC27-5C1C-49ED-9E76-6AD7E3660E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9309582"/>
              </p:ext>
            </p:extLst>
          </p:nvPr>
        </p:nvGraphicFramePr>
        <p:xfrm>
          <a:off x="1566037" y="3158768"/>
          <a:ext cx="415163" cy="574841"/>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566037" y="3158768"/>
                        <a:ext cx="415163" cy="57484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2E84114-4DE9-4897-878C-BA8B7BFE8C10}"/>
              </a:ext>
            </a:extLst>
          </p:cNvPr>
          <p:cNvSpPr>
            <a:spLocks noGrp="1"/>
          </p:cNvSpPr>
          <p:nvPr>
            <p:ph idx="15"/>
          </p:nvPr>
        </p:nvSpPr>
        <p:spPr>
          <a:xfrm>
            <a:off x="1937957" y="3138420"/>
            <a:ext cx="3962400" cy="57484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is a nonnegative integer.</a:t>
            </a:r>
          </a:p>
        </p:txBody>
      </p:sp>
      <p:sp>
        <p:nvSpPr>
          <p:cNvPr id="10" name="Content Placeholder 9">
            <a:extLst>
              <a:ext uri="{FF2B5EF4-FFF2-40B4-BE49-F238E27FC236}">
                <a16:creationId xmlns:a16="http://schemas.microsoft.com/office/drawing/2014/main" id="{E6A404F7-1619-4C0C-BF2C-541B1D22453A}"/>
              </a:ext>
            </a:extLst>
          </p:cNvPr>
          <p:cNvSpPr>
            <a:spLocks noGrp="1"/>
          </p:cNvSpPr>
          <p:nvPr>
            <p:ph idx="16"/>
          </p:nvPr>
        </p:nvSpPr>
        <p:spPr>
          <a:xfrm>
            <a:off x="457200" y="3810000"/>
            <a:ext cx="7924800" cy="260533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A sequence is called a </a:t>
            </a:r>
            <a:r>
              <a:rPr kumimoji="0" lang="en-US" sz="3000" b="0" i="1" u="none" strike="noStrike" kern="1200" cap="none" spc="0" normalizeH="0" baseline="0" noProof="0" dirty="0">
                <a:ln>
                  <a:noFill/>
                </a:ln>
                <a:solidFill>
                  <a:prstClr val="black"/>
                </a:solidFill>
                <a:effectLst/>
                <a:uLnTx/>
                <a:uFillTx/>
                <a:latin typeface="Calibri (Body)"/>
              </a:rPr>
              <a:t>solution</a:t>
            </a:r>
            <a:r>
              <a:rPr kumimoji="0" lang="en-US" sz="3000" b="0" i="0" u="none" strike="noStrike" kern="1200" cap="none" spc="0" normalizeH="0" baseline="0" noProof="0" dirty="0">
                <a:ln>
                  <a:noFill/>
                </a:ln>
                <a:solidFill>
                  <a:prstClr val="black"/>
                </a:solidFill>
                <a:effectLst/>
                <a:uLnTx/>
                <a:uFillTx/>
                <a:latin typeface="Calibri (Body)"/>
              </a:rPr>
              <a:t> of a recurrence relation if its terms satisfy the recurrence relation.</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The </a:t>
            </a:r>
            <a:r>
              <a:rPr kumimoji="0" lang="en-US" sz="3000" b="0" i="1" u="none" strike="noStrike" kern="1200" cap="none" spc="0" normalizeH="0" baseline="0" noProof="0" dirty="0">
                <a:ln>
                  <a:noFill/>
                </a:ln>
                <a:solidFill>
                  <a:prstClr val="black"/>
                </a:solidFill>
                <a:effectLst/>
                <a:uLnTx/>
                <a:uFillTx/>
                <a:latin typeface="Calibri (Body)"/>
              </a:rPr>
              <a:t>initial conditions </a:t>
            </a:r>
            <a:r>
              <a:rPr kumimoji="0" lang="en-US" sz="3000" b="0" i="0" u="none" strike="noStrike" kern="1200" cap="none" spc="0" normalizeH="0" baseline="0" noProof="0" dirty="0">
                <a:ln>
                  <a:noFill/>
                </a:ln>
                <a:solidFill>
                  <a:prstClr val="black"/>
                </a:solidFill>
                <a:effectLst/>
                <a:uLnTx/>
                <a:uFillTx/>
                <a:latin typeface="Calibri (Body)"/>
              </a:rPr>
              <a:t>for a sequence specify the terms that precede the first term where the recurrence relation takes effect.</a:t>
            </a:r>
          </a:p>
        </p:txBody>
      </p:sp>
      <p:sp>
        <p:nvSpPr>
          <p:cNvPr id="15" name="Slide Number Placeholder 5">
            <a:extLst>
              <a:ext uri="{FF2B5EF4-FFF2-40B4-BE49-F238E27FC236}">
                <a16:creationId xmlns:a16="http://schemas.microsoft.com/office/drawing/2014/main" id="{60CFB924-80D0-466F-B0A3-80AB765E486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1328909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05FE-56CB-4812-90E4-DA8337EFD5BE}"/>
              </a:ext>
            </a:extLst>
          </p:cNvPr>
          <p:cNvSpPr>
            <a:spLocks noGrp="1"/>
          </p:cNvSpPr>
          <p:nvPr>
            <p:ph type="title"/>
          </p:nvPr>
        </p:nvSpPr>
        <p:spPr/>
        <p:txBody>
          <a:bodyPr/>
          <a:lstStyle/>
          <a:p>
            <a:r>
              <a:rPr lang="en-US" dirty="0"/>
              <a:t>Questions about Recurrence Relations</a:t>
            </a:r>
            <a:r>
              <a:rPr lang="en-US" sz="1500" dirty="0"/>
              <a:t> 1</a:t>
            </a:r>
            <a:endParaRPr lang="en-US" dirty="0"/>
          </a:p>
        </p:txBody>
      </p:sp>
      <p:sp>
        <p:nvSpPr>
          <p:cNvPr id="3" name="Content Placeholder 2">
            <a:extLst>
              <a:ext uri="{FF2B5EF4-FFF2-40B4-BE49-F238E27FC236}">
                <a16:creationId xmlns:a16="http://schemas.microsoft.com/office/drawing/2014/main" id="{92021EAB-20C4-4230-8EF8-E238A21B3FB3}"/>
              </a:ext>
            </a:extLst>
          </p:cNvPr>
          <p:cNvSpPr>
            <a:spLocks noGrp="1"/>
          </p:cNvSpPr>
          <p:nvPr>
            <p:ph idx="1"/>
          </p:nvPr>
        </p:nvSpPr>
        <p:spPr>
          <a:xfrm>
            <a:off x="457200" y="1295400"/>
            <a:ext cx="2590800" cy="58955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Example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3000" b="0" i="0" u="none" strike="noStrike" kern="1200" cap="none" spc="0" normalizeH="0" baseline="0" noProof="0" dirty="0">
                <a:ln>
                  <a:noFill/>
                </a:ln>
                <a:solidFill>
                  <a:prstClr val="black"/>
                </a:solidFill>
                <a:effectLst/>
                <a:uLnTx/>
                <a:uFillTx/>
                <a:latin typeface="Calibri (Body)"/>
              </a:rPr>
              <a:t>: Let</a:t>
            </a:r>
          </a:p>
        </p:txBody>
      </p:sp>
      <p:graphicFrame>
        <p:nvGraphicFramePr>
          <p:cNvPr id="17" name="Object 16">
            <a:extLst>
              <a:ext uri="{FF2B5EF4-FFF2-40B4-BE49-F238E27FC236}">
                <a16:creationId xmlns:a16="http://schemas.microsoft.com/office/drawing/2014/main" id="{83F7C5F6-4A5C-411B-B9EF-0905C38019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9350504"/>
              </p:ext>
            </p:extLst>
          </p:nvPr>
        </p:nvGraphicFramePr>
        <p:xfrm>
          <a:off x="2845454" y="1295400"/>
          <a:ext cx="735946" cy="611910"/>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17" name="Object 16">
                        <a:extLst>
                          <a:ext uri="{FF2B5EF4-FFF2-40B4-BE49-F238E27FC236}">
                            <a16:creationId xmlns:a16="http://schemas.microsoft.com/office/drawing/2014/main" id="{5BF53C9A-0494-46EA-818E-E001982F490D}"/>
                          </a:ext>
                        </a:extLst>
                      </p:cNvPr>
                      <p:cNvPicPr/>
                      <p:nvPr/>
                    </p:nvPicPr>
                    <p:blipFill>
                      <a:blip r:embed="rId3"/>
                      <a:stretch>
                        <a:fillRect/>
                      </a:stretch>
                    </p:blipFill>
                    <p:spPr>
                      <a:xfrm>
                        <a:off x="2845454" y="1295400"/>
                        <a:ext cx="735946" cy="61191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881B762-F927-441F-BD6A-4B83FDE7A9D1}"/>
              </a:ext>
            </a:extLst>
          </p:cNvPr>
          <p:cNvSpPr>
            <a:spLocks noGrp="1"/>
          </p:cNvSpPr>
          <p:nvPr>
            <p:ph idx="10"/>
          </p:nvPr>
        </p:nvSpPr>
        <p:spPr>
          <a:xfrm>
            <a:off x="3480127" y="1295400"/>
            <a:ext cx="5181600" cy="535477"/>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be a sequence that satisfies the</a:t>
            </a:r>
            <a:endParaRPr lang="en-US" dirty="0">
              <a:latin typeface="Calibri (Body)"/>
            </a:endParaRPr>
          </a:p>
        </p:txBody>
      </p:sp>
      <p:sp>
        <p:nvSpPr>
          <p:cNvPr id="5" name="Content Placeholder 4">
            <a:extLst>
              <a:ext uri="{FF2B5EF4-FFF2-40B4-BE49-F238E27FC236}">
                <a16:creationId xmlns:a16="http://schemas.microsoft.com/office/drawing/2014/main" id="{AC74F66E-5221-4732-8134-2C062EC8EA6A}"/>
              </a:ext>
            </a:extLst>
          </p:cNvPr>
          <p:cNvSpPr>
            <a:spLocks noGrp="1"/>
          </p:cNvSpPr>
          <p:nvPr>
            <p:ph idx="11"/>
          </p:nvPr>
        </p:nvSpPr>
        <p:spPr>
          <a:xfrm>
            <a:off x="457200" y="1750683"/>
            <a:ext cx="3200400" cy="548000"/>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recurrence relation</a:t>
            </a:r>
            <a:endParaRPr lang="en-US" dirty="0">
              <a:latin typeface="Calibri (Body)"/>
            </a:endParaRPr>
          </a:p>
        </p:txBody>
      </p:sp>
      <p:graphicFrame>
        <p:nvGraphicFramePr>
          <p:cNvPr id="19" name="Object 18">
            <a:extLst>
              <a:ext uri="{FF2B5EF4-FFF2-40B4-BE49-F238E27FC236}">
                <a16:creationId xmlns:a16="http://schemas.microsoft.com/office/drawing/2014/main" id="{7809739C-1A0C-45EE-9FAC-69DF608510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0442031"/>
              </p:ext>
            </p:extLst>
          </p:nvPr>
        </p:nvGraphicFramePr>
        <p:xfrm>
          <a:off x="3555346" y="1763206"/>
          <a:ext cx="1397654" cy="598994"/>
        </p:xfrm>
        <a:graphic>
          <a:graphicData uri="http://schemas.openxmlformats.org/presentationml/2006/ole">
            <mc:AlternateContent xmlns:mc="http://schemas.openxmlformats.org/markup-compatibility/2006">
              <mc:Choice xmlns:v="urn:schemas-microsoft-com:vml" Requires="v">
                <p:oleObj name="Equation" r:id="rId4" imgW="533160" imgH="228600" progId="Equation.DSMT4">
                  <p:embed/>
                </p:oleObj>
              </mc:Choice>
              <mc:Fallback>
                <p:oleObj name="Equation" r:id="rId4" imgW="533160" imgH="228600" progId="Equation.DSMT4">
                  <p:embed/>
                  <p:pic>
                    <p:nvPicPr>
                      <p:cNvPr id="0" name=""/>
                      <p:cNvPicPr/>
                      <p:nvPr/>
                    </p:nvPicPr>
                    <p:blipFill>
                      <a:blip r:embed="rId5"/>
                      <a:stretch>
                        <a:fillRect/>
                      </a:stretch>
                    </p:blipFill>
                    <p:spPr>
                      <a:xfrm>
                        <a:off x="3555346" y="1763206"/>
                        <a:ext cx="1397654" cy="59899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B4EB4D3-5DFD-492E-A1A8-4607E8F08119}"/>
              </a:ext>
            </a:extLst>
          </p:cNvPr>
          <p:cNvSpPr>
            <a:spLocks noGrp="1"/>
          </p:cNvSpPr>
          <p:nvPr>
            <p:ph idx="12"/>
          </p:nvPr>
        </p:nvSpPr>
        <p:spPr>
          <a:xfrm>
            <a:off x="4876800" y="1746369"/>
            <a:ext cx="3505200" cy="615831"/>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a:t>
            </a:r>
            <a:r>
              <a:rPr kumimoji="0" lang="en-US" sz="3000" b="0" i="1" u="none" strike="noStrike" kern="1200" cap="none" spc="0" normalizeH="0" baseline="0" noProof="0" dirty="0">
                <a:ln>
                  <a:noFill/>
                </a:ln>
                <a:solidFill>
                  <a:prstClr val="black"/>
                </a:solidFill>
                <a:effectLst/>
                <a:uLnTx/>
                <a:uFillTx/>
                <a:latin typeface="Calibri (Body)"/>
              </a:rPr>
              <a:t>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3000" b="0" i="0" u="none" strike="noStrike" kern="1200" cap="none" spc="0" normalizeH="0" baseline="-25000" noProof="0" dirty="0">
                <a:ln>
                  <a:noFill/>
                </a:ln>
                <a:solidFill>
                  <a:prstClr val="black"/>
                </a:solidFill>
                <a:effectLst/>
                <a:uLnTx/>
                <a:uFillTx/>
                <a:latin typeface="Calibri (Body)"/>
              </a:rPr>
              <a:t> </a:t>
            </a:r>
            <a:r>
              <a:rPr kumimoji="0" lang="en-US" sz="3000" b="0" i="0" u="none" strike="noStrike" kern="1200" cap="none" spc="0" normalizeH="0" baseline="0" noProof="0" dirty="0">
                <a:ln>
                  <a:noFill/>
                </a:ln>
                <a:solidFill>
                  <a:prstClr val="black"/>
                </a:solidFill>
                <a:effectLst/>
                <a:uLnTx/>
                <a:uFillTx/>
                <a:latin typeface="Calibri (Body)"/>
              </a:rPr>
              <a:t>for </a:t>
            </a:r>
            <a:r>
              <a:rPr kumimoji="0" lang="en-US" sz="3000" b="0" i="1" u="none" strike="noStrike" kern="1200" cap="none" spc="0" normalizeH="0" baseline="0" noProof="0" dirty="0">
                <a:ln>
                  <a:noFill/>
                </a:ln>
                <a:solidFill>
                  <a:prstClr val="black"/>
                </a:solidFill>
                <a:effectLst/>
                <a:uLnTx/>
                <a:uFillTx/>
                <a:latin typeface="Calibri (Body)"/>
              </a:rPr>
              <a:t>n</a:t>
            </a:r>
            <a:r>
              <a:rPr kumimoji="0" lang="en-US" sz="3000" b="0" i="0" u="none" strike="noStrike" kern="1200" cap="none" spc="0" normalizeH="0" baseline="0" noProof="0" dirty="0">
                <a:ln>
                  <a:noFill/>
                </a:ln>
                <a:solidFill>
                  <a:prstClr val="black"/>
                </a:solidFill>
                <a:effectLst/>
                <a:uLnTx/>
                <a:uFillTx/>
                <a:latin typeface="Calibri (Body)"/>
              </a:rPr>
              <a:t> =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1,2,3,4,</a:t>
            </a:r>
            <a:r>
              <a:rPr kumimoji="0" lang="en-US" sz="30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0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000" b="0" i="0" u="none" strike="noStrike" kern="1200" cap="none" spc="0" normalizeH="0" baseline="0" noProof="0" dirty="0">
                <a:ln>
                  <a:noFill/>
                </a:ln>
                <a:solidFill>
                  <a:prstClr val="black"/>
                </a:solidFill>
                <a:effectLst/>
                <a:uLnTx/>
                <a:uFillTx/>
                <a:latin typeface="Calibri (Body)"/>
              </a:rPr>
              <a:t>.</a:t>
            </a:r>
            <a:r>
              <a:rPr kumimoji="0" lang="en-US" sz="100" b="0" i="0" u="none" strike="noStrike" kern="1200" cap="none" spc="0" normalizeH="0" baseline="0" noProof="0" dirty="0">
                <a:ln>
                  <a:noFill/>
                </a:ln>
                <a:solidFill>
                  <a:prstClr val="black"/>
                </a:solidFill>
                <a:effectLst/>
                <a:uLnTx/>
                <a:uFillTx/>
                <a:latin typeface="Calibri (Body)"/>
              </a:rPr>
              <a:t> </a:t>
            </a:r>
            <a:r>
              <a:rPr kumimoji="0" lang="en-US" sz="3000" b="0" i="0" u="none" strike="noStrike" kern="1200" cap="none" spc="0" normalizeH="0" baseline="0" noProof="0" dirty="0">
                <a:ln>
                  <a:noFill/>
                </a:ln>
                <a:solidFill>
                  <a:prstClr val="black"/>
                </a:solidFill>
                <a:effectLst/>
                <a:uLnTx/>
                <a:uFillTx/>
                <a:latin typeface="Calibri (Body)"/>
              </a:rPr>
              <a:t>. </a:t>
            </a:r>
            <a:endParaRPr lang="en-US" dirty="0">
              <a:latin typeface="Calibri (Body)"/>
            </a:endParaRPr>
          </a:p>
        </p:txBody>
      </p:sp>
      <p:sp>
        <p:nvSpPr>
          <p:cNvPr id="7" name="Content Placeholder 6">
            <a:extLst>
              <a:ext uri="{FF2B5EF4-FFF2-40B4-BE49-F238E27FC236}">
                <a16:creationId xmlns:a16="http://schemas.microsoft.com/office/drawing/2014/main" id="{CB7D72D8-CE16-45D0-8E4C-CAEF07DAB30C}"/>
              </a:ext>
            </a:extLst>
          </p:cNvPr>
          <p:cNvSpPr>
            <a:spLocks noGrp="1"/>
          </p:cNvSpPr>
          <p:nvPr>
            <p:ph idx="13"/>
          </p:nvPr>
        </p:nvSpPr>
        <p:spPr>
          <a:xfrm>
            <a:off x="457200" y="2209800"/>
            <a:ext cx="3022927" cy="548000"/>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and suppose that</a:t>
            </a:r>
            <a:endParaRPr lang="en-US" dirty="0">
              <a:latin typeface="Calibri (Body)"/>
            </a:endParaRPr>
          </a:p>
        </p:txBody>
      </p:sp>
      <p:graphicFrame>
        <p:nvGraphicFramePr>
          <p:cNvPr id="20" name="Object 19">
            <a:extLst>
              <a:ext uri="{FF2B5EF4-FFF2-40B4-BE49-F238E27FC236}">
                <a16:creationId xmlns:a16="http://schemas.microsoft.com/office/drawing/2014/main" id="{0980E083-1D5F-4133-AD97-63F15645C4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2085321"/>
              </p:ext>
            </p:extLst>
          </p:nvPr>
        </p:nvGraphicFramePr>
        <p:xfrm>
          <a:off x="3276600" y="2231012"/>
          <a:ext cx="1073557" cy="568354"/>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0" name=""/>
                      <p:cNvPicPr/>
                      <p:nvPr/>
                    </p:nvPicPr>
                    <p:blipFill>
                      <a:blip r:embed="rId7"/>
                      <a:stretch>
                        <a:fillRect/>
                      </a:stretch>
                    </p:blipFill>
                    <p:spPr>
                      <a:xfrm>
                        <a:off x="3276600" y="2231012"/>
                        <a:ext cx="1073557" cy="56835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6C5040E-FAAB-40CD-BDE4-188EF705619B}"/>
              </a:ext>
            </a:extLst>
          </p:cNvPr>
          <p:cNvSpPr>
            <a:spLocks noGrp="1"/>
          </p:cNvSpPr>
          <p:nvPr>
            <p:ph idx="14"/>
          </p:nvPr>
        </p:nvSpPr>
        <p:spPr>
          <a:xfrm>
            <a:off x="4267200" y="2196987"/>
            <a:ext cx="1676400" cy="543785"/>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What are</a:t>
            </a:r>
            <a:endParaRPr lang="en-US" dirty="0">
              <a:latin typeface="Calibri (Body)"/>
            </a:endParaRPr>
          </a:p>
        </p:txBody>
      </p:sp>
      <p:graphicFrame>
        <p:nvGraphicFramePr>
          <p:cNvPr id="21" name="Object 20">
            <a:extLst>
              <a:ext uri="{FF2B5EF4-FFF2-40B4-BE49-F238E27FC236}">
                <a16:creationId xmlns:a16="http://schemas.microsoft.com/office/drawing/2014/main" id="{20E522DB-0E5E-49A3-B1D2-CA79BC9F1B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7280644"/>
              </p:ext>
            </p:extLst>
          </p:nvPr>
        </p:nvGraphicFramePr>
        <p:xfrm>
          <a:off x="5867400" y="2220413"/>
          <a:ext cx="2259946" cy="589551"/>
        </p:xfrm>
        <a:graphic>
          <a:graphicData uri="http://schemas.openxmlformats.org/presentationml/2006/ole">
            <mc:AlternateContent xmlns:mc="http://schemas.openxmlformats.org/markup-compatibility/2006">
              <mc:Choice xmlns:v="urn:schemas-microsoft-com:vml" Requires="v">
                <p:oleObj name="Equation" r:id="rId8" imgW="876240" imgH="228600" progId="Equation.DSMT4">
                  <p:embed/>
                </p:oleObj>
              </mc:Choice>
              <mc:Fallback>
                <p:oleObj name="Equation" r:id="rId8" imgW="876240" imgH="228600" progId="Equation.DSMT4">
                  <p:embed/>
                  <p:pic>
                    <p:nvPicPr>
                      <p:cNvPr id="0" name=""/>
                      <p:cNvPicPr/>
                      <p:nvPr/>
                    </p:nvPicPr>
                    <p:blipFill>
                      <a:blip r:embed="rId9"/>
                      <a:stretch>
                        <a:fillRect/>
                      </a:stretch>
                    </p:blipFill>
                    <p:spPr>
                      <a:xfrm>
                        <a:off x="5867400" y="2220413"/>
                        <a:ext cx="2259946" cy="58955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1A66CB1-E3BD-4B7F-A86F-F1F6C2279FE6}"/>
              </a:ext>
            </a:extLst>
          </p:cNvPr>
          <p:cNvSpPr>
            <a:spLocks noGrp="1"/>
          </p:cNvSpPr>
          <p:nvPr>
            <p:ph idx="15"/>
          </p:nvPr>
        </p:nvSpPr>
        <p:spPr>
          <a:xfrm>
            <a:off x="457200" y="2895600"/>
            <a:ext cx="1143000" cy="622062"/>
          </a:xfrm>
        </p:spPr>
        <p:txBody>
          <a:bodyPr/>
          <a:lstStyle/>
          <a:p>
            <a:r>
              <a:rPr kumimoji="0" lang="en-US" sz="3000" b="0" i="0" u="none" strike="noStrike" kern="1200" cap="none" spc="0" normalizeH="0" baseline="0" noProof="0" dirty="0">
                <a:ln>
                  <a:noFill/>
                </a:ln>
                <a:solidFill>
                  <a:prstClr val="black"/>
                </a:solidFill>
                <a:effectLst/>
                <a:uLnTx/>
                <a:uFillTx/>
                <a:latin typeface="Calibri (Body)"/>
              </a:rPr>
              <a:t>[Here</a:t>
            </a:r>
            <a:endParaRPr lang="en-US" dirty="0">
              <a:latin typeface="Calibri (Body)"/>
            </a:endParaRPr>
          </a:p>
        </p:txBody>
      </p:sp>
      <p:graphicFrame>
        <p:nvGraphicFramePr>
          <p:cNvPr id="22" name="Object 21">
            <a:extLst>
              <a:ext uri="{FF2B5EF4-FFF2-40B4-BE49-F238E27FC236}">
                <a16:creationId xmlns:a16="http://schemas.microsoft.com/office/drawing/2014/main" id="{E50DD79A-87D4-4177-8956-F71A9616F3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0409451"/>
              </p:ext>
            </p:extLst>
          </p:nvPr>
        </p:nvGraphicFramePr>
        <p:xfrm>
          <a:off x="1447800" y="2926141"/>
          <a:ext cx="997268" cy="579059"/>
        </p:xfrm>
        <a:graphic>
          <a:graphicData uri="http://schemas.openxmlformats.org/presentationml/2006/ole">
            <mc:AlternateContent xmlns:mc="http://schemas.openxmlformats.org/markup-compatibility/2006">
              <mc:Choice xmlns:v="urn:schemas-microsoft-com:vml" Requires="v">
                <p:oleObj name="Equation" r:id="rId10" imgW="393480" imgH="228600" progId="Equation.DSMT4">
                  <p:embed/>
                </p:oleObj>
              </mc:Choice>
              <mc:Fallback>
                <p:oleObj name="Equation" r:id="rId10" imgW="393480" imgH="228600" progId="Equation.DSMT4">
                  <p:embed/>
                  <p:pic>
                    <p:nvPicPr>
                      <p:cNvPr id="0" name=""/>
                      <p:cNvPicPr/>
                      <p:nvPr/>
                    </p:nvPicPr>
                    <p:blipFill>
                      <a:blip r:embed="rId11"/>
                      <a:stretch>
                        <a:fillRect/>
                      </a:stretch>
                    </p:blipFill>
                    <p:spPr>
                      <a:xfrm>
                        <a:off x="1447800" y="2926141"/>
                        <a:ext cx="997268" cy="579059"/>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A54FF86-802F-4C79-8B44-4F41F727D446}"/>
              </a:ext>
            </a:extLst>
          </p:cNvPr>
          <p:cNvSpPr>
            <a:spLocks noGrp="1"/>
          </p:cNvSpPr>
          <p:nvPr>
            <p:ph idx="16"/>
          </p:nvPr>
        </p:nvSpPr>
        <p:spPr>
          <a:xfrm>
            <a:off x="2388860" y="2899415"/>
            <a:ext cx="3730625" cy="54793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is the initial condition</a:t>
            </a:r>
            <a:r>
              <a:rPr kumimoji="0" lang="en-US" sz="3000" b="0" i="1" u="none" strike="noStrike" kern="1200" cap="none" spc="0" normalizeH="0" baseline="0" noProof="0" dirty="0">
                <a:ln>
                  <a:noFill/>
                </a:ln>
                <a:solidFill>
                  <a:prstClr val="black"/>
                </a:solidFill>
                <a:effectLst/>
                <a:uLnTx/>
                <a:uFillTx/>
                <a:latin typeface="Calibri (Body)"/>
              </a:rPr>
              <a:t>.</a:t>
            </a:r>
            <a:r>
              <a:rPr kumimoji="0" lang="en-US" sz="3000" b="0" i="0" u="none" strike="noStrike" kern="1200" cap="none" spc="0" normalizeH="0" baseline="0" noProof="0" dirty="0">
                <a:ln>
                  <a:noFill/>
                </a:ln>
                <a:solidFill>
                  <a:prstClr val="black"/>
                </a:solidFill>
                <a:effectLst/>
                <a:uLnTx/>
                <a:uFillTx/>
                <a:latin typeface="Calibri (Body)"/>
              </a:rPr>
              <a:t>]</a:t>
            </a:r>
          </a:p>
        </p:txBody>
      </p:sp>
      <p:sp>
        <p:nvSpPr>
          <p:cNvPr id="11" name="Content Placeholder 10">
            <a:extLst>
              <a:ext uri="{FF2B5EF4-FFF2-40B4-BE49-F238E27FC236}">
                <a16:creationId xmlns:a16="http://schemas.microsoft.com/office/drawing/2014/main" id="{C08AE141-FDBE-4A9E-86BD-CF8A71BB5E4F}"/>
              </a:ext>
            </a:extLst>
          </p:cNvPr>
          <p:cNvSpPr>
            <a:spLocks noGrp="1"/>
          </p:cNvSpPr>
          <p:nvPr>
            <p:ph idx="17"/>
          </p:nvPr>
        </p:nvSpPr>
        <p:spPr>
          <a:xfrm>
            <a:off x="457201" y="3595920"/>
            <a:ext cx="8229599" cy="548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Solution</a:t>
            </a:r>
            <a:r>
              <a:rPr kumimoji="0" lang="en-US" sz="3000" b="0" i="0" u="none" strike="noStrike" kern="1200" cap="none" spc="0" normalizeH="0" baseline="0" noProof="0" dirty="0">
                <a:ln>
                  <a:noFill/>
                </a:ln>
                <a:solidFill>
                  <a:prstClr val="black"/>
                </a:solidFill>
                <a:effectLst/>
                <a:uLnTx/>
                <a:uFillTx/>
                <a:latin typeface="Calibri (Body)"/>
              </a:rPr>
              <a:t>: We see from the recurrence relation that</a:t>
            </a:r>
          </a:p>
        </p:txBody>
      </p:sp>
      <p:graphicFrame>
        <p:nvGraphicFramePr>
          <p:cNvPr id="16" name="Object 15">
            <a:extLst>
              <a:ext uri="{FF2B5EF4-FFF2-40B4-BE49-F238E27FC236}">
                <a16:creationId xmlns:a16="http://schemas.microsoft.com/office/drawing/2014/main" id="{C19F04FC-ABA7-462C-A4C4-9DF64CE392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1511174"/>
              </p:ext>
            </p:extLst>
          </p:nvPr>
        </p:nvGraphicFramePr>
        <p:xfrm>
          <a:off x="762000" y="4191000"/>
          <a:ext cx="3425825" cy="1813672"/>
        </p:xfrm>
        <a:graphic>
          <a:graphicData uri="http://schemas.openxmlformats.org/presentationml/2006/ole">
            <mc:AlternateContent xmlns:mc="http://schemas.openxmlformats.org/markup-compatibility/2006">
              <mc:Choice xmlns:v="urn:schemas-microsoft-com:vml" Requires="v">
                <p:oleObj name="Equation" r:id="rId12" imgW="1295280" imgH="685800" progId="Equation.DSMT4">
                  <p:embed/>
                </p:oleObj>
              </mc:Choice>
              <mc:Fallback>
                <p:oleObj name="Equation" r:id="rId12" imgW="1295280" imgH="685800" progId="Equation.DSMT4">
                  <p:embed/>
                  <p:pic>
                    <p:nvPicPr>
                      <p:cNvPr id="0" name=""/>
                      <p:cNvPicPr/>
                      <p:nvPr/>
                    </p:nvPicPr>
                    <p:blipFill>
                      <a:blip r:embed="rId13"/>
                      <a:stretch>
                        <a:fillRect/>
                      </a:stretch>
                    </p:blipFill>
                    <p:spPr>
                      <a:xfrm>
                        <a:off x="762000" y="4191000"/>
                        <a:ext cx="3425825" cy="181367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91ADE15-B626-4886-B053-429276B0226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85</a:t>
            </a:fld>
            <a:endParaRPr lang="en-US" dirty="0">
              <a:solidFill>
                <a:schemeClr val="bg1"/>
              </a:solidFill>
            </a:endParaRPr>
          </a:p>
        </p:txBody>
      </p:sp>
    </p:spTree>
    <p:extLst>
      <p:ext uri="{BB962C8B-B14F-4D97-AF65-F5344CB8AC3E}">
        <p14:creationId xmlns:p14="http://schemas.microsoft.com/office/powerpoint/2010/main" val="954519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C9E0-CC5D-4F82-83A7-9B5454C8AA5C}"/>
              </a:ext>
            </a:extLst>
          </p:cNvPr>
          <p:cNvSpPr>
            <a:spLocks noGrp="1"/>
          </p:cNvSpPr>
          <p:nvPr>
            <p:ph type="title"/>
          </p:nvPr>
        </p:nvSpPr>
        <p:spPr/>
        <p:txBody>
          <a:bodyPr/>
          <a:lstStyle/>
          <a:p>
            <a:r>
              <a:rPr lang="en-US" dirty="0"/>
              <a:t>Questions about Recurrence Relations</a:t>
            </a:r>
            <a:r>
              <a:rPr lang="en-US" sz="1500" dirty="0"/>
              <a:t> 2</a:t>
            </a:r>
            <a:endParaRPr lang="en-US" dirty="0"/>
          </a:p>
        </p:txBody>
      </p:sp>
      <p:sp>
        <p:nvSpPr>
          <p:cNvPr id="3" name="Content Placeholder 2">
            <a:extLst>
              <a:ext uri="{FF2B5EF4-FFF2-40B4-BE49-F238E27FC236}">
                <a16:creationId xmlns:a16="http://schemas.microsoft.com/office/drawing/2014/main" id="{EA2E7565-BA3B-4682-B31A-7340B1F75316}"/>
              </a:ext>
            </a:extLst>
          </p:cNvPr>
          <p:cNvSpPr>
            <a:spLocks noGrp="1"/>
          </p:cNvSpPr>
          <p:nvPr>
            <p:ph idx="1"/>
          </p:nvPr>
        </p:nvSpPr>
        <p:spPr>
          <a:xfrm>
            <a:off x="457200" y="1295400"/>
            <a:ext cx="2941318" cy="641768"/>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3200" b="0" i="0" u="none" strike="noStrike" kern="1200" cap="none" spc="0" normalizeH="0" baseline="0" noProof="0" dirty="0">
                <a:ln>
                  <a:noFill/>
                </a:ln>
                <a:solidFill>
                  <a:prstClr val="black"/>
                </a:solidFill>
                <a:effectLst/>
                <a:uLnTx/>
                <a:uFillTx/>
                <a:latin typeface="Calibri (Body)"/>
              </a:rPr>
              <a:t>: Let</a:t>
            </a:r>
          </a:p>
        </p:txBody>
      </p:sp>
      <p:graphicFrame>
        <p:nvGraphicFramePr>
          <p:cNvPr id="17" name="Object 16">
            <a:extLst>
              <a:ext uri="{FF2B5EF4-FFF2-40B4-BE49-F238E27FC236}">
                <a16:creationId xmlns:a16="http://schemas.microsoft.com/office/drawing/2014/main" id="{B6370C7E-5B93-44BF-B538-33749AFD0C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4995589"/>
              </p:ext>
            </p:extLst>
          </p:nvPr>
        </p:nvGraphicFramePr>
        <p:xfrm>
          <a:off x="3017520" y="1295400"/>
          <a:ext cx="762000" cy="634999"/>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6" name="Object 5">
                        <a:extLst>
                          <a:ext uri="{FF2B5EF4-FFF2-40B4-BE49-F238E27FC236}">
                            <a16:creationId xmlns:a16="http://schemas.microsoft.com/office/drawing/2014/main" id="{19BA3E1B-A032-4F53-851D-EED6AD239F08}"/>
                          </a:ext>
                        </a:extLst>
                      </p:cNvPr>
                      <p:cNvPicPr/>
                      <p:nvPr/>
                    </p:nvPicPr>
                    <p:blipFill>
                      <a:blip r:embed="rId3"/>
                      <a:stretch>
                        <a:fillRect/>
                      </a:stretch>
                    </p:blipFill>
                    <p:spPr>
                      <a:xfrm>
                        <a:off x="3017520" y="1295400"/>
                        <a:ext cx="762000" cy="63499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4D38D5C-9EB2-4E42-9D52-6E5EA2C728FF}"/>
              </a:ext>
            </a:extLst>
          </p:cNvPr>
          <p:cNvSpPr>
            <a:spLocks noGrp="1"/>
          </p:cNvSpPr>
          <p:nvPr>
            <p:ph idx="10"/>
          </p:nvPr>
        </p:nvSpPr>
        <p:spPr>
          <a:xfrm>
            <a:off x="3703318" y="1293554"/>
            <a:ext cx="4907282" cy="58385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be a sequence that satisfies</a:t>
            </a:r>
            <a:endParaRPr lang="en-US" dirty="0">
              <a:latin typeface="Calibri (Body)"/>
            </a:endParaRPr>
          </a:p>
        </p:txBody>
      </p:sp>
      <p:sp>
        <p:nvSpPr>
          <p:cNvPr id="5" name="Content Placeholder 4">
            <a:extLst>
              <a:ext uri="{FF2B5EF4-FFF2-40B4-BE49-F238E27FC236}">
                <a16:creationId xmlns:a16="http://schemas.microsoft.com/office/drawing/2014/main" id="{EE84A1F1-5176-411F-BCD1-F07F48DBEE7B}"/>
              </a:ext>
            </a:extLst>
          </p:cNvPr>
          <p:cNvSpPr>
            <a:spLocks noGrp="1"/>
          </p:cNvSpPr>
          <p:nvPr>
            <p:ph idx="11"/>
          </p:nvPr>
        </p:nvSpPr>
        <p:spPr>
          <a:xfrm>
            <a:off x="457200" y="1777657"/>
            <a:ext cx="4114800" cy="634999"/>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the recurrence relation</a:t>
            </a:r>
            <a:endParaRPr lang="en-US" dirty="0">
              <a:latin typeface="Calibri (Body)"/>
            </a:endParaRPr>
          </a:p>
        </p:txBody>
      </p:sp>
      <p:graphicFrame>
        <p:nvGraphicFramePr>
          <p:cNvPr id="19" name="Object 18">
            <a:extLst>
              <a:ext uri="{FF2B5EF4-FFF2-40B4-BE49-F238E27FC236}">
                <a16:creationId xmlns:a16="http://schemas.microsoft.com/office/drawing/2014/main" id="{18D605FF-756A-4A05-B52A-91F4FD5E36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7718872"/>
              </p:ext>
            </p:extLst>
          </p:nvPr>
        </p:nvGraphicFramePr>
        <p:xfrm>
          <a:off x="4381501" y="1828800"/>
          <a:ext cx="2400300" cy="583856"/>
        </p:xfrm>
        <a:graphic>
          <a:graphicData uri="http://schemas.openxmlformats.org/presentationml/2006/ole">
            <mc:AlternateContent xmlns:mc="http://schemas.openxmlformats.org/markup-compatibility/2006">
              <mc:Choice xmlns:v="urn:schemas-microsoft-com:vml" Requires="v">
                <p:oleObj name="Equation" r:id="rId4" imgW="939600" imgH="228600" progId="Equation.DSMT4">
                  <p:embed/>
                </p:oleObj>
              </mc:Choice>
              <mc:Fallback>
                <p:oleObj name="Equation" r:id="rId4" imgW="939600" imgH="228600" progId="Equation.DSMT4">
                  <p:embed/>
                  <p:pic>
                    <p:nvPicPr>
                      <p:cNvPr id="0" name=""/>
                      <p:cNvPicPr/>
                      <p:nvPr/>
                    </p:nvPicPr>
                    <p:blipFill>
                      <a:blip r:embed="rId5"/>
                      <a:stretch>
                        <a:fillRect/>
                      </a:stretch>
                    </p:blipFill>
                    <p:spPr>
                      <a:xfrm>
                        <a:off x="4381501" y="1828800"/>
                        <a:ext cx="2400300" cy="58385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F839AC7-AA1A-4AEB-90EB-255B13FF4B77}"/>
              </a:ext>
            </a:extLst>
          </p:cNvPr>
          <p:cNvSpPr>
            <a:spLocks noGrp="1"/>
          </p:cNvSpPr>
          <p:nvPr>
            <p:ph idx="12"/>
          </p:nvPr>
        </p:nvSpPr>
        <p:spPr>
          <a:xfrm>
            <a:off x="6754786" y="1777657"/>
            <a:ext cx="1371600" cy="539631"/>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for </a:t>
            </a:r>
            <a:r>
              <a:rPr kumimoji="0" lang="en-US" sz="3200" b="0" i="1" u="none" strike="noStrike" kern="1200" cap="none" spc="0" normalizeH="0" baseline="0" noProof="0" dirty="0">
                <a:ln>
                  <a:noFill/>
                </a:ln>
                <a:solidFill>
                  <a:prstClr val="black"/>
                </a:solidFill>
                <a:effectLst/>
                <a:uLnTx/>
                <a:uFillTx/>
                <a:latin typeface="Calibri (Body)"/>
              </a:rPr>
              <a:t>n</a:t>
            </a:r>
            <a:r>
              <a:rPr kumimoji="0" lang="en-US" sz="3200" b="0" i="0" u="none" strike="noStrike" kern="1200" cap="none" spc="0" normalizeH="0" baseline="0" noProof="0" dirty="0">
                <a:ln>
                  <a:noFill/>
                </a:ln>
                <a:solidFill>
                  <a:prstClr val="black"/>
                </a:solidFill>
                <a:effectLst/>
                <a:uLnTx/>
                <a:uFillTx/>
                <a:latin typeface="Calibri (Body)"/>
              </a:rPr>
              <a:t> =</a:t>
            </a:r>
            <a:endParaRPr lang="en-US" dirty="0">
              <a:latin typeface="Calibri (Body)"/>
            </a:endParaRPr>
          </a:p>
        </p:txBody>
      </p:sp>
      <p:sp>
        <p:nvSpPr>
          <p:cNvPr id="7" name="Content Placeholder 6">
            <a:extLst>
              <a:ext uri="{FF2B5EF4-FFF2-40B4-BE49-F238E27FC236}">
                <a16:creationId xmlns:a16="http://schemas.microsoft.com/office/drawing/2014/main" id="{7B3C5632-F7EE-4EDE-AAB0-92377C81D6AD}"/>
              </a:ext>
            </a:extLst>
          </p:cNvPr>
          <p:cNvSpPr>
            <a:spLocks noGrp="1"/>
          </p:cNvSpPr>
          <p:nvPr>
            <p:ph idx="13"/>
          </p:nvPr>
        </p:nvSpPr>
        <p:spPr>
          <a:xfrm>
            <a:off x="457200" y="2286000"/>
            <a:ext cx="4648200" cy="572097"/>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2,3,4,.</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3200" b="0" i="0" u="none" strike="noStrike" kern="1200" cap="none" spc="0" normalizeH="0" baseline="0" noProof="0" dirty="0">
                <a:ln>
                  <a:noFill/>
                </a:ln>
                <a:solidFill>
                  <a:prstClr val="black"/>
                </a:solidFill>
                <a:effectLst/>
                <a:uLnTx/>
                <a:uFillTx/>
                <a:latin typeface="Calibri (Body)"/>
              </a:rPr>
              <a:t> and suppose that</a:t>
            </a:r>
            <a:endParaRPr lang="en-US" dirty="0">
              <a:latin typeface="Calibri (Body)"/>
            </a:endParaRPr>
          </a:p>
        </p:txBody>
      </p:sp>
      <p:graphicFrame>
        <p:nvGraphicFramePr>
          <p:cNvPr id="20" name="Object 19">
            <a:extLst>
              <a:ext uri="{FF2B5EF4-FFF2-40B4-BE49-F238E27FC236}">
                <a16:creationId xmlns:a16="http://schemas.microsoft.com/office/drawing/2014/main" id="{4BC9A3DD-A536-4C64-9183-2020B078C1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5244382"/>
              </p:ext>
            </p:extLst>
          </p:nvPr>
        </p:nvGraphicFramePr>
        <p:xfrm>
          <a:off x="4876800" y="2311744"/>
          <a:ext cx="2895600" cy="599090"/>
        </p:xfrm>
        <a:graphic>
          <a:graphicData uri="http://schemas.openxmlformats.org/presentationml/2006/ole">
            <mc:AlternateContent xmlns:mc="http://schemas.openxmlformats.org/markup-compatibility/2006">
              <mc:Choice xmlns:v="urn:schemas-microsoft-com:vml" Requires="v">
                <p:oleObj name="Equation" r:id="rId6" imgW="1104840" imgH="228600" progId="Equation.DSMT4">
                  <p:embed/>
                </p:oleObj>
              </mc:Choice>
              <mc:Fallback>
                <p:oleObj name="Equation" r:id="rId6" imgW="1104840" imgH="228600" progId="Equation.DSMT4">
                  <p:embed/>
                  <p:pic>
                    <p:nvPicPr>
                      <p:cNvPr id="0" name=""/>
                      <p:cNvPicPr/>
                      <p:nvPr/>
                    </p:nvPicPr>
                    <p:blipFill>
                      <a:blip r:embed="rId7"/>
                      <a:stretch>
                        <a:fillRect/>
                      </a:stretch>
                    </p:blipFill>
                    <p:spPr>
                      <a:xfrm>
                        <a:off x="4876800" y="2311744"/>
                        <a:ext cx="2895600" cy="59909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44E96C8-9449-4112-B441-FF07DB9ABE71}"/>
              </a:ext>
            </a:extLst>
          </p:cNvPr>
          <p:cNvSpPr>
            <a:spLocks noGrp="1"/>
          </p:cNvSpPr>
          <p:nvPr>
            <p:ph idx="14"/>
          </p:nvPr>
        </p:nvSpPr>
        <p:spPr>
          <a:xfrm>
            <a:off x="7734300" y="2263358"/>
            <a:ext cx="1295400" cy="572096"/>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What</a:t>
            </a:r>
            <a:endParaRPr lang="en-US" dirty="0">
              <a:latin typeface="Calibri (Body)"/>
            </a:endParaRPr>
          </a:p>
        </p:txBody>
      </p:sp>
      <p:sp>
        <p:nvSpPr>
          <p:cNvPr id="9" name="Content Placeholder 8">
            <a:extLst>
              <a:ext uri="{FF2B5EF4-FFF2-40B4-BE49-F238E27FC236}">
                <a16:creationId xmlns:a16="http://schemas.microsoft.com/office/drawing/2014/main" id="{15DE05F0-CC43-44D4-9331-EBFEA1551A00}"/>
              </a:ext>
            </a:extLst>
          </p:cNvPr>
          <p:cNvSpPr>
            <a:spLocks noGrp="1"/>
          </p:cNvSpPr>
          <p:nvPr>
            <p:ph idx="15"/>
          </p:nvPr>
        </p:nvSpPr>
        <p:spPr>
          <a:xfrm>
            <a:off x="457200" y="2743200"/>
            <a:ext cx="990600" cy="609599"/>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are</a:t>
            </a:r>
            <a:endParaRPr lang="en-US" dirty="0">
              <a:latin typeface="Calibri (Body)"/>
            </a:endParaRPr>
          </a:p>
        </p:txBody>
      </p:sp>
      <p:graphicFrame>
        <p:nvGraphicFramePr>
          <p:cNvPr id="21" name="Object 20">
            <a:extLst>
              <a:ext uri="{FF2B5EF4-FFF2-40B4-BE49-F238E27FC236}">
                <a16:creationId xmlns:a16="http://schemas.microsoft.com/office/drawing/2014/main" id="{BAEB52D6-7D06-46C3-B0F8-440DA9DC65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1721579"/>
              </p:ext>
            </p:extLst>
          </p:nvPr>
        </p:nvGraphicFramePr>
        <p:xfrm>
          <a:off x="1143000" y="2761488"/>
          <a:ext cx="1828800" cy="609600"/>
        </p:xfrm>
        <a:graphic>
          <a:graphicData uri="http://schemas.openxmlformats.org/presentationml/2006/ole">
            <mc:AlternateContent xmlns:mc="http://schemas.openxmlformats.org/markup-compatibility/2006">
              <mc:Choice xmlns:v="urn:schemas-microsoft-com:vml" Requires="v">
                <p:oleObj name="Equation" r:id="rId8" imgW="685800" imgH="228600" progId="Equation.DSMT4">
                  <p:embed/>
                </p:oleObj>
              </mc:Choice>
              <mc:Fallback>
                <p:oleObj name="Equation" r:id="rId8" imgW="685800" imgH="228600" progId="Equation.DSMT4">
                  <p:embed/>
                  <p:pic>
                    <p:nvPicPr>
                      <p:cNvPr id="0" name=""/>
                      <p:cNvPicPr/>
                      <p:nvPr/>
                    </p:nvPicPr>
                    <p:blipFill>
                      <a:blip r:embed="rId9"/>
                      <a:stretch>
                        <a:fillRect/>
                      </a:stretch>
                    </p:blipFill>
                    <p:spPr>
                      <a:xfrm>
                        <a:off x="1143000" y="2761488"/>
                        <a:ext cx="1828800" cy="6096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EF919B7-E587-41F7-B605-AE26308AE26B}"/>
              </a:ext>
            </a:extLst>
          </p:cNvPr>
          <p:cNvSpPr>
            <a:spLocks noGrp="1"/>
          </p:cNvSpPr>
          <p:nvPr>
            <p:ph idx="16"/>
          </p:nvPr>
        </p:nvSpPr>
        <p:spPr>
          <a:xfrm>
            <a:off x="457200" y="3414461"/>
            <a:ext cx="5257800" cy="547939"/>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[Here the initial conditions are</a:t>
            </a:r>
            <a:endParaRPr lang="en-US" dirty="0">
              <a:latin typeface="Calibri (Body)"/>
            </a:endParaRPr>
          </a:p>
        </p:txBody>
      </p:sp>
      <p:graphicFrame>
        <p:nvGraphicFramePr>
          <p:cNvPr id="22" name="Object 21">
            <a:extLst>
              <a:ext uri="{FF2B5EF4-FFF2-40B4-BE49-F238E27FC236}">
                <a16:creationId xmlns:a16="http://schemas.microsoft.com/office/drawing/2014/main" id="{423A93BA-8B8D-4452-9CA5-5CBB0F04AB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33583339"/>
              </p:ext>
            </p:extLst>
          </p:nvPr>
        </p:nvGraphicFramePr>
        <p:xfrm>
          <a:off x="5581650" y="3429000"/>
          <a:ext cx="2952749" cy="610914"/>
        </p:xfrm>
        <a:graphic>
          <a:graphicData uri="http://schemas.openxmlformats.org/presentationml/2006/ole">
            <mc:AlternateContent xmlns:mc="http://schemas.openxmlformats.org/markup-compatibility/2006">
              <mc:Choice xmlns:v="urn:schemas-microsoft-com:vml" Requires="v">
                <p:oleObj name="Equation" r:id="rId10" imgW="1104840" imgH="228600" progId="Equation.DSMT4">
                  <p:embed/>
                </p:oleObj>
              </mc:Choice>
              <mc:Fallback>
                <p:oleObj name="Equation" r:id="rId10" imgW="1104840" imgH="228600" progId="Equation.DSMT4">
                  <p:embed/>
                  <p:pic>
                    <p:nvPicPr>
                      <p:cNvPr id="0" name=""/>
                      <p:cNvPicPr/>
                      <p:nvPr/>
                    </p:nvPicPr>
                    <p:blipFill>
                      <a:blip r:embed="rId11"/>
                      <a:stretch>
                        <a:fillRect/>
                      </a:stretch>
                    </p:blipFill>
                    <p:spPr>
                      <a:xfrm>
                        <a:off x="5581650" y="3429000"/>
                        <a:ext cx="2952749" cy="61091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CC6A8AF-F299-47F6-8587-0FBDEC766ED9}"/>
              </a:ext>
            </a:extLst>
          </p:cNvPr>
          <p:cNvSpPr>
            <a:spLocks noGrp="1"/>
          </p:cNvSpPr>
          <p:nvPr>
            <p:ph idx="17"/>
          </p:nvPr>
        </p:nvSpPr>
        <p:spPr>
          <a:xfrm>
            <a:off x="8458200" y="3412384"/>
            <a:ext cx="381000" cy="57298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sp>
        <p:nvSpPr>
          <p:cNvPr id="12" name="Content Placeholder 11">
            <a:extLst>
              <a:ext uri="{FF2B5EF4-FFF2-40B4-BE49-F238E27FC236}">
                <a16:creationId xmlns:a16="http://schemas.microsoft.com/office/drawing/2014/main" id="{47E2245D-83BC-43AA-9184-D683BDC3F20E}"/>
              </a:ext>
            </a:extLst>
          </p:cNvPr>
          <p:cNvSpPr>
            <a:spLocks noGrp="1"/>
          </p:cNvSpPr>
          <p:nvPr>
            <p:ph idx="18"/>
          </p:nvPr>
        </p:nvSpPr>
        <p:spPr>
          <a:xfrm>
            <a:off x="457200" y="4038600"/>
            <a:ext cx="7924800" cy="100929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 We see from the recurrence relation that</a:t>
            </a:r>
          </a:p>
        </p:txBody>
      </p:sp>
      <p:graphicFrame>
        <p:nvGraphicFramePr>
          <p:cNvPr id="18" name="Object 17">
            <a:extLst>
              <a:ext uri="{FF2B5EF4-FFF2-40B4-BE49-F238E27FC236}">
                <a16:creationId xmlns:a16="http://schemas.microsoft.com/office/drawing/2014/main" id="{FF6B480F-E162-4E4B-8071-8C3A3F091F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32402429"/>
              </p:ext>
            </p:extLst>
          </p:nvPr>
        </p:nvGraphicFramePr>
        <p:xfrm>
          <a:off x="584200" y="5135789"/>
          <a:ext cx="3797300" cy="1220561"/>
        </p:xfrm>
        <a:graphic>
          <a:graphicData uri="http://schemas.openxmlformats.org/presentationml/2006/ole">
            <mc:AlternateContent xmlns:mc="http://schemas.openxmlformats.org/markup-compatibility/2006">
              <mc:Choice xmlns:v="urn:schemas-microsoft-com:vml" Requires="v">
                <p:oleObj name="Equation" r:id="rId12" imgW="1422360" imgH="457200" progId="Equation.DSMT4">
                  <p:embed/>
                </p:oleObj>
              </mc:Choice>
              <mc:Fallback>
                <p:oleObj name="Equation" r:id="rId12" imgW="1422360" imgH="457200" progId="Equation.DSMT4">
                  <p:embed/>
                  <p:pic>
                    <p:nvPicPr>
                      <p:cNvPr id="0" name=""/>
                      <p:cNvPicPr/>
                      <p:nvPr/>
                    </p:nvPicPr>
                    <p:blipFill>
                      <a:blip r:embed="rId13"/>
                      <a:stretch>
                        <a:fillRect/>
                      </a:stretch>
                    </p:blipFill>
                    <p:spPr>
                      <a:xfrm>
                        <a:off x="584200" y="5135789"/>
                        <a:ext cx="3797300" cy="1220561"/>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08F7C08-0900-464A-8A9E-D378436FAB5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10142153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941C-8825-4DF9-B631-9068607745EF}"/>
              </a:ext>
            </a:extLst>
          </p:cNvPr>
          <p:cNvSpPr>
            <a:spLocks noGrp="1"/>
          </p:cNvSpPr>
          <p:nvPr>
            <p:ph type="title"/>
          </p:nvPr>
        </p:nvSpPr>
        <p:spPr/>
        <p:txBody>
          <a:bodyPr/>
          <a:lstStyle/>
          <a:p>
            <a:r>
              <a:rPr lang="en-US" dirty="0"/>
              <a:t>Fibonacci Sequence</a:t>
            </a:r>
          </a:p>
        </p:txBody>
      </p:sp>
      <p:sp>
        <p:nvSpPr>
          <p:cNvPr id="3" name="Content Placeholder 2">
            <a:extLst>
              <a:ext uri="{FF2B5EF4-FFF2-40B4-BE49-F238E27FC236}">
                <a16:creationId xmlns:a16="http://schemas.microsoft.com/office/drawing/2014/main" id="{D8D19316-B005-4D40-BB42-F464F7FD67D4}"/>
              </a:ext>
            </a:extLst>
          </p:cNvPr>
          <p:cNvSpPr>
            <a:spLocks noGrp="1"/>
          </p:cNvSpPr>
          <p:nvPr>
            <p:ph idx="1"/>
          </p:nvPr>
        </p:nvSpPr>
        <p:spPr>
          <a:xfrm>
            <a:off x="457200" y="1295400"/>
            <a:ext cx="6858000" cy="600976"/>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rPr>
              <a:t>Definition: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Define the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rPr>
              <a:t>Fibonacci sequence</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rPr>
              <a:t>,</a:t>
            </a:r>
            <a:endParaRPr kumimoji="0" lang="en-US" sz="3000" b="0" i="0" u="none" strike="noStrike" kern="1200" cap="none" spc="0" normalizeH="0" baseline="0" noProof="0" dirty="0">
              <a:ln>
                <a:noFill/>
              </a:ln>
              <a:solidFill>
                <a:prstClr val="black"/>
              </a:solidFill>
              <a:effectLst/>
              <a:uLnTx/>
              <a:uFillTx/>
              <a:latin typeface="Calibri (Body)"/>
            </a:endParaRPr>
          </a:p>
        </p:txBody>
      </p:sp>
      <p:graphicFrame>
        <p:nvGraphicFramePr>
          <p:cNvPr id="18" name="Object 17">
            <a:extLst>
              <a:ext uri="{FF2B5EF4-FFF2-40B4-BE49-F238E27FC236}">
                <a16:creationId xmlns:a16="http://schemas.microsoft.com/office/drawing/2014/main" id="{F73AA605-1AB5-423B-8F93-D514497DD4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8241638"/>
              </p:ext>
            </p:extLst>
          </p:nvPr>
        </p:nvGraphicFramePr>
        <p:xfrm>
          <a:off x="7074431" y="1325880"/>
          <a:ext cx="1764769" cy="547687"/>
        </p:xfrm>
        <a:graphic>
          <a:graphicData uri="http://schemas.openxmlformats.org/presentationml/2006/ole">
            <mc:AlternateContent xmlns:mc="http://schemas.openxmlformats.org/markup-compatibility/2006">
              <mc:Choice xmlns:v="urn:schemas-microsoft-com:vml" Requires="v">
                <p:oleObj name="Equation" r:id="rId2" imgW="736560" imgH="228600" progId="Equation.DSMT4">
                  <p:embed/>
                </p:oleObj>
              </mc:Choice>
              <mc:Fallback>
                <p:oleObj name="Equation" r:id="rId2" imgW="736560" imgH="228600" progId="Equation.DSMT4">
                  <p:embed/>
                  <p:pic>
                    <p:nvPicPr>
                      <p:cNvPr id="0" name=""/>
                      <p:cNvPicPr/>
                      <p:nvPr/>
                    </p:nvPicPr>
                    <p:blipFill>
                      <a:blip r:embed="rId3"/>
                      <a:stretch>
                        <a:fillRect/>
                      </a:stretch>
                    </p:blipFill>
                    <p:spPr>
                      <a:xfrm>
                        <a:off x="7074431" y="1325880"/>
                        <a:ext cx="1764769" cy="5476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25E4CC3-8F9F-40AF-B043-0B18EDB53716}"/>
              </a:ext>
            </a:extLst>
          </p:cNvPr>
          <p:cNvSpPr>
            <a:spLocks noGrp="1"/>
          </p:cNvSpPr>
          <p:nvPr>
            <p:ph idx="10"/>
          </p:nvPr>
        </p:nvSpPr>
        <p:spPr>
          <a:xfrm>
            <a:off x="459509" y="1752600"/>
            <a:ext cx="683491" cy="526448"/>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by:</a:t>
            </a:r>
          </a:p>
        </p:txBody>
      </p:sp>
      <p:sp>
        <p:nvSpPr>
          <p:cNvPr id="5" name="Content Placeholder 4">
            <a:extLst>
              <a:ext uri="{FF2B5EF4-FFF2-40B4-BE49-F238E27FC236}">
                <a16:creationId xmlns:a16="http://schemas.microsoft.com/office/drawing/2014/main" id="{87F410EB-F51C-4DC0-BDC7-761BC8183A8E}"/>
              </a:ext>
            </a:extLst>
          </p:cNvPr>
          <p:cNvSpPr>
            <a:spLocks noGrp="1"/>
          </p:cNvSpPr>
          <p:nvPr>
            <p:ph idx="11"/>
          </p:nvPr>
        </p:nvSpPr>
        <p:spPr>
          <a:xfrm>
            <a:off x="457200" y="2266192"/>
            <a:ext cx="2889395" cy="526447"/>
          </a:xfrm>
        </p:spPr>
        <p:txBody>
          <a:bodyPr/>
          <a:lstStyle/>
          <a:p>
            <a:pPr marL="347472" marR="0" lvl="1" indent="-342900" algn="l" defTabSz="457200" rtl="0" eaLnBrk="1" fontAlgn="auto" latinLnBrk="0" hangingPunct="1">
              <a:lnSpc>
                <a:spcPct val="100000"/>
              </a:lnSpc>
              <a:spcBef>
                <a:spcPts val="0"/>
              </a:spcBef>
              <a:spcAft>
                <a:spcPts val="4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rPr>
              <a:t>Initial Conditions:</a:t>
            </a:r>
            <a:endParaRPr kumimoji="0" lang="en-US" sz="26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9" name="Object 18">
            <a:extLst>
              <a:ext uri="{FF2B5EF4-FFF2-40B4-BE49-F238E27FC236}">
                <a16:creationId xmlns:a16="http://schemas.microsoft.com/office/drawing/2014/main" id="{A9F1E9DF-606A-450A-9339-66682FAEBB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8299372"/>
              </p:ext>
            </p:extLst>
          </p:nvPr>
        </p:nvGraphicFramePr>
        <p:xfrm>
          <a:off x="3246120" y="2286000"/>
          <a:ext cx="1752600" cy="485335"/>
        </p:xfrm>
        <a:graphic>
          <a:graphicData uri="http://schemas.openxmlformats.org/presentationml/2006/ole">
            <mc:AlternateContent xmlns:mc="http://schemas.openxmlformats.org/markup-compatibility/2006">
              <mc:Choice xmlns:v="urn:schemas-microsoft-com:vml" Requires="v">
                <p:oleObj name="Equation" r:id="rId4" imgW="825480" imgH="228600" progId="Equation.DSMT4">
                  <p:embed/>
                </p:oleObj>
              </mc:Choice>
              <mc:Fallback>
                <p:oleObj name="Equation" r:id="rId4" imgW="825480" imgH="228600" progId="Equation.DSMT4">
                  <p:embed/>
                  <p:pic>
                    <p:nvPicPr>
                      <p:cNvPr id="0" name=""/>
                      <p:cNvPicPr/>
                      <p:nvPr/>
                    </p:nvPicPr>
                    <p:blipFill>
                      <a:blip r:embed="rId5"/>
                      <a:stretch>
                        <a:fillRect/>
                      </a:stretch>
                    </p:blipFill>
                    <p:spPr>
                      <a:xfrm>
                        <a:off x="3246120" y="2286000"/>
                        <a:ext cx="1752600" cy="48533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643DBCD-A1D5-4BBA-BB26-E9D3FD92F8FC}"/>
              </a:ext>
            </a:extLst>
          </p:cNvPr>
          <p:cNvSpPr>
            <a:spLocks noGrp="1"/>
          </p:cNvSpPr>
          <p:nvPr>
            <p:ph idx="12"/>
          </p:nvPr>
        </p:nvSpPr>
        <p:spPr>
          <a:xfrm>
            <a:off x="457200" y="2702282"/>
            <a:ext cx="3483695" cy="491963"/>
          </a:xfrm>
        </p:spPr>
        <p:txBody>
          <a:bodyPr/>
          <a:lstStyle/>
          <a:p>
            <a:pPr marL="347472" marR="0" lvl="1" indent="-342900" algn="l" defTabSz="457200" rtl="0" eaLnBrk="1" fontAlgn="auto" latinLnBrk="0" hangingPunct="1">
              <a:lnSpc>
                <a:spcPct val="100000"/>
              </a:lnSpc>
              <a:spcBef>
                <a:spcPts val="0"/>
              </a:spcBef>
              <a:spcAft>
                <a:spcPts val="4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rPr>
              <a:t>Recurrence Relation:</a:t>
            </a:r>
            <a:endParaRPr kumimoji="0" lang="en-US" sz="2600" b="0" i="0" u="none" strike="noStrike" kern="1200" cap="none" spc="0" normalizeH="0" baseline="-25000" noProof="0" dirty="0">
              <a:ln>
                <a:noFill/>
              </a:ln>
              <a:solidFill>
                <a:prstClr val="black"/>
              </a:solidFill>
              <a:effectLst/>
              <a:uLnTx/>
              <a:uFillTx/>
              <a:latin typeface="Calibri (Body)"/>
            </a:endParaRPr>
          </a:p>
        </p:txBody>
      </p:sp>
      <p:graphicFrame>
        <p:nvGraphicFramePr>
          <p:cNvPr id="20" name="Object 19">
            <a:extLst>
              <a:ext uri="{FF2B5EF4-FFF2-40B4-BE49-F238E27FC236}">
                <a16:creationId xmlns:a16="http://schemas.microsoft.com/office/drawing/2014/main" id="{C8FBF49C-E46A-4025-968A-8F90C3DF29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8232585"/>
              </p:ext>
            </p:extLst>
          </p:nvPr>
        </p:nvGraphicFramePr>
        <p:xfrm>
          <a:off x="3644900" y="2736850"/>
          <a:ext cx="1860550" cy="484188"/>
        </p:xfrm>
        <a:graphic>
          <a:graphicData uri="http://schemas.openxmlformats.org/presentationml/2006/ole">
            <mc:AlternateContent xmlns:mc="http://schemas.openxmlformats.org/markup-compatibility/2006">
              <mc:Choice xmlns:v="urn:schemas-microsoft-com:vml" Requires="v">
                <p:oleObj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3644900" y="2736850"/>
                        <a:ext cx="1860550" cy="4841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63F09FF-2437-4E9E-8F31-FA89BFEAFD15}"/>
              </a:ext>
            </a:extLst>
          </p:cNvPr>
          <p:cNvSpPr>
            <a:spLocks noGrp="1"/>
          </p:cNvSpPr>
          <p:nvPr>
            <p:ph idx="13"/>
          </p:nvPr>
        </p:nvSpPr>
        <p:spPr>
          <a:xfrm>
            <a:off x="626196" y="3162455"/>
            <a:ext cx="2444603" cy="533090"/>
          </a:xfrm>
        </p:spPr>
        <p:txBody>
          <a:bodyPr/>
          <a:lstStyle/>
          <a:p>
            <a:r>
              <a:rPr kumimoji="0" lang="en-US" sz="3000" b="1" i="0" u="none" strike="noStrike" kern="1200" cap="none" spc="0" normalizeH="0" baseline="0" noProof="0" dirty="0">
                <a:ln>
                  <a:noFill/>
                </a:ln>
                <a:solidFill>
                  <a:prstClr val="black"/>
                </a:solidFill>
                <a:effectLst/>
                <a:uLnTx/>
                <a:uFillTx/>
                <a:latin typeface="Calibri (Body)"/>
              </a:rPr>
              <a:t>Example</a:t>
            </a:r>
            <a:r>
              <a:rPr kumimoji="0" lang="en-US" sz="3000" b="0" i="0" u="none" strike="noStrike" kern="1200" cap="none" spc="0" normalizeH="0" baseline="0" noProof="0" dirty="0">
                <a:ln>
                  <a:noFill/>
                </a:ln>
                <a:solidFill>
                  <a:prstClr val="black"/>
                </a:solidFill>
                <a:effectLst/>
                <a:uLnTx/>
                <a:uFillTx/>
                <a:latin typeface="Calibri (Body)"/>
              </a:rPr>
              <a:t>: Find</a:t>
            </a:r>
            <a:endParaRPr lang="en-US" dirty="0">
              <a:latin typeface="Calibri (Body)"/>
            </a:endParaRPr>
          </a:p>
        </p:txBody>
      </p:sp>
      <p:graphicFrame>
        <p:nvGraphicFramePr>
          <p:cNvPr id="21" name="Object 20">
            <a:extLst>
              <a:ext uri="{FF2B5EF4-FFF2-40B4-BE49-F238E27FC236}">
                <a16:creationId xmlns:a16="http://schemas.microsoft.com/office/drawing/2014/main" id="{D947D526-75F8-42B7-816D-2CA4A011EE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2705547"/>
              </p:ext>
            </p:extLst>
          </p:nvPr>
        </p:nvGraphicFramePr>
        <p:xfrm>
          <a:off x="2895600" y="3182566"/>
          <a:ext cx="2889395" cy="565514"/>
        </p:xfrm>
        <a:graphic>
          <a:graphicData uri="http://schemas.openxmlformats.org/presentationml/2006/ole">
            <mc:AlternateContent xmlns:mc="http://schemas.openxmlformats.org/markup-compatibility/2006">
              <mc:Choice xmlns:v="urn:schemas-microsoft-com:vml" Requires="v">
                <p:oleObj name="Equation" r:id="rId8" imgW="1168200" imgH="228600" progId="Equation.DSMT4">
                  <p:embed/>
                </p:oleObj>
              </mc:Choice>
              <mc:Fallback>
                <p:oleObj name="Equation" r:id="rId8" imgW="1168200" imgH="228600" progId="Equation.DSMT4">
                  <p:embed/>
                  <p:pic>
                    <p:nvPicPr>
                      <p:cNvPr id="0" name=""/>
                      <p:cNvPicPr/>
                      <p:nvPr/>
                    </p:nvPicPr>
                    <p:blipFill>
                      <a:blip r:embed="rId9"/>
                      <a:stretch>
                        <a:fillRect/>
                      </a:stretch>
                    </p:blipFill>
                    <p:spPr>
                      <a:xfrm>
                        <a:off x="2895600" y="3182566"/>
                        <a:ext cx="2889395" cy="565514"/>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C5B578-2646-4839-A6D9-ABE4DE04D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5690272"/>
              </p:ext>
            </p:extLst>
          </p:nvPr>
        </p:nvGraphicFramePr>
        <p:xfrm>
          <a:off x="844404" y="3713001"/>
          <a:ext cx="2889395" cy="2916399"/>
        </p:xfrm>
        <a:graphic>
          <a:graphicData uri="http://schemas.openxmlformats.org/presentationml/2006/ole">
            <mc:AlternateContent xmlns:mc="http://schemas.openxmlformats.org/markup-compatibility/2006">
              <mc:Choice xmlns:v="urn:schemas-microsoft-com:vml" Requires="v">
                <p:oleObj name="Equation" r:id="rId10" imgW="1358640" imgH="1371600" progId="Equation.DSMT4">
                  <p:embed/>
                </p:oleObj>
              </mc:Choice>
              <mc:Fallback>
                <p:oleObj name="Equation" r:id="rId10" imgW="1358640" imgH="1371600" progId="Equation.DSMT4">
                  <p:embed/>
                  <p:pic>
                    <p:nvPicPr>
                      <p:cNvPr id="0" name=""/>
                      <p:cNvPicPr/>
                      <p:nvPr/>
                    </p:nvPicPr>
                    <p:blipFill>
                      <a:blip r:embed="rId11"/>
                      <a:stretch>
                        <a:fillRect/>
                      </a:stretch>
                    </p:blipFill>
                    <p:spPr>
                      <a:xfrm>
                        <a:off x="844404" y="3713001"/>
                        <a:ext cx="2889395" cy="2916399"/>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0D197010-2668-4072-8056-D578E7FFD7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87</a:t>
            </a:fld>
            <a:endParaRPr lang="en-US" dirty="0">
              <a:solidFill>
                <a:schemeClr val="bg1"/>
              </a:solidFill>
            </a:endParaRPr>
          </a:p>
        </p:txBody>
      </p:sp>
    </p:spTree>
    <p:extLst>
      <p:ext uri="{BB962C8B-B14F-4D97-AF65-F5344CB8AC3E}">
        <p14:creationId xmlns:p14="http://schemas.microsoft.com/office/powerpoint/2010/main" val="36906298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Recurrence Relations</a:t>
            </a:r>
            <a:endParaRPr lang="en-US" sz="1500" dirty="0"/>
          </a:p>
        </p:txBody>
      </p:sp>
      <p:sp>
        <p:nvSpPr>
          <p:cNvPr id="4" name="Content Placeholder 2"/>
          <p:cNvSpPr>
            <a:spLocks noGrp="1"/>
          </p:cNvSpPr>
          <p:nvPr>
            <p:ph idx="1"/>
          </p:nvPr>
        </p:nvSpPr>
        <p:spPr>
          <a:xfrm>
            <a:off x="457200" y="1295400"/>
            <a:ext cx="8382000" cy="5105400"/>
          </a:xfrm>
        </p:spPr>
        <p:txBody>
          <a:bodyPr/>
          <a:lstStyle/>
          <a:p>
            <a:r>
              <a:rPr lang="en-US" sz="2800" dirty="0">
                <a:latin typeface="Calibri (Body)"/>
              </a:rPr>
              <a:t>Finding a formula for the </a:t>
            </a:r>
            <a:r>
              <a:rPr lang="en-US" sz="2800" i="1" dirty="0">
                <a:latin typeface="Calibri (Body)"/>
              </a:rPr>
              <a:t>n</a:t>
            </a:r>
            <a:r>
              <a:rPr lang="en-US" sz="2800" dirty="0">
                <a:latin typeface="Calibri (Body)"/>
              </a:rPr>
              <a:t>th term of the sequence generated by a recurrence relation is called </a:t>
            </a:r>
            <a:r>
              <a:rPr lang="en-US" sz="2800" i="1" dirty="0">
                <a:latin typeface="Calibri (Body)"/>
              </a:rPr>
              <a:t>solving the recurrence relation</a:t>
            </a:r>
            <a:r>
              <a:rPr lang="en-US" sz="2800" dirty="0">
                <a:latin typeface="Calibri (Body)"/>
              </a:rPr>
              <a:t>. </a:t>
            </a:r>
          </a:p>
          <a:p>
            <a:r>
              <a:rPr lang="en-US" sz="2800" dirty="0">
                <a:latin typeface="Calibri (Body)"/>
              </a:rPr>
              <a:t>Such a formula is called a </a:t>
            </a:r>
            <a:r>
              <a:rPr lang="en-US" sz="2800" i="1" dirty="0">
                <a:latin typeface="Calibri (Body)"/>
              </a:rPr>
              <a:t>closed formula</a:t>
            </a:r>
            <a:r>
              <a:rPr lang="en-US" sz="2800" dirty="0">
                <a:latin typeface="Calibri (Body)"/>
              </a:rPr>
              <a:t>.</a:t>
            </a:r>
          </a:p>
          <a:p>
            <a:r>
              <a:rPr lang="en-US" sz="2800" dirty="0">
                <a:latin typeface="Calibri (Body)"/>
              </a:rPr>
              <a:t>Various methods for solving recurrence relations will be covered in Chapter 8 where recurrence relations will be studied in greater depth.</a:t>
            </a:r>
          </a:p>
          <a:p>
            <a:r>
              <a:rPr lang="en-US" sz="2800" dirty="0">
                <a:latin typeface="Calibri (Body)"/>
              </a:rPr>
              <a:t>Here we illustrate by example the method of iteration in which we need to guess the formula. The guess can be proved correct by the method of induction (Chapter 5).</a:t>
            </a:r>
          </a:p>
        </p:txBody>
      </p:sp>
      <p:sp>
        <p:nvSpPr>
          <p:cNvPr id="5" name="Slide Number Placeholder 5">
            <a:extLst>
              <a:ext uri="{FF2B5EF4-FFF2-40B4-BE49-F238E27FC236}">
                <a16:creationId xmlns:a16="http://schemas.microsoft.com/office/drawing/2014/main" id="{9E4B2933-F258-48ED-A100-D17C6AA24E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88</a:t>
            </a:fld>
            <a:endParaRPr lang="en-US" dirty="0">
              <a:solidFill>
                <a:schemeClr val="bg1"/>
              </a:solidFill>
            </a:endParaRPr>
          </a:p>
        </p:txBody>
      </p:sp>
    </p:spTree>
    <p:extLst>
      <p:ext uri="{BB962C8B-B14F-4D97-AF65-F5344CB8AC3E}">
        <p14:creationId xmlns:p14="http://schemas.microsoft.com/office/powerpoint/2010/main" val="371556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51EE-7A3A-45FB-9F95-FD68FFC4C4F2}"/>
              </a:ext>
            </a:extLst>
          </p:cNvPr>
          <p:cNvSpPr>
            <a:spLocks noGrp="1"/>
          </p:cNvSpPr>
          <p:nvPr>
            <p:ph type="title"/>
          </p:nvPr>
        </p:nvSpPr>
        <p:spPr/>
        <p:txBody>
          <a:bodyPr/>
          <a:lstStyle/>
          <a:p>
            <a:r>
              <a:rPr lang="en-US" dirty="0"/>
              <a:t>Iterative Solution Example</a:t>
            </a:r>
            <a:r>
              <a:rPr lang="en-US" sz="1500" dirty="0"/>
              <a:t> 1</a:t>
            </a:r>
            <a:endParaRPr lang="en-US" dirty="0"/>
          </a:p>
        </p:txBody>
      </p:sp>
      <p:sp>
        <p:nvSpPr>
          <p:cNvPr id="3" name="Content Placeholder 2">
            <a:extLst>
              <a:ext uri="{FF2B5EF4-FFF2-40B4-BE49-F238E27FC236}">
                <a16:creationId xmlns:a16="http://schemas.microsoft.com/office/drawing/2014/main" id="{1A6F96C8-DECC-4535-8168-A2B97B822D57}"/>
              </a:ext>
            </a:extLst>
          </p:cNvPr>
          <p:cNvSpPr>
            <a:spLocks noGrp="1"/>
          </p:cNvSpPr>
          <p:nvPr>
            <p:ph idx="1"/>
          </p:nvPr>
        </p:nvSpPr>
        <p:spPr>
          <a:xfrm>
            <a:off x="457200" y="1295400"/>
            <a:ext cx="8077200" cy="619282"/>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Method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800" b="0" i="0" u="none" strike="noStrike" kern="1200" cap="none" spc="0" normalizeH="0" baseline="0" noProof="0" dirty="0">
                <a:ln>
                  <a:noFill/>
                </a:ln>
                <a:solidFill>
                  <a:prstClr val="black"/>
                </a:solidFill>
                <a:effectLst/>
                <a:uLnTx/>
                <a:uFillTx/>
                <a:latin typeface="Calibri (Body)"/>
              </a:rPr>
              <a:t>: Working upward, forward substitution Let</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6" name="Object 15">
            <a:extLst>
              <a:ext uri="{FF2B5EF4-FFF2-40B4-BE49-F238E27FC236}">
                <a16:creationId xmlns:a16="http://schemas.microsoft.com/office/drawing/2014/main" id="{8502CD32-1321-4A61-B74B-52F28931C6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9448770"/>
              </p:ext>
            </p:extLst>
          </p:nvPr>
        </p:nvGraphicFramePr>
        <p:xfrm>
          <a:off x="8202168" y="1264920"/>
          <a:ext cx="750455" cy="625378"/>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17" name="Object 16">
                        <a:extLst>
                          <a:ext uri="{FF2B5EF4-FFF2-40B4-BE49-F238E27FC236}">
                            <a16:creationId xmlns:a16="http://schemas.microsoft.com/office/drawing/2014/main" id="{B6370C7E-5B93-44BF-B538-33749AFD0CE0}"/>
                          </a:ext>
                        </a:extLst>
                      </p:cNvPr>
                      <p:cNvPicPr/>
                      <p:nvPr/>
                    </p:nvPicPr>
                    <p:blipFill>
                      <a:blip r:embed="rId3"/>
                      <a:stretch>
                        <a:fillRect/>
                      </a:stretch>
                    </p:blipFill>
                    <p:spPr>
                      <a:xfrm>
                        <a:off x="8202168" y="1264920"/>
                        <a:ext cx="750455" cy="62537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35B2B5-1BE8-48E4-975C-1C26B2C7E3C2}"/>
              </a:ext>
            </a:extLst>
          </p:cNvPr>
          <p:cNvSpPr>
            <a:spLocks noGrp="1"/>
          </p:cNvSpPr>
          <p:nvPr>
            <p:ph idx="10"/>
          </p:nvPr>
        </p:nvSpPr>
        <p:spPr>
          <a:xfrm>
            <a:off x="457200" y="1746354"/>
            <a:ext cx="7707745" cy="539646"/>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be a sequence that satisfies the recurrence relation</a:t>
            </a:r>
            <a:endParaRPr lang="en-US" dirty="0">
              <a:latin typeface="Calibri (Body)"/>
            </a:endParaRPr>
          </a:p>
        </p:txBody>
      </p:sp>
      <p:graphicFrame>
        <p:nvGraphicFramePr>
          <p:cNvPr id="18" name="Object 17">
            <a:extLst>
              <a:ext uri="{FF2B5EF4-FFF2-40B4-BE49-F238E27FC236}">
                <a16:creationId xmlns:a16="http://schemas.microsoft.com/office/drawing/2014/main" id="{32E6445C-70B8-429A-9D7E-FBB934FB6D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3344206"/>
              </p:ext>
            </p:extLst>
          </p:nvPr>
        </p:nvGraphicFramePr>
        <p:xfrm>
          <a:off x="502920" y="2157984"/>
          <a:ext cx="1828800" cy="539646"/>
        </p:xfrm>
        <a:graphic>
          <a:graphicData uri="http://schemas.openxmlformats.org/presentationml/2006/ole">
            <mc:AlternateContent xmlns:mc="http://schemas.openxmlformats.org/markup-compatibility/2006">
              <mc:Choice xmlns:v="urn:schemas-microsoft-com:vml" Requires="v">
                <p:oleObj name="Equation" r:id="rId4" imgW="774360" imgH="228600" progId="Equation.DSMT4">
                  <p:embed/>
                </p:oleObj>
              </mc:Choice>
              <mc:Fallback>
                <p:oleObj name="Equation" r:id="rId4" imgW="774360" imgH="228600" progId="Equation.DSMT4">
                  <p:embed/>
                  <p:pic>
                    <p:nvPicPr>
                      <p:cNvPr id="0" name=""/>
                      <p:cNvPicPr/>
                      <p:nvPr/>
                    </p:nvPicPr>
                    <p:blipFill>
                      <a:blip r:embed="rId5"/>
                      <a:stretch>
                        <a:fillRect/>
                      </a:stretch>
                    </p:blipFill>
                    <p:spPr>
                      <a:xfrm>
                        <a:off x="502920" y="2157984"/>
                        <a:ext cx="1828800" cy="53964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32607E6-8812-45BE-867C-D69E6D9E2900}"/>
              </a:ext>
            </a:extLst>
          </p:cNvPr>
          <p:cNvSpPr>
            <a:spLocks noGrp="1"/>
          </p:cNvSpPr>
          <p:nvPr>
            <p:ph idx="11"/>
          </p:nvPr>
        </p:nvSpPr>
        <p:spPr>
          <a:xfrm>
            <a:off x="2286000" y="2133600"/>
            <a:ext cx="5181600" cy="485931"/>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for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 2,3,4,.</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800" b="0" i="0" u="none" strike="noStrike" kern="1200" cap="none" spc="0" normalizeH="0" baseline="0" noProof="0" dirty="0">
                <a:ln>
                  <a:noFill/>
                </a:ln>
                <a:solidFill>
                  <a:prstClr val="black"/>
                </a:solidFill>
                <a:effectLst/>
                <a:uLnTx/>
                <a:uFillTx/>
                <a:latin typeface="Calibri (Body)"/>
              </a:rPr>
              <a:t>and suppose that</a:t>
            </a:r>
            <a:endParaRPr lang="en-US" dirty="0">
              <a:latin typeface="Calibri (Body)"/>
            </a:endParaRPr>
          </a:p>
        </p:txBody>
      </p:sp>
      <p:graphicFrame>
        <p:nvGraphicFramePr>
          <p:cNvPr id="19" name="Object 18">
            <a:extLst>
              <a:ext uri="{FF2B5EF4-FFF2-40B4-BE49-F238E27FC236}">
                <a16:creationId xmlns:a16="http://schemas.microsoft.com/office/drawing/2014/main" id="{680FB4A1-66CE-4BB7-A017-6D8B3E6F25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3995805"/>
              </p:ext>
            </p:extLst>
          </p:nvPr>
        </p:nvGraphicFramePr>
        <p:xfrm>
          <a:off x="7274676" y="2139696"/>
          <a:ext cx="1031124" cy="562431"/>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
                      <p:cNvPicPr/>
                      <p:nvPr/>
                    </p:nvPicPr>
                    <p:blipFill>
                      <a:blip r:embed="rId7"/>
                      <a:stretch>
                        <a:fillRect/>
                      </a:stretch>
                    </p:blipFill>
                    <p:spPr>
                      <a:xfrm>
                        <a:off x="7274676" y="2139696"/>
                        <a:ext cx="1031124" cy="56243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304674D-6602-4EB2-B131-5AA2E63D39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9579741"/>
              </p:ext>
            </p:extLst>
          </p:nvPr>
        </p:nvGraphicFramePr>
        <p:xfrm>
          <a:off x="1008063" y="2743200"/>
          <a:ext cx="7234237" cy="3905250"/>
        </p:xfrm>
        <a:graphic>
          <a:graphicData uri="http://schemas.openxmlformats.org/presentationml/2006/ole">
            <mc:AlternateContent xmlns:mc="http://schemas.openxmlformats.org/markup-compatibility/2006">
              <mc:Choice xmlns:v="urn:schemas-microsoft-com:vml" Requires="v">
                <p:oleObj name="Equation" r:id="rId8" imgW="3149280" imgH="1701720" progId="Equation.DSMT4">
                  <p:embed/>
                </p:oleObj>
              </mc:Choice>
              <mc:Fallback>
                <p:oleObj name="Equation" r:id="rId8" imgW="3149280" imgH="1701720" progId="Equation.DSMT4">
                  <p:embed/>
                  <p:pic>
                    <p:nvPicPr>
                      <p:cNvPr id="0" name=""/>
                      <p:cNvPicPr/>
                      <p:nvPr/>
                    </p:nvPicPr>
                    <p:blipFill>
                      <a:blip r:embed="rId9"/>
                      <a:stretch>
                        <a:fillRect/>
                      </a:stretch>
                    </p:blipFill>
                    <p:spPr>
                      <a:xfrm>
                        <a:off x="1008063" y="2743200"/>
                        <a:ext cx="7234237" cy="390525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4F306F42-5E63-4E93-8C36-6C2123D4206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89</a:t>
            </a:fld>
            <a:endParaRPr lang="en-US" dirty="0">
              <a:solidFill>
                <a:schemeClr val="bg1"/>
              </a:solidFill>
            </a:endParaRPr>
          </a:p>
        </p:txBody>
      </p:sp>
    </p:spTree>
    <p:extLst>
      <p:ext uri="{BB962C8B-B14F-4D97-AF65-F5344CB8AC3E}">
        <p14:creationId xmlns:p14="http://schemas.microsoft.com/office/powerpoint/2010/main" val="10856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D7A-78B7-40E2-A781-85B984B8D220}"/>
              </a:ext>
            </a:extLst>
          </p:cNvPr>
          <p:cNvSpPr>
            <a:spLocks noGrp="1"/>
          </p:cNvSpPr>
          <p:nvPr>
            <p:ph type="title"/>
          </p:nvPr>
        </p:nvSpPr>
        <p:spPr/>
        <p:txBody>
          <a:bodyPr/>
          <a:lstStyle/>
          <a:p>
            <a:r>
              <a:rPr lang="en-US" dirty="0"/>
              <a:t>Some Important Sets</a:t>
            </a:r>
          </a:p>
        </p:txBody>
      </p:sp>
      <p:sp>
        <p:nvSpPr>
          <p:cNvPr id="3" name="Content Placeholder 2">
            <a:extLst>
              <a:ext uri="{FF2B5EF4-FFF2-40B4-BE49-F238E27FC236}">
                <a16:creationId xmlns:a16="http://schemas.microsoft.com/office/drawing/2014/main" id="{560E8191-0FEC-49A1-8E32-E0B9C6983197}"/>
              </a:ext>
            </a:extLst>
          </p:cNvPr>
          <p:cNvSpPr>
            <a:spLocks noGrp="1"/>
          </p:cNvSpPr>
          <p:nvPr>
            <p:ph idx="1"/>
          </p:nvPr>
        </p:nvSpPr>
        <p:spPr>
          <a:xfrm>
            <a:off x="457200" y="1295400"/>
            <a:ext cx="7924800" cy="70501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N</a:t>
            </a:r>
            <a:r>
              <a:rPr kumimoji="0" lang="en-US" sz="3200" b="0" i="0" u="none" strike="noStrike" kern="1200" cap="none" spc="0" normalizeH="0" baseline="0" noProof="0" dirty="0">
                <a:ln>
                  <a:noFill/>
                </a:ln>
                <a:solidFill>
                  <a:prstClr val="black"/>
                </a:solidFill>
                <a:effectLst/>
                <a:uLnTx/>
                <a:uFillTx/>
                <a:latin typeface="Calibri (Body)"/>
              </a:rPr>
              <a:t> = </a:t>
            </a:r>
            <a:r>
              <a:rPr kumimoji="0" lang="en-US" sz="3200" b="0" i="1" u="none" strike="noStrike" kern="1200" cap="none" spc="0" normalizeH="0" baseline="0" noProof="0" dirty="0">
                <a:ln>
                  <a:noFill/>
                </a:ln>
                <a:solidFill>
                  <a:prstClr val="black"/>
                </a:solidFill>
                <a:effectLst/>
                <a:uLnTx/>
                <a:uFillTx/>
                <a:latin typeface="Calibri (Body)"/>
              </a:rPr>
              <a:t>natural numbers </a:t>
            </a:r>
            <a:r>
              <a:rPr kumimoji="0" lang="en-US" sz="3200" b="0" i="0" u="none" strike="noStrike" kern="1200" cap="none" spc="0" normalizeH="0" baseline="0" noProof="0" dirty="0">
                <a:ln>
                  <a:noFill/>
                </a:ln>
                <a:solidFill>
                  <a:prstClr val="black"/>
                </a:solidFill>
                <a:effectLst/>
                <a:uLnTx/>
                <a:uFillTx/>
                <a:latin typeface="Calibri (Body)"/>
              </a:rPr>
              <a:t>=</a:t>
            </a:r>
          </a:p>
        </p:txBody>
      </p:sp>
      <p:graphicFrame>
        <p:nvGraphicFramePr>
          <p:cNvPr id="16" name="Object 15">
            <a:extLst>
              <a:ext uri="{FF2B5EF4-FFF2-40B4-BE49-F238E27FC236}">
                <a16:creationId xmlns:a16="http://schemas.microsoft.com/office/drawing/2014/main" id="{E59D1C67-868E-4360-A3CF-DA92B515D2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8248397"/>
              </p:ext>
            </p:extLst>
          </p:nvPr>
        </p:nvGraphicFramePr>
        <p:xfrm>
          <a:off x="4267200" y="1295400"/>
          <a:ext cx="1981200" cy="639096"/>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
                      <p:cNvPicPr/>
                      <p:nvPr/>
                    </p:nvPicPr>
                    <p:blipFill>
                      <a:blip r:embed="rId3"/>
                      <a:stretch>
                        <a:fillRect/>
                      </a:stretch>
                    </p:blipFill>
                    <p:spPr>
                      <a:xfrm>
                        <a:off x="4267200" y="1295400"/>
                        <a:ext cx="1981200" cy="63909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942D0FC-DA7D-43E5-A1CA-07185E2E8437}"/>
              </a:ext>
            </a:extLst>
          </p:cNvPr>
          <p:cNvSpPr>
            <a:spLocks noGrp="1"/>
          </p:cNvSpPr>
          <p:nvPr>
            <p:ph idx="10"/>
          </p:nvPr>
        </p:nvSpPr>
        <p:spPr>
          <a:xfrm>
            <a:off x="457200" y="2023546"/>
            <a:ext cx="2590800" cy="795854"/>
          </a:xfrm>
        </p:spPr>
        <p:txBody>
          <a:bodyPr/>
          <a:lstStyle/>
          <a:p>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Z</a:t>
            </a:r>
            <a:r>
              <a:rPr kumimoji="0" lang="en-US" sz="3200" b="0" i="0" u="none" strike="noStrike" kern="1200" cap="none" spc="0" normalizeH="0" baseline="0" noProof="0" dirty="0">
                <a:ln>
                  <a:noFill/>
                </a:ln>
                <a:solidFill>
                  <a:prstClr val="black"/>
                </a:solidFill>
                <a:effectLst/>
                <a:uLnTx/>
                <a:uFillTx/>
                <a:latin typeface="Calibri (Body)"/>
              </a:rPr>
              <a:t> = </a:t>
            </a:r>
            <a:r>
              <a:rPr kumimoji="0" lang="en-US" sz="3200" b="0" i="1" u="none" strike="noStrike" kern="1200" cap="none" spc="0" normalizeH="0" baseline="0" noProof="0" dirty="0">
                <a:ln>
                  <a:noFill/>
                </a:ln>
                <a:solidFill>
                  <a:prstClr val="black"/>
                </a:solidFill>
                <a:effectLst/>
                <a:uLnTx/>
                <a:uFillTx/>
                <a:latin typeface="Calibri (Body)"/>
              </a:rPr>
              <a:t>integers</a:t>
            </a:r>
            <a:r>
              <a:rPr kumimoji="0" lang="en-US" sz="3200" b="0" i="0" u="none" strike="noStrike" kern="1200" cap="none" spc="0" normalizeH="0" baseline="0" noProof="0" dirty="0">
                <a:ln>
                  <a:noFill/>
                </a:ln>
                <a:solidFill>
                  <a:prstClr val="black"/>
                </a:solidFill>
                <a:effectLst/>
                <a:uLnTx/>
                <a:uFillTx/>
                <a:latin typeface="Calibri (Body)"/>
              </a:rPr>
              <a:t> =</a:t>
            </a:r>
            <a:endParaRPr lang="en-US" dirty="0">
              <a:latin typeface="Calibri (Body)"/>
            </a:endParaRPr>
          </a:p>
        </p:txBody>
      </p:sp>
      <p:graphicFrame>
        <p:nvGraphicFramePr>
          <p:cNvPr id="25" name="Object 24">
            <a:extLst>
              <a:ext uri="{FF2B5EF4-FFF2-40B4-BE49-F238E27FC236}">
                <a16:creationId xmlns:a16="http://schemas.microsoft.com/office/drawing/2014/main" id="{E6A2B6DA-746A-4FBE-A863-CBEED055A7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777482"/>
              </p:ext>
            </p:extLst>
          </p:nvPr>
        </p:nvGraphicFramePr>
        <p:xfrm>
          <a:off x="2819400" y="2057400"/>
          <a:ext cx="3560618" cy="565177"/>
        </p:xfrm>
        <a:graphic>
          <a:graphicData uri="http://schemas.openxmlformats.org/presentationml/2006/ole">
            <mc:AlternateContent xmlns:mc="http://schemas.openxmlformats.org/markup-compatibility/2006">
              <mc:Choice xmlns:v="urn:schemas-microsoft-com:vml" Requires="v">
                <p:oleObj name="Equation" r:id="rId4" imgW="1600200" imgH="253800" progId="Equation.DSMT4">
                  <p:embed/>
                </p:oleObj>
              </mc:Choice>
              <mc:Fallback>
                <p:oleObj name="Equation" r:id="rId4" imgW="1600200" imgH="253800" progId="Equation.DSMT4">
                  <p:embed/>
                  <p:pic>
                    <p:nvPicPr>
                      <p:cNvPr id="0" name=""/>
                      <p:cNvPicPr/>
                      <p:nvPr/>
                    </p:nvPicPr>
                    <p:blipFill>
                      <a:blip r:embed="rId5"/>
                      <a:stretch>
                        <a:fillRect/>
                      </a:stretch>
                    </p:blipFill>
                    <p:spPr>
                      <a:xfrm>
                        <a:off x="2819400" y="2057400"/>
                        <a:ext cx="3560618" cy="56517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6985A3E-0C05-487D-AC4A-30773A8FE5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8333334"/>
              </p:ext>
            </p:extLst>
          </p:nvPr>
        </p:nvGraphicFramePr>
        <p:xfrm>
          <a:off x="505177" y="2727312"/>
          <a:ext cx="441549" cy="473088"/>
        </p:xfrm>
        <a:graphic>
          <a:graphicData uri="http://schemas.openxmlformats.org/presentationml/2006/ole">
            <mc:AlternateContent xmlns:mc="http://schemas.openxmlformats.org/markup-compatibility/2006">
              <mc:Choice xmlns:v="urn:schemas-microsoft-com:vml" Requires="v">
                <p:oleObj name="Equation" r:id="rId6" imgW="177480" imgH="190440" progId="Equation.DSMT4">
                  <p:embed/>
                </p:oleObj>
              </mc:Choice>
              <mc:Fallback>
                <p:oleObj name="Equation" r:id="rId6" imgW="177480" imgH="190440" progId="Equation.DSMT4">
                  <p:embed/>
                  <p:pic>
                    <p:nvPicPr>
                      <p:cNvPr id="0" name=""/>
                      <p:cNvPicPr/>
                      <p:nvPr/>
                    </p:nvPicPr>
                    <p:blipFill>
                      <a:blip r:embed="rId7"/>
                      <a:stretch>
                        <a:fillRect/>
                      </a:stretch>
                    </p:blipFill>
                    <p:spPr>
                      <a:xfrm>
                        <a:off x="505177" y="2727312"/>
                        <a:ext cx="441549" cy="4730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56DB809-5836-4759-8C59-08C70FB6615C}"/>
              </a:ext>
            </a:extLst>
          </p:cNvPr>
          <p:cNvSpPr>
            <a:spLocks noGrp="1"/>
          </p:cNvSpPr>
          <p:nvPr>
            <p:ph idx="11"/>
          </p:nvPr>
        </p:nvSpPr>
        <p:spPr>
          <a:xfrm>
            <a:off x="858982" y="2727312"/>
            <a:ext cx="3560618" cy="56517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 </a:t>
            </a:r>
            <a:r>
              <a:rPr kumimoji="0" lang="en-US" sz="3200" b="0" i="1" u="none" strike="noStrike" kern="1200" cap="none" spc="0" normalizeH="0" baseline="0" noProof="0" dirty="0">
                <a:ln>
                  <a:noFill/>
                </a:ln>
                <a:solidFill>
                  <a:prstClr val="black"/>
                </a:solidFill>
                <a:effectLst/>
                <a:uLnTx/>
                <a:uFillTx/>
                <a:latin typeface="Calibri (Body)"/>
              </a:rPr>
              <a:t>positive integers </a:t>
            </a:r>
            <a:r>
              <a:rPr kumimoji="0" lang="en-US" sz="3200" b="0" i="0" u="none" strike="noStrike" kern="1200" cap="none" spc="0" normalizeH="0" baseline="0" noProof="0" dirty="0">
                <a:ln>
                  <a:noFill/>
                </a:ln>
                <a:solidFill>
                  <a:prstClr val="black"/>
                </a:solidFill>
                <a:effectLst/>
                <a:uLnTx/>
                <a:uFillTx/>
                <a:latin typeface="Calibri (Body)"/>
              </a:rPr>
              <a:t>=</a:t>
            </a:r>
            <a:endParaRPr lang="en-US" dirty="0">
              <a:latin typeface="Calibri (Body)"/>
            </a:endParaRPr>
          </a:p>
        </p:txBody>
      </p:sp>
      <p:graphicFrame>
        <p:nvGraphicFramePr>
          <p:cNvPr id="20" name="Object 19">
            <a:extLst>
              <a:ext uri="{FF2B5EF4-FFF2-40B4-BE49-F238E27FC236}">
                <a16:creationId xmlns:a16="http://schemas.microsoft.com/office/drawing/2014/main" id="{9D2B6E81-6931-4213-B4E8-68354C42A4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1687507"/>
              </p:ext>
            </p:extLst>
          </p:nvPr>
        </p:nvGraphicFramePr>
        <p:xfrm>
          <a:off x="4313164" y="2711752"/>
          <a:ext cx="1859036" cy="641048"/>
        </p:xfrm>
        <a:graphic>
          <a:graphicData uri="http://schemas.openxmlformats.org/presentationml/2006/ole">
            <mc:AlternateContent xmlns:mc="http://schemas.openxmlformats.org/markup-compatibility/2006">
              <mc:Choice xmlns:v="urn:schemas-microsoft-com:vml" Requires="v">
                <p:oleObj name="Equation" r:id="rId8" imgW="736560" imgH="253800" progId="Equation.DSMT4">
                  <p:embed/>
                </p:oleObj>
              </mc:Choice>
              <mc:Fallback>
                <p:oleObj name="Equation" r:id="rId8" imgW="736560" imgH="253800" progId="Equation.DSMT4">
                  <p:embed/>
                  <p:pic>
                    <p:nvPicPr>
                      <p:cNvPr id="0" name=""/>
                      <p:cNvPicPr/>
                      <p:nvPr/>
                    </p:nvPicPr>
                    <p:blipFill>
                      <a:blip r:embed="rId9"/>
                      <a:stretch>
                        <a:fillRect/>
                      </a:stretch>
                    </p:blipFill>
                    <p:spPr>
                      <a:xfrm>
                        <a:off x="4313164" y="2711752"/>
                        <a:ext cx="1859036" cy="641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182F33E-BAD0-4065-B789-43696FB25674}"/>
              </a:ext>
            </a:extLst>
          </p:cNvPr>
          <p:cNvSpPr>
            <a:spLocks noGrp="1"/>
          </p:cNvSpPr>
          <p:nvPr>
            <p:ph idx="12"/>
          </p:nvPr>
        </p:nvSpPr>
        <p:spPr>
          <a:xfrm>
            <a:off x="452582" y="3430521"/>
            <a:ext cx="4267202" cy="55007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R</a:t>
            </a:r>
            <a:r>
              <a:rPr kumimoji="0" lang="en-US" sz="3200" b="0" i="0" u="none" strike="noStrike" kern="1200" cap="none" spc="0" normalizeH="0" baseline="0" noProof="0" dirty="0">
                <a:ln>
                  <a:noFill/>
                </a:ln>
                <a:solidFill>
                  <a:prstClr val="black"/>
                </a:solidFill>
                <a:effectLst/>
                <a:uLnTx/>
                <a:uFillTx/>
                <a:latin typeface="Calibri (Body)"/>
              </a:rPr>
              <a:t> = set of </a:t>
            </a:r>
            <a:r>
              <a:rPr kumimoji="0" lang="en-US" sz="3200" b="0" i="1" u="none" strike="noStrike" kern="1200" cap="none" spc="0" normalizeH="0" baseline="0" noProof="0" dirty="0">
                <a:ln>
                  <a:noFill/>
                </a:ln>
                <a:solidFill>
                  <a:prstClr val="black"/>
                </a:solidFill>
                <a:effectLst/>
                <a:uLnTx/>
                <a:uFillTx/>
                <a:latin typeface="Calibri (Body)"/>
              </a:rPr>
              <a:t>real numbers.</a:t>
            </a:r>
          </a:p>
        </p:txBody>
      </p:sp>
      <p:graphicFrame>
        <p:nvGraphicFramePr>
          <p:cNvPr id="21" name="Object 20">
            <a:extLst>
              <a:ext uri="{FF2B5EF4-FFF2-40B4-BE49-F238E27FC236}">
                <a16:creationId xmlns:a16="http://schemas.microsoft.com/office/drawing/2014/main" id="{786A34B7-25C1-41C4-AC3E-F1C2E9579D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3043998"/>
              </p:ext>
            </p:extLst>
          </p:nvPr>
        </p:nvGraphicFramePr>
        <p:xfrm>
          <a:off x="510540" y="4109357"/>
          <a:ext cx="502920" cy="538843"/>
        </p:xfrm>
        <a:graphic>
          <a:graphicData uri="http://schemas.openxmlformats.org/presentationml/2006/ole">
            <mc:AlternateContent xmlns:mc="http://schemas.openxmlformats.org/markup-compatibility/2006">
              <mc:Choice xmlns:v="urn:schemas-microsoft-com:vml" Requires="v">
                <p:oleObj name="Equation" r:id="rId10" imgW="177480" imgH="190440" progId="Equation.DSMT4">
                  <p:embed/>
                </p:oleObj>
              </mc:Choice>
              <mc:Fallback>
                <p:oleObj name="Equation" r:id="rId10" imgW="177480" imgH="190440" progId="Equation.DSMT4">
                  <p:embed/>
                  <p:pic>
                    <p:nvPicPr>
                      <p:cNvPr id="0" name=""/>
                      <p:cNvPicPr/>
                      <p:nvPr/>
                    </p:nvPicPr>
                    <p:blipFill>
                      <a:blip r:embed="rId11"/>
                      <a:stretch>
                        <a:fillRect/>
                      </a:stretch>
                    </p:blipFill>
                    <p:spPr>
                      <a:xfrm>
                        <a:off x="510540" y="4109357"/>
                        <a:ext cx="502920" cy="53884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CB5DD43-9434-42CF-A98A-A84D6155DD3B}"/>
              </a:ext>
            </a:extLst>
          </p:cNvPr>
          <p:cNvSpPr>
            <a:spLocks noGrp="1"/>
          </p:cNvSpPr>
          <p:nvPr>
            <p:ph idx="13"/>
          </p:nvPr>
        </p:nvSpPr>
        <p:spPr>
          <a:xfrm>
            <a:off x="918043" y="4164495"/>
            <a:ext cx="5181600" cy="55990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 set of </a:t>
            </a:r>
            <a:r>
              <a:rPr kumimoji="0" lang="en-US" sz="3200" b="0" i="1" u="none" strike="noStrike" kern="1200" cap="none" spc="0" normalizeH="0" baseline="0" noProof="0" dirty="0">
                <a:ln>
                  <a:noFill/>
                </a:ln>
                <a:solidFill>
                  <a:prstClr val="black"/>
                </a:solidFill>
                <a:effectLst/>
                <a:uLnTx/>
                <a:uFillTx/>
                <a:latin typeface="Calibri (Body)"/>
              </a:rPr>
              <a:t>positive real numbers.</a:t>
            </a:r>
          </a:p>
        </p:txBody>
      </p:sp>
      <p:sp>
        <p:nvSpPr>
          <p:cNvPr id="8" name="Content Placeholder 7">
            <a:extLst>
              <a:ext uri="{FF2B5EF4-FFF2-40B4-BE49-F238E27FC236}">
                <a16:creationId xmlns:a16="http://schemas.microsoft.com/office/drawing/2014/main" id="{89A2D8B8-32D1-4E4D-9E54-2C92E49C91D0}"/>
              </a:ext>
            </a:extLst>
          </p:cNvPr>
          <p:cNvSpPr>
            <a:spLocks noGrp="1"/>
          </p:cNvSpPr>
          <p:nvPr>
            <p:ph idx="14"/>
          </p:nvPr>
        </p:nvSpPr>
        <p:spPr>
          <a:xfrm>
            <a:off x="457200" y="4876800"/>
            <a:ext cx="7924800" cy="147559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C</a:t>
            </a:r>
            <a:r>
              <a:rPr kumimoji="0" lang="en-US" sz="3200" b="0" i="0" u="none" strike="noStrike" kern="1200" cap="none" spc="0" normalizeH="0" baseline="0" noProof="0" dirty="0">
                <a:ln>
                  <a:noFill/>
                </a:ln>
                <a:solidFill>
                  <a:prstClr val="black"/>
                </a:solidFill>
                <a:effectLst/>
                <a:uLnTx/>
                <a:uFillTx/>
                <a:latin typeface="Calibri (Body)"/>
              </a:rPr>
              <a:t> =  set of </a:t>
            </a:r>
            <a:r>
              <a:rPr kumimoji="0" lang="en-US" sz="3200" b="0" i="1" u="none" strike="noStrike" kern="1200" cap="none" spc="0" normalizeH="0" baseline="0" noProof="0" dirty="0">
                <a:ln>
                  <a:noFill/>
                </a:ln>
                <a:solidFill>
                  <a:prstClr val="black"/>
                </a:solidFill>
                <a:effectLst/>
                <a:uLnTx/>
                <a:uFillTx/>
                <a:latin typeface="Calibri (Body)"/>
              </a:rPr>
              <a:t>complex numbers</a:t>
            </a:r>
            <a:r>
              <a:rPr kumimoji="0" lang="en-US" sz="32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Q</a:t>
            </a:r>
            <a:r>
              <a:rPr kumimoji="0" lang="en-US" sz="3200" b="0" i="0" u="none" strike="noStrike" kern="1200" cap="none" spc="0" normalizeH="0" baseline="0" noProof="0" dirty="0">
                <a:ln>
                  <a:noFill/>
                </a:ln>
                <a:solidFill>
                  <a:prstClr val="black"/>
                </a:solidFill>
                <a:effectLst/>
                <a:uLnTx/>
                <a:uFillTx/>
                <a:latin typeface="Calibri (Body)"/>
              </a:rPr>
              <a:t> = set of rational numbers.</a:t>
            </a:r>
          </a:p>
        </p:txBody>
      </p:sp>
      <p:sp>
        <p:nvSpPr>
          <p:cNvPr id="15" name="Slide Number Placeholder 5">
            <a:extLst>
              <a:ext uri="{FF2B5EF4-FFF2-40B4-BE49-F238E27FC236}">
                <a16:creationId xmlns:a16="http://schemas.microsoft.com/office/drawing/2014/main" id="{5BB37D64-232C-4EFD-A4D3-63E00039819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057142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4D02-F6E5-40B3-A275-B81360A4C146}"/>
              </a:ext>
            </a:extLst>
          </p:cNvPr>
          <p:cNvSpPr>
            <a:spLocks noGrp="1"/>
          </p:cNvSpPr>
          <p:nvPr>
            <p:ph type="title"/>
          </p:nvPr>
        </p:nvSpPr>
        <p:spPr/>
        <p:txBody>
          <a:bodyPr/>
          <a:lstStyle/>
          <a:p>
            <a:r>
              <a:rPr lang="en-US" dirty="0"/>
              <a:t>Iterative Solution Example</a:t>
            </a:r>
            <a:r>
              <a:rPr lang="en-US" sz="1500" dirty="0"/>
              <a:t> 2</a:t>
            </a:r>
            <a:endParaRPr lang="en-US" dirty="0"/>
          </a:p>
        </p:txBody>
      </p:sp>
      <p:sp>
        <p:nvSpPr>
          <p:cNvPr id="3" name="Content Placeholder 2">
            <a:extLst>
              <a:ext uri="{FF2B5EF4-FFF2-40B4-BE49-F238E27FC236}">
                <a16:creationId xmlns:a16="http://schemas.microsoft.com/office/drawing/2014/main" id="{BA471C2D-25EC-4727-9E9F-6C3C5FAF1B1E}"/>
              </a:ext>
            </a:extLst>
          </p:cNvPr>
          <p:cNvSpPr>
            <a:spLocks noGrp="1"/>
          </p:cNvSpPr>
          <p:nvPr>
            <p:ph idx="1"/>
          </p:nvPr>
        </p:nvSpPr>
        <p:spPr>
          <a:xfrm>
            <a:off x="457200" y="1295400"/>
            <a:ext cx="8229600" cy="609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Method </a:t>
            </a:r>
            <a:r>
              <a:rPr kumimoji="0" lang="en-US" sz="2600" b="1"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600" b="0" i="0" u="none" strike="noStrike" kern="1200" cap="none" spc="0" normalizeH="0" baseline="0" noProof="0" dirty="0">
                <a:ln>
                  <a:noFill/>
                </a:ln>
                <a:solidFill>
                  <a:prstClr val="black"/>
                </a:solidFill>
                <a:effectLst/>
                <a:uLnTx/>
                <a:uFillTx/>
                <a:latin typeface="Calibri (Body)"/>
              </a:rPr>
              <a:t>: Working downward, backward substitution Let</a:t>
            </a:r>
            <a:endParaRPr kumimoji="0" lang="en-US" sz="26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6" name="Object 15">
            <a:extLst>
              <a:ext uri="{FF2B5EF4-FFF2-40B4-BE49-F238E27FC236}">
                <a16:creationId xmlns:a16="http://schemas.microsoft.com/office/drawing/2014/main" id="{534EDB6F-42AE-4136-9AE2-EFC1208B9B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9558793"/>
              </p:ext>
            </p:extLst>
          </p:nvPr>
        </p:nvGraphicFramePr>
        <p:xfrm>
          <a:off x="475951" y="1717176"/>
          <a:ext cx="646751" cy="537193"/>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0" name=""/>
                      <p:cNvPicPr/>
                      <p:nvPr/>
                    </p:nvPicPr>
                    <p:blipFill>
                      <a:blip r:embed="rId3"/>
                      <a:stretch>
                        <a:fillRect/>
                      </a:stretch>
                    </p:blipFill>
                    <p:spPr>
                      <a:xfrm>
                        <a:off x="475951" y="1717176"/>
                        <a:ext cx="646751" cy="53719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20B53DC-7CEF-4D8F-A22F-099F4773F1B3}"/>
              </a:ext>
            </a:extLst>
          </p:cNvPr>
          <p:cNvSpPr>
            <a:spLocks noGrp="1"/>
          </p:cNvSpPr>
          <p:nvPr>
            <p:ph idx="10"/>
          </p:nvPr>
        </p:nvSpPr>
        <p:spPr>
          <a:xfrm>
            <a:off x="1067790" y="1700784"/>
            <a:ext cx="7086600" cy="454033"/>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be a sequence that satisfies the recurrence relation</a:t>
            </a:r>
            <a:endParaRPr lang="en-US" dirty="0">
              <a:latin typeface="Calibri (Body)"/>
            </a:endParaRPr>
          </a:p>
        </p:txBody>
      </p:sp>
      <p:graphicFrame>
        <p:nvGraphicFramePr>
          <p:cNvPr id="17" name="Object 16">
            <a:extLst>
              <a:ext uri="{FF2B5EF4-FFF2-40B4-BE49-F238E27FC236}">
                <a16:creationId xmlns:a16="http://schemas.microsoft.com/office/drawing/2014/main" id="{A388F1CA-B6AC-409B-A41F-C6C1867EE3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7956559"/>
              </p:ext>
            </p:extLst>
          </p:nvPr>
        </p:nvGraphicFramePr>
        <p:xfrm>
          <a:off x="8040049" y="1700784"/>
          <a:ext cx="646751" cy="506153"/>
        </p:xfrm>
        <a:graphic>
          <a:graphicData uri="http://schemas.openxmlformats.org/presentationml/2006/ole">
            <mc:AlternateContent xmlns:mc="http://schemas.openxmlformats.org/markup-compatibility/2006">
              <mc:Choice xmlns:v="urn:schemas-microsoft-com:vml" Requires="v">
                <p:oleObj name="Equation" r:id="rId4" imgW="291960" imgH="228600" progId="Equation.DSMT4">
                  <p:embed/>
                </p:oleObj>
              </mc:Choice>
              <mc:Fallback>
                <p:oleObj name="Equation" r:id="rId4" imgW="291960" imgH="228600" progId="Equation.DSMT4">
                  <p:embed/>
                  <p:pic>
                    <p:nvPicPr>
                      <p:cNvPr id="0" name=""/>
                      <p:cNvPicPr/>
                      <p:nvPr/>
                    </p:nvPicPr>
                    <p:blipFill>
                      <a:blip r:embed="rId5"/>
                      <a:stretch>
                        <a:fillRect/>
                      </a:stretch>
                    </p:blipFill>
                    <p:spPr>
                      <a:xfrm>
                        <a:off x="8040049" y="1700784"/>
                        <a:ext cx="646751" cy="50615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FE38CB9-59F3-4223-978C-B26E1EF0BF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4938581"/>
              </p:ext>
            </p:extLst>
          </p:nvPr>
        </p:nvGraphicFramePr>
        <p:xfrm>
          <a:off x="505393" y="2121408"/>
          <a:ext cx="1074025" cy="508749"/>
        </p:xfrm>
        <a:graphic>
          <a:graphicData uri="http://schemas.openxmlformats.org/presentationml/2006/ole">
            <mc:AlternateContent xmlns:mc="http://schemas.openxmlformats.org/markup-compatibility/2006">
              <mc:Choice xmlns:v="urn:schemas-microsoft-com:vml" Requires="v">
                <p:oleObj name="Equation" r:id="rId6" imgW="482400" imgH="228600" progId="Equation.DSMT4">
                  <p:embed/>
                </p:oleObj>
              </mc:Choice>
              <mc:Fallback>
                <p:oleObj name="Equation" r:id="rId6" imgW="482400" imgH="228600" progId="Equation.DSMT4">
                  <p:embed/>
                  <p:pic>
                    <p:nvPicPr>
                      <p:cNvPr id="0" name=""/>
                      <p:cNvPicPr/>
                      <p:nvPr/>
                    </p:nvPicPr>
                    <p:blipFill>
                      <a:blip r:embed="rId7"/>
                      <a:stretch>
                        <a:fillRect/>
                      </a:stretch>
                    </p:blipFill>
                    <p:spPr>
                      <a:xfrm>
                        <a:off x="505393" y="2121408"/>
                        <a:ext cx="1074025" cy="50874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9DB1FE5-0C9B-4BD0-9CBC-F8A9770D7EBE}"/>
              </a:ext>
            </a:extLst>
          </p:cNvPr>
          <p:cNvSpPr>
            <a:spLocks noGrp="1"/>
          </p:cNvSpPr>
          <p:nvPr>
            <p:ph idx="11"/>
          </p:nvPr>
        </p:nvSpPr>
        <p:spPr>
          <a:xfrm>
            <a:off x="1505600" y="2101468"/>
            <a:ext cx="4724400" cy="454032"/>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for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rPr>
              <a:t>n</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 = 2,3,4,.</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1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600" b="0" i="0" u="none" strike="noStrike" kern="1200" cap="none" spc="0" normalizeH="0" baseline="0" noProof="0" dirty="0">
                <a:ln>
                  <a:noFill/>
                </a:ln>
                <a:solidFill>
                  <a:prstClr val="black"/>
                </a:solidFill>
                <a:effectLst/>
                <a:uLnTx/>
                <a:uFillTx/>
                <a:latin typeface="Calibri (Body)"/>
              </a:rPr>
              <a:t>and suppose that</a:t>
            </a:r>
            <a:endParaRPr lang="en-US" dirty="0">
              <a:latin typeface="Calibri (Body)"/>
            </a:endParaRPr>
          </a:p>
        </p:txBody>
      </p:sp>
      <p:graphicFrame>
        <p:nvGraphicFramePr>
          <p:cNvPr id="19" name="Object 18">
            <a:extLst>
              <a:ext uri="{FF2B5EF4-FFF2-40B4-BE49-F238E27FC236}">
                <a16:creationId xmlns:a16="http://schemas.microsoft.com/office/drawing/2014/main" id="{31A09874-B340-4CB1-A7A3-28F3B570AA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6421646"/>
              </p:ext>
            </p:extLst>
          </p:nvPr>
        </p:nvGraphicFramePr>
        <p:xfrm>
          <a:off x="6076255" y="2103120"/>
          <a:ext cx="934145" cy="508750"/>
        </p:xfrm>
        <a:graphic>
          <a:graphicData uri="http://schemas.openxmlformats.org/presentationml/2006/ole">
            <mc:AlternateContent xmlns:mc="http://schemas.openxmlformats.org/markup-compatibility/2006">
              <mc:Choice xmlns:v="urn:schemas-microsoft-com:vml" Requires="v">
                <p:oleObj name="Equation" r:id="rId8" imgW="1032002" imgH="562405" progId="Equation.DSMT4">
                  <p:embed/>
                </p:oleObj>
              </mc:Choice>
              <mc:Fallback>
                <p:oleObj name="Equation" r:id="rId8" imgW="1032002" imgH="562405" progId="Equation.DSMT4">
                  <p:embed/>
                  <p:pic>
                    <p:nvPicPr>
                      <p:cNvPr id="0" name=""/>
                      <p:cNvPicPr/>
                      <p:nvPr/>
                    </p:nvPicPr>
                    <p:blipFill>
                      <a:blip r:embed="rId9"/>
                      <a:stretch>
                        <a:fillRect/>
                      </a:stretch>
                    </p:blipFill>
                    <p:spPr>
                      <a:xfrm>
                        <a:off x="6076255" y="2103120"/>
                        <a:ext cx="934145" cy="508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A68D0E04-E1A0-4063-A7C1-B8E8CA5A1D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5347857"/>
              </p:ext>
            </p:extLst>
          </p:nvPr>
        </p:nvGraphicFramePr>
        <p:xfrm>
          <a:off x="976313" y="2668588"/>
          <a:ext cx="7572375" cy="3829050"/>
        </p:xfrm>
        <a:graphic>
          <a:graphicData uri="http://schemas.openxmlformats.org/presentationml/2006/ole">
            <mc:AlternateContent xmlns:mc="http://schemas.openxmlformats.org/markup-compatibility/2006">
              <mc:Choice xmlns:v="urn:schemas-microsoft-com:vml" Requires="v">
                <p:oleObj name="Equation" r:id="rId10" imgW="3390840" imgH="1714320" progId="Equation.DSMT4">
                  <p:embed/>
                </p:oleObj>
              </mc:Choice>
              <mc:Fallback>
                <p:oleObj name="Equation" r:id="rId10" imgW="3390840" imgH="1714320" progId="Equation.DSMT4">
                  <p:embed/>
                  <p:pic>
                    <p:nvPicPr>
                      <p:cNvPr id="0" name=""/>
                      <p:cNvPicPr/>
                      <p:nvPr/>
                    </p:nvPicPr>
                    <p:blipFill>
                      <a:blip r:embed="rId11"/>
                      <a:stretch>
                        <a:fillRect/>
                      </a:stretch>
                    </p:blipFill>
                    <p:spPr>
                      <a:xfrm>
                        <a:off x="976313" y="2668588"/>
                        <a:ext cx="7572375" cy="382905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B6591BF-8F3D-4296-8796-6E2C1D7DA9E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90</a:t>
            </a:fld>
            <a:endParaRPr lang="en-US" dirty="0">
              <a:solidFill>
                <a:schemeClr val="bg1"/>
              </a:solidFill>
            </a:endParaRPr>
          </a:p>
        </p:txBody>
      </p:sp>
    </p:spTree>
    <p:extLst>
      <p:ext uri="{BB962C8B-B14F-4D97-AF65-F5344CB8AC3E}">
        <p14:creationId xmlns:p14="http://schemas.microsoft.com/office/powerpoint/2010/main" val="676724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028-19B4-4329-8478-3964E2B5269E}"/>
              </a:ext>
            </a:extLst>
          </p:cNvPr>
          <p:cNvSpPr>
            <a:spLocks noGrp="1"/>
          </p:cNvSpPr>
          <p:nvPr>
            <p:ph type="title"/>
          </p:nvPr>
        </p:nvSpPr>
        <p:spPr/>
        <p:txBody>
          <a:bodyPr/>
          <a:lstStyle/>
          <a:p>
            <a:r>
              <a:rPr lang="en-US" dirty="0"/>
              <a:t>Financial Application</a:t>
            </a:r>
            <a:r>
              <a:rPr lang="en-US" sz="1500" dirty="0"/>
              <a:t> 1</a:t>
            </a:r>
            <a:endParaRPr lang="en-US" dirty="0"/>
          </a:p>
        </p:txBody>
      </p:sp>
      <p:sp>
        <p:nvSpPr>
          <p:cNvPr id="3" name="Content Placeholder 2">
            <a:extLst>
              <a:ext uri="{FF2B5EF4-FFF2-40B4-BE49-F238E27FC236}">
                <a16:creationId xmlns:a16="http://schemas.microsoft.com/office/drawing/2014/main" id="{87F8B6A7-BD76-4155-ADF4-063785669365}"/>
              </a:ext>
            </a:extLst>
          </p:cNvPr>
          <p:cNvSpPr>
            <a:spLocks noGrp="1"/>
          </p:cNvSpPr>
          <p:nvPr>
            <p:ph idx="1"/>
          </p:nvPr>
        </p:nvSpPr>
        <p:spPr>
          <a:xfrm>
            <a:off x="457200" y="1295400"/>
            <a:ext cx="8534400" cy="303677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 Suppose that a person deposits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10,000.00</a:t>
            </a:r>
            <a:r>
              <a:rPr kumimoji="0" lang="en-US" sz="3200" b="0" i="0" u="none" strike="noStrike" kern="1200" cap="none" spc="0" normalizeH="0" baseline="0" noProof="0" dirty="0">
                <a:ln>
                  <a:noFill/>
                </a:ln>
                <a:solidFill>
                  <a:prstClr val="black"/>
                </a:solidFill>
                <a:effectLst/>
                <a:uLnTx/>
                <a:uFillTx/>
                <a:latin typeface="Calibri (Body)"/>
              </a:rPr>
              <a:t> in a savings account at a bank yielding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11</a:t>
            </a:r>
            <a:r>
              <a:rPr kumimoji="0" lang="en-US" sz="3200" b="0" i="0" u="none" strike="noStrike" kern="1200" cap="none" spc="0" normalizeH="0" baseline="0" noProof="0" dirty="0">
                <a:ln>
                  <a:noFill/>
                </a:ln>
                <a:solidFill>
                  <a:prstClr val="black"/>
                </a:solidFill>
                <a:effectLst/>
                <a:uLnTx/>
                <a:uFillTx/>
                <a:latin typeface="Calibri (Body)"/>
              </a:rPr>
              <a:t>% per year with interest compounded annually. How much will be in the account after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n</a:t>
            </a:r>
            <a:r>
              <a:rPr kumimoji="0" lang="en-US" sz="3200" b="0" i="0" u="none" strike="noStrike" kern="1200" cap="none" spc="0" normalizeH="0" baseline="0" noProof="0" dirty="0">
                <a:ln>
                  <a:noFill/>
                </a:ln>
                <a:solidFill>
                  <a:prstClr val="black"/>
                </a:solidFill>
                <a:effectLst/>
                <a:uLnTx/>
                <a:uFillTx/>
                <a:latin typeface="Calibri (Body)"/>
              </a:rPr>
              <a:t> years?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Let</a:t>
            </a:r>
            <a:endParaRPr kumimoji="0" lang="en-US" sz="3200" b="0" i="0" u="none" strike="noStrike" kern="1200" cap="none" spc="0" normalizeH="0" baseline="0" noProof="0" dirty="0">
              <a:ln>
                <a:noFill/>
              </a:ln>
              <a:solidFill>
                <a:prstClr val="black"/>
              </a:solidFill>
              <a:effectLst/>
              <a:uLnTx/>
              <a:uFillTx/>
              <a:latin typeface="Calibri (Body)"/>
              <a:ea typeface="Cambria Math" pitchFamily="18" charset="0"/>
            </a:endParaRPr>
          </a:p>
        </p:txBody>
      </p:sp>
      <p:graphicFrame>
        <p:nvGraphicFramePr>
          <p:cNvPr id="16" name="Object 15">
            <a:extLst>
              <a:ext uri="{FF2B5EF4-FFF2-40B4-BE49-F238E27FC236}">
                <a16:creationId xmlns:a16="http://schemas.microsoft.com/office/drawing/2014/main" id="{C4B8F438-3A53-4C62-AA22-20986B4C77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7972269"/>
              </p:ext>
            </p:extLst>
          </p:nvPr>
        </p:nvGraphicFramePr>
        <p:xfrm>
          <a:off x="1115568" y="3493008"/>
          <a:ext cx="406400" cy="609600"/>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0" name=""/>
                      <p:cNvPicPr/>
                      <p:nvPr/>
                    </p:nvPicPr>
                    <p:blipFill>
                      <a:blip r:embed="rId3"/>
                      <a:stretch>
                        <a:fillRect/>
                      </a:stretch>
                    </p:blipFill>
                    <p:spPr>
                      <a:xfrm>
                        <a:off x="1115568" y="3493008"/>
                        <a:ext cx="406400" cy="609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CCBD67-B93B-4BC0-B317-8714CE9DCA38}"/>
              </a:ext>
            </a:extLst>
          </p:cNvPr>
          <p:cNvSpPr>
            <a:spLocks noGrp="1"/>
          </p:cNvSpPr>
          <p:nvPr>
            <p:ph idx="10"/>
          </p:nvPr>
        </p:nvSpPr>
        <p:spPr>
          <a:xfrm>
            <a:off x="1521968" y="3485434"/>
            <a:ext cx="7239000" cy="60960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denote the amount in the account after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rPr>
              <a:t>n</a:t>
            </a:r>
            <a:endParaRPr lang="en-US" dirty="0">
              <a:latin typeface="Calibri (Body)"/>
            </a:endParaRPr>
          </a:p>
        </p:txBody>
      </p:sp>
      <p:sp>
        <p:nvSpPr>
          <p:cNvPr id="5" name="Content Placeholder 4">
            <a:extLst>
              <a:ext uri="{FF2B5EF4-FFF2-40B4-BE49-F238E27FC236}">
                <a16:creationId xmlns:a16="http://schemas.microsoft.com/office/drawing/2014/main" id="{EA80A890-CECE-4CC8-90FB-2C3A279BFA39}"/>
              </a:ext>
            </a:extLst>
          </p:cNvPr>
          <p:cNvSpPr>
            <a:spLocks noGrp="1"/>
          </p:cNvSpPr>
          <p:nvPr>
            <p:ph idx="11"/>
          </p:nvPr>
        </p:nvSpPr>
        <p:spPr>
          <a:xfrm>
            <a:off x="457200" y="3962400"/>
            <a:ext cx="1219200" cy="60960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years.</a:t>
            </a:r>
            <a:endParaRPr lang="en-US" dirty="0">
              <a:latin typeface="Calibri (Body)"/>
            </a:endParaRPr>
          </a:p>
        </p:txBody>
      </p:sp>
      <p:graphicFrame>
        <p:nvGraphicFramePr>
          <p:cNvPr id="17" name="Object 16">
            <a:extLst>
              <a:ext uri="{FF2B5EF4-FFF2-40B4-BE49-F238E27FC236}">
                <a16:creationId xmlns:a16="http://schemas.microsoft.com/office/drawing/2014/main" id="{5F1ED974-7924-46CD-9210-D51B04476B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9122061"/>
              </p:ext>
            </p:extLst>
          </p:nvPr>
        </p:nvGraphicFramePr>
        <p:xfrm>
          <a:off x="1581912" y="3986784"/>
          <a:ext cx="402336" cy="603504"/>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1581912" y="3986784"/>
                        <a:ext cx="402336" cy="60350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87135C6-6B7F-4CA9-B4FA-DF7631441D11}"/>
              </a:ext>
            </a:extLst>
          </p:cNvPr>
          <p:cNvSpPr>
            <a:spLocks noGrp="1"/>
          </p:cNvSpPr>
          <p:nvPr>
            <p:ph idx="12"/>
          </p:nvPr>
        </p:nvSpPr>
        <p:spPr>
          <a:xfrm>
            <a:off x="1970393" y="3962400"/>
            <a:ext cx="5715000" cy="59606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satisfies the following recurrence</a:t>
            </a:r>
            <a:endParaRPr lang="en-US" dirty="0">
              <a:latin typeface="Calibri (Body)"/>
            </a:endParaRPr>
          </a:p>
        </p:txBody>
      </p:sp>
      <p:sp>
        <p:nvSpPr>
          <p:cNvPr id="7" name="Content Placeholder 6">
            <a:extLst>
              <a:ext uri="{FF2B5EF4-FFF2-40B4-BE49-F238E27FC236}">
                <a16:creationId xmlns:a16="http://schemas.microsoft.com/office/drawing/2014/main" id="{89D8DB54-872B-4E21-8538-980FA571D805}"/>
              </a:ext>
            </a:extLst>
          </p:cNvPr>
          <p:cNvSpPr>
            <a:spLocks noGrp="1"/>
          </p:cNvSpPr>
          <p:nvPr>
            <p:ph idx="13"/>
          </p:nvPr>
        </p:nvSpPr>
        <p:spPr>
          <a:xfrm>
            <a:off x="457200" y="4459340"/>
            <a:ext cx="1752600" cy="53413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relation:</a:t>
            </a:r>
          </a:p>
        </p:txBody>
      </p:sp>
      <p:graphicFrame>
        <p:nvGraphicFramePr>
          <p:cNvPr id="18" name="Object 17">
            <a:extLst>
              <a:ext uri="{FF2B5EF4-FFF2-40B4-BE49-F238E27FC236}">
                <a16:creationId xmlns:a16="http://schemas.microsoft.com/office/drawing/2014/main" id="{8048A050-7335-4F24-96D6-394C082A4D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9941939"/>
              </p:ext>
            </p:extLst>
          </p:nvPr>
        </p:nvGraphicFramePr>
        <p:xfrm>
          <a:off x="2120900" y="5121275"/>
          <a:ext cx="5070475" cy="693738"/>
        </p:xfrm>
        <a:graphic>
          <a:graphicData uri="http://schemas.openxmlformats.org/presentationml/2006/ole">
            <mc:AlternateContent xmlns:mc="http://schemas.openxmlformats.org/markup-compatibility/2006">
              <mc:Choice xmlns:v="urn:schemas-microsoft-com:vml" Requires="v">
                <p:oleObj name="Equation" r:id="rId6" imgW="1854000" imgH="253800" progId="Equation.DSMT4">
                  <p:embed/>
                </p:oleObj>
              </mc:Choice>
              <mc:Fallback>
                <p:oleObj name="Equation" r:id="rId6" imgW="1854000" imgH="253800" progId="Equation.DSMT4">
                  <p:embed/>
                  <p:pic>
                    <p:nvPicPr>
                      <p:cNvPr id="0" name=""/>
                      <p:cNvPicPr/>
                      <p:nvPr/>
                    </p:nvPicPr>
                    <p:blipFill>
                      <a:blip r:embed="rId7"/>
                      <a:stretch>
                        <a:fillRect/>
                      </a:stretch>
                    </p:blipFill>
                    <p:spPr>
                      <a:xfrm>
                        <a:off x="2120900" y="5121275"/>
                        <a:ext cx="5070475" cy="6937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44FEA48-06EC-44BD-AA78-82D7529BF2B8}"/>
              </a:ext>
            </a:extLst>
          </p:cNvPr>
          <p:cNvSpPr>
            <a:spLocks noGrp="1"/>
          </p:cNvSpPr>
          <p:nvPr>
            <p:ph idx="14"/>
          </p:nvPr>
        </p:nvSpPr>
        <p:spPr>
          <a:xfrm>
            <a:off x="1510423" y="5891915"/>
            <a:ext cx="4343400" cy="596064"/>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with the initial condition</a:t>
            </a:r>
            <a:endParaRPr lang="en-US" dirty="0">
              <a:latin typeface="Calibri (Body)"/>
            </a:endParaRPr>
          </a:p>
        </p:txBody>
      </p:sp>
      <p:graphicFrame>
        <p:nvGraphicFramePr>
          <p:cNvPr id="19" name="Object 18">
            <a:extLst>
              <a:ext uri="{FF2B5EF4-FFF2-40B4-BE49-F238E27FC236}">
                <a16:creationId xmlns:a16="http://schemas.microsoft.com/office/drawing/2014/main" id="{A7B8E471-6E1D-45FD-A70F-3ADE7FC67E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2789049"/>
              </p:ext>
            </p:extLst>
          </p:nvPr>
        </p:nvGraphicFramePr>
        <p:xfrm>
          <a:off x="5715000" y="5891213"/>
          <a:ext cx="2052637" cy="649287"/>
        </p:xfrm>
        <a:graphic>
          <a:graphicData uri="http://schemas.openxmlformats.org/presentationml/2006/ole">
            <mc:AlternateContent xmlns:mc="http://schemas.openxmlformats.org/markup-compatibility/2006">
              <mc:Choice xmlns:v="urn:schemas-microsoft-com:vml" Requires="v">
                <p:oleObj name="Equation" r:id="rId8" imgW="723600" imgH="228600" progId="Equation.DSMT4">
                  <p:embed/>
                </p:oleObj>
              </mc:Choice>
              <mc:Fallback>
                <p:oleObj name="Equation" r:id="rId8" imgW="723600" imgH="228600" progId="Equation.DSMT4">
                  <p:embed/>
                  <p:pic>
                    <p:nvPicPr>
                      <p:cNvPr id="0" name=""/>
                      <p:cNvPicPr/>
                      <p:nvPr/>
                    </p:nvPicPr>
                    <p:blipFill>
                      <a:blip r:embed="rId9"/>
                      <a:stretch>
                        <a:fillRect/>
                      </a:stretch>
                    </p:blipFill>
                    <p:spPr>
                      <a:xfrm>
                        <a:off x="5715000" y="5891213"/>
                        <a:ext cx="2052637" cy="64928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EB2623E-5915-4DB7-B605-CBA6E7DA72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91</a:t>
            </a:fld>
            <a:endParaRPr lang="en-US" dirty="0">
              <a:solidFill>
                <a:schemeClr val="bg1"/>
              </a:solidFill>
            </a:endParaRPr>
          </a:p>
        </p:txBody>
      </p:sp>
    </p:spTree>
    <p:extLst>
      <p:ext uri="{BB962C8B-B14F-4D97-AF65-F5344CB8AC3E}">
        <p14:creationId xmlns:p14="http://schemas.microsoft.com/office/powerpoint/2010/main" val="3447943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6195-4180-48DE-8CA0-22896097DA69}"/>
              </a:ext>
            </a:extLst>
          </p:cNvPr>
          <p:cNvSpPr>
            <a:spLocks noGrp="1"/>
          </p:cNvSpPr>
          <p:nvPr>
            <p:ph type="title"/>
          </p:nvPr>
        </p:nvSpPr>
        <p:spPr/>
        <p:txBody>
          <a:bodyPr/>
          <a:lstStyle/>
          <a:p>
            <a:r>
              <a:rPr lang="en-US" dirty="0"/>
              <a:t>Financial Application</a:t>
            </a:r>
            <a:r>
              <a:rPr lang="en-US" sz="1500" dirty="0"/>
              <a:t> 2</a:t>
            </a:r>
            <a:endParaRPr lang="en-US" dirty="0"/>
          </a:p>
        </p:txBody>
      </p:sp>
      <p:graphicFrame>
        <p:nvGraphicFramePr>
          <p:cNvPr id="18" name="Object 17">
            <a:extLst>
              <a:ext uri="{FF2B5EF4-FFF2-40B4-BE49-F238E27FC236}">
                <a16:creationId xmlns:a16="http://schemas.microsoft.com/office/drawing/2014/main" id="{F28B72AC-F39B-48ED-8BBA-B8DE37B505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9359034"/>
              </p:ext>
            </p:extLst>
          </p:nvPr>
        </p:nvGraphicFramePr>
        <p:xfrm>
          <a:off x="576072" y="1261872"/>
          <a:ext cx="4300728" cy="589141"/>
        </p:xfrm>
        <a:graphic>
          <a:graphicData uri="http://schemas.openxmlformats.org/presentationml/2006/ole">
            <mc:AlternateContent xmlns:mc="http://schemas.openxmlformats.org/markup-compatibility/2006">
              <mc:Choice xmlns:v="urn:schemas-microsoft-com:vml" Requires="v">
                <p:oleObj name="Equation" r:id="rId2" imgW="1854000" imgH="253800" progId="Equation.DSMT4">
                  <p:embed/>
                </p:oleObj>
              </mc:Choice>
              <mc:Fallback>
                <p:oleObj name="Equation" r:id="rId2" imgW="1854000" imgH="253800" progId="Equation.DSMT4">
                  <p:embed/>
                  <p:pic>
                    <p:nvPicPr>
                      <p:cNvPr id="0" name=""/>
                      <p:cNvPicPr/>
                      <p:nvPr/>
                    </p:nvPicPr>
                    <p:blipFill>
                      <a:blip r:embed="rId3"/>
                      <a:stretch>
                        <a:fillRect/>
                      </a:stretch>
                    </p:blipFill>
                    <p:spPr>
                      <a:xfrm>
                        <a:off x="576072" y="1261872"/>
                        <a:ext cx="4300728" cy="58914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D2657A6-E070-4FCB-923F-D0B7DE1053EF}"/>
              </a:ext>
            </a:extLst>
          </p:cNvPr>
          <p:cNvSpPr>
            <a:spLocks noGrp="1"/>
          </p:cNvSpPr>
          <p:nvPr>
            <p:ph idx="10"/>
          </p:nvPr>
        </p:nvSpPr>
        <p:spPr>
          <a:xfrm>
            <a:off x="2039111" y="1776518"/>
            <a:ext cx="3581400" cy="496613"/>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with the initial condition</a:t>
            </a:r>
            <a:endParaRPr lang="en-US" dirty="0">
              <a:latin typeface="Calibri (Body)"/>
            </a:endParaRPr>
          </a:p>
        </p:txBody>
      </p:sp>
      <p:graphicFrame>
        <p:nvGraphicFramePr>
          <p:cNvPr id="19" name="Object 18">
            <a:extLst>
              <a:ext uri="{FF2B5EF4-FFF2-40B4-BE49-F238E27FC236}">
                <a16:creationId xmlns:a16="http://schemas.microsoft.com/office/drawing/2014/main" id="{56DC0AF1-EB88-4112-8A69-901957C9D4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2651624"/>
              </p:ext>
            </p:extLst>
          </p:nvPr>
        </p:nvGraphicFramePr>
        <p:xfrm>
          <a:off x="5518150" y="1789113"/>
          <a:ext cx="1573213" cy="496887"/>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0" name=""/>
                      <p:cNvPicPr/>
                      <p:nvPr/>
                    </p:nvPicPr>
                    <p:blipFill>
                      <a:blip r:embed="rId5"/>
                      <a:stretch>
                        <a:fillRect/>
                      </a:stretch>
                    </p:blipFill>
                    <p:spPr>
                      <a:xfrm>
                        <a:off x="5518150" y="1789113"/>
                        <a:ext cx="1573213" cy="4968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752C1A7-ACFD-4A4A-9A07-713F82716AAD}"/>
              </a:ext>
            </a:extLst>
          </p:cNvPr>
          <p:cNvSpPr>
            <a:spLocks noGrp="1"/>
          </p:cNvSpPr>
          <p:nvPr>
            <p:ph idx="11"/>
          </p:nvPr>
        </p:nvSpPr>
        <p:spPr>
          <a:xfrm>
            <a:off x="457200" y="2233526"/>
            <a:ext cx="4419600" cy="545487"/>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rPr>
              <a:t>Solution</a:t>
            </a:r>
            <a:r>
              <a:rPr kumimoji="0" lang="en-US" sz="2600" b="0" i="0" u="none" strike="noStrike" kern="1200" cap="none" spc="0" normalizeH="0" baseline="0" noProof="0" dirty="0">
                <a:ln>
                  <a:noFill/>
                </a:ln>
                <a:solidFill>
                  <a:prstClr val="black"/>
                </a:solidFill>
                <a:effectLst/>
                <a:uLnTx/>
                <a:uFillTx/>
                <a:latin typeface="Calibri (Body)"/>
              </a:rPr>
              <a:t>: Forward Substitution</a:t>
            </a:r>
            <a:endParaRPr lang="en-US" dirty="0">
              <a:latin typeface="Calibri (Body)"/>
            </a:endParaRPr>
          </a:p>
        </p:txBody>
      </p:sp>
      <p:graphicFrame>
        <p:nvGraphicFramePr>
          <p:cNvPr id="20" name="Object 19">
            <a:extLst>
              <a:ext uri="{FF2B5EF4-FFF2-40B4-BE49-F238E27FC236}">
                <a16:creationId xmlns:a16="http://schemas.microsoft.com/office/drawing/2014/main" id="{5A8E5077-34DF-481A-961B-5E2C2F8A7F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2578222"/>
              </p:ext>
            </p:extLst>
          </p:nvPr>
        </p:nvGraphicFramePr>
        <p:xfrm>
          <a:off x="576072" y="2643984"/>
          <a:ext cx="3582988" cy="1776413"/>
        </p:xfrm>
        <a:graphic>
          <a:graphicData uri="http://schemas.openxmlformats.org/presentationml/2006/ole">
            <mc:AlternateContent xmlns:mc="http://schemas.openxmlformats.org/markup-compatibility/2006">
              <mc:Choice xmlns:v="urn:schemas-microsoft-com:vml" Requires="v">
                <p:oleObj name="Equation" r:id="rId6" imgW="1587240" imgH="787320" progId="Equation.DSMT4">
                  <p:embed/>
                </p:oleObj>
              </mc:Choice>
              <mc:Fallback>
                <p:oleObj name="Equation" r:id="rId6" imgW="1587240" imgH="787320" progId="Equation.DSMT4">
                  <p:embed/>
                  <p:pic>
                    <p:nvPicPr>
                      <p:cNvPr id="0" name=""/>
                      <p:cNvPicPr/>
                      <p:nvPr/>
                    </p:nvPicPr>
                    <p:blipFill>
                      <a:blip r:embed="rId7"/>
                      <a:stretch>
                        <a:fillRect/>
                      </a:stretch>
                    </p:blipFill>
                    <p:spPr>
                      <a:xfrm>
                        <a:off x="576072" y="2643984"/>
                        <a:ext cx="3582988" cy="177641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DB72E33-6DEE-41E3-83CB-CFF46818A8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1117989"/>
              </p:ext>
            </p:extLst>
          </p:nvPr>
        </p:nvGraphicFramePr>
        <p:xfrm>
          <a:off x="1636776" y="3865913"/>
          <a:ext cx="635602" cy="1087087"/>
        </p:xfrm>
        <a:graphic>
          <a:graphicData uri="http://schemas.openxmlformats.org/presentationml/2006/ole">
            <mc:AlternateContent xmlns:mc="http://schemas.openxmlformats.org/markup-compatibility/2006">
              <mc:Choice xmlns:v="urn:schemas-microsoft-com:vml" Requires="v">
                <p:oleObj name="Equation" r:id="rId8" imgW="266400" imgH="457200" progId="Equation.DSMT4">
                  <p:embed/>
                </p:oleObj>
              </mc:Choice>
              <mc:Fallback>
                <p:oleObj name="Equation" r:id="rId8" imgW="266400" imgH="457200" progId="Equation.DSMT4">
                  <p:embed/>
                  <p:pic>
                    <p:nvPicPr>
                      <p:cNvPr id="0" name=""/>
                      <p:cNvPicPr/>
                      <p:nvPr/>
                    </p:nvPicPr>
                    <p:blipFill>
                      <a:blip r:embed="rId9"/>
                      <a:stretch>
                        <a:fillRect/>
                      </a:stretch>
                    </p:blipFill>
                    <p:spPr>
                      <a:xfrm>
                        <a:off x="1636776" y="3865913"/>
                        <a:ext cx="635602" cy="108708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2B5C721F-38D4-4AAA-BD68-78D98CA723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2499222"/>
              </p:ext>
            </p:extLst>
          </p:nvPr>
        </p:nvGraphicFramePr>
        <p:xfrm>
          <a:off x="588963" y="4572000"/>
          <a:ext cx="5729287" cy="612775"/>
        </p:xfrm>
        <a:graphic>
          <a:graphicData uri="http://schemas.openxmlformats.org/presentationml/2006/ole">
            <mc:AlternateContent xmlns:mc="http://schemas.openxmlformats.org/markup-compatibility/2006">
              <mc:Choice xmlns:v="urn:schemas-microsoft-com:vml" Requires="v">
                <p:oleObj name="Equation" r:id="rId10" imgW="2616120" imgH="279360" progId="Equation.DSMT4">
                  <p:embed/>
                </p:oleObj>
              </mc:Choice>
              <mc:Fallback>
                <p:oleObj name="Equation" r:id="rId10" imgW="2616120" imgH="279360" progId="Equation.DSMT4">
                  <p:embed/>
                  <p:pic>
                    <p:nvPicPr>
                      <p:cNvPr id="0" name=""/>
                      <p:cNvPicPr/>
                      <p:nvPr/>
                    </p:nvPicPr>
                    <p:blipFill>
                      <a:blip r:embed="rId11"/>
                      <a:stretch>
                        <a:fillRect/>
                      </a:stretch>
                    </p:blipFill>
                    <p:spPr>
                      <a:xfrm>
                        <a:off x="588963" y="4572000"/>
                        <a:ext cx="5729287" cy="6127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066F2E4-D0B5-4F96-ACBC-73A8D39ABD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68194581"/>
              </p:ext>
            </p:extLst>
          </p:nvPr>
        </p:nvGraphicFramePr>
        <p:xfrm>
          <a:off x="592138" y="5068887"/>
          <a:ext cx="2562225" cy="612775"/>
        </p:xfrm>
        <a:graphic>
          <a:graphicData uri="http://schemas.openxmlformats.org/presentationml/2006/ole">
            <mc:AlternateContent xmlns:mc="http://schemas.openxmlformats.org/markup-compatibility/2006">
              <mc:Choice xmlns:v="urn:schemas-microsoft-com:vml" Requires="v">
                <p:oleObj name="Equation" r:id="rId12" imgW="1168200" imgH="279360" progId="Equation.DSMT4">
                  <p:embed/>
                </p:oleObj>
              </mc:Choice>
              <mc:Fallback>
                <p:oleObj name="Equation" r:id="rId12" imgW="1168200" imgH="279360" progId="Equation.DSMT4">
                  <p:embed/>
                  <p:pic>
                    <p:nvPicPr>
                      <p:cNvPr id="0" name=""/>
                      <p:cNvPicPr/>
                      <p:nvPr/>
                    </p:nvPicPr>
                    <p:blipFill>
                      <a:blip r:embed="rId13"/>
                      <a:stretch>
                        <a:fillRect/>
                      </a:stretch>
                    </p:blipFill>
                    <p:spPr>
                      <a:xfrm>
                        <a:off x="592138" y="5068887"/>
                        <a:ext cx="2562225" cy="6127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0823E9C-D2D9-49CE-9440-D1122D9505B1}"/>
              </a:ext>
            </a:extLst>
          </p:cNvPr>
          <p:cNvSpPr>
            <a:spLocks noGrp="1"/>
          </p:cNvSpPr>
          <p:nvPr>
            <p:ph idx="12"/>
          </p:nvPr>
        </p:nvSpPr>
        <p:spPr>
          <a:xfrm>
            <a:off x="3096767" y="5120640"/>
            <a:ext cx="5047488" cy="470662"/>
          </a:xfrm>
        </p:spPr>
        <p:txBody>
          <a:bodyPr/>
          <a:lstStyle/>
          <a:p>
            <a:r>
              <a:rPr kumimoji="0" lang="en-US" sz="2600" b="0" i="0" u="none" strike="noStrike" kern="1200" cap="none" spc="0" normalizeH="0" baseline="0" noProof="0" dirty="0">
                <a:ln>
                  <a:noFill/>
                </a:ln>
                <a:solidFill>
                  <a:prstClr val="black"/>
                </a:solidFill>
                <a:effectLst/>
                <a:uLnTx/>
                <a:uFillTx/>
                <a:latin typeface="Calibri (Body)"/>
              </a:rPr>
              <a:t>(Can prove by induction, covered in</a:t>
            </a:r>
            <a:endParaRPr lang="en-US" dirty="0">
              <a:latin typeface="Calibri (Body)"/>
            </a:endParaRPr>
          </a:p>
        </p:txBody>
      </p:sp>
      <p:sp>
        <p:nvSpPr>
          <p:cNvPr id="7" name="Content Placeholder 6">
            <a:extLst>
              <a:ext uri="{FF2B5EF4-FFF2-40B4-BE49-F238E27FC236}">
                <a16:creationId xmlns:a16="http://schemas.microsoft.com/office/drawing/2014/main" id="{FC9E43C8-018F-40A4-B4B0-AD4B6C837346}"/>
              </a:ext>
            </a:extLst>
          </p:cNvPr>
          <p:cNvSpPr>
            <a:spLocks noGrp="1"/>
          </p:cNvSpPr>
          <p:nvPr>
            <p:ph idx="13"/>
          </p:nvPr>
        </p:nvSpPr>
        <p:spPr>
          <a:xfrm>
            <a:off x="457200" y="5539400"/>
            <a:ext cx="1815178" cy="545487"/>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Chapter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rPr>
              <a:t>5</a:t>
            </a:r>
            <a:r>
              <a:rPr kumimoji="0" lang="en-US" sz="2600" b="0" i="0" u="none" strike="noStrike" kern="1200" cap="none" spc="0" normalizeH="0" baseline="0" noProof="0" dirty="0">
                <a:ln>
                  <a:noFill/>
                </a:ln>
                <a:solidFill>
                  <a:prstClr val="black"/>
                </a:solidFill>
                <a:effectLst/>
                <a:uLnTx/>
                <a:uFillTx/>
                <a:latin typeface="Calibri (Body)"/>
              </a:rPr>
              <a:t>)</a:t>
            </a:r>
          </a:p>
        </p:txBody>
      </p:sp>
      <p:graphicFrame>
        <p:nvGraphicFramePr>
          <p:cNvPr id="24" name="Object 23">
            <a:extLst>
              <a:ext uri="{FF2B5EF4-FFF2-40B4-BE49-F238E27FC236}">
                <a16:creationId xmlns:a16="http://schemas.microsoft.com/office/drawing/2014/main" id="{97A4E98E-16DC-49E3-9268-CE20380F63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2282411"/>
              </p:ext>
            </p:extLst>
          </p:nvPr>
        </p:nvGraphicFramePr>
        <p:xfrm>
          <a:off x="625475" y="5945187"/>
          <a:ext cx="4703763" cy="608013"/>
        </p:xfrm>
        <a:graphic>
          <a:graphicData uri="http://schemas.openxmlformats.org/presentationml/2006/ole">
            <mc:AlternateContent xmlns:mc="http://schemas.openxmlformats.org/markup-compatibility/2006">
              <mc:Choice xmlns:v="urn:schemas-microsoft-com:vml" Requires="v">
                <p:oleObj name="Equation" r:id="rId14" imgW="2158920" imgH="279360" progId="Equation.DSMT4">
                  <p:embed/>
                </p:oleObj>
              </mc:Choice>
              <mc:Fallback>
                <p:oleObj name="Equation" r:id="rId14" imgW="2158920" imgH="279360" progId="Equation.DSMT4">
                  <p:embed/>
                  <p:pic>
                    <p:nvPicPr>
                      <p:cNvPr id="0" name=""/>
                      <p:cNvPicPr/>
                      <p:nvPr/>
                    </p:nvPicPr>
                    <p:blipFill>
                      <a:blip r:embed="rId15"/>
                      <a:stretch>
                        <a:fillRect/>
                      </a:stretch>
                    </p:blipFill>
                    <p:spPr>
                      <a:xfrm>
                        <a:off x="625475" y="5945187"/>
                        <a:ext cx="4703763" cy="608013"/>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8505D855-4179-45D7-99A5-DF7E47E6647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92</a:t>
            </a:fld>
            <a:endParaRPr lang="en-US" dirty="0">
              <a:solidFill>
                <a:schemeClr val="bg1"/>
              </a:solidFill>
            </a:endParaRPr>
          </a:p>
        </p:txBody>
      </p:sp>
    </p:spTree>
    <p:extLst>
      <p:ext uri="{BB962C8B-B14F-4D97-AF65-F5344CB8AC3E}">
        <p14:creationId xmlns:p14="http://schemas.microsoft.com/office/powerpoint/2010/main" val="665423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Integer Sequences (</a:t>
            </a:r>
            <a:r>
              <a:rPr lang="en-US" i="1" dirty="0"/>
              <a:t>opt</a:t>
            </a:r>
            <a:r>
              <a:rPr lang="en-US" dirty="0"/>
              <a:t>)</a:t>
            </a:r>
            <a:endParaRPr lang="en-US" sz="1500" dirty="0"/>
          </a:p>
        </p:txBody>
      </p:sp>
      <p:sp>
        <p:nvSpPr>
          <p:cNvPr id="4" name="Content Placeholder 2"/>
          <p:cNvSpPr>
            <a:spLocks noGrp="1"/>
          </p:cNvSpPr>
          <p:nvPr>
            <p:ph idx="1"/>
          </p:nvPr>
        </p:nvSpPr>
        <p:spPr>
          <a:xfrm>
            <a:off x="457200" y="1295400"/>
            <a:ext cx="8305800" cy="5257800"/>
          </a:xfrm>
        </p:spPr>
        <p:txBody>
          <a:bodyPr/>
          <a:lstStyle/>
          <a:p>
            <a:pPr>
              <a:spcBef>
                <a:spcPts val="600"/>
              </a:spcBef>
            </a:pPr>
            <a:r>
              <a:rPr lang="en-US" sz="2800" dirty="0">
                <a:latin typeface="Calibri (Body)"/>
              </a:rPr>
              <a:t>Given a few terms of a sequence, try to identify the sequence. Conjecture a formula, recurrence relation, or some other rule.</a:t>
            </a:r>
          </a:p>
          <a:p>
            <a:pPr>
              <a:spcBef>
                <a:spcPts val="600"/>
              </a:spcBef>
            </a:pPr>
            <a:r>
              <a:rPr lang="en-US" sz="2800" dirty="0">
                <a:latin typeface="Calibri (Body)"/>
              </a:rPr>
              <a:t>Some questions to ask?</a:t>
            </a:r>
          </a:p>
          <a:p>
            <a:pPr marL="347472" lvl="1">
              <a:spcBef>
                <a:spcPts val="600"/>
              </a:spcBef>
            </a:pPr>
            <a:r>
              <a:rPr lang="en-US" sz="2400" dirty="0">
                <a:latin typeface="Calibri (Body)"/>
              </a:rPr>
              <a:t>Are there repeated terms of the same value?</a:t>
            </a:r>
          </a:p>
          <a:p>
            <a:pPr marL="347472" lvl="1">
              <a:spcBef>
                <a:spcPts val="600"/>
              </a:spcBef>
            </a:pPr>
            <a:r>
              <a:rPr lang="en-US" sz="2400" dirty="0">
                <a:latin typeface="Calibri (Body)"/>
              </a:rPr>
              <a:t>Can you obtain a term from the previous term by adding an amount or multiplying by an amount?</a:t>
            </a:r>
          </a:p>
          <a:p>
            <a:pPr marL="347472" lvl="1">
              <a:spcBef>
                <a:spcPts val="600"/>
              </a:spcBef>
            </a:pPr>
            <a:r>
              <a:rPr lang="en-US" sz="2400" dirty="0">
                <a:latin typeface="Calibri (Body)"/>
              </a:rPr>
              <a:t>Can you obtain a term by combining the previous terms in some way?</a:t>
            </a:r>
          </a:p>
          <a:p>
            <a:pPr marL="347472" lvl="1">
              <a:spcBef>
                <a:spcPts val="600"/>
              </a:spcBef>
            </a:pPr>
            <a:r>
              <a:rPr lang="en-US" sz="2400" dirty="0">
                <a:latin typeface="Calibri (Body)"/>
              </a:rPr>
              <a:t>Are they cycles among the terms?</a:t>
            </a:r>
          </a:p>
          <a:p>
            <a:pPr marL="347472" lvl="1">
              <a:spcBef>
                <a:spcPts val="600"/>
              </a:spcBef>
            </a:pPr>
            <a:r>
              <a:rPr lang="en-US" sz="2400" dirty="0">
                <a:latin typeface="Calibri (Body)"/>
              </a:rPr>
              <a:t>Do the terms match those of a well known sequence?</a:t>
            </a:r>
          </a:p>
        </p:txBody>
      </p:sp>
      <p:sp>
        <p:nvSpPr>
          <p:cNvPr id="5" name="Slide Number Placeholder 5">
            <a:extLst>
              <a:ext uri="{FF2B5EF4-FFF2-40B4-BE49-F238E27FC236}">
                <a16:creationId xmlns:a16="http://schemas.microsoft.com/office/drawing/2014/main" id="{18AEF4A1-7F01-4231-95E3-CF4B74913A7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93</a:t>
            </a:fld>
            <a:endParaRPr lang="en-US" dirty="0">
              <a:solidFill>
                <a:schemeClr val="bg1"/>
              </a:solidFill>
            </a:endParaRPr>
          </a:p>
        </p:txBody>
      </p:sp>
    </p:spTree>
    <p:extLst>
      <p:ext uri="{BB962C8B-B14F-4D97-AF65-F5344CB8AC3E}">
        <p14:creationId xmlns:p14="http://schemas.microsoft.com/office/powerpoint/2010/main" val="1528511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3B25-4127-41EE-B07E-98ECAB6F5A03}"/>
              </a:ext>
            </a:extLst>
          </p:cNvPr>
          <p:cNvSpPr>
            <a:spLocks noGrp="1"/>
          </p:cNvSpPr>
          <p:nvPr>
            <p:ph type="title"/>
          </p:nvPr>
        </p:nvSpPr>
        <p:spPr/>
        <p:txBody>
          <a:bodyPr/>
          <a:lstStyle/>
          <a:p>
            <a:r>
              <a:rPr lang="en-US" dirty="0"/>
              <a:t>Questions on Special Integer Sequences (</a:t>
            </a:r>
            <a:r>
              <a:rPr lang="en-US" i="1" dirty="0"/>
              <a:t>opt</a:t>
            </a:r>
            <a:r>
              <a:rPr lang="en-US" dirty="0"/>
              <a:t>)</a:t>
            </a:r>
            <a:r>
              <a:rPr lang="en-US" sz="1500" dirty="0"/>
              <a:t> 1</a:t>
            </a:r>
            <a:endParaRPr lang="en-US" dirty="0"/>
          </a:p>
        </p:txBody>
      </p:sp>
      <p:sp>
        <p:nvSpPr>
          <p:cNvPr id="3" name="Content Placeholder 2">
            <a:extLst>
              <a:ext uri="{FF2B5EF4-FFF2-40B4-BE49-F238E27FC236}">
                <a16:creationId xmlns:a16="http://schemas.microsoft.com/office/drawing/2014/main" id="{2D53E8CD-B9FB-4C2E-92AC-CD4DF20B3A40}"/>
              </a:ext>
            </a:extLst>
          </p:cNvPr>
          <p:cNvSpPr>
            <a:spLocks noGrp="1"/>
          </p:cNvSpPr>
          <p:nvPr>
            <p:ph idx="1"/>
          </p:nvPr>
        </p:nvSpPr>
        <p:spPr>
          <a:xfrm>
            <a:off x="457200" y="1295400"/>
            <a:ext cx="8458200" cy="8382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rPr>
              <a:t>Example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400" b="0" i="0" u="none" strike="noStrike" kern="1200" cap="none" spc="0" normalizeH="0" baseline="0" noProof="0" dirty="0">
                <a:ln>
                  <a:noFill/>
                </a:ln>
                <a:solidFill>
                  <a:prstClr val="black"/>
                </a:solidFill>
                <a:effectLst/>
                <a:uLnTx/>
                <a:uFillTx/>
                <a:latin typeface="Calibri (Body)"/>
              </a:rPr>
              <a:t>: Find formulae for the sequences with the following first five terms:</a:t>
            </a:r>
          </a:p>
        </p:txBody>
      </p:sp>
      <p:graphicFrame>
        <p:nvGraphicFramePr>
          <p:cNvPr id="16" name="Object 15">
            <a:extLst>
              <a:ext uri="{FF2B5EF4-FFF2-40B4-BE49-F238E27FC236}">
                <a16:creationId xmlns:a16="http://schemas.microsoft.com/office/drawing/2014/main" id="{1BA58B12-BB8D-48AD-9D3B-847CEBF392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66607265"/>
              </p:ext>
            </p:extLst>
          </p:nvPr>
        </p:nvGraphicFramePr>
        <p:xfrm>
          <a:off x="2438400" y="1676400"/>
          <a:ext cx="2293005" cy="457200"/>
        </p:xfrm>
        <a:graphic>
          <a:graphicData uri="http://schemas.openxmlformats.org/presentationml/2006/ole">
            <mc:AlternateContent xmlns:mc="http://schemas.openxmlformats.org/markup-compatibility/2006">
              <mc:Choice xmlns:v="urn:schemas-microsoft-com:vml" Requires="v">
                <p:oleObj name="Equation" r:id="rId2" imgW="1079280" imgH="215640" progId="Equation.DSMT4">
                  <p:embed/>
                </p:oleObj>
              </mc:Choice>
              <mc:Fallback>
                <p:oleObj name="Equation" r:id="rId2" imgW="1079280" imgH="215640" progId="Equation.DSMT4">
                  <p:embed/>
                  <p:pic>
                    <p:nvPicPr>
                      <p:cNvPr id="0" name=""/>
                      <p:cNvPicPr/>
                      <p:nvPr/>
                    </p:nvPicPr>
                    <p:blipFill>
                      <a:blip r:embed="rId3"/>
                      <a:stretch>
                        <a:fillRect/>
                      </a:stretch>
                    </p:blipFill>
                    <p:spPr>
                      <a:xfrm>
                        <a:off x="2438400" y="1676400"/>
                        <a:ext cx="2293005"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CB3072B-3A8B-4E9C-8AB0-6A4C70DBE77E}"/>
              </a:ext>
            </a:extLst>
          </p:cNvPr>
          <p:cNvSpPr>
            <a:spLocks noGrp="1"/>
          </p:cNvSpPr>
          <p:nvPr>
            <p:ph idx="10"/>
          </p:nvPr>
        </p:nvSpPr>
        <p:spPr>
          <a:xfrm>
            <a:off x="457200" y="2104940"/>
            <a:ext cx="7620000" cy="840277"/>
          </a:xfrm>
        </p:spPr>
        <p:txBody>
          <a:bodyPr/>
          <a:lstStyle/>
          <a:p>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Solution: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Note that the denominators are powers of 2. The sequence with</a:t>
            </a:r>
            <a:endParaRPr lang="en-US" dirty="0">
              <a:latin typeface="Calibri (Body)"/>
            </a:endParaRPr>
          </a:p>
        </p:txBody>
      </p:sp>
      <p:graphicFrame>
        <p:nvGraphicFramePr>
          <p:cNvPr id="17" name="Object 16">
            <a:extLst>
              <a:ext uri="{FF2B5EF4-FFF2-40B4-BE49-F238E27FC236}">
                <a16:creationId xmlns:a16="http://schemas.microsoft.com/office/drawing/2014/main" id="{A4C56DB1-20E8-4BC6-9BEF-534D0A4393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7265582"/>
              </p:ext>
            </p:extLst>
          </p:nvPr>
        </p:nvGraphicFramePr>
        <p:xfrm>
          <a:off x="2386584" y="2468880"/>
          <a:ext cx="1251793" cy="485389"/>
        </p:xfrm>
        <a:graphic>
          <a:graphicData uri="http://schemas.openxmlformats.org/presentationml/2006/ole">
            <mc:AlternateContent xmlns:mc="http://schemas.openxmlformats.org/markup-compatibility/2006">
              <mc:Choice xmlns:v="urn:schemas-microsoft-com:vml" Requires="v">
                <p:oleObj name="Equation" r:id="rId4" imgW="622080" imgH="241200" progId="Equation.DSMT4">
                  <p:embed/>
                </p:oleObj>
              </mc:Choice>
              <mc:Fallback>
                <p:oleObj name="Equation" r:id="rId4" imgW="622080" imgH="241200" progId="Equation.DSMT4">
                  <p:embed/>
                  <p:pic>
                    <p:nvPicPr>
                      <p:cNvPr id="0" name=""/>
                      <p:cNvPicPr/>
                      <p:nvPr/>
                    </p:nvPicPr>
                    <p:blipFill>
                      <a:blip r:embed="rId5"/>
                      <a:stretch>
                        <a:fillRect/>
                      </a:stretch>
                    </p:blipFill>
                    <p:spPr>
                      <a:xfrm>
                        <a:off x="2386584" y="2468880"/>
                        <a:ext cx="1251793" cy="48538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B15E3EE-6A20-439D-9D7B-6F0A3E5C6629}"/>
              </a:ext>
            </a:extLst>
          </p:cNvPr>
          <p:cNvSpPr>
            <a:spLocks noGrp="1"/>
          </p:cNvSpPr>
          <p:nvPr>
            <p:ph idx="11"/>
          </p:nvPr>
        </p:nvSpPr>
        <p:spPr>
          <a:xfrm>
            <a:off x="3581400" y="2457752"/>
            <a:ext cx="5181600" cy="48538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is a possible match. This is a geometric</a:t>
            </a:r>
            <a:endParaRPr lang="en-US" dirty="0">
              <a:latin typeface="Calibri (Body)"/>
            </a:endParaRPr>
          </a:p>
        </p:txBody>
      </p:sp>
      <p:sp>
        <p:nvSpPr>
          <p:cNvPr id="6" name="Content Placeholder 5">
            <a:extLst>
              <a:ext uri="{FF2B5EF4-FFF2-40B4-BE49-F238E27FC236}">
                <a16:creationId xmlns:a16="http://schemas.microsoft.com/office/drawing/2014/main" id="{3F44B8D6-5F4C-4030-A087-4CDCC50C8FFA}"/>
              </a:ext>
            </a:extLst>
          </p:cNvPr>
          <p:cNvSpPr>
            <a:spLocks noGrp="1"/>
          </p:cNvSpPr>
          <p:nvPr>
            <p:ph idx="12"/>
          </p:nvPr>
        </p:nvSpPr>
        <p:spPr>
          <a:xfrm>
            <a:off x="457200" y="2819400"/>
            <a:ext cx="7924800" cy="1733248"/>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progression with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a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1</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r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½.</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rPr>
              <a:t>Example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Consider 1,3,5,7,9</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Solution:</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Note that each term is obtained by adding 2 to the previous term.  A possible formula is</a:t>
            </a:r>
            <a:endParaRPr lang="en-US" dirty="0">
              <a:latin typeface="Calibri (Body)"/>
            </a:endParaRPr>
          </a:p>
        </p:txBody>
      </p:sp>
      <p:graphicFrame>
        <p:nvGraphicFramePr>
          <p:cNvPr id="18" name="Object 17">
            <a:extLst>
              <a:ext uri="{FF2B5EF4-FFF2-40B4-BE49-F238E27FC236}">
                <a16:creationId xmlns:a16="http://schemas.microsoft.com/office/drawing/2014/main" id="{311B6E1D-8FC8-41E2-B339-B91D46694F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25309731"/>
              </p:ext>
            </p:extLst>
          </p:nvPr>
        </p:nvGraphicFramePr>
        <p:xfrm>
          <a:off x="5080000" y="4105275"/>
          <a:ext cx="1397000" cy="457200"/>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0" name=""/>
                      <p:cNvPicPr/>
                      <p:nvPr/>
                    </p:nvPicPr>
                    <p:blipFill>
                      <a:blip r:embed="rId7"/>
                      <a:stretch>
                        <a:fillRect/>
                      </a:stretch>
                    </p:blipFill>
                    <p:spPr>
                      <a:xfrm>
                        <a:off x="5080000" y="4105275"/>
                        <a:ext cx="13970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15C68EC-D025-4565-AEA9-028F7E0C79BB}"/>
              </a:ext>
            </a:extLst>
          </p:cNvPr>
          <p:cNvSpPr>
            <a:spLocks noGrp="1"/>
          </p:cNvSpPr>
          <p:nvPr>
            <p:ph idx="13"/>
          </p:nvPr>
        </p:nvSpPr>
        <p:spPr>
          <a:xfrm>
            <a:off x="6400800" y="4088210"/>
            <a:ext cx="1371600" cy="49209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This is an</a:t>
            </a:r>
            <a:endParaRPr lang="en-US" dirty="0">
              <a:latin typeface="Calibri (Body)"/>
            </a:endParaRPr>
          </a:p>
        </p:txBody>
      </p:sp>
      <p:sp>
        <p:nvSpPr>
          <p:cNvPr id="8" name="Content Placeholder 7">
            <a:extLst>
              <a:ext uri="{FF2B5EF4-FFF2-40B4-BE49-F238E27FC236}">
                <a16:creationId xmlns:a16="http://schemas.microsoft.com/office/drawing/2014/main" id="{3CD24E09-1FF9-4431-ACD2-4D0993D6F47E}"/>
              </a:ext>
            </a:extLst>
          </p:cNvPr>
          <p:cNvSpPr>
            <a:spLocks noGrp="1"/>
          </p:cNvSpPr>
          <p:nvPr>
            <p:ph idx="14"/>
          </p:nvPr>
        </p:nvSpPr>
        <p:spPr>
          <a:xfrm>
            <a:off x="457200" y="4434840"/>
            <a:ext cx="7924800" cy="19050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arithmetic progression with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a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=1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d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2.</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rPr>
              <a:t>Example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1, -1, 1, -1,1</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rPr>
              <a:t>Solution: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The terms alternate between 1 and -1. A possible sequence is</a:t>
            </a:r>
            <a:endParaRPr lang="en-US" dirty="0">
              <a:latin typeface="Calibri (Body)"/>
            </a:endParaRPr>
          </a:p>
        </p:txBody>
      </p:sp>
      <p:graphicFrame>
        <p:nvGraphicFramePr>
          <p:cNvPr id="19" name="Object 18">
            <a:extLst>
              <a:ext uri="{FF2B5EF4-FFF2-40B4-BE49-F238E27FC236}">
                <a16:creationId xmlns:a16="http://schemas.microsoft.com/office/drawing/2014/main" id="{05C20C1C-36B3-481F-A4E5-E63E98FD9A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5148744"/>
              </p:ext>
            </p:extLst>
          </p:nvPr>
        </p:nvGraphicFramePr>
        <p:xfrm>
          <a:off x="2020824" y="5623560"/>
          <a:ext cx="1401191" cy="569976"/>
        </p:xfrm>
        <a:graphic>
          <a:graphicData uri="http://schemas.openxmlformats.org/presentationml/2006/ole">
            <mc:AlternateContent xmlns:mc="http://schemas.openxmlformats.org/markup-compatibility/2006">
              <mc:Choice xmlns:v="urn:schemas-microsoft-com:vml" Requires="v">
                <p:oleObj name="Equation" r:id="rId8" imgW="685800" imgH="279360" progId="Equation.DSMT4">
                  <p:embed/>
                </p:oleObj>
              </mc:Choice>
              <mc:Fallback>
                <p:oleObj name="Equation" r:id="rId8" imgW="685800" imgH="279360" progId="Equation.DSMT4">
                  <p:embed/>
                  <p:pic>
                    <p:nvPicPr>
                      <p:cNvPr id="0" name=""/>
                      <p:cNvPicPr/>
                      <p:nvPr/>
                    </p:nvPicPr>
                    <p:blipFill>
                      <a:blip r:embed="rId9"/>
                      <a:stretch>
                        <a:fillRect/>
                      </a:stretch>
                    </p:blipFill>
                    <p:spPr>
                      <a:xfrm>
                        <a:off x="2020824" y="5623560"/>
                        <a:ext cx="1401191" cy="56997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26DB5D3-0E7A-4AE1-871E-460934B15402}"/>
              </a:ext>
            </a:extLst>
          </p:cNvPr>
          <p:cNvSpPr>
            <a:spLocks noGrp="1"/>
          </p:cNvSpPr>
          <p:nvPr>
            <p:ph idx="15"/>
          </p:nvPr>
        </p:nvSpPr>
        <p:spPr>
          <a:xfrm>
            <a:off x="3394393" y="5692767"/>
            <a:ext cx="5334000" cy="42614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This is a geometric progression with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a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1</a:t>
            </a:r>
            <a:endParaRPr lang="en-US" dirty="0">
              <a:latin typeface="Calibri (Body)"/>
            </a:endParaRPr>
          </a:p>
        </p:txBody>
      </p:sp>
      <p:sp>
        <p:nvSpPr>
          <p:cNvPr id="10" name="Content Placeholder 9">
            <a:extLst>
              <a:ext uri="{FF2B5EF4-FFF2-40B4-BE49-F238E27FC236}">
                <a16:creationId xmlns:a16="http://schemas.microsoft.com/office/drawing/2014/main" id="{AA80B624-893C-4B18-BB16-856BE5B611C4}"/>
              </a:ext>
            </a:extLst>
          </p:cNvPr>
          <p:cNvSpPr>
            <a:spLocks noGrp="1"/>
          </p:cNvSpPr>
          <p:nvPr>
            <p:ph idx="16"/>
          </p:nvPr>
        </p:nvSpPr>
        <p:spPr>
          <a:xfrm>
            <a:off x="457200" y="6044885"/>
            <a:ext cx="1563624" cy="43211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r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rPr>
              <a:t>−</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1.</a:t>
            </a:r>
            <a:endParaRPr lang="en-US" dirty="0">
              <a:latin typeface="Calibri (Body)"/>
            </a:endParaRPr>
          </a:p>
        </p:txBody>
      </p:sp>
      <p:sp>
        <p:nvSpPr>
          <p:cNvPr id="15" name="Slide Number Placeholder 5">
            <a:extLst>
              <a:ext uri="{FF2B5EF4-FFF2-40B4-BE49-F238E27FC236}">
                <a16:creationId xmlns:a16="http://schemas.microsoft.com/office/drawing/2014/main" id="{7FC8832C-9A63-4199-9B7A-58C415E762A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94</a:t>
            </a:fld>
            <a:endParaRPr lang="en-US" dirty="0">
              <a:solidFill>
                <a:schemeClr val="bg1"/>
              </a:solidFill>
            </a:endParaRPr>
          </a:p>
        </p:txBody>
      </p:sp>
    </p:spTree>
    <p:extLst>
      <p:ext uri="{BB962C8B-B14F-4D97-AF65-F5344CB8AC3E}">
        <p14:creationId xmlns:p14="http://schemas.microsoft.com/office/powerpoint/2010/main" val="28409438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8169-E33F-4C4C-9C89-556DB5957E58}"/>
              </a:ext>
            </a:extLst>
          </p:cNvPr>
          <p:cNvSpPr>
            <a:spLocks noGrp="1"/>
          </p:cNvSpPr>
          <p:nvPr>
            <p:ph type="title"/>
          </p:nvPr>
        </p:nvSpPr>
        <p:spPr/>
        <p:txBody>
          <a:bodyPr/>
          <a:lstStyle/>
          <a:p>
            <a:r>
              <a:rPr lang="en-US" dirty="0"/>
              <a:t>Questions on Special Integer Sequences (</a:t>
            </a:r>
            <a:r>
              <a:rPr lang="en-US" i="1" dirty="0"/>
              <a:t>opt</a:t>
            </a:r>
            <a:r>
              <a:rPr lang="en-US" dirty="0"/>
              <a:t>)</a:t>
            </a:r>
            <a:r>
              <a:rPr lang="en-US" sz="1500" dirty="0"/>
              <a:t> 2</a:t>
            </a:r>
            <a:endParaRPr lang="en-US" dirty="0"/>
          </a:p>
        </p:txBody>
      </p:sp>
      <p:sp>
        <p:nvSpPr>
          <p:cNvPr id="4" name="Content Placeholder 3">
            <a:extLst>
              <a:ext uri="{FF2B5EF4-FFF2-40B4-BE49-F238E27FC236}">
                <a16:creationId xmlns:a16="http://schemas.microsoft.com/office/drawing/2014/main" id="{0EDF53F1-EEA0-4FAF-BFFE-C84E4FA3B8E1}"/>
              </a:ext>
            </a:extLst>
          </p:cNvPr>
          <p:cNvSpPr>
            <a:spLocks noGrp="1"/>
          </p:cNvSpPr>
          <p:nvPr>
            <p:ph idx="13"/>
          </p:nvPr>
        </p:nvSpPr>
        <p:spPr>
          <a:xfrm>
            <a:off x="914400" y="1527048"/>
            <a:ext cx="7845552" cy="457200"/>
          </a:xfrm>
          <a:solidFill>
            <a:srgbClr val="E1F3FF"/>
          </a:solidFill>
          <a:ln w="28575">
            <a:solidFill>
              <a:srgbClr val="14AAE1"/>
            </a:solidFill>
          </a:ln>
        </p:spPr>
        <p:txBody>
          <a:bodyPr/>
          <a:lstStyle/>
          <a:p>
            <a:pPr>
              <a:spcBef>
                <a:spcPts val="0"/>
              </a:spcBef>
            </a:pPr>
            <a:r>
              <a:rPr lang="en-US" sz="2400" b="1" dirty="0"/>
              <a:t>TABLE 1 </a:t>
            </a:r>
            <a:r>
              <a:rPr lang="en-US" sz="2400" dirty="0"/>
              <a:t>Some Useful Sequences.</a:t>
            </a:r>
          </a:p>
        </p:txBody>
      </p:sp>
      <p:sp>
        <p:nvSpPr>
          <p:cNvPr id="3" name="Content Placeholder 2" hidden="1">
            <a:extLst>
              <a:ext uri="{FF2B5EF4-FFF2-40B4-BE49-F238E27FC236}">
                <a16:creationId xmlns:a16="http://schemas.microsoft.com/office/drawing/2014/main" id="{63CC3200-F5D6-4752-B3B0-C8C82F1C7BB7}"/>
              </a:ext>
            </a:extLst>
          </p:cNvPr>
          <p:cNvSpPr>
            <a:spLocks noGrp="1"/>
          </p:cNvSpPr>
          <p:nvPr>
            <p:ph idx="1"/>
          </p:nvPr>
        </p:nvSpPr>
        <p:spPr>
          <a:xfrm>
            <a:off x="2509982" y="3661323"/>
            <a:ext cx="5029200" cy="491820"/>
          </a:xfrm>
        </p:spPr>
        <p:txBody>
          <a:bodyPr/>
          <a:lstStyle/>
          <a:p>
            <a:r>
              <a:rPr lang="en-US" sz="2000" dirty="0">
                <a:effectLst/>
                <a:latin typeface="Calibri (Body)"/>
                <a:ea typeface="Calibri" panose="020F0502020204030204" pitchFamily="34" charset="0"/>
              </a:rPr>
              <a:t>The following content is arranged like a table.</a:t>
            </a:r>
            <a:endParaRPr lang="en-US" sz="2000" dirty="0">
              <a:latin typeface="Calibri (Body)"/>
            </a:endParaRPr>
          </a:p>
        </p:txBody>
      </p:sp>
      <p:graphicFrame>
        <p:nvGraphicFramePr>
          <p:cNvPr id="8" name="Table 3">
            <a:extLst>
              <a:ext uri="{FF2B5EF4-FFF2-40B4-BE49-F238E27FC236}">
                <a16:creationId xmlns:a16="http://schemas.microsoft.com/office/drawing/2014/main" id="{931C666A-6D6F-49EA-8090-3132D8CD677C}"/>
              </a:ext>
            </a:extLst>
          </p:cNvPr>
          <p:cNvGraphicFramePr>
            <a:graphicFrameLocks noGrp="1"/>
          </p:cNvGraphicFramePr>
          <p:nvPr>
            <p:extLst>
              <p:ext uri="{D42A27DB-BD31-4B8C-83A1-F6EECF244321}">
                <p14:modId xmlns:p14="http://schemas.microsoft.com/office/powerpoint/2010/main" val="3815087357"/>
              </p:ext>
            </p:extLst>
          </p:nvPr>
        </p:nvGraphicFramePr>
        <p:xfrm>
          <a:off x="914400" y="1981200"/>
          <a:ext cx="7848600" cy="4495800"/>
        </p:xfrm>
        <a:graphic>
          <a:graphicData uri="http://schemas.openxmlformats.org/drawingml/2006/table">
            <a:tbl>
              <a:tblPr firstRow="1" bandRow="1">
                <a:tableStyleId>{5C22544A-7EE6-4342-B048-85BDC9FD1C3A}</a:tableStyleId>
              </a:tblPr>
              <a:tblGrid>
                <a:gridCol w="1385047">
                  <a:extLst>
                    <a:ext uri="{9D8B030D-6E8A-4147-A177-3AD203B41FA5}">
                      <a16:colId xmlns:a16="http://schemas.microsoft.com/office/drawing/2014/main" val="1402278756"/>
                    </a:ext>
                  </a:extLst>
                </a:gridCol>
                <a:gridCol w="6463553">
                  <a:extLst>
                    <a:ext uri="{9D8B030D-6E8A-4147-A177-3AD203B41FA5}">
                      <a16:colId xmlns:a16="http://schemas.microsoft.com/office/drawing/2014/main" val="285891526"/>
                    </a:ext>
                  </a:extLst>
                </a:gridCol>
              </a:tblGrid>
              <a:tr h="444105">
                <a:tc>
                  <a:txBody>
                    <a:bodyPr/>
                    <a:lstStyle/>
                    <a:p>
                      <a:endParaRPr lang="en-US" sz="22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endParaRPr lang="en-US" sz="22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extLst>
                  <a:ext uri="{0D108BD9-81ED-4DB2-BD59-A6C34878D82A}">
                    <a16:rowId xmlns:a16="http://schemas.microsoft.com/office/drawing/2014/main" val="1517576619"/>
                  </a:ext>
                </a:extLst>
              </a:tr>
              <a:tr h="4051695">
                <a:tc>
                  <a:txBody>
                    <a:bodyPr/>
                    <a:lstStyle/>
                    <a:p>
                      <a:pPr>
                        <a:spcBef>
                          <a:spcPts val="1200"/>
                        </a:spcBef>
                        <a:spcAft>
                          <a:spcPts val="600"/>
                        </a:spcAft>
                      </a:pPr>
                      <a:endParaRPr lang="en-US" sz="2200" i="1"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chemeClr val="bg1"/>
                    </a:solidFill>
                  </a:tcPr>
                </a:tc>
                <a:tc>
                  <a:txBody>
                    <a:bodyPr/>
                    <a:lstStyle/>
                    <a:p>
                      <a:pPr>
                        <a:spcBef>
                          <a:spcPts val="1200"/>
                        </a:spcBef>
                        <a:spcAft>
                          <a:spcPts val="600"/>
                        </a:spcAft>
                      </a:pPr>
                      <a:endParaRPr lang="en-US" sz="2200"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chemeClr val="bg1"/>
                    </a:solidFill>
                  </a:tcPr>
                </a:tc>
                <a:extLst>
                  <a:ext uri="{0D108BD9-81ED-4DB2-BD59-A6C34878D82A}">
                    <a16:rowId xmlns:a16="http://schemas.microsoft.com/office/drawing/2014/main" val="1676378713"/>
                  </a:ext>
                </a:extLst>
              </a:tr>
            </a:tbl>
          </a:graphicData>
        </a:graphic>
      </p:graphicFrame>
      <p:graphicFrame>
        <p:nvGraphicFramePr>
          <p:cNvPr id="10" name="Object 9">
            <a:extLst>
              <a:ext uri="{FF2B5EF4-FFF2-40B4-BE49-F238E27FC236}">
                <a16:creationId xmlns:a16="http://schemas.microsoft.com/office/drawing/2014/main" id="{CFB8B3DD-C0C7-48E7-B06F-2956F8B7FD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0679783"/>
              </p:ext>
            </p:extLst>
          </p:nvPr>
        </p:nvGraphicFramePr>
        <p:xfrm>
          <a:off x="950976" y="2020824"/>
          <a:ext cx="1144769" cy="340995"/>
        </p:xfrm>
        <a:graphic>
          <a:graphicData uri="http://schemas.openxmlformats.org/presentationml/2006/ole">
            <mc:AlternateContent xmlns:mc="http://schemas.openxmlformats.org/markup-compatibility/2006">
              <mc:Choice xmlns:v="urn:schemas-microsoft-com:vml" Requires="v">
                <p:oleObj name="Equation" r:id="rId2" imgW="596880" imgH="177480" progId="Equation.DSMT4">
                  <p:embed/>
                </p:oleObj>
              </mc:Choice>
              <mc:Fallback>
                <p:oleObj name="Equation" r:id="rId2" imgW="596880" imgH="177480" progId="Equation.DSMT4">
                  <p:embed/>
                  <p:pic>
                    <p:nvPicPr>
                      <p:cNvPr id="7" name="Object 6">
                        <a:extLst>
                          <a:ext uri="{FF2B5EF4-FFF2-40B4-BE49-F238E27FC236}">
                            <a16:creationId xmlns:a16="http://schemas.microsoft.com/office/drawing/2014/main" id="{FB742F8C-F555-461D-8321-E350C6656E52}"/>
                          </a:ext>
                          <a:ext uri="{C183D7F6-B498-43B3-948B-1728B52AA6E4}">
                            <adec:decorative xmlns:adec="http://schemas.microsoft.com/office/drawing/2017/decorative" val="1"/>
                          </a:ext>
                        </a:extLst>
                      </p:cNvPr>
                      <p:cNvPicPr/>
                      <p:nvPr/>
                    </p:nvPicPr>
                    <p:blipFill>
                      <a:blip r:embed="rId3"/>
                      <a:stretch>
                        <a:fillRect/>
                      </a:stretch>
                    </p:blipFill>
                    <p:spPr>
                      <a:xfrm>
                        <a:off x="950976" y="2020824"/>
                        <a:ext cx="1144769" cy="3409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7475DD4-B475-4199-A680-5C0E4B1120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0050231"/>
              </p:ext>
            </p:extLst>
          </p:nvPr>
        </p:nvGraphicFramePr>
        <p:xfrm>
          <a:off x="2362200" y="2049341"/>
          <a:ext cx="1654119" cy="298660"/>
        </p:xfrm>
        <a:graphic>
          <a:graphicData uri="http://schemas.openxmlformats.org/presentationml/2006/ole">
            <mc:AlternateContent xmlns:mc="http://schemas.openxmlformats.org/markup-compatibility/2006">
              <mc:Choice xmlns:v="urn:schemas-microsoft-com:vml" Requires="v">
                <p:oleObj name="Equation" r:id="rId4" imgW="914400" imgH="164880" progId="Equation.DSMT4">
                  <p:embed/>
                </p:oleObj>
              </mc:Choice>
              <mc:Fallback>
                <p:oleObj name="Equation" r:id="rId4" imgW="914400" imgH="164880" progId="Equation.DSMT4">
                  <p:embed/>
                  <p:pic>
                    <p:nvPicPr>
                      <p:cNvPr id="8" name="Object 7">
                        <a:extLst>
                          <a:ext uri="{FF2B5EF4-FFF2-40B4-BE49-F238E27FC236}">
                            <a16:creationId xmlns:a16="http://schemas.microsoft.com/office/drawing/2014/main" id="{609F12C3-12A1-4126-9864-C565DF112876}"/>
                          </a:ext>
                          <a:ext uri="{C183D7F6-B498-43B3-948B-1728B52AA6E4}">
                            <adec:decorative xmlns:adec="http://schemas.microsoft.com/office/drawing/2017/decorative" val="1"/>
                          </a:ext>
                        </a:extLst>
                      </p:cNvPr>
                      <p:cNvPicPr/>
                      <p:nvPr/>
                    </p:nvPicPr>
                    <p:blipFill>
                      <a:blip r:embed="rId5"/>
                      <a:stretch>
                        <a:fillRect/>
                      </a:stretch>
                    </p:blipFill>
                    <p:spPr>
                      <a:xfrm>
                        <a:off x="2362200" y="2049341"/>
                        <a:ext cx="1654119" cy="2986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0E72E27-3D79-4412-A9E9-BF5EB1D5DD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7588872"/>
              </p:ext>
            </p:extLst>
          </p:nvPr>
        </p:nvGraphicFramePr>
        <p:xfrm>
          <a:off x="960120" y="2443196"/>
          <a:ext cx="326044" cy="376204"/>
        </p:xfrm>
        <a:graphic>
          <a:graphicData uri="http://schemas.openxmlformats.org/presentationml/2006/ole">
            <mc:AlternateContent xmlns:mc="http://schemas.openxmlformats.org/markup-compatibility/2006">
              <mc:Choice xmlns:v="urn:schemas-microsoft-com:vml" Requires="v">
                <p:oleObj name="Equation" r:id="rId6" imgW="164880" imgH="190440" progId="Equation.DSMT4">
                  <p:embed/>
                </p:oleObj>
              </mc:Choice>
              <mc:Fallback>
                <p:oleObj name="Equation" r:id="rId6" imgW="164880" imgH="190440" progId="Equation.DSMT4">
                  <p:embed/>
                  <p:pic>
                    <p:nvPicPr>
                      <p:cNvPr id="9" name="Object 8">
                        <a:extLst>
                          <a:ext uri="{FF2B5EF4-FFF2-40B4-BE49-F238E27FC236}">
                            <a16:creationId xmlns:a16="http://schemas.microsoft.com/office/drawing/2014/main" id="{A8441142-D06B-4878-A4F7-D57A994D0D43}"/>
                          </a:ext>
                          <a:ext uri="{C183D7F6-B498-43B3-948B-1728B52AA6E4}">
                            <adec:decorative xmlns:adec="http://schemas.microsoft.com/office/drawing/2017/decorative" val="1"/>
                          </a:ext>
                        </a:extLst>
                      </p:cNvPr>
                      <p:cNvPicPr/>
                      <p:nvPr/>
                    </p:nvPicPr>
                    <p:blipFill>
                      <a:blip r:embed="rId7"/>
                      <a:stretch>
                        <a:fillRect/>
                      </a:stretch>
                    </p:blipFill>
                    <p:spPr>
                      <a:xfrm>
                        <a:off x="960120" y="2443196"/>
                        <a:ext cx="326044" cy="37620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9853201-6991-4F73-B1B3-498E0ED921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203807"/>
              </p:ext>
            </p:extLst>
          </p:nvPr>
        </p:nvGraphicFramePr>
        <p:xfrm>
          <a:off x="2362200" y="2449513"/>
          <a:ext cx="4470400" cy="406400"/>
        </p:xfrm>
        <a:graphic>
          <a:graphicData uri="http://schemas.openxmlformats.org/presentationml/2006/ole">
            <mc:AlternateContent xmlns:mc="http://schemas.openxmlformats.org/markup-compatibility/2006">
              <mc:Choice xmlns:v="urn:schemas-microsoft-com:vml" Requires="v">
                <p:oleObj name="Equation" r:id="rId8" imgW="2234880" imgH="203040" progId="Equation.DSMT4">
                  <p:embed/>
                </p:oleObj>
              </mc:Choice>
              <mc:Fallback>
                <p:oleObj name="Equation" r:id="rId8" imgW="2234880" imgH="203040" progId="Equation.DSMT4">
                  <p:embed/>
                  <p:pic>
                    <p:nvPicPr>
                      <p:cNvPr id="16" name="Object 15">
                        <a:extLst>
                          <a:ext uri="{FF2B5EF4-FFF2-40B4-BE49-F238E27FC236}">
                            <a16:creationId xmlns:a16="http://schemas.microsoft.com/office/drawing/2014/main" id="{3E983008-9E3D-4078-93C6-B6BFFC6CC618}"/>
                          </a:ext>
                          <a:ext uri="{C183D7F6-B498-43B3-948B-1728B52AA6E4}">
                            <adec:decorative xmlns:adec="http://schemas.microsoft.com/office/drawing/2017/decorative" val="1"/>
                          </a:ext>
                        </a:extLst>
                      </p:cNvPr>
                      <p:cNvPicPr/>
                      <p:nvPr/>
                    </p:nvPicPr>
                    <p:blipFill>
                      <a:blip r:embed="rId9"/>
                      <a:stretch>
                        <a:fillRect/>
                      </a:stretch>
                    </p:blipFill>
                    <p:spPr>
                      <a:xfrm>
                        <a:off x="2362200" y="2449513"/>
                        <a:ext cx="4470400" cy="406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5C5AA97-E0BA-4984-A939-780E2BC3D1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7147001"/>
              </p:ext>
            </p:extLst>
          </p:nvPr>
        </p:nvGraphicFramePr>
        <p:xfrm>
          <a:off x="960120" y="2983922"/>
          <a:ext cx="326044" cy="376205"/>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10" name="Object 9">
                        <a:extLst>
                          <a:ext uri="{FF2B5EF4-FFF2-40B4-BE49-F238E27FC236}">
                            <a16:creationId xmlns:a16="http://schemas.microsoft.com/office/drawing/2014/main" id="{8BDA4C65-CA64-4FE5-A80F-7DFDAE55DAD3}"/>
                          </a:ext>
                          <a:ext uri="{C183D7F6-B498-43B3-948B-1728B52AA6E4}">
                            <adec:decorative xmlns:adec="http://schemas.microsoft.com/office/drawing/2017/decorative" val="1"/>
                          </a:ext>
                        </a:extLst>
                      </p:cNvPr>
                      <p:cNvPicPr/>
                      <p:nvPr/>
                    </p:nvPicPr>
                    <p:blipFill>
                      <a:blip r:embed="rId11"/>
                      <a:stretch>
                        <a:fillRect/>
                      </a:stretch>
                    </p:blipFill>
                    <p:spPr>
                      <a:xfrm>
                        <a:off x="960120" y="2983922"/>
                        <a:ext cx="326044" cy="37620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44F52E3-F8F6-4869-A120-84F5927A67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22854912"/>
              </p:ext>
            </p:extLst>
          </p:nvPr>
        </p:nvGraphicFramePr>
        <p:xfrm>
          <a:off x="2362200" y="3022600"/>
          <a:ext cx="5540375" cy="407988"/>
        </p:xfrm>
        <a:graphic>
          <a:graphicData uri="http://schemas.openxmlformats.org/presentationml/2006/ole">
            <mc:AlternateContent xmlns:mc="http://schemas.openxmlformats.org/markup-compatibility/2006">
              <mc:Choice xmlns:v="urn:schemas-microsoft-com:vml" Requires="v">
                <p:oleObj name="Equation" r:id="rId12" imgW="2755800" imgH="203040" progId="Equation.DSMT4">
                  <p:embed/>
                </p:oleObj>
              </mc:Choice>
              <mc:Fallback>
                <p:oleObj name="Equation" r:id="rId12" imgW="2755800" imgH="203040" progId="Equation.DSMT4">
                  <p:embed/>
                  <p:pic>
                    <p:nvPicPr>
                      <p:cNvPr id="17" name="Object 16">
                        <a:extLst>
                          <a:ext uri="{FF2B5EF4-FFF2-40B4-BE49-F238E27FC236}">
                            <a16:creationId xmlns:a16="http://schemas.microsoft.com/office/drawing/2014/main" id="{94970419-CD2A-4F7A-8C72-2B57DF1A096B}"/>
                          </a:ext>
                          <a:ext uri="{C183D7F6-B498-43B3-948B-1728B52AA6E4}">
                            <adec:decorative xmlns:adec="http://schemas.microsoft.com/office/drawing/2017/decorative" val="1"/>
                          </a:ext>
                        </a:extLst>
                      </p:cNvPr>
                      <p:cNvPicPr/>
                      <p:nvPr/>
                    </p:nvPicPr>
                    <p:blipFill>
                      <a:blip r:embed="rId13"/>
                      <a:stretch>
                        <a:fillRect/>
                      </a:stretch>
                    </p:blipFill>
                    <p:spPr>
                      <a:xfrm>
                        <a:off x="2362200" y="3022600"/>
                        <a:ext cx="5540375" cy="4079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7EC90E6-C569-4202-9ED6-9707C43386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1639019"/>
              </p:ext>
            </p:extLst>
          </p:nvPr>
        </p:nvGraphicFramePr>
        <p:xfrm>
          <a:off x="960120" y="3554107"/>
          <a:ext cx="326044" cy="349333"/>
        </p:xfrm>
        <a:graphic>
          <a:graphicData uri="http://schemas.openxmlformats.org/presentationml/2006/ole">
            <mc:AlternateContent xmlns:mc="http://schemas.openxmlformats.org/markup-compatibility/2006">
              <mc:Choice xmlns:v="urn:schemas-microsoft-com:vml" Requires="v">
                <p:oleObj name="Equation" r:id="rId14" imgW="177480" imgH="190440" progId="Equation.DSMT4">
                  <p:embed/>
                </p:oleObj>
              </mc:Choice>
              <mc:Fallback>
                <p:oleObj name="Equation" r:id="rId14" imgW="177480" imgH="190440" progId="Equation.DSMT4">
                  <p:embed/>
                  <p:pic>
                    <p:nvPicPr>
                      <p:cNvPr id="11" name="Object 10">
                        <a:extLst>
                          <a:ext uri="{FF2B5EF4-FFF2-40B4-BE49-F238E27FC236}">
                            <a16:creationId xmlns:a16="http://schemas.microsoft.com/office/drawing/2014/main" id="{3C87684B-2E3C-4D4C-8D9F-65E1F9A8428A}"/>
                          </a:ext>
                          <a:ext uri="{C183D7F6-B498-43B3-948B-1728B52AA6E4}">
                            <adec:decorative xmlns:adec="http://schemas.microsoft.com/office/drawing/2017/decorative" val="1"/>
                          </a:ext>
                        </a:extLst>
                      </p:cNvPr>
                      <p:cNvPicPr/>
                      <p:nvPr/>
                    </p:nvPicPr>
                    <p:blipFill>
                      <a:blip r:embed="rId15"/>
                      <a:stretch>
                        <a:fillRect/>
                      </a:stretch>
                    </p:blipFill>
                    <p:spPr>
                      <a:xfrm>
                        <a:off x="960120" y="3554107"/>
                        <a:ext cx="326044" cy="34933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E1CE0A7-AFB1-4BCB-8E4C-3B05364D13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2726827"/>
              </p:ext>
            </p:extLst>
          </p:nvPr>
        </p:nvGraphicFramePr>
        <p:xfrm>
          <a:off x="2362200" y="3598862"/>
          <a:ext cx="6248400" cy="395623"/>
        </p:xfrm>
        <a:graphic>
          <a:graphicData uri="http://schemas.openxmlformats.org/presentationml/2006/ole">
            <mc:AlternateContent xmlns:mc="http://schemas.openxmlformats.org/markup-compatibility/2006">
              <mc:Choice xmlns:v="urn:schemas-microsoft-com:vml" Requires="v">
                <p:oleObj name="Equation" r:id="rId16" imgW="3276360" imgH="203040" progId="Equation.DSMT4">
                  <p:embed/>
                </p:oleObj>
              </mc:Choice>
              <mc:Fallback>
                <p:oleObj name="Equation" r:id="rId16" imgW="3276360" imgH="203040" progId="Equation.DSMT4">
                  <p:embed/>
                  <p:pic>
                    <p:nvPicPr>
                      <p:cNvPr id="18" name="Object 17">
                        <a:extLst>
                          <a:ext uri="{FF2B5EF4-FFF2-40B4-BE49-F238E27FC236}">
                            <a16:creationId xmlns:a16="http://schemas.microsoft.com/office/drawing/2014/main" id="{B7E44C7B-7B6E-43C5-A36E-1B8EF43EBFE4}"/>
                          </a:ext>
                          <a:ext uri="{C183D7F6-B498-43B3-948B-1728B52AA6E4}">
                            <adec:decorative xmlns:adec="http://schemas.microsoft.com/office/drawing/2017/decorative" val="1"/>
                          </a:ext>
                        </a:extLst>
                      </p:cNvPr>
                      <p:cNvPicPr/>
                      <p:nvPr/>
                    </p:nvPicPr>
                    <p:blipFill>
                      <a:blip r:embed="rId17"/>
                      <a:stretch>
                        <a:fillRect/>
                      </a:stretch>
                    </p:blipFill>
                    <p:spPr>
                      <a:xfrm>
                        <a:off x="2362200" y="3598862"/>
                        <a:ext cx="6248400" cy="39562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BF9833-50B7-4D26-AD08-7CF7704FA9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8875342"/>
              </p:ext>
            </p:extLst>
          </p:nvPr>
        </p:nvGraphicFramePr>
        <p:xfrm>
          <a:off x="960120" y="4082933"/>
          <a:ext cx="326044" cy="489067"/>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12" name="Object 11">
                        <a:extLst>
                          <a:ext uri="{FF2B5EF4-FFF2-40B4-BE49-F238E27FC236}">
                            <a16:creationId xmlns:a16="http://schemas.microsoft.com/office/drawing/2014/main" id="{7C4CD592-CDA8-40CB-B6FA-414AEF19AA19}"/>
                          </a:ext>
                          <a:ext uri="{C183D7F6-B498-43B3-948B-1728B52AA6E4}">
                            <adec:decorative xmlns:adec="http://schemas.microsoft.com/office/drawing/2017/decorative" val="1"/>
                          </a:ext>
                        </a:extLst>
                      </p:cNvPr>
                      <p:cNvPicPr/>
                      <p:nvPr/>
                    </p:nvPicPr>
                    <p:blipFill>
                      <a:blip r:embed="rId19"/>
                      <a:stretch>
                        <a:fillRect/>
                      </a:stretch>
                    </p:blipFill>
                    <p:spPr>
                      <a:xfrm>
                        <a:off x="960120" y="4082933"/>
                        <a:ext cx="326044" cy="48906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27A6B57-6D8D-41D2-80AE-289E76F5BC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7447419"/>
              </p:ext>
            </p:extLst>
          </p:nvPr>
        </p:nvGraphicFramePr>
        <p:xfrm>
          <a:off x="2362200" y="4165600"/>
          <a:ext cx="4124325" cy="393700"/>
        </p:xfrm>
        <a:graphic>
          <a:graphicData uri="http://schemas.openxmlformats.org/presentationml/2006/ole">
            <mc:AlternateContent xmlns:mc="http://schemas.openxmlformats.org/markup-compatibility/2006">
              <mc:Choice xmlns:v="urn:schemas-microsoft-com:vml" Requires="v">
                <p:oleObj name="Equation" r:id="rId20" imgW="2133360" imgH="203040" progId="Equation.DSMT4">
                  <p:embed/>
                </p:oleObj>
              </mc:Choice>
              <mc:Fallback>
                <p:oleObj name="Equation" r:id="rId20" imgW="2133360" imgH="203040" progId="Equation.DSMT4">
                  <p:embed/>
                  <p:pic>
                    <p:nvPicPr>
                      <p:cNvPr id="19" name="Object 18">
                        <a:extLst>
                          <a:ext uri="{FF2B5EF4-FFF2-40B4-BE49-F238E27FC236}">
                            <a16:creationId xmlns:a16="http://schemas.microsoft.com/office/drawing/2014/main" id="{852847A5-5E50-4F12-82B8-C566C627D6D6}"/>
                          </a:ext>
                          <a:ext uri="{C183D7F6-B498-43B3-948B-1728B52AA6E4}">
                            <adec:decorative xmlns:adec="http://schemas.microsoft.com/office/drawing/2017/decorative" val="1"/>
                          </a:ext>
                        </a:extLst>
                      </p:cNvPr>
                      <p:cNvPicPr/>
                      <p:nvPr/>
                    </p:nvPicPr>
                    <p:blipFill>
                      <a:blip r:embed="rId21"/>
                      <a:stretch>
                        <a:fillRect/>
                      </a:stretch>
                    </p:blipFill>
                    <p:spPr>
                      <a:xfrm>
                        <a:off x="2362200" y="4165600"/>
                        <a:ext cx="4124325" cy="3937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E7845C01-6ADE-46CE-9102-D326CF9365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7316724"/>
              </p:ext>
            </p:extLst>
          </p:nvPr>
        </p:nvGraphicFramePr>
        <p:xfrm>
          <a:off x="960120" y="4697441"/>
          <a:ext cx="317974" cy="340995"/>
        </p:xfrm>
        <a:graphic>
          <a:graphicData uri="http://schemas.openxmlformats.org/presentationml/2006/ole">
            <mc:AlternateContent xmlns:mc="http://schemas.openxmlformats.org/markup-compatibility/2006">
              <mc:Choice xmlns:v="urn:schemas-microsoft-com:vml" Requires="v">
                <p:oleObj name="Equation" r:id="rId22" imgW="177480" imgH="190440" progId="Equation.DSMT4">
                  <p:embed/>
                </p:oleObj>
              </mc:Choice>
              <mc:Fallback>
                <p:oleObj name="Equation" r:id="rId22" imgW="177480" imgH="190440" progId="Equation.DSMT4">
                  <p:embed/>
                  <p:pic>
                    <p:nvPicPr>
                      <p:cNvPr id="13" name="Object 12">
                        <a:extLst>
                          <a:ext uri="{FF2B5EF4-FFF2-40B4-BE49-F238E27FC236}">
                            <a16:creationId xmlns:a16="http://schemas.microsoft.com/office/drawing/2014/main" id="{0DF201C9-CC4C-41EE-AD9B-1E2E9A7AD442}"/>
                          </a:ext>
                          <a:ext uri="{C183D7F6-B498-43B3-948B-1728B52AA6E4}">
                            <adec:decorative xmlns:adec="http://schemas.microsoft.com/office/drawing/2017/decorative" val="1"/>
                          </a:ext>
                        </a:extLst>
                      </p:cNvPr>
                      <p:cNvPicPr/>
                      <p:nvPr/>
                    </p:nvPicPr>
                    <p:blipFill>
                      <a:blip r:embed="rId23"/>
                      <a:stretch>
                        <a:fillRect/>
                      </a:stretch>
                    </p:blipFill>
                    <p:spPr>
                      <a:xfrm>
                        <a:off x="960120" y="4697441"/>
                        <a:ext cx="317974" cy="34099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71A2458-705F-4404-9B83-1D8753E814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07965588"/>
              </p:ext>
            </p:extLst>
          </p:nvPr>
        </p:nvGraphicFramePr>
        <p:xfrm>
          <a:off x="2362200" y="4721225"/>
          <a:ext cx="5021263" cy="400050"/>
        </p:xfrm>
        <a:graphic>
          <a:graphicData uri="http://schemas.openxmlformats.org/presentationml/2006/ole">
            <mc:AlternateContent xmlns:mc="http://schemas.openxmlformats.org/markup-compatibility/2006">
              <mc:Choice xmlns:v="urn:schemas-microsoft-com:vml" Requires="v">
                <p:oleObj name="Equation" r:id="rId24" imgW="2552400" imgH="203040" progId="Equation.DSMT4">
                  <p:embed/>
                </p:oleObj>
              </mc:Choice>
              <mc:Fallback>
                <p:oleObj name="Equation" r:id="rId24" imgW="2552400" imgH="203040" progId="Equation.DSMT4">
                  <p:embed/>
                  <p:pic>
                    <p:nvPicPr>
                      <p:cNvPr id="20" name="Object 19">
                        <a:extLst>
                          <a:ext uri="{FF2B5EF4-FFF2-40B4-BE49-F238E27FC236}">
                            <a16:creationId xmlns:a16="http://schemas.microsoft.com/office/drawing/2014/main" id="{BC0CAFD9-6DD1-4444-AB25-88EE8281A9B1}"/>
                          </a:ext>
                          <a:ext uri="{C183D7F6-B498-43B3-948B-1728B52AA6E4}">
                            <adec:decorative xmlns:adec="http://schemas.microsoft.com/office/drawing/2017/decorative" val="1"/>
                          </a:ext>
                        </a:extLst>
                      </p:cNvPr>
                      <p:cNvPicPr/>
                      <p:nvPr/>
                    </p:nvPicPr>
                    <p:blipFill>
                      <a:blip r:embed="rId25"/>
                      <a:stretch>
                        <a:fillRect/>
                      </a:stretch>
                    </p:blipFill>
                    <p:spPr>
                      <a:xfrm>
                        <a:off x="2362200" y="4721225"/>
                        <a:ext cx="5021263" cy="40005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1420252C-967B-4FAA-91C3-576BD364E4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0940870"/>
              </p:ext>
            </p:extLst>
          </p:nvPr>
        </p:nvGraphicFramePr>
        <p:xfrm>
          <a:off x="960120" y="5253569"/>
          <a:ext cx="326044" cy="372622"/>
        </p:xfrm>
        <a:graphic>
          <a:graphicData uri="http://schemas.openxmlformats.org/presentationml/2006/ole">
            <mc:AlternateContent xmlns:mc="http://schemas.openxmlformats.org/markup-compatibility/2006">
              <mc:Choice xmlns:v="urn:schemas-microsoft-com:vml" Requires="v">
                <p:oleObj name="Equation" r:id="rId26" imgW="177480" imgH="203040" progId="Equation.DSMT4">
                  <p:embed/>
                </p:oleObj>
              </mc:Choice>
              <mc:Fallback>
                <p:oleObj name="Equation" r:id="rId26" imgW="177480" imgH="203040" progId="Equation.DSMT4">
                  <p:embed/>
                  <p:pic>
                    <p:nvPicPr>
                      <p:cNvPr id="14" name="Object 13">
                        <a:extLst>
                          <a:ext uri="{FF2B5EF4-FFF2-40B4-BE49-F238E27FC236}">
                            <a16:creationId xmlns:a16="http://schemas.microsoft.com/office/drawing/2014/main" id="{D8E393E3-CEE5-4DC1-8256-8709E51B5706}"/>
                          </a:ext>
                          <a:ext uri="{C183D7F6-B498-43B3-948B-1728B52AA6E4}">
                            <adec:decorative xmlns:adec="http://schemas.microsoft.com/office/drawing/2017/decorative" val="1"/>
                          </a:ext>
                        </a:extLst>
                      </p:cNvPr>
                      <p:cNvPicPr/>
                      <p:nvPr/>
                    </p:nvPicPr>
                    <p:blipFill>
                      <a:blip r:embed="rId27"/>
                      <a:stretch>
                        <a:fillRect/>
                      </a:stretch>
                    </p:blipFill>
                    <p:spPr>
                      <a:xfrm>
                        <a:off x="960120" y="5253569"/>
                        <a:ext cx="326044" cy="37262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06FCA8C5-91A3-4F96-8084-0D4B9BDEFE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5961346"/>
              </p:ext>
            </p:extLst>
          </p:nvPr>
        </p:nvGraphicFramePr>
        <p:xfrm>
          <a:off x="2362200" y="5310188"/>
          <a:ext cx="6137275" cy="396875"/>
        </p:xfrm>
        <a:graphic>
          <a:graphicData uri="http://schemas.openxmlformats.org/presentationml/2006/ole">
            <mc:AlternateContent xmlns:mc="http://schemas.openxmlformats.org/markup-compatibility/2006">
              <mc:Choice xmlns:v="urn:schemas-microsoft-com:vml" Requires="v">
                <p:oleObj name="Equation" r:id="rId28" imgW="3136680" imgH="203040" progId="Equation.DSMT4">
                  <p:embed/>
                </p:oleObj>
              </mc:Choice>
              <mc:Fallback>
                <p:oleObj name="Equation" r:id="rId28" imgW="3136680" imgH="203040" progId="Equation.DSMT4">
                  <p:embed/>
                  <p:pic>
                    <p:nvPicPr>
                      <p:cNvPr id="21" name="Object 20">
                        <a:extLst>
                          <a:ext uri="{FF2B5EF4-FFF2-40B4-BE49-F238E27FC236}">
                            <a16:creationId xmlns:a16="http://schemas.microsoft.com/office/drawing/2014/main" id="{C38D35E7-AAC4-4AD6-9307-68DBD6328E4C}"/>
                          </a:ext>
                          <a:ext uri="{C183D7F6-B498-43B3-948B-1728B52AA6E4}">
                            <adec:decorative xmlns:adec="http://schemas.microsoft.com/office/drawing/2017/decorative" val="1"/>
                          </a:ext>
                        </a:extLst>
                      </p:cNvPr>
                      <p:cNvPicPr/>
                      <p:nvPr/>
                    </p:nvPicPr>
                    <p:blipFill>
                      <a:blip r:embed="rId29"/>
                      <a:stretch>
                        <a:fillRect/>
                      </a:stretch>
                    </p:blipFill>
                    <p:spPr>
                      <a:xfrm>
                        <a:off x="2362200" y="5310188"/>
                        <a:ext cx="6137275" cy="39687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C5561F5-780D-4AC6-A76C-E1F801B25E9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8578091"/>
              </p:ext>
            </p:extLst>
          </p:nvPr>
        </p:nvGraphicFramePr>
        <p:xfrm>
          <a:off x="960120" y="5865795"/>
          <a:ext cx="316638" cy="340995"/>
        </p:xfrm>
        <a:graphic>
          <a:graphicData uri="http://schemas.openxmlformats.org/presentationml/2006/ole">
            <mc:AlternateContent xmlns:mc="http://schemas.openxmlformats.org/markup-compatibility/2006">
              <mc:Choice xmlns:v="urn:schemas-microsoft-com:vml" Requires="v">
                <p:oleObj name="Equation" r:id="rId30" imgW="164880" imgH="177480" progId="Equation.DSMT4">
                  <p:embed/>
                </p:oleObj>
              </mc:Choice>
              <mc:Fallback>
                <p:oleObj name="Equation" r:id="rId30" imgW="164880" imgH="177480" progId="Equation.DSMT4">
                  <p:embed/>
                  <p:pic>
                    <p:nvPicPr>
                      <p:cNvPr id="15" name="Object 14">
                        <a:extLst>
                          <a:ext uri="{FF2B5EF4-FFF2-40B4-BE49-F238E27FC236}">
                            <a16:creationId xmlns:a16="http://schemas.microsoft.com/office/drawing/2014/main" id="{BA6560D7-7396-434B-98BE-1CB819345063}"/>
                          </a:ext>
                          <a:ext uri="{C183D7F6-B498-43B3-948B-1728B52AA6E4}">
                            <adec:decorative xmlns:adec="http://schemas.microsoft.com/office/drawing/2017/decorative" val="1"/>
                          </a:ext>
                        </a:extLst>
                      </p:cNvPr>
                      <p:cNvPicPr/>
                      <p:nvPr/>
                    </p:nvPicPr>
                    <p:blipFill>
                      <a:blip r:embed="rId31"/>
                      <a:stretch>
                        <a:fillRect/>
                      </a:stretch>
                    </p:blipFill>
                    <p:spPr>
                      <a:xfrm>
                        <a:off x="960120" y="5865795"/>
                        <a:ext cx="316638" cy="34099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CD98D9B-58A8-4888-90A4-3167FADD64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7507239"/>
              </p:ext>
            </p:extLst>
          </p:nvPr>
        </p:nvGraphicFramePr>
        <p:xfrm>
          <a:off x="2362200" y="5797969"/>
          <a:ext cx="6324600" cy="390525"/>
        </p:xfrm>
        <a:graphic>
          <a:graphicData uri="http://schemas.openxmlformats.org/presentationml/2006/ole">
            <mc:AlternateContent xmlns:mc="http://schemas.openxmlformats.org/markup-compatibility/2006">
              <mc:Choice xmlns:v="urn:schemas-microsoft-com:vml" Requires="v">
                <p:oleObj name="Equation" r:id="rId32" imgW="3390840" imgH="203040" progId="Equation.DSMT4">
                  <p:embed/>
                </p:oleObj>
              </mc:Choice>
              <mc:Fallback>
                <p:oleObj name="Equation" r:id="rId32" imgW="3390840" imgH="203040" progId="Equation.DSMT4">
                  <p:embed/>
                  <p:pic>
                    <p:nvPicPr>
                      <p:cNvPr id="22" name="Object 21">
                        <a:extLst>
                          <a:ext uri="{FF2B5EF4-FFF2-40B4-BE49-F238E27FC236}">
                            <a16:creationId xmlns:a16="http://schemas.microsoft.com/office/drawing/2014/main" id="{1079F294-4F8C-45EA-BDD0-9C6A3A676BCF}"/>
                          </a:ext>
                          <a:ext uri="{C183D7F6-B498-43B3-948B-1728B52AA6E4}">
                            <adec:decorative xmlns:adec="http://schemas.microsoft.com/office/drawing/2017/decorative" val="1"/>
                          </a:ext>
                        </a:extLst>
                      </p:cNvPr>
                      <p:cNvPicPr/>
                      <p:nvPr/>
                    </p:nvPicPr>
                    <p:blipFill>
                      <a:blip r:embed="rId33"/>
                      <a:stretch>
                        <a:fillRect/>
                      </a:stretch>
                    </p:blipFill>
                    <p:spPr>
                      <a:xfrm>
                        <a:off x="2362200" y="5797969"/>
                        <a:ext cx="6324600" cy="390525"/>
                      </a:xfrm>
                      <a:prstGeom prst="rect">
                        <a:avLst/>
                      </a:prstGeom>
                    </p:spPr>
                  </p:pic>
                </p:oleObj>
              </mc:Fallback>
            </mc:AlternateContent>
          </a:graphicData>
        </a:graphic>
      </p:graphicFrame>
      <p:sp>
        <p:nvSpPr>
          <p:cNvPr id="26" name="Slide Number Placeholder 5">
            <a:extLst>
              <a:ext uri="{FF2B5EF4-FFF2-40B4-BE49-F238E27FC236}">
                <a16:creationId xmlns:a16="http://schemas.microsoft.com/office/drawing/2014/main" id="{90767294-9372-4AD7-84BA-DC3B8FC7932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95</a:t>
            </a:fld>
            <a:endParaRPr lang="en-US" dirty="0">
              <a:solidFill>
                <a:schemeClr val="bg1"/>
              </a:solidFill>
            </a:endParaRPr>
          </a:p>
        </p:txBody>
      </p:sp>
    </p:spTree>
    <p:extLst>
      <p:ext uri="{BB962C8B-B14F-4D97-AF65-F5344CB8AC3E}">
        <p14:creationId xmlns:p14="http://schemas.microsoft.com/office/powerpoint/2010/main" val="3544496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6906-FAA7-461B-A3D1-22245F713395}"/>
              </a:ext>
            </a:extLst>
          </p:cNvPr>
          <p:cNvSpPr>
            <a:spLocks noGrp="1"/>
          </p:cNvSpPr>
          <p:nvPr>
            <p:ph type="title"/>
          </p:nvPr>
        </p:nvSpPr>
        <p:spPr/>
        <p:txBody>
          <a:bodyPr/>
          <a:lstStyle/>
          <a:p>
            <a:r>
              <a:rPr lang="en-US" dirty="0"/>
              <a:t>Guessing Sequences (</a:t>
            </a:r>
            <a:r>
              <a:rPr lang="en-US" i="1" dirty="0"/>
              <a:t>optional</a:t>
            </a:r>
            <a:r>
              <a:rPr lang="en-US" dirty="0"/>
              <a:t>)</a:t>
            </a:r>
          </a:p>
        </p:txBody>
      </p:sp>
      <p:sp>
        <p:nvSpPr>
          <p:cNvPr id="3" name="Content Placeholder 2">
            <a:extLst>
              <a:ext uri="{FF2B5EF4-FFF2-40B4-BE49-F238E27FC236}">
                <a16:creationId xmlns:a16="http://schemas.microsoft.com/office/drawing/2014/main" id="{C5769457-6DB6-4B00-AAE3-E8E67B29B2CB}"/>
              </a:ext>
            </a:extLst>
          </p:cNvPr>
          <p:cNvSpPr>
            <a:spLocks noGrp="1"/>
          </p:cNvSpPr>
          <p:nvPr>
            <p:ph idx="1"/>
          </p:nvPr>
        </p:nvSpPr>
        <p:spPr>
          <a:xfrm>
            <a:off x="457200" y="1295400"/>
            <a:ext cx="8458200" cy="6984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Example</a:t>
            </a:r>
            <a:r>
              <a:rPr kumimoji="0" lang="en-US" sz="3200" b="0" i="0" u="none" strike="noStrike" kern="1200" cap="none" spc="0" normalizeH="0" baseline="0" noProof="0" dirty="0">
                <a:ln>
                  <a:noFill/>
                </a:ln>
                <a:solidFill>
                  <a:prstClr val="black"/>
                </a:solidFill>
                <a:effectLst/>
                <a:uLnTx/>
                <a:uFillTx/>
                <a:latin typeface="Calibri (Body)"/>
              </a:rPr>
              <a:t>: Conjecture a simple formula for</a:t>
            </a:r>
          </a:p>
        </p:txBody>
      </p:sp>
      <p:graphicFrame>
        <p:nvGraphicFramePr>
          <p:cNvPr id="17" name="Object 16">
            <a:extLst>
              <a:ext uri="{FF2B5EF4-FFF2-40B4-BE49-F238E27FC236}">
                <a16:creationId xmlns:a16="http://schemas.microsoft.com/office/drawing/2014/main" id="{239D4E65-4D55-446A-BC0C-3C373BC9F1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3855260"/>
              </p:ext>
            </p:extLst>
          </p:nvPr>
        </p:nvGraphicFramePr>
        <p:xfrm>
          <a:off x="7461504" y="1313873"/>
          <a:ext cx="437284" cy="605470"/>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
                      <p:cNvPicPr/>
                      <p:nvPr/>
                    </p:nvPicPr>
                    <p:blipFill>
                      <a:blip r:embed="rId3"/>
                      <a:stretch>
                        <a:fillRect/>
                      </a:stretch>
                    </p:blipFill>
                    <p:spPr>
                      <a:xfrm>
                        <a:off x="7461504" y="1313873"/>
                        <a:ext cx="437284" cy="60547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39E45A6-8BB8-4090-9CAA-214457FBA6AC}"/>
              </a:ext>
            </a:extLst>
          </p:cNvPr>
          <p:cNvSpPr>
            <a:spLocks noGrp="1"/>
          </p:cNvSpPr>
          <p:nvPr>
            <p:ph idx="10"/>
          </p:nvPr>
        </p:nvSpPr>
        <p:spPr>
          <a:xfrm>
            <a:off x="7844288" y="1295400"/>
            <a:ext cx="1066800" cy="53547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if the</a:t>
            </a:r>
            <a:endParaRPr lang="en-US" dirty="0">
              <a:latin typeface="Calibri (Body)"/>
            </a:endParaRPr>
          </a:p>
        </p:txBody>
      </p:sp>
      <p:sp>
        <p:nvSpPr>
          <p:cNvPr id="5" name="Content Placeholder 4">
            <a:extLst>
              <a:ext uri="{FF2B5EF4-FFF2-40B4-BE49-F238E27FC236}">
                <a16:creationId xmlns:a16="http://schemas.microsoft.com/office/drawing/2014/main" id="{B3643CAA-D47F-4A14-B0EA-17E2FAAC21D5}"/>
              </a:ext>
            </a:extLst>
          </p:cNvPr>
          <p:cNvSpPr>
            <a:spLocks noGrp="1"/>
          </p:cNvSpPr>
          <p:nvPr>
            <p:ph idx="11"/>
          </p:nvPr>
        </p:nvSpPr>
        <p:spPr>
          <a:xfrm>
            <a:off x="457200" y="1803521"/>
            <a:ext cx="5181600" cy="550253"/>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first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10</a:t>
            </a:r>
            <a:r>
              <a:rPr kumimoji="0" lang="en-US" sz="3200" b="0" i="0" u="none" strike="noStrike" kern="1200" cap="none" spc="0" normalizeH="0" baseline="0" noProof="0" dirty="0">
                <a:ln>
                  <a:noFill/>
                </a:ln>
                <a:solidFill>
                  <a:prstClr val="black"/>
                </a:solidFill>
                <a:effectLst/>
                <a:uLnTx/>
                <a:uFillTx/>
                <a:latin typeface="Calibri (Body)"/>
              </a:rPr>
              <a:t> terms of the sequence</a:t>
            </a:r>
            <a:endParaRPr lang="en-US" dirty="0">
              <a:latin typeface="Calibri (Body)"/>
            </a:endParaRPr>
          </a:p>
        </p:txBody>
      </p:sp>
      <p:graphicFrame>
        <p:nvGraphicFramePr>
          <p:cNvPr id="16" name="Object 15">
            <a:extLst>
              <a:ext uri="{FF2B5EF4-FFF2-40B4-BE49-F238E27FC236}">
                <a16:creationId xmlns:a16="http://schemas.microsoft.com/office/drawing/2014/main" id="{FC4B448D-62C5-4D77-97ED-6E65FF69BE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404439"/>
              </p:ext>
            </p:extLst>
          </p:nvPr>
        </p:nvGraphicFramePr>
        <p:xfrm>
          <a:off x="5486400" y="1752600"/>
          <a:ext cx="838200" cy="698499"/>
        </p:xfrm>
        <a:graphic>
          <a:graphicData uri="http://schemas.openxmlformats.org/presentationml/2006/ole">
            <mc:AlternateContent xmlns:mc="http://schemas.openxmlformats.org/markup-compatibility/2006">
              <mc:Choice xmlns:v="urn:schemas-microsoft-com:vml" Requires="v">
                <p:oleObj name="Equation" r:id="rId4" imgW="304560" imgH="253800" progId="Equation.DSMT4">
                  <p:embed/>
                </p:oleObj>
              </mc:Choice>
              <mc:Fallback>
                <p:oleObj name="Equation" r:id="rId4" imgW="304560" imgH="253800" progId="Equation.DSMT4">
                  <p:embed/>
                  <p:pic>
                    <p:nvPicPr>
                      <p:cNvPr id="16" name="Object 15">
                        <a:extLst>
                          <a:ext uri="{FF2B5EF4-FFF2-40B4-BE49-F238E27FC236}">
                            <a16:creationId xmlns:a16="http://schemas.microsoft.com/office/drawing/2014/main" id="{8502CD32-1321-4A61-B74B-52F28931C6C0}"/>
                          </a:ext>
                        </a:extLst>
                      </p:cNvPr>
                      <p:cNvPicPr/>
                      <p:nvPr/>
                    </p:nvPicPr>
                    <p:blipFill>
                      <a:blip r:embed="rId5"/>
                      <a:stretch>
                        <a:fillRect/>
                      </a:stretch>
                    </p:blipFill>
                    <p:spPr>
                      <a:xfrm>
                        <a:off x="5486400" y="1752600"/>
                        <a:ext cx="838200" cy="69849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4D05FF4-34C8-4818-9131-8EF89D549A8A}"/>
              </a:ext>
            </a:extLst>
          </p:cNvPr>
          <p:cNvSpPr>
            <a:spLocks noGrp="1"/>
          </p:cNvSpPr>
          <p:nvPr>
            <p:ph idx="12"/>
          </p:nvPr>
        </p:nvSpPr>
        <p:spPr>
          <a:xfrm>
            <a:off x="6202584" y="1803522"/>
            <a:ext cx="2209800" cy="550252"/>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are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1, 7, 25,</a:t>
            </a:r>
            <a:endParaRPr lang="en-US" dirty="0">
              <a:latin typeface="Calibri (Body)"/>
            </a:endParaRPr>
          </a:p>
        </p:txBody>
      </p:sp>
      <p:sp>
        <p:nvSpPr>
          <p:cNvPr id="7" name="Content Placeholder 6">
            <a:extLst>
              <a:ext uri="{FF2B5EF4-FFF2-40B4-BE49-F238E27FC236}">
                <a16:creationId xmlns:a16="http://schemas.microsoft.com/office/drawing/2014/main" id="{068974E6-B478-4940-82BF-AEC456F45485}"/>
              </a:ext>
            </a:extLst>
          </p:cNvPr>
          <p:cNvSpPr>
            <a:spLocks noGrp="1"/>
          </p:cNvSpPr>
          <p:nvPr>
            <p:ph idx="13"/>
          </p:nvPr>
        </p:nvSpPr>
        <p:spPr>
          <a:xfrm>
            <a:off x="457200" y="2288077"/>
            <a:ext cx="8153400" cy="236012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79, 241, 727, 2185, 6559, 19681, 59047.</a:t>
            </a:r>
            <a:endParaRPr kumimoji="0" lang="en-US" sz="3200" b="0" i="0" u="none" strike="noStrike" kern="1200" cap="none" spc="0" normalizeH="0" baseline="0" noProof="0" dirty="0">
              <a:ln>
                <a:noFill/>
              </a:ln>
              <a:solidFill>
                <a:prstClr val="black"/>
              </a:solidFill>
              <a:effectLst/>
              <a:uLnTx/>
              <a:uFillTx/>
              <a:latin typeface="Calibri (Body)"/>
            </a:endParaRP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rPr>
              <a:t>Solution</a:t>
            </a:r>
            <a:r>
              <a:rPr kumimoji="0" lang="en-US" sz="3200" b="0" i="0" u="none" strike="noStrike" kern="1200" cap="none" spc="0" normalizeH="0" baseline="0" noProof="0" dirty="0">
                <a:ln>
                  <a:noFill/>
                </a:ln>
                <a:solidFill>
                  <a:prstClr val="black"/>
                </a:solidFill>
                <a:effectLst/>
                <a:uLnTx/>
                <a:uFillTx/>
                <a:latin typeface="Calibri (Body)"/>
              </a:rPr>
              <a:t>: Note the ratio of each term to the previous approximates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3200" b="0" i="0" u="none" strike="noStrike" kern="1200" cap="none" spc="0" normalizeH="0" baseline="0" noProof="0" dirty="0">
                <a:ln>
                  <a:noFill/>
                </a:ln>
                <a:solidFill>
                  <a:prstClr val="black"/>
                </a:solidFill>
                <a:effectLst/>
                <a:uLnTx/>
                <a:uFillTx/>
                <a:latin typeface="Calibri (Body)"/>
              </a:rPr>
              <a:t>. So now compare with the  sequence</a:t>
            </a:r>
            <a:endParaRPr lang="en-US" dirty="0">
              <a:latin typeface="Calibri (Body)"/>
            </a:endParaRPr>
          </a:p>
        </p:txBody>
      </p:sp>
      <p:graphicFrame>
        <p:nvGraphicFramePr>
          <p:cNvPr id="18" name="Object 17">
            <a:extLst>
              <a:ext uri="{FF2B5EF4-FFF2-40B4-BE49-F238E27FC236}">
                <a16:creationId xmlns:a16="http://schemas.microsoft.com/office/drawing/2014/main" id="{5B9C25BC-2CBF-4579-B379-6400B7576E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6108155"/>
              </p:ext>
            </p:extLst>
          </p:nvPr>
        </p:nvGraphicFramePr>
        <p:xfrm>
          <a:off x="2895600" y="3962400"/>
          <a:ext cx="533400" cy="533400"/>
        </p:xfrm>
        <a:graphic>
          <a:graphicData uri="http://schemas.openxmlformats.org/presentationml/2006/ole">
            <mc:AlternateContent xmlns:mc="http://schemas.openxmlformats.org/markup-compatibility/2006">
              <mc:Choice xmlns:v="urn:schemas-microsoft-com:vml" Requires="v">
                <p:oleObj name="Equation" r:id="rId6" imgW="203040" imgH="203040" progId="Equation.DSMT4">
                  <p:embed/>
                </p:oleObj>
              </mc:Choice>
              <mc:Fallback>
                <p:oleObj name="Equation" r:id="rId6" imgW="203040" imgH="203040" progId="Equation.DSMT4">
                  <p:embed/>
                  <p:pic>
                    <p:nvPicPr>
                      <p:cNvPr id="0" name=""/>
                      <p:cNvPicPr/>
                      <p:nvPr/>
                    </p:nvPicPr>
                    <p:blipFill>
                      <a:blip r:embed="rId7"/>
                      <a:stretch>
                        <a:fillRect/>
                      </a:stretch>
                    </p:blipFill>
                    <p:spPr>
                      <a:xfrm>
                        <a:off x="2895600" y="3962400"/>
                        <a:ext cx="533400" cy="533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726AC4B-3ADD-4BFE-8DF4-B562C9C8A3C0}"/>
              </a:ext>
            </a:extLst>
          </p:cNvPr>
          <p:cNvSpPr>
            <a:spLocks noGrp="1"/>
          </p:cNvSpPr>
          <p:nvPr>
            <p:ph idx="14"/>
          </p:nvPr>
        </p:nvSpPr>
        <p:spPr>
          <a:xfrm>
            <a:off x="3352800" y="3955473"/>
            <a:ext cx="5486400" cy="533400"/>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We notice that the </a:t>
            </a:r>
            <a:r>
              <a:rPr kumimoji="0" lang="en-US" sz="3200" b="0" i="1" u="none" strike="noStrike" kern="1200" cap="none" spc="0" normalizeH="0" baseline="0" noProof="0" dirty="0">
                <a:ln>
                  <a:noFill/>
                </a:ln>
                <a:solidFill>
                  <a:prstClr val="black"/>
                </a:solidFill>
                <a:effectLst/>
                <a:uLnTx/>
                <a:uFillTx/>
                <a:latin typeface="Calibri (Body)"/>
              </a:rPr>
              <a:t>n</a:t>
            </a:r>
            <a:r>
              <a:rPr kumimoji="0" lang="en-US" sz="3200" b="0" i="0" u="none" strike="noStrike" kern="1200" cap="none" spc="0" normalizeH="0" baseline="0" noProof="0" dirty="0">
                <a:ln>
                  <a:noFill/>
                </a:ln>
                <a:solidFill>
                  <a:prstClr val="black"/>
                </a:solidFill>
                <a:effectLst/>
                <a:uLnTx/>
                <a:uFillTx/>
                <a:latin typeface="Calibri (Body)"/>
              </a:rPr>
              <a:t>th term is</a:t>
            </a:r>
            <a:endParaRPr lang="en-US" dirty="0">
              <a:latin typeface="Calibri (Body)"/>
            </a:endParaRPr>
          </a:p>
        </p:txBody>
      </p:sp>
      <p:sp>
        <p:nvSpPr>
          <p:cNvPr id="9" name="Content Placeholder 8">
            <a:extLst>
              <a:ext uri="{FF2B5EF4-FFF2-40B4-BE49-F238E27FC236}">
                <a16:creationId xmlns:a16="http://schemas.microsoft.com/office/drawing/2014/main" id="{2651CDF9-7C8D-4932-89BD-21E5B38AB62E}"/>
              </a:ext>
            </a:extLst>
          </p:cNvPr>
          <p:cNvSpPr>
            <a:spLocks noGrp="1"/>
          </p:cNvSpPr>
          <p:nvPr>
            <p:ph idx="15"/>
          </p:nvPr>
        </p:nvSpPr>
        <p:spPr>
          <a:xfrm>
            <a:off x="457200" y="4427498"/>
            <a:ext cx="7924800" cy="1058902"/>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3200" b="0" i="0" u="none" strike="noStrike" kern="1200" cap="none" spc="0" normalizeH="0" baseline="0" noProof="0" dirty="0">
                <a:ln>
                  <a:noFill/>
                </a:ln>
                <a:solidFill>
                  <a:prstClr val="black"/>
                </a:solidFill>
                <a:effectLst/>
                <a:uLnTx/>
                <a:uFillTx/>
                <a:latin typeface="Calibri (Body)"/>
              </a:rPr>
              <a:t> less than the corresponding power of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3200" b="0" i="0" u="none" strike="noStrike" kern="1200" cap="none" spc="0" normalizeH="0" baseline="0" noProof="0" dirty="0">
                <a:ln>
                  <a:noFill/>
                </a:ln>
                <a:solidFill>
                  <a:prstClr val="black"/>
                </a:solidFill>
                <a:effectLst/>
                <a:uLnTx/>
                <a:uFillTx/>
                <a:latin typeface="Calibri (Body)"/>
              </a:rPr>
              <a:t>. So a good conjecture is that</a:t>
            </a:r>
            <a:endParaRPr lang="en-US" dirty="0">
              <a:latin typeface="Calibri (Body)"/>
            </a:endParaRPr>
          </a:p>
        </p:txBody>
      </p:sp>
      <p:graphicFrame>
        <p:nvGraphicFramePr>
          <p:cNvPr id="19" name="Object 18">
            <a:extLst>
              <a:ext uri="{FF2B5EF4-FFF2-40B4-BE49-F238E27FC236}">
                <a16:creationId xmlns:a16="http://schemas.microsoft.com/office/drawing/2014/main" id="{C2613060-671D-4D03-835E-E79DC33858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7455191"/>
              </p:ext>
            </p:extLst>
          </p:nvPr>
        </p:nvGraphicFramePr>
        <p:xfrm>
          <a:off x="4370832" y="4917050"/>
          <a:ext cx="1868697" cy="645550"/>
        </p:xfrm>
        <a:graphic>
          <a:graphicData uri="http://schemas.openxmlformats.org/presentationml/2006/ole">
            <mc:AlternateContent xmlns:mc="http://schemas.openxmlformats.org/markup-compatibility/2006">
              <mc:Choice xmlns:v="urn:schemas-microsoft-com:vml" Requires="v">
                <p:oleObj name="Equation" r:id="rId8" imgW="698400" imgH="241200" progId="Equation.DSMT4">
                  <p:embed/>
                </p:oleObj>
              </mc:Choice>
              <mc:Fallback>
                <p:oleObj name="Equation" r:id="rId8" imgW="698400" imgH="241200" progId="Equation.DSMT4">
                  <p:embed/>
                  <p:pic>
                    <p:nvPicPr>
                      <p:cNvPr id="0" name=""/>
                      <p:cNvPicPr/>
                      <p:nvPr/>
                    </p:nvPicPr>
                    <p:blipFill>
                      <a:blip r:embed="rId9"/>
                      <a:stretch>
                        <a:fillRect/>
                      </a:stretch>
                    </p:blipFill>
                    <p:spPr>
                      <a:xfrm>
                        <a:off x="4370832" y="4917050"/>
                        <a:ext cx="1868697" cy="64555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4AA57703-7587-46CF-871A-967405D6B4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96</a:t>
            </a:fld>
            <a:endParaRPr lang="en-US" dirty="0">
              <a:solidFill>
                <a:schemeClr val="bg1"/>
              </a:solidFill>
            </a:endParaRPr>
          </a:p>
        </p:txBody>
      </p:sp>
    </p:spTree>
    <p:extLst>
      <p:ext uri="{BB962C8B-B14F-4D97-AF65-F5344CB8AC3E}">
        <p14:creationId xmlns:p14="http://schemas.microsoft.com/office/powerpoint/2010/main" val="5074151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Sequences (</a:t>
            </a:r>
            <a:r>
              <a:rPr lang="en-US" i="1" dirty="0"/>
              <a:t>optional</a:t>
            </a:r>
            <a:r>
              <a:rPr lang="en-US" dirty="0"/>
              <a:t>)</a:t>
            </a:r>
            <a:r>
              <a:rPr lang="en-US" sz="1500" dirty="0"/>
              <a:t> 1</a:t>
            </a:r>
            <a:r>
              <a:rPr lang="en-US" dirty="0"/>
              <a:t> </a:t>
            </a:r>
            <a:endParaRPr lang="en-US" sz="1500" dirty="0"/>
          </a:p>
        </p:txBody>
      </p:sp>
      <p:sp>
        <p:nvSpPr>
          <p:cNvPr id="4" name="Content Placeholder 2"/>
          <p:cNvSpPr>
            <a:spLocks noGrp="1"/>
          </p:cNvSpPr>
          <p:nvPr>
            <p:ph idx="1"/>
          </p:nvPr>
        </p:nvSpPr>
        <p:spPr>
          <a:xfrm>
            <a:off x="457200" y="1295400"/>
            <a:ext cx="8382000" cy="5029200"/>
          </a:xfrm>
        </p:spPr>
        <p:txBody>
          <a:bodyPr/>
          <a:lstStyle/>
          <a:p>
            <a:pPr>
              <a:spcBef>
                <a:spcPts val="600"/>
              </a:spcBef>
            </a:pPr>
            <a:r>
              <a:rPr lang="en-US" sz="2600" dirty="0">
                <a:latin typeface="Calibri (Body)"/>
              </a:rPr>
              <a:t>Integer sequences appear in a wide range of contexts. Later we will see the sequence of prime numbers (Chapter 4), the number of ways to order </a:t>
            </a:r>
            <a:r>
              <a:rPr lang="en-US" sz="2600" i="1" dirty="0">
                <a:latin typeface="Calibri (Body)"/>
              </a:rPr>
              <a:t>n</a:t>
            </a:r>
            <a:r>
              <a:rPr lang="en-US" sz="2600" dirty="0">
                <a:latin typeface="Calibri (Body)"/>
              </a:rPr>
              <a:t> discrete objects (Chapter 6), the number of moves needed to solve the Tower of Hanoi puzzle with </a:t>
            </a:r>
            <a:r>
              <a:rPr lang="en-US" sz="2600" i="1" dirty="0">
                <a:latin typeface="Calibri (Body)"/>
              </a:rPr>
              <a:t>n</a:t>
            </a:r>
            <a:r>
              <a:rPr lang="en-US" sz="2600" dirty="0">
                <a:latin typeface="Calibri (Body)"/>
              </a:rPr>
              <a:t> disks (Chapter 8), and the number of rabbits on an island after </a:t>
            </a:r>
            <a:r>
              <a:rPr lang="en-US" sz="2600" i="1" dirty="0">
                <a:latin typeface="Calibri (Body)"/>
              </a:rPr>
              <a:t>n</a:t>
            </a:r>
            <a:r>
              <a:rPr lang="en-US" sz="2600" dirty="0">
                <a:latin typeface="Calibri (Body)"/>
              </a:rPr>
              <a:t> months (Chapter 8).</a:t>
            </a:r>
          </a:p>
          <a:p>
            <a:pPr>
              <a:spcBef>
                <a:spcPts val="600"/>
              </a:spcBef>
            </a:pPr>
            <a:r>
              <a:rPr lang="en-US" sz="2600" dirty="0">
                <a:latin typeface="Calibri (Body)"/>
              </a:rPr>
              <a:t>Integer sequences are useful in many fields such as biology, engineering, chemistry and physics.</a:t>
            </a:r>
          </a:p>
          <a:p>
            <a:pPr>
              <a:spcBef>
                <a:spcPts val="600"/>
              </a:spcBef>
            </a:pPr>
            <a:r>
              <a:rPr lang="en-US" sz="2600" dirty="0">
                <a:latin typeface="Calibri (Body)"/>
              </a:rPr>
              <a:t>On-Line Encyclopedia of Integer Sequences (OESIS) contains over </a:t>
            </a:r>
            <a:r>
              <a:rPr lang="en-US" sz="2600" dirty="0">
                <a:latin typeface="Calibri (Body)"/>
                <a:ea typeface="Cambria Math" pitchFamily="18" charset="0"/>
              </a:rPr>
              <a:t>200,000</a:t>
            </a:r>
            <a:r>
              <a:rPr lang="en-US" sz="2600" dirty="0">
                <a:latin typeface="Calibri (Body)"/>
              </a:rPr>
              <a:t> sequences. Began by Neil Stone in the </a:t>
            </a:r>
            <a:r>
              <a:rPr lang="en-US" sz="2600" dirty="0">
                <a:latin typeface="Calibri (Body)"/>
                <a:ea typeface="Cambria Math" pitchFamily="18" charset="0"/>
              </a:rPr>
              <a:t>1960</a:t>
            </a:r>
            <a:r>
              <a:rPr lang="en-US" sz="2600" dirty="0">
                <a:latin typeface="Calibri (Body)"/>
              </a:rPr>
              <a:t>s (printed form). Now found at </a:t>
            </a:r>
            <a:r>
              <a:rPr lang="en-US" sz="2600" dirty="0">
                <a:solidFill>
                  <a:srgbClr val="5A5000"/>
                </a:solidFill>
                <a:latin typeface="Calibri (Body)"/>
                <a:ea typeface="Cambria Math"/>
                <a:hlinkClick r:id="rId2"/>
              </a:rPr>
              <a:t>http://oeis.org/Spuzzle.html</a:t>
            </a:r>
            <a:endParaRPr lang="en-US" sz="2600" dirty="0">
              <a:solidFill>
                <a:srgbClr val="5A5000"/>
              </a:solidFill>
              <a:latin typeface="Calibri (Body)"/>
            </a:endParaRPr>
          </a:p>
        </p:txBody>
      </p:sp>
      <p:sp>
        <p:nvSpPr>
          <p:cNvPr id="5" name="Slide Number Placeholder 5">
            <a:extLst>
              <a:ext uri="{FF2B5EF4-FFF2-40B4-BE49-F238E27FC236}">
                <a16:creationId xmlns:a16="http://schemas.microsoft.com/office/drawing/2014/main" id="{2DE6E70C-8F4A-48BC-80BE-74E394A0CC5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97</a:t>
            </a:fld>
            <a:endParaRPr lang="en-US" dirty="0">
              <a:solidFill>
                <a:schemeClr val="bg1"/>
              </a:solidFill>
            </a:endParaRPr>
          </a:p>
        </p:txBody>
      </p:sp>
    </p:spTree>
    <p:extLst>
      <p:ext uri="{BB962C8B-B14F-4D97-AF65-F5344CB8AC3E}">
        <p14:creationId xmlns:p14="http://schemas.microsoft.com/office/powerpoint/2010/main" val="3220818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Sequences (</a:t>
            </a:r>
            <a:r>
              <a:rPr lang="en-US" i="1" dirty="0"/>
              <a:t>optional</a:t>
            </a:r>
            <a:r>
              <a:rPr lang="en-US" dirty="0"/>
              <a:t>)</a:t>
            </a:r>
            <a:r>
              <a:rPr lang="en-US" sz="1500" dirty="0"/>
              <a:t> 2</a:t>
            </a:r>
            <a:r>
              <a:rPr lang="en-US" dirty="0"/>
              <a:t> </a:t>
            </a:r>
            <a:endParaRPr lang="en-US" sz="1500" dirty="0"/>
          </a:p>
        </p:txBody>
      </p:sp>
      <p:sp>
        <p:nvSpPr>
          <p:cNvPr id="4" name="Content Placeholder 2"/>
          <p:cNvSpPr>
            <a:spLocks noGrp="1"/>
          </p:cNvSpPr>
          <p:nvPr>
            <p:ph idx="1"/>
          </p:nvPr>
        </p:nvSpPr>
        <p:spPr>
          <a:xfrm>
            <a:off x="457200" y="1295400"/>
            <a:ext cx="8229600" cy="5303520"/>
          </a:xfrm>
        </p:spPr>
        <p:txBody>
          <a:bodyPr/>
          <a:lstStyle/>
          <a:p>
            <a:pPr>
              <a:spcBef>
                <a:spcPts val="300"/>
              </a:spcBef>
            </a:pPr>
            <a:r>
              <a:rPr lang="en-US" sz="2000" dirty="0">
                <a:latin typeface="Calibri (Body)"/>
              </a:rPr>
              <a:t>Here are three interesting sequences to try from the  OESIS site. To solve each puzzle, find a rule that determines the terms of the sequence.</a:t>
            </a:r>
          </a:p>
          <a:p>
            <a:pPr>
              <a:spcBef>
                <a:spcPts val="300"/>
              </a:spcBef>
            </a:pPr>
            <a:r>
              <a:rPr lang="en-US" sz="2000" dirty="0">
                <a:latin typeface="Calibri (Body)"/>
              </a:rPr>
              <a:t>Guess the rules for forming for the following sequences:</a:t>
            </a:r>
          </a:p>
          <a:p>
            <a:pPr marL="0" lvl="1" indent="0">
              <a:spcBef>
                <a:spcPts val="300"/>
              </a:spcBef>
              <a:buNone/>
            </a:pPr>
            <a:r>
              <a:rPr lang="en-US" sz="2000" dirty="0">
                <a:latin typeface="Calibri (Body)"/>
                <a:ea typeface="Cambria Math" pitchFamily="18" charset="0"/>
              </a:rPr>
              <a:t>2, 3, 3, 5, 10, 13, 39, 43, 172, 177, .</a:t>
            </a:r>
            <a:r>
              <a:rPr lang="en-US" sz="100" dirty="0">
                <a:latin typeface="Calibri (Body)"/>
                <a:ea typeface="Cambria Math" pitchFamily="18" charset="0"/>
              </a:rPr>
              <a:t> </a:t>
            </a:r>
            <a:r>
              <a:rPr lang="en-US" sz="2000" dirty="0">
                <a:latin typeface="Calibri (Body)"/>
                <a:ea typeface="Cambria Math" pitchFamily="18" charset="0"/>
              </a:rPr>
              <a:t>.</a:t>
            </a:r>
            <a:r>
              <a:rPr lang="en-US" sz="100" dirty="0">
                <a:latin typeface="Calibri (Body)"/>
                <a:ea typeface="Cambria Math" pitchFamily="18" charset="0"/>
              </a:rPr>
              <a:t> </a:t>
            </a:r>
            <a:r>
              <a:rPr lang="en-US" sz="2000" dirty="0">
                <a:latin typeface="Calibri (Body)"/>
                <a:ea typeface="Cambria Math" pitchFamily="18" charset="0"/>
              </a:rPr>
              <a:t>.</a:t>
            </a:r>
          </a:p>
          <a:p>
            <a:pPr marL="347472" lvl="2" indent="-347472">
              <a:spcBef>
                <a:spcPts val="300"/>
              </a:spcBef>
            </a:pPr>
            <a:r>
              <a:rPr lang="en-US" sz="2000" dirty="0">
                <a:latin typeface="Calibri (Body)"/>
                <a:ea typeface="Cambria Math" pitchFamily="18" charset="0"/>
              </a:rPr>
              <a:t>Hint: Think of adding and multiplying by numbers to generate this sequence.</a:t>
            </a:r>
          </a:p>
          <a:p>
            <a:pPr marL="0" lvl="1" indent="0">
              <a:spcBef>
                <a:spcPts val="300"/>
              </a:spcBef>
              <a:buNone/>
            </a:pPr>
            <a:r>
              <a:rPr lang="en-US" sz="2000" dirty="0">
                <a:latin typeface="Calibri (Body)"/>
                <a:ea typeface="Cambria Math" pitchFamily="18" charset="0"/>
              </a:rPr>
              <a:t>0, 0, 0, 0, 4, 9, 5, 1, 1, 0, 55, .</a:t>
            </a:r>
            <a:r>
              <a:rPr lang="en-US" sz="100" dirty="0">
                <a:latin typeface="Calibri (Body)"/>
                <a:ea typeface="Cambria Math" pitchFamily="18" charset="0"/>
              </a:rPr>
              <a:t> </a:t>
            </a:r>
            <a:r>
              <a:rPr lang="en-US" sz="2000" dirty="0">
                <a:latin typeface="Calibri (Body)"/>
                <a:ea typeface="Cambria Math" pitchFamily="18" charset="0"/>
              </a:rPr>
              <a:t>.</a:t>
            </a:r>
            <a:r>
              <a:rPr lang="en-US" sz="100" dirty="0">
                <a:latin typeface="Calibri (Body)"/>
                <a:ea typeface="Cambria Math" pitchFamily="18" charset="0"/>
              </a:rPr>
              <a:t> </a:t>
            </a:r>
            <a:r>
              <a:rPr lang="en-US" sz="2000" dirty="0">
                <a:latin typeface="Calibri (Body)"/>
                <a:ea typeface="Cambria Math" pitchFamily="18" charset="0"/>
              </a:rPr>
              <a:t>.</a:t>
            </a:r>
          </a:p>
          <a:p>
            <a:pPr marL="347472" lvl="2" indent="-347472">
              <a:spcBef>
                <a:spcPts val="300"/>
              </a:spcBef>
            </a:pPr>
            <a:r>
              <a:rPr lang="en-US" sz="2000" dirty="0">
                <a:latin typeface="Calibri (Body)"/>
                <a:ea typeface="Cambria Math" pitchFamily="18" charset="0"/>
              </a:rPr>
              <a:t>Hint: Think of the English names for the numbers representing the position in the sequence and the Roman Numerals for the same number.</a:t>
            </a:r>
          </a:p>
          <a:p>
            <a:pPr marL="0" lvl="1" indent="0">
              <a:spcBef>
                <a:spcPts val="300"/>
              </a:spcBef>
              <a:buNone/>
            </a:pPr>
            <a:r>
              <a:rPr lang="en-US" sz="2000" dirty="0">
                <a:latin typeface="Calibri (Body)"/>
                <a:ea typeface="Cambria Math" pitchFamily="18" charset="0"/>
              </a:rPr>
              <a:t>2, 4, 6, 30, 32, 34, 36, 40, 42, 44, 46, .</a:t>
            </a:r>
            <a:r>
              <a:rPr lang="en-US" sz="100" dirty="0">
                <a:latin typeface="Calibri (Body)"/>
                <a:ea typeface="Cambria Math" pitchFamily="18" charset="0"/>
              </a:rPr>
              <a:t> </a:t>
            </a:r>
            <a:r>
              <a:rPr lang="en-US" sz="2000" dirty="0">
                <a:latin typeface="Calibri (Body)"/>
                <a:ea typeface="Cambria Math" pitchFamily="18" charset="0"/>
              </a:rPr>
              <a:t>.</a:t>
            </a:r>
            <a:r>
              <a:rPr lang="en-US" sz="100" dirty="0">
                <a:latin typeface="Calibri (Body)"/>
                <a:ea typeface="Cambria Math" pitchFamily="18" charset="0"/>
              </a:rPr>
              <a:t> </a:t>
            </a:r>
            <a:r>
              <a:rPr lang="en-US" sz="2000" dirty="0">
                <a:latin typeface="Calibri (Body)"/>
                <a:ea typeface="Cambria Math" pitchFamily="18" charset="0"/>
              </a:rPr>
              <a:t>.</a:t>
            </a:r>
          </a:p>
          <a:p>
            <a:pPr marL="347472" lvl="2" indent="-347472">
              <a:spcBef>
                <a:spcPts val="300"/>
              </a:spcBef>
            </a:pPr>
            <a:r>
              <a:rPr lang="en-US" sz="2000" dirty="0">
                <a:latin typeface="Calibri (Body)"/>
                <a:ea typeface="Cambria Math" pitchFamily="18" charset="0"/>
              </a:rPr>
              <a:t>Hint: Think of the English names for numbers, and whether or not they have the letter ‘e.’</a:t>
            </a:r>
            <a:endParaRPr lang="en-US" sz="2000" dirty="0">
              <a:latin typeface="Calibri (Body)"/>
            </a:endParaRPr>
          </a:p>
          <a:p>
            <a:pPr>
              <a:spcBef>
                <a:spcPts val="300"/>
              </a:spcBef>
            </a:pPr>
            <a:r>
              <a:rPr lang="en-US" sz="2000" dirty="0">
                <a:latin typeface="Calibri (Body)"/>
              </a:rPr>
              <a:t>The answers and many more can be found at</a:t>
            </a:r>
            <a:r>
              <a:rPr lang="en-US" sz="2000" dirty="0">
                <a:latin typeface="Calibri (Body)"/>
                <a:ea typeface="Cambria Math"/>
              </a:rPr>
              <a:t> </a:t>
            </a:r>
            <a:r>
              <a:rPr lang="en-US" sz="2000" dirty="0">
                <a:latin typeface="Calibri (Body)"/>
                <a:ea typeface="Cambria Math"/>
                <a:hlinkClick r:id="rId2"/>
              </a:rPr>
              <a:t>http://oeis.org/Spuzzle.html</a:t>
            </a:r>
            <a:endParaRPr lang="en-US" sz="2000" dirty="0">
              <a:latin typeface="Calibri (Body)"/>
            </a:endParaRPr>
          </a:p>
        </p:txBody>
      </p:sp>
      <p:sp>
        <p:nvSpPr>
          <p:cNvPr id="5" name="Slide Number Placeholder 5">
            <a:extLst>
              <a:ext uri="{FF2B5EF4-FFF2-40B4-BE49-F238E27FC236}">
                <a16:creationId xmlns:a16="http://schemas.microsoft.com/office/drawing/2014/main" id="{D6A18DE8-1CE5-4A1E-94E4-77DAC0CA1F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98</a:t>
            </a:fld>
            <a:endParaRPr lang="en-US" dirty="0">
              <a:solidFill>
                <a:schemeClr val="bg1"/>
              </a:solidFill>
            </a:endParaRPr>
          </a:p>
        </p:txBody>
      </p:sp>
    </p:spTree>
    <p:extLst>
      <p:ext uri="{BB962C8B-B14F-4D97-AF65-F5344CB8AC3E}">
        <p14:creationId xmlns:p14="http://schemas.microsoft.com/office/powerpoint/2010/main" val="42123301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r>
              <a:rPr lang="en-US" sz="1500" dirty="0"/>
              <a:t> 1</a:t>
            </a:r>
          </a:p>
        </p:txBody>
      </p:sp>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3131885"/>
              </p:ext>
            </p:extLst>
          </p:nvPr>
        </p:nvGraphicFramePr>
        <p:xfrm>
          <a:off x="685800" y="1385888"/>
          <a:ext cx="5956300" cy="3538537"/>
        </p:xfrm>
        <a:graphic>
          <a:graphicData uri="http://schemas.openxmlformats.org/presentationml/2006/ole">
            <mc:AlternateContent xmlns:mc="http://schemas.openxmlformats.org/markup-compatibility/2006">
              <mc:Choice xmlns:v="urn:schemas-microsoft-com:vml" Requires="v">
                <p:oleObj name="Equation" r:id="rId2" imgW="2692080" imgH="1600200" progId="Equation.DSMT4">
                  <p:embed/>
                </p:oleObj>
              </mc:Choice>
              <mc:Fallback>
                <p:oleObj name="Equation" r:id="rId2" imgW="2692080" imgH="1600200" progId="Equation.DSMT4">
                  <p:embed/>
                  <p:pic>
                    <p:nvPicPr>
                      <p:cNvPr id="0" name=""/>
                      <p:cNvPicPr/>
                      <p:nvPr/>
                    </p:nvPicPr>
                    <p:blipFill>
                      <a:blip r:embed="rId3"/>
                      <a:stretch>
                        <a:fillRect/>
                      </a:stretch>
                    </p:blipFill>
                    <p:spPr>
                      <a:xfrm>
                        <a:off x="685800" y="1385888"/>
                        <a:ext cx="5956300" cy="3538537"/>
                      </a:xfrm>
                      <a:prstGeom prst="rect">
                        <a:avLst/>
                      </a:prstGeom>
                    </p:spPr>
                  </p:pic>
                </p:oleObj>
              </mc:Fallback>
            </mc:AlternateContent>
          </a:graphicData>
        </a:graphic>
      </p:graphicFrame>
      <p:sp>
        <p:nvSpPr>
          <p:cNvPr id="4" name="Content Placeholder 3"/>
          <p:cNvSpPr>
            <a:spLocks noGrp="1"/>
          </p:cNvSpPr>
          <p:nvPr>
            <p:ph idx="1"/>
          </p:nvPr>
        </p:nvSpPr>
        <p:spPr>
          <a:xfrm>
            <a:off x="457200" y="5105400"/>
            <a:ext cx="8382000" cy="1447800"/>
          </a:xfrm>
        </p:spPr>
        <p:txBody>
          <a:bodyPr/>
          <a:lstStyle/>
          <a:p>
            <a:pPr>
              <a:spcBef>
                <a:spcPts val="300"/>
              </a:spcBef>
            </a:pPr>
            <a:r>
              <a:rPr lang="en-US" sz="3000" dirty="0">
                <a:latin typeface="Calibri (Body)"/>
              </a:rPr>
              <a:t>The variable </a:t>
            </a:r>
            <a:r>
              <a:rPr lang="en-US" sz="3000" i="1" dirty="0">
                <a:latin typeface="Calibri (Body)"/>
              </a:rPr>
              <a:t>j</a:t>
            </a:r>
            <a:r>
              <a:rPr lang="en-US" sz="3000" dirty="0">
                <a:latin typeface="Calibri (Body)"/>
              </a:rPr>
              <a:t> is called the </a:t>
            </a:r>
            <a:r>
              <a:rPr lang="en-US" sz="3000" i="1" dirty="0">
                <a:latin typeface="Calibri (Body)"/>
              </a:rPr>
              <a:t>index of summation</a:t>
            </a:r>
            <a:r>
              <a:rPr lang="en-US" sz="3000" dirty="0">
                <a:latin typeface="Calibri (Body)"/>
              </a:rPr>
              <a:t>. It runs through all the integers starting with its </a:t>
            </a:r>
            <a:r>
              <a:rPr lang="en-US" sz="3000" i="1" dirty="0">
                <a:latin typeface="Calibri (Body)"/>
              </a:rPr>
              <a:t>lower  limit  m</a:t>
            </a:r>
            <a:r>
              <a:rPr lang="en-US" sz="3000" dirty="0">
                <a:latin typeface="Calibri (Body)"/>
              </a:rPr>
              <a:t> and ending with its </a:t>
            </a:r>
            <a:r>
              <a:rPr lang="en-US" sz="3000" i="1" dirty="0">
                <a:latin typeface="Calibri (Body)"/>
              </a:rPr>
              <a:t>upper limit n</a:t>
            </a:r>
            <a:r>
              <a:rPr lang="en-US" sz="3000" dirty="0">
                <a:latin typeface="Calibri (Body)"/>
              </a:rPr>
              <a:t>.</a:t>
            </a:r>
          </a:p>
        </p:txBody>
      </p:sp>
      <p:sp>
        <p:nvSpPr>
          <p:cNvPr id="5" name="Slide Number Placeholder 5">
            <a:extLst>
              <a:ext uri="{FF2B5EF4-FFF2-40B4-BE49-F238E27FC236}">
                <a16:creationId xmlns:a16="http://schemas.microsoft.com/office/drawing/2014/main" id="{43B9C586-C897-4CC4-B5A1-ADF7A81E07C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99</a:t>
            </a:fld>
            <a:endParaRPr lang="en-US" dirty="0">
              <a:solidFill>
                <a:schemeClr val="bg1"/>
              </a:solidFill>
            </a:endParaRPr>
          </a:p>
        </p:txBody>
      </p:sp>
    </p:spTree>
    <p:extLst>
      <p:ext uri="{BB962C8B-B14F-4D97-AF65-F5344CB8AC3E}">
        <p14:creationId xmlns:p14="http://schemas.microsoft.com/office/powerpoint/2010/main" val="407573873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8428</TotalTime>
  <Words>9274</Words>
  <Application>Microsoft Office PowerPoint</Application>
  <PresentationFormat>On-screen Show (4:3)</PresentationFormat>
  <Paragraphs>1077</Paragraphs>
  <Slides>148</Slides>
  <Notes>5</Notes>
  <HiddenSlides>10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148</vt:i4>
      </vt:variant>
    </vt:vector>
  </HeadingPairs>
  <TitlesOfParts>
    <vt:vector size="167" baseType="lpstr">
      <vt:lpstr>Arial</vt:lpstr>
      <vt:lpstr>ArumSans Bold</vt:lpstr>
      <vt:lpstr>ArumSans Regular</vt:lpstr>
      <vt:lpstr>Calibri</vt:lpstr>
      <vt:lpstr>Calibri (Body)</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Basic Structures: Sets, Functions, Sequences, Sums, and Matrices</vt:lpstr>
      <vt:lpstr>Chapter Summary</vt:lpstr>
      <vt:lpstr>Sets </vt:lpstr>
      <vt:lpstr>Section Summary 1</vt:lpstr>
      <vt:lpstr>Introduction 1</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 1</vt:lpstr>
      <vt:lpstr>Cartesian Product 2</vt:lpstr>
      <vt:lpstr>Truth Sets of Quantifiers</vt:lpstr>
      <vt:lpstr>Set Operations</vt:lpstr>
      <vt:lpstr>Section Summary 2</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 1</vt:lpstr>
      <vt:lpstr>Set Identities 2</vt:lpstr>
      <vt:lpstr>Set Identities 3</vt:lpstr>
      <vt:lpstr>Proving Set Identities</vt:lpstr>
      <vt:lpstr>Proof of Second De Morgan Law 1</vt:lpstr>
      <vt:lpstr>Proof of Second De Morgan Law 2</vt:lpstr>
      <vt:lpstr>Proof of Second De Morgan Law 3</vt:lpstr>
      <vt:lpstr>Set-Builder Notation: Second De Morgan Law</vt:lpstr>
      <vt:lpstr>Membership Table</vt:lpstr>
      <vt:lpstr>Conversion Between Binary, Octal, and Hexadecimal Expansions</vt:lpstr>
      <vt:lpstr>Functions </vt:lpstr>
      <vt:lpstr>Section Summary 3</vt:lpstr>
      <vt:lpstr>Functions 1</vt:lpstr>
      <vt:lpstr>Functions 2</vt:lpstr>
      <vt:lpstr>Functions 3</vt:lpstr>
      <vt:lpstr>Representing Functions</vt:lpstr>
      <vt:lpstr>Questions</vt:lpstr>
      <vt:lpstr>Question on Functions and Sets</vt:lpstr>
      <vt:lpstr>Injections</vt:lpstr>
      <vt:lpstr>Surjections</vt:lpstr>
      <vt:lpstr>Bijections</vt:lpstr>
      <vt:lpstr>Showing that f is one-to-one or onto 1</vt:lpstr>
      <vt:lpstr>Showing that f is one-to-one or onto 2</vt:lpstr>
      <vt:lpstr>Inverse Functions 1</vt:lpstr>
      <vt:lpstr>Inverse Functions 2</vt:lpstr>
      <vt:lpstr>Questions 1</vt:lpstr>
      <vt:lpstr>Questions 2</vt:lpstr>
      <vt:lpstr>Questions 3</vt:lpstr>
      <vt:lpstr>Composition 1</vt:lpstr>
      <vt:lpstr>Composition 2</vt:lpstr>
      <vt:lpstr>Composition 3</vt:lpstr>
      <vt:lpstr>Composition Questions 1</vt:lpstr>
      <vt:lpstr>Composition Questions 2</vt:lpstr>
      <vt:lpstr>Graphs of Functions</vt:lpstr>
      <vt:lpstr>Some Important Functions</vt:lpstr>
      <vt:lpstr>Floor and Ceiling Functions 1</vt:lpstr>
      <vt:lpstr>Floor and Ceiling Functions 2</vt:lpstr>
      <vt:lpstr>Proving Properties of Functions</vt:lpstr>
      <vt:lpstr>Factorial Function</vt:lpstr>
      <vt:lpstr>Partial Functions (optional)</vt:lpstr>
      <vt:lpstr>Sequences and Summations</vt:lpstr>
      <vt:lpstr>Section Summary 4</vt:lpstr>
      <vt:lpstr>Introduction 2</vt:lpstr>
      <vt:lpstr>Sequences 1</vt:lpstr>
      <vt:lpstr>Sequences 2</vt:lpstr>
      <vt:lpstr>Geometric Progression</vt:lpstr>
      <vt:lpstr>Arithmetic Progression</vt:lpstr>
      <vt:lpstr>Strings 1</vt:lpstr>
      <vt:lpstr>Recurrence Relations</vt:lpstr>
      <vt:lpstr>Questions about Recurrence Relations 1</vt:lpstr>
      <vt:lpstr>Questions about Recurrence Relations 2</vt:lpstr>
      <vt:lpstr>Fibonacci Sequence</vt:lpstr>
      <vt:lpstr>Solving Recurrence Relations</vt:lpstr>
      <vt:lpstr>Iterative Solution Example 1</vt:lpstr>
      <vt:lpstr>Iterative Solution Example 2</vt:lpstr>
      <vt:lpstr>Financial Application 1</vt:lpstr>
      <vt:lpstr>Financial Application 2</vt:lpstr>
      <vt:lpstr>Special Integer Sequences (opt)</vt:lpstr>
      <vt:lpstr>Questions on Special Integer Sequences (opt) 1</vt:lpstr>
      <vt:lpstr>Questions on Special Integer Sequences (opt) 2</vt:lpstr>
      <vt:lpstr>Guessing Sequences (optional)</vt:lpstr>
      <vt:lpstr>Integer Sequences (optional) 1 </vt:lpstr>
      <vt:lpstr>Integer Sequences (optional) 2 </vt:lpstr>
      <vt:lpstr>Summations 1</vt:lpstr>
      <vt:lpstr>Summations 2</vt:lpstr>
      <vt:lpstr>Product Notation (optional)</vt:lpstr>
      <vt:lpstr>Geometric Series 1</vt:lpstr>
      <vt:lpstr>Geometric Series 2</vt:lpstr>
      <vt:lpstr>Some Useful Summation Formulae</vt:lpstr>
      <vt:lpstr>Cardinality of Sets</vt:lpstr>
      <vt:lpstr>Section Summary 5</vt:lpstr>
      <vt:lpstr>Cardinality 1</vt:lpstr>
      <vt:lpstr>Cardinality 2</vt:lpstr>
      <vt:lpstr>Showing that a Set is Countable</vt:lpstr>
      <vt:lpstr>Hilbert’s Grand Hotel</vt:lpstr>
      <vt:lpstr>Showing that a Set is Countable 1</vt:lpstr>
      <vt:lpstr>Showing that a Set is Countable 2</vt:lpstr>
      <vt:lpstr>The Positive Rational Numbers are Countable 1</vt:lpstr>
      <vt:lpstr>The Positive Rational Numbers are Countable 2</vt:lpstr>
      <vt:lpstr>Strings 2</vt:lpstr>
      <vt:lpstr>The set of all Java programs is countable.</vt:lpstr>
      <vt:lpstr>The Real Numbers are Uncountable</vt:lpstr>
      <vt:lpstr>Computability (Optional)</vt:lpstr>
      <vt:lpstr>Matrices </vt:lpstr>
      <vt:lpstr>Section Summary 6</vt:lpstr>
      <vt:lpstr>Matrices</vt:lpstr>
      <vt:lpstr>Matrix</vt:lpstr>
      <vt:lpstr>Notation</vt:lpstr>
      <vt:lpstr>Matrix Arithmetic: Addition</vt:lpstr>
      <vt:lpstr>Matrix Multiplication</vt:lpstr>
      <vt:lpstr>Illustration of Matrix Multiplication</vt:lpstr>
      <vt:lpstr>Matrix Multiplication is not Commutative</vt:lpstr>
      <vt:lpstr>Identity Matrix and Powers of Matrices</vt:lpstr>
      <vt:lpstr>Transposes of Matrices 1</vt:lpstr>
      <vt:lpstr>Transposes of Matrices 2</vt:lpstr>
      <vt:lpstr>Zero-One Matrices 1</vt:lpstr>
      <vt:lpstr>Zero-One Matrices 2</vt:lpstr>
      <vt:lpstr>Joins and Meets of Zero-One Matrices</vt:lpstr>
      <vt:lpstr>Boolean Product of Zero-One Matrices 1</vt:lpstr>
      <vt:lpstr>Boolean Product of Zero-One Matrices 2</vt:lpstr>
      <vt:lpstr>Boolean Powers of Zero-One Matrices 1</vt:lpstr>
      <vt:lpstr>Boolean Powers of Zero-One Matrices 2</vt:lpstr>
      <vt:lpstr>End of Main Content</vt:lpstr>
      <vt:lpstr>Accessibility Content:  Text Alternatives for Images</vt:lpstr>
      <vt:lpstr>Functions 3 – Text Alternative</vt:lpstr>
      <vt:lpstr>Inverse Functions 1 – Text Alternative</vt:lpstr>
      <vt:lpstr>Inverse Functions 2 – Text Alternative</vt:lpstr>
      <vt:lpstr>Composition 1 – Text Alternative</vt:lpstr>
      <vt:lpstr>Composition 2 – Text Alternative</vt:lpstr>
      <vt:lpstr>Graphs of Functions – Text Alternative</vt:lpstr>
      <vt:lpstr>Floor and Ceiling Functions 1 – Text Alternative</vt:lpstr>
      <vt:lpstr>Some Useful Summation Formulae – Text Alternative</vt:lpstr>
      <vt:lpstr>The Positive Rational Numbers are Countable 2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Structures: Sets, Functions, Sequences, Sums, and Matrices</dc:title>
  <dc:creator>Hahn, Sandra</dc:creator>
  <cp:lastModifiedBy>Ritik Singh</cp:lastModifiedBy>
  <cp:revision>1373</cp:revision>
  <dcterms:created xsi:type="dcterms:W3CDTF">2017-12-05T17:18:18Z</dcterms:created>
  <dcterms:modified xsi:type="dcterms:W3CDTF">2021-08-06T12:59:09Z</dcterms:modified>
</cp:coreProperties>
</file>