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5.xml" ContentType="application/vnd.openxmlformats-officedocument.theme+xml"/>
  <Override PartName="/ppt/slideLayouts/slideLayout44.xml" ContentType="application/vnd.openxmlformats-officedocument.presentationml.slideLayout+xml"/>
  <Override PartName="/ppt/theme/theme6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7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8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9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10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859" r:id="rId2"/>
    <p:sldMasterId id="2147483744" r:id="rId3"/>
    <p:sldMasterId id="2147483780" r:id="rId4"/>
    <p:sldMasterId id="2147483973" r:id="rId5"/>
    <p:sldMasterId id="2147483976" r:id="rId6"/>
    <p:sldMasterId id="2147483838" r:id="rId7"/>
    <p:sldMasterId id="2147483713" r:id="rId8"/>
    <p:sldMasterId id="2147483674" r:id="rId9"/>
    <p:sldMasterId id="2147483897" r:id="rId10"/>
    <p:sldMasterId id="2147483960" r:id="rId11"/>
  </p:sldMasterIdLst>
  <p:notesMasterIdLst>
    <p:notesMasterId r:id="rId86"/>
  </p:notesMasterIdLst>
  <p:handoutMasterIdLst>
    <p:handoutMasterId r:id="rId87"/>
  </p:handoutMasterIdLst>
  <p:sldIdLst>
    <p:sldId id="273" r:id="rId12"/>
    <p:sldId id="276" r:id="rId13"/>
    <p:sldId id="414" r:id="rId14"/>
    <p:sldId id="415" r:id="rId15"/>
    <p:sldId id="419" r:id="rId16"/>
    <p:sldId id="526" r:id="rId17"/>
    <p:sldId id="416" r:id="rId18"/>
    <p:sldId id="589" r:id="rId19"/>
    <p:sldId id="527" r:id="rId20"/>
    <p:sldId id="528" r:id="rId21"/>
    <p:sldId id="529" r:id="rId22"/>
    <p:sldId id="530" r:id="rId23"/>
    <p:sldId id="531" r:id="rId24"/>
    <p:sldId id="532" r:id="rId25"/>
    <p:sldId id="533" r:id="rId26"/>
    <p:sldId id="534" r:id="rId27"/>
    <p:sldId id="477" r:id="rId28"/>
    <p:sldId id="535" r:id="rId29"/>
    <p:sldId id="536" r:id="rId30"/>
    <p:sldId id="537" r:id="rId31"/>
    <p:sldId id="478" r:id="rId32"/>
    <p:sldId id="538" r:id="rId33"/>
    <p:sldId id="539" r:id="rId34"/>
    <p:sldId id="540" r:id="rId35"/>
    <p:sldId id="541" r:id="rId36"/>
    <p:sldId id="479" r:id="rId37"/>
    <p:sldId id="542" r:id="rId38"/>
    <p:sldId id="543" r:id="rId39"/>
    <p:sldId id="544" r:id="rId40"/>
    <p:sldId id="545" r:id="rId41"/>
    <p:sldId id="546" r:id="rId42"/>
    <p:sldId id="436" r:id="rId43"/>
    <p:sldId id="480" r:id="rId44"/>
    <p:sldId id="547" r:id="rId45"/>
    <p:sldId id="548" r:id="rId46"/>
    <p:sldId id="590" r:id="rId47"/>
    <p:sldId id="591" r:id="rId48"/>
    <p:sldId id="551" r:id="rId49"/>
    <p:sldId id="552" r:id="rId50"/>
    <p:sldId id="592" r:id="rId51"/>
    <p:sldId id="593" r:id="rId52"/>
    <p:sldId id="555" r:id="rId53"/>
    <p:sldId id="594" r:id="rId54"/>
    <p:sldId id="557" r:id="rId55"/>
    <p:sldId id="595" r:id="rId56"/>
    <p:sldId id="596" r:id="rId57"/>
    <p:sldId id="597" r:id="rId58"/>
    <p:sldId id="561" r:id="rId59"/>
    <p:sldId id="562" r:id="rId60"/>
    <p:sldId id="563" r:id="rId61"/>
    <p:sldId id="564" r:id="rId62"/>
    <p:sldId id="565" r:id="rId63"/>
    <p:sldId id="566" r:id="rId64"/>
    <p:sldId id="481" r:id="rId65"/>
    <p:sldId id="598" r:id="rId66"/>
    <p:sldId id="599" r:id="rId67"/>
    <p:sldId id="610" r:id="rId68"/>
    <p:sldId id="601" r:id="rId69"/>
    <p:sldId id="602" r:id="rId70"/>
    <p:sldId id="573" r:id="rId71"/>
    <p:sldId id="603" r:id="rId72"/>
    <p:sldId id="604" r:id="rId73"/>
    <p:sldId id="605" r:id="rId74"/>
    <p:sldId id="606" r:id="rId75"/>
    <p:sldId id="578" r:id="rId76"/>
    <p:sldId id="482" r:id="rId77"/>
    <p:sldId id="579" r:id="rId78"/>
    <p:sldId id="580" r:id="rId79"/>
    <p:sldId id="607" r:id="rId80"/>
    <p:sldId id="608" r:id="rId81"/>
    <p:sldId id="609" r:id="rId82"/>
    <p:sldId id="588" r:id="rId83"/>
    <p:sldId id="586" r:id="rId84"/>
    <p:sldId id="587" r:id="rId8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ain Content" id="{5EDD3671-AA06-4469-BEFD-DBDAFF7E9522}">
          <p14:sldIdLst>
            <p14:sldId id="273"/>
            <p14:sldId id="276"/>
            <p14:sldId id="414"/>
            <p14:sldId id="415"/>
            <p14:sldId id="419"/>
            <p14:sldId id="526"/>
            <p14:sldId id="416"/>
            <p14:sldId id="589"/>
            <p14:sldId id="527"/>
            <p14:sldId id="528"/>
            <p14:sldId id="529"/>
            <p14:sldId id="530"/>
            <p14:sldId id="531"/>
            <p14:sldId id="532"/>
            <p14:sldId id="533"/>
            <p14:sldId id="534"/>
            <p14:sldId id="477"/>
            <p14:sldId id="535"/>
            <p14:sldId id="536"/>
            <p14:sldId id="537"/>
            <p14:sldId id="478"/>
            <p14:sldId id="538"/>
            <p14:sldId id="539"/>
            <p14:sldId id="540"/>
            <p14:sldId id="541"/>
            <p14:sldId id="479"/>
            <p14:sldId id="542"/>
            <p14:sldId id="543"/>
            <p14:sldId id="544"/>
            <p14:sldId id="545"/>
            <p14:sldId id="546"/>
            <p14:sldId id="436"/>
            <p14:sldId id="480"/>
            <p14:sldId id="547"/>
            <p14:sldId id="548"/>
            <p14:sldId id="590"/>
            <p14:sldId id="591"/>
            <p14:sldId id="551"/>
            <p14:sldId id="552"/>
            <p14:sldId id="592"/>
            <p14:sldId id="593"/>
            <p14:sldId id="555"/>
            <p14:sldId id="594"/>
            <p14:sldId id="557"/>
            <p14:sldId id="595"/>
            <p14:sldId id="596"/>
            <p14:sldId id="597"/>
            <p14:sldId id="561"/>
            <p14:sldId id="562"/>
            <p14:sldId id="563"/>
            <p14:sldId id="564"/>
            <p14:sldId id="565"/>
            <p14:sldId id="566"/>
            <p14:sldId id="481"/>
            <p14:sldId id="598"/>
            <p14:sldId id="599"/>
            <p14:sldId id="610"/>
            <p14:sldId id="601"/>
            <p14:sldId id="602"/>
            <p14:sldId id="573"/>
            <p14:sldId id="603"/>
            <p14:sldId id="604"/>
            <p14:sldId id="605"/>
            <p14:sldId id="606"/>
            <p14:sldId id="578"/>
            <p14:sldId id="482"/>
            <p14:sldId id="579"/>
            <p14:sldId id="580"/>
            <p14:sldId id="607"/>
            <p14:sldId id="608"/>
            <p14:sldId id="609"/>
            <p14:sldId id="588"/>
          </p14:sldIdLst>
        </p14:section>
        <p14:section name="Appendix: Image Descriptions for Unsighted Students" id="{528BFF96-E2A0-4C5E-85B4-795A5595A911}">
          <p14:sldIdLst>
            <p14:sldId id="586"/>
            <p14:sldId id="5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408">
          <p15:clr>
            <a:srgbClr val="A4A3A4"/>
          </p15:clr>
        </p15:guide>
        <p15:guide id="2" orient="horz" pos="3600">
          <p15:clr>
            <a:srgbClr val="A4A3A4"/>
          </p15:clr>
        </p15:guide>
        <p15:guide id="3" orient="horz" pos="912" userDrawn="1">
          <p15:clr>
            <a:srgbClr val="A4A3A4"/>
          </p15:clr>
        </p15:guide>
        <p15:guide id="4" orient="horz" pos="3360">
          <p15:clr>
            <a:srgbClr val="A4A3A4"/>
          </p15:clr>
        </p15:guide>
        <p15:guide id="5" pos="5616">
          <p15:clr>
            <a:srgbClr val="A4A3A4"/>
          </p15:clr>
        </p15:guide>
        <p15:guide id="6" pos="4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508F"/>
    <a:srgbClr val="E7EBF5"/>
    <a:srgbClr val="CCD5EA"/>
    <a:srgbClr val="04617B"/>
    <a:srgbClr val="505050"/>
    <a:srgbClr val="1A587B"/>
    <a:srgbClr val="B60000"/>
    <a:srgbClr val="00518B"/>
    <a:srgbClr val="214E91"/>
    <a:srgbClr val="0853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56" autoAdjust="0"/>
    <p:restoredTop sz="86517" autoAdjust="0"/>
  </p:normalViewPr>
  <p:slideViewPr>
    <p:cSldViewPr>
      <p:cViewPr varScale="1">
        <p:scale>
          <a:sx n="100" d="100"/>
          <a:sy n="100" d="100"/>
        </p:scale>
        <p:origin x="72" y="306"/>
      </p:cViewPr>
      <p:guideLst>
        <p:guide orient="horz" pos="3408"/>
        <p:guide orient="horz" pos="3600"/>
        <p:guide orient="horz" pos="912"/>
        <p:guide orient="horz" pos="3360"/>
        <p:guide pos="5616"/>
        <p:guide pos="4320"/>
      </p:guideLst>
    </p:cSldViewPr>
  </p:slideViewPr>
  <p:outlineViewPr>
    <p:cViewPr>
      <p:scale>
        <a:sx n="33" d="100"/>
        <a:sy n="33" d="100"/>
      </p:scale>
      <p:origin x="0" y="-876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5.xml"/><Relationship Id="rId21" Type="http://schemas.openxmlformats.org/officeDocument/2006/relationships/slide" Target="slides/slide10.xml"/><Relationship Id="rId42" Type="http://schemas.openxmlformats.org/officeDocument/2006/relationships/slide" Target="slides/slide31.xml"/><Relationship Id="rId47" Type="http://schemas.openxmlformats.org/officeDocument/2006/relationships/slide" Target="slides/slide36.xml"/><Relationship Id="rId63" Type="http://schemas.openxmlformats.org/officeDocument/2006/relationships/slide" Target="slides/slide52.xml"/><Relationship Id="rId68" Type="http://schemas.openxmlformats.org/officeDocument/2006/relationships/slide" Target="slides/slide57.xml"/><Relationship Id="rId84" Type="http://schemas.openxmlformats.org/officeDocument/2006/relationships/slide" Target="slides/slide73.xml"/><Relationship Id="rId89" Type="http://schemas.openxmlformats.org/officeDocument/2006/relationships/viewProps" Target="viewProps.xml"/><Relationship Id="rId16" Type="http://schemas.openxmlformats.org/officeDocument/2006/relationships/slide" Target="slides/slide5.xml"/><Relationship Id="rId11" Type="http://schemas.openxmlformats.org/officeDocument/2006/relationships/slideMaster" Target="slideMasters/slideMaster11.xml"/><Relationship Id="rId32" Type="http://schemas.openxmlformats.org/officeDocument/2006/relationships/slide" Target="slides/slide21.xml"/><Relationship Id="rId37" Type="http://schemas.openxmlformats.org/officeDocument/2006/relationships/slide" Target="slides/slide26.xml"/><Relationship Id="rId53" Type="http://schemas.openxmlformats.org/officeDocument/2006/relationships/slide" Target="slides/slide42.xml"/><Relationship Id="rId58" Type="http://schemas.openxmlformats.org/officeDocument/2006/relationships/slide" Target="slides/slide47.xml"/><Relationship Id="rId74" Type="http://schemas.openxmlformats.org/officeDocument/2006/relationships/slide" Target="slides/slide63.xml"/><Relationship Id="rId79" Type="http://schemas.openxmlformats.org/officeDocument/2006/relationships/slide" Target="slides/slide68.xml"/><Relationship Id="rId5" Type="http://schemas.openxmlformats.org/officeDocument/2006/relationships/slideMaster" Target="slideMasters/slideMaster5.xml"/><Relationship Id="rId90" Type="http://schemas.openxmlformats.org/officeDocument/2006/relationships/theme" Target="theme/theme1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slide" Target="slides/slide24.xml"/><Relationship Id="rId43" Type="http://schemas.openxmlformats.org/officeDocument/2006/relationships/slide" Target="slides/slide32.xml"/><Relationship Id="rId48" Type="http://schemas.openxmlformats.org/officeDocument/2006/relationships/slide" Target="slides/slide37.xml"/><Relationship Id="rId56" Type="http://schemas.openxmlformats.org/officeDocument/2006/relationships/slide" Target="slides/slide45.xml"/><Relationship Id="rId64" Type="http://schemas.openxmlformats.org/officeDocument/2006/relationships/slide" Target="slides/slide53.xml"/><Relationship Id="rId69" Type="http://schemas.openxmlformats.org/officeDocument/2006/relationships/slide" Target="slides/slide58.xml"/><Relationship Id="rId77" Type="http://schemas.openxmlformats.org/officeDocument/2006/relationships/slide" Target="slides/slide66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0.xml"/><Relationship Id="rId72" Type="http://schemas.openxmlformats.org/officeDocument/2006/relationships/slide" Target="slides/slide61.xml"/><Relationship Id="rId80" Type="http://schemas.openxmlformats.org/officeDocument/2006/relationships/slide" Target="slides/slide69.xml"/><Relationship Id="rId85" Type="http://schemas.openxmlformats.org/officeDocument/2006/relationships/slide" Target="slides/slide7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slide" Target="slides/slide22.xml"/><Relationship Id="rId38" Type="http://schemas.openxmlformats.org/officeDocument/2006/relationships/slide" Target="slides/slide27.xml"/><Relationship Id="rId46" Type="http://schemas.openxmlformats.org/officeDocument/2006/relationships/slide" Target="slides/slide35.xml"/><Relationship Id="rId59" Type="http://schemas.openxmlformats.org/officeDocument/2006/relationships/slide" Target="slides/slide48.xml"/><Relationship Id="rId67" Type="http://schemas.openxmlformats.org/officeDocument/2006/relationships/slide" Target="slides/slide56.xml"/><Relationship Id="rId20" Type="http://schemas.openxmlformats.org/officeDocument/2006/relationships/slide" Target="slides/slide9.xml"/><Relationship Id="rId41" Type="http://schemas.openxmlformats.org/officeDocument/2006/relationships/slide" Target="slides/slide30.xml"/><Relationship Id="rId54" Type="http://schemas.openxmlformats.org/officeDocument/2006/relationships/slide" Target="slides/slide43.xml"/><Relationship Id="rId62" Type="http://schemas.openxmlformats.org/officeDocument/2006/relationships/slide" Target="slides/slide51.xml"/><Relationship Id="rId70" Type="http://schemas.openxmlformats.org/officeDocument/2006/relationships/slide" Target="slides/slide59.xml"/><Relationship Id="rId75" Type="http://schemas.openxmlformats.org/officeDocument/2006/relationships/slide" Target="slides/slide64.xml"/><Relationship Id="rId83" Type="http://schemas.openxmlformats.org/officeDocument/2006/relationships/slide" Target="slides/slide7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openxmlformats.org/officeDocument/2006/relationships/slide" Target="slides/slide25.xml"/><Relationship Id="rId49" Type="http://schemas.openxmlformats.org/officeDocument/2006/relationships/slide" Target="slides/slide38.xml"/><Relationship Id="rId57" Type="http://schemas.openxmlformats.org/officeDocument/2006/relationships/slide" Target="slides/slide46.xml"/><Relationship Id="rId10" Type="http://schemas.openxmlformats.org/officeDocument/2006/relationships/slideMaster" Target="slideMasters/slideMaster10.xml"/><Relationship Id="rId31" Type="http://schemas.openxmlformats.org/officeDocument/2006/relationships/slide" Target="slides/slide20.xml"/><Relationship Id="rId44" Type="http://schemas.openxmlformats.org/officeDocument/2006/relationships/slide" Target="slides/slide33.xml"/><Relationship Id="rId52" Type="http://schemas.openxmlformats.org/officeDocument/2006/relationships/slide" Target="slides/slide41.xml"/><Relationship Id="rId60" Type="http://schemas.openxmlformats.org/officeDocument/2006/relationships/slide" Target="slides/slide49.xml"/><Relationship Id="rId65" Type="http://schemas.openxmlformats.org/officeDocument/2006/relationships/slide" Target="slides/slide54.xml"/><Relationship Id="rId73" Type="http://schemas.openxmlformats.org/officeDocument/2006/relationships/slide" Target="slides/slide62.xml"/><Relationship Id="rId78" Type="http://schemas.openxmlformats.org/officeDocument/2006/relationships/slide" Target="slides/slide67.xml"/><Relationship Id="rId81" Type="http://schemas.openxmlformats.org/officeDocument/2006/relationships/slide" Target="slides/slide70.xml"/><Relationship Id="rId86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39" Type="http://schemas.openxmlformats.org/officeDocument/2006/relationships/slide" Target="slides/slide28.xml"/><Relationship Id="rId34" Type="http://schemas.openxmlformats.org/officeDocument/2006/relationships/slide" Target="slides/slide23.xml"/><Relationship Id="rId50" Type="http://schemas.openxmlformats.org/officeDocument/2006/relationships/slide" Target="slides/slide39.xml"/><Relationship Id="rId55" Type="http://schemas.openxmlformats.org/officeDocument/2006/relationships/slide" Target="slides/slide44.xml"/><Relationship Id="rId76" Type="http://schemas.openxmlformats.org/officeDocument/2006/relationships/slide" Target="slides/slide65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0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18.xml"/><Relationship Id="rId24" Type="http://schemas.openxmlformats.org/officeDocument/2006/relationships/slide" Target="slides/slide13.xml"/><Relationship Id="rId40" Type="http://schemas.openxmlformats.org/officeDocument/2006/relationships/slide" Target="slides/slide29.xml"/><Relationship Id="rId45" Type="http://schemas.openxmlformats.org/officeDocument/2006/relationships/slide" Target="slides/slide34.xml"/><Relationship Id="rId66" Type="http://schemas.openxmlformats.org/officeDocument/2006/relationships/slide" Target="slides/slide55.xml"/><Relationship Id="rId87" Type="http://schemas.openxmlformats.org/officeDocument/2006/relationships/handoutMaster" Target="handoutMasters/handoutMaster1.xml"/><Relationship Id="rId61" Type="http://schemas.openxmlformats.org/officeDocument/2006/relationships/slide" Target="slides/slide50.xml"/><Relationship Id="rId82" Type="http://schemas.openxmlformats.org/officeDocument/2006/relationships/slide" Target="slides/slide71.xml"/><Relationship Id="rId1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4CCBF-31CF-4FCA-A5B4-50142834420A}" type="datetimeFigureOut">
              <a:rPr lang="en-US" smtClean="0"/>
              <a:t>19-Aug-21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95618-5249-4F12-80E4-2F3A0FD18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10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4B720-C9F6-4BFC-BC5C-B1B8D70204DA}" type="datetimeFigureOut">
              <a:rPr lang="en-US" smtClean="0"/>
              <a:t>19-Aug-21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03D02-7E89-4EBF-B123-9C334E1BF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04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532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8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49530" y="3429000"/>
            <a:ext cx="561594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9530" y="4114800"/>
            <a:ext cx="5615940" cy="6858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1560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49530" y="3581400"/>
            <a:ext cx="561594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069168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436620" y="3581400"/>
            <a:ext cx="569976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7617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235527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229479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695569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143000" indent="-22860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00200" indent="-22860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057400" indent="-22860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6056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80104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Six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39762"/>
          </a:xfrm>
          <a:prstGeom prst="rect">
            <a:avLst/>
          </a:prstGeom>
        </p:spPr>
        <p:txBody>
          <a:bodyPr/>
          <a:lstStyle>
            <a:lvl1pPr>
              <a:defRPr lang="en-US" sz="3600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" name="Content Placeholder 1"/>
          <p:cNvSpPr>
            <a:spLocks noGrp="1"/>
          </p:cNvSpPr>
          <p:nvPr>
            <p:ph sz="quarter" idx="12"/>
          </p:nvPr>
        </p:nvSpPr>
        <p:spPr>
          <a:xfrm>
            <a:off x="533400" y="1066800"/>
            <a:ext cx="8153400" cy="838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2011680"/>
            <a:ext cx="8153400" cy="7620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4"/>
          </p:nvPr>
        </p:nvSpPr>
        <p:spPr>
          <a:xfrm>
            <a:off x="533400" y="2880360"/>
            <a:ext cx="8153400" cy="6858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4"/>
          <p:cNvSpPr>
            <a:spLocks noGrp="1"/>
          </p:cNvSpPr>
          <p:nvPr>
            <p:ph sz="quarter" idx="15"/>
          </p:nvPr>
        </p:nvSpPr>
        <p:spPr>
          <a:xfrm>
            <a:off x="533400" y="3672840"/>
            <a:ext cx="8153400" cy="838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quarter" idx="10"/>
          </p:nvPr>
        </p:nvSpPr>
        <p:spPr>
          <a:xfrm>
            <a:off x="533400" y="4617720"/>
            <a:ext cx="8153400" cy="9144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6"/>
          <p:cNvSpPr>
            <a:spLocks noGrp="1"/>
          </p:cNvSpPr>
          <p:nvPr>
            <p:ph sz="quarter" idx="11"/>
          </p:nvPr>
        </p:nvSpPr>
        <p:spPr>
          <a:xfrm>
            <a:off x="533400" y="5638800"/>
            <a:ext cx="8153400" cy="7620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5294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1" name="Photo Credit"/>
          <p:cNvSpPr>
            <a:spLocks noGrp="1"/>
          </p:cNvSpPr>
          <p:nvPr>
            <p:ph type="body" sz="quarter" idx="16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562023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12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39762"/>
          </a:xfrm>
          <a:prstGeom prst="rect">
            <a:avLst/>
          </a:prstGeom>
        </p:spPr>
        <p:txBody>
          <a:bodyPr/>
          <a:lstStyle>
            <a:lvl1pPr>
              <a:defRPr lang="en-US" sz="3600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" name="Content Placeholder 1"/>
          <p:cNvSpPr>
            <a:spLocks noGrp="1"/>
          </p:cNvSpPr>
          <p:nvPr>
            <p:ph sz="quarter" idx="12"/>
          </p:nvPr>
        </p:nvSpPr>
        <p:spPr>
          <a:xfrm>
            <a:off x="159416" y="10668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159416" y="19812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4"/>
          </p:nvPr>
        </p:nvSpPr>
        <p:spPr>
          <a:xfrm>
            <a:off x="159416" y="28956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4"/>
          <p:cNvSpPr>
            <a:spLocks noGrp="1"/>
          </p:cNvSpPr>
          <p:nvPr>
            <p:ph sz="quarter" idx="15"/>
          </p:nvPr>
        </p:nvSpPr>
        <p:spPr>
          <a:xfrm>
            <a:off x="159416" y="38100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quarter" idx="10"/>
          </p:nvPr>
        </p:nvSpPr>
        <p:spPr>
          <a:xfrm>
            <a:off x="159416" y="47244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6"/>
          <p:cNvSpPr>
            <a:spLocks noGrp="1"/>
          </p:cNvSpPr>
          <p:nvPr>
            <p:ph sz="quarter" idx="11"/>
          </p:nvPr>
        </p:nvSpPr>
        <p:spPr>
          <a:xfrm>
            <a:off x="159416" y="56388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7"/>
          <p:cNvSpPr>
            <a:spLocks noGrp="1"/>
          </p:cNvSpPr>
          <p:nvPr>
            <p:ph sz="quarter" idx="18"/>
          </p:nvPr>
        </p:nvSpPr>
        <p:spPr>
          <a:xfrm>
            <a:off x="4800600" y="10668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 dirty="0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Fifth level</a:t>
            </a:r>
          </a:p>
        </p:txBody>
      </p:sp>
      <p:sp>
        <p:nvSpPr>
          <p:cNvPr id="19" name="Content Placeholder 8"/>
          <p:cNvSpPr>
            <a:spLocks noGrp="1"/>
          </p:cNvSpPr>
          <p:nvPr>
            <p:ph sz="quarter" idx="19"/>
          </p:nvPr>
        </p:nvSpPr>
        <p:spPr>
          <a:xfrm>
            <a:off x="4800600" y="19812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21" name="Content Placeholder 9"/>
          <p:cNvSpPr>
            <a:spLocks noGrp="1"/>
          </p:cNvSpPr>
          <p:nvPr>
            <p:ph sz="quarter" idx="20"/>
          </p:nvPr>
        </p:nvSpPr>
        <p:spPr>
          <a:xfrm>
            <a:off x="4800600" y="28956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23" name="Content Placeholder 10"/>
          <p:cNvSpPr>
            <a:spLocks noGrp="1"/>
          </p:cNvSpPr>
          <p:nvPr>
            <p:ph sz="quarter" idx="21"/>
          </p:nvPr>
        </p:nvSpPr>
        <p:spPr>
          <a:xfrm>
            <a:off x="4800600" y="38100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25" name="Content Placeholder 11"/>
          <p:cNvSpPr>
            <a:spLocks noGrp="1"/>
          </p:cNvSpPr>
          <p:nvPr>
            <p:ph sz="quarter" idx="22"/>
          </p:nvPr>
        </p:nvSpPr>
        <p:spPr>
          <a:xfrm>
            <a:off x="4800600" y="47244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27" name="Content Placeholder 12"/>
          <p:cNvSpPr>
            <a:spLocks noGrp="1"/>
          </p:cNvSpPr>
          <p:nvPr>
            <p:ph sz="quarter" idx="23"/>
          </p:nvPr>
        </p:nvSpPr>
        <p:spPr>
          <a:xfrm>
            <a:off x="4800600" y="56388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7512" y="65294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1" name="Photo Credit"/>
          <p:cNvSpPr>
            <a:spLocks noGrp="1"/>
          </p:cNvSpPr>
          <p:nvPr>
            <p:ph type="body" sz="quarter" idx="16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9805406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Title"/>
          <p:cNvSpPr>
            <a:spLocks noGrp="1"/>
          </p:cNvSpPr>
          <p:nvPr>
            <p:ph type="title"/>
          </p:nvPr>
        </p:nvSpPr>
        <p:spPr>
          <a:xfrm>
            <a:off x="-1" y="228600"/>
            <a:ext cx="9144001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61594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561594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55320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1187976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wo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5612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49122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49122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55320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2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87407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436620" y="3581400"/>
            <a:ext cx="569976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436620" y="4260273"/>
            <a:ext cx="569976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480686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4191000"/>
            <a:ext cx="4040188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4645025" y="4191000"/>
            <a:ext cx="4041775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01980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5873770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Content with Lef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1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457201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575050" y="304800"/>
            <a:ext cx="5111751" cy="6179819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Jump Link"/>
          <p:cNvSpPr>
            <a:spLocks noGrp="1"/>
          </p:cNvSpPr>
          <p:nvPr>
            <p:ph type="body" sz="quarter" idx="13" hasCustomPrompt="1"/>
          </p:nvPr>
        </p:nvSpPr>
        <p:spPr>
          <a:xfrm>
            <a:off x="4999894" y="6488875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8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9750495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Content with Righ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5678487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5678487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5111751" cy="6179819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1908587" y="6488875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4910042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1828800" y="5253037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1828800" y="5895975"/>
            <a:ext cx="54864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1"/>
          <p:cNvSpPr>
            <a:spLocks noGrp="1"/>
          </p:cNvSpPr>
          <p:nvPr>
            <p:ph type="pic" idx="1"/>
          </p:nvPr>
        </p:nvSpPr>
        <p:spPr>
          <a:xfrm>
            <a:off x="1028700" y="128650"/>
            <a:ext cx="7086600" cy="49446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8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357063" y="5105400"/>
            <a:ext cx="2429874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326611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itle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-2251" y="228600"/>
            <a:ext cx="9172252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Media Placeholder 1"/>
          <p:cNvSpPr>
            <a:spLocks noGrp="1"/>
          </p:cNvSpPr>
          <p:nvPr>
            <p:ph type="media" sz="quarter" idx="11"/>
          </p:nvPr>
        </p:nvSpPr>
        <p:spPr>
          <a:xfrm>
            <a:off x="0" y="1066799"/>
            <a:ext cx="9144000" cy="53159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Video Credit"/>
          <p:cNvSpPr>
            <a:spLocks noGrp="1"/>
          </p:cNvSpPr>
          <p:nvPr>
            <p:ph type="body" sz="quarter" idx="12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Video Credit Here</a:t>
            </a:r>
          </a:p>
        </p:txBody>
      </p:sp>
    </p:spTree>
    <p:extLst>
      <p:ext uri="{BB962C8B-B14F-4D97-AF65-F5344CB8AC3E}">
        <p14:creationId xmlns:p14="http://schemas.microsoft.com/office/powerpoint/2010/main" val="1987417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28">
          <p15:clr>
            <a:srgbClr val="FBAE40"/>
          </p15:clr>
        </p15:guide>
        <p15:guide id="3" pos="5136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n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n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n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467512" y="655320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8626553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362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n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n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n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57200" y="3810000"/>
            <a:ext cx="8229600" cy="2362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n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n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n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4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3" name="Photo Credit"/>
          <p:cNvSpPr>
            <a:spLocks noGrp="1"/>
          </p:cNvSpPr>
          <p:nvPr>
            <p:ph type="body" sz="quarter" idx="15" hasCustomPrompt="1"/>
          </p:nvPr>
        </p:nvSpPr>
        <p:spPr>
          <a:xfrm>
            <a:off x="6473952" y="6705599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704760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524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n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n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n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57200" y="3048000"/>
            <a:ext cx="8229600" cy="1600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n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n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n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457200" y="4800600"/>
            <a:ext cx="8229600" cy="1600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n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n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n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5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4" name="Photo Credit"/>
          <p:cNvSpPr>
            <a:spLocks noGrp="1"/>
          </p:cNvSpPr>
          <p:nvPr>
            <p:ph type="body" sz="quarter" idx="16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1028062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066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57200" y="2514600"/>
            <a:ext cx="8229600" cy="1066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457200" y="3810000"/>
            <a:ext cx="8229600" cy="1066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5"/>
          </p:nvPr>
        </p:nvSpPr>
        <p:spPr>
          <a:xfrm>
            <a:off x="457200" y="5029200"/>
            <a:ext cx="8229600" cy="1066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4" name="Photo Credit"/>
          <p:cNvSpPr>
            <a:spLocks noGrp="1"/>
          </p:cNvSpPr>
          <p:nvPr>
            <p:ph type="body" sz="quarter" idx="17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5884515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4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57200" y="2070100"/>
            <a:ext cx="8229600" cy="504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457200" y="2844800"/>
            <a:ext cx="8229600" cy="504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5"/>
          </p:nvPr>
        </p:nvSpPr>
        <p:spPr>
          <a:xfrm>
            <a:off x="457200" y="3619500"/>
            <a:ext cx="8229600" cy="504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6"/>
          </p:nvPr>
        </p:nvSpPr>
        <p:spPr>
          <a:xfrm>
            <a:off x="457200" y="4394200"/>
            <a:ext cx="8229600" cy="504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"/>
          <p:cNvSpPr>
            <a:spLocks noGrp="1"/>
          </p:cNvSpPr>
          <p:nvPr>
            <p:ph idx="17"/>
          </p:nvPr>
        </p:nvSpPr>
        <p:spPr>
          <a:xfrm>
            <a:off x="457200" y="5168900"/>
            <a:ext cx="8229600" cy="504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8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6" name="Photo Credit"/>
          <p:cNvSpPr>
            <a:spLocks noGrp="1"/>
          </p:cNvSpPr>
          <p:nvPr>
            <p:ph type="body" sz="quarter" idx="19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14" name="Content Placeholder 1"/>
          <p:cNvSpPr>
            <a:spLocks noGrp="1"/>
          </p:cNvSpPr>
          <p:nvPr>
            <p:ph idx="20"/>
          </p:nvPr>
        </p:nvSpPr>
        <p:spPr>
          <a:xfrm>
            <a:off x="457200" y="5943600"/>
            <a:ext cx="8229600" cy="504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0726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-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49530" y="3581400"/>
            <a:ext cx="561594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336828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792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57200" y="2158080"/>
            <a:ext cx="8229600" cy="792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457200" y="3020760"/>
            <a:ext cx="8229600" cy="792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5"/>
          </p:nvPr>
        </p:nvSpPr>
        <p:spPr>
          <a:xfrm>
            <a:off x="457200" y="3883440"/>
            <a:ext cx="8229600" cy="792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6"/>
          </p:nvPr>
        </p:nvSpPr>
        <p:spPr>
          <a:xfrm>
            <a:off x="457200" y="4746120"/>
            <a:ext cx="8229600" cy="792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"/>
          <p:cNvSpPr>
            <a:spLocks noGrp="1"/>
          </p:cNvSpPr>
          <p:nvPr>
            <p:ph idx="17"/>
          </p:nvPr>
        </p:nvSpPr>
        <p:spPr>
          <a:xfrm>
            <a:off x="457200" y="5608800"/>
            <a:ext cx="8229600" cy="792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8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6" name="Photo Credit"/>
          <p:cNvSpPr>
            <a:spLocks noGrp="1"/>
          </p:cNvSpPr>
          <p:nvPr>
            <p:ph type="body" sz="quarter" idx="19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4804663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100B6D5B-B32F-403D-94BB-CABB7FB5590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7200" y="1826723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175CFE97-9AD7-41CA-A193-8A06D838990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2358046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32FE6B19-E72F-4CA3-93C5-6E5243E6293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7200" y="2889369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FD92AB8B-8594-4828-9EC4-1A363CB6E66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3420692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50138BB1-8873-4123-8F37-AEDB5A60401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3952015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636A5A5B-3C55-4328-BA90-D0741B9DD23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7200" y="4483338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88310007-E242-4176-90F4-E92611A8608E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7200" y="5014661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8" name="Content Placeholder 1">
            <a:extLst>
              <a:ext uri="{FF2B5EF4-FFF2-40B4-BE49-F238E27FC236}">
                <a16:creationId xmlns:a16="http://schemas.microsoft.com/office/drawing/2014/main" id="{AEF3391E-B6AC-45E6-B130-854D466DAAD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57200" y="5545984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9" name="Content Placeholder 1">
            <a:extLst>
              <a:ext uri="{FF2B5EF4-FFF2-40B4-BE49-F238E27FC236}">
                <a16:creationId xmlns:a16="http://schemas.microsoft.com/office/drawing/2014/main" id="{D6750761-5C91-48BE-AE85-17F55D4D0EC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7200" y="6077310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50" name="Jump Link">
            <a:extLst>
              <a:ext uri="{FF2B5EF4-FFF2-40B4-BE49-F238E27FC236}">
                <a16:creationId xmlns:a16="http://schemas.microsoft.com/office/drawing/2014/main" id="{4C5A98A2-7405-45EA-A119-818241A28D4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51" name="Photo Credit">
            <a:extLst>
              <a:ext uri="{FF2B5EF4-FFF2-40B4-BE49-F238E27FC236}">
                <a16:creationId xmlns:a16="http://schemas.microsoft.com/office/drawing/2014/main" id="{2949DC30-1123-4272-9CF0-4B729A3E0D7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096000" y="6702552"/>
            <a:ext cx="2670048" cy="155448"/>
          </a:xfrm>
          <a:prstGeom prst="rect">
            <a:avLst/>
          </a:prstGeom>
        </p:spPr>
        <p:txBody>
          <a:bodyPr lIns="0" tIns="0" rIns="45720" bIns="0" anchor="ctr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720431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100B6D5B-B32F-403D-94BB-CABB7FB5590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7200" y="1826723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175CFE97-9AD7-41CA-A193-8A06D838990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2358046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32FE6B19-E72F-4CA3-93C5-6E5243E6293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7200" y="2889369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FD92AB8B-8594-4828-9EC4-1A363CB6E66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3420692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50138BB1-8873-4123-8F37-AEDB5A60401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3952015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636A5A5B-3C55-4328-BA90-D0741B9DD23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7200" y="4483338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88310007-E242-4176-90F4-E92611A8608E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7200" y="5014661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8" name="Content Placeholder 1">
            <a:extLst>
              <a:ext uri="{FF2B5EF4-FFF2-40B4-BE49-F238E27FC236}">
                <a16:creationId xmlns:a16="http://schemas.microsoft.com/office/drawing/2014/main" id="{AEF3391E-B6AC-45E6-B130-854D466DAAD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57200" y="5545984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9" name="Content Placeholder 1">
            <a:extLst>
              <a:ext uri="{FF2B5EF4-FFF2-40B4-BE49-F238E27FC236}">
                <a16:creationId xmlns:a16="http://schemas.microsoft.com/office/drawing/2014/main" id="{D6750761-5C91-48BE-AE85-17F55D4D0EC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7200" y="607731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F68BA59F-B2B7-43A8-BD3D-92CC992C7311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4953000" y="129540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1" name="Content Placeholder 1">
            <a:extLst>
              <a:ext uri="{FF2B5EF4-FFF2-40B4-BE49-F238E27FC236}">
                <a16:creationId xmlns:a16="http://schemas.microsoft.com/office/drawing/2014/main" id="{D81CCA73-2289-48F6-AD53-A8982796E64A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4953000" y="1826723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2" name="Content Placeholder 1">
            <a:extLst>
              <a:ext uri="{FF2B5EF4-FFF2-40B4-BE49-F238E27FC236}">
                <a16:creationId xmlns:a16="http://schemas.microsoft.com/office/drawing/2014/main" id="{8EB25B95-33AE-4B43-8FC6-82EDB2E3C63D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4953000" y="2358046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3" name="Content Placeholder 1">
            <a:extLst>
              <a:ext uri="{FF2B5EF4-FFF2-40B4-BE49-F238E27FC236}">
                <a16:creationId xmlns:a16="http://schemas.microsoft.com/office/drawing/2014/main" id="{7423505E-D007-4C48-A00F-AB0F071AE383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4953000" y="2889369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4" name="Content Placeholder 1">
            <a:extLst>
              <a:ext uri="{FF2B5EF4-FFF2-40B4-BE49-F238E27FC236}">
                <a16:creationId xmlns:a16="http://schemas.microsoft.com/office/drawing/2014/main" id="{90F8FADA-42BF-478C-ADF1-2C585D34E3C8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4953000" y="3420692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5" name="Content Placeholder 1">
            <a:extLst>
              <a:ext uri="{FF2B5EF4-FFF2-40B4-BE49-F238E27FC236}">
                <a16:creationId xmlns:a16="http://schemas.microsoft.com/office/drawing/2014/main" id="{C3D3B322-7E11-4A74-822F-210C90049E4C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4953000" y="3952015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6" name="Content Placeholder 1">
            <a:extLst>
              <a:ext uri="{FF2B5EF4-FFF2-40B4-BE49-F238E27FC236}">
                <a16:creationId xmlns:a16="http://schemas.microsoft.com/office/drawing/2014/main" id="{A1B973CF-2BB8-478D-AD3C-0D055434637B}"/>
              </a:ext>
            </a:extLst>
          </p:cNvPr>
          <p:cNvSpPr>
            <a:spLocks noGrp="1"/>
          </p:cNvSpPr>
          <p:nvPr>
            <p:ph idx="25"/>
          </p:nvPr>
        </p:nvSpPr>
        <p:spPr>
          <a:xfrm>
            <a:off x="4953000" y="4483338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7" name="Content Placeholder 1">
            <a:extLst>
              <a:ext uri="{FF2B5EF4-FFF2-40B4-BE49-F238E27FC236}">
                <a16:creationId xmlns:a16="http://schemas.microsoft.com/office/drawing/2014/main" id="{5D454119-E814-45B7-942B-86815A62C091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4953000" y="5014661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8" name="Content Placeholder 1">
            <a:extLst>
              <a:ext uri="{FF2B5EF4-FFF2-40B4-BE49-F238E27FC236}">
                <a16:creationId xmlns:a16="http://schemas.microsoft.com/office/drawing/2014/main" id="{EF5640C2-3BCC-40E9-B32F-F1256BC966A1}"/>
              </a:ext>
            </a:extLst>
          </p:cNvPr>
          <p:cNvSpPr>
            <a:spLocks noGrp="1"/>
          </p:cNvSpPr>
          <p:nvPr>
            <p:ph idx="27"/>
          </p:nvPr>
        </p:nvSpPr>
        <p:spPr>
          <a:xfrm>
            <a:off x="4953000" y="5545984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9" name="Content Placeholder 1">
            <a:extLst>
              <a:ext uri="{FF2B5EF4-FFF2-40B4-BE49-F238E27FC236}">
                <a16:creationId xmlns:a16="http://schemas.microsoft.com/office/drawing/2014/main" id="{E08DC7A5-6E88-4B17-B755-094995E3DADB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4953000" y="607731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n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50" name="Jump Link">
            <a:extLst>
              <a:ext uri="{FF2B5EF4-FFF2-40B4-BE49-F238E27FC236}">
                <a16:creationId xmlns:a16="http://schemas.microsoft.com/office/drawing/2014/main" id="{4C5A98A2-7405-45EA-A119-818241A28D4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51" name="Photo Credit">
            <a:extLst>
              <a:ext uri="{FF2B5EF4-FFF2-40B4-BE49-F238E27FC236}">
                <a16:creationId xmlns:a16="http://schemas.microsoft.com/office/drawing/2014/main" id="{2949DC30-1123-4272-9CF0-4B729A3E0D7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096000" y="6702552"/>
            <a:ext cx="2670048" cy="155448"/>
          </a:xfrm>
          <a:prstGeom prst="rect">
            <a:avLst/>
          </a:prstGeom>
        </p:spPr>
        <p:txBody>
          <a:bodyPr lIns="0" tIns="0" rIns="45720" bIns="0" anchor="ctr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6562935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663440" y="12954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457200" y="214884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5"/>
          </p:nvPr>
        </p:nvSpPr>
        <p:spPr>
          <a:xfrm>
            <a:off x="4663440" y="214884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6"/>
          </p:nvPr>
        </p:nvSpPr>
        <p:spPr>
          <a:xfrm>
            <a:off x="457200" y="300228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"/>
          <p:cNvSpPr>
            <a:spLocks noGrp="1"/>
          </p:cNvSpPr>
          <p:nvPr>
            <p:ph idx="17"/>
          </p:nvPr>
        </p:nvSpPr>
        <p:spPr>
          <a:xfrm>
            <a:off x="4663440" y="300228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8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4" name="Content Placeholder 1"/>
          <p:cNvSpPr>
            <a:spLocks noGrp="1"/>
          </p:cNvSpPr>
          <p:nvPr>
            <p:ph idx="20"/>
          </p:nvPr>
        </p:nvSpPr>
        <p:spPr>
          <a:xfrm>
            <a:off x="457200" y="385572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"/>
          <p:cNvSpPr>
            <a:spLocks noGrp="1"/>
          </p:cNvSpPr>
          <p:nvPr>
            <p:ph idx="21"/>
          </p:nvPr>
        </p:nvSpPr>
        <p:spPr>
          <a:xfrm>
            <a:off x="4663440" y="385572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22"/>
          </p:nvPr>
        </p:nvSpPr>
        <p:spPr>
          <a:xfrm>
            <a:off x="457200" y="470916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"/>
          <p:cNvSpPr>
            <a:spLocks noGrp="1"/>
          </p:cNvSpPr>
          <p:nvPr>
            <p:ph idx="23"/>
          </p:nvPr>
        </p:nvSpPr>
        <p:spPr>
          <a:xfrm>
            <a:off x="4663440" y="470916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"/>
          <p:cNvSpPr>
            <a:spLocks noGrp="1"/>
          </p:cNvSpPr>
          <p:nvPr>
            <p:ph idx="24"/>
          </p:nvPr>
        </p:nvSpPr>
        <p:spPr>
          <a:xfrm>
            <a:off x="457200" y="55626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"/>
          <p:cNvSpPr>
            <a:spLocks noGrp="1"/>
          </p:cNvSpPr>
          <p:nvPr>
            <p:ph idx="25"/>
          </p:nvPr>
        </p:nvSpPr>
        <p:spPr>
          <a:xfrm>
            <a:off x="4663440" y="55626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26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381643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663440" y="12954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457200" y="214884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5"/>
          </p:nvPr>
        </p:nvSpPr>
        <p:spPr>
          <a:xfrm>
            <a:off x="4663440" y="214884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6"/>
          </p:nvPr>
        </p:nvSpPr>
        <p:spPr>
          <a:xfrm>
            <a:off x="457200" y="300228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"/>
          <p:cNvSpPr>
            <a:spLocks noGrp="1"/>
          </p:cNvSpPr>
          <p:nvPr>
            <p:ph idx="17"/>
          </p:nvPr>
        </p:nvSpPr>
        <p:spPr>
          <a:xfrm>
            <a:off x="4663440" y="300228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8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4" name="Content Placeholder 1"/>
          <p:cNvSpPr>
            <a:spLocks noGrp="1"/>
          </p:cNvSpPr>
          <p:nvPr>
            <p:ph idx="20"/>
          </p:nvPr>
        </p:nvSpPr>
        <p:spPr>
          <a:xfrm>
            <a:off x="457200" y="385572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"/>
          <p:cNvSpPr>
            <a:spLocks noGrp="1"/>
          </p:cNvSpPr>
          <p:nvPr>
            <p:ph idx="21"/>
          </p:nvPr>
        </p:nvSpPr>
        <p:spPr>
          <a:xfrm>
            <a:off x="4663440" y="385572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22"/>
          </p:nvPr>
        </p:nvSpPr>
        <p:spPr>
          <a:xfrm>
            <a:off x="457200" y="470916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"/>
          <p:cNvSpPr>
            <a:spLocks noGrp="1"/>
          </p:cNvSpPr>
          <p:nvPr>
            <p:ph idx="23"/>
          </p:nvPr>
        </p:nvSpPr>
        <p:spPr>
          <a:xfrm>
            <a:off x="4663440" y="470916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"/>
          <p:cNvSpPr>
            <a:spLocks noGrp="1"/>
          </p:cNvSpPr>
          <p:nvPr>
            <p:ph idx="24"/>
          </p:nvPr>
        </p:nvSpPr>
        <p:spPr>
          <a:xfrm>
            <a:off x="457200" y="55626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"/>
          <p:cNvSpPr>
            <a:spLocks noGrp="1"/>
          </p:cNvSpPr>
          <p:nvPr>
            <p:ph idx="25"/>
          </p:nvPr>
        </p:nvSpPr>
        <p:spPr>
          <a:xfrm>
            <a:off x="4663440" y="5562600"/>
            <a:ext cx="2118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26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  <p:sp>
        <p:nvSpPr>
          <p:cNvPr id="21" name="Content Placeholder 1"/>
          <p:cNvSpPr>
            <a:spLocks noGrp="1"/>
          </p:cNvSpPr>
          <p:nvPr>
            <p:ph idx="27"/>
          </p:nvPr>
        </p:nvSpPr>
        <p:spPr>
          <a:xfrm>
            <a:off x="6812844" y="5562600"/>
            <a:ext cx="1873956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40272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Title"/>
          <p:cNvSpPr>
            <a:spLocks noGrp="1"/>
          </p:cNvSpPr>
          <p:nvPr>
            <p:ph type="title"/>
          </p:nvPr>
        </p:nvSpPr>
        <p:spPr>
          <a:xfrm>
            <a:off x="-1" y="228600"/>
            <a:ext cx="9144001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61594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561594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357063" y="6529450"/>
            <a:ext cx="2429874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3194019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wo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49122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49122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273243" y="6529450"/>
            <a:ext cx="2429874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2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7505567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4191000"/>
            <a:ext cx="4040188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4645025" y="4191000"/>
            <a:ext cx="4041775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357063" y="5996050"/>
            <a:ext cx="2429874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207924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Content with Lef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1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457201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575050" y="304800"/>
            <a:ext cx="5111751" cy="6179819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5026437" y="65294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8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48539004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Content with Righ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5678487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5678487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5111751" cy="6179819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1908587" y="65294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91643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-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436620" y="3581400"/>
            <a:ext cx="569976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8335032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1828800" y="5253037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1828800" y="5895975"/>
            <a:ext cx="54864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1"/>
          <p:cNvSpPr>
            <a:spLocks noGrp="1"/>
          </p:cNvSpPr>
          <p:nvPr>
            <p:ph type="pic" idx="1"/>
          </p:nvPr>
        </p:nvSpPr>
        <p:spPr>
          <a:xfrm>
            <a:off x="1028700" y="128650"/>
            <a:ext cx="7086600" cy="49446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467512" y="50816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1579501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itle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-2251" y="228600"/>
            <a:ext cx="9172252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1"/>
          </p:nvPr>
        </p:nvSpPr>
        <p:spPr>
          <a:xfrm>
            <a:off x="0" y="1066799"/>
            <a:ext cx="9144000" cy="53159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5" name="Video Credit"/>
          <p:cNvSpPr>
            <a:spLocks noGrp="1"/>
          </p:cNvSpPr>
          <p:nvPr>
            <p:ph type="body" sz="quarter" idx="12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Video Credit Here</a:t>
            </a:r>
          </a:p>
        </p:txBody>
      </p:sp>
    </p:spTree>
    <p:extLst>
      <p:ext uri="{BB962C8B-B14F-4D97-AF65-F5344CB8AC3E}">
        <p14:creationId xmlns:p14="http://schemas.microsoft.com/office/powerpoint/2010/main" val="2469297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28">
          <p15:clr>
            <a:srgbClr val="FBAE40"/>
          </p15:clr>
        </p15:guide>
        <p15:guide id="3" pos="51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_Maste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1828800"/>
            <a:ext cx="9144000" cy="1719072"/>
          </a:xfrm>
          <a:prstGeom prst="rect">
            <a:avLst/>
          </a:prstGeom>
        </p:spPr>
        <p:txBody>
          <a:bodyPr anchor="ctr"/>
          <a:lstStyle>
            <a:lvl1pPr>
              <a:defRPr sz="6000" b="1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6765955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_Mast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36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255F7-7AE7-4190-BAB3-A3B1521F10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24200" y="1295400"/>
            <a:ext cx="2895600" cy="228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900"/>
            </a:lvl1pPr>
            <a:lvl2pPr marL="457200" indent="0" algn="ctr">
              <a:buNone/>
              <a:defRPr sz="900"/>
            </a:lvl2pPr>
            <a:lvl3pPr marL="914400" indent="0" algn="ctr">
              <a:buNone/>
              <a:defRPr sz="9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</a:lstStyle>
          <a:p>
            <a:pPr lvl="0"/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9C4DB6B-DD6A-43E0-BF97-584094BF809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7200" y="1626393"/>
            <a:ext cx="8229600" cy="472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D7826E-AAB6-4E2F-99DD-9A680BF8C2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124200" y="6453187"/>
            <a:ext cx="2895600" cy="228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900"/>
            </a:lvl1pPr>
            <a:lvl2pPr marL="457200" indent="0" algn="ctr">
              <a:buNone/>
              <a:defRPr sz="900"/>
            </a:lvl2pPr>
            <a:lvl3pPr marL="914400" indent="0" algn="ctr">
              <a:buNone/>
              <a:defRPr sz="9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88358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1A1A5-0185-4C8C-90C9-F4F893558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8362" y="365126"/>
            <a:ext cx="2807277" cy="383020"/>
          </a:xfrm>
          <a:prstGeom prst="rect">
            <a:avLst/>
          </a:prstGeom>
        </p:spPr>
        <p:txBody>
          <a:bodyPr anchor="ctr"/>
          <a:lstStyle>
            <a:lvl1pPr>
              <a:defRPr sz="1600"/>
            </a:lvl1pPr>
          </a:lstStyle>
          <a:p>
            <a:endParaRPr lang="en-US" dirty="0"/>
          </a:p>
        </p:txBody>
      </p:sp>
      <p:pic>
        <p:nvPicPr>
          <p:cNvPr id="3" name="MGH Logo">
            <a:extLst>
              <a:ext uri="{FF2B5EF4-FFF2-40B4-BE49-F238E27FC236}">
                <a16:creationId xmlns:a16="http://schemas.microsoft.com/office/drawing/2014/main" id="{A689E94F-7B33-4D5F-9F4A-42711CB2DD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0211" y="1318936"/>
            <a:ext cx="2443579" cy="2443579"/>
          </a:xfrm>
          <a:prstGeom prst="rect">
            <a:avLst/>
          </a:prstGeom>
        </p:spPr>
      </p:pic>
      <p:sp>
        <p:nvSpPr>
          <p:cNvPr id="4" name="MGH Tagline">
            <a:extLst>
              <a:ext uri="{FF2B5EF4-FFF2-40B4-BE49-F238E27FC236}">
                <a16:creationId xmlns:a16="http://schemas.microsoft.com/office/drawing/2014/main" id="{DC2E3C99-F453-4C9E-A454-103DD24CF66E}"/>
              </a:ext>
            </a:extLst>
          </p:cNvPr>
          <p:cNvSpPr txBox="1"/>
          <p:nvPr userDrawn="1"/>
        </p:nvSpPr>
        <p:spPr>
          <a:xfrm>
            <a:off x="783662" y="4372424"/>
            <a:ext cx="7576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(Body)"/>
                <a:ea typeface="Microsoft YaHei" panose="020B0503020204020204" pitchFamily="34" charset="-122"/>
                <a:cs typeface="+mn-cs"/>
              </a:rPr>
              <a:t>Because learning changes everything.</a:t>
            </a:r>
            <a:r>
              <a:rPr kumimoji="0" lang="en-US" sz="2400" b="0" i="0" u="none" strike="noStrike" kern="1200" cap="none" spc="40" normalizeH="0" baseline="4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(Body)"/>
                <a:ea typeface="Microsoft YaHei" panose="020B0503020204020204" pitchFamily="34" charset="-122"/>
                <a:cs typeface="+mn-cs"/>
              </a:rPr>
              <a:t>®</a:t>
            </a:r>
          </a:p>
        </p:txBody>
      </p:sp>
      <p:sp>
        <p:nvSpPr>
          <p:cNvPr id="5" name="MGH URL">
            <a:extLst>
              <a:ext uri="{FF2B5EF4-FFF2-40B4-BE49-F238E27FC236}">
                <a16:creationId xmlns:a16="http://schemas.microsoft.com/office/drawing/2014/main" id="{1DD63D4F-50BD-484B-9DAF-9C9A5B242C22}"/>
              </a:ext>
            </a:extLst>
          </p:cNvPr>
          <p:cNvSpPr txBox="1"/>
          <p:nvPr userDrawn="1"/>
        </p:nvSpPr>
        <p:spPr>
          <a:xfrm>
            <a:off x="2834780" y="5329121"/>
            <a:ext cx="3474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(Body)"/>
                <a:ea typeface="Microsoft YaHei" panose="020B0503020204020204" pitchFamily="34" charset="-122"/>
                <a:cs typeface="+mn-cs"/>
              </a:rPr>
              <a:t>www.mheducation.com</a:t>
            </a:r>
          </a:p>
        </p:txBody>
      </p:sp>
      <p:sp>
        <p:nvSpPr>
          <p:cNvPr id="7" name="Text Placeholder 15">
            <a:extLst>
              <a:ext uri="{FF2B5EF4-FFF2-40B4-BE49-F238E27FC236}">
                <a16:creationId xmlns:a16="http://schemas.microsoft.com/office/drawing/2014/main" id="{BD141979-4038-42C6-805B-8796EC2A4C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6248400"/>
            <a:ext cx="9144000" cy="50292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79011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429000"/>
            <a:ext cx="51054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4114800"/>
            <a:ext cx="510540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0497328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733800" y="4260273"/>
            <a:ext cx="518160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38481487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581400"/>
            <a:ext cx="51054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06916897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761728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23552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457200" y="1143000"/>
            <a:ext cx="8229600" cy="1470025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04617B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0"/>
            <a:ext cx="8229600" cy="1143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1752600" y="5029200"/>
            <a:ext cx="5486400" cy="548640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rgbClr val="50505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5">
            <a:extLst>
              <a:ext uri="{FF2B5EF4-FFF2-40B4-BE49-F238E27FC236}">
                <a16:creationId xmlns:a16="http://schemas.microsoft.com/office/drawing/2014/main" id="{75F25CAD-4B58-4E8C-847D-EBCEAC5A0B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6248400"/>
            <a:ext cx="9144000" cy="502920"/>
          </a:xfrm>
          <a:prstGeom prst="rect">
            <a:avLst/>
          </a:prstGeom>
        </p:spPr>
        <p:txBody>
          <a:bodyPr anchor="ctr"/>
          <a:lstStyle>
            <a:lvl1pPr algn="ctr">
              <a:defRPr sz="800">
                <a:solidFill>
                  <a:schemeClr val="bg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9204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22947916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69556950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&amp; Subtitle Left1_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429000"/>
            <a:ext cx="51054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4114800"/>
            <a:ext cx="510540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0497328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&amp; Subtitle Left1_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733800" y="4260273"/>
            <a:ext cx="518160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38481487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581400"/>
            <a:ext cx="51054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06916897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761728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23552719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22947916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6955695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lide 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1066800" y="1524000"/>
            <a:ext cx="7048500" cy="1470025"/>
          </a:xfrm>
          <a:prstGeom prst="rect">
            <a:avLst/>
          </a:prstGeom>
        </p:spPr>
        <p:txBody>
          <a:bodyPr/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066800" y="29718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88723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07556411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lue Slide 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722313" y="2643186"/>
            <a:ext cx="7202487" cy="1362075"/>
          </a:xfrm>
          <a:prstGeom prst="rect">
            <a:avLst/>
          </a:prstGeom>
        </p:spPr>
        <p:txBody>
          <a:bodyPr anchor="t"/>
          <a:lstStyle>
            <a:lvl1pPr algn="l">
              <a:defRPr sz="4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722313" y="1143000"/>
            <a:ext cx="7202487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531504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066800"/>
            <a:ext cx="8229600" cy="556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6294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701755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2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600200"/>
            <a:ext cx="40386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11797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648200" y="1600200"/>
            <a:ext cx="41148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394921454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457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648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7338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57200" y="43434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7338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48200" y="43434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365626086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990600"/>
            <a:ext cx="8229600" cy="5410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36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2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600200"/>
            <a:ext cx="40386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11797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648200" y="1600200"/>
            <a:ext cx="41148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3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109974784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457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648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6576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57200" y="42672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6576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48200" y="42672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311237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307410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49530" y="3429000"/>
            <a:ext cx="561594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9530" y="4114800"/>
            <a:ext cx="561594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0497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436620" y="3581400"/>
            <a:ext cx="569976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436620" y="4260273"/>
            <a:ext cx="569976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384814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3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6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4" Type="http://schemas.openxmlformats.org/officeDocument/2006/relationships/theme" Target="../theme/theme1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2.gif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4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5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theme" Target="../theme/theme9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GH logo">
            <a:extLst>
              <a:ext uri="{FF2B5EF4-FFF2-40B4-BE49-F238E27FC236}">
                <a16:creationId xmlns:a16="http://schemas.microsoft.com/office/drawing/2014/main" id="{C3C06BCC-D608-42EE-9CC7-899BD5CFF01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62000" cy="762000"/>
          </a:xfrm>
          <a:prstGeom prst="rect">
            <a:avLst/>
          </a:prstGeom>
        </p:spPr>
      </p:pic>
      <p:sp>
        <p:nvSpPr>
          <p:cNvPr id="13" name="Red Bar"/>
          <p:cNvSpPr/>
          <p:nvPr userDrawn="1"/>
        </p:nvSpPr>
        <p:spPr>
          <a:xfrm>
            <a:off x="0" y="6248400"/>
            <a:ext cx="9144000" cy="503767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MGH Tagline">
            <a:extLst>
              <a:ext uri="{FF2B5EF4-FFF2-40B4-BE49-F238E27FC236}">
                <a16:creationId xmlns:a16="http://schemas.microsoft.com/office/drawing/2014/main" id="{E9B1290A-9F7E-49CE-9648-3EA38FAD22A8}"/>
              </a:ext>
            </a:extLst>
          </p:cNvPr>
          <p:cNvSpPr txBox="1"/>
          <p:nvPr userDrawn="1"/>
        </p:nvSpPr>
        <p:spPr>
          <a:xfrm>
            <a:off x="5105400" y="137694"/>
            <a:ext cx="3886200" cy="369332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spc="40" dirty="0">
                <a:effectLst/>
                <a:latin typeface="Calibri (Body)"/>
                <a:ea typeface="Calibri" panose="020F0502020204030204" pitchFamily="34" charset="0"/>
              </a:rPr>
              <a:t>Because learning changes everything.</a:t>
            </a:r>
            <a:r>
              <a:rPr lang="en-US" sz="1800" spc="40" baseline="60000" dirty="0">
                <a:effectLst/>
                <a:latin typeface="Calibri (Body)"/>
                <a:ea typeface="Calibri" panose="020F0502020204030204" pitchFamily="34" charset="0"/>
              </a:rPr>
              <a:t>®</a:t>
            </a:r>
            <a:endParaRPr lang="en-US" sz="1800" spc="40" baseline="60000" dirty="0">
              <a:latin typeface="Calibri (Body)"/>
            </a:endParaRPr>
          </a:p>
        </p:txBody>
      </p:sp>
    </p:spTree>
    <p:extLst>
      <p:ext uri="{BB962C8B-B14F-4D97-AF65-F5344CB8AC3E}">
        <p14:creationId xmlns:p14="http://schemas.microsoft.com/office/powerpoint/2010/main" val="106623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33" r:id="rId5"/>
    <p:sldLayoutId id="2147483734" r:id="rId6"/>
    <p:sldLayoutId id="2147483914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r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pyright" descr="©McGraw-Hill Education&#10;">
            <a:extLst>
              <a:ext uri="{FF2B5EF4-FFF2-40B4-BE49-F238E27FC236}">
                <a16:creationId xmlns:a16="http://schemas.microsoft.com/office/drawing/2014/main" id="{64442FF2-187C-47E9-86A1-1BECACB016E2}"/>
              </a:ext>
            </a:extLst>
          </p:cNvPr>
          <p:cNvSpPr txBox="1">
            <a:spLocks/>
          </p:cNvSpPr>
          <p:nvPr userDrawn="1"/>
        </p:nvSpPr>
        <p:spPr>
          <a:xfrm>
            <a:off x="0" y="6705600"/>
            <a:ext cx="155448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0" dirty="0">
                <a:solidFill>
                  <a:schemeClr val="tx1"/>
                </a:solidFill>
                <a:latin typeface="+mn-lt"/>
              </a:rPr>
              <a:t>© McGraw Hill LLC</a:t>
            </a:r>
          </a:p>
        </p:txBody>
      </p:sp>
    </p:spTree>
    <p:extLst>
      <p:ext uri="{BB962C8B-B14F-4D97-AF65-F5344CB8AC3E}">
        <p14:creationId xmlns:p14="http://schemas.microsoft.com/office/powerpoint/2010/main" val="78273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6" r:id="rId2"/>
    <p:sldLayoutId id="21474837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d Bar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Copyright" descr="©McGraw-Hill Education&#10;">
            <a:extLst>
              <a:ext uri="{FF2B5EF4-FFF2-40B4-BE49-F238E27FC236}">
                <a16:creationId xmlns:a16="http://schemas.microsoft.com/office/drawing/2014/main" id="{7341FF64-A608-454D-8735-0742F20ADF8B}"/>
              </a:ext>
            </a:extLst>
          </p:cNvPr>
          <p:cNvSpPr txBox="1">
            <a:spLocks/>
          </p:cNvSpPr>
          <p:nvPr userDrawn="1"/>
        </p:nvSpPr>
        <p:spPr>
          <a:xfrm>
            <a:off x="0" y="6705600"/>
            <a:ext cx="155448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0" dirty="0">
                <a:solidFill>
                  <a:schemeClr val="bg1"/>
                </a:solidFill>
                <a:latin typeface="+mn-lt"/>
              </a:rPr>
              <a:t>© McGraw Hill LLC</a:t>
            </a:r>
          </a:p>
        </p:txBody>
      </p:sp>
    </p:spTree>
    <p:extLst>
      <p:ext uri="{BB962C8B-B14F-4D97-AF65-F5344CB8AC3E}">
        <p14:creationId xmlns:p14="http://schemas.microsoft.com/office/powerpoint/2010/main" val="236652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GH logo">
            <a:extLst>
              <a:ext uri="{FF2B5EF4-FFF2-40B4-BE49-F238E27FC236}">
                <a16:creationId xmlns:a16="http://schemas.microsoft.com/office/drawing/2014/main" id="{CEB3DDD7-596E-459A-AB2E-BB44F7A4B9C3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62000" cy="762000"/>
          </a:xfrm>
          <a:prstGeom prst="rect">
            <a:avLst/>
          </a:prstGeom>
        </p:spPr>
      </p:pic>
      <p:pic>
        <p:nvPicPr>
          <p:cNvPr id="2" name="MH Tagline" descr="Tag line: Because learning changes everything™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7775"/>
            <a:ext cx="33718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95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pyright" descr="©McGraw-Hill Education&#10;">
            <a:extLst>
              <a:ext uri="{FF2B5EF4-FFF2-40B4-BE49-F238E27FC236}">
                <a16:creationId xmlns:a16="http://schemas.microsoft.com/office/drawing/2014/main" id="{4CE916A2-22DB-4E97-AE10-19A59B32BDC4}"/>
              </a:ext>
            </a:extLst>
          </p:cNvPr>
          <p:cNvSpPr txBox="1">
            <a:spLocks/>
          </p:cNvSpPr>
          <p:nvPr userDrawn="1"/>
        </p:nvSpPr>
        <p:spPr>
          <a:xfrm>
            <a:off x="0" y="6705600"/>
            <a:ext cx="155448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0" dirty="0">
                <a:solidFill>
                  <a:schemeClr val="tx1"/>
                </a:solidFill>
                <a:latin typeface="+mn-lt"/>
              </a:rPr>
              <a:t>© McGraw Hill LLC</a:t>
            </a:r>
          </a:p>
        </p:txBody>
      </p:sp>
    </p:spTree>
    <p:extLst>
      <p:ext uri="{BB962C8B-B14F-4D97-AF65-F5344CB8AC3E}">
        <p14:creationId xmlns:p14="http://schemas.microsoft.com/office/powerpoint/2010/main" val="119257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896" r:id="rId2"/>
    <p:sldLayoutId id="2147483965" r:id="rId3"/>
    <p:sldLayoutId id="2147483753" r:id="rId4"/>
    <p:sldLayoutId id="2147483908" r:id="rId5"/>
    <p:sldLayoutId id="2147483950" r:id="rId6"/>
    <p:sldLayoutId id="2147483757" r:id="rId7"/>
    <p:sldLayoutId id="2147483877" r:id="rId8"/>
    <p:sldLayoutId id="2147483761" r:id="rId9"/>
    <p:sldLayoutId id="2147483800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d Bar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Copyright" descr="©McGraw-Hill Education&#10;">
            <a:extLst>
              <a:ext uri="{FF2B5EF4-FFF2-40B4-BE49-F238E27FC236}">
                <a16:creationId xmlns:a16="http://schemas.microsoft.com/office/drawing/2014/main" id="{14A36F78-9278-442D-9B86-C002A69AE9B2}"/>
              </a:ext>
            </a:extLst>
          </p:cNvPr>
          <p:cNvSpPr txBox="1">
            <a:spLocks/>
          </p:cNvSpPr>
          <p:nvPr userDrawn="1"/>
        </p:nvSpPr>
        <p:spPr>
          <a:xfrm>
            <a:off x="0" y="6705600"/>
            <a:ext cx="155448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0" dirty="0">
                <a:solidFill>
                  <a:schemeClr val="bg1"/>
                </a:solidFill>
                <a:latin typeface="+mn-lt"/>
              </a:rPr>
              <a:t>© McGraw Hill LLC</a:t>
            </a:r>
          </a:p>
        </p:txBody>
      </p:sp>
    </p:spTree>
    <p:extLst>
      <p:ext uri="{BB962C8B-B14F-4D97-AF65-F5344CB8AC3E}">
        <p14:creationId xmlns:p14="http://schemas.microsoft.com/office/powerpoint/2010/main" val="128330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66" r:id="rId2"/>
    <p:sldLayoutId id="2147483967" r:id="rId3"/>
    <p:sldLayoutId id="2147483968" r:id="rId4"/>
    <p:sldLayoutId id="2147483969" r:id="rId5"/>
    <p:sldLayoutId id="2147483971" r:id="rId6"/>
    <p:sldLayoutId id="2147483978" r:id="rId7"/>
    <p:sldLayoutId id="2147483979" r:id="rId8"/>
    <p:sldLayoutId id="2147483970" r:id="rId9"/>
    <p:sldLayoutId id="2147483972" r:id="rId10"/>
    <p:sldLayoutId id="2147483953" r:id="rId11"/>
    <p:sldLayoutId id="2147483954" r:id="rId12"/>
    <p:sldLayoutId id="2147483955" r:id="rId13"/>
    <p:sldLayoutId id="2147483956" r:id="rId14"/>
    <p:sldLayoutId id="2147483957" r:id="rId15"/>
    <p:sldLayoutId id="2147483958" r:id="rId16"/>
    <p:sldLayoutId id="21474839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d Bar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Copyright" descr="©McGraw-Hill Education&#10;">
            <a:extLst>
              <a:ext uri="{FF2B5EF4-FFF2-40B4-BE49-F238E27FC236}">
                <a16:creationId xmlns:a16="http://schemas.microsoft.com/office/drawing/2014/main" id="{E4263690-FD12-47DF-9F5F-B62781F1207A}"/>
              </a:ext>
            </a:extLst>
          </p:cNvPr>
          <p:cNvSpPr txBox="1">
            <a:spLocks/>
          </p:cNvSpPr>
          <p:nvPr userDrawn="1"/>
        </p:nvSpPr>
        <p:spPr>
          <a:xfrm>
            <a:off x="0" y="6705600"/>
            <a:ext cx="155448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0" dirty="0">
                <a:solidFill>
                  <a:schemeClr val="bg1"/>
                </a:solidFill>
                <a:latin typeface="+mn-lt"/>
              </a:rPr>
              <a:t>© McGraw Hill LLC</a:t>
            </a:r>
          </a:p>
        </p:txBody>
      </p:sp>
    </p:spTree>
    <p:extLst>
      <p:ext uri="{BB962C8B-B14F-4D97-AF65-F5344CB8AC3E}">
        <p14:creationId xmlns:p14="http://schemas.microsoft.com/office/powerpoint/2010/main" val="572705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75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d Bar">
            <a:extLst>
              <a:ext uri="{FF2B5EF4-FFF2-40B4-BE49-F238E27FC236}">
                <a16:creationId xmlns:a16="http://schemas.microsoft.com/office/drawing/2014/main" id="{D5C57365-728F-4B6F-B61C-7A6AEA8B4DF0}"/>
              </a:ext>
            </a:extLst>
          </p:cNvPr>
          <p:cNvSpPr/>
          <p:nvPr userDrawn="1"/>
        </p:nvSpPr>
        <p:spPr>
          <a:xfrm>
            <a:off x="0" y="6248400"/>
            <a:ext cx="9144000" cy="503767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548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pyright" descr="©McGraw-Hill Education&#10;">
            <a:extLst>
              <a:ext uri="{FF2B5EF4-FFF2-40B4-BE49-F238E27FC236}">
                <a16:creationId xmlns:a16="http://schemas.microsoft.com/office/drawing/2014/main" id="{9C83CBD0-4E85-49E6-8320-B530EE0E472C}"/>
              </a:ext>
            </a:extLst>
          </p:cNvPr>
          <p:cNvSpPr txBox="1">
            <a:spLocks/>
          </p:cNvSpPr>
          <p:nvPr userDrawn="1"/>
        </p:nvSpPr>
        <p:spPr>
          <a:xfrm>
            <a:off x="0" y="6705600"/>
            <a:ext cx="155448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0" dirty="0">
                <a:solidFill>
                  <a:schemeClr val="tx1"/>
                </a:solidFill>
                <a:latin typeface="+mn-lt"/>
              </a:rPr>
              <a:t>© McGraw Hill LLC</a:t>
            </a:r>
          </a:p>
        </p:txBody>
      </p:sp>
    </p:spTree>
    <p:extLst>
      <p:ext uri="{BB962C8B-B14F-4D97-AF65-F5344CB8AC3E}">
        <p14:creationId xmlns:p14="http://schemas.microsoft.com/office/powerpoint/2010/main" val="85764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Vectipede Rg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d bar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Copyright" descr="©McGraw-Hill Education&#10;">
            <a:extLst>
              <a:ext uri="{FF2B5EF4-FFF2-40B4-BE49-F238E27FC236}">
                <a16:creationId xmlns:a16="http://schemas.microsoft.com/office/drawing/2014/main" id="{4B19740E-DDF9-4FCD-A960-80B8BBFC6D33}"/>
              </a:ext>
            </a:extLst>
          </p:cNvPr>
          <p:cNvSpPr txBox="1">
            <a:spLocks/>
          </p:cNvSpPr>
          <p:nvPr userDrawn="1"/>
        </p:nvSpPr>
        <p:spPr>
          <a:xfrm>
            <a:off x="0" y="6705600"/>
            <a:ext cx="155448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0" dirty="0">
                <a:solidFill>
                  <a:schemeClr val="bg1"/>
                </a:solidFill>
                <a:latin typeface="+mn-lt"/>
              </a:rPr>
              <a:t>© McGraw Hill LLC</a:t>
            </a:r>
          </a:p>
        </p:txBody>
      </p:sp>
    </p:spTree>
    <p:extLst>
      <p:ext uri="{BB962C8B-B14F-4D97-AF65-F5344CB8AC3E}">
        <p14:creationId xmlns:p14="http://schemas.microsoft.com/office/powerpoint/2010/main" val="5201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Vectipede Rg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070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MH BG Image"/>
          <p:cNvPicPr>
            <a:picLocks noChangeAspect="1"/>
          </p:cNvPicPr>
          <p:nvPr userDrawn="1"/>
        </p:nvPicPr>
        <p:blipFill rotWithShape="1">
          <a:blip r:embed="rId4" cstate="screen">
            <a:alphaModFix amt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8644" b="27282"/>
          <a:stretch/>
        </p:blipFill>
        <p:spPr>
          <a:xfrm>
            <a:off x="461821" y="1943668"/>
            <a:ext cx="8682180" cy="4914333"/>
          </a:xfrm>
          <a:prstGeom prst="rect">
            <a:avLst/>
          </a:prstGeom>
        </p:spPr>
      </p:pic>
      <p:sp>
        <p:nvSpPr>
          <p:cNvPr id="5" name="Copyright" descr="©McGraw-Hill Education&#10;">
            <a:extLst>
              <a:ext uri="{FF2B5EF4-FFF2-40B4-BE49-F238E27FC236}">
                <a16:creationId xmlns:a16="http://schemas.microsoft.com/office/drawing/2014/main" id="{815D3686-D37F-44AC-AD2D-C2DE23CA852A}"/>
              </a:ext>
            </a:extLst>
          </p:cNvPr>
          <p:cNvSpPr txBox="1">
            <a:spLocks/>
          </p:cNvSpPr>
          <p:nvPr userDrawn="1"/>
        </p:nvSpPr>
        <p:spPr>
          <a:xfrm>
            <a:off x="0" y="6705600"/>
            <a:ext cx="155448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0" dirty="0">
                <a:solidFill>
                  <a:schemeClr val="bg1"/>
                </a:solidFill>
                <a:latin typeface="+mn-lt"/>
              </a:rPr>
              <a:t>© McGraw Hill LLC</a:t>
            </a:r>
          </a:p>
        </p:txBody>
      </p:sp>
    </p:spTree>
    <p:extLst>
      <p:ext uri="{BB962C8B-B14F-4D97-AF65-F5344CB8AC3E}">
        <p14:creationId xmlns:p14="http://schemas.microsoft.com/office/powerpoint/2010/main" val="26361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769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3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6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6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6.x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19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6.x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6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26.x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7" Type="http://schemas.openxmlformats.org/officeDocument/2006/relationships/image" Target="../media/image29.w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27.x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4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2.wmf"/><Relationship Id="rId12" Type="http://schemas.openxmlformats.org/officeDocument/2006/relationships/oleObject" Target="../embeddings/oleObject31.bin"/><Relationship Id="rId2" Type="http://schemas.openxmlformats.org/officeDocument/2006/relationships/oleObject" Target="../embeddings/oleObject26.bin"/><Relationship Id="rId1" Type="http://schemas.openxmlformats.org/officeDocument/2006/relationships/slideLayout" Target="../slideLayouts/slideLayout25.x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4.emf"/><Relationship Id="rId5" Type="http://schemas.openxmlformats.org/officeDocument/2006/relationships/image" Target="../media/image31.wmf"/><Relationship Id="rId15" Type="http://schemas.openxmlformats.org/officeDocument/2006/relationships/image" Target="../media/image36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3.emf"/><Relationship Id="rId14" Type="http://schemas.openxmlformats.org/officeDocument/2006/relationships/oleObject" Target="../embeddings/oleObject3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oleObject" Target="../embeddings/oleObject33.bin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oleObject" Target="../embeddings/oleObject35.bin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oleObject" Target="../embeddings/oleObject36.bin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oleObject" Target="../embeddings/oleObject37.bin"/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oleObject" Target="../embeddings/oleObject38.bin"/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oleObject" Target="../embeddings/oleObject39.bin"/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oleObject" Target="../embeddings/oleObject40.bin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oleObject" Target="../embeddings/oleObject41.bin"/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oleObject" Target="../embeddings/oleObject42.bin"/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oleObject" Target="../embeddings/oleObject43.bin"/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oleObject" Target="../embeddings/oleObject44.bin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oleObject" Target="../embeddings/oleObject45.bin"/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oleObject" Target="../embeddings/oleObject46.bin"/><Relationship Id="rId1" Type="http://schemas.openxmlformats.org/officeDocument/2006/relationships/slideLayout" Target="../slideLayouts/slideLayout2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oleObject" Target="../embeddings/oleObject47.bin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52.wmf"/><Relationship Id="rId4" Type="http://schemas.openxmlformats.org/officeDocument/2006/relationships/oleObject" Target="../embeddings/oleObject48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7" Type="http://schemas.openxmlformats.org/officeDocument/2006/relationships/image" Target="../media/image55.wmf"/><Relationship Id="rId2" Type="http://schemas.openxmlformats.org/officeDocument/2006/relationships/oleObject" Target="../embeddings/oleObject49.bin"/><Relationship Id="rId1" Type="http://schemas.openxmlformats.org/officeDocument/2006/relationships/slideLayout" Target="../slideLayouts/slideLayout30.xml"/><Relationship Id="rId6" Type="http://schemas.openxmlformats.org/officeDocument/2006/relationships/oleObject" Target="../embeddings/oleObject51.bin"/><Relationship Id="rId5" Type="http://schemas.openxmlformats.org/officeDocument/2006/relationships/image" Target="../media/image54.wmf"/><Relationship Id="rId4" Type="http://schemas.openxmlformats.org/officeDocument/2006/relationships/oleObject" Target="../embeddings/oleObject50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3" Type="http://schemas.openxmlformats.org/officeDocument/2006/relationships/image" Target="../media/image56.wmf"/><Relationship Id="rId7" Type="http://schemas.openxmlformats.org/officeDocument/2006/relationships/image" Target="../media/image58.wmf"/><Relationship Id="rId2" Type="http://schemas.openxmlformats.org/officeDocument/2006/relationships/oleObject" Target="../embeddings/oleObject52.bin"/><Relationship Id="rId1" Type="http://schemas.openxmlformats.org/officeDocument/2006/relationships/slideLayout" Target="../slideLayouts/slideLayout31.xml"/><Relationship Id="rId6" Type="http://schemas.openxmlformats.org/officeDocument/2006/relationships/oleObject" Target="../embeddings/oleObject54.bin"/><Relationship Id="rId5" Type="http://schemas.openxmlformats.org/officeDocument/2006/relationships/image" Target="../media/image57.wmf"/><Relationship Id="rId4" Type="http://schemas.openxmlformats.org/officeDocument/2006/relationships/oleObject" Target="../embeddings/oleObject53.bin"/><Relationship Id="rId9" Type="http://schemas.openxmlformats.org/officeDocument/2006/relationships/image" Target="../media/image59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oleObject" Target="../embeddings/oleObject56.bin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61.wmf"/><Relationship Id="rId4" Type="http://schemas.openxmlformats.org/officeDocument/2006/relationships/oleObject" Target="../embeddings/oleObject57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5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3" Type="http://schemas.openxmlformats.org/officeDocument/2006/relationships/image" Target="../media/image62.wmf"/><Relationship Id="rId7" Type="http://schemas.openxmlformats.org/officeDocument/2006/relationships/oleObject" Target="../embeddings/oleObject61.bin"/><Relationship Id="rId2" Type="http://schemas.openxmlformats.org/officeDocument/2006/relationships/oleObject" Target="../embeddings/oleObject58.bin"/><Relationship Id="rId1" Type="http://schemas.openxmlformats.org/officeDocument/2006/relationships/slideLayout" Target="../slideLayouts/slideLayout31.xml"/><Relationship Id="rId6" Type="http://schemas.openxmlformats.org/officeDocument/2006/relationships/oleObject" Target="../embeddings/oleObject60.bin"/><Relationship Id="rId5" Type="http://schemas.openxmlformats.org/officeDocument/2006/relationships/image" Target="../media/image63.wmf"/><Relationship Id="rId4" Type="http://schemas.openxmlformats.org/officeDocument/2006/relationships/oleObject" Target="../embeddings/oleObject59.bin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5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13" Type="http://schemas.openxmlformats.org/officeDocument/2006/relationships/image" Target="../media/image69.wmf"/><Relationship Id="rId3" Type="http://schemas.openxmlformats.org/officeDocument/2006/relationships/image" Target="../media/image64.wmf"/><Relationship Id="rId7" Type="http://schemas.openxmlformats.org/officeDocument/2006/relationships/image" Target="../media/image66.wmf"/><Relationship Id="rId12" Type="http://schemas.openxmlformats.org/officeDocument/2006/relationships/oleObject" Target="../embeddings/oleObject68.bin"/><Relationship Id="rId2" Type="http://schemas.openxmlformats.org/officeDocument/2006/relationships/oleObject" Target="../embeddings/oleObject63.bin"/><Relationship Id="rId1" Type="http://schemas.openxmlformats.org/officeDocument/2006/relationships/slideLayout" Target="../slideLayouts/slideLayout31.xml"/><Relationship Id="rId6" Type="http://schemas.openxmlformats.org/officeDocument/2006/relationships/oleObject" Target="../embeddings/oleObject65.bin"/><Relationship Id="rId11" Type="http://schemas.openxmlformats.org/officeDocument/2006/relationships/image" Target="../media/image68.wmf"/><Relationship Id="rId5" Type="http://schemas.openxmlformats.org/officeDocument/2006/relationships/image" Target="../media/image65.wmf"/><Relationship Id="rId15" Type="http://schemas.openxmlformats.org/officeDocument/2006/relationships/image" Target="../media/image70.wmf"/><Relationship Id="rId10" Type="http://schemas.openxmlformats.org/officeDocument/2006/relationships/oleObject" Target="../embeddings/oleObject67.bin"/><Relationship Id="rId4" Type="http://schemas.openxmlformats.org/officeDocument/2006/relationships/oleObject" Target="../embeddings/oleObject64.bin"/><Relationship Id="rId9" Type="http://schemas.openxmlformats.org/officeDocument/2006/relationships/image" Target="../media/image67.emf"/><Relationship Id="rId14" Type="http://schemas.openxmlformats.org/officeDocument/2006/relationships/oleObject" Target="../embeddings/oleObject69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7" Type="http://schemas.openxmlformats.org/officeDocument/2006/relationships/image" Target="../media/image73.wmf"/><Relationship Id="rId2" Type="http://schemas.openxmlformats.org/officeDocument/2006/relationships/oleObject" Target="../embeddings/oleObject70.bin"/><Relationship Id="rId1" Type="http://schemas.openxmlformats.org/officeDocument/2006/relationships/slideLayout" Target="../slideLayouts/slideLayout28.xml"/><Relationship Id="rId6" Type="http://schemas.openxmlformats.org/officeDocument/2006/relationships/oleObject" Target="../embeddings/oleObject72.bin"/><Relationship Id="rId5" Type="http://schemas.openxmlformats.org/officeDocument/2006/relationships/image" Target="../media/image72.wmf"/><Relationship Id="rId4" Type="http://schemas.openxmlformats.org/officeDocument/2006/relationships/oleObject" Target="../embeddings/oleObject71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oleObject" Target="../embeddings/oleObject73.bin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75.emf"/><Relationship Id="rId4" Type="http://schemas.openxmlformats.org/officeDocument/2006/relationships/oleObject" Target="../embeddings/oleObject74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oleObject" Target="../embeddings/oleObject75.bin"/><Relationship Id="rId1" Type="http://schemas.openxmlformats.org/officeDocument/2006/relationships/slideLayout" Target="../slideLayouts/slideLayout2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9.bin"/><Relationship Id="rId3" Type="http://schemas.openxmlformats.org/officeDocument/2006/relationships/image" Target="../media/image77.wmf"/><Relationship Id="rId7" Type="http://schemas.openxmlformats.org/officeDocument/2006/relationships/image" Target="../media/image79.wmf"/><Relationship Id="rId2" Type="http://schemas.openxmlformats.org/officeDocument/2006/relationships/oleObject" Target="../embeddings/oleObject76.bin"/><Relationship Id="rId1" Type="http://schemas.openxmlformats.org/officeDocument/2006/relationships/slideLayout" Target="../slideLayouts/slideLayout28.xml"/><Relationship Id="rId6" Type="http://schemas.openxmlformats.org/officeDocument/2006/relationships/oleObject" Target="../embeddings/oleObject78.bin"/><Relationship Id="rId5" Type="http://schemas.openxmlformats.org/officeDocument/2006/relationships/image" Target="../media/image78.wmf"/><Relationship Id="rId4" Type="http://schemas.openxmlformats.org/officeDocument/2006/relationships/oleObject" Target="../embeddings/oleObject77.bin"/><Relationship Id="rId9" Type="http://schemas.openxmlformats.org/officeDocument/2006/relationships/image" Target="../media/image80.wmf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7" Type="http://schemas.openxmlformats.org/officeDocument/2006/relationships/image" Target="../media/image83.wmf"/><Relationship Id="rId2" Type="http://schemas.openxmlformats.org/officeDocument/2006/relationships/oleObject" Target="../embeddings/oleObject80.bin"/><Relationship Id="rId1" Type="http://schemas.openxmlformats.org/officeDocument/2006/relationships/slideLayout" Target="../slideLayouts/slideLayout31.xml"/><Relationship Id="rId6" Type="http://schemas.openxmlformats.org/officeDocument/2006/relationships/oleObject" Target="../embeddings/oleObject82.bin"/><Relationship Id="rId5" Type="http://schemas.openxmlformats.org/officeDocument/2006/relationships/image" Target="../media/image82.wmf"/><Relationship Id="rId4" Type="http://schemas.openxmlformats.org/officeDocument/2006/relationships/oleObject" Target="../embeddings/oleObject81.bin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5.bin"/><Relationship Id="rId2" Type="http://schemas.openxmlformats.org/officeDocument/2006/relationships/image" Target="../media/image84.jpg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86.wmf"/><Relationship Id="rId5" Type="http://schemas.openxmlformats.org/officeDocument/2006/relationships/oleObject" Target="../embeddings/oleObject84.bin"/><Relationship Id="rId4" Type="http://schemas.openxmlformats.org/officeDocument/2006/relationships/image" Target="../media/image85.wmf"/><Relationship Id="rId9" Type="http://schemas.openxmlformats.org/officeDocument/2006/relationships/image" Target="../media/image88.jpg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9.bin"/><Relationship Id="rId13" Type="http://schemas.openxmlformats.org/officeDocument/2006/relationships/image" Target="../media/image94.wmf"/><Relationship Id="rId18" Type="http://schemas.openxmlformats.org/officeDocument/2006/relationships/oleObject" Target="../embeddings/oleObject94.bin"/><Relationship Id="rId3" Type="http://schemas.openxmlformats.org/officeDocument/2006/relationships/image" Target="../media/image89.wmf"/><Relationship Id="rId21" Type="http://schemas.openxmlformats.org/officeDocument/2006/relationships/image" Target="../media/image98.wmf"/><Relationship Id="rId7" Type="http://schemas.openxmlformats.org/officeDocument/2006/relationships/image" Target="../media/image91.wmf"/><Relationship Id="rId12" Type="http://schemas.openxmlformats.org/officeDocument/2006/relationships/oleObject" Target="../embeddings/oleObject91.bin"/><Relationship Id="rId17" Type="http://schemas.openxmlformats.org/officeDocument/2006/relationships/image" Target="../media/image96.wmf"/><Relationship Id="rId2" Type="http://schemas.openxmlformats.org/officeDocument/2006/relationships/oleObject" Target="../embeddings/oleObject86.bin"/><Relationship Id="rId16" Type="http://schemas.openxmlformats.org/officeDocument/2006/relationships/oleObject" Target="../embeddings/oleObject93.bin"/><Relationship Id="rId20" Type="http://schemas.openxmlformats.org/officeDocument/2006/relationships/oleObject" Target="../embeddings/oleObject95.bin"/><Relationship Id="rId1" Type="http://schemas.openxmlformats.org/officeDocument/2006/relationships/slideLayout" Target="../slideLayouts/slideLayout32.xml"/><Relationship Id="rId6" Type="http://schemas.openxmlformats.org/officeDocument/2006/relationships/oleObject" Target="../embeddings/oleObject88.bin"/><Relationship Id="rId11" Type="http://schemas.openxmlformats.org/officeDocument/2006/relationships/image" Target="../media/image93.wmf"/><Relationship Id="rId5" Type="http://schemas.openxmlformats.org/officeDocument/2006/relationships/image" Target="../media/image90.wmf"/><Relationship Id="rId15" Type="http://schemas.openxmlformats.org/officeDocument/2006/relationships/image" Target="../media/image95.wmf"/><Relationship Id="rId10" Type="http://schemas.openxmlformats.org/officeDocument/2006/relationships/oleObject" Target="../embeddings/oleObject90.bin"/><Relationship Id="rId19" Type="http://schemas.openxmlformats.org/officeDocument/2006/relationships/image" Target="../media/image97.wmf"/><Relationship Id="rId4" Type="http://schemas.openxmlformats.org/officeDocument/2006/relationships/oleObject" Target="../embeddings/oleObject87.bin"/><Relationship Id="rId9" Type="http://schemas.openxmlformats.org/officeDocument/2006/relationships/image" Target="../media/image92.wmf"/><Relationship Id="rId14" Type="http://schemas.openxmlformats.org/officeDocument/2006/relationships/oleObject" Target="../embeddings/oleObject92.bin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3" Type="http://schemas.openxmlformats.org/officeDocument/2006/relationships/image" Target="../media/image99.wmf"/><Relationship Id="rId7" Type="http://schemas.openxmlformats.org/officeDocument/2006/relationships/image" Target="../media/image101.wmf"/><Relationship Id="rId2" Type="http://schemas.openxmlformats.org/officeDocument/2006/relationships/oleObject" Target="../embeddings/oleObject96.bin"/><Relationship Id="rId1" Type="http://schemas.openxmlformats.org/officeDocument/2006/relationships/slideLayout" Target="../slideLayouts/slideLayout31.xml"/><Relationship Id="rId6" Type="http://schemas.openxmlformats.org/officeDocument/2006/relationships/oleObject" Target="../embeddings/oleObject98.bin"/><Relationship Id="rId5" Type="http://schemas.openxmlformats.org/officeDocument/2006/relationships/image" Target="../media/image100.wmf"/><Relationship Id="rId10" Type="http://schemas.openxmlformats.org/officeDocument/2006/relationships/image" Target="../media/image102.wmf"/><Relationship Id="rId4" Type="http://schemas.openxmlformats.org/officeDocument/2006/relationships/oleObject" Target="../embeddings/oleObject97.bin"/><Relationship Id="rId9" Type="http://schemas.openxmlformats.org/officeDocument/2006/relationships/oleObject" Target="../embeddings/oleObject99.bin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2" Type="http://schemas.openxmlformats.org/officeDocument/2006/relationships/oleObject" Target="../embeddings/oleObject100.bin"/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25.xml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4.bin"/><Relationship Id="rId13" Type="http://schemas.openxmlformats.org/officeDocument/2006/relationships/image" Target="../media/image109.wmf"/><Relationship Id="rId3" Type="http://schemas.openxmlformats.org/officeDocument/2006/relationships/image" Target="../media/image104.wmf"/><Relationship Id="rId7" Type="http://schemas.openxmlformats.org/officeDocument/2006/relationships/image" Target="../media/image106.wmf"/><Relationship Id="rId12" Type="http://schemas.openxmlformats.org/officeDocument/2006/relationships/oleObject" Target="../embeddings/oleObject106.bin"/><Relationship Id="rId2" Type="http://schemas.openxmlformats.org/officeDocument/2006/relationships/oleObject" Target="../embeddings/oleObject101.bin"/><Relationship Id="rId1" Type="http://schemas.openxmlformats.org/officeDocument/2006/relationships/slideLayout" Target="../slideLayouts/slideLayout32.xml"/><Relationship Id="rId6" Type="http://schemas.openxmlformats.org/officeDocument/2006/relationships/oleObject" Target="../embeddings/oleObject103.bin"/><Relationship Id="rId11" Type="http://schemas.openxmlformats.org/officeDocument/2006/relationships/image" Target="../media/image108.wmf"/><Relationship Id="rId5" Type="http://schemas.openxmlformats.org/officeDocument/2006/relationships/image" Target="../media/image105.wmf"/><Relationship Id="rId15" Type="http://schemas.openxmlformats.org/officeDocument/2006/relationships/image" Target="../media/image110.wmf"/><Relationship Id="rId10" Type="http://schemas.openxmlformats.org/officeDocument/2006/relationships/oleObject" Target="../embeddings/oleObject105.bin"/><Relationship Id="rId4" Type="http://schemas.openxmlformats.org/officeDocument/2006/relationships/oleObject" Target="../embeddings/oleObject102.bin"/><Relationship Id="rId9" Type="http://schemas.openxmlformats.org/officeDocument/2006/relationships/image" Target="../media/image107.wmf"/><Relationship Id="rId14" Type="http://schemas.openxmlformats.org/officeDocument/2006/relationships/oleObject" Target="../embeddings/oleObject107.bin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1.bin"/><Relationship Id="rId13" Type="http://schemas.openxmlformats.org/officeDocument/2006/relationships/image" Target="../media/image116.wmf"/><Relationship Id="rId3" Type="http://schemas.openxmlformats.org/officeDocument/2006/relationships/image" Target="../media/image111.wmf"/><Relationship Id="rId7" Type="http://schemas.openxmlformats.org/officeDocument/2006/relationships/image" Target="../media/image113.wmf"/><Relationship Id="rId12" Type="http://schemas.openxmlformats.org/officeDocument/2006/relationships/oleObject" Target="../embeddings/oleObject113.bin"/><Relationship Id="rId2" Type="http://schemas.openxmlformats.org/officeDocument/2006/relationships/oleObject" Target="../embeddings/oleObject108.bin"/><Relationship Id="rId1" Type="http://schemas.openxmlformats.org/officeDocument/2006/relationships/slideLayout" Target="../slideLayouts/slideLayout31.xml"/><Relationship Id="rId6" Type="http://schemas.openxmlformats.org/officeDocument/2006/relationships/oleObject" Target="../embeddings/oleObject110.bin"/><Relationship Id="rId11" Type="http://schemas.openxmlformats.org/officeDocument/2006/relationships/image" Target="../media/image115.wmf"/><Relationship Id="rId5" Type="http://schemas.openxmlformats.org/officeDocument/2006/relationships/image" Target="../media/image112.wmf"/><Relationship Id="rId10" Type="http://schemas.openxmlformats.org/officeDocument/2006/relationships/oleObject" Target="../embeddings/oleObject112.bin"/><Relationship Id="rId4" Type="http://schemas.openxmlformats.org/officeDocument/2006/relationships/oleObject" Target="../embeddings/oleObject109.bin"/><Relationship Id="rId9" Type="http://schemas.openxmlformats.org/officeDocument/2006/relationships/image" Target="../media/image114.wmf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wmf"/><Relationship Id="rId2" Type="http://schemas.openxmlformats.org/officeDocument/2006/relationships/oleObject" Target="../embeddings/oleObject114.bin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118.wmf"/><Relationship Id="rId4" Type="http://schemas.openxmlformats.org/officeDocument/2006/relationships/oleObject" Target="../embeddings/oleObject115.bin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9.bin"/><Relationship Id="rId3" Type="http://schemas.openxmlformats.org/officeDocument/2006/relationships/image" Target="../media/image119.wmf"/><Relationship Id="rId7" Type="http://schemas.openxmlformats.org/officeDocument/2006/relationships/image" Target="../media/image121.wmf"/><Relationship Id="rId2" Type="http://schemas.openxmlformats.org/officeDocument/2006/relationships/oleObject" Target="../embeddings/oleObject116.bin"/><Relationship Id="rId1" Type="http://schemas.openxmlformats.org/officeDocument/2006/relationships/slideLayout" Target="../slideLayouts/slideLayout31.xml"/><Relationship Id="rId6" Type="http://schemas.openxmlformats.org/officeDocument/2006/relationships/oleObject" Target="../embeddings/oleObject118.bin"/><Relationship Id="rId5" Type="http://schemas.openxmlformats.org/officeDocument/2006/relationships/image" Target="../media/image120.wmf"/><Relationship Id="rId4" Type="http://schemas.openxmlformats.org/officeDocument/2006/relationships/oleObject" Target="../embeddings/oleObject117.bin"/><Relationship Id="rId9" Type="http://schemas.openxmlformats.org/officeDocument/2006/relationships/image" Target="../media/image122.wmf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125.jpeg"/><Relationship Id="rId4" Type="http://schemas.openxmlformats.org/officeDocument/2006/relationships/image" Target="../media/image124.jpg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5" Type="http://schemas.openxmlformats.org/officeDocument/2006/relationships/slide" Target="slide74.xml"/><Relationship Id="rId4" Type="http://schemas.openxmlformats.org/officeDocument/2006/relationships/image" Target="../media/image124.jp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wmf"/><Relationship Id="rId2" Type="http://schemas.openxmlformats.org/officeDocument/2006/relationships/oleObject" Target="../embeddings/oleObject120.bin"/><Relationship Id="rId1" Type="http://schemas.openxmlformats.org/officeDocument/2006/relationships/slideLayout" Target="../slideLayouts/slideLayout25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2" Type="http://schemas.openxmlformats.org/officeDocument/2006/relationships/oleObject" Target="../embeddings/oleObject121.bin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5.bin"/><Relationship Id="rId3" Type="http://schemas.openxmlformats.org/officeDocument/2006/relationships/image" Target="../media/image128.wmf"/><Relationship Id="rId7" Type="http://schemas.openxmlformats.org/officeDocument/2006/relationships/image" Target="../media/image130.wmf"/><Relationship Id="rId2" Type="http://schemas.openxmlformats.org/officeDocument/2006/relationships/oleObject" Target="../embeddings/oleObject122.bin"/><Relationship Id="rId1" Type="http://schemas.openxmlformats.org/officeDocument/2006/relationships/slideLayout" Target="../slideLayouts/slideLayout31.xml"/><Relationship Id="rId6" Type="http://schemas.openxmlformats.org/officeDocument/2006/relationships/oleObject" Target="../embeddings/oleObject124.bin"/><Relationship Id="rId5" Type="http://schemas.openxmlformats.org/officeDocument/2006/relationships/image" Target="../media/image129.wmf"/><Relationship Id="rId4" Type="http://schemas.openxmlformats.org/officeDocument/2006/relationships/oleObject" Target="../embeddings/oleObject123.bin"/><Relationship Id="rId9" Type="http://schemas.openxmlformats.org/officeDocument/2006/relationships/image" Target="../media/image131.wmf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wmf"/><Relationship Id="rId2" Type="http://schemas.openxmlformats.org/officeDocument/2006/relationships/oleObject" Target="../embeddings/oleObject126.bin"/><Relationship Id="rId1" Type="http://schemas.openxmlformats.org/officeDocument/2006/relationships/slideLayout" Target="../slideLayouts/slideLayout28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4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6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Foundations: Logic and Proofs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Chapter</a:t>
            </a:r>
            <a:r>
              <a:rPr lang="fr-FR" dirty="0"/>
              <a:t> 1, Part III: </a:t>
            </a:r>
            <a:r>
              <a:rPr lang="fr-FR" dirty="0" err="1"/>
              <a:t>Proofs</a:t>
            </a:r>
            <a:endParaRPr lang="fr-FR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With Question/Answer Animations</a:t>
            </a:r>
          </a:p>
        </p:txBody>
      </p:sp>
      <p:sp>
        <p:nvSpPr>
          <p:cNvPr id="7" name="Text Placeholder 15">
            <a:extLst>
              <a:ext uri="{FF2B5EF4-FFF2-40B4-BE49-F238E27FC236}">
                <a16:creationId xmlns:a16="http://schemas.microsoft.com/office/drawing/2014/main" id="{1F252475-DDD5-4C9D-BA4A-8F50C135F12E}"/>
              </a:ext>
            </a:extLst>
          </p:cNvPr>
          <p:cNvSpPr txBox="1">
            <a:spLocks/>
          </p:cNvSpPr>
          <p:nvPr/>
        </p:nvSpPr>
        <p:spPr>
          <a:xfrm>
            <a:off x="0" y="6248400"/>
            <a:ext cx="9144000" cy="502920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ctr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ctr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ctr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 McGraw Hill LLC. All rights reserved. No reproduction or distribution without the prior written consent of McGraw Hill LLC.</a:t>
            </a:r>
          </a:p>
        </p:txBody>
      </p:sp>
    </p:spTree>
    <p:extLst>
      <p:ext uri="{BB962C8B-B14F-4D97-AF65-F5344CB8AC3E}">
        <p14:creationId xmlns:p14="http://schemas.microsoft.com/office/powerpoint/2010/main" val="3414768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Modus </a:t>
            </a:r>
            <a:r>
              <a:rPr lang="en-IN" dirty="0" err="1"/>
              <a:t>Tollens</a:t>
            </a:r>
            <a:endParaRPr lang="en-IN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AA1B7A5-8E47-4549-B161-CD95F00B90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619182"/>
              </p:ext>
            </p:extLst>
          </p:nvPr>
        </p:nvGraphicFramePr>
        <p:xfrm>
          <a:off x="609600" y="1700197"/>
          <a:ext cx="1024793" cy="333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7960" imgH="164880" progId="Equation.DSMT4">
                  <p:embed/>
                </p:oleObj>
              </mc:Choice>
              <mc:Fallback>
                <p:oleObj name="Equation" r:id="rId2" imgW="5079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09600" y="1700197"/>
                        <a:ext cx="1024793" cy="3330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D2C9EC5-4ECB-4BBD-8748-0BB006DEA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569708"/>
              </p:ext>
            </p:extLst>
          </p:nvPr>
        </p:nvGraphicFramePr>
        <p:xfrm>
          <a:off x="584200" y="2040379"/>
          <a:ext cx="777474" cy="855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80880" imgH="419040" progId="Equation.DSMT4">
                  <p:embed/>
                </p:oleObj>
              </mc:Choice>
              <mc:Fallback>
                <p:oleObj name="Equation" r:id="rId4" imgW="3808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4200" y="2040379"/>
                        <a:ext cx="777474" cy="8552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3048000" y="1524000"/>
            <a:ext cx="4572000" cy="533400"/>
          </a:xfrm>
        </p:spPr>
        <p:txBody>
          <a:bodyPr/>
          <a:lstStyle/>
          <a:p>
            <a:r>
              <a:rPr lang="en-US" sz="2800" b="1" dirty="0"/>
              <a:t>Corresponding Tautology:</a:t>
            </a:r>
            <a:endParaRPr lang="en-US" sz="2800" i="1" dirty="0"/>
          </a:p>
        </p:txBody>
      </p:sp>
      <p:graphicFrame>
        <p:nvGraphicFramePr>
          <p:cNvPr id="8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5750359"/>
              </p:ext>
            </p:extLst>
          </p:nvPr>
        </p:nvGraphicFramePr>
        <p:xfrm>
          <a:off x="3822700" y="2057400"/>
          <a:ext cx="27432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71600" imgH="253800" progId="Equation.DSMT4">
                  <p:embed/>
                </p:oleObj>
              </mc:Choice>
              <mc:Fallback>
                <p:oleObj name="Equation" r:id="rId6" imgW="1371600" imgH="2538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22700" y="2057400"/>
                        <a:ext cx="27432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5"/>
          <p:cNvSpPr>
            <a:spLocks noGrp="1"/>
          </p:cNvSpPr>
          <p:nvPr>
            <p:ph idx="13"/>
          </p:nvPr>
        </p:nvSpPr>
        <p:spPr>
          <a:xfrm>
            <a:off x="1676400" y="2895600"/>
            <a:ext cx="7239000" cy="32004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dirty="0"/>
              <a:t>Example: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p</a:t>
            </a:r>
            <a:r>
              <a:rPr lang="en-US" sz="2800" dirty="0"/>
              <a:t> be “it is snowing.”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q</a:t>
            </a:r>
            <a:r>
              <a:rPr lang="en-US" sz="2800" dirty="0"/>
              <a:t> be “I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“If it is snowing, then 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“I will not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“Therefore , it is not snowing.”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B7A505D-ABFA-4650-926B-41E5F1AAFCB5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297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Hypothetical Syllogism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2A5DB36-FE21-4E25-AA53-B4407B5ACF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4782537"/>
              </p:ext>
            </p:extLst>
          </p:nvPr>
        </p:nvGraphicFramePr>
        <p:xfrm>
          <a:off x="609599" y="1689099"/>
          <a:ext cx="1030797" cy="335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7960" imgH="164880" progId="Equation.DSMT4">
                  <p:embed/>
                </p:oleObj>
              </mc:Choice>
              <mc:Fallback>
                <p:oleObj name="Equation" r:id="rId2" imgW="5079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09599" y="1689099"/>
                        <a:ext cx="1030797" cy="3350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D024A627-8BA8-4E5A-BA5D-6FCA304922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5434308"/>
              </p:ext>
            </p:extLst>
          </p:nvPr>
        </p:nvGraphicFramePr>
        <p:xfrm>
          <a:off x="609600" y="2057400"/>
          <a:ext cx="1066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33160" imgH="419040" progId="Equation.DSMT4">
                  <p:embed/>
                </p:oleObj>
              </mc:Choice>
              <mc:Fallback>
                <p:oleObj name="Equation" r:id="rId4" imgW="5331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9600" y="2057400"/>
                        <a:ext cx="10668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3048000" y="1524000"/>
            <a:ext cx="4572000" cy="533400"/>
          </a:xfrm>
        </p:spPr>
        <p:txBody>
          <a:bodyPr/>
          <a:lstStyle/>
          <a:p>
            <a:r>
              <a:rPr lang="en-US" sz="2800" b="1" dirty="0"/>
              <a:t>Corresponding Tautology:</a:t>
            </a:r>
            <a:endParaRPr lang="en-US" sz="2800" i="1" dirty="0"/>
          </a:p>
        </p:txBody>
      </p:sp>
      <p:graphicFrame>
        <p:nvGraphicFramePr>
          <p:cNvPr id="8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156914"/>
              </p:ext>
            </p:extLst>
          </p:nvPr>
        </p:nvGraphicFramePr>
        <p:xfrm>
          <a:off x="3276600" y="2057400"/>
          <a:ext cx="38354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17360" imgH="253800" progId="Equation.DSMT4">
                  <p:embed/>
                </p:oleObj>
              </mc:Choice>
              <mc:Fallback>
                <p:oleObj name="Equation" r:id="rId6" imgW="1917360" imgH="253800" progId="Equation.DSMT4">
                  <p:embed/>
                  <p:pic>
                    <p:nvPicPr>
                      <p:cNvPr id="8" name="Object 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76600" y="2057400"/>
                        <a:ext cx="38354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5"/>
          <p:cNvSpPr>
            <a:spLocks noGrp="1"/>
          </p:cNvSpPr>
          <p:nvPr>
            <p:ph idx="13"/>
          </p:nvPr>
        </p:nvSpPr>
        <p:spPr>
          <a:xfrm>
            <a:off x="1676400" y="2895600"/>
            <a:ext cx="7239000" cy="37080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dirty="0"/>
              <a:t>Example: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p</a:t>
            </a:r>
            <a:r>
              <a:rPr lang="en-US" sz="2800" dirty="0"/>
              <a:t> be “it snows.”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q</a:t>
            </a:r>
            <a:r>
              <a:rPr lang="en-US" sz="2800" dirty="0"/>
              <a:t> be “I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r </a:t>
            </a:r>
            <a:r>
              <a:rPr lang="en-US" sz="2800" dirty="0"/>
              <a:t>be “I will get an A.”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“If it snows, then 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“If I study discrete math, I will get an A.”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“Therefore , If it snows, I will get an A.”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B822EA8-A819-464E-8537-AE7CEC29F75A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297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Disjunctive Syllogism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1D8425A-D219-4392-87CD-DDA278C735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990995"/>
              </p:ext>
            </p:extLst>
          </p:nvPr>
        </p:nvGraphicFramePr>
        <p:xfrm>
          <a:off x="639469" y="1695964"/>
          <a:ext cx="974725" cy="361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44240" imgH="164880" progId="Equation.DSMT4">
                  <p:embed/>
                </p:oleObj>
              </mc:Choice>
              <mc:Fallback>
                <p:oleObj name="Equation" r:id="rId2" imgW="4442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39469" y="1695964"/>
                        <a:ext cx="974725" cy="3614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AAE1175C-4BFC-4EBC-B59C-66F305EEBD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6045628"/>
              </p:ext>
            </p:extLst>
          </p:nvPr>
        </p:nvGraphicFramePr>
        <p:xfrm>
          <a:off x="646406" y="2057400"/>
          <a:ext cx="535434" cy="841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66400" imgH="419040" progId="Equation.DSMT4">
                  <p:embed/>
                </p:oleObj>
              </mc:Choice>
              <mc:Fallback>
                <p:oleObj name="Equation" r:id="rId4" imgW="2664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6406" y="2057400"/>
                        <a:ext cx="535434" cy="841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3048000" y="1524000"/>
            <a:ext cx="4572000" cy="533400"/>
          </a:xfrm>
        </p:spPr>
        <p:txBody>
          <a:bodyPr/>
          <a:lstStyle/>
          <a:p>
            <a:r>
              <a:rPr lang="en-US" sz="2800" b="1" dirty="0"/>
              <a:t>Corresponding Tautology:</a:t>
            </a:r>
            <a:endParaRPr lang="en-US" sz="2800" i="1" dirty="0"/>
          </a:p>
        </p:txBody>
      </p:sp>
      <p:graphicFrame>
        <p:nvGraphicFramePr>
          <p:cNvPr id="8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419645"/>
              </p:ext>
            </p:extLst>
          </p:nvPr>
        </p:nvGraphicFramePr>
        <p:xfrm>
          <a:off x="4000500" y="2057400"/>
          <a:ext cx="23876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93760" imgH="253800" progId="Equation.DSMT4">
                  <p:embed/>
                </p:oleObj>
              </mc:Choice>
              <mc:Fallback>
                <p:oleObj name="Equation" r:id="rId6" imgW="1193760" imgH="253800" progId="Equation.DSMT4">
                  <p:embed/>
                  <p:pic>
                    <p:nvPicPr>
                      <p:cNvPr id="8" name="Object 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00500" y="2057400"/>
                        <a:ext cx="23876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5"/>
          <p:cNvSpPr>
            <a:spLocks noGrp="1"/>
          </p:cNvSpPr>
          <p:nvPr>
            <p:ph idx="13"/>
          </p:nvPr>
        </p:nvSpPr>
        <p:spPr>
          <a:xfrm>
            <a:off x="1676400" y="2895600"/>
            <a:ext cx="7239000" cy="37080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dirty="0"/>
              <a:t>Example: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p</a:t>
            </a:r>
            <a:r>
              <a:rPr lang="en-US" sz="2800" dirty="0"/>
              <a:t> be “I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q</a:t>
            </a:r>
            <a:r>
              <a:rPr lang="en-US" sz="2800" dirty="0"/>
              <a:t> be “I will study English literature.”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“I will study discrete math or I will study English literature.”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“I will not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“Therefore , I will study English literature.”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2BDAD07-FCA4-428B-A522-D13F758BD407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58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Addition</a:t>
            </a:r>
          </a:p>
        </p:txBody>
      </p:sp>
      <p:graphicFrame>
        <p:nvGraphicFramePr>
          <p:cNvPr id="7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987692"/>
              </p:ext>
            </p:extLst>
          </p:nvPr>
        </p:nvGraphicFramePr>
        <p:xfrm>
          <a:off x="635000" y="1879600"/>
          <a:ext cx="990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95000" imgH="419040" progId="Equation.DSMT4">
                  <p:embed/>
                </p:oleObj>
              </mc:Choice>
              <mc:Fallback>
                <p:oleObj name="Equation" r:id="rId2" imgW="495000" imgH="419040" progId="Equation.DSMT4">
                  <p:embed/>
                  <p:pic>
                    <p:nvPicPr>
                      <p:cNvPr id="7" name="Object 2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35000" y="1879600"/>
                        <a:ext cx="9906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3048000" y="1524000"/>
            <a:ext cx="4572000" cy="533400"/>
          </a:xfrm>
        </p:spPr>
        <p:txBody>
          <a:bodyPr/>
          <a:lstStyle/>
          <a:p>
            <a:r>
              <a:rPr lang="en-US" sz="2800" b="1" dirty="0"/>
              <a:t>Corresponding Tautology:</a:t>
            </a:r>
            <a:endParaRPr lang="en-US" sz="2800" i="1" dirty="0"/>
          </a:p>
        </p:txBody>
      </p:sp>
      <p:graphicFrame>
        <p:nvGraphicFramePr>
          <p:cNvPr id="8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3671760"/>
              </p:ext>
            </p:extLst>
          </p:nvPr>
        </p:nvGraphicFramePr>
        <p:xfrm>
          <a:off x="4381500" y="2057400"/>
          <a:ext cx="14986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49160" imgH="253800" progId="Equation.DSMT4">
                  <p:embed/>
                </p:oleObj>
              </mc:Choice>
              <mc:Fallback>
                <p:oleObj name="Equation" r:id="rId4" imgW="749160" imgH="253800" progId="Equation.DSMT4">
                  <p:embed/>
                  <p:pic>
                    <p:nvPicPr>
                      <p:cNvPr id="8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81500" y="2057400"/>
                        <a:ext cx="14986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5"/>
          <p:cNvSpPr>
            <a:spLocks noGrp="1"/>
          </p:cNvSpPr>
          <p:nvPr>
            <p:ph idx="13"/>
          </p:nvPr>
        </p:nvSpPr>
        <p:spPr>
          <a:xfrm>
            <a:off x="1676400" y="2895600"/>
            <a:ext cx="6984000" cy="37080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dirty="0"/>
              <a:t>Example: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p</a:t>
            </a:r>
            <a:r>
              <a:rPr lang="en-US" sz="2800" dirty="0"/>
              <a:t> be “I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q</a:t>
            </a:r>
            <a:r>
              <a:rPr lang="en-US" sz="2800" dirty="0"/>
              <a:t> be “I will visit Las Vegas.”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“Therefore, I will study discrete math or I will visit 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Las Vegas.”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DA8F766-D4B0-46D6-A080-1F377948E78F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09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Simplification</a:t>
            </a:r>
          </a:p>
        </p:txBody>
      </p:sp>
      <p:graphicFrame>
        <p:nvGraphicFramePr>
          <p:cNvPr id="7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3113522"/>
              </p:ext>
            </p:extLst>
          </p:nvPr>
        </p:nvGraphicFramePr>
        <p:xfrm>
          <a:off x="762000" y="1879600"/>
          <a:ext cx="736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68280" imgH="419040" progId="Equation.DSMT4">
                  <p:embed/>
                </p:oleObj>
              </mc:Choice>
              <mc:Fallback>
                <p:oleObj name="Equation" r:id="rId2" imgW="368280" imgH="419040" progId="Equation.DSMT4">
                  <p:embed/>
                  <p:pic>
                    <p:nvPicPr>
                      <p:cNvPr id="7" name="Object 2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62000" y="1879600"/>
                        <a:ext cx="7366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3048000" y="1524000"/>
            <a:ext cx="4572000" cy="533400"/>
          </a:xfrm>
        </p:spPr>
        <p:txBody>
          <a:bodyPr/>
          <a:lstStyle/>
          <a:p>
            <a:r>
              <a:rPr lang="en-US" sz="2800" b="1" dirty="0"/>
              <a:t>Corresponding Tautology:</a:t>
            </a:r>
            <a:endParaRPr lang="en-US" sz="2800" i="1" dirty="0"/>
          </a:p>
        </p:txBody>
      </p:sp>
      <p:graphicFrame>
        <p:nvGraphicFramePr>
          <p:cNvPr id="8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999577"/>
              </p:ext>
            </p:extLst>
          </p:nvPr>
        </p:nvGraphicFramePr>
        <p:xfrm>
          <a:off x="4381500" y="2057400"/>
          <a:ext cx="14986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49160" imgH="253800" progId="Equation.DSMT4">
                  <p:embed/>
                </p:oleObj>
              </mc:Choice>
              <mc:Fallback>
                <p:oleObj name="Equation" r:id="rId4" imgW="749160" imgH="253800" progId="Equation.DSMT4">
                  <p:embed/>
                  <p:pic>
                    <p:nvPicPr>
                      <p:cNvPr id="8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81500" y="2057400"/>
                        <a:ext cx="14986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5"/>
          <p:cNvSpPr>
            <a:spLocks noGrp="1"/>
          </p:cNvSpPr>
          <p:nvPr>
            <p:ph idx="13"/>
          </p:nvPr>
        </p:nvSpPr>
        <p:spPr>
          <a:xfrm>
            <a:off x="1676400" y="2895600"/>
            <a:ext cx="6984000" cy="37080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dirty="0"/>
              <a:t>Example: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p</a:t>
            </a:r>
            <a:r>
              <a:rPr lang="en-US" sz="2800" dirty="0"/>
              <a:t> be “I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q</a:t>
            </a:r>
            <a:r>
              <a:rPr lang="en-US" sz="2800" dirty="0"/>
              <a:t> be “I will study English literature.”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“I will study discrete math and English literature”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“Therefore, I will study discrete math.”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B6018D-E405-4A5D-805E-95856B44588C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149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Conjunction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A2C2C2C-9F6E-4ED4-925D-CEB815D57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8454499"/>
              </p:ext>
            </p:extLst>
          </p:nvPr>
        </p:nvGraphicFramePr>
        <p:xfrm>
          <a:off x="659414" y="1689100"/>
          <a:ext cx="6223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0120" imgH="164880" progId="Equation.DSMT4">
                  <p:embed/>
                </p:oleObj>
              </mc:Choice>
              <mc:Fallback>
                <p:oleObj name="Equation" r:id="rId2" imgW="3301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59414" y="1689100"/>
                        <a:ext cx="622300" cy="311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579935F-2988-4A75-B7AE-C13CE2D17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9985425"/>
              </p:ext>
            </p:extLst>
          </p:nvPr>
        </p:nvGraphicFramePr>
        <p:xfrm>
          <a:off x="659414" y="2057400"/>
          <a:ext cx="967868" cy="818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95000" imgH="419040" progId="Equation.DSMT4">
                  <p:embed/>
                </p:oleObj>
              </mc:Choice>
              <mc:Fallback>
                <p:oleObj name="Equation" r:id="rId4" imgW="4950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9414" y="2057400"/>
                        <a:ext cx="967868" cy="8189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3048000" y="1524000"/>
            <a:ext cx="4572000" cy="533400"/>
          </a:xfrm>
        </p:spPr>
        <p:txBody>
          <a:bodyPr/>
          <a:lstStyle/>
          <a:p>
            <a:r>
              <a:rPr lang="en-US" sz="2800" b="1" dirty="0"/>
              <a:t>Corresponding Tautology:</a:t>
            </a:r>
            <a:endParaRPr lang="en-US" sz="2800" i="1" dirty="0"/>
          </a:p>
        </p:txBody>
      </p:sp>
      <p:graphicFrame>
        <p:nvGraphicFramePr>
          <p:cNvPr id="8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5074668"/>
              </p:ext>
            </p:extLst>
          </p:nvPr>
        </p:nvGraphicFramePr>
        <p:xfrm>
          <a:off x="3873500" y="2057400"/>
          <a:ext cx="26416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20480" imgH="253800" progId="Equation.DSMT4">
                  <p:embed/>
                </p:oleObj>
              </mc:Choice>
              <mc:Fallback>
                <p:oleObj name="Equation" r:id="rId6" imgW="1320480" imgH="253800" progId="Equation.DSMT4">
                  <p:embed/>
                  <p:pic>
                    <p:nvPicPr>
                      <p:cNvPr id="8" name="Object 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73500" y="2057400"/>
                        <a:ext cx="26416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5"/>
          <p:cNvSpPr>
            <a:spLocks noGrp="1"/>
          </p:cNvSpPr>
          <p:nvPr>
            <p:ph idx="13"/>
          </p:nvPr>
        </p:nvSpPr>
        <p:spPr>
          <a:xfrm>
            <a:off x="1676400" y="2895600"/>
            <a:ext cx="7239000" cy="37080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dirty="0"/>
              <a:t>Example: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p</a:t>
            </a:r>
            <a:r>
              <a:rPr lang="en-US" sz="2800" dirty="0"/>
              <a:t> be “I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q</a:t>
            </a:r>
            <a:r>
              <a:rPr lang="en-US" sz="2800" dirty="0"/>
              <a:t> be “I will study English literature.”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“I will study English literature.”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“Therefore, I will study discrete math and I will study English literature.”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1ABD9BA-F7A4-4567-BBDF-BDDAD1F87612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8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Resolution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9E74EEB-6FDE-41A8-AE8D-40FA0A455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2641864"/>
              </p:ext>
            </p:extLst>
          </p:nvPr>
        </p:nvGraphicFramePr>
        <p:xfrm>
          <a:off x="1066800" y="1295400"/>
          <a:ext cx="956270" cy="31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7960" imgH="164880" progId="Equation.DSMT4">
                  <p:embed/>
                </p:oleObj>
              </mc:Choice>
              <mc:Fallback>
                <p:oleObj name="Equation" r:id="rId2" imgW="5079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66800" y="1295400"/>
                        <a:ext cx="956270" cy="310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6E78E12-72E0-433D-9A87-40816747A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7743250"/>
              </p:ext>
            </p:extLst>
          </p:nvPr>
        </p:nvGraphicFramePr>
        <p:xfrm>
          <a:off x="1025525" y="1663700"/>
          <a:ext cx="95567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69800" imgH="419040" progId="Equation.DSMT4">
                  <p:embed/>
                </p:oleObj>
              </mc:Choice>
              <mc:Fallback>
                <p:oleObj name="Equation" r:id="rId4" imgW="4698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25525" y="1663700"/>
                        <a:ext cx="955675" cy="85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3767400" y="1066800"/>
            <a:ext cx="5148000" cy="762000"/>
          </a:xfrm>
        </p:spPr>
        <p:txBody>
          <a:bodyPr/>
          <a:lstStyle/>
          <a:p>
            <a:r>
              <a:rPr lang="en-US" sz="2400" dirty="0"/>
              <a:t>Resolution plays an important role in AI and is used in Prolog.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idx="13"/>
          </p:nvPr>
        </p:nvSpPr>
        <p:spPr>
          <a:xfrm>
            <a:off x="3505200" y="1905000"/>
            <a:ext cx="4038600" cy="533400"/>
          </a:xfrm>
        </p:spPr>
        <p:txBody>
          <a:bodyPr/>
          <a:lstStyle/>
          <a:p>
            <a:pPr lvl="0"/>
            <a:r>
              <a:rPr lang="en-US" sz="2800" b="1" dirty="0">
                <a:solidFill>
                  <a:prstClr val="black"/>
                </a:solidFill>
              </a:rPr>
              <a:t>Corresponding Tautology:</a:t>
            </a:r>
            <a:endParaRPr lang="en-US" sz="2800" i="1" dirty="0">
              <a:solidFill>
                <a:prstClr val="black"/>
              </a:solidFill>
            </a:endParaRPr>
          </a:p>
        </p:txBody>
      </p:sp>
      <p:graphicFrame>
        <p:nvGraphicFramePr>
          <p:cNvPr id="9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58699"/>
              </p:ext>
            </p:extLst>
          </p:nvPr>
        </p:nvGraphicFramePr>
        <p:xfrm>
          <a:off x="3390900" y="2527300"/>
          <a:ext cx="3683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841400" imgH="253800" progId="Equation.DSMT4">
                  <p:embed/>
                </p:oleObj>
              </mc:Choice>
              <mc:Fallback>
                <p:oleObj name="Equation" r:id="rId6" imgW="1841400" imgH="253800" progId="Equation.DSMT4">
                  <p:embed/>
                  <p:pic>
                    <p:nvPicPr>
                      <p:cNvPr id="8" name="Object 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90900" y="2527300"/>
                        <a:ext cx="36830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6"/>
          <p:cNvSpPr>
            <a:spLocks noGrp="1"/>
          </p:cNvSpPr>
          <p:nvPr>
            <p:ph idx="14"/>
          </p:nvPr>
        </p:nvSpPr>
        <p:spPr>
          <a:xfrm>
            <a:off x="457200" y="2971800"/>
            <a:ext cx="8229600" cy="3636000"/>
          </a:xfrm>
        </p:spPr>
        <p:txBody>
          <a:bodyPr/>
          <a:lstStyle/>
          <a:p>
            <a:pPr lvl="0">
              <a:spcBef>
                <a:spcPts val="300"/>
              </a:spcBef>
            </a:pPr>
            <a:r>
              <a:rPr lang="en-US" sz="2400" b="1" dirty="0">
                <a:solidFill>
                  <a:prstClr val="black"/>
                </a:solidFill>
              </a:rPr>
              <a:t>Example</a:t>
            </a:r>
            <a:r>
              <a:rPr lang="en-US" sz="2400" dirty="0">
                <a:solidFill>
                  <a:prstClr val="black"/>
                </a:solidFill>
              </a:rPr>
              <a:t>:</a:t>
            </a:r>
          </a:p>
          <a:p>
            <a:pPr lvl="0">
              <a:spcBef>
                <a:spcPts val="300"/>
              </a:spcBef>
            </a:pPr>
            <a:r>
              <a:rPr lang="en-US" sz="2400" dirty="0">
                <a:solidFill>
                  <a:prstClr val="black"/>
                </a:solidFill>
              </a:rPr>
              <a:t>Let </a:t>
            </a:r>
            <a:r>
              <a:rPr lang="en-US" sz="2400" i="1" dirty="0">
                <a:solidFill>
                  <a:prstClr val="black"/>
                </a:solidFill>
              </a:rPr>
              <a:t>p</a:t>
            </a:r>
            <a:r>
              <a:rPr lang="en-US" sz="2400" dirty="0">
                <a:solidFill>
                  <a:prstClr val="black"/>
                </a:solidFill>
              </a:rPr>
              <a:t> be “I will study discrete math.”</a:t>
            </a:r>
          </a:p>
          <a:p>
            <a:pPr lvl="0">
              <a:spcBef>
                <a:spcPts val="300"/>
              </a:spcBef>
            </a:pPr>
            <a:r>
              <a:rPr lang="en-US" sz="2400" dirty="0">
                <a:solidFill>
                  <a:prstClr val="black"/>
                </a:solidFill>
              </a:rPr>
              <a:t>Let </a:t>
            </a:r>
            <a:r>
              <a:rPr lang="en-US" sz="2400" i="1" dirty="0">
                <a:solidFill>
                  <a:prstClr val="black"/>
                </a:solidFill>
              </a:rPr>
              <a:t>r</a:t>
            </a:r>
            <a:r>
              <a:rPr lang="en-US" sz="2400" dirty="0">
                <a:solidFill>
                  <a:prstClr val="black"/>
                </a:solidFill>
              </a:rPr>
              <a:t> be “I will study English literature.”</a:t>
            </a:r>
          </a:p>
          <a:p>
            <a:pPr lvl="0">
              <a:spcBef>
                <a:spcPts val="300"/>
              </a:spcBef>
            </a:pPr>
            <a:r>
              <a:rPr lang="en-US" sz="2400" dirty="0">
                <a:solidFill>
                  <a:prstClr val="black"/>
                </a:solidFill>
              </a:rPr>
              <a:t>Let q be “I will study databases.”</a:t>
            </a:r>
          </a:p>
          <a:p>
            <a:pPr lvl="0">
              <a:spcBef>
                <a:spcPts val="300"/>
              </a:spcBef>
            </a:pPr>
            <a:r>
              <a:rPr lang="en-US" sz="2400" dirty="0">
                <a:solidFill>
                  <a:prstClr val="black"/>
                </a:solidFill>
              </a:rPr>
              <a:t>“I will not study discrete math or I will study English literature.”</a:t>
            </a:r>
          </a:p>
          <a:p>
            <a:pPr lvl="0">
              <a:spcBef>
                <a:spcPts val="300"/>
              </a:spcBef>
            </a:pPr>
            <a:r>
              <a:rPr lang="en-US" sz="2400" dirty="0">
                <a:solidFill>
                  <a:prstClr val="black"/>
                </a:solidFill>
              </a:rPr>
              <a:t>“I will study discrete math or I will study databases.”</a:t>
            </a:r>
          </a:p>
          <a:p>
            <a:pPr lvl="0">
              <a:spcBef>
                <a:spcPts val="300"/>
              </a:spcBef>
            </a:pPr>
            <a:r>
              <a:rPr lang="en-US" sz="2400" dirty="0">
                <a:solidFill>
                  <a:prstClr val="black"/>
                </a:solidFill>
              </a:rPr>
              <a:t>“Therefore, I will study databases or I will study English literature.”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6CC8A6C-252C-4B24-B7B5-501B0CA97189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319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Using the Rules of Inference to Build Valid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57800"/>
          </a:xfrm>
        </p:spPr>
        <p:txBody>
          <a:bodyPr/>
          <a:lstStyle/>
          <a:p>
            <a:r>
              <a:rPr lang="en-US" sz="2400" dirty="0"/>
              <a:t>A </a:t>
            </a:r>
            <a:r>
              <a:rPr lang="en-US" sz="2400" i="1" dirty="0"/>
              <a:t>valid argument </a:t>
            </a:r>
            <a:r>
              <a:rPr lang="en-US" sz="2400" dirty="0"/>
              <a:t>is a sequence of statements. Each statement is either a premise or follows from previous statements by rules of inference. The last statement is called conclusion.</a:t>
            </a:r>
          </a:p>
          <a:p>
            <a:r>
              <a:rPr lang="en-US" sz="2400" dirty="0"/>
              <a:t>A valid argument takes the following form: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04A37EB-1724-4A7F-8041-033FB048F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253532"/>
              </p:ext>
            </p:extLst>
          </p:nvPr>
        </p:nvGraphicFramePr>
        <p:xfrm>
          <a:off x="4462144" y="3180422"/>
          <a:ext cx="294734" cy="408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4880" imgH="228600" progId="Equation.DSMT4">
                  <p:embed/>
                </p:oleObj>
              </mc:Choice>
              <mc:Fallback>
                <p:oleObj name="Equation" r:id="rId2" imgW="164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462144" y="3180422"/>
                        <a:ext cx="294734" cy="4080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6ECC17E-EFD6-4344-9FDF-B9BE677CDC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8551960"/>
              </p:ext>
            </p:extLst>
          </p:nvPr>
        </p:nvGraphicFramePr>
        <p:xfrm>
          <a:off x="4462144" y="3664716"/>
          <a:ext cx="332500" cy="460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4880" imgH="228600" progId="Equation.DSMT4">
                  <p:embed/>
                </p:oleObj>
              </mc:Choice>
              <mc:Fallback>
                <p:oleObj name="Equation" r:id="rId4" imgW="164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62144" y="3664716"/>
                        <a:ext cx="332500" cy="4603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259C4922-17AA-40E2-A443-7FB7FB995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889582"/>
              </p:ext>
            </p:extLst>
          </p:nvPr>
        </p:nvGraphicFramePr>
        <p:xfrm>
          <a:off x="4566058" y="4350125"/>
          <a:ext cx="130628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5960" imgH="88560" progId="Equation.DSMT4">
                  <p:embed/>
                </p:oleObj>
              </mc:Choice>
              <mc:Fallback>
                <p:oleObj name="Equation" r:id="rId6" imgW="75960" imgH="88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66058" y="4350125"/>
                        <a:ext cx="130628" cy="15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C6D8C37E-AC4A-43FD-AA02-F241203E5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504006"/>
              </p:ext>
            </p:extLst>
          </p:nvPr>
        </p:nvGraphicFramePr>
        <p:xfrm>
          <a:off x="4572000" y="4823075"/>
          <a:ext cx="131763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1339" imgH="152498" progId="Equation.DSMT4">
                  <p:embed/>
                </p:oleObj>
              </mc:Choice>
              <mc:Fallback>
                <p:oleObj name="Equation" r:id="rId8" imgW="131339" imgH="15249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72000" y="4823075"/>
                        <a:ext cx="131763" cy="15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1DEB5CF-ACD3-400C-9DBF-6243A36C8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1400302"/>
              </p:ext>
            </p:extLst>
          </p:nvPr>
        </p:nvGraphicFramePr>
        <p:xfrm>
          <a:off x="4572000" y="5279983"/>
          <a:ext cx="131763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31339" imgH="152498" progId="Equation.DSMT4">
                  <p:embed/>
                </p:oleObj>
              </mc:Choice>
              <mc:Fallback>
                <p:oleObj name="Equation" r:id="rId10" imgW="131339" imgH="15249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572000" y="5279983"/>
                        <a:ext cx="131763" cy="15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97C931AE-2B14-4EF5-A1AF-48EFD1A006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0374006"/>
              </p:ext>
            </p:extLst>
          </p:nvPr>
        </p:nvGraphicFramePr>
        <p:xfrm>
          <a:off x="4462144" y="5585326"/>
          <a:ext cx="308732" cy="42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64880" imgH="228600" progId="Equation.DSMT4">
                  <p:embed/>
                </p:oleObj>
              </mc:Choice>
              <mc:Fallback>
                <p:oleObj name="Equation" r:id="rId12" imgW="164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462144" y="5585326"/>
                        <a:ext cx="308732" cy="427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01D2DA28-433E-4C26-8954-C8F73BD667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5258902"/>
              </p:ext>
            </p:extLst>
          </p:nvPr>
        </p:nvGraphicFramePr>
        <p:xfrm>
          <a:off x="4380911" y="6149424"/>
          <a:ext cx="504720" cy="403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53800" imgH="203040" progId="Equation.DSMT4">
                  <p:embed/>
                </p:oleObj>
              </mc:Choice>
              <mc:Fallback>
                <p:oleObj name="Equation" r:id="rId14" imgW="253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380911" y="6149424"/>
                        <a:ext cx="504720" cy="4037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CB7412F-B523-4E16-BD93-DFA17FE3BF69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27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Valid Arguments</a:t>
            </a:r>
            <a:r>
              <a:rPr lang="en-IN" sz="1500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"/>
          </a:xfrm>
        </p:spPr>
        <p:txBody>
          <a:bodyPr/>
          <a:lstStyle/>
          <a:p>
            <a:r>
              <a:rPr lang="en-US" sz="2800" b="1" dirty="0"/>
              <a:t>Example </a:t>
            </a:r>
            <a:r>
              <a:rPr lang="en-US" sz="2800" b="1" dirty="0">
                <a:ea typeface="Cambria Math" pitchFamily="18" charset="0"/>
              </a:rPr>
              <a:t>1</a:t>
            </a:r>
            <a:r>
              <a:rPr lang="en-US" sz="2800" dirty="0"/>
              <a:t>: From the single proposition</a:t>
            </a:r>
          </a:p>
        </p:txBody>
      </p:sp>
      <p:graphicFrame>
        <p:nvGraphicFramePr>
          <p:cNvPr id="7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62320"/>
              </p:ext>
            </p:extLst>
          </p:nvPr>
        </p:nvGraphicFramePr>
        <p:xfrm>
          <a:off x="3022600" y="1898650"/>
          <a:ext cx="1574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87320" imgH="241200" progId="Equation.DSMT4">
                  <p:embed/>
                </p:oleObj>
              </mc:Choice>
              <mc:Fallback>
                <p:oleObj name="Equation" r:id="rId2" imgW="787320" imgH="241200" progId="Equation.DSMT4">
                  <p:embed/>
                  <p:pic>
                    <p:nvPicPr>
                      <p:cNvPr id="9" name="Object 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22600" y="1898650"/>
                        <a:ext cx="15748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4"/>
          <p:cNvSpPr>
            <a:spLocks noGrp="1"/>
          </p:cNvSpPr>
          <p:nvPr>
            <p:ph idx="13"/>
          </p:nvPr>
        </p:nvSpPr>
        <p:spPr>
          <a:xfrm>
            <a:off x="457200" y="2590800"/>
            <a:ext cx="4343400" cy="10668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/>
              <a:t>Show that </a:t>
            </a:r>
            <a:r>
              <a:rPr lang="en-US" sz="2800" i="1" dirty="0"/>
              <a:t>q</a:t>
            </a:r>
            <a:r>
              <a:rPr lang="en-US" sz="2800" dirty="0"/>
              <a:t> is a conclusion.</a:t>
            </a:r>
          </a:p>
          <a:p>
            <a:pPr>
              <a:spcBef>
                <a:spcPts val="300"/>
              </a:spcBef>
            </a:pPr>
            <a:r>
              <a:rPr lang="en-US" sz="2800" b="1" dirty="0"/>
              <a:t>Solution</a:t>
            </a:r>
            <a:r>
              <a:rPr lang="en-US" sz="2800" dirty="0"/>
              <a:t>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DC7C6E4-A2A4-4EF3-B1E8-218F7BE80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428583"/>
              </p:ext>
            </p:extLst>
          </p:nvPr>
        </p:nvGraphicFramePr>
        <p:xfrm>
          <a:off x="515938" y="3962400"/>
          <a:ext cx="7104062" cy="24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365280" imgH="1143000" progId="Equation.DSMT4">
                  <p:embed/>
                </p:oleObj>
              </mc:Choice>
              <mc:Fallback>
                <p:oleObj name="Equation" r:id="rId4" imgW="336528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5938" y="3962400"/>
                        <a:ext cx="7104062" cy="241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AE74360-C9BD-4690-8EB2-74008940CA72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055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Valid Arguments</a:t>
            </a:r>
            <a:r>
              <a:rPr lang="en-IN" sz="1500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176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600" b="1" dirty="0">
                <a:latin typeface="+mn-lt"/>
              </a:rPr>
              <a:t>Example </a:t>
            </a:r>
            <a:r>
              <a:rPr lang="en-US" sz="1600" b="1" dirty="0">
                <a:latin typeface="+mn-lt"/>
                <a:ea typeface="Cambria Math" pitchFamily="18" charset="0"/>
              </a:rPr>
              <a:t>2</a:t>
            </a:r>
            <a:r>
              <a:rPr lang="en-US" sz="1600" b="1" dirty="0">
                <a:latin typeface="+mn-lt"/>
              </a:rPr>
              <a:t>:</a:t>
            </a:r>
            <a:r>
              <a:rPr lang="en-US" sz="1600" dirty="0">
                <a:latin typeface="+mn-lt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1600" dirty="0">
                <a:latin typeface="+mn-lt"/>
              </a:rPr>
              <a:t>With these hypotheses:</a:t>
            </a:r>
          </a:p>
          <a:p>
            <a:pPr lvl="1">
              <a:spcBef>
                <a:spcPts val="0"/>
              </a:spcBef>
              <a:buNone/>
            </a:pPr>
            <a:r>
              <a:rPr lang="en-US" sz="1600" dirty="0">
                <a:latin typeface="+mn-lt"/>
              </a:rPr>
              <a:t>“It is not sunny this afternoon and it is colder than yesterday.”</a:t>
            </a:r>
          </a:p>
          <a:p>
            <a:pPr lvl="1">
              <a:spcBef>
                <a:spcPts val="0"/>
              </a:spcBef>
              <a:buNone/>
            </a:pPr>
            <a:r>
              <a:rPr lang="en-US" sz="1600" dirty="0">
                <a:latin typeface="+mn-lt"/>
              </a:rPr>
              <a:t>“We will go swimming only if it is sunny.”</a:t>
            </a:r>
          </a:p>
          <a:p>
            <a:pPr lvl="1">
              <a:spcBef>
                <a:spcPts val="0"/>
              </a:spcBef>
              <a:buNone/>
            </a:pPr>
            <a:r>
              <a:rPr lang="en-US" sz="1600" dirty="0">
                <a:latin typeface="+mn-lt"/>
              </a:rPr>
              <a:t>“If we do not go swimming, then we will take a canoe trip.”</a:t>
            </a:r>
          </a:p>
          <a:p>
            <a:pPr lvl="1">
              <a:spcBef>
                <a:spcPts val="0"/>
              </a:spcBef>
              <a:buNone/>
            </a:pPr>
            <a:r>
              <a:rPr lang="en-US" sz="1600" dirty="0">
                <a:latin typeface="+mn-lt"/>
              </a:rPr>
              <a:t>“If we take a canoe trip, then we will be home by sunset.”</a:t>
            </a:r>
          </a:p>
          <a:p>
            <a:pPr>
              <a:spcBef>
                <a:spcPts val="0"/>
              </a:spcBef>
            </a:pPr>
            <a:r>
              <a:rPr lang="en-US" sz="1600" dirty="0">
                <a:latin typeface="+mn-lt"/>
              </a:rPr>
              <a:t>Using the inference rules, construct a valid argument for the conclusion:</a:t>
            </a:r>
          </a:p>
          <a:p>
            <a:pPr lvl="1">
              <a:spcBef>
                <a:spcPts val="0"/>
              </a:spcBef>
              <a:buNone/>
            </a:pPr>
            <a:r>
              <a:rPr lang="en-US" sz="1600" dirty="0">
                <a:latin typeface="+mn-lt"/>
              </a:rPr>
              <a:t>“We will be home by sunset.”</a:t>
            </a:r>
          </a:p>
          <a:p>
            <a:pPr>
              <a:spcBef>
                <a:spcPts val="0"/>
              </a:spcBef>
            </a:pPr>
            <a:r>
              <a:rPr lang="en-US" sz="1600" b="1" dirty="0">
                <a:latin typeface="+mn-lt"/>
              </a:rPr>
              <a:t>Solution</a:t>
            </a:r>
            <a:r>
              <a:rPr lang="en-US" sz="1600" dirty="0">
                <a:latin typeface="+mn-lt"/>
              </a:rPr>
              <a:t>: 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latin typeface="+mn-lt"/>
              </a:rPr>
              <a:t>  Choose propositional variables:</a:t>
            </a:r>
          </a:p>
          <a:p>
            <a:pPr lvl="1">
              <a:spcBef>
                <a:spcPts val="0"/>
              </a:spcBef>
              <a:buNone/>
            </a:pPr>
            <a:r>
              <a:rPr lang="en-US" sz="1600" i="1" dirty="0">
                <a:latin typeface="+mn-lt"/>
              </a:rPr>
              <a:t>p</a:t>
            </a:r>
            <a:r>
              <a:rPr lang="en-US" sz="1600" dirty="0">
                <a:latin typeface="+mn-lt"/>
              </a:rPr>
              <a:t> : “It is sunny this afternoon.”	</a:t>
            </a:r>
            <a:r>
              <a:rPr lang="en-US" sz="1600" i="1" dirty="0">
                <a:latin typeface="+mn-lt"/>
              </a:rPr>
              <a:t>r</a:t>
            </a:r>
            <a:r>
              <a:rPr lang="en-US" sz="1600" dirty="0">
                <a:latin typeface="+mn-lt"/>
              </a:rPr>
              <a:t>  : “We will go swimming.”	</a:t>
            </a:r>
            <a:r>
              <a:rPr lang="en-US" sz="1600" i="1" dirty="0">
                <a:latin typeface="+mn-lt"/>
              </a:rPr>
              <a:t>t : </a:t>
            </a:r>
            <a:r>
              <a:rPr lang="en-US" sz="1600" dirty="0">
                <a:latin typeface="+mn-lt"/>
              </a:rPr>
              <a:t>“We will be home by sunset.”</a:t>
            </a:r>
          </a:p>
          <a:p>
            <a:pPr lvl="1">
              <a:spcBef>
                <a:spcPts val="0"/>
              </a:spcBef>
              <a:buNone/>
            </a:pPr>
            <a:r>
              <a:rPr lang="en-US" sz="1600" i="1" dirty="0">
                <a:latin typeface="+mn-lt"/>
              </a:rPr>
              <a:t>q</a:t>
            </a:r>
            <a:r>
              <a:rPr lang="en-US" sz="1600" dirty="0">
                <a:latin typeface="+mn-lt"/>
              </a:rPr>
              <a:t>  : “It is colder than yesterday.”	</a:t>
            </a:r>
            <a:r>
              <a:rPr lang="en-US" sz="1600" i="1" dirty="0">
                <a:latin typeface="+mn-lt"/>
              </a:rPr>
              <a:t>s  : </a:t>
            </a:r>
            <a:r>
              <a:rPr lang="en-US" sz="1600" dirty="0">
                <a:latin typeface="+mn-lt"/>
              </a:rPr>
              <a:t>“We will take a canoe trip.” </a:t>
            </a:r>
            <a:endParaRPr lang="en-US" sz="1600" i="1" dirty="0">
              <a:latin typeface="+mn-lt"/>
            </a:endParaRP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latin typeface="+mn-lt"/>
              </a:rPr>
              <a:t>Translation into propositional logic:</a:t>
            </a:r>
            <a:endParaRPr lang="en-IN" sz="1600" dirty="0">
              <a:latin typeface="+mn-lt"/>
            </a:endParaRPr>
          </a:p>
        </p:txBody>
      </p:sp>
      <p:graphicFrame>
        <p:nvGraphicFramePr>
          <p:cNvPr id="7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5082748"/>
              </p:ext>
            </p:extLst>
          </p:nvPr>
        </p:nvGraphicFramePr>
        <p:xfrm>
          <a:off x="2970213" y="5556250"/>
          <a:ext cx="442595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03160" imgH="406080" progId="Equation.DSMT4">
                  <p:embed/>
                </p:oleObj>
              </mc:Choice>
              <mc:Fallback>
                <p:oleObj name="Equation" r:id="rId2" imgW="2603160" imgH="406080" progId="Equation.DSMT4">
                  <p:embed/>
                  <p:pic>
                    <p:nvPicPr>
                      <p:cNvPr id="7" name="Object 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970213" y="5556250"/>
                        <a:ext cx="4425950" cy="68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4"/>
          <p:cNvSpPr>
            <a:spLocks noGrp="1"/>
          </p:cNvSpPr>
          <p:nvPr>
            <p:ph idx="13"/>
          </p:nvPr>
        </p:nvSpPr>
        <p:spPr>
          <a:xfrm>
            <a:off x="5334000" y="6234546"/>
            <a:ext cx="2667000" cy="381000"/>
          </a:xfrm>
        </p:spPr>
        <p:txBody>
          <a:bodyPr/>
          <a:lstStyle/>
          <a:p>
            <a:r>
              <a:rPr lang="en-US" sz="1800" i="1" dirty="0">
                <a:latin typeface="+mn-lt"/>
              </a:rPr>
              <a:t>Continued on next slide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>
                <a:latin typeface="+mn-lt"/>
                <a:sym typeface="Wingdings" pitchFamily="2" charset="2"/>
              </a:rPr>
              <a:t></a:t>
            </a:r>
            <a:endParaRPr lang="en-US" sz="1800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E1228-BEFD-4A82-AAFE-112E1377CABF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56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Valid Arguments and Rules of Inference.</a:t>
            </a:r>
          </a:p>
          <a:p>
            <a:r>
              <a:rPr lang="en-US" dirty="0">
                <a:latin typeface="+mn-lt"/>
              </a:rPr>
              <a:t>Proof Methods.</a:t>
            </a:r>
          </a:p>
          <a:p>
            <a:r>
              <a:rPr lang="en-US" dirty="0">
                <a:latin typeface="+mn-lt"/>
              </a:rPr>
              <a:t>Proof Strategies.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B7494D7-D879-4598-836E-EDD44ED719CE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8816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Valid Arguments</a:t>
            </a:r>
            <a:r>
              <a:rPr lang="en-IN" sz="1500" dirty="0"/>
              <a:t>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3352800" cy="304800"/>
          </a:xfrm>
        </p:spPr>
        <p:txBody>
          <a:bodyPr/>
          <a:lstStyle/>
          <a:p>
            <a:pPr marL="342000" indent="-342000">
              <a:buFont typeface="+mj-lt"/>
              <a:buAutoNum type="arabicPeriod" startAt="3"/>
            </a:pPr>
            <a:r>
              <a:rPr lang="en-US" sz="1600" dirty="0"/>
              <a:t>Construct the Valid Argument.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B9A0C99-16C6-4C6B-B099-27EE43CD27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153755"/>
              </p:ext>
            </p:extLst>
          </p:nvPr>
        </p:nvGraphicFramePr>
        <p:xfrm>
          <a:off x="838200" y="1732255"/>
          <a:ext cx="6441252" cy="424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124080" imgH="2057400" progId="Equation.DSMT4">
                  <p:embed/>
                </p:oleObj>
              </mc:Choice>
              <mc:Fallback>
                <p:oleObj name="Equation" r:id="rId2" imgW="3124080" imgH="2057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38200" y="1732255"/>
                        <a:ext cx="6441252" cy="424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7077DF8-E63A-4489-A4BE-B7AE6809F461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20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4553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Quantified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57800"/>
          </a:xfrm>
        </p:spPr>
        <p:txBody>
          <a:bodyPr/>
          <a:lstStyle/>
          <a:p>
            <a:r>
              <a:rPr lang="en-US" dirty="0"/>
              <a:t>Valid arguments for quantified statements are a sequence of statements. Each statement is either a premise or follows from previous statements by rules of inference which include:</a:t>
            </a:r>
          </a:p>
          <a:p>
            <a:pPr marL="342000" lvl="1"/>
            <a:r>
              <a:rPr lang="en-US" dirty="0"/>
              <a:t>Rules of Inference for Propositional Logic.</a:t>
            </a:r>
          </a:p>
          <a:p>
            <a:pPr marL="342000" lvl="1"/>
            <a:r>
              <a:rPr lang="en-US" dirty="0"/>
              <a:t>Rules of Inference for Quantified Statements.</a:t>
            </a:r>
          </a:p>
          <a:p>
            <a:r>
              <a:rPr lang="en-US" dirty="0"/>
              <a:t>The rules of inference for quantified statements are introduced in the next several slides.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8A04964-BE45-4FD2-AAEA-1478BD187282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21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078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Instantiation (UI)</a:t>
            </a:r>
          </a:p>
        </p:txBody>
      </p:sp>
      <p:graphicFrame>
        <p:nvGraphicFramePr>
          <p:cNvPr id="4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9739499"/>
              </p:ext>
            </p:extLst>
          </p:nvPr>
        </p:nvGraphicFramePr>
        <p:xfrm>
          <a:off x="2425700" y="1358900"/>
          <a:ext cx="10668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33160" imgH="469800" progId="Equation.DSMT4">
                  <p:embed/>
                </p:oleObj>
              </mc:Choice>
              <mc:Fallback>
                <p:oleObj name="Equation" r:id="rId2" imgW="533160" imgH="469800" progId="Equation.DSMT4">
                  <p:embed/>
                  <p:pic>
                    <p:nvPicPr>
                      <p:cNvPr id="7" name="Object 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425700" y="1358900"/>
                        <a:ext cx="10668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457200" y="2895600"/>
            <a:ext cx="8321040" cy="2819400"/>
          </a:xfrm>
        </p:spPr>
        <p:txBody>
          <a:bodyPr/>
          <a:lstStyle/>
          <a:p>
            <a:r>
              <a:rPr lang="en-US" b="1" dirty="0"/>
              <a:t>Example</a:t>
            </a:r>
            <a:r>
              <a:rPr lang="en-US" dirty="0"/>
              <a:t>:</a:t>
            </a:r>
          </a:p>
          <a:p>
            <a:r>
              <a:rPr lang="en-US" dirty="0"/>
              <a:t>Our domain consists of all dogs and Fido is a dog.</a:t>
            </a:r>
          </a:p>
          <a:p>
            <a:r>
              <a:rPr lang="en-US" dirty="0"/>
              <a:t>“All dogs are cuddly.”</a:t>
            </a:r>
          </a:p>
          <a:p>
            <a:r>
              <a:rPr lang="en-US" dirty="0"/>
              <a:t>“Therefore, Fido is cuddly.”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4B30BD1-4D7F-451C-9DE0-8D4ADBB801C8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22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2836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Generalization (UG)</a:t>
            </a:r>
          </a:p>
        </p:txBody>
      </p:sp>
      <p:graphicFrame>
        <p:nvGraphicFramePr>
          <p:cNvPr id="4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8430073"/>
              </p:ext>
            </p:extLst>
          </p:nvPr>
        </p:nvGraphicFramePr>
        <p:xfrm>
          <a:off x="1511300" y="1358900"/>
          <a:ext cx="28956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47560" imgH="469800" progId="Equation.DSMT4">
                  <p:embed/>
                </p:oleObj>
              </mc:Choice>
              <mc:Fallback>
                <p:oleObj name="Equation" r:id="rId2" imgW="1447560" imgH="469800" progId="Equation.DSMT4">
                  <p:embed/>
                  <p:pic>
                    <p:nvPicPr>
                      <p:cNvPr id="4" name="Object 2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11300" y="1358900"/>
                        <a:ext cx="28956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457200" y="2895600"/>
            <a:ext cx="8321040" cy="762000"/>
          </a:xfrm>
        </p:spPr>
        <p:txBody>
          <a:bodyPr/>
          <a:lstStyle/>
          <a:p>
            <a:r>
              <a:rPr lang="en-US" dirty="0"/>
              <a:t>Used often implicitly in Mathematical Proofs.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B92B8B2-8D76-4965-914C-CA611C3868F9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23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7975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Existential Instantiation (EI)</a:t>
            </a:r>
          </a:p>
        </p:txBody>
      </p:sp>
      <p:graphicFrame>
        <p:nvGraphicFramePr>
          <p:cNvPr id="4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8526036"/>
              </p:ext>
            </p:extLst>
          </p:nvPr>
        </p:nvGraphicFramePr>
        <p:xfrm>
          <a:off x="1231900" y="1358900"/>
          <a:ext cx="34544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26920" imgH="469800" progId="Equation.DSMT4">
                  <p:embed/>
                </p:oleObj>
              </mc:Choice>
              <mc:Fallback>
                <p:oleObj name="Equation" r:id="rId2" imgW="1726920" imgH="469800" progId="Equation.DSMT4">
                  <p:embed/>
                  <p:pic>
                    <p:nvPicPr>
                      <p:cNvPr id="4" name="Object 2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31900" y="1358900"/>
                        <a:ext cx="34544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457200" y="2895600"/>
            <a:ext cx="8321040" cy="2133600"/>
          </a:xfrm>
        </p:spPr>
        <p:txBody>
          <a:bodyPr/>
          <a:lstStyle/>
          <a:p>
            <a:r>
              <a:rPr lang="en-US" b="1" dirty="0"/>
              <a:t>Example</a:t>
            </a:r>
            <a:r>
              <a:rPr lang="en-US" dirty="0"/>
              <a:t>:</a:t>
            </a:r>
          </a:p>
          <a:p>
            <a:r>
              <a:rPr lang="en-US" dirty="0"/>
              <a:t>“There is someone who got an A in the course.”</a:t>
            </a:r>
          </a:p>
          <a:p>
            <a:r>
              <a:rPr lang="en-US" dirty="0"/>
              <a:t>“Let’s call her </a:t>
            </a:r>
            <a:r>
              <a:rPr lang="en-US" i="1" dirty="0"/>
              <a:t>a</a:t>
            </a:r>
            <a:r>
              <a:rPr lang="en-US" dirty="0"/>
              <a:t> and say that </a:t>
            </a:r>
            <a:r>
              <a:rPr lang="en-US" i="1" dirty="0"/>
              <a:t>a</a:t>
            </a:r>
            <a:r>
              <a:rPr lang="en-US" dirty="0"/>
              <a:t> got an A”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B7B90D3-63B5-447C-AC02-02D620461469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24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000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Existential Generalization (EG)</a:t>
            </a:r>
          </a:p>
        </p:txBody>
      </p:sp>
      <p:graphicFrame>
        <p:nvGraphicFramePr>
          <p:cNvPr id="4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5579863"/>
              </p:ext>
            </p:extLst>
          </p:nvPr>
        </p:nvGraphicFramePr>
        <p:xfrm>
          <a:off x="1358900" y="1346200"/>
          <a:ext cx="32004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00200" imgH="469800" progId="Equation.DSMT4">
                  <p:embed/>
                </p:oleObj>
              </mc:Choice>
              <mc:Fallback>
                <p:oleObj name="Equation" r:id="rId2" imgW="1600200" imgH="469800" progId="Equation.DSMT4">
                  <p:embed/>
                  <p:pic>
                    <p:nvPicPr>
                      <p:cNvPr id="4" name="Object 2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58900" y="1346200"/>
                        <a:ext cx="32004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457200" y="2895600"/>
            <a:ext cx="8321040" cy="2133600"/>
          </a:xfrm>
        </p:spPr>
        <p:txBody>
          <a:bodyPr/>
          <a:lstStyle/>
          <a:p>
            <a:r>
              <a:rPr lang="en-US" b="1" dirty="0"/>
              <a:t>Example</a:t>
            </a:r>
            <a:r>
              <a:rPr lang="en-US" dirty="0"/>
              <a:t>:</a:t>
            </a:r>
          </a:p>
          <a:p>
            <a:r>
              <a:rPr lang="en-US" dirty="0"/>
              <a:t>“Michelle got an A in the class.”</a:t>
            </a:r>
          </a:p>
          <a:p>
            <a:r>
              <a:rPr lang="en-US" dirty="0"/>
              <a:t>“Therefore, someone got an A in the class.”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A72E8CB-D4B3-4515-BE51-D88C12FD83CF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25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1856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Rules of Inference</a:t>
            </a:r>
            <a:r>
              <a:rPr lang="en-US" sz="1500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96000" cy="2628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b="1" dirty="0"/>
              <a:t>Example </a:t>
            </a:r>
            <a:r>
              <a:rPr lang="en-US" sz="2000" b="1" dirty="0">
                <a:ea typeface="Cambria Math" pitchFamily="18" charset="0"/>
              </a:rPr>
              <a:t>1</a:t>
            </a:r>
            <a:r>
              <a:rPr lang="en-US" sz="2000" dirty="0"/>
              <a:t>: Using the rules of inference, construct a valid argument to show that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/>
              <a:t>“John Smith has two legs”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is a consequence of the premises: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/>
              <a:t>“Every man has two legs.” “John Smith is a man.”</a:t>
            </a:r>
          </a:p>
          <a:p>
            <a:pPr>
              <a:spcBef>
                <a:spcPts val="0"/>
              </a:spcBef>
            </a:pPr>
            <a:r>
              <a:rPr lang="en-US" sz="2000" b="1" dirty="0"/>
              <a:t>Solution</a:t>
            </a:r>
            <a:r>
              <a:rPr lang="en-US" sz="2000" dirty="0"/>
              <a:t>: Let </a:t>
            </a:r>
            <a:r>
              <a:rPr lang="en-US" sz="2000" i="1" dirty="0"/>
              <a:t>M</a:t>
            </a:r>
            <a:r>
              <a:rPr lang="en-US" sz="2000" dirty="0"/>
              <a:t>(</a:t>
            </a:r>
            <a:r>
              <a:rPr lang="en-US" sz="2000" i="1" dirty="0"/>
              <a:t>x</a:t>
            </a:r>
            <a:r>
              <a:rPr lang="en-US" sz="2000" dirty="0"/>
              <a:t>) denote “</a:t>
            </a:r>
            <a:r>
              <a:rPr lang="en-US" sz="2000" i="1" dirty="0"/>
              <a:t>x</a:t>
            </a:r>
            <a:r>
              <a:rPr lang="en-US" sz="2000" dirty="0"/>
              <a:t> is a man” and </a:t>
            </a:r>
            <a:r>
              <a:rPr lang="en-US" sz="2000" i="1" dirty="0"/>
              <a:t>L</a:t>
            </a:r>
            <a:r>
              <a:rPr lang="en-US" sz="2000" dirty="0"/>
              <a:t>(</a:t>
            </a:r>
            <a:r>
              <a:rPr lang="en-US" sz="2000" i="1" dirty="0"/>
              <a:t>x</a:t>
            </a:r>
            <a:r>
              <a:rPr lang="en-US" sz="2000" dirty="0"/>
              <a:t>) “ </a:t>
            </a:r>
            <a:r>
              <a:rPr lang="en-US" sz="2000" i="1" dirty="0"/>
              <a:t>x</a:t>
            </a:r>
            <a:r>
              <a:rPr lang="en-US" sz="2000" dirty="0"/>
              <a:t> has two legs” and let John Smith be a member of the domain. 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/>
              <a:t>Valid Argument</a:t>
            </a:r>
            <a:r>
              <a:rPr lang="en-US" sz="2000" dirty="0"/>
              <a:t>:</a:t>
            </a:r>
            <a:endParaRPr lang="en-US" sz="2000" dirty="0">
              <a:sym typeface="Symbol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4EB9817-29F3-49D6-B6E8-B03671EE1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333479"/>
              </p:ext>
            </p:extLst>
          </p:nvPr>
        </p:nvGraphicFramePr>
        <p:xfrm>
          <a:off x="934887" y="3923400"/>
          <a:ext cx="7540625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695400" imgH="1143000" progId="Equation.DSMT4">
                  <p:embed/>
                </p:oleObj>
              </mc:Choice>
              <mc:Fallback>
                <p:oleObj name="Equation" r:id="rId2" imgW="369540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34887" y="3923400"/>
                        <a:ext cx="7540625" cy="2332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261636D-0814-4831-A0C8-29AAD1875BAE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26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0250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Using Rules of Inference</a:t>
            </a:r>
            <a:r>
              <a:rPr lang="en-IN" sz="1500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4290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1600" b="1" dirty="0">
                <a:latin typeface="+mn-lt"/>
              </a:rPr>
              <a:t>Example </a:t>
            </a:r>
            <a:r>
              <a:rPr lang="en-US" sz="1600" b="1" dirty="0">
                <a:latin typeface="+mn-lt"/>
                <a:ea typeface="Cambria Math" pitchFamily="18" charset="0"/>
              </a:rPr>
              <a:t>2</a:t>
            </a:r>
            <a:r>
              <a:rPr lang="en-US" sz="1600" dirty="0">
                <a:latin typeface="+mn-lt"/>
              </a:rPr>
              <a:t>: Use the rules of inference to construct a valid argument showing that the conclusion</a:t>
            </a:r>
          </a:p>
          <a:p>
            <a:pPr lvl="1">
              <a:spcBef>
                <a:spcPts val="300"/>
              </a:spcBef>
              <a:buNone/>
            </a:pPr>
            <a:r>
              <a:rPr lang="en-US" sz="1600" dirty="0">
                <a:latin typeface="+mn-lt"/>
              </a:rPr>
              <a:t>“Someone who passed the first exam has not read the book.” </a:t>
            </a:r>
          </a:p>
          <a:p>
            <a:pPr lvl="1">
              <a:spcBef>
                <a:spcPts val="300"/>
              </a:spcBef>
              <a:buNone/>
            </a:pPr>
            <a:r>
              <a:rPr lang="en-US" sz="1600" dirty="0">
                <a:latin typeface="+mn-lt"/>
              </a:rPr>
              <a:t>follows from the premises</a:t>
            </a:r>
          </a:p>
          <a:p>
            <a:pPr lvl="1">
              <a:spcBef>
                <a:spcPts val="300"/>
              </a:spcBef>
              <a:buNone/>
            </a:pPr>
            <a:r>
              <a:rPr lang="en-US" sz="1600" dirty="0">
                <a:latin typeface="+mn-lt"/>
              </a:rPr>
              <a:t>“A student in this class has not read the book.”</a:t>
            </a:r>
          </a:p>
          <a:p>
            <a:pPr lvl="1">
              <a:spcBef>
                <a:spcPts val="300"/>
              </a:spcBef>
              <a:buNone/>
            </a:pPr>
            <a:r>
              <a:rPr lang="en-US" sz="1600" dirty="0">
                <a:latin typeface="+mn-lt"/>
              </a:rPr>
              <a:t>“Everyone in this class passed the first exam.”</a:t>
            </a:r>
          </a:p>
          <a:p>
            <a:pPr>
              <a:spcBef>
                <a:spcPts val="300"/>
              </a:spcBef>
            </a:pPr>
            <a:r>
              <a:rPr lang="en-US" sz="1600" b="1" dirty="0">
                <a:latin typeface="+mn-lt"/>
              </a:rPr>
              <a:t>Solution</a:t>
            </a:r>
            <a:r>
              <a:rPr lang="en-US" sz="1600" dirty="0">
                <a:latin typeface="+mn-lt"/>
              </a:rPr>
              <a:t>: Let </a:t>
            </a:r>
            <a:r>
              <a:rPr lang="en-US" sz="1600" i="1" dirty="0">
                <a:latin typeface="+mn-lt"/>
              </a:rPr>
              <a:t>C</a:t>
            </a:r>
            <a:r>
              <a:rPr lang="en-US" sz="1600" dirty="0">
                <a:latin typeface="+mn-lt"/>
              </a:rPr>
              <a:t>(</a:t>
            </a:r>
            <a:r>
              <a:rPr lang="en-US" sz="1600" i="1" dirty="0">
                <a:latin typeface="+mn-lt"/>
              </a:rPr>
              <a:t>x</a:t>
            </a:r>
            <a:r>
              <a:rPr lang="en-US" sz="1600" dirty="0">
                <a:latin typeface="+mn-lt"/>
              </a:rPr>
              <a:t>) denote  “</a:t>
            </a:r>
            <a:r>
              <a:rPr lang="en-US" sz="1600" i="1" dirty="0">
                <a:latin typeface="+mn-lt"/>
              </a:rPr>
              <a:t>x</a:t>
            </a:r>
            <a:r>
              <a:rPr lang="en-US" sz="1600" dirty="0">
                <a:latin typeface="+mn-lt"/>
              </a:rPr>
              <a:t> is in this class,” </a:t>
            </a:r>
            <a:r>
              <a:rPr lang="en-US" sz="1600" i="1" dirty="0">
                <a:latin typeface="+mn-lt"/>
              </a:rPr>
              <a:t>B</a:t>
            </a:r>
            <a:r>
              <a:rPr lang="en-US" sz="1600" dirty="0">
                <a:latin typeface="+mn-lt"/>
              </a:rPr>
              <a:t>(</a:t>
            </a:r>
            <a:r>
              <a:rPr lang="en-US" sz="1600" i="1" dirty="0">
                <a:latin typeface="+mn-lt"/>
              </a:rPr>
              <a:t>x</a:t>
            </a:r>
            <a:r>
              <a:rPr lang="en-US" sz="1600" dirty="0">
                <a:latin typeface="+mn-lt"/>
              </a:rPr>
              <a:t>) denote  “ </a:t>
            </a:r>
            <a:r>
              <a:rPr lang="en-US" sz="1600" i="1" dirty="0">
                <a:latin typeface="+mn-lt"/>
              </a:rPr>
              <a:t>x</a:t>
            </a:r>
            <a:r>
              <a:rPr lang="en-US" sz="1600" dirty="0">
                <a:latin typeface="+mn-lt"/>
              </a:rPr>
              <a:t> has  read the book,” and </a:t>
            </a:r>
            <a:r>
              <a:rPr lang="en-US" sz="1600" i="1" dirty="0">
                <a:latin typeface="+mn-lt"/>
              </a:rPr>
              <a:t>P</a:t>
            </a:r>
            <a:r>
              <a:rPr lang="en-US" sz="1600" dirty="0">
                <a:latin typeface="+mn-lt"/>
              </a:rPr>
              <a:t>(</a:t>
            </a:r>
            <a:r>
              <a:rPr lang="en-US" sz="1600" i="1" dirty="0">
                <a:latin typeface="+mn-lt"/>
              </a:rPr>
              <a:t>x</a:t>
            </a:r>
            <a:r>
              <a:rPr lang="en-US" sz="1600" dirty="0">
                <a:latin typeface="+mn-lt"/>
              </a:rPr>
              <a:t>) denote   “</a:t>
            </a:r>
            <a:r>
              <a:rPr lang="en-US" sz="1600" i="1" dirty="0">
                <a:latin typeface="+mn-lt"/>
              </a:rPr>
              <a:t>x</a:t>
            </a:r>
            <a:r>
              <a:rPr lang="en-US" sz="1600" dirty="0">
                <a:latin typeface="+mn-lt"/>
              </a:rPr>
              <a:t> passed the first exam.”</a:t>
            </a:r>
          </a:p>
          <a:p>
            <a:pPr lvl="1">
              <a:spcBef>
                <a:spcPts val="300"/>
              </a:spcBef>
              <a:buNone/>
            </a:pPr>
            <a:r>
              <a:rPr lang="en-US" sz="1600" dirty="0">
                <a:latin typeface="+mn-lt"/>
              </a:rPr>
              <a:t> First we translate the</a:t>
            </a:r>
          </a:p>
          <a:p>
            <a:pPr lvl="1">
              <a:spcBef>
                <a:spcPts val="300"/>
              </a:spcBef>
              <a:buNone/>
            </a:pPr>
            <a:r>
              <a:rPr lang="en-US" sz="1600" dirty="0">
                <a:latin typeface="+mn-lt"/>
              </a:rPr>
              <a:t> premises and conclusion </a:t>
            </a:r>
          </a:p>
          <a:p>
            <a:pPr lvl="1">
              <a:spcBef>
                <a:spcPts val="300"/>
              </a:spcBef>
              <a:buNone/>
            </a:pPr>
            <a:r>
              <a:rPr lang="en-US" sz="1600" dirty="0">
                <a:latin typeface="+mn-lt"/>
              </a:rPr>
              <a:t> into symbolic form.</a:t>
            </a:r>
            <a:endParaRPr lang="en-IN" sz="1600" dirty="0">
              <a:latin typeface="+mn-lt"/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54334D2-E64A-41EA-BF27-D4E7E0515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4768426"/>
              </p:ext>
            </p:extLst>
          </p:nvPr>
        </p:nvGraphicFramePr>
        <p:xfrm>
          <a:off x="4179093" y="4713966"/>
          <a:ext cx="2309813" cy="1345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07880" imgH="761760" progId="Equation.DSMT4">
                  <p:embed/>
                </p:oleObj>
              </mc:Choice>
              <mc:Fallback>
                <p:oleObj name="Equation" r:id="rId2" imgW="130788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79093" y="4713966"/>
                        <a:ext cx="2309813" cy="13455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4"/>
          <p:cNvSpPr>
            <a:spLocks noGrp="1"/>
          </p:cNvSpPr>
          <p:nvPr>
            <p:ph idx="13"/>
          </p:nvPr>
        </p:nvSpPr>
        <p:spPr>
          <a:xfrm>
            <a:off x="5334000" y="6234546"/>
            <a:ext cx="2667000" cy="381000"/>
          </a:xfrm>
        </p:spPr>
        <p:txBody>
          <a:bodyPr/>
          <a:lstStyle/>
          <a:p>
            <a:r>
              <a:rPr lang="en-US" sz="1800" i="1" dirty="0"/>
              <a:t>Continued on next slide</a:t>
            </a:r>
            <a:r>
              <a:rPr lang="en-US" sz="1800" dirty="0"/>
              <a:t> </a:t>
            </a:r>
            <a:r>
              <a:rPr lang="en-US" sz="1800" dirty="0">
                <a:sym typeface="Wingdings" pitchFamily="2" charset="2"/>
              </a:rPr>
              <a:t></a:t>
            </a: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13737-5C66-4BB9-BF68-A6BAD4879F52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27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9274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Using Rules of Inference</a:t>
            </a:r>
            <a:r>
              <a:rPr lang="en-IN" sz="1500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3352800" cy="304800"/>
          </a:xfrm>
        </p:spPr>
        <p:txBody>
          <a:bodyPr/>
          <a:lstStyle/>
          <a:p>
            <a:pPr lvl="1">
              <a:buNone/>
            </a:pPr>
            <a:r>
              <a:rPr lang="en-US" sz="1600" b="1" dirty="0"/>
              <a:t>Valid Argument</a:t>
            </a:r>
            <a:r>
              <a:rPr lang="en-US" sz="1600" dirty="0"/>
              <a:t>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B821C85-7492-4637-A8B7-BFE1936B1A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4840414"/>
              </p:ext>
            </p:extLst>
          </p:nvPr>
        </p:nvGraphicFramePr>
        <p:xfrm>
          <a:off x="1531937" y="1706880"/>
          <a:ext cx="6080125" cy="4730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71800" imgH="2311200" progId="Equation.DSMT4">
                  <p:embed/>
                </p:oleObj>
              </mc:Choice>
              <mc:Fallback>
                <p:oleObj name="Equation" r:id="rId2" imgW="2971800" imgH="231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31937" y="1706880"/>
                        <a:ext cx="6080125" cy="47302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4E5A8E7-D5F3-491C-B991-20601D51F101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28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2937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Returning to  the Socrates Example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BFD8C3A-D7F8-443C-BDD9-E743824F19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118275"/>
              </p:ext>
            </p:extLst>
          </p:nvPr>
        </p:nvGraphicFramePr>
        <p:xfrm>
          <a:off x="2460625" y="2819400"/>
          <a:ext cx="422275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88760" imgH="711000" progId="Equation.DSMT4">
                  <p:embed/>
                </p:oleObj>
              </mc:Choice>
              <mc:Fallback>
                <p:oleObj name="Equation" r:id="rId2" imgW="168876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460625" y="2819400"/>
                        <a:ext cx="4222750" cy="177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38E21B5-7DEF-434D-A0B1-650EE723E837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29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803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62200"/>
            <a:ext cx="9144000" cy="1188720"/>
          </a:xfrm>
        </p:spPr>
        <p:txBody>
          <a:bodyPr/>
          <a:lstStyle/>
          <a:p>
            <a:r>
              <a:rPr lang="en-US" sz="6000" b="1" dirty="0"/>
              <a:t>Rules of Inference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3810000"/>
            <a:ext cx="2743200" cy="640080"/>
          </a:xfrm>
        </p:spPr>
        <p:txBody>
          <a:bodyPr/>
          <a:lstStyle/>
          <a:p>
            <a:pPr algn="ctr"/>
            <a:r>
              <a:rPr lang="en-US" dirty="0"/>
              <a:t>Section 1.6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2213697-EB55-4EDF-860C-58FA4A3E2EB7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0404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for Socrates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2209800" cy="457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b="1" dirty="0"/>
              <a:t>Valid Argument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0A3A29B-A711-42E0-8FA1-157937DF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1038971"/>
              </p:ext>
            </p:extLst>
          </p:nvPr>
        </p:nvGraphicFramePr>
        <p:xfrm>
          <a:off x="579438" y="2451100"/>
          <a:ext cx="7983537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949560" imgH="1168200" progId="Equation.DSMT4">
                  <p:embed/>
                </p:oleObj>
              </mc:Choice>
              <mc:Fallback>
                <p:oleObj name="Equation" r:id="rId2" imgW="3949560" imgH="1168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79438" y="2451100"/>
                        <a:ext cx="7983537" cy="236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AD8CE28-5C52-4734-960C-00794A6048D5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30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7790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Universal Modus Ponens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14400"/>
          </a:xfrm>
        </p:spPr>
        <p:txBody>
          <a:bodyPr/>
          <a:lstStyle/>
          <a:p>
            <a:r>
              <a:rPr lang="en-US" sz="2800" dirty="0"/>
              <a:t>Universal Modus Ponens combines universal instantiation and modus ponens into one rule.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EB7CD7C-B010-4E44-B183-2D02A4510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0621917"/>
              </p:ext>
            </p:extLst>
          </p:nvPr>
        </p:nvGraphicFramePr>
        <p:xfrm>
          <a:off x="2578100" y="2733584"/>
          <a:ext cx="39878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93680" imgH="952200" progId="Equation.DSMT4">
                  <p:embed/>
                </p:oleObj>
              </mc:Choice>
              <mc:Fallback>
                <p:oleObj name="Equation" r:id="rId2" imgW="199368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578100" y="2733584"/>
                        <a:ext cx="3987800" cy="190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4"/>
          <p:cNvSpPr>
            <a:spLocks noGrp="1"/>
          </p:cNvSpPr>
          <p:nvPr>
            <p:ph idx="13"/>
          </p:nvPr>
        </p:nvSpPr>
        <p:spPr>
          <a:xfrm>
            <a:off x="457200" y="5486400"/>
            <a:ext cx="8229600" cy="533400"/>
          </a:xfrm>
        </p:spPr>
        <p:txBody>
          <a:bodyPr/>
          <a:lstStyle/>
          <a:p>
            <a:r>
              <a:rPr lang="en-US" sz="2800" dirty="0"/>
              <a:t> This rule could be used in the Socrates example.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F5FA1-38E5-47B5-A99B-9A16EBC393F0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31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5893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28800"/>
            <a:ext cx="9144000" cy="1722120"/>
          </a:xfrm>
        </p:spPr>
        <p:txBody>
          <a:bodyPr/>
          <a:lstStyle/>
          <a:p>
            <a:r>
              <a:rPr lang="en-US" sz="6000" b="1" dirty="0"/>
              <a:t>Introduction to Proofs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3810000"/>
            <a:ext cx="2743200" cy="640080"/>
          </a:xfrm>
        </p:spPr>
        <p:txBody>
          <a:bodyPr/>
          <a:lstStyle/>
          <a:p>
            <a:pPr algn="ctr"/>
            <a:r>
              <a:rPr lang="en-US" dirty="0"/>
              <a:t>Section 1.7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5D92599-43C1-4A27-9C85-4276982381E2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32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3134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Summary</a:t>
            </a:r>
            <a:r>
              <a:rPr lang="en-US" sz="1500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57800"/>
          </a:xfrm>
        </p:spPr>
        <p:txBody>
          <a:bodyPr/>
          <a:lstStyle/>
          <a:p>
            <a:r>
              <a:rPr lang="en-US" dirty="0"/>
              <a:t>Mathematical Proofs.</a:t>
            </a:r>
          </a:p>
          <a:p>
            <a:r>
              <a:rPr lang="en-US" dirty="0"/>
              <a:t>Forms of Theorems.</a:t>
            </a:r>
          </a:p>
          <a:p>
            <a:r>
              <a:rPr lang="en-US" dirty="0"/>
              <a:t>Direct Proofs.</a:t>
            </a:r>
          </a:p>
          <a:p>
            <a:r>
              <a:rPr lang="en-US" dirty="0"/>
              <a:t>Indirect Proofs.</a:t>
            </a:r>
          </a:p>
          <a:p>
            <a:pPr marL="342000" lvl="1"/>
            <a:r>
              <a:rPr lang="en-US" dirty="0"/>
              <a:t>Proof of the Contrapositive.</a:t>
            </a:r>
          </a:p>
          <a:p>
            <a:pPr marL="342000" lvl="1"/>
            <a:r>
              <a:rPr lang="en-US" dirty="0"/>
              <a:t>Proof by Contradiction.</a:t>
            </a:r>
            <a:endParaRPr lang="en-US" dirty="0">
              <a:sym typeface="Symbol"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484CCE6-004E-4428-B396-43972E10A751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33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7529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Proofs of Mathematical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800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sz="2400" dirty="0"/>
              <a:t>A </a:t>
            </a:r>
            <a:r>
              <a:rPr lang="en-US" sz="2400" i="1" dirty="0"/>
              <a:t>proof</a:t>
            </a:r>
            <a:r>
              <a:rPr lang="en-US" sz="2400" dirty="0"/>
              <a:t> is a valid argument that establishes the truth of a statement.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sz="2400" dirty="0"/>
              <a:t>In math, CS, and other disciplines, informal proofs which are generally shorter, are generally used.</a:t>
            </a:r>
          </a:p>
          <a:p>
            <a:pPr marL="342000" lvl="1">
              <a:spcBef>
                <a:spcPts val="0"/>
              </a:spcBef>
              <a:spcAft>
                <a:spcPts val="400"/>
              </a:spcAft>
            </a:pPr>
            <a:r>
              <a:rPr lang="en-US" sz="2000" dirty="0"/>
              <a:t>More than one rule of inference are often used in a step.</a:t>
            </a:r>
          </a:p>
          <a:p>
            <a:pPr marL="342000" lvl="1">
              <a:spcBef>
                <a:spcPts val="0"/>
              </a:spcBef>
              <a:spcAft>
                <a:spcPts val="400"/>
              </a:spcAft>
            </a:pPr>
            <a:r>
              <a:rPr lang="en-US" sz="2000" dirty="0"/>
              <a:t>Steps may be skipped.</a:t>
            </a:r>
          </a:p>
          <a:p>
            <a:pPr marL="342000" lvl="1">
              <a:spcBef>
                <a:spcPts val="0"/>
              </a:spcBef>
              <a:spcAft>
                <a:spcPts val="400"/>
              </a:spcAft>
            </a:pPr>
            <a:r>
              <a:rPr lang="en-US" sz="2000" dirty="0"/>
              <a:t>The rules of inference used are not explicitly stated.</a:t>
            </a:r>
          </a:p>
          <a:p>
            <a:pPr marL="342000" lvl="1">
              <a:spcBef>
                <a:spcPts val="0"/>
              </a:spcBef>
              <a:spcAft>
                <a:spcPts val="400"/>
              </a:spcAft>
            </a:pPr>
            <a:r>
              <a:rPr lang="en-US" sz="2000" dirty="0"/>
              <a:t>Easier for to understand and to explain to people.</a:t>
            </a:r>
          </a:p>
          <a:p>
            <a:pPr marL="342000" lvl="1">
              <a:spcBef>
                <a:spcPts val="0"/>
              </a:spcBef>
              <a:spcAft>
                <a:spcPts val="400"/>
              </a:spcAft>
            </a:pPr>
            <a:r>
              <a:rPr lang="en-US" sz="2000" dirty="0"/>
              <a:t>But it is also easier to introduce errors.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sz="2400" dirty="0"/>
              <a:t>Proofs have many practical applications:</a:t>
            </a:r>
          </a:p>
          <a:p>
            <a:pPr marL="342000" lvl="1">
              <a:spcBef>
                <a:spcPts val="0"/>
              </a:spcBef>
              <a:spcAft>
                <a:spcPts val="400"/>
              </a:spcAft>
            </a:pPr>
            <a:r>
              <a:rPr lang="en-US" sz="2000" dirty="0"/>
              <a:t>verification that computer programs are correct.</a:t>
            </a:r>
          </a:p>
          <a:p>
            <a:pPr marL="342000" lvl="1">
              <a:spcBef>
                <a:spcPts val="0"/>
              </a:spcBef>
              <a:spcAft>
                <a:spcPts val="400"/>
              </a:spcAft>
            </a:pPr>
            <a:r>
              <a:rPr lang="en-US" sz="2000" dirty="0"/>
              <a:t>establishing that operating systems are secure.</a:t>
            </a:r>
          </a:p>
          <a:p>
            <a:pPr marL="342000" lvl="1">
              <a:spcBef>
                <a:spcPts val="0"/>
              </a:spcBef>
              <a:spcAft>
                <a:spcPts val="400"/>
              </a:spcAft>
            </a:pPr>
            <a:r>
              <a:rPr lang="en-US" sz="2000" dirty="0"/>
              <a:t>enabling programs to make inferences in artificial intelligence.</a:t>
            </a:r>
          </a:p>
          <a:p>
            <a:pPr marL="342000" lvl="1">
              <a:spcBef>
                <a:spcPts val="0"/>
              </a:spcBef>
              <a:spcAft>
                <a:spcPts val="400"/>
              </a:spcAft>
            </a:pPr>
            <a:r>
              <a:rPr lang="en-US" sz="2000" dirty="0"/>
              <a:t>showing that system specifications are consistent.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67D3860-A48C-4136-AB66-3360A3A45367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34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8640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80000" cy="52578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400" dirty="0"/>
              <a:t>A </a:t>
            </a:r>
            <a:r>
              <a:rPr lang="en-US" sz="2400" i="1" dirty="0"/>
              <a:t>theorem</a:t>
            </a:r>
            <a:r>
              <a:rPr lang="en-US" sz="2400" dirty="0"/>
              <a:t> is a statement that can be shown to be true using</a:t>
            </a:r>
            <a:r>
              <a:rPr lang="en-US" sz="2800" dirty="0"/>
              <a:t>:</a:t>
            </a:r>
          </a:p>
          <a:p>
            <a:pPr marL="342000" lvl="1">
              <a:spcBef>
                <a:spcPts val="300"/>
              </a:spcBef>
            </a:pPr>
            <a:r>
              <a:rPr lang="en-US" sz="2000" dirty="0"/>
              <a:t>definitions.</a:t>
            </a:r>
          </a:p>
          <a:p>
            <a:pPr marL="342000" lvl="1">
              <a:spcBef>
                <a:spcPts val="300"/>
              </a:spcBef>
            </a:pPr>
            <a:r>
              <a:rPr lang="en-US" sz="2000" dirty="0"/>
              <a:t>other theorems.</a:t>
            </a:r>
          </a:p>
          <a:p>
            <a:pPr marL="342000" lvl="1">
              <a:spcBef>
                <a:spcPts val="300"/>
              </a:spcBef>
            </a:pPr>
            <a:r>
              <a:rPr lang="en-US" sz="2000" i="1" dirty="0"/>
              <a:t>axioms</a:t>
            </a:r>
            <a:r>
              <a:rPr lang="en-US" sz="2000" dirty="0"/>
              <a:t> (statements which are given as true).</a:t>
            </a:r>
          </a:p>
          <a:p>
            <a:pPr marL="342000" lvl="1">
              <a:spcBef>
                <a:spcPts val="300"/>
              </a:spcBef>
            </a:pPr>
            <a:r>
              <a:rPr lang="en-US" sz="2000" dirty="0"/>
              <a:t>rules of inference.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A </a:t>
            </a:r>
            <a:r>
              <a:rPr lang="en-US" sz="2400" i="1" dirty="0"/>
              <a:t>lemma</a:t>
            </a:r>
            <a:r>
              <a:rPr lang="en-US" sz="2400" dirty="0"/>
              <a:t> is a ‘helping theorem’ or a result which is needed to prove a theorem.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A </a:t>
            </a:r>
            <a:r>
              <a:rPr lang="en-US" sz="2400" i="1" dirty="0"/>
              <a:t>corollary</a:t>
            </a:r>
            <a:r>
              <a:rPr lang="en-US" sz="2400" dirty="0"/>
              <a:t> is a result which follows directly from a theorem.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Less important theorems are sometimes called </a:t>
            </a:r>
            <a:r>
              <a:rPr lang="en-US" sz="2400" i="1" dirty="0"/>
              <a:t>propositions</a:t>
            </a:r>
            <a:r>
              <a:rPr lang="en-US" sz="2400" dirty="0"/>
              <a:t>.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A </a:t>
            </a:r>
            <a:r>
              <a:rPr lang="en-US" sz="2400" i="1" dirty="0"/>
              <a:t>conjecture</a:t>
            </a:r>
            <a:r>
              <a:rPr lang="en-US" sz="2400" dirty="0"/>
              <a:t> is a statement that is being proposed to be true. Once a proof of a conjecture is found, it becomes a theorem. It may turn out to be false.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81DC808-5376-4606-93E1-4FE30FBD54C5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35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3498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E66B3-F67D-4494-8E56-25A0A8B0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 of  Theorems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9A854-1053-4882-A89F-E53DD7EFC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352800"/>
          </a:xfrm>
        </p:spPr>
        <p:txBody>
          <a:bodyPr/>
          <a:lstStyle/>
          <a:p>
            <a:r>
              <a:rPr lang="en-US" sz="2400" dirty="0">
                <a:latin typeface="+mn-lt"/>
              </a:rPr>
              <a:t>Many theorems assert that a property holds for all elements in a domain, such as the integers, the real numbers, or some of the discrete structures that we will study in this class.</a:t>
            </a:r>
          </a:p>
          <a:p>
            <a:r>
              <a:rPr lang="en-US" sz="2400" dirty="0">
                <a:latin typeface="+mn-lt"/>
              </a:rPr>
              <a:t>Often the universal quantifier (needed for a precise statement of a theorem) is omitted by standard mathematical convention.</a:t>
            </a:r>
          </a:p>
          <a:p>
            <a:r>
              <a:rPr lang="en-US" sz="2400" dirty="0">
                <a:latin typeface="+mn-lt"/>
              </a:rPr>
              <a:t>For example, the statement:</a:t>
            </a:r>
          </a:p>
          <a:p>
            <a:r>
              <a:rPr lang="en-US" sz="2000" dirty="0">
                <a:latin typeface="+mn-lt"/>
              </a:rPr>
              <a:t>“If </a:t>
            </a:r>
            <a:r>
              <a:rPr lang="en-US" sz="2000" i="1" dirty="0">
                <a:latin typeface="+mn-lt"/>
              </a:rPr>
              <a:t>x</a:t>
            </a:r>
            <a:r>
              <a:rPr lang="en-US" sz="2000" dirty="0">
                <a:latin typeface="+mn-lt"/>
              </a:rPr>
              <a:t> &gt; </a:t>
            </a:r>
            <a:r>
              <a:rPr lang="en-US" sz="2000" i="1" dirty="0">
                <a:latin typeface="+mn-lt"/>
              </a:rPr>
              <a:t>y</a:t>
            </a:r>
            <a:r>
              <a:rPr lang="en-US" sz="2000" dirty="0">
                <a:latin typeface="+mn-lt"/>
              </a:rPr>
              <a:t>, where </a:t>
            </a:r>
            <a:r>
              <a:rPr lang="en-US" sz="2000" i="1" dirty="0">
                <a:latin typeface="+mn-lt"/>
              </a:rPr>
              <a:t>x</a:t>
            </a:r>
            <a:r>
              <a:rPr lang="en-US" sz="2000" dirty="0">
                <a:latin typeface="+mn-lt"/>
              </a:rPr>
              <a:t> and </a:t>
            </a:r>
            <a:r>
              <a:rPr lang="en-US" sz="2000" i="1" dirty="0">
                <a:latin typeface="+mn-lt"/>
              </a:rPr>
              <a:t>y</a:t>
            </a:r>
            <a:r>
              <a:rPr lang="en-US" sz="2000" dirty="0">
                <a:latin typeface="+mn-lt"/>
              </a:rPr>
              <a:t> are positive real numbers, then</a:t>
            </a:r>
            <a:endParaRPr lang="en-IN" sz="2000" dirty="0">
              <a:latin typeface="+mn-lt"/>
            </a:endParaRP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08E8EA8D-D2FF-45A8-B13E-D0C53877C1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5064949"/>
              </p:ext>
            </p:extLst>
          </p:nvPr>
        </p:nvGraphicFramePr>
        <p:xfrm>
          <a:off x="6172199" y="4173489"/>
          <a:ext cx="699655" cy="4028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9040" imgH="241200" progId="Equation.DSMT4">
                  <p:embed/>
                </p:oleObj>
              </mc:Choice>
              <mc:Fallback>
                <p:oleObj name="Equation" r:id="rId2" imgW="419040" imgH="2412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C1A945D-E6E2-466F-AD14-67CDC6C74A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172199" y="4173489"/>
                        <a:ext cx="699655" cy="4028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7441BB-A348-4935-8421-67F6FE06E4B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819300" y="4191000"/>
            <a:ext cx="1295400" cy="396000"/>
          </a:xfrm>
        </p:spPr>
        <p:txBody>
          <a:bodyPr/>
          <a:lstStyle/>
          <a:p>
            <a:r>
              <a:rPr lang="en-US" sz="2000" dirty="0">
                <a:latin typeface="+mn-lt"/>
              </a:rPr>
              <a:t>”</a:t>
            </a:r>
            <a:endParaRPr lang="en-IN" sz="2000" dirty="0"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2E886F-DAD1-4875-B570-49CDF021D83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4724400"/>
            <a:ext cx="8229600" cy="1173000"/>
          </a:xfrm>
        </p:spPr>
        <p:txBody>
          <a:bodyPr/>
          <a:lstStyle/>
          <a:p>
            <a:r>
              <a:rPr lang="en-US" sz="2400" dirty="0">
                <a:latin typeface="+mn-lt"/>
              </a:rPr>
              <a:t>really means</a:t>
            </a:r>
          </a:p>
          <a:p>
            <a:r>
              <a:rPr lang="en-US" sz="2000" dirty="0">
                <a:latin typeface="+mn-lt"/>
              </a:rPr>
              <a:t>“For all positive real numbers </a:t>
            </a:r>
            <a:r>
              <a:rPr lang="en-US" sz="2000" i="1" dirty="0">
                <a:latin typeface="+mn-lt"/>
              </a:rPr>
              <a:t>x</a:t>
            </a:r>
            <a:r>
              <a:rPr lang="en-US" sz="2000" dirty="0">
                <a:latin typeface="+mn-lt"/>
              </a:rPr>
              <a:t> and </a:t>
            </a:r>
            <a:r>
              <a:rPr lang="en-US" sz="2000" i="1" dirty="0">
                <a:latin typeface="+mn-lt"/>
              </a:rPr>
              <a:t>y</a:t>
            </a:r>
            <a:r>
              <a:rPr lang="en-US" sz="2000" dirty="0">
                <a:latin typeface="+mn-lt"/>
              </a:rPr>
              <a:t>, if </a:t>
            </a:r>
            <a:r>
              <a:rPr lang="en-US" sz="2000" i="1" dirty="0">
                <a:latin typeface="+mn-lt"/>
              </a:rPr>
              <a:t>x</a:t>
            </a:r>
            <a:r>
              <a:rPr lang="en-US" sz="2000" dirty="0">
                <a:latin typeface="+mn-lt"/>
              </a:rPr>
              <a:t> &gt; </a:t>
            </a:r>
            <a:r>
              <a:rPr lang="en-US" sz="2000" i="1" dirty="0">
                <a:latin typeface="+mn-lt"/>
              </a:rPr>
              <a:t>y</a:t>
            </a:r>
            <a:r>
              <a:rPr lang="en-US" sz="2000" dirty="0">
                <a:latin typeface="+mn-lt"/>
              </a:rPr>
              <a:t>, then </a:t>
            </a:r>
            <a:endParaRPr lang="en-IN" sz="2000" dirty="0">
              <a:latin typeface="+mn-lt"/>
            </a:endParaRP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6B254CFC-EB8F-4836-A4C1-1BBEECBBB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072233"/>
              </p:ext>
            </p:extLst>
          </p:nvPr>
        </p:nvGraphicFramePr>
        <p:xfrm>
          <a:off x="5751994" y="5311228"/>
          <a:ext cx="786294" cy="403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69800" imgH="241200" progId="Equation.DSMT4">
                  <p:embed/>
                </p:oleObj>
              </mc:Choice>
              <mc:Fallback>
                <p:oleObj name="Equation" r:id="rId4" imgW="4698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51994" y="5311228"/>
                        <a:ext cx="786294" cy="4037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87CB6C-A69E-4765-B6EE-7612928BF6F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457350" y="5311228"/>
            <a:ext cx="723900" cy="304800"/>
          </a:xfrm>
        </p:spPr>
        <p:txBody>
          <a:bodyPr/>
          <a:lstStyle/>
          <a:p>
            <a:r>
              <a:rPr lang="en-US" sz="2000" dirty="0">
                <a:latin typeface="+mn-lt"/>
              </a:rPr>
              <a:t>”</a:t>
            </a:r>
            <a:endParaRPr lang="en-IN" sz="2000" dirty="0">
              <a:latin typeface="+mn-lt"/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C10A499-78C7-4FD0-AACE-25B35A16CFC0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36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2293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6A35A-3288-4A16-97F3-A68361F69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Theorems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882C3-FDD0-481E-97E0-D1F6E91BF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Many theorems have the form: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8E0992DF-7432-4A07-9F1C-A08D7A621E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5478584"/>
              </p:ext>
            </p:extLst>
          </p:nvPr>
        </p:nvGraphicFramePr>
        <p:xfrm>
          <a:off x="4267200" y="1768468"/>
          <a:ext cx="2355453" cy="517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55600" imgH="253800" progId="Equation.DSMT4">
                  <p:embed/>
                </p:oleObj>
              </mc:Choice>
              <mc:Fallback>
                <p:oleObj name="Equation" r:id="rId2" imgW="1155600" imgH="253800" progId="Equation.DSMT4">
                  <p:embed/>
                  <p:pic>
                    <p:nvPicPr>
                      <p:cNvPr id="4" name="Object 3">
                        <a:extLs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267200" y="1768468"/>
                        <a:ext cx="2355453" cy="5177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0F9722-39A5-410C-A4AD-CB73D038515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2158080"/>
            <a:ext cx="8229600" cy="1804320"/>
          </a:xfrm>
        </p:spPr>
        <p:txBody>
          <a:bodyPr/>
          <a:lstStyle/>
          <a:p>
            <a:r>
              <a:rPr lang="en-US" dirty="0">
                <a:latin typeface="+mn-lt"/>
              </a:rPr>
              <a:t>To where </a:t>
            </a:r>
            <a:r>
              <a:rPr lang="en-US" i="1" dirty="0">
                <a:latin typeface="+mn-lt"/>
              </a:rPr>
              <a:t>c</a:t>
            </a:r>
            <a:r>
              <a:rPr lang="en-US" dirty="0">
                <a:latin typeface="+mn-lt"/>
              </a:rPr>
              <a:t> is an arbitrary element of the domain,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2D0614DA-0DAA-43AE-86A5-318F67D00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6859688"/>
              </p:ext>
            </p:extLst>
          </p:nvPr>
        </p:nvGraphicFramePr>
        <p:xfrm>
          <a:off x="1905000" y="2706299"/>
          <a:ext cx="1821856" cy="559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25480" imgH="253800" progId="Equation.DSMT4">
                  <p:embed/>
                </p:oleObj>
              </mc:Choice>
              <mc:Fallback>
                <p:oleObj name="Equation" r:id="rId4" imgW="825480" imgH="253800" progId="Equation.DSMT4">
                  <p:embed/>
                  <p:pic>
                    <p:nvPicPr>
                      <p:cNvPr id="5" name="Object 4">
                        <a:extLs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05000" y="2706299"/>
                        <a:ext cx="1821856" cy="5592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31E0BDF-442F-48ED-B017-70431B93C55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3399000"/>
            <a:ext cx="8229600" cy="2163600"/>
          </a:xfrm>
        </p:spPr>
        <p:txBody>
          <a:bodyPr/>
          <a:lstStyle/>
          <a:p>
            <a:r>
              <a:rPr lang="en-US" dirty="0">
                <a:latin typeface="+mn-lt"/>
              </a:rPr>
              <a:t>By universal generalization the truth of the original formula follows.</a:t>
            </a:r>
          </a:p>
          <a:p>
            <a:r>
              <a:rPr lang="en-US" dirty="0">
                <a:latin typeface="+mn-lt"/>
              </a:rPr>
              <a:t>So, we must prove something of the form:</a:t>
            </a: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5C97F46B-3DCD-4D7B-ACD2-95349ED9D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572526"/>
              </p:ext>
            </p:extLst>
          </p:nvPr>
        </p:nvGraphicFramePr>
        <p:xfrm>
          <a:off x="7543800" y="4699894"/>
          <a:ext cx="1061891" cy="429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06080" imgH="164880" progId="Equation.DSMT4">
                  <p:embed/>
                </p:oleObj>
              </mc:Choice>
              <mc:Fallback>
                <p:oleObj name="Equation" r:id="rId6" imgW="406080" imgH="164880" progId="Equation.DSMT4">
                  <p:embed/>
                  <p:pic>
                    <p:nvPicPr>
                      <p:cNvPr id="6" name="Object 5">
                        <a:extLs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43800" y="4699894"/>
                        <a:ext cx="1061891" cy="4295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FE28D704-F1A4-4DF9-8F8B-A38FB0E40D75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37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6383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Proving Conditional Statements: </a:t>
            </a:r>
            <a:r>
              <a:rPr lang="en-IN" i="1" dirty="0"/>
              <a:t>p</a:t>
            </a:r>
            <a:r>
              <a:rPr lang="en-IN" dirty="0"/>
              <a:t> → </a:t>
            </a:r>
            <a:r>
              <a:rPr lang="en-IN" i="1" dirty="0"/>
              <a:t>q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80000" cy="5257800"/>
          </a:xfrm>
        </p:spPr>
        <p:txBody>
          <a:bodyPr/>
          <a:lstStyle/>
          <a:p>
            <a:r>
              <a:rPr lang="en-US" sz="2400" i="1" dirty="0"/>
              <a:t>Trivial Proof</a:t>
            </a:r>
            <a:r>
              <a:rPr lang="en-US" sz="2400" dirty="0"/>
              <a:t>: If we know </a:t>
            </a:r>
            <a:r>
              <a:rPr lang="en-US" sz="2400" i="1" dirty="0"/>
              <a:t>q</a:t>
            </a:r>
            <a:r>
              <a:rPr lang="en-US" sz="2400" dirty="0"/>
              <a:t> is true, then</a:t>
            </a:r>
          </a:p>
          <a:p>
            <a:r>
              <a:rPr lang="en-US" sz="2400" i="1" dirty="0"/>
              <a:t>	p</a:t>
            </a:r>
            <a:r>
              <a:rPr lang="en-US" sz="2400" dirty="0"/>
              <a:t> </a:t>
            </a:r>
            <a:r>
              <a:rPr lang="en-US" sz="2400" dirty="0">
                <a:ea typeface="Cambria Math"/>
              </a:rPr>
              <a:t>→ </a:t>
            </a:r>
            <a:r>
              <a:rPr lang="en-US" sz="2400" i="1" dirty="0">
                <a:ea typeface="Cambria Math"/>
              </a:rPr>
              <a:t>q</a:t>
            </a:r>
            <a:r>
              <a:rPr lang="en-US" sz="2400" dirty="0"/>
              <a:t>   is true as well.</a:t>
            </a:r>
          </a:p>
          <a:p>
            <a:r>
              <a:rPr lang="en-US" sz="2400" dirty="0"/>
              <a:t>“If it is raining then </a:t>
            </a:r>
            <a:r>
              <a:rPr lang="en-US" sz="2400" dirty="0">
                <a:ea typeface="Cambria Math" pitchFamily="18" charset="0"/>
              </a:rPr>
              <a:t>1=1</a:t>
            </a:r>
            <a:r>
              <a:rPr lang="en-US" sz="2400" dirty="0"/>
              <a:t>.”</a:t>
            </a:r>
          </a:p>
          <a:p>
            <a:r>
              <a:rPr lang="en-US" sz="2400" dirty="0"/>
              <a:t> </a:t>
            </a:r>
            <a:r>
              <a:rPr lang="en-US" sz="2400" i="1" dirty="0"/>
              <a:t>Vacuous Proof</a:t>
            </a:r>
            <a:r>
              <a:rPr lang="en-US" sz="2400" dirty="0"/>
              <a:t>: If we know </a:t>
            </a:r>
            <a:r>
              <a:rPr lang="en-US" sz="2400" i="1" dirty="0"/>
              <a:t>p</a:t>
            </a:r>
            <a:r>
              <a:rPr lang="en-US" sz="2400" dirty="0"/>
              <a:t> is false then</a:t>
            </a:r>
          </a:p>
          <a:p>
            <a:r>
              <a:rPr lang="en-US" sz="2400" i="1" dirty="0"/>
              <a:t>	p</a:t>
            </a:r>
            <a:r>
              <a:rPr lang="en-US" sz="2400" dirty="0"/>
              <a:t> </a:t>
            </a:r>
            <a:r>
              <a:rPr lang="en-US" sz="2400" dirty="0">
                <a:ea typeface="Cambria Math"/>
              </a:rPr>
              <a:t>→ </a:t>
            </a:r>
            <a:r>
              <a:rPr lang="en-US" sz="2400" i="1" dirty="0">
                <a:ea typeface="Cambria Math"/>
              </a:rPr>
              <a:t>q</a:t>
            </a:r>
            <a:r>
              <a:rPr lang="en-US" sz="2400" dirty="0"/>
              <a:t>   is true as well.</a:t>
            </a:r>
          </a:p>
          <a:p>
            <a:r>
              <a:rPr lang="en-US" sz="2400" dirty="0"/>
              <a:t>“If I am both rich and poor then </a:t>
            </a:r>
            <a:r>
              <a:rPr lang="en-US" sz="2400" dirty="0">
                <a:ea typeface="Cambria Math" pitchFamily="18" charset="0"/>
              </a:rPr>
              <a:t>2 + 2 = 5</a:t>
            </a:r>
            <a:r>
              <a:rPr lang="en-US" sz="2400" dirty="0"/>
              <a:t>.”</a:t>
            </a:r>
          </a:p>
          <a:p>
            <a:r>
              <a:rPr lang="en-US" sz="2400" dirty="0"/>
              <a:t> [ Even though these examples seem silly, both trivial and vacuous proofs are often used in mathematical induction, as we will see in Chapter 5) ]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D653C0C-34FD-4288-A9DA-033772FF2155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38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8349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Even and Odd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69550" cy="5257800"/>
          </a:xfrm>
        </p:spPr>
        <p:txBody>
          <a:bodyPr/>
          <a:lstStyle/>
          <a:p>
            <a:r>
              <a:rPr lang="en-US" b="1" dirty="0"/>
              <a:t>Definition</a:t>
            </a:r>
            <a:r>
              <a:rPr lang="en-US" dirty="0"/>
              <a:t>: The integer </a:t>
            </a:r>
            <a:r>
              <a:rPr lang="en-US" i="1" dirty="0"/>
              <a:t>n</a:t>
            </a:r>
            <a:r>
              <a:rPr lang="en-US" dirty="0"/>
              <a:t> is even if there exists an integer </a:t>
            </a:r>
            <a:r>
              <a:rPr lang="en-US" i="1" dirty="0"/>
              <a:t>k</a:t>
            </a:r>
            <a:r>
              <a:rPr lang="en-US" dirty="0"/>
              <a:t> such that </a:t>
            </a:r>
            <a:r>
              <a:rPr lang="en-US" i="1" dirty="0"/>
              <a:t>n</a:t>
            </a:r>
            <a:r>
              <a:rPr lang="en-US" dirty="0"/>
              <a:t> = </a:t>
            </a:r>
            <a:r>
              <a:rPr lang="en-US" dirty="0">
                <a:ea typeface="Cambria Math" pitchFamily="18" charset="0"/>
              </a:rPr>
              <a:t>2</a:t>
            </a:r>
            <a:r>
              <a:rPr lang="en-US" i="1" dirty="0"/>
              <a:t>k</a:t>
            </a:r>
            <a:r>
              <a:rPr lang="en-US" dirty="0"/>
              <a:t>, and </a:t>
            </a:r>
            <a:r>
              <a:rPr lang="en-US" i="1" dirty="0"/>
              <a:t>n</a:t>
            </a:r>
            <a:r>
              <a:rPr lang="en-US" dirty="0"/>
              <a:t> is odd if there exists an integer </a:t>
            </a:r>
            <a:r>
              <a:rPr lang="en-US" i="1" dirty="0"/>
              <a:t>k</a:t>
            </a:r>
            <a:r>
              <a:rPr lang="en-US" dirty="0"/>
              <a:t>, such that </a:t>
            </a:r>
            <a:r>
              <a:rPr lang="en-US" i="1" dirty="0"/>
              <a:t>n</a:t>
            </a:r>
            <a:r>
              <a:rPr lang="en-US" dirty="0"/>
              <a:t> = </a:t>
            </a:r>
            <a:r>
              <a:rPr lang="en-US" dirty="0">
                <a:ea typeface="Cambria Math" pitchFamily="18" charset="0"/>
              </a:rPr>
              <a:t>2</a:t>
            </a:r>
            <a:r>
              <a:rPr lang="en-US" i="1" dirty="0"/>
              <a:t>k</a:t>
            </a:r>
            <a:r>
              <a:rPr lang="en-US" dirty="0"/>
              <a:t> + </a:t>
            </a:r>
            <a:r>
              <a:rPr lang="en-US" dirty="0">
                <a:ea typeface="Cambria Math" pitchFamily="18" charset="0"/>
              </a:rPr>
              <a:t>1</a:t>
            </a:r>
            <a:r>
              <a:rPr lang="en-US" dirty="0"/>
              <a:t>. Note that every integer is either even or odd and no integer is both even and odd.</a:t>
            </a:r>
          </a:p>
          <a:p>
            <a:pPr>
              <a:spcBef>
                <a:spcPts val="1800"/>
              </a:spcBef>
            </a:pPr>
            <a:r>
              <a:rPr lang="en-US" dirty="0"/>
              <a:t>We will need this basic fact about the integers in some of the example proofs to follow. We will learn more about the integers in Chapter 4.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888698D-1FEF-4B80-A177-2C6C4E2A6271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39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695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Summary</a:t>
            </a:r>
            <a:r>
              <a:rPr lang="en-US" sz="1500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57800"/>
          </a:xfrm>
        </p:spPr>
        <p:txBody>
          <a:bodyPr/>
          <a:lstStyle/>
          <a:p>
            <a:r>
              <a:rPr lang="en-US" dirty="0"/>
              <a:t>Valid Arguments.</a:t>
            </a:r>
          </a:p>
          <a:p>
            <a:r>
              <a:rPr lang="en-US" dirty="0"/>
              <a:t>Inference Rules for Propositional Logic.</a:t>
            </a:r>
          </a:p>
          <a:p>
            <a:r>
              <a:rPr lang="en-US" dirty="0"/>
              <a:t>Using Rules of Inference to Build Arguments.</a:t>
            </a:r>
          </a:p>
          <a:p>
            <a:r>
              <a:rPr lang="en-US" dirty="0"/>
              <a:t>Rules of Inference for Quantified Statements.</a:t>
            </a:r>
          </a:p>
          <a:p>
            <a:r>
              <a:rPr lang="en-US" dirty="0"/>
              <a:t>Building Arguments for Quantified Statements.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51C8FAC-4DBD-441D-B8C1-9ED0F2E98F21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1188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4BBD3-F201-460F-A2B9-445DD2217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Proving Conditional Statements: </a:t>
            </a:r>
            <a:r>
              <a:rPr lang="en-IN" i="1" dirty="0"/>
              <a:t>p</a:t>
            </a:r>
            <a:r>
              <a:rPr lang="en-IN" dirty="0"/>
              <a:t> → </a:t>
            </a:r>
            <a:r>
              <a:rPr lang="en-IN" i="1" dirty="0"/>
              <a:t>q</a:t>
            </a:r>
            <a:r>
              <a:rPr lang="en-IN" sz="1500" dirty="0"/>
              <a:t> 1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C1522-15AE-4EFB-8D98-3DF3392AB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19812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400" i="1" dirty="0">
                <a:latin typeface="+mn-lt"/>
              </a:rPr>
              <a:t>Direct Proof</a:t>
            </a:r>
            <a:r>
              <a:rPr lang="en-US" sz="2400" dirty="0">
                <a:latin typeface="+mn-lt"/>
              </a:rPr>
              <a:t>: Assume that </a:t>
            </a:r>
            <a:r>
              <a:rPr lang="en-US" sz="2400" i="1" dirty="0">
                <a:latin typeface="+mn-lt"/>
                <a:ea typeface="Cambria Math" pitchFamily="18" charset="0"/>
              </a:rPr>
              <a:t>p</a:t>
            </a:r>
            <a:r>
              <a:rPr lang="en-US" sz="2400" dirty="0">
                <a:latin typeface="+mn-lt"/>
              </a:rPr>
              <a:t> is true. Use rules of inference, axioms, and logical equivalences to show that </a:t>
            </a:r>
            <a:r>
              <a:rPr lang="en-US" sz="2400" i="1" dirty="0">
                <a:latin typeface="+mn-lt"/>
              </a:rPr>
              <a:t>q</a:t>
            </a:r>
            <a:r>
              <a:rPr lang="en-US" sz="2400" dirty="0">
                <a:latin typeface="+mn-lt"/>
              </a:rPr>
              <a:t> must also be true.</a:t>
            </a:r>
          </a:p>
          <a:p>
            <a:pPr>
              <a:spcBef>
                <a:spcPts val="600"/>
              </a:spcBef>
            </a:pPr>
            <a:r>
              <a:rPr lang="en-US" sz="2400" b="1" dirty="0">
                <a:latin typeface="+mn-lt"/>
              </a:rPr>
              <a:t>Example</a:t>
            </a:r>
            <a:r>
              <a:rPr lang="en-US" sz="2400" dirty="0">
                <a:latin typeface="+mn-lt"/>
              </a:rPr>
              <a:t>: Give a direct proof of the theorem “If </a:t>
            </a:r>
            <a:r>
              <a:rPr lang="en-US" sz="2400" i="1" dirty="0">
                <a:latin typeface="+mn-lt"/>
              </a:rPr>
              <a:t>n</a:t>
            </a:r>
            <a:r>
              <a:rPr lang="en-US" sz="2400" dirty="0">
                <a:latin typeface="+mn-lt"/>
              </a:rPr>
              <a:t> is an odd integer, then</a:t>
            </a:r>
            <a:endParaRPr lang="en-IN" dirty="0">
              <a:latin typeface="+mn-lt"/>
            </a:endParaRP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063FC432-E066-4B00-95C7-054370226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3599699"/>
              </p:ext>
            </p:extLst>
          </p:nvPr>
        </p:nvGraphicFramePr>
        <p:xfrm>
          <a:off x="1143000" y="2543683"/>
          <a:ext cx="330201" cy="381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4880" imgH="190440" progId="Equation.DSMT4">
                  <p:embed/>
                </p:oleObj>
              </mc:Choice>
              <mc:Fallback>
                <p:oleObj name="Equation" r:id="rId2" imgW="16488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43000" y="2543683"/>
                        <a:ext cx="330201" cy="3810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49C5B3-49C8-46CC-B346-71A167C2853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447800" y="2546690"/>
            <a:ext cx="1295400" cy="381000"/>
          </a:xfrm>
        </p:spPr>
        <p:txBody>
          <a:bodyPr/>
          <a:lstStyle/>
          <a:p>
            <a:r>
              <a:rPr lang="en-US" sz="2400" dirty="0">
                <a:latin typeface="+mn-lt"/>
              </a:rPr>
              <a:t>is odd.”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AB4486-B41E-4704-AD79-08B01D75EDC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3048000"/>
            <a:ext cx="8077200" cy="905522"/>
          </a:xfrm>
        </p:spPr>
        <p:txBody>
          <a:bodyPr/>
          <a:lstStyle/>
          <a:p>
            <a:r>
              <a:rPr lang="en-US" sz="2400" b="1" dirty="0">
                <a:latin typeface="+mn-lt"/>
              </a:rPr>
              <a:t>Solution</a:t>
            </a:r>
            <a:r>
              <a:rPr lang="en-US" sz="2400" dirty="0">
                <a:latin typeface="+mn-lt"/>
              </a:rPr>
              <a:t>: Assume that </a:t>
            </a:r>
            <a:r>
              <a:rPr lang="en-US" sz="2400" i="1" dirty="0">
                <a:latin typeface="+mn-lt"/>
              </a:rPr>
              <a:t>n</a:t>
            </a:r>
            <a:r>
              <a:rPr lang="en-US" sz="2400" dirty="0">
                <a:latin typeface="+mn-lt"/>
              </a:rPr>
              <a:t> is odd. Then </a:t>
            </a:r>
            <a:r>
              <a:rPr lang="en-US" sz="2400" i="1" dirty="0">
                <a:latin typeface="+mn-lt"/>
              </a:rPr>
              <a:t>n</a:t>
            </a:r>
            <a:r>
              <a:rPr lang="en-US" sz="2400" dirty="0">
                <a:latin typeface="+mn-lt"/>
              </a:rPr>
              <a:t> = </a:t>
            </a:r>
            <a:r>
              <a:rPr lang="en-US" sz="2400" dirty="0">
                <a:latin typeface="+mn-lt"/>
                <a:ea typeface="Cambria Math" pitchFamily="18" charset="0"/>
              </a:rPr>
              <a:t>2</a:t>
            </a:r>
            <a:r>
              <a:rPr lang="en-US" sz="2400" i="1" dirty="0">
                <a:latin typeface="+mn-lt"/>
              </a:rPr>
              <a:t>k</a:t>
            </a:r>
            <a:r>
              <a:rPr lang="en-US" sz="2400" dirty="0">
                <a:latin typeface="+mn-lt"/>
              </a:rPr>
              <a:t> + </a:t>
            </a:r>
            <a:r>
              <a:rPr lang="en-US" sz="2400" dirty="0">
                <a:latin typeface="+mn-lt"/>
                <a:ea typeface="Cambria Math" pitchFamily="18" charset="0"/>
              </a:rPr>
              <a:t>1</a:t>
            </a:r>
            <a:r>
              <a:rPr lang="en-US" sz="2400" dirty="0">
                <a:latin typeface="+mn-lt"/>
              </a:rPr>
              <a:t> for an integer </a:t>
            </a:r>
            <a:r>
              <a:rPr lang="en-US" sz="2400" i="1" dirty="0">
                <a:latin typeface="+mn-lt"/>
              </a:rPr>
              <a:t>k</a:t>
            </a:r>
            <a:r>
              <a:rPr lang="en-US" sz="2400" dirty="0">
                <a:latin typeface="+mn-lt"/>
              </a:rPr>
              <a:t>. Squaring both sides of the equation, we get:</a:t>
            </a: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9C156CB7-986A-43D7-A581-8FA101FED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755643"/>
              </p:ext>
            </p:extLst>
          </p:nvPr>
        </p:nvGraphicFramePr>
        <p:xfrm>
          <a:off x="484632" y="3913648"/>
          <a:ext cx="7051675" cy="622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314520" imgH="291960" progId="Equation.DSMT4">
                  <p:embed/>
                </p:oleObj>
              </mc:Choice>
              <mc:Fallback>
                <p:oleObj name="Equation" r:id="rId4" imgW="3314520" imgH="2919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D9D1CA2-1AD0-4B7A-9843-4CB5A71E07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4632" y="3913648"/>
                        <a:ext cx="7051675" cy="6220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E6208F-D15C-48A3-84B0-B8DC96673DE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7200" y="4495800"/>
            <a:ext cx="7924800" cy="6096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400" dirty="0">
                <a:latin typeface="+mn-lt"/>
                <a:ea typeface="Cambria Math" pitchFamily="18" charset="0"/>
              </a:rPr>
              <a:t>where </a:t>
            </a:r>
            <a:r>
              <a:rPr lang="en-US" sz="2400" i="1" dirty="0">
                <a:latin typeface="+mn-lt"/>
                <a:ea typeface="Cambria Math" pitchFamily="18" charset="0"/>
              </a:rPr>
              <a:t>r</a:t>
            </a:r>
            <a:r>
              <a:rPr lang="en-US" sz="2400" dirty="0">
                <a:latin typeface="+mn-lt"/>
                <a:ea typeface="Cambria Math" pitchFamily="18" charset="0"/>
              </a:rPr>
              <a:t> =</a:t>
            </a:r>
            <a:endParaRPr lang="en-US" sz="2400" dirty="0">
              <a:latin typeface="+mn-lt"/>
            </a:endParaRP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CF6811E5-56E5-42B6-AFBA-3EC167FECD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0621816"/>
              </p:ext>
            </p:extLst>
          </p:nvPr>
        </p:nvGraphicFramePr>
        <p:xfrm>
          <a:off x="1803494" y="4482162"/>
          <a:ext cx="1081087" cy="501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20560" imgH="241200" progId="Equation.DSMT4">
                  <p:embed/>
                </p:oleObj>
              </mc:Choice>
              <mc:Fallback>
                <p:oleObj name="Equation" r:id="rId6" imgW="520560" imgH="2412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2B9B00F-A37E-4A47-81A2-BF98BE61C2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03494" y="4482162"/>
                        <a:ext cx="1081087" cy="5012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3064EEA-FBD3-479E-9274-FB561A4C402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743200" y="4486922"/>
            <a:ext cx="2286000" cy="381000"/>
          </a:xfrm>
        </p:spPr>
        <p:txBody>
          <a:bodyPr/>
          <a:lstStyle/>
          <a:p>
            <a:r>
              <a:rPr lang="en-US" sz="2400" dirty="0">
                <a:latin typeface="+mn-lt"/>
                <a:ea typeface="Cambria Math" pitchFamily="18" charset="0"/>
              </a:rPr>
              <a:t>, an integer.</a:t>
            </a:r>
            <a:endParaRPr lang="en-IN" dirty="0">
              <a:latin typeface="+mn-lt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858EDFA-4577-4B3E-98C5-9C5E8819DDA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5029200"/>
            <a:ext cx="7924800" cy="381000"/>
          </a:xfrm>
        </p:spPr>
        <p:txBody>
          <a:bodyPr/>
          <a:lstStyle/>
          <a:p>
            <a:r>
              <a:rPr lang="en-US" sz="2400" dirty="0"/>
              <a:t>We have proved that if n</a:t>
            </a:r>
            <a:r>
              <a:rPr lang="en-US" sz="2400" i="1" dirty="0"/>
              <a:t> </a:t>
            </a:r>
            <a:r>
              <a:rPr lang="en-US" sz="2400" dirty="0"/>
              <a:t>is an odd integer, then</a:t>
            </a:r>
            <a:endParaRPr lang="en-IN" dirty="0"/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995C31A4-CADD-492E-93ED-AA756F5CE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5691024"/>
              </p:ext>
            </p:extLst>
          </p:nvPr>
        </p:nvGraphicFramePr>
        <p:xfrm>
          <a:off x="6451600" y="5029200"/>
          <a:ext cx="330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30687" imgH="381066" progId="Equation.DSMT4">
                  <p:embed/>
                </p:oleObj>
              </mc:Choice>
              <mc:Fallback>
                <p:oleObj name="Equation" r:id="rId8" imgW="330687" imgH="38106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451600" y="5029200"/>
                        <a:ext cx="3302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A4F8E27-0582-49BA-8240-A3399C6C5C44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705600" y="5026981"/>
            <a:ext cx="1905000" cy="381000"/>
          </a:xfrm>
        </p:spPr>
        <p:txBody>
          <a:bodyPr/>
          <a:lstStyle/>
          <a:p>
            <a:r>
              <a:rPr lang="en-US" sz="2400" dirty="0"/>
              <a:t>is an odd</a:t>
            </a:r>
            <a:endParaRPr lang="en-IN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C3C0351-A0BB-4BBA-A827-4DE29E469B4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7200" y="5334000"/>
            <a:ext cx="1600200" cy="381000"/>
          </a:xfrm>
        </p:spPr>
        <p:txBody>
          <a:bodyPr/>
          <a:lstStyle/>
          <a:p>
            <a:r>
              <a:rPr lang="en-US" sz="2400" dirty="0"/>
              <a:t>integer.</a:t>
            </a:r>
            <a:endParaRPr lang="en-IN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D0E88FB-0076-4044-8349-42CF445CFCC7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2438400" y="5862958"/>
            <a:ext cx="6477000" cy="690242"/>
          </a:xfrm>
        </p:spPr>
        <p:txBody>
          <a:bodyPr/>
          <a:lstStyle/>
          <a:p>
            <a:r>
              <a:rPr lang="en-US" sz="2000" dirty="0"/>
              <a:t>(marks the  end of the proof. Sometimes </a:t>
            </a:r>
            <a:r>
              <a:rPr lang="en-US" sz="2000" b="1" dirty="0"/>
              <a:t>QED </a:t>
            </a:r>
            <a:r>
              <a:rPr lang="en-US" sz="2000" dirty="0"/>
              <a:t>is used instead.)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5716D4E9-EC63-4313-9923-6A3E52AC2914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40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1089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4BBD3-F201-460F-A2B9-445DD2217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Proving Conditional Statements: </a:t>
            </a:r>
            <a:r>
              <a:rPr lang="en-IN" i="1" dirty="0"/>
              <a:t>p</a:t>
            </a:r>
            <a:r>
              <a:rPr lang="en-IN" dirty="0"/>
              <a:t> → </a:t>
            </a:r>
            <a:r>
              <a:rPr lang="en-IN" i="1" dirty="0"/>
              <a:t>q</a:t>
            </a:r>
            <a:r>
              <a:rPr lang="en-IN" sz="1500" dirty="0"/>
              <a:t> 2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C1522-15AE-4EFB-8D98-3DF3392AB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077200" cy="9906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400" b="1" dirty="0">
                <a:latin typeface="+mn-lt"/>
              </a:rPr>
              <a:t>Definition: </a:t>
            </a:r>
            <a:r>
              <a:rPr lang="en-US" sz="2400" dirty="0">
                <a:latin typeface="+mn-lt"/>
              </a:rPr>
              <a:t>The real number </a:t>
            </a:r>
            <a:r>
              <a:rPr lang="en-US" sz="2400" i="1" dirty="0">
                <a:latin typeface="+mn-lt"/>
              </a:rPr>
              <a:t>r </a:t>
            </a:r>
            <a:r>
              <a:rPr lang="en-US" sz="2400" dirty="0">
                <a:latin typeface="+mn-lt"/>
              </a:rPr>
              <a:t>is </a:t>
            </a:r>
            <a:r>
              <a:rPr lang="en-US" sz="2400" i="1" dirty="0">
                <a:latin typeface="+mn-lt"/>
              </a:rPr>
              <a:t>rational </a:t>
            </a:r>
            <a:r>
              <a:rPr lang="en-US" sz="2400" dirty="0">
                <a:latin typeface="+mn-lt"/>
              </a:rPr>
              <a:t>if there exist integers </a:t>
            </a:r>
            <a:r>
              <a:rPr lang="en-US" sz="2400" i="1" dirty="0">
                <a:latin typeface="+mn-lt"/>
              </a:rPr>
              <a:t>p</a:t>
            </a:r>
            <a:r>
              <a:rPr lang="en-US" sz="2400" dirty="0">
                <a:latin typeface="+mn-lt"/>
              </a:rPr>
              <a:t> and </a:t>
            </a:r>
            <a:r>
              <a:rPr lang="en-US" sz="2400" i="1" dirty="0">
                <a:latin typeface="+mn-lt"/>
              </a:rPr>
              <a:t>q</a:t>
            </a:r>
            <a:r>
              <a:rPr lang="en-US" sz="2400" dirty="0">
                <a:latin typeface="+mn-lt"/>
              </a:rPr>
              <a:t> where </a:t>
            </a:r>
            <a:r>
              <a:rPr lang="en-US" sz="2400" i="1" dirty="0">
                <a:latin typeface="+mn-lt"/>
              </a:rPr>
              <a:t>q</a:t>
            </a:r>
            <a:r>
              <a:rPr lang="en-US" sz="2400" dirty="0">
                <a:latin typeface="+mn-lt"/>
                <a:ea typeface="Cambria Math" pitchFamily="18" charset="0"/>
              </a:rPr>
              <a:t>≠0</a:t>
            </a:r>
            <a:r>
              <a:rPr lang="en-US" sz="2400" dirty="0">
                <a:latin typeface="+mn-lt"/>
              </a:rPr>
              <a:t> such that</a:t>
            </a:r>
            <a:endParaRPr lang="en-US" sz="2400" b="1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59BB3A4-CB4A-4CFF-B28C-368F34927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992470"/>
              </p:ext>
            </p:extLst>
          </p:nvPr>
        </p:nvGraphicFramePr>
        <p:xfrm>
          <a:off x="3886200" y="1726790"/>
          <a:ext cx="947737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7960" imgH="215640" progId="Equation.DSMT4">
                  <p:embed/>
                </p:oleObj>
              </mc:Choice>
              <mc:Fallback>
                <p:oleObj name="Equation" r:id="rId2" imgW="50796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86200" y="1726790"/>
                        <a:ext cx="947737" cy="403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49C5B3-49C8-46CC-B346-71A167C2853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7200" y="2133599"/>
            <a:ext cx="8229600" cy="1600201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400" b="1" dirty="0">
                <a:latin typeface="+mn-lt"/>
              </a:rPr>
              <a:t>Example</a:t>
            </a:r>
            <a:r>
              <a:rPr lang="en-US" sz="2400" dirty="0">
                <a:latin typeface="+mn-lt"/>
              </a:rPr>
              <a:t>: Prove that the sum of two rational numbers is rational.</a:t>
            </a:r>
          </a:p>
          <a:p>
            <a:pPr>
              <a:spcBef>
                <a:spcPts val="300"/>
              </a:spcBef>
            </a:pPr>
            <a:r>
              <a:rPr lang="en-US" sz="2400" b="1" dirty="0">
                <a:latin typeface="+mn-lt"/>
              </a:rPr>
              <a:t>Solution</a:t>
            </a:r>
            <a:r>
              <a:rPr lang="en-US" sz="2400" i="1" dirty="0">
                <a:latin typeface="+mn-lt"/>
              </a:rPr>
              <a:t>: </a:t>
            </a:r>
            <a:r>
              <a:rPr lang="en-US" sz="2400" dirty="0">
                <a:latin typeface="+mn-lt"/>
              </a:rPr>
              <a:t>Assume </a:t>
            </a:r>
            <a:r>
              <a:rPr lang="en-US" sz="2400" i="1" dirty="0">
                <a:latin typeface="+mn-lt"/>
              </a:rPr>
              <a:t>r </a:t>
            </a:r>
            <a:r>
              <a:rPr lang="en-US" sz="2400" dirty="0">
                <a:latin typeface="+mn-lt"/>
              </a:rPr>
              <a:t>and </a:t>
            </a:r>
            <a:r>
              <a:rPr lang="en-US" sz="2400" i="1" dirty="0">
                <a:latin typeface="+mn-lt"/>
              </a:rPr>
              <a:t>s</a:t>
            </a:r>
            <a:r>
              <a:rPr lang="en-US" sz="2400" dirty="0">
                <a:latin typeface="+mn-lt"/>
              </a:rPr>
              <a:t> are two rational numbers. Then there must be integers </a:t>
            </a:r>
            <a:r>
              <a:rPr lang="en-US" sz="2400" i="1" dirty="0">
                <a:latin typeface="+mn-lt"/>
              </a:rPr>
              <a:t>p, q </a:t>
            </a:r>
            <a:r>
              <a:rPr lang="en-US" sz="2400" dirty="0">
                <a:latin typeface="+mn-lt"/>
              </a:rPr>
              <a:t>and also </a:t>
            </a:r>
            <a:r>
              <a:rPr lang="en-US" sz="2400" i="1" dirty="0">
                <a:latin typeface="+mn-lt"/>
              </a:rPr>
              <a:t>t, u </a:t>
            </a:r>
            <a:r>
              <a:rPr lang="en-US" sz="2400" dirty="0">
                <a:latin typeface="+mn-lt"/>
              </a:rPr>
              <a:t>such that</a:t>
            </a:r>
            <a:endParaRPr lang="en-IN" sz="2400" dirty="0">
              <a:latin typeface="+mn-lt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2C34C9A-2915-4976-9659-0A1431D762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557559"/>
              </p:ext>
            </p:extLst>
          </p:nvPr>
        </p:nvGraphicFramePr>
        <p:xfrm>
          <a:off x="706317" y="3695700"/>
          <a:ext cx="4246683" cy="1371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44440" imgH="660240" progId="Equation.DSMT4">
                  <p:embed/>
                </p:oleObj>
              </mc:Choice>
              <mc:Fallback>
                <p:oleObj name="Equation" r:id="rId4" imgW="204444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6317" y="3695700"/>
                        <a:ext cx="4246683" cy="13715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AB4486-B41E-4704-AD79-08B01D75EDC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48322" y="5486399"/>
            <a:ext cx="3657600" cy="533401"/>
          </a:xfrm>
        </p:spPr>
        <p:txBody>
          <a:bodyPr/>
          <a:lstStyle/>
          <a:p>
            <a:r>
              <a:rPr lang="en-US" dirty="0">
                <a:latin typeface="+mn-lt"/>
              </a:rPr>
              <a:t>Thus the sum is rational.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E6208F-D15C-48A3-84B0-B8DC96673DE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419600" y="4381501"/>
            <a:ext cx="3276600" cy="1066799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000" dirty="0">
                <a:latin typeface="+mn-lt"/>
              </a:rPr>
              <a:t>where </a:t>
            </a:r>
            <a:r>
              <a:rPr lang="en-US" sz="2000" i="1" dirty="0">
                <a:latin typeface="+mn-lt"/>
                <a:ea typeface="Cambria Math" pitchFamily="18" charset="0"/>
              </a:rPr>
              <a:t>v = </a:t>
            </a:r>
            <a:r>
              <a:rPr lang="en-US" sz="2000" i="1" dirty="0" err="1">
                <a:latin typeface="+mn-lt"/>
                <a:ea typeface="Cambria Math" pitchFamily="18" charset="0"/>
              </a:rPr>
              <a:t>pu</a:t>
            </a:r>
            <a:r>
              <a:rPr lang="en-US" sz="2000" i="1" dirty="0">
                <a:latin typeface="+mn-lt"/>
                <a:ea typeface="Cambria Math" pitchFamily="18" charset="0"/>
              </a:rPr>
              <a:t> </a:t>
            </a:r>
            <a:r>
              <a:rPr lang="en-US" sz="2000" dirty="0">
                <a:latin typeface="+mn-lt"/>
                <a:ea typeface="Cambria Math" pitchFamily="18" charset="0"/>
              </a:rPr>
              <a:t>+</a:t>
            </a:r>
            <a:r>
              <a:rPr lang="en-US" sz="2000" i="1" dirty="0">
                <a:latin typeface="+mn-lt"/>
                <a:ea typeface="Cambria Math" pitchFamily="18" charset="0"/>
              </a:rPr>
              <a:t> qt </a:t>
            </a:r>
          </a:p>
          <a:p>
            <a:pPr>
              <a:spcBef>
                <a:spcPts val="300"/>
              </a:spcBef>
            </a:pPr>
            <a:r>
              <a:rPr lang="en-US" sz="2000" i="1" dirty="0">
                <a:latin typeface="+mn-lt"/>
                <a:ea typeface="Cambria Math" pitchFamily="18" charset="0"/>
              </a:rPr>
              <a:t>             w </a:t>
            </a:r>
            <a:r>
              <a:rPr lang="en-US" sz="2000" dirty="0">
                <a:latin typeface="+mn-lt"/>
              </a:rPr>
              <a:t>= </a:t>
            </a:r>
            <a:r>
              <a:rPr lang="en-US" sz="2000" dirty="0" err="1">
                <a:latin typeface="+mn-lt"/>
                <a:ea typeface="Cambria Math" pitchFamily="18" charset="0"/>
              </a:rPr>
              <a:t>qu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>
                <a:latin typeface="+mn-lt"/>
                <a:ea typeface="Cambria Math"/>
              </a:rPr>
              <a:t>≠ 0</a:t>
            </a:r>
            <a:endParaRPr lang="en-US" sz="2000" dirty="0">
              <a:latin typeface="+mn-lt"/>
            </a:endParaRPr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8EB6FC4B-BF37-4533-A3C4-5C51FCCA43CA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41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4465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Proving Conditional Statements: </a:t>
            </a:r>
            <a:r>
              <a:rPr lang="en-IN" i="1" dirty="0"/>
              <a:t>p</a:t>
            </a:r>
            <a:r>
              <a:rPr lang="en-IN" dirty="0"/>
              <a:t> → </a:t>
            </a:r>
            <a:r>
              <a:rPr lang="en-IN" i="1" dirty="0"/>
              <a:t>q</a:t>
            </a:r>
            <a:r>
              <a:rPr lang="en-IN" sz="1500" dirty="0"/>
              <a:t> 3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1" indent="0">
                  <a:buClr>
                    <a:schemeClr val="accent3"/>
                  </a:buClr>
                  <a:buSzPct val="95000"/>
                  <a:buNone/>
                </a:pPr>
                <a:r>
                  <a:rPr lang="en-US" sz="2400" i="1" dirty="0"/>
                  <a:t>Proof by Contraposition</a:t>
                </a:r>
                <a:r>
                  <a:rPr lang="en-US" sz="2400" dirty="0"/>
                  <a:t>: Assume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/>
                      </a:rPr>
                      <m:t>¬</m:t>
                    </m:r>
                  </m:oMath>
                </a14:m>
                <a:r>
                  <a:rPr lang="en-US" sz="2400" i="1" dirty="0"/>
                  <a:t>q</a:t>
                </a:r>
                <a:r>
                  <a:rPr lang="en-US" sz="2400" dirty="0"/>
                  <a:t>  and show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ea typeface="Cambria Math"/>
                      </a:rPr>
                      <m:t>¬</m:t>
                    </m:r>
                  </m:oMath>
                </a14:m>
                <a:r>
                  <a:rPr lang="en-US" sz="2400" i="1" dirty="0">
                    <a:ea typeface="Cambria Math"/>
                  </a:rPr>
                  <a:t>p</a:t>
                </a:r>
                <a:r>
                  <a:rPr lang="en-US" sz="2400" dirty="0"/>
                  <a:t> is true also. This is sometimes called an </a:t>
                </a:r>
                <a:r>
                  <a:rPr lang="en-US" sz="2400" i="1" dirty="0"/>
                  <a:t>indirect proof </a:t>
                </a:r>
                <a:r>
                  <a:rPr lang="en-US" sz="2400" dirty="0"/>
                  <a:t>method. If we give a direct proof of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ea typeface="Cambria Math"/>
                      </a:rPr>
                      <m:t>¬</m:t>
                    </m:r>
                  </m:oMath>
                </a14:m>
                <a:r>
                  <a:rPr lang="en-US" sz="2400" i="1" dirty="0"/>
                  <a:t>q</a:t>
                </a:r>
                <a:r>
                  <a:rPr lang="en-US" sz="2400" dirty="0"/>
                  <a:t> </a:t>
                </a:r>
                <a:r>
                  <a:rPr lang="en-US" sz="2400" dirty="0">
                    <a:ea typeface="Cambria Math"/>
                  </a:rPr>
                  <a:t>→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ea typeface="Cambria Math"/>
                      </a:rPr>
                      <m:t>¬</m:t>
                    </m:r>
                  </m:oMath>
                </a14:m>
                <a:r>
                  <a:rPr lang="en-US" sz="2400" i="1" dirty="0">
                    <a:ea typeface="Cambria Math"/>
                  </a:rPr>
                  <a:t>p </a:t>
                </a:r>
                <a:r>
                  <a:rPr lang="en-US" sz="2400" dirty="0">
                    <a:ea typeface="Cambria Math"/>
                  </a:rPr>
                  <a:t>then we have a proof of </a:t>
                </a:r>
                <a:r>
                  <a:rPr lang="en-US" sz="2400" i="1" dirty="0"/>
                  <a:t>p</a:t>
                </a:r>
                <a:r>
                  <a:rPr lang="en-US" sz="2400" dirty="0"/>
                  <a:t> </a:t>
                </a:r>
                <a:r>
                  <a:rPr lang="en-US" sz="2400" dirty="0">
                    <a:ea typeface="Cambria Math"/>
                  </a:rPr>
                  <a:t>→ q</a:t>
                </a:r>
                <a:r>
                  <a:rPr lang="en-US" sz="2400" i="1" dirty="0">
                    <a:ea typeface="Cambria Math"/>
                  </a:rPr>
                  <a:t>.</a:t>
                </a:r>
              </a:p>
              <a:p>
                <a:pPr marL="548640" lvl="2">
                  <a:buClr>
                    <a:schemeClr val="accent3"/>
                  </a:buClr>
                  <a:buSzPct val="95000"/>
                  <a:buNone/>
                </a:pPr>
                <a:r>
                  <a:rPr lang="en-US" sz="2000" i="1" dirty="0">
                    <a:ea typeface="Cambria Math"/>
                  </a:rPr>
                  <a:t>Why does this work?</a:t>
                </a:r>
                <a:endParaRPr lang="en-US" sz="2000" dirty="0"/>
              </a:p>
              <a:p>
                <a:r>
                  <a:rPr lang="en-US" sz="2400" b="1" dirty="0"/>
                  <a:t>Example</a:t>
                </a:r>
                <a:r>
                  <a:rPr lang="en-US" sz="2400" dirty="0"/>
                  <a:t>: Prove that if </a:t>
                </a:r>
                <a:r>
                  <a:rPr lang="en-US" sz="2400" i="1" dirty="0"/>
                  <a:t>n </a:t>
                </a:r>
                <a:r>
                  <a:rPr lang="en-US" sz="2400" dirty="0"/>
                  <a:t>is an integer and </a:t>
                </a:r>
                <a:r>
                  <a:rPr lang="en-US" sz="2400" dirty="0">
                    <a:ea typeface="Cambria Math" pitchFamily="18" charset="0"/>
                  </a:rPr>
                  <a:t>3</a:t>
                </a:r>
                <a:r>
                  <a:rPr lang="en-US" sz="2400" i="1" dirty="0"/>
                  <a:t>n + </a:t>
                </a:r>
                <a:r>
                  <a:rPr lang="en-US" sz="2400" dirty="0">
                    <a:ea typeface="Cambria Math" pitchFamily="18" charset="0"/>
                  </a:rPr>
                  <a:t>2</a:t>
                </a:r>
                <a:r>
                  <a:rPr lang="en-US" sz="2400" i="1" dirty="0"/>
                  <a:t> </a:t>
                </a:r>
                <a:r>
                  <a:rPr lang="en-US" sz="2400" dirty="0"/>
                  <a:t>is odd</a:t>
                </a:r>
                <a:r>
                  <a:rPr lang="en-US" sz="2400" i="1" dirty="0"/>
                  <a:t>, </a:t>
                </a:r>
                <a:r>
                  <a:rPr lang="en-US" sz="2400" dirty="0"/>
                  <a:t>then</a:t>
                </a:r>
                <a:r>
                  <a:rPr lang="en-US" sz="2400" i="1" dirty="0"/>
                  <a:t> n </a:t>
                </a:r>
                <a:r>
                  <a:rPr lang="en-US" sz="2400" dirty="0"/>
                  <a:t>is odd.</a:t>
                </a:r>
              </a:p>
              <a:p>
                <a:r>
                  <a:rPr lang="en-US" sz="2400" b="1" dirty="0"/>
                  <a:t>Solution</a:t>
                </a:r>
                <a:r>
                  <a:rPr lang="en-US" sz="2400" i="1" dirty="0"/>
                  <a:t>: </a:t>
                </a:r>
                <a:r>
                  <a:rPr lang="en-US" sz="2400" dirty="0"/>
                  <a:t>Assume </a:t>
                </a:r>
                <a:r>
                  <a:rPr lang="en-US" sz="2400" i="1" dirty="0"/>
                  <a:t>n</a:t>
                </a:r>
                <a:r>
                  <a:rPr lang="en-US" sz="2400" dirty="0"/>
                  <a:t> is even. So, </a:t>
                </a:r>
                <a:r>
                  <a:rPr lang="en-US" sz="2400" i="1" dirty="0"/>
                  <a:t>n = </a:t>
                </a:r>
                <a:r>
                  <a:rPr lang="en-US" sz="2400" dirty="0">
                    <a:ea typeface="Cambria Math" pitchFamily="18" charset="0"/>
                  </a:rPr>
                  <a:t>2</a:t>
                </a:r>
                <a:r>
                  <a:rPr lang="en-US" sz="2400" i="1" dirty="0"/>
                  <a:t>k </a:t>
                </a:r>
                <a:r>
                  <a:rPr lang="en-US" sz="2400" dirty="0"/>
                  <a:t>for some integer </a:t>
                </a:r>
                <a:r>
                  <a:rPr lang="en-US" sz="2400" i="1" dirty="0"/>
                  <a:t>k</a:t>
                </a:r>
                <a:r>
                  <a:rPr lang="en-US" sz="2400" dirty="0"/>
                  <a:t>. Thus </a:t>
                </a:r>
              </a:p>
              <a:p>
                <a:r>
                  <a:rPr lang="en-US" sz="2400" dirty="0">
                    <a:ea typeface="Cambria Math" pitchFamily="18" charset="0"/>
                  </a:rPr>
                  <a:t>3</a:t>
                </a:r>
                <a:r>
                  <a:rPr lang="en-US" sz="2400" i="1" dirty="0"/>
                  <a:t>n</a:t>
                </a:r>
                <a:r>
                  <a:rPr lang="en-US" sz="2400" dirty="0"/>
                  <a:t> + </a:t>
                </a:r>
                <a:r>
                  <a:rPr lang="en-US" sz="2400" dirty="0">
                    <a:ea typeface="Cambria Math" pitchFamily="18" charset="0"/>
                  </a:rPr>
                  <a:t>2 = 3(2</a:t>
                </a:r>
                <a:r>
                  <a:rPr lang="en-US" sz="2400" i="1" dirty="0">
                    <a:ea typeface="Cambria Math" pitchFamily="18" charset="0"/>
                  </a:rPr>
                  <a:t>k</a:t>
                </a:r>
                <a:r>
                  <a:rPr lang="en-US" sz="2400" dirty="0">
                    <a:ea typeface="Cambria Math" pitchFamily="18" charset="0"/>
                  </a:rPr>
                  <a:t>) + 2 =6</a:t>
                </a:r>
                <a:r>
                  <a:rPr lang="en-US" sz="2400" i="1" dirty="0">
                    <a:ea typeface="Cambria Math" pitchFamily="18" charset="0"/>
                  </a:rPr>
                  <a:t>k</a:t>
                </a:r>
                <a:r>
                  <a:rPr lang="en-US" sz="2400" dirty="0">
                    <a:ea typeface="Cambria Math" pitchFamily="18" charset="0"/>
                  </a:rPr>
                  <a:t> +2 = 2(3</a:t>
                </a:r>
                <a:r>
                  <a:rPr lang="en-US" sz="2400" i="1" dirty="0">
                    <a:ea typeface="Cambria Math" pitchFamily="18" charset="0"/>
                  </a:rPr>
                  <a:t>k</a:t>
                </a:r>
                <a:r>
                  <a:rPr lang="en-US" sz="2400" dirty="0">
                    <a:ea typeface="Cambria Math" pitchFamily="18" charset="0"/>
                  </a:rPr>
                  <a:t> + 1) = 2</a:t>
                </a:r>
                <a:r>
                  <a:rPr lang="en-US" sz="2400" i="1" dirty="0">
                    <a:ea typeface="Cambria Math" pitchFamily="18" charset="0"/>
                  </a:rPr>
                  <a:t>j  </a:t>
                </a:r>
                <a:r>
                  <a:rPr lang="en-US" sz="2400" dirty="0">
                    <a:ea typeface="Cambria Math" pitchFamily="18" charset="0"/>
                  </a:rPr>
                  <a:t>for </a:t>
                </a:r>
                <a:r>
                  <a:rPr lang="en-US" sz="2400" i="1" dirty="0"/>
                  <a:t>j</a:t>
                </a:r>
                <a:r>
                  <a:rPr lang="en-US" sz="2400" dirty="0"/>
                  <a:t> = </a:t>
                </a:r>
                <a:r>
                  <a:rPr lang="en-US" sz="2400" dirty="0">
                    <a:ea typeface="Cambria Math" pitchFamily="18" charset="0"/>
                  </a:rPr>
                  <a:t>3</a:t>
                </a:r>
                <a:r>
                  <a:rPr lang="en-US" sz="2400" i="1" dirty="0"/>
                  <a:t>k</a:t>
                </a:r>
                <a:r>
                  <a:rPr lang="en-US" sz="2400" dirty="0"/>
                  <a:t> +</a:t>
                </a:r>
                <a:r>
                  <a:rPr lang="en-US" sz="2400" dirty="0">
                    <a:ea typeface="Cambria Math" pitchFamily="18" charset="0"/>
                  </a:rPr>
                  <a:t>1</a:t>
                </a:r>
                <a:endParaRPr lang="en-US" sz="2400" i="1" dirty="0">
                  <a:ea typeface="Cambria Math" pitchFamily="18" charset="0"/>
                </a:endParaRPr>
              </a:p>
              <a:p>
                <a:r>
                  <a:rPr lang="en-US" sz="2400" dirty="0"/>
                  <a:t>Therefore </a:t>
                </a:r>
                <a:r>
                  <a:rPr lang="en-US" sz="2400" dirty="0">
                    <a:ea typeface="Cambria Math" pitchFamily="18" charset="0"/>
                  </a:rPr>
                  <a:t>3</a:t>
                </a:r>
                <a:r>
                  <a:rPr lang="en-US" sz="2400" i="1" dirty="0"/>
                  <a:t>n</a:t>
                </a:r>
                <a:r>
                  <a:rPr lang="en-US" sz="2400" dirty="0"/>
                  <a:t> + </a:t>
                </a:r>
                <a:r>
                  <a:rPr lang="en-US" sz="2400" dirty="0">
                    <a:ea typeface="Cambria Math" pitchFamily="18" charset="0"/>
                  </a:rPr>
                  <a:t>2 is even. Since we have shown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ea typeface="Cambria Math"/>
                      </a:rPr>
                      <m:t>¬</m:t>
                    </m:r>
                  </m:oMath>
                </a14:m>
                <a:r>
                  <a:rPr lang="en-US" sz="2400" i="1" dirty="0">
                    <a:ea typeface="Cambria Math" pitchFamily="18" charset="0"/>
                  </a:rPr>
                  <a:t>q</a:t>
                </a:r>
                <a:r>
                  <a:rPr lang="en-US" sz="2400" dirty="0">
                    <a:ea typeface="Cambria Math" pitchFamily="18" charset="0"/>
                  </a:rPr>
                  <a:t> →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ea typeface="Cambria Math"/>
                      </a:rPr>
                      <m:t>¬</m:t>
                    </m:r>
                  </m:oMath>
                </a14:m>
                <a:r>
                  <a:rPr lang="en-US" sz="2400" i="1" dirty="0">
                    <a:ea typeface="Cambria Math" pitchFamily="18" charset="0"/>
                  </a:rPr>
                  <a:t>p</a:t>
                </a:r>
                <a:r>
                  <a:rPr lang="en-US" sz="2400" dirty="0">
                    <a:ea typeface="Cambria Math" pitchFamily="18" charset="0"/>
                  </a:rPr>
                  <a:t> </a:t>
                </a:r>
                <a:r>
                  <a:rPr lang="en-US" sz="2400" dirty="0"/>
                  <a:t>, </a:t>
                </a:r>
                <a:r>
                  <a:rPr lang="en-US" sz="2400" i="1" dirty="0">
                    <a:ea typeface="Cambria Math" pitchFamily="18" charset="0"/>
                  </a:rPr>
                  <a:t>p </a:t>
                </a:r>
                <a:r>
                  <a:rPr lang="en-US" sz="2400" dirty="0">
                    <a:ea typeface="Cambria Math" pitchFamily="18" charset="0"/>
                  </a:rPr>
                  <a:t>→ </a:t>
                </a:r>
                <a:r>
                  <a:rPr lang="en-US" sz="2400" i="1" dirty="0">
                    <a:ea typeface="Cambria Math" pitchFamily="18" charset="0"/>
                  </a:rPr>
                  <a:t>q</a:t>
                </a:r>
                <a:r>
                  <a:rPr lang="en-US" sz="2400" dirty="0">
                    <a:ea typeface="Cambria Math" pitchFamily="18" charset="0"/>
                  </a:rPr>
                  <a:t>  must hold as well. </a:t>
                </a:r>
                <a:r>
                  <a:rPr lang="en-US" sz="2400" dirty="0"/>
                  <a:t>If </a:t>
                </a:r>
                <a:r>
                  <a:rPr lang="en-US" sz="2400" i="1" dirty="0"/>
                  <a:t>n </a:t>
                </a:r>
                <a:r>
                  <a:rPr lang="en-US" sz="2400" dirty="0"/>
                  <a:t>is an integer and </a:t>
                </a:r>
                <a:r>
                  <a:rPr lang="en-US" sz="2400" dirty="0">
                    <a:ea typeface="Cambria Math" pitchFamily="18" charset="0"/>
                  </a:rPr>
                  <a:t>3</a:t>
                </a:r>
                <a:r>
                  <a:rPr lang="en-US" sz="2400" i="1" dirty="0"/>
                  <a:t>n + </a:t>
                </a:r>
                <a:r>
                  <a:rPr lang="en-US" sz="2400" dirty="0">
                    <a:ea typeface="Cambria Math" pitchFamily="18" charset="0"/>
                  </a:rPr>
                  <a:t>2</a:t>
                </a:r>
                <a:r>
                  <a:rPr lang="en-US" sz="2400" i="1" dirty="0"/>
                  <a:t> </a:t>
                </a:r>
                <a:r>
                  <a:rPr lang="en-US" sz="2400" dirty="0"/>
                  <a:t>is odd (not even) </a:t>
                </a:r>
                <a:r>
                  <a:rPr lang="en-US" sz="2400" i="1" dirty="0"/>
                  <a:t>, </a:t>
                </a:r>
                <a:r>
                  <a:rPr lang="en-US" sz="2400" dirty="0"/>
                  <a:t>then</a:t>
                </a:r>
                <a:r>
                  <a:rPr lang="en-US" sz="2400" i="1" dirty="0"/>
                  <a:t> n </a:t>
                </a:r>
                <a:r>
                  <a:rPr lang="en-US" sz="2400" dirty="0"/>
                  <a:t>is odd (not even).</a:t>
                </a:r>
                <a:endParaRPr lang="en-US" sz="2400" dirty="0"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1" t="-928" r="-370" b="-139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7889AE-4BB0-4CBB-9E5E-181BCFB0C0AB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42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8097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FA9B1-90DA-4A13-9735-E9C0AD16F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Proving Conditional Statements: </a:t>
            </a:r>
            <a:r>
              <a:rPr lang="en-IN" i="1" dirty="0"/>
              <a:t>p</a:t>
            </a:r>
            <a:r>
              <a:rPr lang="en-IN" dirty="0"/>
              <a:t> → </a:t>
            </a:r>
            <a:r>
              <a:rPr lang="en-IN" i="1" dirty="0"/>
              <a:t>q</a:t>
            </a:r>
            <a:r>
              <a:rPr lang="en-IN" sz="1500" dirty="0"/>
              <a:t> 4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8F229-A8EF-4D7A-979E-F3467BD90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7924800" cy="1188720"/>
          </a:xfrm>
        </p:spPr>
        <p:txBody>
          <a:bodyPr/>
          <a:lstStyle/>
          <a:p>
            <a:r>
              <a:rPr lang="en-US" sz="2800" b="1" dirty="0">
                <a:latin typeface="+mn-lt"/>
              </a:rPr>
              <a:t>Example</a:t>
            </a:r>
            <a:r>
              <a:rPr lang="en-US" sz="2800" dirty="0">
                <a:latin typeface="+mn-lt"/>
              </a:rPr>
              <a:t>: Prove that for an integer </a:t>
            </a:r>
            <a:r>
              <a:rPr lang="en-US" sz="2800" i="1" dirty="0">
                <a:latin typeface="+mn-lt"/>
              </a:rPr>
              <a:t>n,</a:t>
            </a:r>
            <a:r>
              <a:rPr lang="en-US" sz="2800" dirty="0">
                <a:latin typeface="+mn-lt"/>
              </a:rPr>
              <a:t> if</a:t>
            </a:r>
            <a:endParaRPr lang="en-IN" sz="2800" dirty="0">
              <a:latin typeface="+mn-lt"/>
            </a:endParaRP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250CAD0D-A4EB-4996-BB7E-AA980DE0F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059744"/>
              </p:ext>
            </p:extLst>
          </p:nvPr>
        </p:nvGraphicFramePr>
        <p:xfrm>
          <a:off x="6172200" y="1295400"/>
          <a:ext cx="381000" cy="439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4880" imgH="190440" progId="Equation.DSMT4">
                  <p:embed/>
                </p:oleObj>
              </mc:Choice>
              <mc:Fallback>
                <p:oleObj name="Equation" r:id="rId2" imgW="164880" imgH="1904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53D66AB1-7950-44F1-BC30-38786B6349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172200" y="1295400"/>
                        <a:ext cx="381000" cy="4396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430F3A-698D-4586-BFF6-6BE23D9E921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53200" y="1295400"/>
            <a:ext cx="2286000" cy="533400"/>
          </a:xfrm>
        </p:spPr>
        <p:txBody>
          <a:bodyPr/>
          <a:lstStyle/>
          <a:p>
            <a:r>
              <a:rPr lang="en-US" sz="2800" dirty="0">
                <a:latin typeface="+mn-lt"/>
              </a:rPr>
              <a:t>is odd, then</a:t>
            </a:r>
            <a:endParaRPr lang="en-IN" sz="2800" dirty="0"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A38E07-C541-4EB4-A836-D4AF02F80F1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1748446"/>
            <a:ext cx="8248650" cy="2137754"/>
          </a:xfrm>
        </p:spPr>
        <p:txBody>
          <a:bodyPr/>
          <a:lstStyle/>
          <a:p>
            <a:r>
              <a:rPr lang="en-US" sz="2800" i="1" dirty="0">
                <a:latin typeface="+mn-lt"/>
              </a:rPr>
              <a:t>n</a:t>
            </a:r>
            <a:r>
              <a:rPr lang="en-US" sz="2800" dirty="0">
                <a:latin typeface="+mn-lt"/>
              </a:rPr>
              <a:t> is odd.</a:t>
            </a:r>
          </a:p>
          <a:p>
            <a:r>
              <a:rPr lang="en-US" sz="2800" b="1" dirty="0">
                <a:latin typeface="+mn-lt"/>
              </a:rPr>
              <a:t>Solution</a:t>
            </a:r>
            <a:r>
              <a:rPr lang="en-US" sz="2800" dirty="0">
                <a:latin typeface="+mn-lt"/>
              </a:rPr>
              <a:t>: Use proof by contraposition. Assume </a:t>
            </a:r>
            <a:r>
              <a:rPr lang="en-US" sz="2800" i="1" dirty="0">
                <a:latin typeface="+mn-lt"/>
              </a:rPr>
              <a:t>n</a:t>
            </a:r>
            <a:r>
              <a:rPr lang="en-US" sz="2800" dirty="0">
                <a:latin typeface="+mn-lt"/>
              </a:rPr>
              <a:t> is even (i.e., not odd). Therefore, there exists an integer </a:t>
            </a:r>
            <a:r>
              <a:rPr lang="en-US" sz="2800" i="1" dirty="0">
                <a:latin typeface="+mn-lt"/>
              </a:rPr>
              <a:t>k</a:t>
            </a:r>
            <a:r>
              <a:rPr lang="en-US" sz="2800" dirty="0">
                <a:latin typeface="+mn-lt"/>
              </a:rPr>
              <a:t> such that </a:t>
            </a:r>
            <a:r>
              <a:rPr lang="en-US" sz="2800" i="1" dirty="0">
                <a:latin typeface="+mn-lt"/>
              </a:rPr>
              <a:t>n</a:t>
            </a:r>
            <a:r>
              <a:rPr lang="en-US" sz="2800" dirty="0">
                <a:latin typeface="+mn-lt"/>
              </a:rPr>
              <a:t> = </a:t>
            </a:r>
            <a:r>
              <a:rPr lang="en-US" sz="2800" dirty="0">
                <a:latin typeface="+mn-lt"/>
                <a:ea typeface="Cambria Math" pitchFamily="18" charset="0"/>
              </a:rPr>
              <a:t>2</a:t>
            </a:r>
            <a:r>
              <a:rPr lang="en-US" sz="2800" i="1" dirty="0">
                <a:latin typeface="+mn-lt"/>
              </a:rPr>
              <a:t>k</a:t>
            </a:r>
            <a:r>
              <a:rPr lang="en-US" sz="2800" dirty="0">
                <a:latin typeface="+mn-lt"/>
              </a:rPr>
              <a:t>. Hence,</a:t>
            </a: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2497E17B-890E-45AE-BC54-C949A6D884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45256"/>
              </p:ext>
            </p:extLst>
          </p:nvPr>
        </p:nvGraphicFramePr>
        <p:xfrm>
          <a:off x="3314700" y="3846250"/>
          <a:ext cx="2514600" cy="635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04840" imgH="279360" progId="Equation.DSMT4">
                  <p:embed/>
                </p:oleObj>
              </mc:Choice>
              <mc:Fallback>
                <p:oleObj name="Equation" r:id="rId4" imgW="1104840" imgH="279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EF25261-FA2F-4EE4-B6C8-36EE9BCA698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14700" y="3846250"/>
                        <a:ext cx="2514600" cy="6358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17684-B59C-432F-8DFC-2C0BB58F368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7200" y="4572000"/>
            <a:ext cx="914400" cy="533400"/>
          </a:xfrm>
        </p:spPr>
        <p:txBody>
          <a:bodyPr/>
          <a:lstStyle/>
          <a:p>
            <a:r>
              <a:rPr lang="en-US" sz="2800" dirty="0">
                <a:latin typeface="+mn-lt"/>
                <a:ea typeface="Cambria Math" pitchFamily="18" charset="0"/>
              </a:rPr>
              <a:t>and</a:t>
            </a:r>
            <a:endParaRPr lang="en-IN" sz="2800" dirty="0">
              <a:latin typeface="+mn-lt"/>
            </a:endParaRP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037D8205-45F0-486E-855C-E78B7F30C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8407375"/>
              </p:ext>
            </p:extLst>
          </p:nvPr>
        </p:nvGraphicFramePr>
        <p:xfrm>
          <a:off x="1143000" y="4515417"/>
          <a:ext cx="420211" cy="484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4880" imgH="190440" progId="Equation.DSMT4">
                  <p:embed/>
                </p:oleObj>
              </mc:Choice>
              <mc:Fallback>
                <p:oleObj name="Equation" r:id="rId6" imgW="164880" imgH="1904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53D66AB1-7950-44F1-BC30-38786B6349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43000" y="4515417"/>
                        <a:ext cx="420211" cy="4848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E3CDD6A-A254-4A3C-A68C-9CE19B8E76A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447800" y="4572000"/>
            <a:ext cx="3685713" cy="533400"/>
          </a:xfrm>
        </p:spPr>
        <p:txBody>
          <a:bodyPr/>
          <a:lstStyle/>
          <a:p>
            <a:r>
              <a:rPr lang="en-US" sz="2800" dirty="0">
                <a:latin typeface="+mn-lt"/>
              </a:rPr>
              <a:t>is even(i.e., not odd).</a:t>
            </a:r>
            <a:endParaRPr lang="en-IN" sz="2800" dirty="0">
              <a:latin typeface="+mn-lt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5507CB6-9AE7-4040-844F-1F3D6EA8D3D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5181600"/>
            <a:ext cx="7924800" cy="685800"/>
          </a:xfrm>
        </p:spPr>
        <p:txBody>
          <a:bodyPr/>
          <a:lstStyle/>
          <a:p>
            <a:r>
              <a:rPr lang="en-US" sz="2800" dirty="0">
                <a:latin typeface="+mn-lt"/>
              </a:rPr>
              <a:t>We have shown that if </a:t>
            </a:r>
            <a:r>
              <a:rPr lang="en-US" sz="2800" i="1" dirty="0">
                <a:latin typeface="+mn-lt"/>
              </a:rPr>
              <a:t>n </a:t>
            </a:r>
            <a:r>
              <a:rPr lang="en-US" sz="2800" dirty="0">
                <a:latin typeface="+mn-lt"/>
              </a:rPr>
              <a:t>is an even integer, then</a:t>
            </a:r>
            <a:endParaRPr lang="en-IN" sz="2800" dirty="0">
              <a:latin typeface="+mn-lt"/>
            </a:endParaRP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1B50F1F9-D677-4311-A08C-4010BD551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560548"/>
              </p:ext>
            </p:extLst>
          </p:nvPr>
        </p:nvGraphicFramePr>
        <p:xfrm>
          <a:off x="7501802" y="5151212"/>
          <a:ext cx="408175" cy="4709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64880" imgH="190440" progId="Equation.DSMT4">
                  <p:embed/>
                </p:oleObj>
              </mc:Choice>
              <mc:Fallback>
                <p:oleObj name="Equation" r:id="rId7" imgW="164880" imgH="1904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53D66AB1-7950-44F1-BC30-38786B6349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501802" y="5151212"/>
                        <a:ext cx="408175" cy="4709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C916904-D534-4D8D-8662-9E13B3A8F954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7848600" y="5182679"/>
            <a:ext cx="990600" cy="381000"/>
          </a:xfrm>
        </p:spPr>
        <p:txBody>
          <a:bodyPr/>
          <a:lstStyle/>
          <a:p>
            <a:r>
              <a:rPr lang="en-US" sz="2800" dirty="0">
                <a:latin typeface="+mn-lt"/>
              </a:rPr>
              <a:t>is</a:t>
            </a:r>
            <a:endParaRPr lang="en-IN" sz="2800" dirty="0">
              <a:latin typeface="+mn-lt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4DEE575-8CF1-44B4-BFD9-FCCD79A0640B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7200" y="5622184"/>
            <a:ext cx="7924800" cy="609600"/>
          </a:xfrm>
        </p:spPr>
        <p:txBody>
          <a:bodyPr/>
          <a:lstStyle/>
          <a:p>
            <a:r>
              <a:rPr lang="en-US" sz="2800" dirty="0">
                <a:latin typeface="+mn-lt"/>
              </a:rPr>
              <a:t>even. Therefore by contraposition, for an integer</a:t>
            </a:r>
            <a:r>
              <a:rPr lang="en-US" sz="2800" i="1" dirty="0">
                <a:latin typeface="+mn-lt"/>
              </a:rPr>
              <a:t> n,</a:t>
            </a:r>
            <a:r>
              <a:rPr lang="en-US" sz="2800" dirty="0">
                <a:latin typeface="+mn-lt"/>
              </a:rPr>
              <a:t> if</a:t>
            </a:r>
            <a:endParaRPr lang="en-IN" sz="2800" dirty="0">
              <a:latin typeface="+mn-lt"/>
            </a:endParaRPr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FC1D350C-6D86-4EA1-8B09-11FF8EC9A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4514530"/>
              </p:ext>
            </p:extLst>
          </p:nvPr>
        </p:nvGraphicFramePr>
        <p:xfrm>
          <a:off x="8229600" y="5622184"/>
          <a:ext cx="381000" cy="439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4880" imgH="190440" progId="Equation.DSMT4">
                  <p:embed/>
                </p:oleObj>
              </mc:Choice>
              <mc:Fallback>
                <p:oleObj name="Equation" r:id="rId8" imgW="164880" imgH="1904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53D66AB1-7950-44F1-BC30-38786B6349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229600" y="5622184"/>
                        <a:ext cx="381000" cy="4396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7144652-A7B4-41A9-A877-2470120EAC1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57200" y="6019800"/>
            <a:ext cx="7924800" cy="550016"/>
          </a:xfrm>
        </p:spPr>
        <p:txBody>
          <a:bodyPr/>
          <a:lstStyle/>
          <a:p>
            <a:r>
              <a:rPr lang="en-US" sz="2800" dirty="0">
                <a:latin typeface="+mn-lt"/>
              </a:rPr>
              <a:t>is odd, then </a:t>
            </a:r>
            <a:r>
              <a:rPr lang="en-US" sz="2800" i="1" dirty="0">
                <a:latin typeface="+mn-lt"/>
              </a:rPr>
              <a:t>n</a:t>
            </a:r>
            <a:r>
              <a:rPr lang="en-US" sz="2800" dirty="0">
                <a:latin typeface="+mn-lt"/>
              </a:rPr>
              <a:t> is odd.</a:t>
            </a:r>
            <a:endParaRPr lang="en-IN" sz="2800" dirty="0">
              <a:latin typeface="+mn-lt"/>
            </a:endParaRPr>
          </a:p>
        </p:txBody>
      </p:sp>
      <p:sp>
        <p:nvSpPr>
          <p:cNvPr id="12" name="Content Placeholder 11" hidden="1">
            <a:extLst>
              <a:ext uri="{FF2B5EF4-FFF2-40B4-BE49-F238E27FC236}">
                <a16:creationId xmlns:a16="http://schemas.microsoft.com/office/drawing/2014/main" id="{0FCFF2D2-0640-4747-934D-F087620C6321}"/>
              </a:ext>
            </a:extLst>
          </p:cNvPr>
          <p:cNvSpPr>
            <a:spLocks noGrp="1"/>
          </p:cNvSpPr>
          <p:nvPr>
            <p:ph idx="18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1372A4BB-A97B-49C6-933D-7A38CC9D4ED2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43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8944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Proving Conditional Statements: </a:t>
            </a:r>
            <a:r>
              <a:rPr lang="en-IN" i="1" dirty="0"/>
              <a:t>p</a:t>
            </a:r>
            <a:r>
              <a:rPr lang="en-IN" dirty="0"/>
              <a:t> → </a:t>
            </a:r>
            <a:r>
              <a:rPr lang="en-IN" i="1" dirty="0"/>
              <a:t>q</a:t>
            </a:r>
            <a:r>
              <a:rPr lang="en-IN" sz="1500" dirty="0"/>
              <a:t> 5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600" i="1" dirty="0"/>
                  <a:t>Proof by Contradiction</a:t>
                </a:r>
                <a:r>
                  <a:rPr lang="en-US" sz="2600" dirty="0"/>
                  <a:t>: (AKA </a:t>
                </a:r>
                <a:r>
                  <a:rPr lang="en-US" sz="2600" i="1" dirty="0" err="1"/>
                  <a:t>reductio</a:t>
                </a:r>
                <a:r>
                  <a:rPr lang="en-US" sz="2600" i="1" dirty="0"/>
                  <a:t> ad absurdum</a:t>
                </a:r>
                <a:r>
                  <a:rPr lang="en-US" sz="2600" b="1" dirty="0"/>
                  <a:t>)</a:t>
                </a:r>
                <a:r>
                  <a:rPr lang="en-US" sz="2600" dirty="0"/>
                  <a:t>.</a:t>
                </a:r>
              </a:p>
              <a:p>
                <a:r>
                  <a:rPr lang="en-US" sz="2600" dirty="0"/>
                  <a:t>To prove </a:t>
                </a:r>
                <a:r>
                  <a:rPr lang="en-US" sz="2600" i="1" dirty="0"/>
                  <a:t>p</a:t>
                </a:r>
                <a:r>
                  <a:rPr lang="en-US" sz="2600" dirty="0"/>
                  <a:t>, assume </a:t>
                </a:r>
                <a14:m>
                  <m:oMath xmlns:m="http://schemas.openxmlformats.org/officeDocument/2006/math">
                    <m:r>
                      <a:rPr lang="en-US" sz="2600" i="1" dirty="0" smtClean="0">
                        <a:latin typeface="Cambria Math" panose="02040503050406030204" pitchFamily="18" charset="0"/>
                        <a:ea typeface="Cambria Math"/>
                      </a:rPr>
                      <m:t>¬</m:t>
                    </m:r>
                  </m:oMath>
                </a14:m>
                <a:r>
                  <a:rPr lang="en-US" sz="2600" i="1" dirty="0">
                    <a:ea typeface="Cambria Math"/>
                  </a:rPr>
                  <a:t>p</a:t>
                </a:r>
                <a:r>
                  <a:rPr lang="en-US" sz="2600" dirty="0"/>
                  <a:t>  and derive a contradiction such as    </a:t>
                </a:r>
                <a:r>
                  <a:rPr lang="en-US" sz="2600" i="1" dirty="0"/>
                  <a:t>p </a:t>
                </a:r>
                <a:r>
                  <a:rPr lang="en-US" sz="2600" dirty="0">
                    <a:ea typeface="Cambria Math"/>
                  </a:rPr>
                  <a:t>∧ </a:t>
                </a:r>
                <a14:m>
                  <m:oMath xmlns:m="http://schemas.openxmlformats.org/officeDocument/2006/math">
                    <m:r>
                      <a:rPr lang="en-US" sz="2600" i="1" dirty="0" smtClean="0">
                        <a:latin typeface="Cambria Math" panose="02040503050406030204" pitchFamily="18" charset="0"/>
                        <a:ea typeface="Cambria Math"/>
                      </a:rPr>
                      <m:t>¬</m:t>
                    </m:r>
                  </m:oMath>
                </a14:m>
                <a:r>
                  <a:rPr lang="en-US" sz="2600" i="1" dirty="0">
                    <a:ea typeface="Cambria Math"/>
                  </a:rPr>
                  <a:t>p. </a:t>
                </a:r>
                <a:r>
                  <a:rPr lang="en-US" sz="2600" dirty="0">
                    <a:ea typeface="Cambria Math"/>
                  </a:rPr>
                  <a:t>(an indirect form of proof).</a:t>
                </a:r>
                <a:r>
                  <a:rPr lang="en-US" sz="2600" dirty="0"/>
                  <a:t> Since we have shown that </a:t>
                </a:r>
                <a14:m>
                  <m:oMath xmlns:m="http://schemas.openxmlformats.org/officeDocument/2006/math">
                    <m:r>
                      <a:rPr lang="en-US" sz="2600" i="1" dirty="0" smtClean="0">
                        <a:latin typeface="Cambria Math" panose="02040503050406030204" pitchFamily="18" charset="0"/>
                        <a:ea typeface="Cambria Math"/>
                      </a:rPr>
                      <m:t>¬</m:t>
                    </m:r>
                  </m:oMath>
                </a14:m>
                <a:r>
                  <a:rPr lang="en-US" sz="2600" i="1" dirty="0">
                    <a:ea typeface="Cambria Math"/>
                  </a:rPr>
                  <a:t>p</a:t>
                </a:r>
                <a:r>
                  <a:rPr lang="en-US" sz="2600" dirty="0"/>
                  <a:t> </a:t>
                </a:r>
                <a:r>
                  <a:rPr lang="en-US" sz="2600" dirty="0">
                    <a:ea typeface="Cambria Math"/>
                  </a:rPr>
                  <a:t>→</a:t>
                </a:r>
                <a:r>
                  <a:rPr lang="en-US" sz="2600" b="1" dirty="0">
                    <a:ea typeface="Cambria Math"/>
                  </a:rPr>
                  <a:t>F</a:t>
                </a:r>
                <a:r>
                  <a:rPr lang="en-US" sz="2600" dirty="0"/>
                  <a:t> is true , it follows that the contrapositive </a:t>
                </a:r>
                <a:r>
                  <a:rPr lang="en-US" sz="2600" b="1" dirty="0" err="1"/>
                  <a:t>T</a:t>
                </a:r>
                <a:r>
                  <a:rPr lang="en-US" sz="2600" dirty="0" err="1">
                    <a:ea typeface="Cambria Math"/>
                  </a:rPr>
                  <a:t>→</a:t>
                </a:r>
                <a:r>
                  <a:rPr lang="en-US" sz="2600" i="1" dirty="0" err="1">
                    <a:ea typeface="Cambria Math"/>
                  </a:rPr>
                  <a:t>p</a:t>
                </a:r>
                <a:r>
                  <a:rPr lang="en-US" sz="2600" dirty="0">
                    <a:ea typeface="Cambria Math"/>
                  </a:rPr>
                  <a:t> also holds.</a:t>
                </a:r>
                <a:endParaRPr lang="en-US" sz="2600" dirty="0"/>
              </a:p>
              <a:p>
                <a:r>
                  <a:rPr lang="en-US" sz="2600" b="1" dirty="0"/>
                  <a:t>Example</a:t>
                </a:r>
                <a:r>
                  <a:rPr lang="en-US" sz="2600" dirty="0"/>
                  <a:t>:</a:t>
                </a:r>
                <a:r>
                  <a:rPr lang="en-US" sz="2600" i="1" dirty="0"/>
                  <a:t> </a:t>
                </a:r>
                <a:r>
                  <a:rPr lang="en-US" sz="2600" dirty="0"/>
                  <a:t>Prove that if you pick 22 days from the calendar, at least 4 must fall on the same day of the week.</a:t>
                </a:r>
              </a:p>
              <a:p>
                <a:r>
                  <a:rPr lang="en-US" sz="2600" b="1" dirty="0"/>
                  <a:t>Solution</a:t>
                </a:r>
                <a:r>
                  <a:rPr lang="en-US" sz="2600" dirty="0"/>
                  <a:t>: Assume that no more than 3 of the 22 days fall on the same day of the week. Because there are 7 days of the week, we could only have picked 21 days. This contradicts the assumption that we have picked 22 days.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1044" r="-1481" b="-69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C062FA6-F224-4540-9252-768FA501BB63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44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1303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FA9B1-90DA-4A13-9735-E9C0AD16F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Proof by Contradiction</a:t>
            </a:r>
            <a:r>
              <a:rPr lang="en-IN" sz="1500" dirty="0"/>
              <a:t> 1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8F229-A8EF-4D7A-979E-F3467BD90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153400" cy="12954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000" dirty="0">
                <a:latin typeface="+mn-lt"/>
              </a:rPr>
              <a:t>A preview of  Chapter 4.</a:t>
            </a:r>
          </a:p>
          <a:p>
            <a:pPr>
              <a:spcBef>
                <a:spcPts val="300"/>
              </a:spcBef>
            </a:pPr>
            <a:r>
              <a:rPr lang="en-US" sz="2000" b="1" dirty="0">
                <a:latin typeface="+mn-lt"/>
              </a:rPr>
              <a:t>Example</a:t>
            </a:r>
            <a:r>
              <a:rPr lang="en-US" sz="2000" dirty="0">
                <a:latin typeface="+mn-lt"/>
              </a:rPr>
              <a:t>: Use a proof by contradiction to give a proof that </a:t>
            </a:r>
            <a:r>
              <a:rPr lang="en-US" sz="2000" dirty="0">
                <a:latin typeface="+mn-lt"/>
                <a:ea typeface="Cambria Math"/>
              </a:rPr>
              <a:t>√2 is irrational.</a:t>
            </a:r>
          </a:p>
          <a:p>
            <a:pPr>
              <a:spcBef>
                <a:spcPts val="300"/>
              </a:spcBef>
            </a:pPr>
            <a:r>
              <a:rPr lang="en-US" sz="2000" b="1" dirty="0">
                <a:latin typeface="+mn-lt"/>
                <a:ea typeface="Cambria Math"/>
              </a:rPr>
              <a:t>Solution: </a:t>
            </a:r>
            <a:r>
              <a:rPr lang="en-US" sz="2000" dirty="0">
                <a:latin typeface="+mn-lt"/>
                <a:ea typeface="Cambria Math"/>
              </a:rPr>
              <a:t>Suppose √2 is rational. Then there exists integers </a:t>
            </a:r>
            <a:r>
              <a:rPr lang="en-US" sz="2000" i="1" dirty="0">
                <a:latin typeface="+mn-lt"/>
                <a:ea typeface="Cambria Math"/>
              </a:rPr>
              <a:t>a</a:t>
            </a:r>
            <a:r>
              <a:rPr lang="en-US" sz="2000" dirty="0">
                <a:latin typeface="+mn-lt"/>
                <a:ea typeface="Cambria Math"/>
              </a:rPr>
              <a:t> and </a:t>
            </a:r>
            <a:r>
              <a:rPr lang="en-US" sz="2000" i="1" dirty="0">
                <a:latin typeface="+mn-lt"/>
                <a:ea typeface="Cambria Math"/>
              </a:rPr>
              <a:t>b</a:t>
            </a:r>
            <a:r>
              <a:rPr lang="en-US" sz="2000" dirty="0">
                <a:latin typeface="+mn-lt"/>
                <a:ea typeface="Cambria Math"/>
              </a:rPr>
              <a:t> with √2  </a:t>
            </a:r>
            <a:r>
              <a:rPr lang="en-US" sz="2000" i="1" dirty="0">
                <a:latin typeface="+mn-lt"/>
                <a:ea typeface="Cambria Math"/>
              </a:rPr>
              <a:t>=</a:t>
            </a:r>
            <a:endParaRPr lang="en-IN" sz="2000" dirty="0">
              <a:latin typeface="+mn-l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430F3A-698D-4586-BFF6-6BE23D9E921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7199" y="2436923"/>
            <a:ext cx="8001000" cy="375976"/>
          </a:xfrm>
        </p:spPr>
        <p:txBody>
          <a:bodyPr/>
          <a:lstStyle/>
          <a:p>
            <a:r>
              <a:rPr lang="en-US" sz="2000" i="1" dirty="0">
                <a:latin typeface="+mn-lt"/>
                <a:ea typeface="Cambria Math"/>
              </a:rPr>
              <a:t>a/b</a:t>
            </a:r>
            <a:r>
              <a:rPr lang="en-US" sz="2000" dirty="0">
                <a:latin typeface="+mn-lt"/>
                <a:ea typeface="Cambria Math"/>
              </a:rPr>
              <a:t>, where </a:t>
            </a:r>
            <a:r>
              <a:rPr lang="en-US" sz="2000" i="1" dirty="0">
                <a:latin typeface="+mn-lt"/>
                <a:ea typeface="Cambria Math"/>
              </a:rPr>
              <a:t>b≠ 0 </a:t>
            </a:r>
            <a:r>
              <a:rPr lang="en-US" sz="2000" dirty="0">
                <a:latin typeface="+mn-lt"/>
                <a:ea typeface="Cambria Math"/>
              </a:rPr>
              <a:t>and </a:t>
            </a:r>
            <a:r>
              <a:rPr lang="en-US" sz="2000" i="1" dirty="0">
                <a:latin typeface="+mn-lt"/>
                <a:ea typeface="Cambria Math"/>
              </a:rPr>
              <a:t>a</a:t>
            </a:r>
            <a:r>
              <a:rPr lang="en-US" sz="2000" dirty="0">
                <a:latin typeface="+mn-lt"/>
                <a:ea typeface="Cambria Math"/>
              </a:rPr>
              <a:t> and </a:t>
            </a:r>
            <a:r>
              <a:rPr lang="en-US" sz="2000" i="1" dirty="0">
                <a:latin typeface="+mn-lt"/>
                <a:ea typeface="Cambria Math"/>
              </a:rPr>
              <a:t>b </a:t>
            </a:r>
            <a:r>
              <a:rPr lang="en-US" sz="2000" dirty="0">
                <a:latin typeface="+mn-lt"/>
                <a:ea typeface="Cambria Math"/>
              </a:rPr>
              <a:t>have no common factors (see Chapter 4). Then</a:t>
            </a:r>
            <a:endParaRPr lang="en-IN" sz="2000" dirty="0">
              <a:latin typeface="+mn-lt"/>
            </a:endParaRPr>
          </a:p>
        </p:txBody>
      </p:sp>
      <p:graphicFrame>
        <p:nvGraphicFramePr>
          <p:cNvPr id="13" name="Object 3">
            <a:extLst>
              <a:ext uri="{FF2B5EF4-FFF2-40B4-BE49-F238E27FC236}">
                <a16:creationId xmlns:a16="http://schemas.microsoft.com/office/drawing/2014/main" id="{E8EE8B49-2C7E-41BE-9275-A025A8DB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7027272"/>
              </p:ext>
            </p:extLst>
          </p:nvPr>
        </p:nvGraphicFramePr>
        <p:xfrm>
          <a:off x="2592388" y="2786063"/>
          <a:ext cx="8382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9040" imgH="444240" progId="Equation.DSMT4">
                  <p:embed/>
                </p:oleObj>
              </mc:Choice>
              <mc:Fallback>
                <p:oleObj name="Equation" r:id="rId2" imgW="419040" imgH="444240" progId="Equation.DSMT4">
                  <p:embed/>
                  <p:pic>
                    <p:nvPicPr>
                      <p:cNvPr id="8" name="Object 3">
                        <a:extLs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592388" y="2786063"/>
                        <a:ext cx="8382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">
            <a:extLst>
              <a:ext uri="{FF2B5EF4-FFF2-40B4-BE49-F238E27FC236}">
                <a16:creationId xmlns:a16="http://schemas.microsoft.com/office/drawing/2014/main" id="{BDD277C8-7CA7-4CD4-910D-B3FEBC0BC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6458416"/>
              </p:ext>
            </p:extLst>
          </p:nvPr>
        </p:nvGraphicFramePr>
        <p:xfrm>
          <a:off x="4616634" y="3046341"/>
          <a:ext cx="1041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20560" imgH="203040" progId="Equation.DSMT4">
                  <p:embed/>
                </p:oleObj>
              </mc:Choice>
              <mc:Fallback>
                <p:oleObj name="Equation" r:id="rId4" imgW="520560" imgH="203040" progId="Equation.DSMT4">
                  <p:embed/>
                  <p:pic>
                    <p:nvPicPr>
                      <p:cNvPr id="9" name="Object 4">
                        <a:extLs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16634" y="3046341"/>
                        <a:ext cx="10414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A38E07-C541-4EB4-A836-D4AF02F80F1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199" y="3662516"/>
            <a:ext cx="3810000" cy="492842"/>
          </a:xfrm>
        </p:spPr>
        <p:txBody>
          <a:bodyPr/>
          <a:lstStyle/>
          <a:p>
            <a:r>
              <a:rPr lang="en-US" sz="2000" dirty="0">
                <a:latin typeface="+mn-lt"/>
                <a:ea typeface="Cambria Math"/>
              </a:rPr>
              <a:t>Therefore</a:t>
            </a:r>
            <a:endParaRPr lang="en-IN" sz="2000" dirty="0">
              <a:latin typeface="+mn-lt"/>
            </a:endParaRPr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7927CE42-5F44-449A-8BE7-41B6608391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5194470"/>
              </p:ext>
            </p:extLst>
          </p:nvPr>
        </p:nvGraphicFramePr>
        <p:xfrm>
          <a:off x="1600199" y="3667248"/>
          <a:ext cx="272764" cy="335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4880" imgH="203040" progId="Equation.DSMT4">
                  <p:embed/>
                </p:oleObj>
              </mc:Choice>
              <mc:Fallback>
                <p:oleObj name="Equation" r:id="rId6" imgW="164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00199" y="3667248"/>
                        <a:ext cx="272764" cy="3357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17684-B59C-432F-8DFC-2C0BB58F368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787123" y="3621958"/>
            <a:ext cx="2022876" cy="335710"/>
          </a:xfrm>
        </p:spPr>
        <p:txBody>
          <a:bodyPr/>
          <a:lstStyle/>
          <a:p>
            <a:r>
              <a:rPr lang="en-US" sz="2000" dirty="0">
                <a:latin typeface="+mn-lt"/>
                <a:ea typeface="Cambria Math"/>
              </a:rPr>
              <a:t>must be even. If</a:t>
            </a:r>
            <a:endParaRPr lang="en-IN" sz="2000" dirty="0">
              <a:latin typeface="+mn-lt"/>
            </a:endParaRP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DBDFE579-ED8B-4236-8561-6E827F88D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512920"/>
              </p:ext>
            </p:extLst>
          </p:nvPr>
        </p:nvGraphicFramePr>
        <p:xfrm>
          <a:off x="3581399" y="3666408"/>
          <a:ext cx="27305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72754" imgH="337083" progId="Equation.DSMT4">
                  <p:embed/>
                </p:oleObj>
              </mc:Choice>
              <mc:Fallback>
                <p:oleObj name="Equation" r:id="rId8" imgW="272754" imgH="33708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581399" y="3666408"/>
                        <a:ext cx="273050" cy="336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E3CDD6A-A254-4A3C-A68C-9CE19B8E76A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809999" y="3621958"/>
            <a:ext cx="4724399" cy="533400"/>
          </a:xfrm>
        </p:spPr>
        <p:txBody>
          <a:bodyPr/>
          <a:lstStyle/>
          <a:p>
            <a:r>
              <a:rPr lang="en-US" sz="2000" dirty="0">
                <a:latin typeface="+mn-lt"/>
                <a:ea typeface="Cambria Math"/>
              </a:rPr>
              <a:t>is even then </a:t>
            </a:r>
            <a:r>
              <a:rPr lang="en-US" sz="2000" i="1" dirty="0">
                <a:latin typeface="+mn-lt"/>
                <a:ea typeface="Cambria Math"/>
              </a:rPr>
              <a:t>a</a:t>
            </a:r>
            <a:r>
              <a:rPr lang="en-US" sz="2000" dirty="0">
                <a:latin typeface="+mn-lt"/>
                <a:ea typeface="Cambria Math"/>
              </a:rPr>
              <a:t> must be even (an exercise).</a:t>
            </a:r>
            <a:endParaRPr lang="en-IN" sz="2000" dirty="0">
              <a:latin typeface="+mn-lt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5507CB6-9AE7-4040-844F-1F3D6EA8D3D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199" y="3926758"/>
            <a:ext cx="5181600" cy="491146"/>
          </a:xfrm>
        </p:spPr>
        <p:txBody>
          <a:bodyPr/>
          <a:lstStyle/>
          <a:p>
            <a:r>
              <a:rPr lang="en-US" sz="2000" dirty="0">
                <a:latin typeface="+mn-lt"/>
                <a:ea typeface="Cambria Math"/>
              </a:rPr>
              <a:t>Since </a:t>
            </a:r>
            <a:r>
              <a:rPr lang="en-US" sz="2000" i="1" dirty="0">
                <a:latin typeface="+mn-lt"/>
                <a:ea typeface="Cambria Math"/>
              </a:rPr>
              <a:t>a</a:t>
            </a:r>
            <a:r>
              <a:rPr lang="en-US" sz="2000" dirty="0">
                <a:latin typeface="+mn-lt"/>
                <a:ea typeface="Cambria Math"/>
              </a:rPr>
              <a:t> is even, </a:t>
            </a:r>
            <a:r>
              <a:rPr lang="en-US" sz="2000" i="1" dirty="0">
                <a:latin typeface="+mn-lt"/>
                <a:ea typeface="Cambria Math"/>
              </a:rPr>
              <a:t>a = </a:t>
            </a:r>
            <a:r>
              <a:rPr lang="en-US" sz="2000" dirty="0">
                <a:latin typeface="+mn-lt"/>
                <a:ea typeface="Cambria Math"/>
              </a:rPr>
              <a:t>2</a:t>
            </a:r>
            <a:r>
              <a:rPr lang="en-US" sz="2000" i="1" dirty="0">
                <a:latin typeface="+mn-lt"/>
                <a:ea typeface="Cambria Math"/>
              </a:rPr>
              <a:t>c  </a:t>
            </a:r>
            <a:r>
              <a:rPr lang="en-US" sz="2000" dirty="0">
                <a:latin typeface="+mn-lt"/>
                <a:ea typeface="Cambria Math"/>
              </a:rPr>
              <a:t>for some integer </a:t>
            </a:r>
            <a:r>
              <a:rPr lang="en-US" sz="2000" i="1" dirty="0">
                <a:latin typeface="+mn-lt"/>
                <a:ea typeface="Cambria Math"/>
              </a:rPr>
              <a:t>c</a:t>
            </a:r>
            <a:r>
              <a:rPr lang="en-US" sz="2000" dirty="0">
                <a:latin typeface="+mn-lt"/>
                <a:ea typeface="Cambria Math"/>
              </a:rPr>
              <a:t>. Thus,</a:t>
            </a:r>
            <a:endParaRPr lang="en-IN" sz="2000" dirty="0">
              <a:latin typeface="+mn-lt"/>
            </a:endParaRPr>
          </a:p>
        </p:txBody>
      </p:sp>
      <p:graphicFrame>
        <p:nvGraphicFramePr>
          <p:cNvPr id="15" name="Object 6">
            <a:extLst>
              <a:ext uri="{FF2B5EF4-FFF2-40B4-BE49-F238E27FC236}">
                <a16:creationId xmlns:a16="http://schemas.microsoft.com/office/drawing/2014/main" id="{ECE50363-D66B-40F2-AB62-F40E16FCB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903273"/>
              </p:ext>
            </p:extLst>
          </p:nvPr>
        </p:nvGraphicFramePr>
        <p:xfrm>
          <a:off x="2259105" y="4430181"/>
          <a:ext cx="1193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596880" imgH="203040" progId="Equation.DSMT4">
                  <p:embed/>
                </p:oleObj>
              </mc:Choice>
              <mc:Fallback>
                <p:oleObj name="Equation" r:id="rId10" imgW="596880" imgH="203040" progId="Equation.DSMT4">
                  <p:embed/>
                  <p:pic>
                    <p:nvPicPr>
                      <p:cNvPr id="10" name="Object 6">
                        <a:extLs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259105" y="4430181"/>
                        <a:ext cx="11938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7">
            <a:extLst>
              <a:ext uri="{FF2B5EF4-FFF2-40B4-BE49-F238E27FC236}">
                <a16:creationId xmlns:a16="http://schemas.microsoft.com/office/drawing/2014/main" id="{41F1928E-81BE-47FA-8B2F-22CF4AFCB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2614667"/>
              </p:ext>
            </p:extLst>
          </p:nvPr>
        </p:nvGraphicFramePr>
        <p:xfrm>
          <a:off x="4607017" y="4406290"/>
          <a:ext cx="1016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507960" imgH="203040" progId="Equation.DSMT4">
                  <p:embed/>
                </p:oleObj>
              </mc:Choice>
              <mc:Fallback>
                <p:oleObj name="Equation" r:id="rId12" imgW="507960" imgH="203040" progId="Equation.DSMT4">
                  <p:embed/>
                  <p:pic>
                    <p:nvPicPr>
                      <p:cNvPr id="11" name="Object 7">
                        <a:extLs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607017" y="4406290"/>
                        <a:ext cx="10160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C916904-D534-4D8D-8662-9E13B3A8F954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7200" y="5058754"/>
            <a:ext cx="2514600" cy="427646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000" dirty="0">
                <a:latin typeface="+mn-lt"/>
                <a:ea typeface="Cambria Math"/>
              </a:rPr>
              <a:t>Therefore</a:t>
            </a:r>
            <a:endParaRPr lang="en-IN" sz="2000" dirty="0">
              <a:latin typeface="+mn-lt"/>
            </a:endParaRPr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6E9771A6-C519-41F0-A1D7-A98C8BDBE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544532"/>
              </p:ext>
            </p:extLst>
          </p:nvPr>
        </p:nvGraphicFramePr>
        <p:xfrm>
          <a:off x="1588831" y="5049006"/>
          <a:ext cx="276610" cy="3404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64880" imgH="203040" progId="Equation.DSMT4">
                  <p:embed/>
                </p:oleObj>
              </mc:Choice>
              <mc:Fallback>
                <p:oleObj name="Equation" r:id="rId14" imgW="164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831" y="5049006"/>
                        <a:ext cx="276610" cy="3404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4DEE575-8CF1-44B4-BFD9-FCCD79A0640B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1828800" y="5044655"/>
            <a:ext cx="4724399" cy="33571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000" dirty="0">
                <a:latin typeface="+mn-lt"/>
                <a:ea typeface="Cambria Math"/>
              </a:rPr>
              <a:t>is even. Again then </a:t>
            </a:r>
            <a:r>
              <a:rPr lang="en-US" sz="2000" i="1" dirty="0">
                <a:latin typeface="+mn-lt"/>
                <a:ea typeface="Cambria Math"/>
              </a:rPr>
              <a:t>b</a:t>
            </a:r>
            <a:r>
              <a:rPr lang="en-US" sz="2000" dirty="0">
                <a:latin typeface="+mn-lt"/>
                <a:ea typeface="Cambria Math"/>
              </a:rPr>
              <a:t> must be even as well.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7144652-A7B4-41A9-A877-2470120EAC1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57199" y="5486400"/>
            <a:ext cx="8085337" cy="11430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000" dirty="0">
                <a:latin typeface="+mn-lt"/>
                <a:ea typeface="Cambria Math"/>
              </a:rPr>
              <a:t>But then 2 must divide both </a:t>
            </a:r>
            <a:r>
              <a:rPr lang="en-US" sz="2000" i="1" dirty="0">
                <a:latin typeface="+mn-lt"/>
                <a:ea typeface="Cambria Math"/>
              </a:rPr>
              <a:t>a</a:t>
            </a:r>
            <a:r>
              <a:rPr lang="en-US" sz="2000" dirty="0">
                <a:latin typeface="+mn-lt"/>
                <a:ea typeface="Cambria Math"/>
              </a:rPr>
              <a:t> and </a:t>
            </a:r>
            <a:r>
              <a:rPr lang="en-US" sz="2000" i="1" dirty="0">
                <a:latin typeface="+mn-lt"/>
                <a:ea typeface="Cambria Math"/>
              </a:rPr>
              <a:t>b</a:t>
            </a:r>
            <a:r>
              <a:rPr lang="en-US" sz="2000" dirty="0">
                <a:latin typeface="+mn-lt"/>
                <a:ea typeface="Cambria Math"/>
              </a:rPr>
              <a:t>. This contradicts our assumption that </a:t>
            </a:r>
            <a:r>
              <a:rPr lang="en-US" sz="2000" i="1" dirty="0">
                <a:latin typeface="+mn-lt"/>
                <a:ea typeface="Cambria Math"/>
              </a:rPr>
              <a:t>a</a:t>
            </a:r>
            <a:r>
              <a:rPr lang="en-US" sz="2000" dirty="0">
                <a:latin typeface="+mn-lt"/>
                <a:ea typeface="Cambria Math"/>
              </a:rPr>
              <a:t> and </a:t>
            </a:r>
            <a:r>
              <a:rPr lang="en-US" sz="2000" i="1" dirty="0">
                <a:latin typeface="+mn-lt"/>
                <a:ea typeface="Cambria Math"/>
              </a:rPr>
              <a:t>b</a:t>
            </a:r>
            <a:r>
              <a:rPr lang="en-US" sz="2000" dirty="0">
                <a:latin typeface="+mn-lt"/>
                <a:ea typeface="Cambria Math"/>
              </a:rPr>
              <a:t> have no common factors. We have proved by contradiction that our initial assumption must be false and  therefore √2 is irrational.</a:t>
            </a:r>
            <a:endParaRPr lang="en-IN" sz="2000" dirty="0">
              <a:latin typeface="+mn-lt"/>
            </a:endParaRPr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2FC4B95B-2066-4DC3-B70D-F98C1C275F7C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45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3711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6E582-0B3B-4741-9A69-AB37A0B21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Proof by Contradiction</a:t>
            </a:r>
            <a:r>
              <a:rPr lang="en-IN" sz="1500" dirty="0"/>
              <a:t> 2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B7B3A-7292-4203-B400-C2015AFCD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1336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>
                <a:latin typeface="+mn-lt"/>
              </a:rPr>
              <a:t>A preview of Chapter </a:t>
            </a:r>
            <a:r>
              <a:rPr lang="en-US" sz="2800" dirty="0">
                <a:latin typeface="+mn-lt"/>
                <a:ea typeface="Cambria Math" pitchFamily="18" charset="0"/>
              </a:rPr>
              <a:t>4</a:t>
            </a:r>
            <a:r>
              <a:rPr lang="en-US" sz="2800" dirty="0">
                <a:latin typeface="+mn-lt"/>
              </a:rPr>
              <a:t>.</a:t>
            </a:r>
          </a:p>
          <a:p>
            <a:pPr>
              <a:spcBef>
                <a:spcPts val="300"/>
              </a:spcBef>
            </a:pPr>
            <a:r>
              <a:rPr lang="en-US" sz="2800" b="1" dirty="0">
                <a:latin typeface="+mn-lt"/>
              </a:rPr>
              <a:t>Example</a:t>
            </a:r>
            <a:r>
              <a:rPr lang="en-US" sz="2800" dirty="0">
                <a:latin typeface="+mn-lt"/>
              </a:rPr>
              <a:t>: Prove that there is no largest prime number.</a:t>
            </a:r>
          </a:p>
          <a:p>
            <a:pPr>
              <a:spcBef>
                <a:spcPts val="300"/>
              </a:spcBef>
            </a:pPr>
            <a:r>
              <a:rPr lang="en-US" sz="2800" b="1" dirty="0">
                <a:latin typeface="+mn-lt"/>
              </a:rPr>
              <a:t>Solution</a:t>
            </a:r>
            <a:r>
              <a:rPr lang="en-US" sz="2800" dirty="0">
                <a:latin typeface="+mn-lt"/>
              </a:rPr>
              <a:t>: Assume that there is a largest prime number. Call it</a:t>
            </a:r>
            <a:endParaRPr lang="en-IN" sz="2800" dirty="0">
              <a:latin typeface="+mn-lt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0B08023-E840-490C-A5B2-7D0B07AFC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8789737"/>
              </p:ext>
            </p:extLst>
          </p:nvPr>
        </p:nvGraphicFramePr>
        <p:xfrm>
          <a:off x="1377051" y="2806053"/>
          <a:ext cx="498925" cy="528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5640" imgH="228600" progId="Equation.DSMT4">
                  <p:embed/>
                </p:oleObj>
              </mc:Choice>
              <mc:Fallback>
                <p:oleObj name="Equation" r:id="rId2" imgW="215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77051" y="2806053"/>
                        <a:ext cx="498925" cy="5282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D33BB6-0971-4352-B304-B2E4EC3BA04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828800" y="2819400"/>
            <a:ext cx="4876800" cy="533400"/>
          </a:xfrm>
        </p:spPr>
        <p:txBody>
          <a:bodyPr/>
          <a:lstStyle/>
          <a:p>
            <a:r>
              <a:rPr lang="en-US" sz="2800" dirty="0">
                <a:latin typeface="+mn-lt"/>
              </a:rPr>
              <a:t>Hence, we can list all the primes</a:t>
            </a:r>
            <a:endParaRPr lang="en-IN" sz="2800" dirty="0">
              <a:latin typeface="+mn-lt"/>
            </a:endParaRP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F53E3F45-FF49-4E2A-8392-1D4D4DEC0A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9456941"/>
              </p:ext>
            </p:extLst>
          </p:nvPr>
        </p:nvGraphicFramePr>
        <p:xfrm>
          <a:off x="6604190" y="2832747"/>
          <a:ext cx="127019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71320" imgH="228600" progId="Equation.DSMT4">
                  <p:embed/>
                </p:oleObj>
              </mc:Choice>
              <mc:Fallback>
                <p:oleObj name="Equation" r:id="rId4" imgW="571320" imgH="2286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D805EC6-45BE-4B69-B43B-EAE7585368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04190" y="2832747"/>
                        <a:ext cx="127019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D76128B-3892-4017-A5C1-53D28C15246B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848600" y="2819400"/>
            <a:ext cx="1219200" cy="685800"/>
          </a:xfrm>
        </p:spPr>
        <p:txBody>
          <a:bodyPr/>
          <a:lstStyle/>
          <a:p>
            <a:r>
              <a:rPr lang="en-US" sz="2800" dirty="0">
                <a:latin typeface="+mn-lt"/>
              </a:rPr>
              <a:t>Form</a:t>
            </a:r>
            <a:endParaRPr lang="en-IN" sz="2800" dirty="0">
              <a:latin typeface="+mn-lt"/>
            </a:endParaRP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5608A567-0215-4157-89E5-40D5C8D23F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2437392"/>
              </p:ext>
            </p:extLst>
          </p:nvPr>
        </p:nvGraphicFramePr>
        <p:xfrm>
          <a:off x="2889250" y="3498850"/>
          <a:ext cx="3365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46040" imgH="228600" progId="Equation.DSMT4">
                  <p:embed/>
                </p:oleObj>
              </mc:Choice>
              <mc:Fallback>
                <p:oleObj name="Equation" r:id="rId6" imgW="1346040" imgH="228600" progId="Equation.DSMT4">
                  <p:embed/>
                  <p:pic>
                    <p:nvPicPr>
                      <p:cNvPr id="7" name="Object 3">
                        <a:extLs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889250" y="3498850"/>
                        <a:ext cx="33655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F7D7D4-1FB7-4538-81D9-CDB7EF4A0E1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19100" y="4146550"/>
            <a:ext cx="8420100" cy="2254250"/>
          </a:xfrm>
        </p:spPr>
        <p:txBody>
          <a:bodyPr/>
          <a:lstStyle/>
          <a:p>
            <a:r>
              <a:rPr lang="en-US" sz="2800" dirty="0">
                <a:latin typeface="+mn-lt"/>
              </a:rPr>
              <a:t>None of the prime numbers on the list divides </a:t>
            </a:r>
            <a:r>
              <a:rPr lang="en-US" sz="2800" i="1" dirty="0">
                <a:latin typeface="+mn-lt"/>
              </a:rPr>
              <a:t>r</a:t>
            </a:r>
            <a:r>
              <a:rPr lang="en-US" sz="2800" dirty="0">
                <a:latin typeface="+mn-lt"/>
              </a:rPr>
              <a:t>. Therefore, by a theorem in Chapter 4, either </a:t>
            </a:r>
            <a:r>
              <a:rPr lang="en-US" sz="2800" i="1" dirty="0">
                <a:latin typeface="+mn-lt"/>
              </a:rPr>
              <a:t>r</a:t>
            </a:r>
            <a:r>
              <a:rPr lang="en-US" sz="2800" dirty="0">
                <a:latin typeface="+mn-lt"/>
              </a:rPr>
              <a:t> is prime or there is a smaller prime that divides </a:t>
            </a:r>
            <a:r>
              <a:rPr lang="en-US" sz="2800" i="1" dirty="0">
                <a:latin typeface="+mn-lt"/>
              </a:rPr>
              <a:t>r</a:t>
            </a:r>
            <a:r>
              <a:rPr lang="en-US" sz="2800" dirty="0">
                <a:latin typeface="+mn-lt"/>
              </a:rPr>
              <a:t>. This contradicts the assumption that there is a largest prime. Therefore, there is no largest prime.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7199037-1BA5-4876-B20F-81C5F7EF774F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46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4369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889B2-949F-4BD6-A2E4-3A24E5102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Theorems that are Biconditional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996EB-8704-423D-9BC1-3EF013A24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2514600"/>
          </a:xfrm>
        </p:spPr>
        <p:txBody>
          <a:bodyPr/>
          <a:lstStyle/>
          <a:p>
            <a:r>
              <a:rPr lang="en-US" sz="2800" dirty="0">
                <a:latin typeface="+mn-lt"/>
              </a:rPr>
              <a:t>To prove a theorem that is a biconditional statement, that is, a statement of the form </a:t>
            </a:r>
            <a:r>
              <a:rPr lang="en-US" sz="2800" i="1" dirty="0">
                <a:latin typeface="+mn-lt"/>
              </a:rPr>
              <a:t>p </a:t>
            </a:r>
            <a:r>
              <a:rPr lang="en-US" sz="2800" dirty="0">
                <a:latin typeface="+mn-lt"/>
                <a:ea typeface="Cambria Math"/>
              </a:rPr>
              <a:t>↔ </a:t>
            </a:r>
            <a:r>
              <a:rPr lang="en-US" sz="2800" i="1" dirty="0">
                <a:latin typeface="+mn-lt"/>
                <a:ea typeface="Cambria Math"/>
              </a:rPr>
              <a:t>q</a:t>
            </a:r>
            <a:r>
              <a:rPr lang="en-US" sz="2800" dirty="0">
                <a:latin typeface="+mn-lt"/>
                <a:ea typeface="Cambria Math"/>
              </a:rPr>
              <a:t>, we show that </a:t>
            </a:r>
            <a:r>
              <a:rPr lang="en-US" sz="2800" i="1" dirty="0">
                <a:latin typeface="+mn-lt"/>
                <a:ea typeface="Cambria Math"/>
              </a:rPr>
              <a:t>p </a:t>
            </a:r>
            <a:r>
              <a:rPr lang="en-US" sz="2800" dirty="0">
                <a:latin typeface="+mn-lt"/>
                <a:ea typeface="Cambria Math"/>
              </a:rPr>
              <a:t>→ </a:t>
            </a:r>
            <a:r>
              <a:rPr lang="en-US" sz="2800" i="1" dirty="0">
                <a:latin typeface="+mn-lt"/>
                <a:ea typeface="Cambria Math"/>
              </a:rPr>
              <a:t>q</a:t>
            </a:r>
            <a:r>
              <a:rPr lang="en-US" sz="2800" dirty="0">
                <a:latin typeface="+mn-lt"/>
                <a:ea typeface="Cambria Math"/>
              </a:rPr>
              <a:t> and </a:t>
            </a:r>
            <a:r>
              <a:rPr lang="en-US" sz="2800" i="1" dirty="0">
                <a:latin typeface="+mn-lt"/>
                <a:ea typeface="Cambria Math"/>
              </a:rPr>
              <a:t>q </a:t>
            </a:r>
            <a:r>
              <a:rPr lang="en-US" sz="2800" dirty="0">
                <a:latin typeface="+mn-lt"/>
                <a:ea typeface="Cambria Math"/>
              </a:rPr>
              <a:t>→</a:t>
            </a:r>
            <a:r>
              <a:rPr lang="en-US" sz="2800" i="1" dirty="0">
                <a:latin typeface="+mn-lt"/>
                <a:ea typeface="Cambria Math"/>
              </a:rPr>
              <a:t>p</a:t>
            </a:r>
            <a:r>
              <a:rPr lang="en-US" sz="2800" dirty="0">
                <a:latin typeface="+mn-lt"/>
                <a:ea typeface="Cambria Math"/>
              </a:rPr>
              <a:t> are both true.</a:t>
            </a:r>
          </a:p>
          <a:p>
            <a:r>
              <a:rPr lang="en-US" sz="2800" b="1" dirty="0">
                <a:latin typeface="+mn-lt"/>
                <a:ea typeface="Cambria Math"/>
              </a:rPr>
              <a:t>Example</a:t>
            </a:r>
            <a:r>
              <a:rPr lang="en-US" sz="2800" dirty="0">
                <a:latin typeface="+mn-lt"/>
                <a:ea typeface="Cambria Math"/>
              </a:rPr>
              <a:t>: Prove the theorem: “If </a:t>
            </a:r>
            <a:r>
              <a:rPr lang="en-US" sz="2800" i="1" dirty="0">
                <a:latin typeface="+mn-lt"/>
                <a:ea typeface="Cambria Math"/>
              </a:rPr>
              <a:t>n</a:t>
            </a:r>
            <a:r>
              <a:rPr lang="en-US" sz="2800" dirty="0">
                <a:latin typeface="+mn-lt"/>
                <a:ea typeface="Cambria Math"/>
              </a:rPr>
              <a:t> is an integer, then </a:t>
            </a:r>
            <a:r>
              <a:rPr lang="en-US" sz="2800" i="1" dirty="0">
                <a:latin typeface="+mn-lt"/>
                <a:ea typeface="Cambria Math"/>
              </a:rPr>
              <a:t>n</a:t>
            </a:r>
            <a:r>
              <a:rPr lang="en-US" sz="2800" dirty="0">
                <a:latin typeface="+mn-lt"/>
                <a:ea typeface="Cambria Math"/>
              </a:rPr>
              <a:t> is odd if and only if</a:t>
            </a:r>
            <a:endParaRPr lang="en-IN" sz="2800" dirty="0">
              <a:latin typeface="+mn-lt"/>
            </a:endParaRP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3EB49F8-F38C-45B9-A93C-3514AF49A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5410265"/>
              </p:ext>
            </p:extLst>
          </p:nvPr>
        </p:nvGraphicFramePr>
        <p:xfrm>
          <a:off x="3016250" y="3195711"/>
          <a:ext cx="4127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4880" imgH="190440" progId="Equation.DSMT4">
                  <p:embed/>
                </p:oleObj>
              </mc:Choice>
              <mc:Fallback>
                <p:oleObj name="Equation" r:id="rId2" imgW="16488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16250" y="3195711"/>
                        <a:ext cx="412750" cy="476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E00D65-BAF7-4AF1-A690-ACBF349AD21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360882" y="3214761"/>
            <a:ext cx="1478872" cy="457200"/>
          </a:xfrm>
        </p:spPr>
        <p:txBody>
          <a:bodyPr/>
          <a:lstStyle/>
          <a:p>
            <a:r>
              <a:rPr lang="en-US" sz="2800" dirty="0">
                <a:latin typeface="+mn-lt"/>
                <a:ea typeface="Cambria Math"/>
              </a:rPr>
              <a:t>is odd.”</a:t>
            </a:r>
            <a:endParaRPr lang="en-IN" sz="2800" dirty="0"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F8BCEA2-E4D4-489C-B544-0382709B874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3886200"/>
            <a:ext cx="8458200" cy="990600"/>
          </a:xfrm>
        </p:spPr>
        <p:txBody>
          <a:bodyPr/>
          <a:lstStyle/>
          <a:p>
            <a:r>
              <a:rPr lang="en-US" sz="2800" b="1" dirty="0">
                <a:latin typeface="+mn-lt"/>
                <a:ea typeface="Cambria Math"/>
              </a:rPr>
              <a:t>Solution: </a:t>
            </a:r>
            <a:r>
              <a:rPr lang="en-US" sz="2800" dirty="0">
                <a:latin typeface="+mn-lt"/>
                <a:ea typeface="Cambria Math"/>
              </a:rPr>
              <a:t>We have already shown (previous slides) that both </a:t>
            </a:r>
            <a:r>
              <a:rPr lang="en-US" sz="2800" i="1" dirty="0">
                <a:latin typeface="+mn-lt"/>
                <a:ea typeface="Cambria Math"/>
              </a:rPr>
              <a:t>p </a:t>
            </a:r>
            <a:r>
              <a:rPr lang="en-US" sz="2800" dirty="0">
                <a:latin typeface="+mn-lt"/>
                <a:ea typeface="Cambria Math"/>
              </a:rPr>
              <a:t>→</a:t>
            </a:r>
            <a:r>
              <a:rPr lang="en-US" sz="2800" i="1" dirty="0">
                <a:latin typeface="+mn-lt"/>
                <a:ea typeface="Cambria Math"/>
              </a:rPr>
              <a:t>q</a:t>
            </a:r>
            <a:r>
              <a:rPr lang="en-US" sz="2800" dirty="0">
                <a:latin typeface="+mn-lt"/>
                <a:ea typeface="Cambria Math"/>
              </a:rPr>
              <a:t> and </a:t>
            </a:r>
            <a:r>
              <a:rPr lang="en-US" sz="2800" i="1" dirty="0">
                <a:latin typeface="+mn-lt"/>
                <a:ea typeface="Cambria Math"/>
              </a:rPr>
              <a:t>q </a:t>
            </a:r>
            <a:r>
              <a:rPr lang="en-US" sz="2800" dirty="0">
                <a:latin typeface="+mn-lt"/>
                <a:ea typeface="Cambria Math"/>
              </a:rPr>
              <a:t>→</a:t>
            </a:r>
            <a:r>
              <a:rPr lang="en-US" sz="2800" i="1" dirty="0">
                <a:latin typeface="+mn-lt"/>
                <a:ea typeface="Cambria Math"/>
              </a:rPr>
              <a:t>p</a:t>
            </a:r>
            <a:r>
              <a:rPr lang="en-US" sz="2800" dirty="0">
                <a:latin typeface="+mn-lt"/>
                <a:ea typeface="Cambria Math"/>
              </a:rPr>
              <a:t>. Therefore we can conclude </a:t>
            </a:r>
            <a:r>
              <a:rPr lang="en-US" sz="2800" i="1" dirty="0">
                <a:latin typeface="+mn-lt"/>
              </a:rPr>
              <a:t>p </a:t>
            </a:r>
            <a:r>
              <a:rPr lang="en-US" sz="2800" dirty="0">
                <a:latin typeface="+mn-lt"/>
                <a:ea typeface="Cambria Math"/>
              </a:rPr>
              <a:t>↔ </a:t>
            </a:r>
            <a:r>
              <a:rPr lang="en-US" sz="2800" i="1" dirty="0">
                <a:latin typeface="+mn-lt"/>
                <a:ea typeface="Cambria Math"/>
              </a:rPr>
              <a:t>q.</a:t>
            </a:r>
            <a:endParaRPr lang="en-US" sz="2800" dirty="0">
              <a:latin typeface="+mn-lt"/>
              <a:ea typeface="Cambria Math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9F3AC4-7D2B-4242-BF63-79A1CF54C4E6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85800" y="5075400"/>
            <a:ext cx="7086600" cy="411000"/>
          </a:xfrm>
        </p:spPr>
        <p:txBody>
          <a:bodyPr/>
          <a:lstStyle/>
          <a:p>
            <a:r>
              <a:rPr lang="en-US" sz="2000" dirty="0">
                <a:latin typeface="+mn-lt"/>
                <a:ea typeface="Cambria Math"/>
              </a:rPr>
              <a:t>Sometimes </a:t>
            </a:r>
            <a:r>
              <a:rPr lang="en-US" sz="2000" i="1" dirty="0" err="1">
                <a:latin typeface="+mn-lt"/>
                <a:ea typeface="Cambria Math"/>
              </a:rPr>
              <a:t>iff</a:t>
            </a:r>
            <a:r>
              <a:rPr lang="en-US" sz="2000" i="1" dirty="0">
                <a:latin typeface="+mn-lt"/>
                <a:ea typeface="Cambria Math"/>
              </a:rPr>
              <a:t> </a:t>
            </a:r>
            <a:r>
              <a:rPr lang="en-US" sz="2000" dirty="0">
                <a:latin typeface="+mn-lt"/>
                <a:ea typeface="Cambria Math"/>
              </a:rPr>
              <a:t>is used as an abbreviation for “if and only if,” as in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BB42ED4-77E0-4B0E-97DF-AE0325DCF4BF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1447800" y="5638800"/>
            <a:ext cx="3886200" cy="508920"/>
          </a:xfrm>
        </p:spPr>
        <p:txBody>
          <a:bodyPr/>
          <a:lstStyle/>
          <a:p>
            <a:r>
              <a:rPr lang="en-US" sz="2000" dirty="0">
                <a:latin typeface="+mn-lt"/>
                <a:ea typeface="Cambria Math"/>
              </a:rPr>
              <a:t> “If </a:t>
            </a:r>
            <a:r>
              <a:rPr lang="en-US" sz="2000" i="1" dirty="0">
                <a:latin typeface="+mn-lt"/>
                <a:ea typeface="Cambria Math"/>
              </a:rPr>
              <a:t>n</a:t>
            </a:r>
            <a:r>
              <a:rPr lang="en-US" sz="2000" dirty="0">
                <a:latin typeface="+mn-lt"/>
                <a:ea typeface="Cambria Math"/>
              </a:rPr>
              <a:t> is an integer, then </a:t>
            </a:r>
            <a:r>
              <a:rPr lang="en-US" sz="2000" i="1" dirty="0">
                <a:latin typeface="+mn-lt"/>
                <a:ea typeface="Cambria Math"/>
              </a:rPr>
              <a:t>n</a:t>
            </a:r>
            <a:r>
              <a:rPr lang="en-US" sz="2000" dirty="0">
                <a:latin typeface="+mn-lt"/>
                <a:ea typeface="Cambria Math"/>
              </a:rPr>
              <a:t> is odd </a:t>
            </a:r>
            <a:r>
              <a:rPr lang="en-US" sz="2000" dirty="0" err="1">
                <a:latin typeface="+mn-lt"/>
                <a:ea typeface="Cambria Math"/>
              </a:rPr>
              <a:t>iff</a:t>
            </a:r>
            <a:r>
              <a:rPr lang="en-US" sz="2000" dirty="0">
                <a:latin typeface="+mn-lt"/>
                <a:ea typeface="Cambria Math"/>
              </a:rPr>
              <a:t> </a:t>
            </a:r>
            <a:endParaRPr lang="en-IN" sz="2000" dirty="0">
              <a:latin typeface="+mn-lt"/>
            </a:endParaRP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BA8C3351-E598-4B58-A099-91D5CD45B2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6268113"/>
              </p:ext>
            </p:extLst>
          </p:nvPr>
        </p:nvGraphicFramePr>
        <p:xfrm>
          <a:off x="5105400" y="5638800"/>
          <a:ext cx="288925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13089" imgH="477323" progId="Equation.DSMT4">
                  <p:embed/>
                </p:oleObj>
              </mc:Choice>
              <mc:Fallback>
                <p:oleObj name="Equation" r:id="rId4" imgW="413089" imgH="47732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05400" y="5638800"/>
                        <a:ext cx="288925" cy="334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60090CF-446B-45D8-93D1-D5D2EF8F1A2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5334000" y="5638963"/>
            <a:ext cx="1752600" cy="334800"/>
          </a:xfrm>
        </p:spPr>
        <p:txBody>
          <a:bodyPr/>
          <a:lstStyle/>
          <a:p>
            <a:r>
              <a:rPr lang="en-US" sz="2000" dirty="0">
                <a:latin typeface="+mn-lt"/>
                <a:ea typeface="Cambria Math"/>
              </a:rPr>
              <a:t>is odd.”</a:t>
            </a:r>
            <a:endParaRPr lang="en-IN" sz="2000" dirty="0">
              <a:latin typeface="+mn-lt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A2001E7-F184-4135-B07F-2D74EF8EF48B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47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7177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What is wrong with this?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26719"/>
          </a:xfrm>
        </p:spPr>
        <p:txBody>
          <a:bodyPr/>
          <a:lstStyle/>
          <a:p>
            <a:r>
              <a:rPr lang="en-US" sz="2800" dirty="0"/>
              <a:t>“Proof” that </a:t>
            </a:r>
            <a:r>
              <a:rPr lang="en-US" sz="2800" i="1" dirty="0"/>
              <a:t>1</a:t>
            </a:r>
            <a:r>
              <a:rPr lang="en-US" sz="2800" dirty="0"/>
              <a:t> = </a:t>
            </a:r>
            <a:r>
              <a:rPr lang="en-US" sz="2800" i="1" dirty="0"/>
              <a:t>2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32F6E7D-AC4C-4CC2-B6E9-F02DC3C5F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690713"/>
              </p:ext>
            </p:extLst>
          </p:nvPr>
        </p:nvGraphicFramePr>
        <p:xfrm>
          <a:off x="808831" y="2043300"/>
          <a:ext cx="7526337" cy="354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886200" imgH="1828800" progId="Equation.DSMT4">
                  <p:embed/>
                </p:oleObj>
              </mc:Choice>
              <mc:Fallback>
                <p:oleObj name="Equation" r:id="rId2" imgW="3886200" imgH="1828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08831" y="2043300"/>
                        <a:ext cx="7526337" cy="3541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4"/>
          <p:cNvSpPr>
            <a:spLocks noGrp="1"/>
          </p:cNvSpPr>
          <p:nvPr>
            <p:ph idx="13"/>
          </p:nvPr>
        </p:nvSpPr>
        <p:spPr>
          <a:xfrm>
            <a:off x="457200" y="6172200"/>
            <a:ext cx="8229600" cy="381000"/>
          </a:xfrm>
        </p:spPr>
        <p:txBody>
          <a:bodyPr/>
          <a:lstStyle/>
          <a:p>
            <a:r>
              <a:rPr lang="en-US" sz="2000" b="1" dirty="0"/>
              <a:t>Solution</a:t>
            </a:r>
            <a:r>
              <a:rPr lang="en-US" sz="2000" dirty="0"/>
              <a:t>: Step 5. a − b = </a:t>
            </a:r>
            <a:r>
              <a:rPr lang="en-US" sz="2000" dirty="0">
                <a:ea typeface="Cambria Math" pitchFamily="18" charset="0"/>
              </a:rPr>
              <a:t>0 by the premise and division by 0 is undefined. 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D1EC80D-F53B-4B24-B7E1-102BB9E2F636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48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82261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Looking Ahead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24000" cy="5257800"/>
          </a:xfrm>
        </p:spPr>
        <p:txBody>
          <a:bodyPr/>
          <a:lstStyle/>
          <a:p>
            <a:r>
              <a:rPr lang="en-US" dirty="0"/>
              <a:t> If direct methods of proof do not work:</a:t>
            </a:r>
          </a:p>
          <a:p>
            <a:pPr marL="342000" lvl="1"/>
            <a:r>
              <a:rPr lang="en-US" dirty="0"/>
              <a:t>We may need a clever use of a proof by contraposition.</a:t>
            </a:r>
          </a:p>
          <a:p>
            <a:pPr marL="342000" lvl="1"/>
            <a:r>
              <a:rPr lang="en-US" dirty="0"/>
              <a:t> Or a proof by contradiction.</a:t>
            </a:r>
          </a:p>
          <a:p>
            <a:pPr marL="342000" lvl="1"/>
            <a:r>
              <a:rPr lang="en-US" dirty="0"/>
              <a:t> In the next section, we will see strategies that can be used when straightforward approaches do not work.</a:t>
            </a:r>
          </a:p>
          <a:p>
            <a:pPr marL="342000" lvl="1"/>
            <a:r>
              <a:rPr lang="en-US" dirty="0"/>
              <a:t>In Chapter 5, we will see mathematical induction and related techniques.</a:t>
            </a:r>
          </a:p>
          <a:p>
            <a:pPr marL="342000" lvl="1"/>
            <a:r>
              <a:rPr lang="en-US" dirty="0"/>
              <a:t>In Chapter 6, we will see combinatorial proofs.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C4A659-AA13-4AFD-9C6E-0DC44971D8FD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49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590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the Socrates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the two premises:</a:t>
            </a:r>
          </a:p>
          <a:p>
            <a:pPr marL="342000" lvl="1"/>
            <a:r>
              <a:rPr lang="en-US" dirty="0"/>
              <a:t>“All men are mortal.”</a:t>
            </a:r>
          </a:p>
          <a:p>
            <a:pPr marL="342000" lvl="1"/>
            <a:r>
              <a:rPr lang="en-US" dirty="0"/>
              <a:t>“Socrates is a man.”</a:t>
            </a:r>
          </a:p>
          <a:p>
            <a:r>
              <a:rPr lang="en-US" dirty="0"/>
              <a:t>And the conclusion:</a:t>
            </a:r>
          </a:p>
          <a:p>
            <a:pPr marL="342000" lvl="1"/>
            <a:r>
              <a:rPr lang="en-US" dirty="0"/>
              <a:t>“Socrates is mortal.”</a:t>
            </a:r>
          </a:p>
          <a:p>
            <a:r>
              <a:rPr lang="en-US" dirty="0"/>
              <a:t>How do we get the conclusion from the premises?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7395EE9-791F-412A-B279-AC112DFF5CCB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5226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28800"/>
            <a:ext cx="9144000" cy="1722120"/>
          </a:xfrm>
        </p:spPr>
        <p:txBody>
          <a:bodyPr/>
          <a:lstStyle/>
          <a:p>
            <a:r>
              <a:rPr lang="en-US" sz="6000" b="1" dirty="0"/>
              <a:t>Proof Methods and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3810000"/>
            <a:ext cx="2743200" cy="640080"/>
          </a:xfrm>
        </p:spPr>
        <p:txBody>
          <a:bodyPr/>
          <a:lstStyle/>
          <a:p>
            <a:pPr algn="ctr"/>
            <a:r>
              <a:rPr lang="en-US" dirty="0"/>
              <a:t>Section 1.8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706767C-FB40-4CB9-95D2-9DD4275AE11F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50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82466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Section Summary</a:t>
            </a:r>
            <a:r>
              <a:rPr lang="en-IN" sz="1500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24000" cy="52578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/>
              <a:t>Proof by Cases.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Existence Proofs.</a:t>
            </a:r>
          </a:p>
          <a:p>
            <a:pPr marL="342000" lvl="1">
              <a:spcBef>
                <a:spcPts val="300"/>
              </a:spcBef>
            </a:pPr>
            <a:r>
              <a:rPr lang="en-US" sz="2400" dirty="0"/>
              <a:t>Constructive.</a:t>
            </a:r>
          </a:p>
          <a:p>
            <a:pPr marL="342000" lvl="1">
              <a:spcBef>
                <a:spcPts val="300"/>
              </a:spcBef>
            </a:pPr>
            <a:r>
              <a:rPr lang="en-US" sz="2400" dirty="0"/>
              <a:t>Nonconstructive.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Disproof by Counterexample.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Nonexistence Proofs.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Uniqueness Proofs.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Proof Strategies.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Proving Universally Quantified Assertions.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Open Problems.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1CC31C2-8EB7-4CD9-A4E0-FE0637CEDC25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51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19413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Proof by Cases</a:t>
            </a:r>
            <a:r>
              <a:rPr lang="en-IN" sz="1500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4000"/>
          </a:xfrm>
        </p:spPr>
        <p:txBody>
          <a:bodyPr/>
          <a:lstStyle/>
          <a:p>
            <a:r>
              <a:rPr lang="en-US" sz="2800" dirty="0">
                <a:latin typeface="+mn-lt"/>
              </a:rPr>
              <a:t>To prove a conditional statement of the form:</a:t>
            </a:r>
          </a:p>
        </p:txBody>
      </p:sp>
      <p:graphicFrame>
        <p:nvGraphicFramePr>
          <p:cNvPr id="9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5415472"/>
              </p:ext>
            </p:extLst>
          </p:nvPr>
        </p:nvGraphicFramePr>
        <p:xfrm>
          <a:off x="2505075" y="1968500"/>
          <a:ext cx="35242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09400" imgH="253800" progId="Equation.DSMT4">
                  <p:embed/>
                </p:oleObj>
              </mc:Choice>
              <mc:Fallback>
                <p:oleObj name="Equation" r:id="rId2" imgW="1409400" imgH="253800" progId="Equation.DSMT4">
                  <p:embed/>
                  <p:pic>
                    <p:nvPicPr>
                      <p:cNvPr id="7" name="Object 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505075" y="1968500"/>
                        <a:ext cx="352425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4"/>
          <p:cNvSpPr>
            <a:spLocks noGrp="1"/>
          </p:cNvSpPr>
          <p:nvPr>
            <p:ph idx="13"/>
          </p:nvPr>
        </p:nvSpPr>
        <p:spPr>
          <a:xfrm>
            <a:off x="457200" y="2772600"/>
            <a:ext cx="8229600" cy="504000"/>
          </a:xfrm>
        </p:spPr>
        <p:txBody>
          <a:bodyPr/>
          <a:lstStyle/>
          <a:p>
            <a:r>
              <a:rPr lang="en-US" sz="2800" dirty="0"/>
              <a:t>Use </a:t>
            </a:r>
            <a:r>
              <a:rPr lang="en-US" sz="2800" dirty="0">
                <a:latin typeface="+mn-lt"/>
              </a:rPr>
              <a:t>the</a:t>
            </a:r>
            <a:r>
              <a:rPr lang="en-US" sz="2800" dirty="0"/>
              <a:t> tautology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82745B7-FCC6-44F0-9A9A-76DAA11050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732725"/>
              </p:ext>
            </p:extLst>
          </p:nvPr>
        </p:nvGraphicFramePr>
        <p:xfrm>
          <a:off x="2121393" y="3253461"/>
          <a:ext cx="4291614" cy="689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39880" imgH="279360" progId="Equation.DSMT4">
                  <p:embed/>
                </p:oleObj>
              </mc:Choice>
              <mc:Fallback>
                <p:oleObj name="Equation" r:id="rId4" imgW="17398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1393" y="3253461"/>
                        <a:ext cx="4291614" cy="6891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AC70C46-3A59-412E-9A8E-C19F5BDAF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191758"/>
              </p:ext>
            </p:extLst>
          </p:nvPr>
        </p:nvGraphicFramePr>
        <p:xfrm>
          <a:off x="2121393" y="4000649"/>
          <a:ext cx="5799344" cy="6896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349360" imgH="279360" progId="Equation.DSMT4">
                  <p:embed/>
                </p:oleObj>
              </mc:Choice>
              <mc:Fallback>
                <p:oleObj name="Equation" r:id="rId6" imgW="23493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21393" y="4000649"/>
                        <a:ext cx="5799344" cy="6896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6"/>
          <p:cNvSpPr>
            <a:spLocks noGrp="1"/>
          </p:cNvSpPr>
          <p:nvPr>
            <p:ph idx="14"/>
          </p:nvPr>
        </p:nvSpPr>
        <p:spPr>
          <a:xfrm>
            <a:off x="457200" y="5363400"/>
            <a:ext cx="3657600" cy="504000"/>
          </a:xfrm>
        </p:spPr>
        <p:txBody>
          <a:bodyPr/>
          <a:lstStyle/>
          <a:p>
            <a:r>
              <a:rPr lang="en-US" sz="2800" dirty="0">
                <a:latin typeface="+mn-lt"/>
              </a:rPr>
              <a:t>Each of the implications</a:t>
            </a:r>
            <a:endParaRPr lang="en-IN" sz="2800" dirty="0">
              <a:latin typeface="+mn-lt"/>
            </a:endParaRPr>
          </a:p>
        </p:txBody>
      </p:sp>
      <p:graphicFrame>
        <p:nvGraphicFramePr>
          <p:cNvPr id="11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1723619"/>
              </p:ext>
            </p:extLst>
          </p:nvPr>
        </p:nvGraphicFramePr>
        <p:xfrm>
          <a:off x="4049713" y="5364163"/>
          <a:ext cx="979487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44240" imgH="228600" progId="Equation.DSMT4">
                  <p:embed/>
                </p:oleObj>
              </mc:Choice>
              <mc:Fallback>
                <p:oleObj name="Equation" r:id="rId8" imgW="444240" imgH="228600" progId="Equation.DSMT4">
                  <p:embed/>
                  <p:pic>
                    <p:nvPicPr>
                      <p:cNvPr id="9" name="Object 3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049713" y="5364163"/>
                        <a:ext cx="979487" cy="503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8"/>
          <p:cNvSpPr>
            <a:spLocks noGrp="1"/>
          </p:cNvSpPr>
          <p:nvPr>
            <p:ph idx="15"/>
          </p:nvPr>
        </p:nvSpPr>
        <p:spPr>
          <a:xfrm>
            <a:off x="5001000" y="5363400"/>
            <a:ext cx="1476000" cy="504000"/>
          </a:xfrm>
        </p:spPr>
        <p:txBody>
          <a:bodyPr/>
          <a:lstStyle/>
          <a:p>
            <a:r>
              <a:rPr lang="en-US" sz="2800" dirty="0">
                <a:latin typeface="+mn-lt"/>
              </a:rPr>
              <a:t>is a </a:t>
            </a:r>
            <a:r>
              <a:rPr lang="en-US" sz="2800" i="1" dirty="0">
                <a:latin typeface="+mn-lt"/>
              </a:rPr>
              <a:t>case</a:t>
            </a:r>
            <a:r>
              <a:rPr lang="en-US" sz="2800" dirty="0">
                <a:latin typeface="+mn-lt"/>
              </a:rPr>
              <a:t>.</a:t>
            </a:r>
            <a:endParaRPr lang="en-IN" sz="2800" dirty="0">
              <a:latin typeface="+mn-lt"/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A2FDD3B-AC26-4871-B40A-5B2CAEA8CDF1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52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0290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Proof by Cases</a:t>
            </a:r>
            <a:r>
              <a:rPr lang="en-IN" sz="1500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20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b="1" dirty="0">
                <a:latin typeface="+mn-lt"/>
              </a:rPr>
              <a:t>Example</a:t>
            </a:r>
            <a:r>
              <a:rPr lang="en-US" sz="2000" dirty="0">
                <a:latin typeface="+mn-lt"/>
              </a:rPr>
              <a:t>: Let </a:t>
            </a:r>
            <a:r>
              <a:rPr lang="en-US" sz="2000" i="1" dirty="0">
                <a:latin typeface="+mn-lt"/>
              </a:rPr>
              <a:t>a</a:t>
            </a:r>
            <a:r>
              <a:rPr lang="en-US" sz="2000" dirty="0">
                <a:latin typeface="+mn-lt"/>
                <a:sym typeface="Symbol"/>
              </a:rPr>
              <a:t> @ </a:t>
            </a:r>
            <a:r>
              <a:rPr lang="en-US" sz="2000" i="1" dirty="0">
                <a:latin typeface="+mn-lt"/>
                <a:sym typeface="Symbol"/>
              </a:rPr>
              <a:t>b</a:t>
            </a:r>
            <a:r>
              <a:rPr lang="en-US" sz="2000" dirty="0">
                <a:latin typeface="+mn-lt"/>
                <a:sym typeface="Symbol"/>
              </a:rPr>
              <a:t> = max{</a:t>
            </a:r>
            <a:r>
              <a:rPr lang="en-US" sz="2000" i="1" dirty="0">
                <a:latin typeface="+mn-lt"/>
                <a:sym typeface="Symbol"/>
              </a:rPr>
              <a:t>a</a:t>
            </a:r>
            <a:r>
              <a:rPr lang="en-US" sz="2000" dirty="0">
                <a:latin typeface="+mn-lt"/>
                <a:sym typeface="Symbol"/>
              </a:rPr>
              <a:t>, </a:t>
            </a:r>
            <a:r>
              <a:rPr lang="en-US" sz="2000" i="1" dirty="0">
                <a:latin typeface="+mn-lt"/>
                <a:sym typeface="Symbol"/>
              </a:rPr>
              <a:t>b</a:t>
            </a:r>
            <a:r>
              <a:rPr lang="en-US" sz="2000" dirty="0">
                <a:latin typeface="+mn-lt"/>
                <a:sym typeface="Symbol"/>
              </a:rPr>
              <a:t>} = a</a:t>
            </a:r>
            <a:r>
              <a:rPr lang="en-US" sz="2000" i="1" dirty="0">
                <a:latin typeface="+mn-lt"/>
                <a:sym typeface="Symbol"/>
              </a:rPr>
              <a:t> </a:t>
            </a:r>
            <a:r>
              <a:rPr lang="en-US" sz="2000" dirty="0">
                <a:latin typeface="+mn-lt"/>
                <a:sym typeface="Symbol"/>
              </a:rPr>
              <a:t>if</a:t>
            </a:r>
            <a:r>
              <a:rPr lang="en-US" sz="2000" dirty="0">
                <a:latin typeface="+mn-lt"/>
              </a:rPr>
              <a:t> </a:t>
            </a:r>
            <a:r>
              <a:rPr lang="en-US" sz="2000" i="1" dirty="0">
                <a:latin typeface="+mn-lt"/>
              </a:rPr>
              <a:t>a</a:t>
            </a:r>
            <a:r>
              <a:rPr lang="en-US" sz="2000" dirty="0">
                <a:latin typeface="+mn-lt"/>
                <a:ea typeface="Cambria Math"/>
              </a:rPr>
              <a:t> ≥ </a:t>
            </a:r>
            <a:r>
              <a:rPr lang="en-US" sz="2000" i="1" dirty="0">
                <a:latin typeface="+mn-lt"/>
              </a:rPr>
              <a:t>b,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>
                <a:latin typeface="+mn-lt"/>
                <a:sym typeface="Symbol"/>
              </a:rPr>
              <a:t>otherwise</a:t>
            </a:r>
            <a:br>
              <a:rPr lang="en-US" sz="2000" dirty="0">
                <a:latin typeface="+mn-lt"/>
                <a:sym typeface="Symbol"/>
              </a:rPr>
            </a:br>
            <a:r>
              <a:rPr lang="en-US" sz="2000" dirty="0">
                <a:latin typeface="+mn-lt"/>
                <a:sym typeface="Symbol"/>
              </a:rPr>
              <a:t>	</a:t>
            </a:r>
            <a:r>
              <a:rPr lang="en-US" sz="2000" i="1" dirty="0">
                <a:latin typeface="+mn-lt"/>
              </a:rPr>
              <a:t>a</a:t>
            </a:r>
            <a:r>
              <a:rPr lang="en-US" sz="2000" dirty="0">
                <a:latin typeface="+mn-lt"/>
                <a:sym typeface="Symbol"/>
              </a:rPr>
              <a:t> @ </a:t>
            </a:r>
            <a:r>
              <a:rPr lang="en-US" sz="2000" i="1" dirty="0">
                <a:latin typeface="+mn-lt"/>
                <a:sym typeface="Symbol"/>
              </a:rPr>
              <a:t>b</a:t>
            </a:r>
            <a:r>
              <a:rPr lang="en-US" sz="2000" dirty="0">
                <a:latin typeface="+mn-lt"/>
                <a:sym typeface="Symbol"/>
              </a:rPr>
              <a:t> = max{</a:t>
            </a:r>
            <a:r>
              <a:rPr lang="en-US" sz="2000" i="1" dirty="0">
                <a:latin typeface="+mn-lt"/>
                <a:sym typeface="Symbol"/>
              </a:rPr>
              <a:t>a</a:t>
            </a:r>
            <a:r>
              <a:rPr lang="en-US" sz="2000" dirty="0">
                <a:latin typeface="+mn-lt"/>
                <a:sym typeface="Symbol"/>
              </a:rPr>
              <a:t>, </a:t>
            </a:r>
            <a:r>
              <a:rPr lang="en-US" sz="2000" i="1" dirty="0">
                <a:latin typeface="+mn-lt"/>
                <a:sym typeface="Symbol"/>
              </a:rPr>
              <a:t>b</a:t>
            </a:r>
            <a:r>
              <a:rPr lang="en-US" sz="2000" dirty="0">
                <a:latin typeface="+mn-lt"/>
                <a:sym typeface="Symbol"/>
              </a:rPr>
              <a:t>} = </a:t>
            </a:r>
            <a:r>
              <a:rPr lang="en-US" sz="2000" i="1" dirty="0">
                <a:latin typeface="+mn-lt"/>
                <a:sym typeface="Symbol"/>
              </a:rPr>
              <a:t>b.</a:t>
            </a:r>
          </a:p>
          <a:p>
            <a:pPr>
              <a:spcBef>
                <a:spcPts val="0"/>
              </a:spcBef>
            </a:pPr>
            <a:r>
              <a:rPr lang="en-US" sz="2000" dirty="0">
                <a:latin typeface="+mn-lt"/>
                <a:sym typeface="Symbol"/>
              </a:rPr>
              <a:t>Show that for all real numbers </a:t>
            </a:r>
            <a:r>
              <a:rPr lang="en-US" sz="2000" i="1" dirty="0">
                <a:latin typeface="+mn-lt"/>
                <a:sym typeface="Symbol"/>
              </a:rPr>
              <a:t>a</a:t>
            </a:r>
            <a:r>
              <a:rPr lang="en-US" sz="2000" dirty="0">
                <a:latin typeface="+mn-lt"/>
                <a:sym typeface="Symbol"/>
              </a:rPr>
              <a:t>, </a:t>
            </a:r>
            <a:r>
              <a:rPr lang="en-US" sz="2000" i="1" dirty="0">
                <a:latin typeface="+mn-lt"/>
                <a:sym typeface="Symbol"/>
              </a:rPr>
              <a:t>b</a:t>
            </a:r>
            <a:r>
              <a:rPr lang="en-US" sz="2000" dirty="0">
                <a:latin typeface="+mn-lt"/>
                <a:sym typeface="Symbol"/>
              </a:rPr>
              <a:t>, </a:t>
            </a:r>
            <a:r>
              <a:rPr lang="en-US" sz="2000" i="1" dirty="0">
                <a:latin typeface="+mn-lt"/>
                <a:sym typeface="Symbol"/>
              </a:rPr>
              <a:t>c</a:t>
            </a:r>
            <a:endParaRPr lang="en-US" sz="2000" dirty="0">
              <a:latin typeface="+mn-lt"/>
              <a:sym typeface="Symbol"/>
            </a:endParaRPr>
          </a:p>
          <a:p>
            <a:pPr>
              <a:spcBef>
                <a:spcPts val="0"/>
              </a:spcBef>
            </a:pPr>
            <a:r>
              <a:rPr lang="en-US" sz="2000" dirty="0">
                <a:latin typeface="+mn-lt"/>
                <a:sym typeface="Symbol"/>
              </a:rPr>
              <a:t>			(a @b) @ c = a @ (b @ c)</a:t>
            </a:r>
          </a:p>
          <a:p>
            <a:pPr>
              <a:spcBef>
                <a:spcPts val="0"/>
              </a:spcBef>
            </a:pPr>
            <a:r>
              <a:rPr lang="en-US" sz="2000" dirty="0">
                <a:latin typeface="+mn-lt"/>
                <a:sym typeface="Symbol"/>
              </a:rPr>
              <a:t>(This means the operation @ is associative.)</a:t>
            </a:r>
          </a:p>
          <a:p>
            <a:pPr>
              <a:spcBef>
                <a:spcPts val="0"/>
              </a:spcBef>
            </a:pPr>
            <a:r>
              <a:rPr lang="en-US" sz="2000" b="1" dirty="0">
                <a:latin typeface="+mn-lt"/>
                <a:sym typeface="Symbol"/>
              </a:rPr>
              <a:t>Proof</a:t>
            </a:r>
            <a:r>
              <a:rPr lang="en-US" sz="2000" dirty="0">
                <a:latin typeface="+mn-lt"/>
                <a:sym typeface="Symbol"/>
              </a:rPr>
              <a:t>: Let </a:t>
            </a:r>
            <a:r>
              <a:rPr lang="en-US" sz="2000" i="1" dirty="0">
                <a:latin typeface="+mn-lt"/>
                <a:sym typeface="Symbol"/>
              </a:rPr>
              <a:t>a</a:t>
            </a:r>
            <a:r>
              <a:rPr lang="en-US" sz="2000" dirty="0">
                <a:latin typeface="+mn-lt"/>
                <a:sym typeface="Symbol"/>
              </a:rPr>
              <a:t>, </a:t>
            </a:r>
            <a:r>
              <a:rPr lang="en-US" sz="2000" i="1" dirty="0">
                <a:latin typeface="+mn-lt"/>
                <a:sym typeface="Symbol"/>
              </a:rPr>
              <a:t>b</a:t>
            </a:r>
            <a:r>
              <a:rPr lang="en-US" sz="2000" dirty="0">
                <a:latin typeface="+mn-lt"/>
                <a:sym typeface="Symbol"/>
              </a:rPr>
              <a:t>, and </a:t>
            </a:r>
            <a:r>
              <a:rPr lang="en-US" sz="2000" i="1" dirty="0">
                <a:latin typeface="+mn-lt"/>
                <a:sym typeface="Symbol"/>
              </a:rPr>
              <a:t>c</a:t>
            </a:r>
            <a:r>
              <a:rPr lang="en-US" sz="2000" dirty="0">
                <a:latin typeface="+mn-lt"/>
                <a:sym typeface="Symbol"/>
              </a:rPr>
              <a:t> be arbitrary real numbers.</a:t>
            </a:r>
          </a:p>
          <a:p>
            <a:pPr>
              <a:spcBef>
                <a:spcPts val="0"/>
              </a:spcBef>
            </a:pPr>
            <a:r>
              <a:rPr lang="en-US" sz="2000" dirty="0">
                <a:latin typeface="+mn-lt"/>
                <a:sym typeface="Symbol"/>
              </a:rPr>
              <a:t>Then one of the following 6 cases must hold.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000" i="1" dirty="0">
                <a:latin typeface="+mn-lt"/>
                <a:sym typeface="Symbol"/>
              </a:rPr>
              <a:t>a</a:t>
            </a:r>
            <a:r>
              <a:rPr lang="en-US" sz="2000" dirty="0">
                <a:latin typeface="+mn-lt"/>
                <a:sym typeface="Symbol"/>
              </a:rPr>
              <a:t> </a:t>
            </a:r>
            <a:r>
              <a:rPr lang="en-US" sz="2000" dirty="0">
                <a:latin typeface="+mn-lt"/>
                <a:ea typeface="Cambria Math"/>
                <a:sym typeface="Symbol"/>
              </a:rPr>
              <a:t>≥ </a:t>
            </a:r>
            <a:r>
              <a:rPr lang="en-US" sz="2000" i="1" dirty="0">
                <a:latin typeface="+mn-lt"/>
                <a:ea typeface="Cambria Math"/>
                <a:sym typeface="Symbol"/>
              </a:rPr>
              <a:t>b</a:t>
            </a:r>
            <a:r>
              <a:rPr lang="en-US" sz="2000" dirty="0">
                <a:latin typeface="+mn-lt"/>
                <a:ea typeface="Cambria Math"/>
                <a:sym typeface="Symbol"/>
              </a:rPr>
              <a:t> ≥ </a:t>
            </a:r>
            <a:r>
              <a:rPr lang="en-US" sz="2000" i="1" dirty="0">
                <a:latin typeface="+mn-lt"/>
                <a:ea typeface="Cambria Math"/>
                <a:sym typeface="Symbol"/>
              </a:rPr>
              <a:t>c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000" i="1" dirty="0">
                <a:latin typeface="+mn-lt"/>
                <a:sym typeface="Symbol"/>
              </a:rPr>
              <a:t>a</a:t>
            </a:r>
            <a:r>
              <a:rPr lang="en-US" sz="2000" dirty="0">
                <a:latin typeface="+mn-lt"/>
                <a:sym typeface="Symbol"/>
              </a:rPr>
              <a:t> </a:t>
            </a:r>
            <a:r>
              <a:rPr lang="en-US" sz="2000" dirty="0">
                <a:latin typeface="+mn-lt"/>
                <a:ea typeface="Cambria Math"/>
                <a:sym typeface="Symbol"/>
              </a:rPr>
              <a:t>≥ </a:t>
            </a:r>
            <a:r>
              <a:rPr lang="en-US" sz="2000" i="1" dirty="0">
                <a:latin typeface="+mn-lt"/>
                <a:ea typeface="Cambria Math"/>
                <a:sym typeface="Symbol"/>
              </a:rPr>
              <a:t>c</a:t>
            </a:r>
            <a:r>
              <a:rPr lang="en-US" sz="2000" dirty="0">
                <a:latin typeface="+mn-lt"/>
                <a:ea typeface="Cambria Math"/>
                <a:sym typeface="Symbol"/>
              </a:rPr>
              <a:t> ≥ </a:t>
            </a:r>
            <a:r>
              <a:rPr lang="en-US" sz="2000" i="1" dirty="0">
                <a:latin typeface="+mn-lt"/>
                <a:ea typeface="Cambria Math"/>
                <a:sym typeface="Symbol"/>
              </a:rPr>
              <a:t>b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000" i="1" dirty="0">
                <a:latin typeface="+mn-lt"/>
                <a:sym typeface="Symbol"/>
              </a:rPr>
              <a:t>b</a:t>
            </a:r>
            <a:r>
              <a:rPr lang="en-US" sz="2000" dirty="0">
                <a:latin typeface="+mn-lt"/>
                <a:sym typeface="Symbol"/>
              </a:rPr>
              <a:t> </a:t>
            </a:r>
            <a:r>
              <a:rPr lang="en-US" sz="2000" dirty="0">
                <a:latin typeface="+mn-lt"/>
                <a:ea typeface="Cambria Math"/>
                <a:sym typeface="Symbol"/>
              </a:rPr>
              <a:t>≥ </a:t>
            </a:r>
            <a:r>
              <a:rPr lang="en-US" sz="2000" i="1" dirty="0">
                <a:latin typeface="+mn-lt"/>
                <a:ea typeface="Cambria Math"/>
                <a:sym typeface="Symbol"/>
              </a:rPr>
              <a:t>a</a:t>
            </a:r>
            <a:r>
              <a:rPr lang="en-US" sz="2000" dirty="0">
                <a:latin typeface="+mn-lt"/>
                <a:ea typeface="Cambria Math"/>
                <a:sym typeface="Symbol"/>
              </a:rPr>
              <a:t> ≥</a:t>
            </a:r>
            <a:r>
              <a:rPr lang="en-US" sz="2000" i="1" dirty="0">
                <a:latin typeface="+mn-lt"/>
                <a:ea typeface="Cambria Math"/>
                <a:sym typeface="Symbol"/>
              </a:rPr>
              <a:t>c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000" i="1" dirty="0">
                <a:latin typeface="+mn-lt"/>
                <a:sym typeface="Symbol"/>
              </a:rPr>
              <a:t>b</a:t>
            </a:r>
            <a:r>
              <a:rPr lang="en-US" sz="2000" dirty="0">
                <a:latin typeface="+mn-lt"/>
                <a:sym typeface="Symbol"/>
              </a:rPr>
              <a:t> </a:t>
            </a:r>
            <a:r>
              <a:rPr lang="en-US" sz="2000" dirty="0">
                <a:latin typeface="+mn-lt"/>
                <a:ea typeface="Cambria Math"/>
                <a:sym typeface="Symbol"/>
              </a:rPr>
              <a:t>≥ </a:t>
            </a:r>
            <a:r>
              <a:rPr lang="en-US" sz="2000" i="1" dirty="0">
                <a:latin typeface="+mn-lt"/>
                <a:ea typeface="Cambria Math"/>
                <a:sym typeface="Symbol"/>
              </a:rPr>
              <a:t>c</a:t>
            </a:r>
            <a:r>
              <a:rPr lang="en-US" sz="2000" dirty="0">
                <a:latin typeface="+mn-lt"/>
                <a:ea typeface="Cambria Math"/>
                <a:sym typeface="Symbol"/>
              </a:rPr>
              <a:t> ≥</a:t>
            </a:r>
            <a:r>
              <a:rPr lang="en-US" sz="2000" i="1" dirty="0">
                <a:latin typeface="+mn-lt"/>
                <a:ea typeface="Cambria Math"/>
                <a:sym typeface="Symbol"/>
              </a:rPr>
              <a:t>a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000" i="1" dirty="0">
                <a:latin typeface="+mn-lt"/>
                <a:sym typeface="Symbol"/>
              </a:rPr>
              <a:t>c</a:t>
            </a:r>
            <a:r>
              <a:rPr lang="en-US" sz="2000" dirty="0">
                <a:latin typeface="+mn-lt"/>
                <a:sym typeface="Symbol"/>
              </a:rPr>
              <a:t> </a:t>
            </a:r>
            <a:r>
              <a:rPr lang="en-US" sz="2000" dirty="0">
                <a:latin typeface="+mn-lt"/>
                <a:ea typeface="Cambria Math"/>
                <a:sym typeface="Symbol"/>
              </a:rPr>
              <a:t>≥ </a:t>
            </a:r>
            <a:r>
              <a:rPr lang="en-US" sz="2000" i="1" dirty="0">
                <a:latin typeface="+mn-lt"/>
                <a:ea typeface="Cambria Math"/>
                <a:sym typeface="Symbol"/>
              </a:rPr>
              <a:t>a</a:t>
            </a:r>
            <a:r>
              <a:rPr lang="en-US" sz="2000" dirty="0">
                <a:latin typeface="+mn-lt"/>
                <a:ea typeface="Cambria Math"/>
                <a:sym typeface="Symbol"/>
              </a:rPr>
              <a:t> ≥ </a:t>
            </a:r>
            <a:r>
              <a:rPr lang="en-US" sz="2000" i="1" dirty="0">
                <a:latin typeface="+mn-lt"/>
                <a:ea typeface="Cambria Math"/>
                <a:sym typeface="Symbol"/>
              </a:rPr>
              <a:t>b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000" i="1" dirty="0">
                <a:latin typeface="+mn-lt"/>
                <a:sym typeface="Symbol"/>
              </a:rPr>
              <a:t>c</a:t>
            </a:r>
            <a:r>
              <a:rPr lang="en-US" sz="2000" dirty="0">
                <a:latin typeface="+mn-lt"/>
                <a:sym typeface="Symbol"/>
              </a:rPr>
              <a:t> </a:t>
            </a:r>
            <a:r>
              <a:rPr lang="en-US" sz="2000" dirty="0">
                <a:latin typeface="+mn-lt"/>
                <a:ea typeface="Cambria Math"/>
                <a:sym typeface="Symbol"/>
              </a:rPr>
              <a:t>≥ </a:t>
            </a:r>
            <a:r>
              <a:rPr lang="en-US" sz="2000" i="1" dirty="0">
                <a:latin typeface="+mn-lt"/>
                <a:ea typeface="Cambria Math"/>
                <a:sym typeface="Symbol"/>
              </a:rPr>
              <a:t>b</a:t>
            </a:r>
            <a:r>
              <a:rPr lang="en-US" sz="2000" dirty="0">
                <a:latin typeface="+mn-lt"/>
                <a:ea typeface="Cambria Math"/>
                <a:sym typeface="Symbol"/>
              </a:rPr>
              <a:t> ≥ </a:t>
            </a:r>
            <a:r>
              <a:rPr lang="en-US" sz="2000" i="1" dirty="0">
                <a:latin typeface="+mn-lt"/>
                <a:ea typeface="Cambria Math"/>
                <a:sym typeface="Symbol"/>
              </a:rPr>
              <a:t>a</a:t>
            </a:r>
            <a:endParaRPr lang="en-IN" sz="2000" dirty="0"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4343400" y="5867400"/>
            <a:ext cx="3200400" cy="411480"/>
          </a:xfrm>
        </p:spPr>
        <p:txBody>
          <a:bodyPr/>
          <a:lstStyle/>
          <a:p>
            <a:r>
              <a:rPr lang="en-US" sz="2000" i="1" dirty="0"/>
              <a:t>Continued on next slide</a:t>
            </a:r>
            <a:r>
              <a:rPr lang="en-US" sz="2000" dirty="0"/>
              <a:t> </a:t>
            </a:r>
            <a:r>
              <a:rPr lang="en-US" sz="2000" dirty="0">
                <a:sym typeface="Wingdings" pitchFamily="2" charset="2"/>
              </a:rPr>
              <a:t></a:t>
            </a:r>
            <a:endParaRPr lang="en-US" sz="2000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AE42B8C-5367-4C90-8B91-B4D0825509F9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53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20762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by Cases</a:t>
            </a:r>
            <a:r>
              <a:rPr lang="en-US" sz="1500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57800"/>
          </a:xfrm>
        </p:spPr>
        <p:txBody>
          <a:bodyPr/>
          <a:lstStyle/>
          <a:p>
            <a:pPr marL="514350" indent="-514350"/>
            <a:r>
              <a:rPr lang="en-US" dirty="0">
                <a:sym typeface="Symbol"/>
              </a:rPr>
              <a:t>Case </a:t>
            </a:r>
            <a:r>
              <a:rPr lang="en-US" dirty="0">
                <a:ea typeface="Cambria Math" pitchFamily="18" charset="0"/>
                <a:sym typeface="Symbol"/>
              </a:rPr>
              <a:t>1</a:t>
            </a:r>
            <a:r>
              <a:rPr lang="en-US" dirty="0">
                <a:sym typeface="Symbol"/>
              </a:rPr>
              <a:t>: a </a:t>
            </a:r>
            <a:r>
              <a:rPr lang="en-US" dirty="0">
                <a:ea typeface="Cambria Math"/>
                <a:sym typeface="Symbol"/>
              </a:rPr>
              <a:t>≥ b ≥ c</a:t>
            </a:r>
            <a:endParaRPr lang="en-US" dirty="0">
              <a:sym typeface="Symbol"/>
            </a:endParaRPr>
          </a:p>
          <a:p>
            <a:pPr marL="514350" indent="-514350"/>
            <a:r>
              <a:rPr lang="en-US" dirty="0">
                <a:sym typeface="Symbol"/>
              </a:rPr>
              <a:t>(a @ b) = a, a @ c = a, b @ c = b</a:t>
            </a:r>
          </a:p>
          <a:p>
            <a:pPr marL="514350" indent="-514350"/>
            <a:r>
              <a:rPr lang="en-US" dirty="0">
                <a:sym typeface="Symbol"/>
              </a:rPr>
              <a:t>Hence (a @ b) @ c = a = a @ (b @ c)</a:t>
            </a:r>
          </a:p>
          <a:p>
            <a:pPr marL="514350" indent="-514350"/>
            <a:r>
              <a:rPr lang="en-US" dirty="0">
                <a:sym typeface="Symbol"/>
              </a:rPr>
              <a:t>Therefore the equality holds for the first case.</a:t>
            </a:r>
          </a:p>
          <a:p>
            <a:r>
              <a:rPr lang="en-US" dirty="0">
                <a:sym typeface="Symbol"/>
              </a:rPr>
              <a:t>A complete proof requires that the equality be shown to hold for all 6 cases. But the proofs of the remaining cases are similar. Try them.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1765981-290F-4F09-A95F-83EB9F5A0320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54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0086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E3678-DF95-4F09-BB3E-B7C526D58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Without Loss of Generality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3AAE1-64BE-4F7E-9732-C32FD942F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6705600" cy="381000"/>
          </a:xfrm>
        </p:spPr>
        <p:txBody>
          <a:bodyPr/>
          <a:lstStyle/>
          <a:p>
            <a:r>
              <a:rPr lang="en-US" sz="2400" b="1" dirty="0">
                <a:latin typeface="+mn-lt"/>
              </a:rPr>
              <a:t> Example</a:t>
            </a:r>
            <a:r>
              <a:rPr lang="en-US" sz="2400" dirty="0">
                <a:latin typeface="+mn-lt"/>
              </a:rPr>
              <a:t>: Show that if </a:t>
            </a:r>
            <a:r>
              <a:rPr lang="en-US" sz="2400" i="1" dirty="0">
                <a:latin typeface="+mn-lt"/>
              </a:rPr>
              <a:t>x</a:t>
            </a:r>
            <a:r>
              <a:rPr lang="en-US" sz="2400" dirty="0">
                <a:latin typeface="+mn-lt"/>
              </a:rPr>
              <a:t> and </a:t>
            </a:r>
            <a:r>
              <a:rPr lang="en-US" sz="2400" i="1" dirty="0">
                <a:latin typeface="+mn-lt"/>
              </a:rPr>
              <a:t>y</a:t>
            </a:r>
            <a:r>
              <a:rPr lang="en-US" sz="2400" dirty="0">
                <a:latin typeface="+mn-lt"/>
              </a:rPr>
              <a:t> are integers and both </a:t>
            </a:r>
            <a:endParaRPr lang="en-IN" dirty="0">
              <a:latin typeface="+mn-lt"/>
            </a:endParaRP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13DA6943-74C0-4861-9662-C92D15281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9640689"/>
              </p:ext>
            </p:extLst>
          </p:nvPr>
        </p:nvGraphicFramePr>
        <p:xfrm>
          <a:off x="7026275" y="1362075"/>
          <a:ext cx="150812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12520" imgH="215640" progId="Equation.DSMT4">
                  <p:embed/>
                </p:oleObj>
              </mc:Choice>
              <mc:Fallback>
                <p:oleObj name="Equation" r:id="rId2" imgW="812520" imgH="2156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BF0A481F-1A3C-46A3-B14B-C6A336843E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026275" y="1362075"/>
                        <a:ext cx="1508125" cy="400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F5F714-E224-4FFC-9DA0-6311336AF92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533400" y="1645920"/>
            <a:ext cx="5181600" cy="381000"/>
          </a:xfrm>
        </p:spPr>
        <p:txBody>
          <a:bodyPr/>
          <a:lstStyle/>
          <a:p>
            <a:r>
              <a:rPr lang="en-US" sz="2400" dirty="0">
                <a:latin typeface="+mn-lt"/>
              </a:rPr>
              <a:t>are even, then both </a:t>
            </a:r>
            <a:r>
              <a:rPr lang="en-US" sz="2400" i="1" dirty="0">
                <a:latin typeface="+mn-lt"/>
              </a:rPr>
              <a:t>x</a:t>
            </a:r>
            <a:r>
              <a:rPr lang="en-US" sz="2400" dirty="0">
                <a:latin typeface="+mn-lt"/>
              </a:rPr>
              <a:t> and </a:t>
            </a:r>
            <a:r>
              <a:rPr lang="en-US" sz="2400" i="1" dirty="0">
                <a:latin typeface="+mn-lt"/>
              </a:rPr>
              <a:t>y</a:t>
            </a:r>
            <a:r>
              <a:rPr lang="en-US" sz="2400" dirty="0">
                <a:latin typeface="+mn-lt"/>
              </a:rPr>
              <a:t> are even.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736E90-DAC0-4C5C-AB84-FDDFD9AF3D02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7200" y="2209800"/>
            <a:ext cx="8229600" cy="2292231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400" b="1" dirty="0"/>
              <a:t>Proof</a:t>
            </a:r>
            <a:r>
              <a:rPr lang="en-US" sz="2400" dirty="0"/>
              <a:t>: Use a proof by contraposition. Suppose </a:t>
            </a:r>
            <a:r>
              <a:rPr lang="en-US" sz="2400" i="1" dirty="0"/>
              <a:t>x </a:t>
            </a:r>
            <a:r>
              <a:rPr lang="en-US" sz="2400" dirty="0"/>
              <a:t>and </a:t>
            </a:r>
            <a:r>
              <a:rPr lang="en-US" sz="2400" i="1" dirty="0"/>
              <a:t>y</a:t>
            </a:r>
            <a:r>
              <a:rPr lang="en-US" sz="2400" dirty="0"/>
              <a:t> are not both even. Then, one or both are odd. Without loss of generality, assume that </a:t>
            </a:r>
            <a:r>
              <a:rPr lang="en-US" sz="2400" i="1" dirty="0">
                <a:ea typeface="Cambria Math" pitchFamily="18" charset="0"/>
              </a:rPr>
              <a:t>x</a:t>
            </a:r>
            <a:r>
              <a:rPr lang="en-US" sz="2400" dirty="0"/>
              <a:t> is odd. Then </a:t>
            </a:r>
            <a:r>
              <a:rPr lang="en-US" sz="2400" i="1" dirty="0">
                <a:ea typeface="Cambria Math" pitchFamily="18" charset="0"/>
              </a:rPr>
              <a:t>x</a:t>
            </a:r>
            <a:r>
              <a:rPr lang="en-US" sz="2400" dirty="0">
                <a:ea typeface="Cambria Math" pitchFamily="18" charset="0"/>
              </a:rPr>
              <a:t> = 2</a:t>
            </a:r>
            <a:r>
              <a:rPr lang="en-US" sz="2400" i="1" dirty="0">
                <a:ea typeface="Cambria Math" pitchFamily="18" charset="0"/>
              </a:rPr>
              <a:t>m</a:t>
            </a:r>
            <a:r>
              <a:rPr lang="en-US" sz="2400" dirty="0">
                <a:ea typeface="Cambria Math" pitchFamily="18" charset="0"/>
              </a:rPr>
              <a:t> + 1 </a:t>
            </a:r>
            <a:r>
              <a:rPr lang="en-US" sz="2400" dirty="0"/>
              <a:t>for some integer </a:t>
            </a:r>
            <a:r>
              <a:rPr lang="en-US" sz="2400" i="1" dirty="0"/>
              <a:t>m</a:t>
            </a:r>
            <a:r>
              <a:rPr lang="en-US" sz="2400" dirty="0"/>
              <a:t>.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400" i="1" dirty="0">
                <a:latin typeface="+mn-lt"/>
              </a:rPr>
              <a:t>Case </a:t>
            </a:r>
            <a:r>
              <a:rPr lang="en-US" sz="2400" i="1" dirty="0">
                <a:latin typeface="+mn-lt"/>
                <a:ea typeface="Cambria Math" pitchFamily="18" charset="0"/>
              </a:rPr>
              <a:t>1</a:t>
            </a:r>
            <a:r>
              <a:rPr lang="en-US" sz="2400" dirty="0">
                <a:latin typeface="+mn-lt"/>
              </a:rPr>
              <a:t>: </a:t>
            </a:r>
            <a:r>
              <a:rPr lang="en-US" sz="2400" i="1" dirty="0">
                <a:latin typeface="+mn-lt"/>
              </a:rPr>
              <a:t>y</a:t>
            </a:r>
            <a:r>
              <a:rPr lang="en-US" sz="2400" dirty="0">
                <a:latin typeface="+mn-lt"/>
              </a:rPr>
              <a:t> is even. Then </a:t>
            </a:r>
            <a:r>
              <a:rPr lang="en-US" sz="2400" i="1" dirty="0">
                <a:latin typeface="+mn-lt"/>
                <a:ea typeface="Cambria Math" pitchFamily="18" charset="0"/>
              </a:rPr>
              <a:t>y</a:t>
            </a:r>
            <a:r>
              <a:rPr lang="en-US" sz="2400" dirty="0">
                <a:latin typeface="+mn-lt"/>
                <a:ea typeface="Cambria Math" pitchFamily="18" charset="0"/>
              </a:rPr>
              <a:t> = 2</a:t>
            </a:r>
            <a:r>
              <a:rPr lang="en-US" sz="2400" i="1" dirty="0">
                <a:latin typeface="+mn-lt"/>
                <a:ea typeface="Cambria Math" pitchFamily="18" charset="0"/>
              </a:rPr>
              <a:t>n</a:t>
            </a:r>
            <a:r>
              <a:rPr lang="en-US" sz="2400" dirty="0">
                <a:latin typeface="+mn-lt"/>
                <a:ea typeface="Cambria Math" pitchFamily="18" charset="0"/>
              </a:rPr>
              <a:t> </a:t>
            </a:r>
            <a:r>
              <a:rPr lang="en-US" sz="2400" dirty="0">
                <a:latin typeface="+mn-lt"/>
              </a:rPr>
              <a:t>for some integer </a:t>
            </a:r>
            <a:r>
              <a:rPr lang="en-US" sz="2400" i="1" dirty="0">
                <a:latin typeface="+mn-lt"/>
              </a:rPr>
              <a:t>n</a:t>
            </a:r>
            <a:r>
              <a:rPr lang="en-US" sz="2400" dirty="0">
                <a:latin typeface="+mn-lt"/>
              </a:rPr>
              <a:t>, so</a:t>
            </a:r>
            <a:endParaRPr lang="en-IN" dirty="0">
              <a:latin typeface="+mn-lt"/>
            </a:endParaRPr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27A02126-11A6-48E2-9D12-74E6F4333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1304934"/>
              </p:ext>
            </p:extLst>
          </p:nvPr>
        </p:nvGraphicFramePr>
        <p:xfrm>
          <a:off x="914400" y="3810000"/>
          <a:ext cx="5867400" cy="5075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933640" imgH="253800" progId="Equation.DSMT4">
                  <p:embed/>
                </p:oleObj>
              </mc:Choice>
              <mc:Fallback>
                <p:oleObj name="Equation" r:id="rId4" imgW="2933640" imgH="253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8059463-C0EB-4E92-916A-B31E6044051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3810000"/>
                        <a:ext cx="5867400" cy="5075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0E6A22-E39D-4074-B470-B94F5E17D6A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09600" y="4343400"/>
            <a:ext cx="7391400" cy="381000"/>
          </a:xfrm>
        </p:spPr>
        <p:txBody>
          <a:bodyPr/>
          <a:lstStyle/>
          <a:p>
            <a:r>
              <a:rPr lang="en-US" sz="2400" i="1" dirty="0">
                <a:latin typeface="Calibri (Body)"/>
                <a:ea typeface="Cambria Math" pitchFamily="18" charset="0"/>
              </a:rPr>
              <a:t>Case 2</a:t>
            </a:r>
            <a:r>
              <a:rPr lang="en-US" sz="2400" dirty="0">
                <a:latin typeface="Calibri (Body)"/>
                <a:ea typeface="Cambria Math" pitchFamily="18" charset="0"/>
              </a:rPr>
              <a:t>:</a:t>
            </a:r>
            <a:r>
              <a:rPr lang="en-US" sz="2400" i="1" dirty="0">
                <a:latin typeface="Calibri (Body)"/>
              </a:rPr>
              <a:t> y</a:t>
            </a:r>
            <a:r>
              <a:rPr lang="en-US" sz="2400" dirty="0">
                <a:latin typeface="Calibri (Body)"/>
              </a:rPr>
              <a:t> is odd. Then </a:t>
            </a:r>
            <a:r>
              <a:rPr lang="en-US" sz="2400" i="1" dirty="0">
                <a:latin typeface="Calibri (Body)"/>
                <a:ea typeface="Cambria Math" pitchFamily="18" charset="0"/>
              </a:rPr>
              <a:t>y</a:t>
            </a:r>
            <a:r>
              <a:rPr lang="en-US" sz="2400" dirty="0">
                <a:latin typeface="Calibri (Body)"/>
                <a:ea typeface="Cambria Math" pitchFamily="18" charset="0"/>
              </a:rPr>
              <a:t> = 2</a:t>
            </a:r>
            <a:r>
              <a:rPr lang="en-US" sz="2400" i="1" dirty="0">
                <a:latin typeface="Calibri (Body)"/>
                <a:ea typeface="Cambria Math" pitchFamily="18" charset="0"/>
              </a:rPr>
              <a:t>n + </a:t>
            </a:r>
            <a:r>
              <a:rPr lang="en-US" sz="2400" dirty="0">
                <a:latin typeface="Calibri (Body)"/>
                <a:ea typeface="Cambria Math" pitchFamily="18" charset="0"/>
              </a:rPr>
              <a:t>1 </a:t>
            </a:r>
            <a:r>
              <a:rPr lang="en-US" sz="2400" dirty="0">
                <a:latin typeface="Calibri (Body)"/>
              </a:rPr>
              <a:t>for some integer </a:t>
            </a:r>
            <a:r>
              <a:rPr lang="en-US" sz="2400" i="1" dirty="0">
                <a:latin typeface="Calibri (Body)"/>
              </a:rPr>
              <a:t>n</a:t>
            </a:r>
            <a:r>
              <a:rPr lang="en-US" sz="2400" dirty="0">
                <a:latin typeface="Calibri (Body)"/>
              </a:rPr>
              <a:t>, so</a:t>
            </a:r>
            <a:endParaRPr lang="en-IN" dirty="0">
              <a:latin typeface="Calibri (Body)"/>
            </a:endParaRP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D0E22665-1ACF-40BC-8C36-1822EDAF6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7892239"/>
              </p:ext>
            </p:extLst>
          </p:nvPr>
        </p:nvGraphicFramePr>
        <p:xfrm>
          <a:off x="922020" y="4686300"/>
          <a:ext cx="73914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784320" imgH="253800" progId="Equation.DSMT4">
                  <p:embed/>
                </p:oleObj>
              </mc:Choice>
              <mc:Fallback>
                <p:oleObj name="Equation" r:id="rId6" imgW="3784320" imgH="2538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0952DAF-C4E8-4D37-BD5D-0C7AC7E189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22020" y="4686300"/>
                        <a:ext cx="73914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8E7646C-B764-4EC7-A931-460064171651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7200" y="5181600"/>
            <a:ext cx="8131176" cy="1295400"/>
          </a:xfrm>
        </p:spPr>
        <p:txBody>
          <a:bodyPr/>
          <a:lstStyle/>
          <a:p>
            <a:r>
              <a:rPr lang="en-US" sz="2400" dirty="0">
                <a:latin typeface="Calibri (Body)"/>
                <a:ea typeface="Cambria Math" pitchFamily="18" charset="0"/>
              </a:rPr>
              <a:t>We only cover the case where </a:t>
            </a:r>
            <a:r>
              <a:rPr lang="en-US" sz="2400" i="1" dirty="0">
                <a:latin typeface="Calibri (Body)"/>
                <a:ea typeface="Cambria Math" pitchFamily="18" charset="0"/>
              </a:rPr>
              <a:t>x</a:t>
            </a:r>
            <a:r>
              <a:rPr lang="en-US" sz="2400" dirty="0">
                <a:latin typeface="Calibri (Body)"/>
                <a:ea typeface="Cambria Math" pitchFamily="18" charset="0"/>
              </a:rPr>
              <a:t> is odd because the case where </a:t>
            </a:r>
            <a:r>
              <a:rPr lang="en-US" sz="2400" i="1" dirty="0">
                <a:latin typeface="Calibri (Body)"/>
                <a:ea typeface="Cambria Math" pitchFamily="18" charset="0"/>
              </a:rPr>
              <a:t>y</a:t>
            </a:r>
            <a:r>
              <a:rPr lang="en-US" sz="2400" dirty="0">
                <a:latin typeface="Calibri (Body)"/>
                <a:ea typeface="Cambria Math" pitchFamily="18" charset="0"/>
              </a:rPr>
              <a:t> is odd is similar. The use phrase </a:t>
            </a:r>
            <a:r>
              <a:rPr lang="en-US" sz="2400" i="1" dirty="0">
                <a:latin typeface="Calibri (Body)"/>
                <a:ea typeface="Cambria Math" pitchFamily="18" charset="0"/>
              </a:rPr>
              <a:t>without  loss of generality</a:t>
            </a:r>
            <a:r>
              <a:rPr lang="en-US" sz="2400" b="1" dirty="0">
                <a:latin typeface="Calibri (Body)"/>
                <a:ea typeface="Cambria Math" pitchFamily="18" charset="0"/>
              </a:rPr>
              <a:t> </a:t>
            </a:r>
            <a:r>
              <a:rPr lang="en-US" sz="2400" dirty="0">
                <a:latin typeface="Calibri (Body)"/>
                <a:ea typeface="Cambria Math" pitchFamily="18" charset="0"/>
              </a:rPr>
              <a:t>(WLOG) indicates this.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BC53CB2-9BD8-43E7-9540-D4972E36F451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55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91918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A06C3-45F6-409E-965E-D9F54B8EB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Existence Proofs</a:t>
            </a:r>
          </a:p>
        </p:txBody>
      </p:sp>
      <p:pic>
        <p:nvPicPr>
          <p:cNvPr id="15" name="Picture 2" descr="A portrait of Srinivasa Ramanujan.">
            <a:extLst>
              <a:ext uri="{FF2B5EF4-FFF2-40B4-BE49-F238E27FC236}">
                <a16:creationId xmlns:a16="http://schemas.microsoft.com/office/drawing/2014/main" id="{FEE37765-F8D2-4F75-AA97-193A438D5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97782" y="105955"/>
            <a:ext cx="890016" cy="102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67046-A750-493A-8990-9A6574E11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2098" y="152400"/>
            <a:ext cx="1527602" cy="1066800"/>
          </a:xfrm>
        </p:spPr>
        <p:txBody>
          <a:bodyPr/>
          <a:lstStyle/>
          <a:p>
            <a:pPr lvl="0">
              <a:spcBef>
                <a:spcPts val="300"/>
              </a:spcBef>
            </a:pPr>
            <a:r>
              <a:rPr lang="en-US" sz="2000" dirty="0">
                <a:solidFill>
                  <a:prstClr val="black"/>
                </a:solidFill>
                <a:latin typeface="+mn-lt"/>
              </a:rPr>
              <a:t>Srinivasa Ramanujan</a:t>
            </a:r>
          </a:p>
          <a:p>
            <a:pPr lvl="0">
              <a:spcBef>
                <a:spcPts val="300"/>
              </a:spcBef>
            </a:pPr>
            <a:r>
              <a:rPr lang="en-US" sz="2000" dirty="0">
                <a:solidFill>
                  <a:prstClr val="black"/>
                </a:solidFill>
                <a:latin typeface="+mn-lt"/>
              </a:rPr>
              <a:t>(1887-1920)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32456C-2A74-4C88-9978-48E10D0BFA8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7200" y="1295400"/>
            <a:ext cx="4114800" cy="383078"/>
          </a:xfrm>
        </p:spPr>
        <p:txBody>
          <a:bodyPr/>
          <a:lstStyle/>
          <a:p>
            <a:r>
              <a:rPr lang="en-US" sz="2400" dirty="0">
                <a:solidFill>
                  <a:prstClr val="black"/>
                </a:solidFill>
                <a:latin typeface="+mn-lt"/>
              </a:rPr>
              <a:t>Proof of theorems of the form</a:t>
            </a:r>
            <a:endParaRPr lang="en-IN" dirty="0">
              <a:latin typeface="+mn-lt"/>
            </a:endParaRPr>
          </a:p>
        </p:txBody>
      </p:sp>
      <p:graphicFrame>
        <p:nvGraphicFramePr>
          <p:cNvPr id="17" name="Object 5">
            <a:extLst>
              <a:ext uri="{FF2B5EF4-FFF2-40B4-BE49-F238E27FC236}">
                <a16:creationId xmlns:a16="http://schemas.microsoft.com/office/drawing/2014/main" id="{30A68ACA-6205-4CD3-AB56-CC44A0D03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6526015"/>
              </p:ext>
            </p:extLst>
          </p:nvPr>
        </p:nvGraphicFramePr>
        <p:xfrm>
          <a:off x="4343400" y="1305017"/>
          <a:ext cx="978698" cy="466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33160" imgH="253800" progId="Equation.DSMT4">
                  <p:embed/>
                </p:oleObj>
              </mc:Choice>
              <mc:Fallback>
                <p:oleObj name="Equation" r:id="rId3" imgW="533160" imgH="253800" progId="Equation.DSMT4">
                  <p:embed/>
                  <p:pic>
                    <p:nvPicPr>
                      <p:cNvPr id="13" name="Object 5">
                        <a:extLs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43400" y="1305017"/>
                        <a:ext cx="978698" cy="4660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97666B-6E9C-4A0F-8888-E0DB355EA965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2761" y="1752600"/>
            <a:ext cx="7924800" cy="1604354"/>
          </a:xfrm>
        </p:spPr>
        <p:txBody>
          <a:bodyPr/>
          <a:lstStyle/>
          <a:p>
            <a:pPr lvl="0">
              <a:spcBef>
                <a:spcPts val="300"/>
              </a:spcBef>
            </a:pPr>
            <a:r>
              <a:rPr lang="en-US" sz="2400" b="1" dirty="0">
                <a:solidFill>
                  <a:prstClr val="black"/>
                </a:solidFill>
                <a:latin typeface="+mn-lt"/>
              </a:rPr>
              <a:t>Constructive</a:t>
            </a:r>
            <a:r>
              <a:rPr lang="en-US" sz="2400" dirty="0">
                <a:solidFill>
                  <a:prstClr val="black"/>
                </a:solidFill>
                <a:latin typeface="+mn-lt"/>
              </a:rPr>
              <a:t> existence proof: </a:t>
            </a:r>
          </a:p>
          <a:p>
            <a:pPr marL="349200" lvl="1" indent="-349200">
              <a:spcBef>
                <a:spcPts val="300"/>
              </a:spcBef>
              <a:buClr>
                <a:srgbClr val="04617B"/>
              </a:buClr>
            </a:pPr>
            <a:r>
              <a:rPr lang="en-US" sz="2400" dirty="0">
                <a:solidFill>
                  <a:prstClr val="black"/>
                </a:solidFill>
                <a:latin typeface="+mn-lt"/>
              </a:rPr>
              <a:t>Find an explicit value of </a:t>
            </a:r>
            <a:r>
              <a:rPr lang="en-US" sz="2400" i="1" dirty="0">
                <a:solidFill>
                  <a:prstClr val="black"/>
                </a:solidFill>
                <a:latin typeface="+mn-lt"/>
              </a:rPr>
              <a:t>c</a:t>
            </a:r>
            <a:r>
              <a:rPr lang="en-US" sz="2400" dirty="0">
                <a:solidFill>
                  <a:prstClr val="black"/>
                </a:solidFill>
                <a:latin typeface="+mn-lt"/>
              </a:rPr>
              <a:t>, for which </a:t>
            </a:r>
            <a:r>
              <a:rPr lang="en-US" sz="2400" i="1" dirty="0">
                <a:solidFill>
                  <a:prstClr val="black"/>
                </a:solidFill>
                <a:latin typeface="+mn-lt"/>
              </a:rPr>
              <a:t>P(c) </a:t>
            </a:r>
            <a:r>
              <a:rPr lang="en-US" sz="2400" dirty="0">
                <a:solidFill>
                  <a:prstClr val="black"/>
                </a:solidFill>
                <a:latin typeface="+mn-lt"/>
              </a:rPr>
              <a:t>is true.</a:t>
            </a:r>
          </a:p>
          <a:p>
            <a:pPr marL="349200" lvl="1" indent="-349200">
              <a:spcBef>
                <a:spcPts val="300"/>
              </a:spcBef>
              <a:buClr>
                <a:srgbClr val="04617B"/>
              </a:buClr>
            </a:pPr>
            <a:r>
              <a:rPr lang="en-US" sz="2400" dirty="0">
                <a:solidFill>
                  <a:prstClr val="black"/>
                </a:solidFill>
                <a:latin typeface="+mn-lt"/>
              </a:rPr>
              <a:t>Then</a:t>
            </a:r>
            <a:endParaRPr lang="en-IN" sz="2400" dirty="0">
              <a:latin typeface="+mn-lt"/>
            </a:endParaRP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EBE8F06A-A864-42BB-B4EB-B485ACFAA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5842081"/>
              </p:ext>
            </p:extLst>
          </p:nvPr>
        </p:nvGraphicFramePr>
        <p:xfrm>
          <a:off x="1565909" y="2725445"/>
          <a:ext cx="931919" cy="4779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95000" imgH="253800" progId="Equation.DSMT4">
                  <p:embed/>
                </p:oleObj>
              </mc:Choice>
              <mc:Fallback>
                <p:oleObj name="Equation" r:id="rId5" imgW="495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65909" y="2725445"/>
                        <a:ext cx="931919" cy="4779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A00AE3-0AA0-4695-96E0-BFEFD5627C5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2362200" y="2702119"/>
            <a:ext cx="5562600" cy="381000"/>
          </a:xfrm>
        </p:spPr>
        <p:txBody>
          <a:bodyPr/>
          <a:lstStyle/>
          <a:p>
            <a:r>
              <a:rPr lang="en-US" sz="2400" dirty="0"/>
              <a:t>is true by Existential Generalization (EG).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D7697FF-0780-409B-B635-6CD2D40D6D3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3268292"/>
            <a:ext cx="8388000" cy="1684708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400" b="1" dirty="0"/>
              <a:t>Example</a:t>
            </a:r>
            <a:r>
              <a:rPr lang="en-US" sz="2400" dirty="0"/>
              <a:t>: Show that there is a positive integer that can be written as the sum of cubes of positive integers in two different ways:</a:t>
            </a:r>
          </a:p>
          <a:p>
            <a:pPr>
              <a:spcBef>
                <a:spcPts val="300"/>
              </a:spcBef>
            </a:pPr>
            <a:r>
              <a:rPr lang="en-US" sz="2400" b="1" dirty="0"/>
              <a:t>Proof</a:t>
            </a:r>
            <a:r>
              <a:rPr lang="en-US" sz="2400" dirty="0"/>
              <a:t>:		</a:t>
            </a:r>
            <a:r>
              <a:rPr lang="en-US" sz="2400" dirty="0">
                <a:ea typeface="Cambria Math" pitchFamily="18" charset="0"/>
              </a:rPr>
              <a:t>1729 is such a number since</a:t>
            </a:r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9ED5120B-CD4B-4E23-996D-FDCE0B1C86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4195743"/>
              </p:ext>
            </p:extLst>
          </p:nvPr>
        </p:nvGraphicFramePr>
        <p:xfrm>
          <a:off x="1912564" y="4572000"/>
          <a:ext cx="3345236" cy="467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726920" imgH="241200" progId="Equation.DSMT4">
                  <p:embed/>
                </p:oleObj>
              </mc:Choice>
              <mc:Fallback>
                <p:oleObj name="Equation" r:id="rId7" imgW="1726920" imgH="24120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ED67A4D6-9861-48B2-9BA9-69DFBDC450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12564" y="4572000"/>
                        <a:ext cx="3345236" cy="467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9" descr="A portrait of Godfrey Harold Hardy.">
            <a:extLst>
              <a:ext uri="{FF2B5EF4-FFF2-40B4-BE49-F238E27FC236}">
                <a16:creationId xmlns:a16="http://schemas.microsoft.com/office/drawing/2014/main" id="{ED912A79-3462-48A0-BE2E-60FC17F39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3469" y="5230429"/>
            <a:ext cx="1069543" cy="124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B732642-F442-4DCB-B7C8-5816F7D7895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854867" y="5617257"/>
            <a:ext cx="2506462" cy="859743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000" dirty="0"/>
              <a:t>Godfrey Harold Hardy</a:t>
            </a:r>
          </a:p>
          <a:p>
            <a:pPr>
              <a:spcBef>
                <a:spcPts val="300"/>
              </a:spcBef>
            </a:pPr>
            <a:r>
              <a:rPr lang="en-US" sz="2000" dirty="0">
                <a:latin typeface="Cambria Math" pitchFamily="18" charset="0"/>
                <a:ea typeface="Cambria Math" pitchFamily="18" charset="0"/>
              </a:rPr>
              <a:t>(1877-1947)</a:t>
            </a:r>
            <a:endParaRPr lang="en-US" sz="2000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4799561C-0EB9-45CB-8436-810028FA1195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56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49740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B20AB-45FD-40B6-B0ED-B834CC488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Nonconstructive Existence Proofs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786F8-1E7B-4423-BAC3-E33F77884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1981200"/>
          </a:xfrm>
        </p:spPr>
        <p:txBody>
          <a:bodyPr/>
          <a:lstStyle/>
          <a:p>
            <a:r>
              <a:rPr lang="en-US" sz="2800" dirty="0"/>
              <a:t>In a </a:t>
            </a:r>
            <a:r>
              <a:rPr lang="en-US" sz="2800" i="1" dirty="0"/>
              <a:t>nonconstructive</a:t>
            </a:r>
            <a:r>
              <a:rPr lang="en-US" sz="2800" dirty="0"/>
              <a:t> existence proof, we assume no </a:t>
            </a:r>
            <a:r>
              <a:rPr lang="en-US" sz="2800" i="1" dirty="0"/>
              <a:t>c</a:t>
            </a:r>
            <a:r>
              <a:rPr lang="en-US" sz="2800" dirty="0"/>
              <a:t> exists which makes </a:t>
            </a:r>
            <a:r>
              <a:rPr lang="en-US" sz="2800" i="1" dirty="0"/>
              <a:t>P(c)</a:t>
            </a:r>
            <a:r>
              <a:rPr lang="en-US" sz="2800" dirty="0"/>
              <a:t> true and derive a contradiction.</a:t>
            </a:r>
          </a:p>
          <a:p>
            <a:r>
              <a:rPr lang="en-US" sz="2800" b="1" dirty="0"/>
              <a:t>Example</a:t>
            </a:r>
            <a:r>
              <a:rPr lang="en-US" sz="2800" dirty="0"/>
              <a:t>: Show that there exist irrational numbers </a:t>
            </a:r>
            <a:r>
              <a:rPr lang="en-US" sz="2800" i="1" dirty="0"/>
              <a:t>x</a:t>
            </a:r>
            <a:r>
              <a:rPr lang="en-US" sz="2800" dirty="0"/>
              <a:t> and </a:t>
            </a:r>
            <a:r>
              <a:rPr lang="en-US" sz="2800" i="1" dirty="0"/>
              <a:t>y</a:t>
            </a:r>
            <a:r>
              <a:rPr lang="en-US" sz="2800" dirty="0"/>
              <a:t> such that</a:t>
            </a:r>
          </a:p>
        </p:txBody>
      </p:sp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B900EE7C-0C3E-4424-BE10-E062BCCF8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1962064"/>
              </p:ext>
            </p:extLst>
          </p:nvPr>
        </p:nvGraphicFramePr>
        <p:xfrm>
          <a:off x="2173288" y="2819400"/>
          <a:ext cx="376237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7480" imgH="190440" progId="Equation.DSMT4">
                  <p:embed/>
                </p:oleObj>
              </mc:Choice>
              <mc:Fallback>
                <p:oleObj name="Equation" r:id="rId2" imgW="17748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73288" y="2819400"/>
                        <a:ext cx="376237" cy="403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58A59-9DD5-45C8-9952-D0142F606D8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438400" y="2791289"/>
            <a:ext cx="1752600" cy="533399"/>
          </a:xfrm>
        </p:spPr>
        <p:txBody>
          <a:bodyPr/>
          <a:lstStyle/>
          <a:p>
            <a:r>
              <a:rPr lang="en-US" sz="2800" dirty="0"/>
              <a:t>is rational.</a:t>
            </a:r>
            <a:endParaRPr lang="en-IN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E08ADC-10B5-4ED8-B8E7-31677D18958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3429000"/>
            <a:ext cx="3352800" cy="457200"/>
          </a:xfrm>
        </p:spPr>
        <p:txBody>
          <a:bodyPr/>
          <a:lstStyle/>
          <a:p>
            <a:r>
              <a:rPr lang="en-US" sz="2800" b="1" dirty="0"/>
              <a:t>Proof:</a:t>
            </a:r>
            <a:r>
              <a:rPr lang="en-US" sz="2800" dirty="0"/>
              <a:t> We know that</a:t>
            </a:r>
            <a:endParaRPr lang="en-IN" sz="2800" dirty="0"/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BD76D431-2DD3-4596-ADA1-0636CBE3B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06225"/>
              </p:ext>
            </p:extLst>
          </p:nvPr>
        </p:nvGraphicFramePr>
        <p:xfrm>
          <a:off x="3585448" y="3439999"/>
          <a:ext cx="433177" cy="40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8600" imgH="215640" progId="Equation.DSMT4">
                  <p:embed/>
                </p:oleObj>
              </mc:Choice>
              <mc:Fallback>
                <p:oleObj name="Equation" r:id="rId4" imgW="22860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85448" y="3439999"/>
                        <a:ext cx="433177" cy="409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356F93-0F96-40D3-A0BA-ACFFD005FAB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993349" y="3429000"/>
            <a:ext cx="3867944" cy="623344"/>
          </a:xfrm>
        </p:spPr>
        <p:txBody>
          <a:bodyPr/>
          <a:lstStyle/>
          <a:p>
            <a:r>
              <a:rPr lang="en-US" sz="2800" dirty="0">
                <a:ea typeface="Cambria Math"/>
              </a:rPr>
              <a:t>is irrational. Consider the</a:t>
            </a:r>
            <a:endParaRPr lang="en-IN" sz="28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581C600-DB0E-4E09-94B2-302C0DEC7B1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3886200"/>
            <a:ext cx="1447800" cy="623344"/>
          </a:xfrm>
        </p:spPr>
        <p:txBody>
          <a:bodyPr/>
          <a:lstStyle/>
          <a:p>
            <a:r>
              <a:rPr lang="en-US" sz="2800" dirty="0">
                <a:ea typeface="Cambria Math"/>
              </a:rPr>
              <a:t>number</a:t>
            </a:r>
            <a:endParaRPr lang="en-IN" sz="2800" dirty="0"/>
          </a:p>
        </p:txBody>
      </p:sp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28A76D69-0D1E-4D98-B2BA-F1032E879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535290"/>
              </p:ext>
            </p:extLst>
          </p:nvPr>
        </p:nvGraphicFramePr>
        <p:xfrm>
          <a:off x="1694795" y="3786272"/>
          <a:ext cx="742950" cy="537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68280" imgH="266400" progId="Equation.DSMT4">
                  <p:embed/>
                </p:oleObj>
              </mc:Choice>
              <mc:Fallback>
                <p:oleObj name="Equation" r:id="rId6" imgW="368280" imgH="2664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130E9774-CE65-4C30-8562-82F483A252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94795" y="3786272"/>
                        <a:ext cx="742950" cy="5379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D708CD0-CEBA-49A4-B839-09E6EEE7083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2288743" y="3822118"/>
            <a:ext cx="6365875" cy="623344"/>
          </a:xfrm>
        </p:spPr>
        <p:txBody>
          <a:bodyPr/>
          <a:lstStyle/>
          <a:p>
            <a:r>
              <a:rPr lang="en-US" sz="2800" dirty="0">
                <a:ea typeface="Cambria Math"/>
              </a:rPr>
              <a:t>. If it is rational, we have two irrational</a:t>
            </a:r>
            <a:endParaRPr lang="en-IN" sz="28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F1CF6A8-5F69-43E0-9708-5304FB67C4B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48322" y="4251923"/>
            <a:ext cx="3314700" cy="457200"/>
          </a:xfrm>
        </p:spPr>
        <p:txBody>
          <a:bodyPr/>
          <a:lstStyle/>
          <a:p>
            <a:r>
              <a:rPr lang="en-US" sz="2800" dirty="0">
                <a:ea typeface="Cambria Math"/>
              </a:rPr>
              <a:t>numbers x and y with</a:t>
            </a:r>
            <a:endParaRPr lang="en-IN" sz="2800" dirty="0"/>
          </a:p>
        </p:txBody>
      </p:sp>
      <p:graphicFrame>
        <p:nvGraphicFramePr>
          <p:cNvPr id="33" name="Object 32">
            <a:extLst>
              <a:ext uri="{FF2B5EF4-FFF2-40B4-BE49-F238E27FC236}">
                <a16:creationId xmlns:a16="http://schemas.microsoft.com/office/drawing/2014/main" id="{36ABC85E-46B7-45FA-B010-171C1CECF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600470"/>
              </p:ext>
            </p:extLst>
          </p:nvPr>
        </p:nvGraphicFramePr>
        <p:xfrm>
          <a:off x="3669360" y="4224466"/>
          <a:ext cx="398462" cy="426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77480" imgH="190440" progId="Equation.DSMT4">
                  <p:embed/>
                </p:oleObj>
              </mc:Choice>
              <mc:Fallback>
                <p:oleObj name="Equation" r:id="rId8" imgW="17748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669360" y="4224466"/>
                        <a:ext cx="398462" cy="4269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9686A87-16CE-4D9C-B983-5AF146BE4C4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3956050" y="4212558"/>
            <a:ext cx="2743200" cy="457199"/>
          </a:xfrm>
        </p:spPr>
        <p:txBody>
          <a:bodyPr/>
          <a:lstStyle/>
          <a:p>
            <a:r>
              <a:rPr lang="en-US" sz="2800" dirty="0"/>
              <a:t>rational, namely</a:t>
            </a:r>
            <a:endParaRPr lang="en-IN" sz="2800" dirty="0"/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F22FA3EE-BB4F-4F78-AA03-58182E302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063532"/>
              </p:ext>
            </p:extLst>
          </p:nvPr>
        </p:nvGraphicFramePr>
        <p:xfrm>
          <a:off x="6430308" y="4203210"/>
          <a:ext cx="995362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69800" imgH="253800" progId="Equation.DSMT4">
                  <p:embed/>
                </p:oleObj>
              </mc:Choice>
              <mc:Fallback>
                <p:oleObj name="Equation" r:id="rId10" imgW="4698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430308" y="4203210"/>
                        <a:ext cx="995362" cy="538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5635440-0385-4C7B-968A-2A6070F6CBBA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380399" y="4197872"/>
            <a:ext cx="838200" cy="457200"/>
          </a:xfrm>
        </p:spPr>
        <p:txBody>
          <a:bodyPr/>
          <a:lstStyle/>
          <a:p>
            <a:r>
              <a:rPr lang="en-US" sz="2800" dirty="0">
                <a:ea typeface="Cambria Math"/>
              </a:rPr>
              <a:t>and</a:t>
            </a:r>
            <a:endParaRPr lang="en-IN" sz="2800" dirty="0"/>
          </a:p>
        </p:txBody>
      </p:sp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19040E25-0D49-440E-9853-5CD9E292C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262066"/>
              </p:ext>
            </p:extLst>
          </p:nvPr>
        </p:nvGraphicFramePr>
        <p:xfrm>
          <a:off x="520350" y="4680199"/>
          <a:ext cx="1067667" cy="546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95000" imgH="253800" progId="Equation.DSMT4">
                  <p:embed/>
                </p:oleObj>
              </mc:Choice>
              <mc:Fallback>
                <p:oleObj name="Equation" r:id="rId12" imgW="495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20350" y="4680199"/>
                        <a:ext cx="1067667" cy="5469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A17A6E9-3FC7-4EA1-8B54-86E4E3F73804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1606858" y="4688554"/>
            <a:ext cx="1295400" cy="457200"/>
          </a:xfrm>
        </p:spPr>
        <p:txBody>
          <a:bodyPr/>
          <a:lstStyle/>
          <a:p>
            <a:r>
              <a:rPr lang="en-US" sz="2800" dirty="0"/>
              <a:t>But if</a:t>
            </a:r>
            <a:endParaRPr lang="en-IN" sz="2800" dirty="0"/>
          </a:p>
        </p:txBody>
      </p: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0B77FC19-D9E7-458A-BF76-02207EB34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1479899"/>
              </p:ext>
            </p:extLst>
          </p:nvPr>
        </p:nvGraphicFramePr>
        <p:xfrm>
          <a:off x="2508785" y="4593202"/>
          <a:ext cx="748877" cy="542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68280" imgH="266400" progId="Equation.DSMT4">
                  <p:embed/>
                </p:oleObj>
              </mc:Choice>
              <mc:Fallback>
                <p:oleObj name="Equation" r:id="rId14" imgW="3682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508785" y="4593202"/>
                        <a:ext cx="748877" cy="5427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BC50479C-4EFC-45A6-9272-6B232810C82F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3241821" y="4661822"/>
            <a:ext cx="4457330" cy="490434"/>
          </a:xfrm>
        </p:spPr>
        <p:txBody>
          <a:bodyPr/>
          <a:lstStyle/>
          <a:p>
            <a:r>
              <a:rPr lang="en-US" sz="2800" dirty="0">
                <a:ea typeface="Cambria Math"/>
              </a:rPr>
              <a:t>is irrational, then we can let</a:t>
            </a:r>
            <a:endParaRPr lang="en-IN" sz="2800" dirty="0"/>
          </a:p>
        </p:txBody>
      </p:sp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28563274-0C54-40D8-B42F-D47C07040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5110156"/>
              </p:ext>
            </p:extLst>
          </p:nvPr>
        </p:nvGraphicFramePr>
        <p:xfrm>
          <a:off x="7380399" y="4589102"/>
          <a:ext cx="1212542" cy="606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609480" imgH="304560" progId="Equation.DSMT4">
                  <p:embed/>
                </p:oleObj>
              </mc:Choice>
              <mc:Fallback>
                <p:oleObj name="Equation" r:id="rId16" imgW="6094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380399" y="4589102"/>
                        <a:ext cx="1212542" cy="6062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10B97103-DE7D-4E89-96B1-56611B2A6732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457193" y="5211181"/>
            <a:ext cx="1198932" cy="457200"/>
          </a:xfrm>
        </p:spPr>
        <p:txBody>
          <a:bodyPr/>
          <a:lstStyle/>
          <a:p>
            <a:r>
              <a:rPr lang="en-US" sz="2800" dirty="0">
                <a:ea typeface="Cambria Math"/>
              </a:rPr>
              <a:t>and</a:t>
            </a:r>
            <a:endParaRPr lang="en-IN" sz="2800" dirty="0"/>
          </a:p>
        </p:txBody>
      </p:sp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7617607F-2719-4964-BFEE-450DDF83C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501274"/>
              </p:ext>
            </p:extLst>
          </p:nvPr>
        </p:nvGraphicFramePr>
        <p:xfrm>
          <a:off x="1135081" y="5168280"/>
          <a:ext cx="943539" cy="571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419040" imgH="253800" progId="Equation.DSMT4">
                  <p:embed/>
                </p:oleObj>
              </mc:Choice>
              <mc:Fallback>
                <p:oleObj name="Equation" r:id="rId18" imgW="4190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135081" y="5168280"/>
                        <a:ext cx="943539" cy="5718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4E866FF0-CF98-4E36-B9C9-3F9FDC724B3A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2042889" y="5211181"/>
            <a:ext cx="1198932" cy="432701"/>
          </a:xfrm>
        </p:spPr>
        <p:txBody>
          <a:bodyPr/>
          <a:lstStyle/>
          <a:p>
            <a:r>
              <a:rPr lang="en-US" sz="2800" dirty="0">
                <a:ea typeface="Cambria Math"/>
              </a:rPr>
              <a:t>so that</a:t>
            </a:r>
            <a:endParaRPr lang="en-IN" sz="2800" dirty="0"/>
          </a:p>
        </p:txBody>
      </p:sp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0E3F6D03-A92F-4CD6-919B-9971A1CB1A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383101"/>
              </p:ext>
            </p:extLst>
          </p:nvPr>
        </p:nvGraphicFramePr>
        <p:xfrm>
          <a:off x="3198806" y="5091092"/>
          <a:ext cx="4810113" cy="77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2298600" imgH="368280" progId="Equation.DSMT4">
                  <p:embed/>
                </p:oleObj>
              </mc:Choice>
              <mc:Fallback>
                <p:oleObj name="Equation" r:id="rId20" imgW="2298600" imgH="3682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1A57245-78AD-4A1C-9AD8-26BB3C23A3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198806" y="5091092"/>
                        <a:ext cx="4810113" cy="771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E76F6E6C-BD57-4663-91BE-F124234C123B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57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63287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804DD-4C05-4BA2-A434-5E56EAB3F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Counterexamples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AF209-B02A-4267-A8CE-04E937C1A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7924800" cy="533400"/>
          </a:xfrm>
        </p:spPr>
        <p:txBody>
          <a:bodyPr/>
          <a:lstStyle/>
          <a:p>
            <a:r>
              <a:rPr lang="en-US" sz="2800" dirty="0">
                <a:latin typeface="+mn-lt"/>
              </a:rPr>
              <a:t>Recall</a:t>
            </a:r>
            <a:endParaRPr lang="en-IN" sz="2800" dirty="0">
              <a:latin typeface="+mn-lt"/>
            </a:endParaRPr>
          </a:p>
        </p:txBody>
      </p:sp>
      <p:graphicFrame>
        <p:nvGraphicFramePr>
          <p:cNvPr id="16" name="Object 3">
            <a:extLst>
              <a:ext uri="{FF2B5EF4-FFF2-40B4-BE49-F238E27FC236}">
                <a16:creationId xmlns:a16="http://schemas.microsoft.com/office/drawing/2014/main" id="{83E93D06-A871-40C0-9AAB-EF490FB6B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248180"/>
              </p:ext>
            </p:extLst>
          </p:nvPr>
        </p:nvGraphicFramePr>
        <p:xfrm>
          <a:off x="1473200" y="1333500"/>
          <a:ext cx="2717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58640" imgH="253800" progId="Equation.DSMT4">
                  <p:embed/>
                </p:oleObj>
              </mc:Choice>
              <mc:Fallback>
                <p:oleObj name="Equation" r:id="rId2" imgW="1358640" imgH="253800" progId="Equation.DSMT4">
                  <p:embed/>
                  <p:pic>
                    <p:nvPicPr>
                      <p:cNvPr id="9" name="Object 3">
                        <a:extLs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73200" y="1333500"/>
                        <a:ext cx="27178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AD0D12-8133-48EF-8A4B-F311A0B5D9F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7200" y="1826722"/>
            <a:ext cx="2743200" cy="533399"/>
          </a:xfrm>
        </p:spPr>
        <p:txBody>
          <a:bodyPr/>
          <a:lstStyle/>
          <a:p>
            <a:r>
              <a:rPr lang="en-US" sz="2800" dirty="0"/>
              <a:t>To establish that</a:t>
            </a:r>
            <a:endParaRPr lang="en-IN" sz="2800" dirty="0"/>
          </a:p>
        </p:txBody>
      </p:sp>
      <p:graphicFrame>
        <p:nvGraphicFramePr>
          <p:cNvPr id="17" name="Object 4">
            <a:extLst>
              <a:ext uri="{FF2B5EF4-FFF2-40B4-BE49-F238E27FC236}">
                <a16:creationId xmlns:a16="http://schemas.microsoft.com/office/drawing/2014/main" id="{F1D0A79B-78AC-4521-B360-F9256D07C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6101479"/>
              </p:ext>
            </p:extLst>
          </p:nvPr>
        </p:nvGraphicFramePr>
        <p:xfrm>
          <a:off x="2962275" y="1858126"/>
          <a:ext cx="12446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22080" imgH="253800" progId="Equation.DSMT4">
                  <p:embed/>
                </p:oleObj>
              </mc:Choice>
              <mc:Fallback>
                <p:oleObj name="Equation" r:id="rId4" imgW="622080" imgH="253800" progId="Equation.DSMT4">
                  <p:embed/>
                  <p:pic>
                    <p:nvPicPr>
                      <p:cNvPr id="10" name="Object 4">
                        <a:extLs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62275" y="1858126"/>
                        <a:ext cx="12446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99146D3-782B-499F-979D-E9B8955373D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191000" y="1814137"/>
            <a:ext cx="1905000" cy="461354"/>
          </a:xfrm>
        </p:spPr>
        <p:txBody>
          <a:bodyPr/>
          <a:lstStyle/>
          <a:p>
            <a:r>
              <a:rPr lang="en-US" sz="2800" dirty="0"/>
              <a:t>is true (or</a:t>
            </a:r>
            <a:endParaRPr lang="en-IN" sz="2800" dirty="0"/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6AB7F0FB-4360-4E67-A0BE-71614D0416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2402170"/>
              </p:ext>
            </p:extLst>
          </p:nvPr>
        </p:nvGraphicFramePr>
        <p:xfrm>
          <a:off x="5765309" y="1845663"/>
          <a:ext cx="1066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07960" imgH="253800" progId="Equation.DSMT4">
                  <p:embed/>
                </p:oleObj>
              </mc:Choice>
              <mc:Fallback>
                <p:oleObj name="Equation" r:id="rId6" imgW="5079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765309" y="1845663"/>
                        <a:ext cx="10668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ADC6FA-F2EE-4DE8-B176-DC489798383F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771784" y="1814137"/>
            <a:ext cx="1524000" cy="533399"/>
          </a:xfrm>
        </p:spPr>
        <p:txBody>
          <a:bodyPr/>
          <a:lstStyle/>
          <a:p>
            <a:r>
              <a:rPr lang="en-US" sz="2800" dirty="0"/>
              <a:t>is false)</a:t>
            </a:r>
            <a:endParaRPr lang="en-IN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EF178ED3-163D-4869-94CA-C012A9279AF9}"/>
                  </a:ext>
                </a:extLst>
              </p:cNvPr>
              <p:cNvSpPr>
                <a:spLocks noGrp="1"/>
              </p:cNvSpPr>
              <p:nvPr>
                <p:ph idx="13"/>
              </p:nvPr>
            </p:nvSpPr>
            <p:spPr>
              <a:xfrm>
                <a:off x="457200" y="2353892"/>
                <a:ext cx="7924800" cy="1379908"/>
              </a:xfrm>
            </p:spPr>
            <p:txBody>
              <a:bodyPr/>
              <a:lstStyle/>
              <a:p>
                <a:pPr>
                  <a:spcBef>
                    <a:spcPts val="300"/>
                  </a:spcBef>
                </a:pPr>
                <a:r>
                  <a:rPr lang="en-US" sz="2800" dirty="0"/>
                  <a:t>find a </a:t>
                </a:r>
                <a:r>
                  <a:rPr lang="en-US" sz="2800" i="1" dirty="0"/>
                  <a:t>c</a:t>
                </a:r>
                <a:r>
                  <a:rPr lang="en-US" sz="2800" dirty="0"/>
                  <a:t> such that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sym typeface="Symbol"/>
                      </a:rPr>
                      <m:t></m:t>
                    </m:r>
                  </m:oMath>
                </a14:m>
                <a:r>
                  <a:rPr lang="en-US" sz="2800" i="1" dirty="0">
                    <a:sym typeface="Symbol"/>
                  </a:rPr>
                  <a:t>P</a:t>
                </a:r>
                <a:r>
                  <a:rPr lang="en-US" sz="2800" dirty="0">
                    <a:sym typeface="Symbol"/>
                  </a:rPr>
                  <a:t>(</a:t>
                </a:r>
                <a:r>
                  <a:rPr lang="en-US" sz="2800" i="1" dirty="0">
                    <a:sym typeface="Symbol"/>
                  </a:rPr>
                  <a:t>c</a:t>
                </a:r>
                <a:r>
                  <a:rPr lang="en-US" sz="2800" dirty="0">
                    <a:sym typeface="Symbol"/>
                  </a:rPr>
                  <a:t>) is true or </a:t>
                </a:r>
                <a:r>
                  <a:rPr lang="en-US" sz="2800" i="1" dirty="0">
                    <a:sym typeface="Symbol"/>
                  </a:rPr>
                  <a:t>P</a:t>
                </a:r>
                <a:r>
                  <a:rPr lang="en-US" sz="2800" dirty="0">
                    <a:sym typeface="Symbol"/>
                  </a:rPr>
                  <a:t>(</a:t>
                </a:r>
                <a:r>
                  <a:rPr lang="en-US" sz="2800" i="1" dirty="0">
                    <a:sym typeface="Symbol"/>
                  </a:rPr>
                  <a:t>c</a:t>
                </a:r>
                <a:r>
                  <a:rPr lang="en-US" sz="2800" dirty="0">
                    <a:sym typeface="Symbol"/>
                  </a:rPr>
                  <a:t>) is false. </a:t>
                </a:r>
              </a:p>
              <a:p>
                <a:pPr>
                  <a:spcBef>
                    <a:spcPts val="300"/>
                  </a:spcBef>
                </a:pPr>
                <a:r>
                  <a:rPr lang="en-US" sz="2800" dirty="0"/>
                  <a:t>In this case </a:t>
                </a:r>
                <a:r>
                  <a:rPr lang="en-US" sz="2800" i="1" dirty="0"/>
                  <a:t>c</a:t>
                </a:r>
                <a:r>
                  <a:rPr lang="en-US" sz="2800" dirty="0"/>
                  <a:t> is called a </a:t>
                </a:r>
                <a:r>
                  <a:rPr lang="en-US" sz="2800" i="1" dirty="0"/>
                  <a:t>counterexample</a:t>
                </a:r>
                <a:r>
                  <a:rPr lang="en-US" sz="2800" dirty="0"/>
                  <a:t> to</a:t>
                </a:r>
                <a:br>
                  <a:rPr lang="en-US" sz="2800" dirty="0"/>
                </a:br>
                <a:r>
                  <a:rPr lang="en-US" sz="2800" dirty="0"/>
                  <a:t>the assertion</a:t>
                </a:r>
                <a:endParaRPr lang="en-IN" sz="2800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EF178ED3-163D-4869-94CA-C012A9279A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3"/>
              </p:nvPr>
            </p:nvSpPr>
            <p:spPr>
              <a:xfrm>
                <a:off x="457200" y="2353892"/>
                <a:ext cx="7924800" cy="1379908"/>
              </a:xfrm>
              <a:blipFill>
                <a:blip r:embed="rId8"/>
                <a:stretch>
                  <a:fillRect l="-1538" t="-3965" b="-1982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9" name="Object 9">
            <a:extLst>
              <a:ext uri="{FF2B5EF4-FFF2-40B4-BE49-F238E27FC236}">
                <a16:creationId xmlns:a16="http://schemas.microsoft.com/office/drawing/2014/main" id="{61816481-C77F-4E3A-AF5C-F6FD070EB9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3518336"/>
              </p:ext>
            </p:extLst>
          </p:nvPr>
        </p:nvGraphicFramePr>
        <p:xfrm>
          <a:off x="2492375" y="3378200"/>
          <a:ext cx="10922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45760" imgH="253800" progId="Equation.DSMT4">
                  <p:embed/>
                </p:oleObj>
              </mc:Choice>
              <mc:Fallback>
                <p:oleObj name="Equation" r:id="rId9" imgW="545760" imgH="253800" progId="Equation.DSMT4">
                  <p:embed/>
                  <p:pic>
                    <p:nvPicPr>
                      <p:cNvPr id="12" name="Object 9">
                        <a:extLs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92375" y="3378200"/>
                        <a:ext cx="10922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F9B4D8F-14EA-4A49-9514-7415ACB13C6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3952014"/>
            <a:ext cx="7924800" cy="1686786"/>
          </a:xfrm>
        </p:spPr>
        <p:txBody>
          <a:bodyPr/>
          <a:lstStyle/>
          <a:p>
            <a:r>
              <a:rPr lang="en-US" sz="2800" b="1" dirty="0"/>
              <a:t>Example</a:t>
            </a:r>
            <a:r>
              <a:rPr lang="en-US" sz="2800" dirty="0"/>
              <a:t>: “Every positive integer is the sum of the squares of 3 integers.” The integer 7 is a counterexample. So the claim is false.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C3D6C7AC-3D33-4F98-9F66-6F0C170E6D34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58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49523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804DD-4C05-4BA2-A434-5E56EAB3F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Uniqueness Proofs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AF209-B02A-4267-A8CE-04E937C1A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188720"/>
          </a:xfrm>
        </p:spPr>
        <p:txBody>
          <a:bodyPr/>
          <a:lstStyle/>
          <a:p>
            <a:r>
              <a:rPr lang="en-US" dirty="0"/>
              <a:t>Some theorems asset the existence of a unique element with a particular property,</a:t>
            </a:r>
            <a:endParaRPr lang="en-IN" dirty="0">
              <a:latin typeface="+mn-lt"/>
            </a:endParaRP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FA474BEA-E642-4B3D-95F0-A8E7EF0E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7757346"/>
              </p:ext>
            </p:extLst>
          </p:nvPr>
        </p:nvGraphicFramePr>
        <p:xfrm>
          <a:off x="3001962" y="1680510"/>
          <a:ext cx="1112838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22080" imgH="253800" progId="Equation.DSMT4">
                  <p:embed/>
                </p:oleObj>
              </mc:Choice>
              <mc:Fallback>
                <p:oleObj name="Equation" r:id="rId2" imgW="622080" imgH="253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ABCB4ED-24AD-446E-B9D7-9BC2BDC2D5C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01962" y="1680510"/>
                        <a:ext cx="1112838" cy="452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AD0D12-8133-48EF-8A4B-F311A0B5D9F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38600" y="1656596"/>
            <a:ext cx="4800600" cy="459580"/>
          </a:xfrm>
        </p:spPr>
        <p:txBody>
          <a:bodyPr/>
          <a:lstStyle/>
          <a:p>
            <a:r>
              <a:rPr lang="en-US" dirty="0">
                <a:sym typeface="Symbol"/>
              </a:rPr>
              <a:t>The two parts of a </a:t>
            </a:r>
            <a:r>
              <a:rPr lang="en-US" i="1" dirty="0">
                <a:sym typeface="Symbol"/>
              </a:rPr>
              <a:t>uniqueness proof</a:t>
            </a:r>
            <a:endParaRPr lang="en-IN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99146D3-782B-499F-979D-E9B8955373D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65338" y="2057400"/>
            <a:ext cx="601462" cy="461354"/>
          </a:xfrm>
        </p:spPr>
        <p:txBody>
          <a:bodyPr/>
          <a:lstStyle/>
          <a:p>
            <a:r>
              <a:rPr lang="en-US" dirty="0"/>
              <a:t>are</a:t>
            </a:r>
            <a:endParaRPr lang="en-IN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ADC6FA-F2EE-4DE8-B176-DC489798383F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4241" y="2518754"/>
            <a:ext cx="8069062" cy="2662846"/>
          </a:xfrm>
        </p:spPr>
        <p:txBody>
          <a:bodyPr/>
          <a:lstStyle/>
          <a:p>
            <a:pPr marL="342000" lvl="1" indent="-342000">
              <a:spcBef>
                <a:spcPts val="300"/>
              </a:spcBef>
              <a:buClr>
                <a:srgbClr val="04617B"/>
              </a:buClr>
            </a:pPr>
            <a:r>
              <a:rPr lang="en-US" sz="2000" i="1" dirty="0">
                <a:latin typeface="+mn-lt"/>
                <a:sym typeface="Symbol"/>
              </a:rPr>
              <a:t>Existence</a:t>
            </a:r>
            <a:r>
              <a:rPr lang="en-US" sz="2000" dirty="0">
                <a:latin typeface="+mn-lt"/>
                <a:sym typeface="Symbol"/>
              </a:rPr>
              <a:t>: We show that an element </a:t>
            </a:r>
            <a:r>
              <a:rPr lang="en-US" sz="2000" i="1" dirty="0">
                <a:latin typeface="+mn-lt"/>
                <a:sym typeface="Symbol"/>
              </a:rPr>
              <a:t>x</a:t>
            </a:r>
            <a:r>
              <a:rPr lang="en-US" sz="2000" dirty="0">
                <a:latin typeface="+mn-lt"/>
                <a:sym typeface="Symbol"/>
              </a:rPr>
              <a:t> with the property exists.</a:t>
            </a:r>
          </a:p>
          <a:p>
            <a:pPr marL="342000" lvl="1" indent="-342000">
              <a:spcBef>
                <a:spcPts val="300"/>
              </a:spcBef>
              <a:buClr>
                <a:srgbClr val="04617B"/>
              </a:buClr>
            </a:pPr>
            <a:r>
              <a:rPr lang="en-US" sz="2000" i="1" dirty="0">
                <a:latin typeface="+mn-lt"/>
                <a:sym typeface="Symbol"/>
              </a:rPr>
              <a:t>Uniqueness</a:t>
            </a:r>
            <a:r>
              <a:rPr lang="en-US" sz="2000" dirty="0">
                <a:latin typeface="+mn-lt"/>
                <a:sym typeface="Symbol"/>
              </a:rPr>
              <a:t>: We show that if </a:t>
            </a:r>
            <a:r>
              <a:rPr lang="en-US" sz="2000" i="1" dirty="0" err="1">
                <a:latin typeface="+mn-lt"/>
                <a:sym typeface="Symbol"/>
              </a:rPr>
              <a:t>y</a:t>
            </a:r>
            <a:r>
              <a:rPr lang="en-US" sz="2000" dirty="0" err="1">
                <a:latin typeface="+mn-lt"/>
                <a:ea typeface="Cambria Math"/>
                <a:sym typeface="Symbol"/>
              </a:rPr>
              <a:t>≠</a:t>
            </a:r>
            <a:r>
              <a:rPr lang="en-US" sz="2000" i="1" dirty="0" err="1">
                <a:latin typeface="+mn-lt"/>
                <a:ea typeface="Cambria Math"/>
                <a:sym typeface="Symbol"/>
              </a:rPr>
              <a:t>x</a:t>
            </a:r>
            <a:r>
              <a:rPr lang="en-US" sz="2000" dirty="0">
                <a:latin typeface="+mn-lt"/>
                <a:ea typeface="Cambria Math"/>
                <a:sym typeface="Symbol"/>
              </a:rPr>
              <a:t>, then </a:t>
            </a:r>
            <a:r>
              <a:rPr lang="en-US" sz="2000" i="1" dirty="0">
                <a:latin typeface="+mn-lt"/>
                <a:ea typeface="Cambria Math"/>
                <a:sym typeface="Symbol"/>
              </a:rPr>
              <a:t>y</a:t>
            </a:r>
            <a:r>
              <a:rPr lang="en-US" sz="2000" dirty="0">
                <a:latin typeface="+mn-lt"/>
                <a:ea typeface="Cambria Math"/>
                <a:sym typeface="Symbol"/>
              </a:rPr>
              <a:t> does not have the property.</a:t>
            </a:r>
          </a:p>
          <a:p>
            <a:pPr>
              <a:spcBef>
                <a:spcPts val="300"/>
              </a:spcBef>
            </a:pPr>
            <a:r>
              <a:rPr lang="en-US" b="1" dirty="0">
                <a:ea typeface="Cambria Math"/>
                <a:sym typeface="Symbol"/>
              </a:rPr>
              <a:t>Example</a:t>
            </a:r>
            <a:r>
              <a:rPr lang="en-US" dirty="0">
                <a:ea typeface="Cambria Math"/>
                <a:sym typeface="Symbol"/>
              </a:rPr>
              <a:t>: Show that if </a:t>
            </a:r>
            <a:r>
              <a:rPr lang="en-US" i="1" dirty="0">
                <a:ea typeface="Cambria Math"/>
                <a:sym typeface="Symbol"/>
              </a:rPr>
              <a:t>a</a:t>
            </a:r>
            <a:r>
              <a:rPr lang="en-US" dirty="0">
                <a:ea typeface="Cambria Math"/>
                <a:sym typeface="Symbol"/>
              </a:rPr>
              <a:t> and </a:t>
            </a:r>
            <a:r>
              <a:rPr lang="en-US" i="1" dirty="0">
                <a:ea typeface="Cambria Math"/>
                <a:sym typeface="Symbol"/>
              </a:rPr>
              <a:t>b</a:t>
            </a:r>
            <a:r>
              <a:rPr lang="en-US" dirty="0">
                <a:ea typeface="Cambria Math"/>
                <a:sym typeface="Symbol"/>
              </a:rPr>
              <a:t> are real numbers and </a:t>
            </a:r>
            <a:r>
              <a:rPr lang="en-US" i="1" dirty="0">
                <a:ea typeface="Cambria Math"/>
                <a:sym typeface="Symbol"/>
              </a:rPr>
              <a:t>a</a:t>
            </a:r>
            <a:r>
              <a:rPr lang="en-US" dirty="0">
                <a:ea typeface="Cambria Math"/>
                <a:sym typeface="Symbol"/>
              </a:rPr>
              <a:t> ≠0, then there is a unique real number r such that  </a:t>
            </a:r>
            <a:r>
              <a:rPr lang="en-US" i="1" dirty="0" err="1">
                <a:ea typeface="Cambria Math"/>
                <a:sym typeface="Symbol"/>
              </a:rPr>
              <a:t>ar</a:t>
            </a:r>
            <a:r>
              <a:rPr lang="en-US" dirty="0">
                <a:ea typeface="Cambria Math"/>
                <a:sym typeface="Symbol"/>
              </a:rPr>
              <a:t> </a:t>
            </a:r>
            <a:r>
              <a:rPr lang="en-US" i="1" dirty="0">
                <a:ea typeface="Cambria Math"/>
                <a:sym typeface="Symbol"/>
              </a:rPr>
              <a:t>+ b</a:t>
            </a:r>
            <a:r>
              <a:rPr lang="en-US" dirty="0">
                <a:ea typeface="Cambria Math"/>
                <a:sym typeface="Symbol"/>
              </a:rPr>
              <a:t> = 0.</a:t>
            </a:r>
          </a:p>
          <a:p>
            <a:pPr>
              <a:spcBef>
                <a:spcPts val="300"/>
              </a:spcBef>
            </a:pPr>
            <a:r>
              <a:rPr lang="en-US" b="1" dirty="0">
                <a:ea typeface="Cambria Math"/>
                <a:sym typeface="Symbol"/>
              </a:rPr>
              <a:t>Solution</a:t>
            </a:r>
            <a:r>
              <a:rPr lang="en-US" dirty="0">
                <a:ea typeface="Cambria Math"/>
                <a:sym typeface="Symbol"/>
              </a:rPr>
              <a:t>:</a:t>
            </a:r>
          </a:p>
          <a:p>
            <a:pPr marL="342000" lvl="1" indent="-342000">
              <a:spcBef>
                <a:spcPts val="300"/>
              </a:spcBef>
              <a:buClr>
                <a:srgbClr val="04617B"/>
              </a:buClr>
            </a:pPr>
            <a:r>
              <a:rPr lang="en-US" sz="2000" dirty="0">
                <a:latin typeface="+mn-lt"/>
                <a:ea typeface="Cambria Math"/>
                <a:sym typeface="Symbol"/>
              </a:rPr>
              <a:t>Existence: The real number</a:t>
            </a:r>
            <a:endParaRPr lang="en-IN" sz="2000" dirty="0">
              <a:latin typeface="+mn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F178ED3-163D-4869-94CA-C012A9279AF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665429" y="4678680"/>
            <a:ext cx="4637103" cy="48768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000" i="1" dirty="0">
                <a:ea typeface="Cambria Math"/>
                <a:sym typeface="Symbol"/>
              </a:rPr>
              <a:t>r</a:t>
            </a:r>
            <a:r>
              <a:rPr lang="en-US" sz="2000" dirty="0">
                <a:ea typeface="Cambria Math"/>
                <a:sym typeface="Symbol"/>
              </a:rPr>
              <a:t> = −</a:t>
            </a:r>
            <a:r>
              <a:rPr lang="en-US" sz="2000" i="1" dirty="0">
                <a:ea typeface="Cambria Math"/>
                <a:sym typeface="Symbol"/>
              </a:rPr>
              <a:t>b</a:t>
            </a:r>
            <a:r>
              <a:rPr lang="en-US" sz="2000" dirty="0">
                <a:ea typeface="Cambria Math"/>
                <a:sym typeface="Symbol"/>
              </a:rPr>
              <a:t>/</a:t>
            </a:r>
            <a:r>
              <a:rPr lang="en-US" sz="2000" i="1" dirty="0">
                <a:ea typeface="Cambria Math"/>
                <a:sym typeface="Symbol"/>
              </a:rPr>
              <a:t>a</a:t>
            </a:r>
            <a:r>
              <a:rPr lang="en-US" sz="2000" dirty="0">
                <a:ea typeface="Cambria Math"/>
                <a:sym typeface="Symbol"/>
              </a:rPr>
              <a:t> is a solution of </a:t>
            </a:r>
            <a:r>
              <a:rPr lang="en-US" sz="2000" i="1" dirty="0" err="1">
                <a:ea typeface="Cambria Math"/>
                <a:sym typeface="Symbol"/>
              </a:rPr>
              <a:t>ar</a:t>
            </a:r>
            <a:r>
              <a:rPr lang="en-US" sz="2000" i="1" dirty="0">
                <a:ea typeface="Cambria Math"/>
                <a:sym typeface="Symbol"/>
              </a:rPr>
              <a:t> </a:t>
            </a:r>
            <a:r>
              <a:rPr lang="en-US" sz="2000" dirty="0">
                <a:ea typeface="Cambria Math"/>
                <a:sym typeface="Symbol"/>
              </a:rPr>
              <a:t>+ </a:t>
            </a:r>
            <a:r>
              <a:rPr lang="en-US" sz="2000" i="1" dirty="0">
                <a:ea typeface="Cambria Math"/>
                <a:sym typeface="Symbol"/>
              </a:rPr>
              <a:t>b</a:t>
            </a:r>
            <a:r>
              <a:rPr lang="en-US" sz="2000" dirty="0">
                <a:ea typeface="Cambria Math"/>
                <a:sym typeface="Symbol"/>
              </a:rPr>
              <a:t> = 0 because</a:t>
            </a:r>
            <a:endParaRPr lang="en-IN" sz="20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F9B4D8F-14EA-4A49-9514-7415ACB13C6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72112" y="4953000"/>
            <a:ext cx="2895601" cy="487680"/>
          </a:xfrm>
        </p:spPr>
        <p:txBody>
          <a:bodyPr/>
          <a:lstStyle/>
          <a:p>
            <a:pPr marL="114300" lvl="1" indent="0">
              <a:spcBef>
                <a:spcPts val="300"/>
              </a:spcBef>
              <a:buNone/>
            </a:pPr>
            <a:r>
              <a:rPr lang="en-US" sz="2000" i="1" dirty="0">
                <a:latin typeface="+mn-lt"/>
                <a:ea typeface="Cambria Math"/>
                <a:sym typeface="Symbol"/>
              </a:rPr>
              <a:t>a</a:t>
            </a:r>
            <a:r>
              <a:rPr lang="en-US" sz="2000" dirty="0">
                <a:latin typeface="+mn-lt"/>
                <a:ea typeface="Cambria Math"/>
                <a:sym typeface="Symbol"/>
              </a:rPr>
              <a:t>(−</a:t>
            </a:r>
            <a:r>
              <a:rPr lang="en-US" sz="2000" i="1" dirty="0">
                <a:latin typeface="+mn-lt"/>
                <a:ea typeface="Cambria Math"/>
                <a:sym typeface="Symbol"/>
              </a:rPr>
              <a:t>b</a:t>
            </a:r>
            <a:r>
              <a:rPr lang="en-US" sz="2000" dirty="0">
                <a:latin typeface="+mn-lt"/>
                <a:ea typeface="Cambria Math"/>
                <a:sym typeface="Symbol"/>
              </a:rPr>
              <a:t>/</a:t>
            </a:r>
            <a:r>
              <a:rPr lang="en-US" sz="2000" i="1" dirty="0">
                <a:latin typeface="+mn-lt"/>
                <a:ea typeface="Cambria Math"/>
                <a:sym typeface="Symbol"/>
              </a:rPr>
              <a:t>a</a:t>
            </a:r>
            <a:r>
              <a:rPr lang="en-US" sz="2000" dirty="0">
                <a:latin typeface="+mn-lt"/>
                <a:ea typeface="Cambria Math"/>
                <a:sym typeface="Symbol"/>
              </a:rPr>
              <a:t>) + </a:t>
            </a:r>
            <a:r>
              <a:rPr lang="en-US" sz="2000" i="1" dirty="0">
                <a:latin typeface="+mn-lt"/>
                <a:ea typeface="Cambria Math"/>
                <a:sym typeface="Symbol"/>
              </a:rPr>
              <a:t>b</a:t>
            </a:r>
            <a:r>
              <a:rPr lang="en-US" sz="2000" dirty="0">
                <a:latin typeface="+mn-lt"/>
                <a:ea typeface="Cambria Math"/>
                <a:sym typeface="Symbol"/>
              </a:rPr>
              <a:t> = −</a:t>
            </a:r>
            <a:r>
              <a:rPr lang="en-US" sz="2000" i="1" dirty="0">
                <a:latin typeface="+mn-lt"/>
                <a:ea typeface="Cambria Math"/>
                <a:sym typeface="Symbol"/>
              </a:rPr>
              <a:t>b</a:t>
            </a:r>
            <a:r>
              <a:rPr lang="en-US" sz="2000" dirty="0">
                <a:latin typeface="+mn-lt"/>
                <a:ea typeface="Cambria Math"/>
                <a:sym typeface="Symbol"/>
              </a:rPr>
              <a:t> + </a:t>
            </a:r>
            <a:r>
              <a:rPr lang="en-US" sz="2000" i="1" dirty="0">
                <a:latin typeface="+mn-lt"/>
                <a:ea typeface="Cambria Math"/>
                <a:sym typeface="Symbol"/>
              </a:rPr>
              <a:t>b</a:t>
            </a:r>
            <a:r>
              <a:rPr lang="en-US" sz="2000" dirty="0">
                <a:latin typeface="+mn-lt"/>
                <a:ea typeface="Cambria Math"/>
                <a:sym typeface="Symbol"/>
              </a:rPr>
              <a:t> =0.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5556498-FB1C-4BDE-8075-7E075F8BA1D7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4240" y="5410200"/>
            <a:ext cx="8229600" cy="762000"/>
          </a:xfrm>
        </p:spPr>
        <p:txBody>
          <a:bodyPr/>
          <a:lstStyle/>
          <a:p>
            <a:pPr marL="342900" indent="-342900">
              <a:buClr>
                <a:srgbClr val="04617B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ea typeface="Cambria Math"/>
                <a:sym typeface="Symbol"/>
              </a:rPr>
              <a:t>Uniqueness: Suppose that </a:t>
            </a:r>
            <a:r>
              <a:rPr lang="en-US" sz="2000" i="1" dirty="0">
                <a:ea typeface="Cambria Math"/>
                <a:sym typeface="Symbol"/>
              </a:rPr>
              <a:t>s</a:t>
            </a:r>
            <a:r>
              <a:rPr lang="en-US" sz="2000" dirty="0">
                <a:ea typeface="Cambria Math"/>
                <a:sym typeface="Symbol"/>
              </a:rPr>
              <a:t> is a real number such that </a:t>
            </a:r>
            <a:r>
              <a:rPr lang="en-US" sz="2000" i="1" dirty="0">
                <a:ea typeface="Cambria Math"/>
                <a:sym typeface="Symbol"/>
              </a:rPr>
              <a:t>as </a:t>
            </a:r>
            <a:r>
              <a:rPr lang="en-US" sz="2000" dirty="0">
                <a:ea typeface="Cambria Math"/>
                <a:sym typeface="Symbol"/>
              </a:rPr>
              <a:t>+ </a:t>
            </a:r>
            <a:r>
              <a:rPr lang="en-US" sz="2000" i="1" dirty="0">
                <a:ea typeface="Cambria Math"/>
                <a:sym typeface="Symbol"/>
              </a:rPr>
              <a:t>b</a:t>
            </a:r>
            <a:r>
              <a:rPr lang="en-US" sz="2000" dirty="0">
                <a:ea typeface="Cambria Math"/>
                <a:sym typeface="Symbol"/>
              </a:rPr>
              <a:t> = 0. Then </a:t>
            </a:r>
            <a:r>
              <a:rPr lang="en-US" sz="2000" i="1" dirty="0" err="1">
                <a:ea typeface="Cambria Math"/>
                <a:sym typeface="Symbol"/>
              </a:rPr>
              <a:t>ar</a:t>
            </a:r>
            <a:r>
              <a:rPr lang="en-US" sz="2000" dirty="0">
                <a:ea typeface="Cambria Math"/>
                <a:sym typeface="Symbol"/>
              </a:rPr>
              <a:t> + </a:t>
            </a:r>
            <a:r>
              <a:rPr lang="en-US" sz="2000" i="1" dirty="0">
                <a:ea typeface="Cambria Math"/>
                <a:sym typeface="Symbol"/>
              </a:rPr>
              <a:t>b</a:t>
            </a:r>
            <a:r>
              <a:rPr lang="en-US" sz="2000" dirty="0">
                <a:ea typeface="Cambria Math"/>
                <a:sym typeface="Symbol"/>
              </a:rPr>
              <a:t> = </a:t>
            </a:r>
            <a:r>
              <a:rPr lang="en-US" sz="2000" i="1" dirty="0">
                <a:ea typeface="Cambria Math"/>
                <a:sym typeface="Symbol"/>
              </a:rPr>
              <a:t>as</a:t>
            </a:r>
            <a:r>
              <a:rPr lang="en-US" sz="2000" dirty="0">
                <a:ea typeface="Cambria Math"/>
                <a:sym typeface="Symbol"/>
              </a:rPr>
              <a:t> + </a:t>
            </a:r>
            <a:r>
              <a:rPr lang="en-US" sz="2000" i="1" dirty="0">
                <a:ea typeface="Cambria Math"/>
                <a:sym typeface="Symbol"/>
              </a:rPr>
              <a:t>b</a:t>
            </a:r>
            <a:r>
              <a:rPr lang="en-US" sz="2000" dirty="0">
                <a:ea typeface="Cambria Math"/>
                <a:sym typeface="Symbol"/>
              </a:rPr>
              <a:t>, where</a:t>
            </a:r>
            <a:endParaRPr lang="en-IN" sz="20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42E36A2-6B59-452D-B8F6-BC53E0B6916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2590800" y="5715000"/>
            <a:ext cx="6019800" cy="381000"/>
          </a:xfrm>
        </p:spPr>
        <p:txBody>
          <a:bodyPr/>
          <a:lstStyle/>
          <a:p>
            <a:r>
              <a:rPr lang="en-US" sz="2000" i="1" dirty="0">
                <a:ea typeface="Cambria Math"/>
                <a:sym typeface="Symbol"/>
              </a:rPr>
              <a:t>r</a:t>
            </a:r>
            <a:r>
              <a:rPr lang="en-US" sz="2000" dirty="0">
                <a:ea typeface="Cambria Math"/>
                <a:sym typeface="Symbol"/>
              </a:rPr>
              <a:t> = −</a:t>
            </a:r>
            <a:r>
              <a:rPr lang="en-US" sz="2000" i="1" dirty="0">
                <a:ea typeface="Cambria Math"/>
                <a:sym typeface="Symbol"/>
              </a:rPr>
              <a:t>b</a:t>
            </a:r>
            <a:r>
              <a:rPr lang="en-US" sz="2000" dirty="0">
                <a:ea typeface="Cambria Math"/>
                <a:sym typeface="Symbol"/>
              </a:rPr>
              <a:t>/</a:t>
            </a:r>
            <a:r>
              <a:rPr lang="en-US" sz="2000" i="1" dirty="0">
                <a:ea typeface="Cambria Math"/>
                <a:sym typeface="Symbol"/>
              </a:rPr>
              <a:t>a</a:t>
            </a:r>
            <a:r>
              <a:rPr lang="en-US" sz="2000" dirty="0">
                <a:ea typeface="Cambria Math"/>
                <a:sym typeface="Symbol"/>
              </a:rPr>
              <a:t>. Subtracting </a:t>
            </a:r>
            <a:r>
              <a:rPr lang="en-US" sz="2000" i="1" dirty="0">
                <a:ea typeface="Cambria Math"/>
                <a:sym typeface="Symbol"/>
              </a:rPr>
              <a:t>b </a:t>
            </a:r>
            <a:r>
              <a:rPr lang="en-US" sz="2000" dirty="0">
                <a:ea typeface="Cambria Math"/>
                <a:sym typeface="Symbol"/>
              </a:rPr>
              <a:t>from both sides and dividing by</a:t>
            </a:r>
            <a:endParaRPr lang="en-IN" sz="2000" i="1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C66F3D1-5429-4AE2-AA20-6D7044D5AD9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46070" y="6013724"/>
            <a:ext cx="3200400" cy="381000"/>
          </a:xfrm>
        </p:spPr>
        <p:txBody>
          <a:bodyPr/>
          <a:lstStyle/>
          <a:p>
            <a:r>
              <a:rPr lang="en-US" sz="2000" dirty="0">
                <a:ea typeface="Cambria Math"/>
                <a:sym typeface="Symbol"/>
              </a:rPr>
              <a:t> </a:t>
            </a:r>
            <a:r>
              <a:rPr lang="en-US" sz="2000" i="1" dirty="0">
                <a:ea typeface="Cambria Math"/>
                <a:sym typeface="Symbol"/>
              </a:rPr>
              <a:t>a </a:t>
            </a:r>
            <a:r>
              <a:rPr lang="en-US" sz="2000" dirty="0">
                <a:ea typeface="Cambria Math"/>
                <a:sym typeface="Symbol"/>
              </a:rPr>
              <a:t>shows that </a:t>
            </a:r>
            <a:r>
              <a:rPr lang="en-US" sz="2000" i="1" dirty="0">
                <a:ea typeface="Cambria Math"/>
                <a:sym typeface="Symbol"/>
              </a:rPr>
              <a:t>r</a:t>
            </a:r>
            <a:r>
              <a:rPr lang="en-US" sz="2000" dirty="0">
                <a:ea typeface="Cambria Math"/>
                <a:sym typeface="Symbol"/>
              </a:rPr>
              <a:t> = </a:t>
            </a:r>
            <a:r>
              <a:rPr lang="en-US" sz="2000" i="1" dirty="0">
                <a:ea typeface="Cambria Math"/>
                <a:sym typeface="Symbol"/>
              </a:rPr>
              <a:t>s</a:t>
            </a:r>
            <a:r>
              <a:rPr lang="en-US" sz="2000" dirty="0">
                <a:ea typeface="Cambria Math"/>
                <a:sym typeface="Symbol"/>
              </a:rPr>
              <a:t>.</a:t>
            </a:r>
            <a:endParaRPr lang="en-IN" sz="2000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C3D6C7AC-3D33-4F98-9F66-6F0C170E6D34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59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326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 Argument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524000"/>
          </a:xfrm>
        </p:spPr>
        <p:txBody>
          <a:bodyPr/>
          <a:lstStyle/>
          <a:p>
            <a:r>
              <a:rPr lang="en-US" dirty="0">
                <a:latin typeface="+mn-lt"/>
              </a:rPr>
              <a:t>We can express the premises (above the line) and the conclusion (below the line) in predicate logic as an argument:</a:t>
            </a:r>
            <a:endParaRPr lang="en-IN" dirty="0">
              <a:latin typeface="+mn-lt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B7F16A9-D49E-43EE-9519-D8681AA97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450099"/>
              </p:ext>
            </p:extLst>
          </p:nvPr>
        </p:nvGraphicFramePr>
        <p:xfrm>
          <a:off x="2882900" y="3149838"/>
          <a:ext cx="3378200" cy="142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88760" imgH="711000" progId="Equation.DSMT4">
                  <p:embed/>
                </p:oleObj>
              </mc:Choice>
              <mc:Fallback>
                <p:oleObj name="Equation" r:id="rId2" imgW="168876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882900" y="3149838"/>
                        <a:ext cx="3378200" cy="1422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4"/>
          <p:cNvSpPr>
            <a:spLocks noGrp="1"/>
          </p:cNvSpPr>
          <p:nvPr>
            <p:ph idx="13"/>
          </p:nvPr>
        </p:nvSpPr>
        <p:spPr>
          <a:xfrm>
            <a:off x="457200" y="5105400"/>
            <a:ext cx="8229600" cy="533400"/>
          </a:xfrm>
        </p:spPr>
        <p:txBody>
          <a:bodyPr/>
          <a:lstStyle/>
          <a:p>
            <a:r>
              <a:rPr lang="en-US" dirty="0">
                <a:latin typeface="+mn-lt"/>
              </a:rPr>
              <a:t>We will see shortly that this is a valid argument.</a:t>
            </a:r>
            <a:endParaRPr lang="en-IN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3185AC-9A5F-4DE3-B8CB-B92C8A808F1F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3490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Proof Strategies for proving </a:t>
            </a:r>
            <a:r>
              <a:rPr lang="en-IN" i="1" dirty="0"/>
              <a:t>p</a:t>
            </a:r>
            <a:r>
              <a:rPr lang="en-IN" dirty="0"/>
              <a:t> → </a:t>
            </a:r>
            <a:r>
              <a:rPr lang="en-IN" i="1" dirty="0"/>
              <a:t>q</a:t>
            </a:r>
            <a:endParaRPr lang="en-US" sz="15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18260"/>
                <a:ext cx="8229600" cy="5257800"/>
              </a:xfrm>
            </p:spPr>
            <p:txBody>
              <a:bodyPr/>
              <a:lstStyle/>
              <a:p>
                <a:r>
                  <a:rPr lang="en-US" sz="2600" dirty="0">
                    <a:ea typeface="Cambria Math"/>
                  </a:rPr>
                  <a:t>Choose a method.</a:t>
                </a:r>
              </a:p>
              <a:p>
                <a:pPr lvl="1" indent="-457200">
                  <a:buFont typeface="+mj-lt"/>
                  <a:buAutoNum type="arabicPeriod"/>
                </a:pPr>
                <a:r>
                  <a:rPr lang="en-US" sz="2200" dirty="0">
                    <a:ea typeface="Cambria Math"/>
                  </a:rPr>
                  <a:t>First try a direct method of proof.  </a:t>
                </a:r>
              </a:p>
              <a:p>
                <a:pPr lvl="1" indent="-457200">
                  <a:buFont typeface="+mj-lt"/>
                  <a:buAutoNum type="arabicPeriod"/>
                </a:pPr>
                <a:r>
                  <a:rPr lang="en-US" sz="2200" dirty="0">
                    <a:ea typeface="Cambria Math"/>
                  </a:rPr>
                  <a:t>If this does not work, try an indirect method (e.g., try to prove the contrapositive).</a:t>
                </a:r>
              </a:p>
              <a:p>
                <a:r>
                  <a:rPr lang="en-US" sz="2600" dirty="0">
                    <a:ea typeface="Cambria Math"/>
                  </a:rPr>
                  <a:t>For whichever method you are trying, choose a strategy.</a:t>
                </a:r>
              </a:p>
              <a:p>
                <a:pPr lvl="1" indent="-457200">
                  <a:buFont typeface="+mj-lt"/>
                  <a:buAutoNum type="arabicPeriod"/>
                </a:pPr>
                <a:r>
                  <a:rPr lang="en-US" sz="2200" dirty="0"/>
                  <a:t>First try </a:t>
                </a:r>
                <a:r>
                  <a:rPr lang="en-US" sz="2200" i="1" dirty="0"/>
                  <a:t>forward reasoning.</a:t>
                </a:r>
                <a:r>
                  <a:rPr lang="en-US" sz="2200" dirty="0"/>
                  <a:t> Start with the axioms and known theorems and construct a sequence of steps that end in the conclusion. Start with </a:t>
                </a:r>
                <a:r>
                  <a:rPr lang="en-US" sz="2200" i="1" dirty="0"/>
                  <a:t>p</a:t>
                </a:r>
                <a:r>
                  <a:rPr lang="en-US" sz="2200" dirty="0"/>
                  <a:t> and prove </a:t>
                </a:r>
                <a:r>
                  <a:rPr lang="en-US" sz="2200" i="1" dirty="0"/>
                  <a:t>q</a:t>
                </a:r>
                <a:r>
                  <a:rPr lang="en-US" sz="2200" dirty="0"/>
                  <a:t>, or start with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/>
                      </a:rPr>
                      <m:t>¬</m:t>
                    </m:r>
                  </m:oMath>
                </a14:m>
                <a:r>
                  <a:rPr lang="en-US" sz="2200" i="1" dirty="0"/>
                  <a:t>q</a:t>
                </a:r>
                <a:r>
                  <a:rPr lang="en-US" sz="2200" dirty="0"/>
                  <a:t> and prove </a:t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 panose="02040503050406030204" pitchFamily="18" charset="0"/>
                        <a:ea typeface="Cambria Math"/>
                      </a:rPr>
                      <m:t>¬</m:t>
                    </m:r>
                  </m:oMath>
                </a14:m>
                <a:r>
                  <a:rPr lang="en-US" sz="2200" i="1" dirty="0"/>
                  <a:t>p</a:t>
                </a:r>
                <a:r>
                  <a:rPr lang="en-US" sz="2200" dirty="0"/>
                  <a:t>.</a:t>
                </a:r>
              </a:p>
              <a:p>
                <a:pPr lvl="1" indent="-457200">
                  <a:buFont typeface="+mj-lt"/>
                  <a:buAutoNum type="arabicPeriod"/>
                </a:pPr>
                <a:r>
                  <a:rPr lang="en-US" sz="2200" dirty="0"/>
                  <a:t>If this doesn’t work, try </a:t>
                </a:r>
                <a:r>
                  <a:rPr lang="en-US" sz="2200" i="1" dirty="0"/>
                  <a:t>backward reasoning</a:t>
                </a:r>
                <a:r>
                  <a:rPr lang="en-US" sz="2200" dirty="0"/>
                  <a:t>. When trying to prove </a:t>
                </a:r>
                <a:r>
                  <a:rPr lang="en-US" sz="2200" i="1" dirty="0"/>
                  <a:t>q</a:t>
                </a:r>
                <a:r>
                  <a:rPr lang="en-US" sz="2200" dirty="0"/>
                  <a:t>, find a statement p that we can prove with the property </a:t>
                </a:r>
                <a:r>
                  <a:rPr lang="en-US" sz="2200" i="1" dirty="0"/>
                  <a:t>p </a:t>
                </a:r>
                <a:r>
                  <a:rPr lang="en-US" sz="2200" dirty="0">
                    <a:ea typeface="Cambria Math"/>
                  </a:rPr>
                  <a:t>→ </a:t>
                </a:r>
                <a:r>
                  <a:rPr lang="en-US" sz="2200" i="1" dirty="0">
                    <a:ea typeface="Cambria Math"/>
                  </a:rPr>
                  <a:t>q</a:t>
                </a:r>
                <a:r>
                  <a:rPr lang="en-US" sz="2200" dirty="0">
                    <a:ea typeface="Cambria Math"/>
                  </a:rPr>
                  <a:t>.</a:t>
                </a:r>
                <a:endParaRPr lang="en-US" sz="2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18260"/>
                <a:ext cx="8229600" cy="5257800"/>
              </a:xfrm>
              <a:blipFill>
                <a:blip r:embed="rId2"/>
                <a:stretch>
                  <a:fillRect l="-1333" t="-927" r="-103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9773020-8822-4907-A3FA-8BE3222CBEEA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60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22315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B4157-1288-47D1-9566-4C0C0F3F7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Backward Reasoning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B5963-E49D-402C-A4FE-7BAD93B29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610600" cy="1752600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US" sz="1600" b="1" dirty="0"/>
              <a:t>Example</a:t>
            </a:r>
            <a:r>
              <a:rPr lang="en-US" sz="1600" dirty="0"/>
              <a:t>: Suppose that two people play a game taking turns removing, </a:t>
            </a:r>
            <a:r>
              <a:rPr lang="en-US" sz="1600" dirty="0">
                <a:ea typeface="Cambria Math" pitchFamily="18" charset="0"/>
              </a:rPr>
              <a:t>1</a:t>
            </a:r>
            <a:r>
              <a:rPr lang="en-US" sz="1600" dirty="0"/>
              <a:t>, </a:t>
            </a:r>
            <a:r>
              <a:rPr lang="en-US" sz="1600" dirty="0">
                <a:ea typeface="Cambria Math" pitchFamily="18" charset="0"/>
              </a:rPr>
              <a:t>2</a:t>
            </a:r>
            <a:r>
              <a:rPr lang="en-US" sz="1600" dirty="0"/>
              <a:t>, or </a:t>
            </a:r>
            <a:r>
              <a:rPr lang="en-US" sz="1600" dirty="0">
                <a:ea typeface="Cambria Math" pitchFamily="18" charset="0"/>
              </a:rPr>
              <a:t>3 </a:t>
            </a:r>
            <a:r>
              <a:rPr lang="en-US" sz="1600" dirty="0"/>
              <a:t>stones at a time from a pile that begins with </a:t>
            </a:r>
            <a:r>
              <a:rPr lang="en-US" sz="1600" dirty="0">
                <a:ea typeface="Cambria Math" pitchFamily="18" charset="0"/>
              </a:rPr>
              <a:t>15</a:t>
            </a:r>
            <a:r>
              <a:rPr lang="en-US" sz="1600" dirty="0"/>
              <a:t> stones. The person who removes the last stone wins the game. Show that the first player can win the game no matter what the second player does.</a:t>
            </a:r>
          </a:p>
          <a:p>
            <a:pPr>
              <a:spcBef>
                <a:spcPts val="1000"/>
              </a:spcBef>
            </a:pPr>
            <a:r>
              <a:rPr lang="en-US" sz="1600" b="1" dirty="0"/>
              <a:t>Proof</a:t>
            </a:r>
            <a:r>
              <a:rPr lang="en-US" sz="1600" dirty="0"/>
              <a:t>: Let </a:t>
            </a:r>
            <a:r>
              <a:rPr lang="en-US" sz="1600" i="1" dirty="0"/>
              <a:t>n</a:t>
            </a:r>
            <a:r>
              <a:rPr lang="en-US" sz="1600" dirty="0"/>
              <a:t> be the last step of the game.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n-US" sz="1600" b="1" dirty="0">
                <a:latin typeface="+mn-lt"/>
              </a:rPr>
              <a:t>Step n:</a:t>
            </a:r>
            <a:endParaRPr lang="en-IN" dirty="0">
              <a:latin typeface="+mn-lt"/>
            </a:endParaRPr>
          </a:p>
        </p:txBody>
      </p:sp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DC5F4738-FDE7-42D1-A848-3AF5DE2C0C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133324"/>
              </p:ext>
            </p:extLst>
          </p:nvPr>
        </p:nvGraphicFramePr>
        <p:xfrm>
          <a:off x="1143000" y="2552644"/>
          <a:ext cx="6096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57200" imgH="228600" progId="Equation.DSMT4">
                  <p:embed/>
                </p:oleObj>
              </mc:Choice>
              <mc:Fallback>
                <p:oleObj name="Equation" r:id="rId2" imgW="457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43000" y="2552644"/>
                        <a:ext cx="6096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88F6E3-E6D8-4A53-81AA-F991BEF41D6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76400" y="2514600"/>
            <a:ext cx="4495800" cy="381000"/>
          </a:xfrm>
        </p:spPr>
        <p:txBody>
          <a:bodyPr/>
          <a:lstStyle/>
          <a:p>
            <a:r>
              <a:rPr lang="en-US" sz="1600" dirty="0"/>
              <a:t>can win if the pile contains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1600" dirty="0"/>
              <a:t>,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1600" dirty="0"/>
              <a:t>, or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1600" dirty="0"/>
              <a:t> stones.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DBEBDC-5C18-4F43-A897-839991A2EEBD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2971375"/>
            <a:ext cx="990600" cy="381000"/>
          </a:xfrm>
        </p:spPr>
        <p:txBody>
          <a:bodyPr/>
          <a:lstStyle/>
          <a:p>
            <a:r>
              <a:rPr lang="en-US" sz="1600" b="1" dirty="0"/>
              <a:t>Step n-</a:t>
            </a:r>
            <a:r>
              <a:rPr lang="en-US" sz="1600" b="1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1600" dirty="0"/>
              <a:t>:</a:t>
            </a:r>
            <a:endParaRPr lang="en-IN" sz="1600" dirty="0"/>
          </a:p>
        </p:txBody>
      </p:sp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D8E5B768-EE98-4498-9172-F966101F5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788239"/>
              </p:ext>
            </p:extLst>
          </p:nvPr>
        </p:nvGraphicFramePr>
        <p:xfrm>
          <a:off x="1318182" y="3020866"/>
          <a:ext cx="611471" cy="305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57200" imgH="228600" progId="Equation.DSMT4">
                  <p:embed/>
                </p:oleObj>
              </mc:Choice>
              <mc:Fallback>
                <p:oleObj name="Equation" r:id="rId4" imgW="457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18182" y="3020866"/>
                        <a:ext cx="611471" cy="3057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51311C-6F42-4C87-B137-6C2AD7F93175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853453" y="2964135"/>
            <a:ext cx="6705600" cy="381000"/>
          </a:xfrm>
        </p:spPr>
        <p:txBody>
          <a:bodyPr/>
          <a:lstStyle/>
          <a:p>
            <a:r>
              <a:rPr lang="en-US" sz="1600" dirty="0"/>
              <a:t>will have to leave such a pile if the pile that he/she is faced with has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sz="1600" dirty="0"/>
              <a:t> stones.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486C86-54D7-43BE-BB82-0EDD9913D05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3429000"/>
            <a:ext cx="990600" cy="381000"/>
          </a:xfrm>
        </p:spPr>
        <p:txBody>
          <a:bodyPr/>
          <a:lstStyle/>
          <a:p>
            <a:r>
              <a:rPr lang="en-US" sz="1600" b="1" dirty="0"/>
              <a:t>Step n-</a:t>
            </a:r>
            <a:r>
              <a:rPr lang="en-US" sz="1600" b="1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1600" dirty="0"/>
              <a:t>:</a:t>
            </a:r>
            <a:endParaRPr lang="en-IN" sz="1600" dirty="0"/>
          </a:p>
        </p:txBody>
      </p: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571FEEDC-5E2D-47E2-8490-0454062E3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0175526"/>
              </p:ext>
            </p:extLst>
          </p:nvPr>
        </p:nvGraphicFramePr>
        <p:xfrm>
          <a:off x="1307623" y="3447339"/>
          <a:ext cx="636366" cy="3181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57200" imgH="228600" progId="Equation.DSMT4">
                  <p:embed/>
                </p:oleObj>
              </mc:Choice>
              <mc:Fallback>
                <p:oleObj name="Equation" r:id="rId6" imgW="457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07623" y="3447339"/>
                        <a:ext cx="636366" cy="3181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AD1E01C-EE4E-4213-83FA-D26C528FE85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853453" y="3415661"/>
            <a:ext cx="6934200" cy="381000"/>
          </a:xfrm>
        </p:spPr>
        <p:txBody>
          <a:bodyPr/>
          <a:lstStyle/>
          <a:p>
            <a:r>
              <a:rPr lang="en-US" sz="1600" dirty="0"/>
              <a:t>can leave 4 stones when there are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sz="1600" dirty="0"/>
              <a:t>,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6</a:t>
            </a:r>
            <a:r>
              <a:rPr lang="en-US" sz="1600" dirty="0"/>
              <a:t>, or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sz="1600" dirty="0"/>
              <a:t> stones left at the beginning of his/her</a:t>
            </a:r>
            <a:endParaRPr lang="en-IN" sz="16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91FDF5A-085F-428B-839F-36D66909F731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219200" y="3657600"/>
            <a:ext cx="609600" cy="381000"/>
          </a:xfrm>
        </p:spPr>
        <p:txBody>
          <a:bodyPr/>
          <a:lstStyle/>
          <a:p>
            <a:r>
              <a:rPr lang="en-US" sz="1600" dirty="0"/>
              <a:t>turn.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57A62C2-9762-45E4-898E-A79206523B63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7200" y="4116136"/>
            <a:ext cx="1143000" cy="381000"/>
          </a:xfrm>
        </p:spPr>
        <p:txBody>
          <a:bodyPr/>
          <a:lstStyle/>
          <a:p>
            <a:r>
              <a:rPr lang="en-US" sz="1600" b="1" dirty="0"/>
              <a:t>Step n-</a:t>
            </a:r>
            <a:r>
              <a:rPr lang="en-US" sz="1600" b="1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1600" dirty="0"/>
              <a:t>:</a:t>
            </a:r>
            <a:endParaRPr lang="en-IN" sz="1600" dirty="0"/>
          </a:p>
        </p:txBody>
      </p:sp>
      <p:graphicFrame>
        <p:nvGraphicFramePr>
          <p:cNvPr id="33" name="Object 32">
            <a:extLst>
              <a:ext uri="{FF2B5EF4-FFF2-40B4-BE49-F238E27FC236}">
                <a16:creationId xmlns:a16="http://schemas.microsoft.com/office/drawing/2014/main" id="{D1DCED56-0347-4291-9AFE-D3A80173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7420005"/>
              </p:ext>
            </p:extLst>
          </p:nvPr>
        </p:nvGraphicFramePr>
        <p:xfrm>
          <a:off x="1354193" y="4140696"/>
          <a:ext cx="636365" cy="3181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57200" imgH="228600" progId="Equation.DSMT4">
                  <p:embed/>
                </p:oleObj>
              </mc:Choice>
              <mc:Fallback>
                <p:oleObj name="Equation" r:id="rId8" imgW="457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54193" y="4140696"/>
                        <a:ext cx="636365" cy="3181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D838994-6878-43D6-9727-8FD475A38B1D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1907523" y="4107689"/>
            <a:ext cx="4648200" cy="381000"/>
          </a:xfrm>
        </p:spPr>
        <p:txBody>
          <a:bodyPr/>
          <a:lstStyle/>
          <a:p>
            <a:r>
              <a:rPr lang="en-US" sz="1600" dirty="0"/>
              <a:t>must leave such a pile, if there are 8 stones .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1EBE903E-FF2F-4202-8EE8-2AEBE2485A07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7200" y="4572000"/>
            <a:ext cx="943535" cy="381000"/>
          </a:xfrm>
        </p:spPr>
        <p:txBody>
          <a:bodyPr/>
          <a:lstStyle/>
          <a:p>
            <a:r>
              <a:rPr lang="en-US" sz="1600" b="1" dirty="0"/>
              <a:t>Step n-</a:t>
            </a:r>
            <a:r>
              <a:rPr lang="en-US" sz="1600" b="1" dirty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sz="1600" dirty="0"/>
              <a:t>:</a:t>
            </a:r>
            <a:endParaRPr lang="en-IN" sz="1600" dirty="0"/>
          </a:p>
        </p:txBody>
      </p:sp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58ACE153-3680-49D5-9CE5-F2F0FEA56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09218"/>
              </p:ext>
            </p:extLst>
          </p:nvPr>
        </p:nvGraphicFramePr>
        <p:xfrm>
          <a:off x="1344835" y="4579714"/>
          <a:ext cx="636365" cy="3181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57200" imgH="228600" progId="Equation.DSMT4">
                  <p:embed/>
                </p:oleObj>
              </mc:Choice>
              <mc:Fallback>
                <p:oleObj name="Equation" r:id="rId10" imgW="457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44835" y="4579714"/>
                        <a:ext cx="636365" cy="3181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C7C924E-89E2-4347-BB4B-291538C594E7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927412" y="4568088"/>
            <a:ext cx="6454588" cy="381000"/>
          </a:xfrm>
        </p:spPr>
        <p:txBody>
          <a:bodyPr/>
          <a:lstStyle/>
          <a:p>
            <a:r>
              <a:rPr lang="en-US" sz="1600" dirty="0"/>
              <a:t>has to have a pile with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9,10</a:t>
            </a:r>
            <a:r>
              <a:rPr lang="en-US" sz="1600" dirty="0"/>
              <a:t>, or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11</a:t>
            </a:r>
            <a:r>
              <a:rPr lang="en-US" sz="1600" dirty="0"/>
              <a:t> stones to ensure that there are 8 left.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25645A15-CB3D-4B20-B339-95274C467EF5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457200" y="5029200"/>
            <a:ext cx="1219200" cy="381000"/>
          </a:xfrm>
        </p:spPr>
        <p:txBody>
          <a:bodyPr/>
          <a:lstStyle/>
          <a:p>
            <a:r>
              <a:rPr lang="en-US" sz="1600" b="1" dirty="0"/>
              <a:t>Step n-</a:t>
            </a:r>
            <a:r>
              <a:rPr lang="en-US" sz="1600" b="1" dirty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sz="1600" dirty="0"/>
              <a:t>:</a:t>
            </a:r>
            <a:endParaRPr lang="en-IN" sz="1600" dirty="0"/>
          </a:p>
        </p:txBody>
      </p:sp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044931CA-1706-41A3-A0C1-44633B4C0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380763"/>
              </p:ext>
            </p:extLst>
          </p:nvPr>
        </p:nvGraphicFramePr>
        <p:xfrm>
          <a:off x="1330297" y="5069923"/>
          <a:ext cx="650903" cy="325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57200" imgH="228600" progId="Equation.DSMT4">
                  <p:embed/>
                </p:oleObj>
              </mc:Choice>
              <mc:Fallback>
                <p:oleObj name="Equation" r:id="rId12" imgW="457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330297" y="5069923"/>
                        <a:ext cx="650903" cy="3254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091E08A-E372-40F0-A64D-EF88819F182D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1905000" y="5033037"/>
            <a:ext cx="6371665" cy="381000"/>
          </a:xfrm>
        </p:spPr>
        <p:txBody>
          <a:bodyPr/>
          <a:lstStyle/>
          <a:p>
            <a:r>
              <a:rPr lang="en-US" sz="1600" dirty="0"/>
              <a:t>needs to be faced with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12</a:t>
            </a:r>
            <a:r>
              <a:rPr lang="en-US" sz="1600" dirty="0"/>
              <a:t> stones to be forced to leave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9,10,</a:t>
            </a:r>
            <a:r>
              <a:rPr lang="en-US" sz="1600" dirty="0"/>
              <a:t> or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11</a:t>
            </a:r>
            <a:r>
              <a:rPr lang="en-US" sz="1600" dirty="0"/>
              <a:t>.</a:t>
            </a:r>
            <a:endParaRPr lang="en-IN" sz="1600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7A003FF0-CD7D-4A6F-81AE-7660358566DF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457200" y="5486400"/>
            <a:ext cx="7819465" cy="381000"/>
          </a:xfrm>
        </p:spPr>
        <p:txBody>
          <a:bodyPr/>
          <a:lstStyle/>
          <a:p>
            <a:r>
              <a:rPr lang="en-US" sz="1600" b="1" dirty="0"/>
              <a:t>Step n-</a:t>
            </a:r>
            <a:r>
              <a:rPr lang="en-US" sz="1600" b="1" dirty="0">
                <a:latin typeface="Cambria Math" pitchFamily="18" charset="0"/>
                <a:ea typeface="Cambria Math" pitchFamily="18" charset="0"/>
              </a:rPr>
              <a:t>6</a:t>
            </a:r>
            <a:r>
              <a:rPr lang="en-US" sz="1600" dirty="0"/>
              <a:t>:</a:t>
            </a:r>
            <a:endParaRPr lang="en-IN" sz="1600" dirty="0"/>
          </a:p>
        </p:txBody>
      </p:sp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83EF0D46-5CAC-465C-8953-556AF14C63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869191"/>
              </p:ext>
            </p:extLst>
          </p:nvPr>
        </p:nvGraphicFramePr>
        <p:xfrm>
          <a:off x="1344835" y="5519257"/>
          <a:ext cx="629801" cy="314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457200" imgH="228600" progId="Equation.DSMT4">
                  <p:embed/>
                </p:oleObj>
              </mc:Choice>
              <mc:Fallback>
                <p:oleObj name="Equation" r:id="rId14" imgW="457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344835" y="5519257"/>
                        <a:ext cx="629801" cy="3149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C93B463-C398-4A8F-B8BA-E28EE91AD58C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1905000" y="5475689"/>
            <a:ext cx="4495799" cy="381000"/>
          </a:xfrm>
        </p:spPr>
        <p:txBody>
          <a:bodyPr/>
          <a:lstStyle/>
          <a:p>
            <a:r>
              <a:rPr lang="en-US" sz="1600" dirty="0"/>
              <a:t>can leave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12</a:t>
            </a:r>
            <a:r>
              <a:rPr lang="en-US" sz="1600" dirty="0"/>
              <a:t> stones by removing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1600" dirty="0"/>
              <a:t> stones.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59A9BF2D-BCC4-4819-8B9B-AB945C31E32E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460993" y="5918341"/>
            <a:ext cx="8254252" cy="381000"/>
          </a:xfrm>
        </p:spPr>
        <p:txBody>
          <a:bodyPr/>
          <a:lstStyle/>
          <a:p>
            <a:r>
              <a:rPr lang="en-US" sz="1600" dirty="0"/>
              <a:t>Now reasoning forward, the first player can ensure a win by removing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1600" dirty="0"/>
              <a:t> stones and leaving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12</a:t>
            </a:r>
            <a:r>
              <a:rPr lang="en-US" sz="1600" dirty="0"/>
              <a:t>.</a:t>
            </a:r>
            <a:endParaRPr lang="en-IN" sz="1600" dirty="0"/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69423E35-566F-4640-A63C-412050D14C3E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61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32515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1F7A4-B9BF-4B64-96AB-ED4E3245B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Universally Quantified Assertions</a:t>
            </a:r>
            <a:r>
              <a:rPr lang="en-IN" sz="1500" dirty="0"/>
              <a:t> 1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B1FBF-C934-4F56-8724-BEDF6F8A4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3352800" cy="381000"/>
          </a:xfrm>
        </p:spPr>
        <p:txBody>
          <a:bodyPr/>
          <a:lstStyle/>
          <a:p>
            <a:r>
              <a:rPr lang="en-US" sz="2000" dirty="0"/>
              <a:t>To prove theorems of the form	</a:t>
            </a:r>
            <a:endParaRPr lang="en-IN" sz="2000" dirty="0"/>
          </a:p>
        </p:txBody>
      </p:sp>
      <p:graphicFrame>
        <p:nvGraphicFramePr>
          <p:cNvPr id="15" name="Object 3">
            <a:extLst>
              <a:ext uri="{FF2B5EF4-FFF2-40B4-BE49-F238E27FC236}">
                <a16:creationId xmlns:a16="http://schemas.microsoft.com/office/drawing/2014/main" id="{0E9C8BBD-59AF-4B87-BB72-610E9E345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981186"/>
              </p:ext>
            </p:extLst>
          </p:nvPr>
        </p:nvGraphicFramePr>
        <p:xfrm>
          <a:off x="3733800" y="1327150"/>
          <a:ext cx="762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7960" imgH="253800" progId="Equation.DSMT4">
                  <p:embed/>
                </p:oleObj>
              </mc:Choice>
              <mc:Fallback>
                <p:oleObj name="Equation" r:id="rId2" imgW="507960" imgH="253800" progId="Equation.DSMT4">
                  <p:embed/>
                  <p:pic>
                    <p:nvPicPr>
                      <p:cNvPr id="5" name="Object 3">
                        <a:extLs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733800" y="1327150"/>
                        <a:ext cx="7620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44C737-1BDD-4DDA-9FF3-B6F7B8144BF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495800" y="1295400"/>
            <a:ext cx="4419600" cy="381000"/>
          </a:xfrm>
        </p:spPr>
        <p:txBody>
          <a:bodyPr/>
          <a:lstStyle/>
          <a:p>
            <a:r>
              <a:rPr lang="en-US" sz="2000" dirty="0"/>
              <a:t>,assume </a:t>
            </a:r>
            <a:r>
              <a:rPr lang="en-US" sz="2000" i="1" dirty="0"/>
              <a:t>x</a:t>
            </a:r>
            <a:r>
              <a:rPr lang="en-US" sz="2000" dirty="0"/>
              <a:t> is an arbitrary member of the</a:t>
            </a:r>
            <a:endParaRPr lang="en-IN" sz="2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F411FF-E40D-4142-958A-23A6CED8B66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1600200"/>
            <a:ext cx="7010400" cy="381000"/>
          </a:xfrm>
        </p:spPr>
        <p:txBody>
          <a:bodyPr/>
          <a:lstStyle/>
          <a:p>
            <a:r>
              <a:rPr lang="en-US" sz="2000" dirty="0"/>
              <a:t>domain and show that </a:t>
            </a:r>
            <a:r>
              <a:rPr lang="en-US" sz="2000" i="1" dirty="0"/>
              <a:t>P</a:t>
            </a:r>
            <a:r>
              <a:rPr lang="en-US" sz="2000" dirty="0"/>
              <a:t>(</a:t>
            </a:r>
            <a:r>
              <a:rPr lang="en-US" sz="2000" i="1" dirty="0"/>
              <a:t>x</a:t>
            </a:r>
            <a:r>
              <a:rPr lang="en-US" sz="2000" dirty="0"/>
              <a:t>) must be true. Using UG it follows that</a:t>
            </a:r>
            <a:endParaRPr lang="en-IN" sz="2000" dirty="0"/>
          </a:p>
        </p:txBody>
      </p:sp>
      <p:graphicFrame>
        <p:nvGraphicFramePr>
          <p:cNvPr id="16" name="Object 4">
            <a:extLst>
              <a:ext uri="{FF2B5EF4-FFF2-40B4-BE49-F238E27FC236}">
                <a16:creationId xmlns:a16="http://schemas.microsoft.com/office/drawing/2014/main" id="{C3D6C588-DEA0-402B-9947-44D6C3D21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714455"/>
              </p:ext>
            </p:extLst>
          </p:nvPr>
        </p:nvGraphicFramePr>
        <p:xfrm>
          <a:off x="7302874" y="1650358"/>
          <a:ext cx="8191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45760" imgH="253800" progId="Equation.DSMT4">
                  <p:embed/>
                </p:oleObj>
              </mc:Choice>
              <mc:Fallback>
                <p:oleObj name="Equation" r:id="rId4" imgW="545760" imgH="253800" progId="Equation.DSMT4">
                  <p:embed/>
                  <p:pic>
                    <p:nvPicPr>
                      <p:cNvPr id="6" name="Object 4">
                        <a:extLs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302874" y="1650358"/>
                        <a:ext cx="81915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C896A8-9495-4733-8455-1799E7E0ADE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7200" y="2133600"/>
            <a:ext cx="4800600" cy="381000"/>
          </a:xfrm>
        </p:spPr>
        <p:txBody>
          <a:bodyPr/>
          <a:lstStyle/>
          <a:p>
            <a:r>
              <a:rPr lang="en-US" sz="2000" b="1" dirty="0"/>
              <a:t>Example</a:t>
            </a:r>
            <a:r>
              <a:rPr lang="en-US" sz="2000" dirty="0"/>
              <a:t>: An integer</a:t>
            </a:r>
            <a:r>
              <a:rPr lang="en-US" sz="2000" i="1" dirty="0"/>
              <a:t> x </a:t>
            </a:r>
            <a:r>
              <a:rPr lang="en-US" sz="2000" dirty="0"/>
              <a:t>is even if and only if</a:t>
            </a:r>
            <a:endParaRPr lang="en-IN" sz="2000" dirty="0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FE6CCCB5-5CB3-4BA7-AE49-B2E941672E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3106223"/>
              </p:ext>
            </p:extLst>
          </p:nvPr>
        </p:nvGraphicFramePr>
        <p:xfrm>
          <a:off x="4954610" y="2140074"/>
          <a:ext cx="303190" cy="324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77480" imgH="190440" progId="Equation.DSMT4">
                  <p:embed/>
                </p:oleObj>
              </mc:Choice>
              <mc:Fallback>
                <p:oleObj name="Equation" r:id="rId6" imgW="17748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54610" y="2140074"/>
                        <a:ext cx="303190" cy="3248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74B8038-3AB2-4FA5-BC95-5C523167A63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81600" y="2133600"/>
            <a:ext cx="1066800" cy="381000"/>
          </a:xfrm>
        </p:spPr>
        <p:txBody>
          <a:bodyPr/>
          <a:lstStyle/>
          <a:p>
            <a:r>
              <a:rPr lang="en-US" sz="2000" dirty="0"/>
              <a:t>is even</a:t>
            </a:r>
            <a:r>
              <a:rPr lang="en-US" sz="2000" i="1" dirty="0"/>
              <a:t>.</a:t>
            </a:r>
            <a:endParaRPr lang="en-IN" sz="20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AA9CFD9-DC08-48D3-AF64-7498E0B11946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2667000"/>
            <a:ext cx="4419600" cy="381000"/>
          </a:xfrm>
        </p:spPr>
        <p:txBody>
          <a:bodyPr/>
          <a:lstStyle/>
          <a:p>
            <a:r>
              <a:rPr lang="en-US" sz="2000" b="1" dirty="0"/>
              <a:t>Solution</a:t>
            </a:r>
            <a:r>
              <a:rPr lang="en-US" sz="2000" dirty="0"/>
              <a:t>: The quantified assertion is </a:t>
            </a:r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879DC6C9-1099-437A-B1C9-CAFE1D9F6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632216"/>
              </p:ext>
            </p:extLst>
          </p:nvPr>
        </p:nvGraphicFramePr>
        <p:xfrm>
          <a:off x="541356" y="3216275"/>
          <a:ext cx="2709862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562040" imgH="253800" progId="Equation.DSMT4">
                  <p:embed/>
                </p:oleObj>
              </mc:Choice>
              <mc:Fallback>
                <p:oleObj name="Equation" r:id="rId8" imgW="1562040" imgH="2538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AC789B2D-D489-45CF-A844-5406A89F5D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41356" y="3216275"/>
                        <a:ext cx="2709862" cy="44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04E4A62-7F70-476C-B80D-E218A249ABA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7200" y="3746262"/>
            <a:ext cx="7924800" cy="1282938"/>
          </a:xfrm>
        </p:spPr>
        <p:txBody>
          <a:bodyPr/>
          <a:lstStyle/>
          <a:p>
            <a:r>
              <a:rPr lang="en-US" sz="2000" dirty="0"/>
              <a:t>We assume </a:t>
            </a:r>
            <a:r>
              <a:rPr lang="en-US" sz="2000" i="1" dirty="0"/>
              <a:t>x</a:t>
            </a:r>
            <a:r>
              <a:rPr lang="en-US" sz="2000" dirty="0"/>
              <a:t> is arbitrary.</a:t>
            </a:r>
          </a:p>
          <a:p>
            <a:r>
              <a:rPr lang="en-US" sz="2000" dirty="0"/>
              <a:t>Recall that	</a:t>
            </a: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6C715452-E6C7-457C-B7D7-452B558EE0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868972"/>
              </p:ext>
            </p:extLst>
          </p:nvPr>
        </p:nvGraphicFramePr>
        <p:xfrm>
          <a:off x="1676400" y="4355862"/>
          <a:ext cx="720200" cy="317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31640" imgH="190440" progId="Equation.DSMT4">
                  <p:embed/>
                </p:oleObj>
              </mc:Choice>
              <mc:Fallback>
                <p:oleObj name="Equation" r:id="rId10" imgW="43164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676400" y="4355862"/>
                        <a:ext cx="720200" cy="3177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E5D1998-1D1D-4183-87D9-C32FADA7ACF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2286000" y="4267200"/>
            <a:ext cx="1939400" cy="381000"/>
          </a:xfrm>
        </p:spPr>
        <p:txBody>
          <a:bodyPr/>
          <a:lstStyle/>
          <a:p>
            <a:r>
              <a:rPr lang="en-US" sz="2000" dirty="0"/>
              <a:t>is equivalent to</a:t>
            </a:r>
            <a:endParaRPr lang="en-IN" sz="2000" dirty="0"/>
          </a:p>
        </p:txBody>
      </p:sp>
      <p:graphicFrame>
        <p:nvGraphicFramePr>
          <p:cNvPr id="18" name="Object 6">
            <a:extLst>
              <a:ext uri="{FF2B5EF4-FFF2-40B4-BE49-F238E27FC236}">
                <a16:creationId xmlns:a16="http://schemas.microsoft.com/office/drawing/2014/main" id="{FD7D0052-3D31-4B31-94B9-5EF342F32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699018"/>
              </p:ext>
            </p:extLst>
          </p:nvPr>
        </p:nvGraphicFramePr>
        <p:xfrm>
          <a:off x="4037013" y="4267200"/>
          <a:ext cx="1906587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155600" imgH="253800" progId="Equation.DSMT4">
                  <p:embed/>
                </p:oleObj>
              </mc:Choice>
              <mc:Fallback>
                <p:oleObj name="Equation" r:id="rId12" imgW="1155600" imgH="253800" progId="Equation.DSMT4">
                  <p:embed/>
                  <p:pic>
                    <p:nvPicPr>
                      <p:cNvPr id="8" name="Object 6">
                        <a:extLs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037013" y="4267200"/>
                        <a:ext cx="1906587" cy="420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D59DD2E-1D81-40DF-8A4B-C932CDE45915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57200" y="4800600"/>
            <a:ext cx="7010400" cy="381000"/>
          </a:xfrm>
        </p:spPr>
        <p:txBody>
          <a:bodyPr/>
          <a:lstStyle/>
          <a:p>
            <a:r>
              <a:rPr lang="en-US" sz="2000" dirty="0"/>
              <a:t>So, we have two cases to consider. These are considered in turn.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14749B7-BC88-4165-BE2B-A76A04DAD190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2628900" y="5791200"/>
            <a:ext cx="3276600" cy="381000"/>
          </a:xfrm>
        </p:spPr>
        <p:txBody>
          <a:bodyPr/>
          <a:lstStyle/>
          <a:p>
            <a:r>
              <a:rPr lang="en-US" sz="2000" i="1" dirty="0"/>
              <a:t>Continued on next slide</a:t>
            </a:r>
            <a:r>
              <a:rPr lang="en-US" sz="2000" dirty="0"/>
              <a:t> </a:t>
            </a:r>
            <a:r>
              <a:rPr lang="en-US" sz="2000" dirty="0">
                <a:sym typeface="Wingdings" pitchFamily="2" charset="2"/>
              </a:rPr>
              <a:t></a:t>
            </a:r>
            <a:endParaRPr lang="en-US" sz="2000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7F230DD1-F12A-4BA9-ACB9-3EC687C36B4D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62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687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1F7A4-B9BF-4B64-96AB-ED4E3245B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Universally Quantified Assertions</a:t>
            </a:r>
            <a:r>
              <a:rPr lang="en-IN" sz="1500" dirty="0"/>
              <a:t> 2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B1FBF-C934-4F56-8724-BEDF6F8A4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"/>
          </a:xfrm>
        </p:spPr>
        <p:txBody>
          <a:bodyPr/>
          <a:lstStyle/>
          <a:p>
            <a:r>
              <a:rPr lang="en-US" sz="2800" b="1" dirty="0"/>
              <a:t>Case </a:t>
            </a:r>
            <a:r>
              <a:rPr lang="en-US" sz="2800" b="1" dirty="0">
                <a:ea typeface="Cambria Math" pitchFamily="18" charset="0"/>
              </a:rPr>
              <a:t>1</a:t>
            </a:r>
            <a:r>
              <a:rPr lang="en-US" sz="2800" b="1" dirty="0"/>
              <a:t>. </a:t>
            </a:r>
            <a:r>
              <a:rPr lang="en-US" sz="2800" dirty="0"/>
              <a:t>We show that if </a:t>
            </a:r>
            <a:r>
              <a:rPr lang="en-US" sz="2800" i="1" dirty="0"/>
              <a:t>x</a:t>
            </a:r>
            <a:r>
              <a:rPr lang="en-US" sz="2800" dirty="0"/>
              <a:t> is even then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C0D4B3F0-8C37-4A82-95E1-75A08C62FF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107015"/>
              </p:ext>
            </p:extLst>
          </p:nvPr>
        </p:nvGraphicFramePr>
        <p:xfrm>
          <a:off x="6043756" y="1265998"/>
          <a:ext cx="433244" cy="464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7480" imgH="190440" progId="Equation.DSMT4">
                  <p:embed/>
                </p:oleObj>
              </mc:Choice>
              <mc:Fallback>
                <p:oleObj name="Equation" r:id="rId2" imgW="17748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043756" y="1265998"/>
                        <a:ext cx="433244" cy="464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44C737-1BDD-4DDA-9FF3-B6F7B8144BF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400800" y="1272466"/>
            <a:ext cx="2590800" cy="601980"/>
          </a:xfrm>
        </p:spPr>
        <p:txBody>
          <a:bodyPr/>
          <a:lstStyle/>
          <a:p>
            <a:r>
              <a:rPr lang="en-US" sz="2800" i="1" dirty="0"/>
              <a:t>is </a:t>
            </a:r>
            <a:r>
              <a:rPr lang="en-US" sz="2800" dirty="0"/>
              <a:t>even using a</a:t>
            </a:r>
            <a:endParaRPr lang="en-IN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F411FF-E40D-4142-958A-23A6CED8B66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1752600"/>
            <a:ext cx="7010400" cy="1219200"/>
          </a:xfrm>
        </p:spPr>
        <p:txBody>
          <a:bodyPr/>
          <a:lstStyle/>
          <a:p>
            <a:r>
              <a:rPr lang="en-US" sz="2800" dirty="0"/>
              <a:t>direct proof (the </a:t>
            </a:r>
            <a:r>
              <a:rPr lang="en-US" sz="2800" i="1" dirty="0"/>
              <a:t>only if </a:t>
            </a:r>
            <a:r>
              <a:rPr lang="en-US" sz="2800" dirty="0"/>
              <a:t>part or </a:t>
            </a:r>
            <a:r>
              <a:rPr lang="en-US" sz="2800" i="1" dirty="0"/>
              <a:t>necessity</a:t>
            </a:r>
            <a:r>
              <a:rPr lang="en-US" sz="2800" dirty="0"/>
              <a:t>).</a:t>
            </a:r>
          </a:p>
          <a:p>
            <a:r>
              <a:rPr lang="en-US" sz="2800" dirty="0"/>
              <a:t>If </a:t>
            </a:r>
            <a:r>
              <a:rPr lang="en-US" sz="2800" i="1" dirty="0"/>
              <a:t>x</a:t>
            </a:r>
            <a:r>
              <a:rPr lang="en-US" sz="2800" dirty="0"/>
              <a:t> is even then </a:t>
            </a:r>
            <a:r>
              <a:rPr lang="en-US" sz="2800" i="1" dirty="0"/>
              <a:t>x = </a:t>
            </a:r>
            <a:r>
              <a:rPr lang="en-US" sz="2800" dirty="0">
                <a:ea typeface="Cambria Math" pitchFamily="18" charset="0"/>
              </a:rPr>
              <a:t>2</a:t>
            </a:r>
            <a:r>
              <a:rPr lang="en-US" sz="2800" i="1" dirty="0"/>
              <a:t>k </a:t>
            </a:r>
            <a:r>
              <a:rPr lang="en-US" sz="2800" dirty="0"/>
              <a:t>for some integer </a:t>
            </a:r>
            <a:r>
              <a:rPr lang="en-US" sz="2800" i="1" dirty="0"/>
              <a:t>k</a:t>
            </a:r>
            <a:r>
              <a:rPr lang="en-US" sz="2800" dirty="0"/>
              <a:t>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C896A8-9495-4733-8455-1799E7E0ADE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7200" y="3004351"/>
            <a:ext cx="1219200" cy="656948"/>
          </a:xfrm>
        </p:spPr>
        <p:txBody>
          <a:bodyPr/>
          <a:lstStyle/>
          <a:p>
            <a:r>
              <a:rPr lang="en-US" sz="2800" dirty="0"/>
              <a:t>Hence</a:t>
            </a:r>
            <a:endParaRPr lang="en-IN" sz="2800" dirty="0"/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2033CD2E-9978-47EB-823A-DD762BF9FB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135020"/>
              </p:ext>
            </p:extLst>
          </p:nvPr>
        </p:nvGraphicFramePr>
        <p:xfrm>
          <a:off x="1487488" y="2988172"/>
          <a:ext cx="2398712" cy="592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30040" imgH="279360" progId="Equation.DSMT4">
                  <p:embed/>
                </p:oleObj>
              </mc:Choice>
              <mc:Fallback>
                <p:oleObj name="Equation" r:id="rId4" imgW="1130040" imgH="279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8CD01F9E-4B4C-44F9-84BB-3E7BE24FB52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87488" y="2988172"/>
                        <a:ext cx="2398712" cy="5927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74B8038-3AB2-4FA5-BC95-5C523167A63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886200" y="2971800"/>
            <a:ext cx="5105400" cy="668932"/>
          </a:xfrm>
        </p:spPr>
        <p:txBody>
          <a:bodyPr/>
          <a:lstStyle/>
          <a:p>
            <a:r>
              <a:rPr lang="en-US" sz="2800" dirty="0"/>
              <a:t>which is even since it is an integer</a:t>
            </a:r>
            <a:endParaRPr lang="en-IN" sz="28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AA9CFD9-DC08-48D3-AF64-7498E0B11946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3449419"/>
            <a:ext cx="5486400" cy="1188720"/>
          </a:xfrm>
        </p:spPr>
        <p:txBody>
          <a:bodyPr/>
          <a:lstStyle/>
          <a:p>
            <a:r>
              <a:rPr lang="en-US" sz="2800" dirty="0"/>
              <a:t>divisible by </a:t>
            </a:r>
            <a:r>
              <a:rPr lang="en-US" sz="2800" dirty="0">
                <a:ea typeface="Cambria Math" pitchFamily="18" charset="0"/>
              </a:rPr>
              <a:t>2</a:t>
            </a:r>
            <a:r>
              <a:rPr lang="en-US" sz="2800" dirty="0"/>
              <a:t>.</a:t>
            </a:r>
          </a:p>
          <a:p>
            <a:r>
              <a:rPr lang="en-US" sz="2800" dirty="0"/>
              <a:t>This completes the proof of case </a:t>
            </a:r>
            <a:r>
              <a:rPr lang="en-US" sz="2800" dirty="0">
                <a:ea typeface="Cambria Math" pitchFamily="18" charset="0"/>
              </a:rPr>
              <a:t>1</a:t>
            </a:r>
            <a:r>
              <a:rPr lang="en-US" sz="2800" dirty="0"/>
              <a:t>.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04E4A62-7F70-476C-B80D-E218A249ABA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2590800" y="5879862"/>
            <a:ext cx="3124200" cy="444738"/>
          </a:xfrm>
        </p:spPr>
        <p:txBody>
          <a:bodyPr/>
          <a:lstStyle/>
          <a:p>
            <a:r>
              <a:rPr lang="en-US" sz="2000" i="1" dirty="0"/>
              <a:t>Case 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000" i="1" dirty="0"/>
              <a:t> on next slide</a:t>
            </a:r>
            <a:r>
              <a:rPr lang="en-US" sz="2000" dirty="0"/>
              <a:t> </a:t>
            </a:r>
            <a:r>
              <a:rPr lang="en-US" sz="2000" dirty="0">
                <a:sym typeface="Wingdings" pitchFamily="2" charset="2"/>
              </a:rPr>
              <a:t></a:t>
            </a:r>
            <a:endParaRPr lang="en-US" sz="2000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E73749E6-5DC8-4696-A67C-E2D6525CE790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63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03174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1F7A4-B9BF-4B64-96AB-ED4E3245B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Universally Quantified Assertions</a:t>
            </a:r>
            <a:r>
              <a:rPr lang="en-IN" sz="1500" dirty="0"/>
              <a:t> 3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B1FBF-C934-4F56-8724-BEDF6F8A4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b="1" dirty="0"/>
              <a:t>Case </a:t>
            </a:r>
            <a:r>
              <a:rPr lang="en-US" b="1" dirty="0">
                <a:ea typeface="Cambria Math" pitchFamily="18" charset="0"/>
              </a:rPr>
              <a:t>2</a:t>
            </a:r>
            <a:r>
              <a:rPr lang="en-US" b="1" dirty="0"/>
              <a:t>. </a:t>
            </a:r>
            <a:r>
              <a:rPr lang="en-US" dirty="0"/>
              <a:t>We show that</a:t>
            </a:r>
            <a:endParaRPr lang="en-US" i="1" dirty="0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2CF83F8C-E137-4E8D-8369-C7822FE295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833999"/>
              </p:ext>
            </p:extLst>
          </p:nvPr>
        </p:nvGraphicFramePr>
        <p:xfrm>
          <a:off x="3256431" y="1295400"/>
          <a:ext cx="345138" cy="369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7480" imgH="190440" progId="Equation.DSMT4">
                  <p:embed/>
                </p:oleObj>
              </mc:Choice>
              <mc:Fallback>
                <p:oleObj name="Equation" r:id="rId2" imgW="17748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256431" y="1295400"/>
                        <a:ext cx="345138" cy="3697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44C737-1BDD-4DDA-9FF3-B6F7B8144BF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505200" y="1303538"/>
            <a:ext cx="4648200" cy="601980"/>
          </a:xfrm>
        </p:spPr>
        <p:txBody>
          <a:bodyPr/>
          <a:lstStyle/>
          <a:p>
            <a:r>
              <a:rPr lang="en-US" dirty="0"/>
              <a:t>is even then </a:t>
            </a:r>
            <a:r>
              <a:rPr lang="en-US" i="1" dirty="0">
                <a:ea typeface="Cambria Math" pitchFamily="18" charset="0"/>
              </a:rPr>
              <a:t>x</a:t>
            </a:r>
            <a:r>
              <a:rPr lang="en-US" i="1" baseline="30000" dirty="0">
                <a:ea typeface="Cambria Math" pitchFamily="18" charset="0"/>
              </a:rPr>
              <a:t> </a:t>
            </a:r>
            <a:r>
              <a:rPr lang="en-US" i="1" baseline="30000" dirty="0"/>
              <a:t> </a:t>
            </a:r>
            <a:r>
              <a:rPr lang="en-US" dirty="0"/>
              <a:t>must be even (the </a:t>
            </a:r>
            <a:r>
              <a:rPr lang="en-US" i="1" dirty="0"/>
              <a:t>if</a:t>
            </a:r>
            <a:endParaRPr lang="en-IN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F411FF-E40D-4142-958A-23A6CED8B66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1676400"/>
            <a:ext cx="7010400" cy="1066800"/>
          </a:xfrm>
        </p:spPr>
        <p:txBody>
          <a:bodyPr/>
          <a:lstStyle/>
          <a:p>
            <a:r>
              <a:rPr lang="en-US" dirty="0"/>
              <a:t>part or </a:t>
            </a:r>
            <a:r>
              <a:rPr lang="en-US" i="1" dirty="0"/>
              <a:t>sufficiency</a:t>
            </a:r>
            <a:r>
              <a:rPr lang="en-US" dirty="0"/>
              <a:t>). We use a proof by contraposition.</a:t>
            </a:r>
          </a:p>
          <a:p>
            <a:r>
              <a:rPr lang="en-US" dirty="0"/>
              <a:t>Assume </a:t>
            </a:r>
            <a:r>
              <a:rPr lang="en-US" i="1" dirty="0"/>
              <a:t>x</a:t>
            </a:r>
            <a:r>
              <a:rPr lang="en-US" dirty="0"/>
              <a:t> is not even and then show that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0289F151-0A7F-4F8B-BD71-6FD90ECC78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1129918"/>
              </p:ext>
            </p:extLst>
          </p:nvPr>
        </p:nvGraphicFramePr>
        <p:xfrm>
          <a:off x="5638799" y="2260258"/>
          <a:ext cx="356645" cy="382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7480" imgH="190440" progId="Equation.DSMT4">
                  <p:embed/>
                </p:oleObj>
              </mc:Choice>
              <mc:Fallback>
                <p:oleObj name="Equation" r:id="rId4" imgW="17748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38799" y="2260258"/>
                        <a:ext cx="356645" cy="3824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C896A8-9495-4733-8455-1799E7E0ADE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5943600" y="2268311"/>
            <a:ext cx="1752600" cy="500849"/>
          </a:xfrm>
        </p:spPr>
        <p:txBody>
          <a:bodyPr/>
          <a:lstStyle/>
          <a:p>
            <a:r>
              <a:rPr lang="en-US" dirty="0"/>
              <a:t>is not even.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74B8038-3AB2-4FA5-BC95-5C523167A63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2849880"/>
            <a:ext cx="7848600" cy="762814"/>
          </a:xfrm>
        </p:spPr>
        <p:txBody>
          <a:bodyPr/>
          <a:lstStyle/>
          <a:p>
            <a:r>
              <a:rPr lang="en-US" dirty="0"/>
              <a:t>If </a:t>
            </a:r>
            <a:r>
              <a:rPr lang="en-US" i="1" dirty="0"/>
              <a:t>x</a:t>
            </a:r>
            <a:r>
              <a:rPr lang="en-US" dirty="0"/>
              <a:t> is not even then it must be odd. So, </a:t>
            </a:r>
            <a:r>
              <a:rPr lang="en-US" i="1" dirty="0">
                <a:ea typeface="Cambria Math" pitchFamily="18" charset="0"/>
              </a:rPr>
              <a:t>x</a:t>
            </a:r>
            <a:r>
              <a:rPr lang="en-US" dirty="0">
                <a:ea typeface="Cambria Math" pitchFamily="18" charset="0"/>
              </a:rPr>
              <a:t> = 2</a:t>
            </a:r>
            <a:r>
              <a:rPr lang="en-US" i="1" dirty="0">
                <a:ea typeface="Cambria Math" pitchFamily="18" charset="0"/>
              </a:rPr>
              <a:t>k</a:t>
            </a:r>
            <a:r>
              <a:rPr lang="en-US" dirty="0">
                <a:ea typeface="Cambria Math" pitchFamily="18" charset="0"/>
              </a:rPr>
              <a:t> + 1 </a:t>
            </a:r>
            <a:r>
              <a:rPr lang="en-US" dirty="0"/>
              <a:t>for some </a:t>
            </a:r>
            <a:r>
              <a:rPr lang="en-US" i="1" dirty="0"/>
              <a:t>k</a:t>
            </a:r>
            <a:r>
              <a:rPr lang="en-US" dirty="0"/>
              <a:t>. Then</a:t>
            </a:r>
            <a:endParaRPr lang="en-IN" dirty="0"/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FB76A363-C2C1-435A-ACD9-EFA009463C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1079299"/>
              </p:ext>
            </p:extLst>
          </p:nvPr>
        </p:nvGraphicFramePr>
        <p:xfrm>
          <a:off x="1252538" y="3204621"/>
          <a:ext cx="5376862" cy="5307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958840" imgH="291960" progId="Equation.DSMT4">
                  <p:embed/>
                </p:oleObj>
              </mc:Choice>
              <mc:Fallback>
                <p:oleObj name="Equation" r:id="rId6" imgW="2958840" imgH="2919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81C9DC39-2F50-4138-861A-507F43359A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52538" y="3204621"/>
                        <a:ext cx="5376862" cy="5307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AA9CFD9-DC08-48D3-AF64-7498E0B11946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3810000"/>
            <a:ext cx="7924800" cy="1981200"/>
          </a:xfrm>
        </p:spPr>
        <p:txBody>
          <a:bodyPr/>
          <a:lstStyle/>
          <a:p>
            <a:r>
              <a:rPr lang="en-US" dirty="0"/>
              <a:t>which is odd and hence not even. This completes the proof of case </a:t>
            </a:r>
            <a:r>
              <a:rPr lang="en-US" dirty="0">
                <a:ea typeface="Cambria Math" pitchFamily="18" charset="0"/>
              </a:rPr>
              <a:t>2</a:t>
            </a:r>
            <a:r>
              <a:rPr lang="en-US" dirty="0"/>
              <a:t>.</a:t>
            </a:r>
          </a:p>
          <a:p>
            <a:r>
              <a:rPr lang="en-US" dirty="0"/>
              <a:t>Since </a:t>
            </a:r>
            <a:r>
              <a:rPr lang="en-US" i="1" dirty="0"/>
              <a:t>x</a:t>
            </a:r>
            <a:r>
              <a:rPr lang="en-US" dirty="0"/>
              <a:t> was arbitrary, the result follows by UG.</a:t>
            </a:r>
          </a:p>
          <a:p>
            <a:r>
              <a:rPr lang="en-US" dirty="0"/>
              <a:t>Therefore we have shown that </a:t>
            </a:r>
            <a:r>
              <a:rPr lang="en-US" i="1" dirty="0"/>
              <a:t>x</a:t>
            </a:r>
            <a:r>
              <a:rPr lang="en-US" dirty="0"/>
              <a:t> is even if and only if</a:t>
            </a:r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8CCEE5FE-1BE1-4744-8646-CEF86C300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796671"/>
              </p:ext>
            </p:extLst>
          </p:nvPr>
        </p:nvGraphicFramePr>
        <p:xfrm>
          <a:off x="7097806" y="5356358"/>
          <a:ext cx="369794" cy="396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77480" imgH="190440" progId="Equation.DSMT4">
                  <p:embed/>
                </p:oleObj>
              </mc:Choice>
              <mc:Fallback>
                <p:oleObj name="Equation" r:id="rId8" imgW="17748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097806" y="5356358"/>
                        <a:ext cx="369794" cy="396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04E4A62-7F70-476C-B80D-E218A249ABA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7391400" y="5366544"/>
            <a:ext cx="1398494" cy="508157"/>
          </a:xfrm>
        </p:spPr>
        <p:txBody>
          <a:bodyPr/>
          <a:lstStyle/>
          <a:p>
            <a:r>
              <a:rPr lang="en-US" dirty="0"/>
              <a:t>is even</a:t>
            </a:r>
            <a:r>
              <a:rPr lang="en-US" i="1" dirty="0"/>
              <a:t>.</a:t>
            </a:r>
            <a:endParaRPr lang="en-US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E73749E6-5DC8-4696-A67C-E2D6525CE790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64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79183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Proof and Disproof: Tilings</a:t>
            </a:r>
            <a:endParaRPr lang="en-IN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96000" cy="938720"/>
          </a:xfrm>
        </p:spPr>
        <p:txBody>
          <a:bodyPr/>
          <a:lstStyle/>
          <a:p>
            <a:r>
              <a:rPr lang="en-US" sz="2400" b="1" dirty="0">
                <a:latin typeface="+mn-lt"/>
              </a:rPr>
              <a:t>Example </a:t>
            </a:r>
            <a:r>
              <a:rPr lang="en-US" sz="2400" b="1" dirty="0">
                <a:latin typeface="+mn-lt"/>
                <a:ea typeface="Cambria Math" pitchFamily="18" charset="0"/>
              </a:rPr>
              <a:t>1</a:t>
            </a:r>
            <a:r>
              <a:rPr lang="en-US" sz="2400" dirty="0">
                <a:latin typeface="+mn-lt"/>
              </a:rPr>
              <a:t>: Can we tile the standard checkerboard using dominos?</a:t>
            </a:r>
          </a:p>
          <a:p>
            <a:pPr>
              <a:spcBef>
                <a:spcPts val="300"/>
              </a:spcBef>
            </a:pPr>
            <a:r>
              <a:rPr lang="en-US" sz="2400" b="1" dirty="0">
                <a:latin typeface="+mn-lt"/>
              </a:rPr>
              <a:t>Solution</a:t>
            </a:r>
            <a:r>
              <a:rPr lang="en-US" sz="2400" dirty="0">
                <a:latin typeface="+mn-lt"/>
              </a:rPr>
              <a:t>: Yes! One example provides a constructive existence proof</a:t>
            </a:r>
          </a:p>
        </p:txBody>
      </p:sp>
      <p:pic>
        <p:nvPicPr>
          <p:cNvPr id="14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 noChangeArrowheads="1"/>
          </p:cNvPicPr>
          <p:nvPr>
            <p:ph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3048000"/>
            <a:ext cx="2362200" cy="23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4"/>
          </p:nvPr>
        </p:nvSpPr>
        <p:spPr>
          <a:xfrm>
            <a:off x="326400" y="5562600"/>
            <a:ext cx="3636000" cy="432000"/>
          </a:xfrm>
        </p:spPr>
        <p:txBody>
          <a:bodyPr/>
          <a:lstStyle/>
          <a:p>
            <a:r>
              <a:rPr lang="en-US" sz="2400" dirty="0">
                <a:latin typeface="+mn-lt"/>
              </a:rPr>
              <a:t>The Standard Checkerboard</a:t>
            </a:r>
          </a:p>
        </p:txBody>
      </p:sp>
      <p:pic>
        <p:nvPicPr>
          <p:cNvPr id="15" name="Picture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 noChangeArrowheads="1"/>
          </p:cNvPicPr>
          <p:nvPr>
            <p:ph idx="1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62079" y="3061628"/>
            <a:ext cx="739130" cy="130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6"/>
          <p:cNvSpPr>
            <a:spLocks noGrp="1"/>
          </p:cNvSpPr>
          <p:nvPr>
            <p:ph idx="16"/>
          </p:nvPr>
        </p:nvSpPr>
        <p:spPr>
          <a:xfrm>
            <a:off x="3733800" y="4648200"/>
            <a:ext cx="2052000" cy="432000"/>
          </a:xfrm>
        </p:spPr>
        <p:txBody>
          <a:bodyPr/>
          <a:lstStyle/>
          <a:p>
            <a:r>
              <a:rPr lang="en-US" sz="2400" dirty="0">
                <a:latin typeface="+mn-lt"/>
              </a:rPr>
              <a:t>Two Dominoes</a:t>
            </a:r>
          </a:p>
        </p:txBody>
      </p:sp>
      <p:pic>
        <p:nvPicPr>
          <p:cNvPr id="26" name="Picture 7" descr="An illustration of tiling the standard checkerboard by dominoes. All 32 dominoes are placed horizontally."/>
          <p:cNvPicPr>
            <a:picLocks noGrp="1" noChangeAspect="1" noChangeArrowheads="1"/>
          </p:cNvPicPr>
          <p:nvPr>
            <p:ph idx="17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91488" y="3061628"/>
            <a:ext cx="2195312" cy="231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Content Placeholder 8"/>
          <p:cNvSpPr>
            <a:spLocks noGrp="1"/>
          </p:cNvSpPr>
          <p:nvPr>
            <p:ph idx="20"/>
          </p:nvPr>
        </p:nvSpPr>
        <p:spPr>
          <a:xfrm>
            <a:off x="6096000" y="5562600"/>
            <a:ext cx="2895600" cy="504000"/>
          </a:xfrm>
        </p:spPr>
        <p:txBody>
          <a:bodyPr/>
          <a:lstStyle/>
          <a:p>
            <a:r>
              <a:rPr lang="en-US" sz="2400" dirty="0">
                <a:latin typeface="+mn-lt"/>
              </a:rPr>
              <a:t>One Possible Solution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29E7865-59F2-4681-B673-47BCEFB70D22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65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94127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Tilings</a:t>
            </a:r>
            <a:r>
              <a:rPr lang="en-US" sz="1500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57800"/>
          </a:xfrm>
        </p:spPr>
        <p:txBody>
          <a:bodyPr/>
          <a:lstStyle/>
          <a:p>
            <a:r>
              <a:rPr lang="en-US" sz="2800" b="1" dirty="0"/>
              <a:t>Example </a:t>
            </a:r>
            <a:r>
              <a:rPr lang="en-US" sz="2800" b="1" dirty="0">
                <a:ea typeface="Cambria Math" pitchFamily="18" charset="0"/>
              </a:rPr>
              <a:t>2</a:t>
            </a:r>
            <a:r>
              <a:rPr lang="en-US" sz="2800" dirty="0"/>
              <a:t>: Can we tile a checkerboard obtained by removing one of the four corner squares of a standard checkerboard?</a:t>
            </a:r>
          </a:p>
          <a:p>
            <a:r>
              <a:rPr lang="en-US" sz="2800" b="1" dirty="0"/>
              <a:t>Solution</a:t>
            </a:r>
            <a:r>
              <a:rPr lang="en-US" sz="2800" dirty="0"/>
              <a:t>:</a:t>
            </a:r>
          </a:p>
          <a:p>
            <a:r>
              <a:rPr lang="en-US" sz="2800" dirty="0"/>
              <a:t>Our checkerboard has </a:t>
            </a:r>
            <a:r>
              <a:rPr lang="en-US" sz="2800" dirty="0">
                <a:ea typeface="Cambria Math" pitchFamily="18" charset="0"/>
              </a:rPr>
              <a:t>64 </a:t>
            </a:r>
            <a:r>
              <a:rPr lang="en-US" sz="2800" dirty="0">
                <a:ea typeface="Cambria Math"/>
              </a:rPr>
              <a:t>−</a:t>
            </a:r>
            <a:r>
              <a:rPr lang="en-US" sz="2800" dirty="0">
                <a:ea typeface="Cambria Math" pitchFamily="18" charset="0"/>
              </a:rPr>
              <a:t> 1</a:t>
            </a:r>
            <a:r>
              <a:rPr lang="en-US" sz="2800" dirty="0"/>
              <a:t> = </a:t>
            </a:r>
            <a:r>
              <a:rPr lang="en-US" sz="2800" dirty="0">
                <a:ea typeface="Cambria Math" pitchFamily="18" charset="0"/>
              </a:rPr>
              <a:t>63</a:t>
            </a:r>
            <a:r>
              <a:rPr lang="en-US" sz="2800" dirty="0"/>
              <a:t> squares.</a:t>
            </a:r>
          </a:p>
          <a:p>
            <a:r>
              <a:rPr lang="en-US" sz="2800" dirty="0"/>
              <a:t>Since each domino has two squares, a board with a tiling must have an even number of squares.</a:t>
            </a:r>
          </a:p>
          <a:p>
            <a:r>
              <a:rPr lang="en-US" sz="2800" dirty="0"/>
              <a:t>The number 63 is not even.</a:t>
            </a:r>
          </a:p>
          <a:p>
            <a:r>
              <a:rPr lang="en-US" sz="2800" dirty="0"/>
              <a:t>We have a contradiction.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97339D7-9BC6-4C9C-AE71-F5944FD4DC0D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66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39415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Tilings</a:t>
            </a:r>
            <a:r>
              <a:rPr lang="en-IN" sz="1500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8424000" cy="1355373"/>
          </a:xfrm>
        </p:spPr>
        <p:txBody>
          <a:bodyPr/>
          <a:lstStyle/>
          <a:p>
            <a:r>
              <a:rPr lang="en-US" sz="2400" b="1" dirty="0">
                <a:latin typeface="+mn-lt"/>
              </a:rPr>
              <a:t>Example </a:t>
            </a:r>
            <a:r>
              <a:rPr lang="en-US" sz="2400" b="1" dirty="0">
                <a:latin typeface="+mn-lt"/>
                <a:ea typeface="Cambria Math" pitchFamily="18" charset="0"/>
              </a:rPr>
              <a:t>3</a:t>
            </a:r>
            <a:r>
              <a:rPr lang="en-US" sz="2400" dirty="0">
                <a:latin typeface="+mn-lt"/>
              </a:rPr>
              <a:t>: Can we tile a board obtained by removing both the upper left and the lower right squares of a standard checkerboard?</a:t>
            </a:r>
          </a:p>
        </p:txBody>
      </p:sp>
      <p:pic>
        <p:nvPicPr>
          <p:cNvPr id="14" name="Picture 3" descr="The standard checkerboard with the upper left and lower right squares removed."/>
          <p:cNvPicPr>
            <a:picLocks noGrp="1" noChangeAspect="1" noChangeArrowheads="1"/>
          </p:cNvPicPr>
          <p:nvPr>
            <p:ph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750" y="2819400"/>
            <a:ext cx="2301322" cy="23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4"/>
          </p:nvPr>
        </p:nvSpPr>
        <p:spPr>
          <a:xfrm>
            <a:off x="262364" y="5328027"/>
            <a:ext cx="3636000" cy="432000"/>
          </a:xfrm>
        </p:spPr>
        <p:txBody>
          <a:bodyPr/>
          <a:lstStyle/>
          <a:p>
            <a:r>
              <a:rPr lang="en-US" sz="2400" dirty="0">
                <a:latin typeface="+mn-lt"/>
              </a:rPr>
              <a:t>Nonstandard Checkerboard</a:t>
            </a:r>
          </a:p>
        </p:txBody>
      </p:sp>
      <p:pic>
        <p:nvPicPr>
          <p:cNvPr id="15" name="Picture 5" descr="An illustration of the right triomino and the straight triomino."/>
          <p:cNvPicPr>
            <a:picLocks noGrp="1" noChangeAspect="1" noChangeArrowheads="1"/>
          </p:cNvPicPr>
          <p:nvPr>
            <p:ph idx="1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28257" y="2819400"/>
            <a:ext cx="922862" cy="162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6"/>
          <p:cNvSpPr>
            <a:spLocks noGrp="1"/>
          </p:cNvSpPr>
          <p:nvPr>
            <p:ph idx="16"/>
          </p:nvPr>
        </p:nvSpPr>
        <p:spPr>
          <a:xfrm>
            <a:off x="3871800" y="4572000"/>
            <a:ext cx="1462200" cy="432000"/>
          </a:xfrm>
        </p:spPr>
        <p:txBody>
          <a:bodyPr/>
          <a:lstStyle/>
          <a:p>
            <a:r>
              <a:rPr lang="en-US" sz="2400" dirty="0">
                <a:latin typeface="+mn-lt"/>
              </a:rPr>
              <a:t>Dominoes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465576" y="6477000"/>
            <a:ext cx="2212848" cy="183600"/>
          </a:xfrm>
        </p:spPr>
        <p:txBody>
          <a:bodyPr anchor="ctr"/>
          <a:lstStyle/>
          <a:p>
            <a:r>
              <a:rPr lang="en-US" dirty="0">
                <a:hlinkClick r:id="rId5" action="ppaction://hlinksldjump"/>
              </a:rPr>
              <a:t>Access the text alternative for slide images.</a:t>
            </a:r>
            <a:endParaRPr lang="en-US" dirty="0">
              <a:hlinkClick r:id="" action="ppaction://noaction"/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B7225D1-C700-415D-93BA-0DABB00B1302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67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38486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Tilings</a:t>
            </a:r>
            <a:r>
              <a:rPr lang="en-US" sz="1500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578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800" dirty="0"/>
              <a:t> </a:t>
            </a:r>
            <a:r>
              <a:rPr lang="en-US" sz="2800" b="1" dirty="0"/>
              <a:t>Solution</a:t>
            </a:r>
            <a:r>
              <a:rPr lang="en-US" sz="2800" dirty="0"/>
              <a:t>: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There are 62 squares in this board.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To tile it we need 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31 </a:t>
            </a:r>
            <a:r>
              <a:rPr lang="en-US" sz="2800" dirty="0"/>
              <a:t>dominos.</a:t>
            </a:r>
          </a:p>
          <a:p>
            <a:pPr>
              <a:spcBef>
                <a:spcPts val="600"/>
              </a:spcBef>
            </a:pPr>
            <a:r>
              <a:rPr lang="en-US" sz="2800" i="1" dirty="0"/>
              <a:t>Key fact</a:t>
            </a:r>
            <a:r>
              <a:rPr lang="en-US" sz="2800" dirty="0"/>
              <a:t>: Each domino covers one black and one white square.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Therefore the tiling covers 31 black squares and 31 white squares.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Our board has either 30 black squares and 32 white squares or 32 black squares and 30 white squares.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Contradiction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297F2BD-4E77-4907-B63E-383C2C9AE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3395254"/>
              </p:ext>
            </p:extLst>
          </p:nvPr>
        </p:nvGraphicFramePr>
        <p:xfrm>
          <a:off x="2471057" y="6096000"/>
          <a:ext cx="19594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5960" imgH="177480" progId="Equation.DSMT4">
                  <p:embed/>
                </p:oleObj>
              </mc:Choice>
              <mc:Fallback>
                <p:oleObj name="Equation" r:id="rId2" imgW="759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471057" y="6096000"/>
                        <a:ext cx="195943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8316EE9-6874-420B-BF98-CB4142127AF2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68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3558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AD2B3-BB8C-4B88-B3C5-0EFC08E22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 Role of Open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7ADD3-4588-410A-860C-E2634F2AD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sz="2800" dirty="0">
                <a:latin typeface="+mn-lt"/>
              </a:rPr>
              <a:t>Unsolved problems have motivated much work in mathematics. Fermat’s Last Theorem was conjectured more than 300 years ago. It has only recently been finally solved.</a:t>
            </a:r>
          </a:p>
          <a:p>
            <a:r>
              <a:rPr lang="en-US" sz="2800" b="1" dirty="0">
                <a:latin typeface="+mn-lt"/>
              </a:rPr>
              <a:t>Fermat’s Last Theorem</a:t>
            </a:r>
            <a:r>
              <a:rPr lang="en-US" sz="2800" dirty="0">
                <a:latin typeface="+mn-lt"/>
              </a:rPr>
              <a:t>: The equation</a:t>
            </a:r>
            <a:endParaRPr lang="en-US" sz="2800" i="1" baseline="30000" dirty="0">
              <a:latin typeface="+mn-lt"/>
              <a:ea typeface="Cambria Math" pitchFamily="18" charset="0"/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9086768-071C-478C-B4C8-B3C3F1442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712478"/>
              </p:ext>
            </p:extLst>
          </p:nvPr>
        </p:nvGraphicFramePr>
        <p:xfrm>
          <a:off x="6019800" y="3245226"/>
          <a:ext cx="1701065" cy="529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74360" imgH="241200" progId="Equation.DSMT4">
                  <p:embed/>
                </p:oleObj>
              </mc:Choice>
              <mc:Fallback>
                <p:oleObj name="Equation" r:id="rId2" imgW="774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019800" y="3245226"/>
                        <a:ext cx="1701065" cy="5298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371755-D635-4CB5-85DF-E3E98B5A33C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3118" y="3886200"/>
            <a:ext cx="8229600" cy="1752600"/>
          </a:xfrm>
        </p:spPr>
        <p:txBody>
          <a:bodyPr/>
          <a:lstStyle/>
          <a:p>
            <a:r>
              <a:rPr lang="en-US" sz="2800" dirty="0">
                <a:latin typeface="+mn-lt"/>
                <a:ea typeface="Cambria Math" pitchFamily="18" charset="0"/>
              </a:rPr>
              <a:t>has no solutions in integers </a:t>
            </a:r>
            <a:r>
              <a:rPr lang="en-US" sz="2800" i="1" dirty="0">
                <a:latin typeface="+mn-lt"/>
                <a:ea typeface="Cambria Math" pitchFamily="18" charset="0"/>
              </a:rPr>
              <a:t>x</a:t>
            </a:r>
            <a:r>
              <a:rPr lang="en-US" sz="2800" dirty="0">
                <a:latin typeface="+mn-lt"/>
                <a:ea typeface="Cambria Math" pitchFamily="18" charset="0"/>
              </a:rPr>
              <a:t>, </a:t>
            </a:r>
            <a:r>
              <a:rPr lang="en-US" sz="2800" i="1" dirty="0">
                <a:latin typeface="+mn-lt"/>
                <a:ea typeface="Cambria Math" pitchFamily="18" charset="0"/>
              </a:rPr>
              <a:t>y</a:t>
            </a:r>
            <a:r>
              <a:rPr lang="en-US" sz="2800" dirty="0">
                <a:latin typeface="+mn-lt"/>
                <a:ea typeface="Cambria Math" pitchFamily="18" charset="0"/>
              </a:rPr>
              <a:t>, and </a:t>
            </a:r>
            <a:r>
              <a:rPr lang="en-US" sz="2800" i="1" dirty="0">
                <a:latin typeface="+mn-lt"/>
                <a:ea typeface="Cambria Math" pitchFamily="18" charset="0"/>
              </a:rPr>
              <a:t>z</a:t>
            </a:r>
            <a:r>
              <a:rPr lang="en-US" sz="2800" dirty="0">
                <a:latin typeface="+mn-lt"/>
                <a:ea typeface="Cambria Math" pitchFamily="18" charset="0"/>
              </a:rPr>
              <a:t>, with </a:t>
            </a:r>
            <a:r>
              <a:rPr lang="en-US" sz="2800" i="1" dirty="0">
                <a:latin typeface="+mn-lt"/>
                <a:ea typeface="Cambria Math" pitchFamily="18" charset="0"/>
              </a:rPr>
              <a:t>xyz</a:t>
            </a:r>
            <a:r>
              <a:rPr lang="en-US" sz="2800" dirty="0">
                <a:latin typeface="+mn-lt"/>
                <a:ea typeface="Cambria Math"/>
              </a:rPr>
              <a:t>≠0 whenever n is an integer with </a:t>
            </a:r>
            <a:r>
              <a:rPr lang="en-US" sz="2800" i="1" dirty="0">
                <a:latin typeface="+mn-lt"/>
                <a:ea typeface="Cambria Math"/>
              </a:rPr>
              <a:t>n</a:t>
            </a:r>
            <a:r>
              <a:rPr lang="en-US" sz="2800" dirty="0">
                <a:latin typeface="+mn-lt"/>
                <a:ea typeface="Cambria Math"/>
              </a:rPr>
              <a:t> &gt; 2.</a:t>
            </a:r>
          </a:p>
          <a:p>
            <a:r>
              <a:rPr lang="en-US" sz="2800" dirty="0">
                <a:latin typeface="+mn-lt"/>
                <a:ea typeface="Cambria Math"/>
              </a:rPr>
              <a:t>A proof was found by Andrew Wiles in the 1990s.</a:t>
            </a:r>
            <a:endParaRPr lang="en-US" sz="2800" dirty="0">
              <a:latin typeface="+mn-lt"/>
              <a:ea typeface="Cambria Math" pitchFamily="18" charset="0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AAA4A5F-8062-40F2-BE65-75A02523F99E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69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802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 Arguments</a:t>
            </a:r>
            <a:r>
              <a:rPr lang="en-US" sz="1500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" y="1272984"/>
            <a:ext cx="8122920" cy="52578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We will show how to construct valid arguments in two stages; first for propositional logic and then for predicate logic. The rules of inference are the essential building block in the construction of valid arguments.</a:t>
            </a:r>
          </a:p>
          <a:p>
            <a:pPr lvl="1" indent="-457200">
              <a:spcBef>
                <a:spcPts val="6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/>
              <a:t>Propositional Logic.</a:t>
            </a:r>
          </a:p>
          <a:p>
            <a:pPr marL="468000" lvl="2" indent="0">
              <a:spcBef>
                <a:spcPts val="600"/>
              </a:spcBef>
              <a:buNone/>
            </a:pPr>
            <a:r>
              <a:rPr lang="en-US" dirty="0"/>
              <a:t>Inference Rules.</a:t>
            </a:r>
          </a:p>
          <a:p>
            <a:pPr lvl="1" indent="-457200">
              <a:spcBef>
                <a:spcPts val="6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/>
              <a:t>Predicate Logic.</a:t>
            </a:r>
          </a:p>
          <a:p>
            <a:pPr marL="468000" lvl="2" indent="0" defTabSz="442913">
              <a:spcBef>
                <a:spcPts val="600"/>
              </a:spcBef>
              <a:buNone/>
            </a:pPr>
            <a:r>
              <a:rPr lang="en-US" dirty="0"/>
              <a:t>Inference rules for propositional logic plus additional inference rules to handle variables and quantifiers.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198288-EDD3-493B-81C9-8D1E42CF308F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80744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3A2B7-6240-41DC-A87E-42BFAB693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An Open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EF187-C377-4783-96D5-DCBEE8A8C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1066800"/>
          </a:xfrm>
        </p:spPr>
        <p:txBody>
          <a:bodyPr/>
          <a:lstStyle/>
          <a:p>
            <a:r>
              <a:rPr lang="en-US" sz="2800" b="1" dirty="0"/>
              <a:t>The </a:t>
            </a:r>
            <a:r>
              <a:rPr lang="en-US" sz="2800" b="1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2800" b="1" i="1" dirty="0"/>
              <a:t>x</a:t>
            </a:r>
            <a:r>
              <a:rPr lang="en-US" sz="2800" b="1" dirty="0"/>
              <a:t> + </a:t>
            </a:r>
            <a:r>
              <a:rPr lang="en-US" sz="2800" b="1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800" b="1" dirty="0"/>
              <a:t> Conjecture</a:t>
            </a:r>
            <a:r>
              <a:rPr lang="en-US" sz="2800" dirty="0"/>
              <a:t>: Let T be the transformation that sends an even integer </a:t>
            </a:r>
            <a:r>
              <a:rPr lang="en-US" sz="2800" i="1" dirty="0"/>
              <a:t>x</a:t>
            </a:r>
            <a:r>
              <a:rPr lang="en-US" sz="2800" dirty="0"/>
              <a:t> to </a:t>
            </a:r>
            <a:r>
              <a:rPr lang="en-US" sz="2800" i="1" dirty="0"/>
              <a:t>x</a:t>
            </a:r>
            <a:r>
              <a:rPr lang="en-US" sz="2800" dirty="0"/>
              <a:t>/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2 </a:t>
            </a:r>
            <a:endParaRPr lang="en-IN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921961-734D-42D2-8F41-23EB12993E6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876800" y="1715889"/>
            <a:ext cx="3657600" cy="535477"/>
          </a:xfrm>
        </p:spPr>
        <p:txBody>
          <a:bodyPr/>
          <a:lstStyle/>
          <a:p>
            <a:r>
              <a:rPr lang="en-US" sz="2800" dirty="0"/>
              <a:t>and an odd integer </a:t>
            </a:r>
            <a:r>
              <a:rPr lang="en-US" sz="2800" i="1" dirty="0"/>
              <a:t>x</a:t>
            </a:r>
            <a:r>
              <a:rPr lang="en-US" sz="2800" dirty="0"/>
              <a:t> to</a:t>
            </a:r>
            <a:endParaRPr lang="en-IN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7386D9E-2330-48CF-AAA3-0BE6656E72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2129446"/>
            <a:ext cx="8229600" cy="1985354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2800" i="1" dirty="0"/>
              <a:t>x</a:t>
            </a:r>
            <a:r>
              <a:rPr lang="en-US" sz="2800" dirty="0"/>
              <a:t> + 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800" dirty="0"/>
              <a:t>. For all positive integers </a:t>
            </a:r>
            <a:r>
              <a:rPr lang="en-US" sz="2800" i="1" dirty="0"/>
              <a:t>x</a:t>
            </a:r>
            <a:r>
              <a:rPr lang="en-US" sz="2800" dirty="0"/>
              <a:t>, when we repeatedly apply the transformation T, we will eventually reach the integer 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800" dirty="0"/>
              <a:t>.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For example, starting with </a:t>
            </a:r>
            <a:r>
              <a:rPr lang="en-US" sz="2800" i="1" dirty="0"/>
              <a:t>x</a:t>
            </a:r>
            <a:r>
              <a:rPr lang="en-US" sz="2800" dirty="0"/>
              <a:t> = 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13</a:t>
            </a:r>
            <a:r>
              <a:rPr lang="en-US" sz="2800" dirty="0"/>
              <a:t>: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FE7697B2-4F39-44D9-8385-5917456FA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4367233"/>
              </p:ext>
            </p:extLst>
          </p:nvPr>
        </p:nvGraphicFramePr>
        <p:xfrm>
          <a:off x="510194" y="4110410"/>
          <a:ext cx="7774875" cy="506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898800" imgH="253800" progId="Equation.DSMT4">
                  <p:embed/>
                </p:oleObj>
              </mc:Choice>
              <mc:Fallback>
                <p:oleObj name="Equation" r:id="rId2" imgW="3898800" imgH="253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78D4152-E29A-45BB-AFE4-E075BB02DA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10194" y="4110410"/>
                        <a:ext cx="7774875" cy="5065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182C0771-958D-44B0-997A-4A2B8E0F5A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10850"/>
              </p:ext>
            </p:extLst>
          </p:nvPr>
        </p:nvGraphicFramePr>
        <p:xfrm>
          <a:off x="506506" y="4581057"/>
          <a:ext cx="711517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68680" imgH="253800" progId="Equation.DSMT4">
                  <p:embed/>
                </p:oleObj>
              </mc:Choice>
              <mc:Fallback>
                <p:oleObj name="Equation" r:id="rId4" imgW="3568680" imgH="253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3B6F8C0-D563-436F-B1B4-9E9D521C89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6506" y="4581057"/>
                        <a:ext cx="7115175" cy="506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43956599-A36E-495E-ACF5-DAEF7C5D2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3641056"/>
              </p:ext>
            </p:extLst>
          </p:nvPr>
        </p:nvGraphicFramePr>
        <p:xfrm>
          <a:off x="519953" y="5096527"/>
          <a:ext cx="5372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984400" imgH="253800" progId="Equation.DSMT4">
                  <p:embed/>
                </p:oleObj>
              </mc:Choice>
              <mc:Fallback>
                <p:oleObj name="Equation" r:id="rId6" imgW="2984400" imgH="2538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AADDDB6-B758-4529-B888-DB7F20C5BA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19953" y="5096527"/>
                        <a:ext cx="53721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772C76-47CC-4FAC-8954-E57F2FBCB33C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7200" y="5562600"/>
            <a:ext cx="8382000" cy="838200"/>
          </a:xfrm>
        </p:spPr>
        <p:txBody>
          <a:bodyPr/>
          <a:lstStyle/>
          <a:p>
            <a:r>
              <a:rPr lang="en-US" sz="2800" dirty="0">
                <a:latin typeface="Calibri (Body)"/>
                <a:ea typeface="Cambria Math"/>
              </a:rPr>
              <a:t>The conjecture has been verified using computers up to</a:t>
            </a:r>
            <a:endParaRPr lang="en-IN" sz="2800" dirty="0">
              <a:latin typeface="Calibri (Body)"/>
            </a:endParaRPr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A5CF3C8A-DB3F-438A-AD03-E1AA0CF07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513439"/>
              </p:ext>
            </p:extLst>
          </p:nvPr>
        </p:nvGraphicFramePr>
        <p:xfrm>
          <a:off x="506506" y="5967819"/>
          <a:ext cx="1322294" cy="5583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571320" imgH="241200" progId="Equation.DSMT4">
                  <p:embed/>
                </p:oleObj>
              </mc:Choice>
              <mc:Fallback>
                <p:oleObj name="Equation" r:id="rId8" imgW="571320" imgH="2412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9E91B548-24AA-46AB-B72A-E5E14695AD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06506" y="5967819"/>
                        <a:ext cx="1322294" cy="5583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AC05910-BE9B-44D6-87DD-0C9A4508BA85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70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14779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F035F-D8D7-451B-B704-FB7FBE9E0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Additional Proof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CD0C7-B648-4313-9C2D-D3EEEAB69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676400"/>
          </a:xfrm>
        </p:spPr>
        <p:txBody>
          <a:bodyPr/>
          <a:lstStyle/>
          <a:p>
            <a:r>
              <a:rPr lang="en-US" dirty="0">
                <a:latin typeface="+mn-lt"/>
              </a:rPr>
              <a:t>Later we will see many other proof methods:</a:t>
            </a:r>
          </a:p>
          <a:p>
            <a:pPr marL="342000" lvl="1"/>
            <a:r>
              <a:rPr lang="en-US" dirty="0">
                <a:latin typeface="+mn-lt"/>
              </a:rPr>
              <a:t>Mathematical induction, which is a useful method for proving statements of the form</a:t>
            </a:r>
            <a:endParaRPr lang="en-IN" dirty="0">
              <a:latin typeface="+mn-lt"/>
            </a:endParaRP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1D3E073-15E8-430D-8955-70605BE717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0395356"/>
              </p:ext>
            </p:extLst>
          </p:nvPr>
        </p:nvGraphicFramePr>
        <p:xfrm>
          <a:off x="5903913" y="2500313"/>
          <a:ext cx="941387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20560" imgH="253800" progId="Equation.DSMT4">
                  <p:embed/>
                </p:oleObj>
              </mc:Choice>
              <mc:Fallback>
                <p:oleObj name="Equation" r:id="rId2" imgW="5205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903913" y="2500313"/>
                        <a:ext cx="941387" cy="458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55C77E-1654-4E43-AC21-A4719BC1686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50050" y="2456180"/>
            <a:ext cx="1752600" cy="502920"/>
          </a:xfrm>
        </p:spPr>
        <p:txBody>
          <a:bodyPr/>
          <a:lstStyle/>
          <a:p>
            <a:r>
              <a:rPr lang="en-US" sz="2800" dirty="0">
                <a:latin typeface="+mn-lt"/>
                <a:sym typeface="Symbol"/>
              </a:rPr>
              <a:t>, where</a:t>
            </a:r>
            <a:endParaRPr lang="en-IN" sz="2800" dirty="0"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3E71121-F6C0-4B64-B423-636A67617D9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2819400"/>
            <a:ext cx="8077200" cy="3550920"/>
          </a:xfrm>
        </p:spPr>
        <p:txBody>
          <a:bodyPr/>
          <a:lstStyle/>
          <a:p>
            <a:pPr marL="360000" lvl="1" indent="0">
              <a:buNone/>
            </a:pPr>
            <a:r>
              <a:rPr lang="en-US" dirty="0">
                <a:latin typeface="+mn-lt"/>
                <a:sym typeface="Symbol"/>
              </a:rPr>
              <a:t>the domain consists of all positive integers.</a:t>
            </a:r>
          </a:p>
          <a:p>
            <a:pPr marL="342000" lvl="1"/>
            <a:r>
              <a:rPr lang="en-US" dirty="0">
                <a:latin typeface="+mn-lt"/>
                <a:sym typeface="Symbol"/>
              </a:rPr>
              <a:t>Structural induction, which can be used to prove such results about recursively defined sets.</a:t>
            </a:r>
          </a:p>
          <a:p>
            <a:pPr marL="342000" lvl="1"/>
            <a:r>
              <a:rPr lang="en-US" dirty="0">
                <a:latin typeface="+mn-lt"/>
                <a:sym typeface="Symbol"/>
              </a:rPr>
              <a:t>Cantor diagonalization is used to prove results about the size of infinite sets.</a:t>
            </a:r>
          </a:p>
          <a:p>
            <a:pPr marL="342000" lvl="1"/>
            <a:r>
              <a:rPr lang="en-US" dirty="0">
                <a:latin typeface="+mn-lt"/>
                <a:sym typeface="Symbol"/>
              </a:rPr>
              <a:t>Combinatorial proofs use counting arguments.</a:t>
            </a:r>
            <a:endParaRPr lang="en-US" dirty="0">
              <a:latin typeface="+mn-lt"/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FDD21F0-99D4-41DE-836F-020E3CB95322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71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3507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94BE12F8-8E1A-42DE-A23D-21B4ED932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Main Content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D87969E-F88B-406C-92C6-FDEC0DCF6A67}"/>
              </a:ext>
            </a:extLst>
          </p:cNvPr>
          <p:cNvSpPr txBox="1">
            <a:spLocks/>
          </p:cNvSpPr>
          <p:nvPr/>
        </p:nvSpPr>
        <p:spPr>
          <a:xfrm>
            <a:off x="3464" y="6248400"/>
            <a:ext cx="9144000" cy="502920"/>
          </a:xfrm>
          <a:prstGeom prst="rect">
            <a:avLst/>
          </a:prstGeom>
        </p:spPr>
        <p:txBody>
          <a:bodyPr anchor="ctr"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ctr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ctr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ctr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 McGraw Hill LLC. All rights reserved. No reproduction or distribution without the prior written consent of McGraw Hill LLC.</a:t>
            </a:r>
          </a:p>
        </p:txBody>
      </p:sp>
    </p:spTree>
    <p:extLst>
      <p:ext uri="{BB962C8B-B14F-4D97-AF65-F5344CB8AC3E}">
        <p14:creationId xmlns:p14="http://schemas.microsoft.com/office/powerpoint/2010/main" val="49793603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38862-B68F-4679-9E71-0ACFDBC03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/>
              <a:t>Accessibility Content: </a:t>
            </a:r>
            <a:br>
              <a:rPr lang="en-US" sz="6000" b="1"/>
            </a:br>
            <a:r>
              <a:rPr lang="en-US" sz="6000" b="1"/>
              <a:t>Text Alternatives for Images</a:t>
            </a:r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C6297CA-BD0C-45EE-A70C-75628C660FA8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73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4212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36BEB-2050-44E1-AA71-B84D00710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Tilings</a:t>
            </a:r>
            <a:r>
              <a:rPr lang="en-IN" dirty="0"/>
              <a:t> </a:t>
            </a:r>
            <a:r>
              <a:rPr lang="en-IN" sz="1600" dirty="0"/>
              <a:t>2</a:t>
            </a:r>
            <a:r>
              <a:rPr lang="en-IN" dirty="0"/>
              <a:t> </a:t>
            </a:r>
            <a:r>
              <a:rPr lang="en-US" dirty="0"/>
              <a:t>– Text Alternative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DBAEDE-A444-4DA9-9BCA-887BBBB38B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 action="ppaction://hlinksldjump"/>
              </a:rPr>
              <a:t>Return to parent-slide containing images.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A6750-838D-41F0-BD96-FCE1E6A5867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IN" dirty="0"/>
              <a:t>The straight </a:t>
            </a:r>
            <a:r>
              <a:rPr lang="en-IN" dirty="0" err="1"/>
              <a:t>triomino</a:t>
            </a:r>
            <a:r>
              <a:rPr lang="en-IN" dirty="0"/>
              <a:t> has three horizontally connected squares. The right </a:t>
            </a:r>
            <a:r>
              <a:rPr lang="en-IN" dirty="0" err="1"/>
              <a:t>triomino</a:t>
            </a:r>
            <a:r>
              <a:rPr lang="en-IN" dirty="0"/>
              <a:t> can be obtained from the larger 2 by 2 square by removing the right top square.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8D4F1E-2DCE-497C-A6E5-2EEAEF742AC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 action="ppaction://hlinksldjump"/>
              </a:rPr>
              <a:t>Return to parent-slide containing images.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79633-3DFD-4B61-9799-53D9649204F9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74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534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9C7C4-7F7B-4CFA-9B7C-AC8662C77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Arguments in Propositional Logic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346E3-4AD6-4C95-8150-5290520D4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200400"/>
          </a:xfrm>
        </p:spPr>
        <p:txBody>
          <a:bodyPr/>
          <a:lstStyle/>
          <a:p>
            <a:r>
              <a:rPr lang="en-US" sz="2400" dirty="0">
                <a:latin typeface="+mn-lt"/>
              </a:rPr>
              <a:t>A </a:t>
            </a:r>
            <a:r>
              <a:rPr lang="en-US" sz="2400" i="1" dirty="0">
                <a:latin typeface="+mn-lt"/>
              </a:rPr>
              <a:t>argument </a:t>
            </a:r>
            <a:r>
              <a:rPr lang="en-US" sz="2400" dirty="0">
                <a:latin typeface="+mn-lt"/>
              </a:rPr>
              <a:t>in propositional logic is a sequence of propositions. All but the final proposition are called </a:t>
            </a:r>
            <a:r>
              <a:rPr lang="en-US" sz="2400" i="1" dirty="0">
                <a:latin typeface="+mn-lt"/>
              </a:rPr>
              <a:t>premises</a:t>
            </a:r>
            <a:r>
              <a:rPr lang="en-US" sz="2400" dirty="0">
                <a:latin typeface="+mn-lt"/>
              </a:rPr>
              <a:t>. The last statement is the </a:t>
            </a:r>
            <a:r>
              <a:rPr lang="en-US" sz="2400" i="1" dirty="0">
                <a:latin typeface="+mn-lt"/>
              </a:rPr>
              <a:t>conclusion</a:t>
            </a:r>
            <a:r>
              <a:rPr lang="en-US" sz="2400" dirty="0">
                <a:latin typeface="+mn-lt"/>
              </a:rPr>
              <a:t>.</a:t>
            </a:r>
          </a:p>
          <a:p>
            <a:r>
              <a:rPr lang="en-US" sz="2400" dirty="0">
                <a:latin typeface="+mn-lt"/>
              </a:rPr>
              <a:t>The argument is valid if the premises imply the conclusion. An </a:t>
            </a:r>
            <a:r>
              <a:rPr lang="en-US" sz="2400" i="1" dirty="0">
                <a:latin typeface="+mn-lt"/>
              </a:rPr>
              <a:t>argument form</a:t>
            </a:r>
            <a:r>
              <a:rPr lang="en-US" sz="2400" dirty="0">
                <a:latin typeface="+mn-lt"/>
              </a:rPr>
              <a:t> is an argument that is valid no matter what propositions are substituted into its propositional variables.</a:t>
            </a:r>
          </a:p>
          <a:p>
            <a:r>
              <a:rPr lang="en-US" sz="2400" dirty="0">
                <a:latin typeface="+mn-lt"/>
              </a:rPr>
              <a:t>If the premises are</a:t>
            </a:r>
            <a:endParaRPr lang="en-IN" sz="2400" dirty="0">
              <a:latin typeface="+mn-lt"/>
            </a:endParaRP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359677CC-954B-47E3-B82D-ADD79BF5B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172284"/>
              </p:ext>
            </p:extLst>
          </p:nvPr>
        </p:nvGraphicFramePr>
        <p:xfrm>
          <a:off x="2895600" y="3962400"/>
          <a:ext cx="137160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23600" imgH="228600" progId="Equation.DSMT4">
                  <p:embed/>
                </p:oleObj>
              </mc:Choice>
              <mc:Fallback>
                <p:oleObj name="Equation" r:id="rId2" imgW="723600" imgH="2286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F65142C-ACB3-409A-819E-12C95F30E6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895600" y="3962400"/>
                        <a:ext cx="1371600" cy="433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340E3D-B841-41C2-BED1-246A806A8D1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191000" y="3954300"/>
            <a:ext cx="3962400" cy="533400"/>
          </a:xfrm>
        </p:spPr>
        <p:txBody>
          <a:bodyPr/>
          <a:lstStyle/>
          <a:p>
            <a:r>
              <a:rPr lang="en-US" sz="2400" dirty="0"/>
              <a:t>and the conclusion is </a:t>
            </a:r>
            <a:r>
              <a:rPr lang="en-US" sz="2400" i="1" dirty="0">
                <a:ea typeface="Cambria Math" pitchFamily="18" charset="0"/>
              </a:rPr>
              <a:t>q</a:t>
            </a:r>
            <a:r>
              <a:rPr lang="en-US" sz="2400" dirty="0"/>
              <a:t> then</a:t>
            </a:r>
            <a:endParaRPr lang="en-IN" sz="2400" dirty="0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1AB438EF-7957-450A-BB2F-6E02E6A70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853736"/>
              </p:ext>
            </p:extLst>
          </p:nvPr>
        </p:nvGraphicFramePr>
        <p:xfrm>
          <a:off x="511175" y="4348163"/>
          <a:ext cx="2155825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06360" imgH="253800" progId="Equation.DSMT4">
                  <p:embed/>
                </p:oleObj>
              </mc:Choice>
              <mc:Fallback>
                <p:oleObj name="Equation" r:id="rId4" imgW="1206360" imgH="253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593C0D6-6FA8-4A91-ACB4-16C6F596A8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1175" y="4348163"/>
                        <a:ext cx="2155825" cy="452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C01F979-582C-493C-870B-E836DE32CA4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2590800" y="4305300"/>
            <a:ext cx="2743200" cy="533400"/>
          </a:xfrm>
        </p:spPr>
        <p:txBody>
          <a:bodyPr/>
          <a:lstStyle/>
          <a:p>
            <a:r>
              <a:rPr lang="en-US" sz="2400" dirty="0">
                <a:latin typeface="+mn-lt"/>
                <a:ea typeface="Cambria Math"/>
              </a:rPr>
              <a:t>→</a:t>
            </a:r>
            <a:r>
              <a:rPr lang="en-US" sz="2400" i="1" dirty="0">
                <a:latin typeface="+mn-lt"/>
                <a:ea typeface="Cambria Math" pitchFamily="18" charset="0"/>
              </a:rPr>
              <a:t> q</a:t>
            </a:r>
            <a:r>
              <a:rPr lang="en-US" sz="2400" dirty="0">
                <a:latin typeface="+mn-lt"/>
              </a:rPr>
              <a:t> is a tautology.</a:t>
            </a:r>
            <a:endParaRPr lang="en-IN" sz="2400" dirty="0">
              <a:latin typeface="+mn-lt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1881DA-E6FD-48AB-958C-02F50DE70D2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7200" y="4923000"/>
            <a:ext cx="8229600" cy="792000"/>
          </a:xfrm>
        </p:spPr>
        <p:txBody>
          <a:bodyPr/>
          <a:lstStyle/>
          <a:p>
            <a:r>
              <a:rPr lang="en-US" sz="2400" dirty="0">
                <a:latin typeface="+mn-lt"/>
              </a:rPr>
              <a:t>Inference rules are all argument simple argument forms that will be used to construct more complex argument forms.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3F789A8-E817-4F6B-8FB7-82433ADFFE31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430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Rules of Inference for Propositional Logic: Modus Ponens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3D80339-3BB7-4D87-B692-7C9D6940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285053"/>
              </p:ext>
            </p:extLst>
          </p:nvPr>
        </p:nvGraphicFramePr>
        <p:xfrm>
          <a:off x="561266" y="1702434"/>
          <a:ext cx="1092200" cy="354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7960" imgH="164880" progId="Equation.DSMT4">
                  <p:embed/>
                </p:oleObj>
              </mc:Choice>
              <mc:Fallback>
                <p:oleObj name="Equation" r:id="rId2" imgW="5079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61266" y="1702434"/>
                        <a:ext cx="1092200" cy="3549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01BC1E75-535C-47E1-A497-87EBB27D95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4274308"/>
              </p:ext>
            </p:extLst>
          </p:nvPr>
        </p:nvGraphicFramePr>
        <p:xfrm>
          <a:off x="584200" y="2057400"/>
          <a:ext cx="546100" cy="858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66400" imgH="419040" progId="Equation.DSMT4">
                  <p:embed/>
                </p:oleObj>
              </mc:Choice>
              <mc:Fallback>
                <p:oleObj name="Equation" r:id="rId4" imgW="2664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4200" y="2057400"/>
                        <a:ext cx="546100" cy="8581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3048000" y="1524000"/>
            <a:ext cx="4572000" cy="533400"/>
          </a:xfrm>
        </p:spPr>
        <p:txBody>
          <a:bodyPr/>
          <a:lstStyle/>
          <a:p>
            <a:r>
              <a:rPr lang="en-US" sz="2800" b="1" dirty="0">
                <a:latin typeface="+mn-lt"/>
              </a:rPr>
              <a:t>Corresponding Tautology:</a:t>
            </a:r>
            <a:endParaRPr lang="en-US" sz="2800" i="1" dirty="0">
              <a:latin typeface="+mn-lt"/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3550CCC-10FD-4D38-815D-4F14A2FDB5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6248328"/>
              </p:ext>
            </p:extLst>
          </p:nvPr>
        </p:nvGraphicFramePr>
        <p:xfrm>
          <a:off x="4048125" y="2095500"/>
          <a:ext cx="2252663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18960" imgH="253800" progId="Equation.DSMT4">
                  <p:embed/>
                </p:oleObj>
              </mc:Choice>
              <mc:Fallback>
                <p:oleObj name="Equation" r:id="rId6" imgW="12189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48125" y="2095500"/>
                        <a:ext cx="2252663" cy="471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5"/>
          <p:cNvSpPr>
            <a:spLocks noGrp="1"/>
          </p:cNvSpPr>
          <p:nvPr>
            <p:ph idx="13"/>
          </p:nvPr>
        </p:nvSpPr>
        <p:spPr>
          <a:xfrm>
            <a:off x="1676400" y="2895600"/>
            <a:ext cx="7239000" cy="32004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dirty="0">
                <a:latin typeface="+mn-lt"/>
              </a:rPr>
              <a:t>Example:</a:t>
            </a:r>
          </a:p>
          <a:p>
            <a:pPr>
              <a:spcBef>
                <a:spcPts val="300"/>
              </a:spcBef>
            </a:pPr>
            <a:r>
              <a:rPr lang="en-US" sz="2800" dirty="0">
                <a:latin typeface="+mn-lt"/>
              </a:rPr>
              <a:t>Let </a:t>
            </a:r>
            <a:r>
              <a:rPr lang="en-US" sz="2800" i="1" dirty="0">
                <a:latin typeface="+mn-lt"/>
              </a:rPr>
              <a:t>p</a:t>
            </a:r>
            <a:r>
              <a:rPr lang="en-US" sz="2800" dirty="0">
                <a:latin typeface="+mn-lt"/>
              </a:rPr>
              <a:t> be “It is snowing.”</a:t>
            </a:r>
          </a:p>
          <a:p>
            <a:pPr>
              <a:spcBef>
                <a:spcPts val="300"/>
              </a:spcBef>
            </a:pPr>
            <a:r>
              <a:rPr lang="en-US" sz="2800" dirty="0">
                <a:latin typeface="+mn-lt"/>
              </a:rPr>
              <a:t>Let </a:t>
            </a:r>
            <a:r>
              <a:rPr lang="en-US" sz="2800" i="1" dirty="0">
                <a:latin typeface="+mn-lt"/>
              </a:rPr>
              <a:t>q</a:t>
            </a:r>
            <a:r>
              <a:rPr lang="en-US" sz="2800" dirty="0">
                <a:latin typeface="+mn-lt"/>
              </a:rPr>
              <a:t> be “I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>
                <a:latin typeface="+mn-lt"/>
              </a:rPr>
              <a:t>“If it is snowing, then 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>
                <a:latin typeface="+mn-lt"/>
              </a:rPr>
              <a:t>“It is snowing.”</a:t>
            </a:r>
          </a:p>
          <a:p>
            <a:pPr>
              <a:spcBef>
                <a:spcPts val="300"/>
              </a:spcBef>
            </a:pPr>
            <a:r>
              <a:rPr lang="en-US" sz="2800" dirty="0">
                <a:latin typeface="+mn-lt"/>
              </a:rPr>
              <a:t>“Therefore , I will study discrete math.”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C79391D-2CBC-4AB9-BD5A-11351224E73C}"/>
              </a:ext>
            </a:extLst>
          </p:cNvPr>
          <p:cNvSpPr txBox="1">
            <a:spLocks/>
          </p:cNvSpPr>
          <p:nvPr/>
        </p:nvSpPr>
        <p:spPr>
          <a:xfrm>
            <a:off x="8686800" y="6705600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47A6AB7-ED92-4CC2-895B-E46908831F7A}" type="slidenum">
              <a:rPr lang="en-US" smtClean="0">
                <a:solidFill>
                  <a:schemeClr val="bg1"/>
                </a:solidFill>
              </a:rPr>
              <a:pPr/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60479"/>
      </p:ext>
    </p:extLst>
  </p:cSld>
  <p:clrMapOvr>
    <a:masterClrMapping/>
  </p:clrMapOvr>
</p:sld>
</file>

<file path=ppt/theme/theme1.xml><?xml version="1.0" encoding="utf-8"?>
<a:theme xmlns:a="http://schemas.openxmlformats.org/drawingml/2006/main" name="FIRST, BREAK, LAST slides 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Plain_APPENDIX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Red Bar Footer_APPENDIX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lternate FIRST, BREAK, LAST slide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lain BODY/MAIN CONTENT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Red bar footer BODY/MAIN CONTENT">
  <a:themeElements>
    <a:clrScheme name="Custom 22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Appendix_Master">
  <a:themeElements>
    <a:clrScheme name="Custom 12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End slide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6_Modified_MHHE_Accessible" id="{E82C14FF-4BDE-4F64-9A68-F6EDA5AFB1BB}" vid="{F737F535-3048-4356-99AF-2805CA228E6B}"/>
    </a:ext>
  </a:extLst>
</a:theme>
</file>

<file path=ppt/theme/theme7.xml><?xml version="1.0" encoding="utf-8"?>
<a:theme xmlns:a="http://schemas.openxmlformats.org/drawingml/2006/main" name="PLAIN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RED FOOTER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BLUE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MHHE_Accessible_PPT_Template-v4</Template>
  <TotalTime>6086</TotalTime>
  <Words>5212</Words>
  <Application>Microsoft Office PowerPoint</Application>
  <PresentationFormat>On-screen Show (4:3)</PresentationFormat>
  <Paragraphs>589</Paragraphs>
  <Slides>74</Slides>
  <Notes>2</Notes>
  <HiddenSlides>2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74</vt:i4>
      </vt:variant>
    </vt:vector>
  </HeadingPairs>
  <TitlesOfParts>
    <vt:vector size="94" baseType="lpstr">
      <vt:lpstr>Arial</vt:lpstr>
      <vt:lpstr>ArumSans Bold</vt:lpstr>
      <vt:lpstr>ArumSans Regular</vt:lpstr>
      <vt:lpstr>Calibri</vt:lpstr>
      <vt:lpstr>Calibri (Body)</vt:lpstr>
      <vt:lpstr>Cambria Math</vt:lpstr>
      <vt:lpstr>Vectipede Rg</vt:lpstr>
      <vt:lpstr>FIRST, BREAK, LAST slides </vt:lpstr>
      <vt:lpstr>Alternate FIRST, BREAK, LAST slides</vt:lpstr>
      <vt:lpstr>Plain BODY/MAIN CONTENT</vt:lpstr>
      <vt:lpstr>Red bar footer BODY/MAIN CONTENT</vt:lpstr>
      <vt:lpstr>Appendix_Master</vt:lpstr>
      <vt:lpstr>End slide</vt:lpstr>
      <vt:lpstr>PLAIN Section Divider, Quotes, Callouts</vt:lpstr>
      <vt:lpstr>RED FOOTER Section Divider, Quotes, Callouts</vt:lpstr>
      <vt:lpstr>BLUE Section Divider, Quotes, Callouts</vt:lpstr>
      <vt:lpstr>Plain_APPENDIX</vt:lpstr>
      <vt:lpstr>Red Bar Footer_APPENDIX</vt:lpstr>
      <vt:lpstr>Equation</vt:lpstr>
      <vt:lpstr>MathType 7.0 Equation</vt:lpstr>
      <vt:lpstr>The Foundations: Logic and Proofs</vt:lpstr>
      <vt:lpstr>Summary</vt:lpstr>
      <vt:lpstr>Rules of Inference</vt:lpstr>
      <vt:lpstr>Section Summary 1</vt:lpstr>
      <vt:lpstr>Revisiting the Socrates Example</vt:lpstr>
      <vt:lpstr>The Argument</vt:lpstr>
      <vt:lpstr>Valid Arguments 1</vt:lpstr>
      <vt:lpstr>Arguments in Propositional Logic</vt:lpstr>
      <vt:lpstr>Rules of Inference for Propositional Logic: Modus Ponens</vt:lpstr>
      <vt:lpstr>Modus Tollens</vt:lpstr>
      <vt:lpstr>Hypothetical Syllogism</vt:lpstr>
      <vt:lpstr>Disjunctive Syllogism</vt:lpstr>
      <vt:lpstr>Addition</vt:lpstr>
      <vt:lpstr>Simplification</vt:lpstr>
      <vt:lpstr>Conjunction</vt:lpstr>
      <vt:lpstr>Resolution</vt:lpstr>
      <vt:lpstr>Using the Rules of Inference to Build Valid Arguments</vt:lpstr>
      <vt:lpstr>Valid Arguments 2</vt:lpstr>
      <vt:lpstr>Valid Arguments 3</vt:lpstr>
      <vt:lpstr>Valid Arguments 4</vt:lpstr>
      <vt:lpstr>Handling Quantified Statements</vt:lpstr>
      <vt:lpstr>Universal Instantiation (UI)</vt:lpstr>
      <vt:lpstr>Universal Generalization (UG)</vt:lpstr>
      <vt:lpstr>Existential Instantiation (EI)</vt:lpstr>
      <vt:lpstr>Existential Generalization (EG)</vt:lpstr>
      <vt:lpstr>Using Rules of Inference 1</vt:lpstr>
      <vt:lpstr>Using Rules of Inference 2</vt:lpstr>
      <vt:lpstr>Using Rules of Inference 3</vt:lpstr>
      <vt:lpstr>Returning to  the Socrates Example</vt:lpstr>
      <vt:lpstr>Solution for Socrates Example</vt:lpstr>
      <vt:lpstr>Universal Modus Ponens</vt:lpstr>
      <vt:lpstr>Introduction to Proofs</vt:lpstr>
      <vt:lpstr>Section Summary 2</vt:lpstr>
      <vt:lpstr>Proofs of Mathematical Statements</vt:lpstr>
      <vt:lpstr>Definitions</vt:lpstr>
      <vt:lpstr>Forms of  Theorems </vt:lpstr>
      <vt:lpstr>Proving Theorems</vt:lpstr>
      <vt:lpstr>Proving Conditional Statements: p → q</vt:lpstr>
      <vt:lpstr>Even and Odd Integers</vt:lpstr>
      <vt:lpstr>Proving Conditional Statements: p → q 1</vt:lpstr>
      <vt:lpstr>Proving Conditional Statements: p → q 2</vt:lpstr>
      <vt:lpstr>Proving Conditional Statements: p → q 3</vt:lpstr>
      <vt:lpstr>Proving Conditional Statements: p → q 4</vt:lpstr>
      <vt:lpstr>Proving Conditional Statements: p → q 5</vt:lpstr>
      <vt:lpstr>Proof by Contradiction 1</vt:lpstr>
      <vt:lpstr>Proof by Contradiction 2</vt:lpstr>
      <vt:lpstr>Theorems that are Biconditional Statements</vt:lpstr>
      <vt:lpstr>What is wrong with this?</vt:lpstr>
      <vt:lpstr>Looking Ahead</vt:lpstr>
      <vt:lpstr>Proof Methods and Strategy</vt:lpstr>
      <vt:lpstr>Section Summary 3</vt:lpstr>
      <vt:lpstr>Proof by Cases 1</vt:lpstr>
      <vt:lpstr>Proof by Cases 2</vt:lpstr>
      <vt:lpstr>Proof by Cases 3</vt:lpstr>
      <vt:lpstr>Without Loss of Generality</vt:lpstr>
      <vt:lpstr>Existence Proofs</vt:lpstr>
      <vt:lpstr>Nonconstructive Existence Proofs</vt:lpstr>
      <vt:lpstr>Counterexamples</vt:lpstr>
      <vt:lpstr>Uniqueness Proofs</vt:lpstr>
      <vt:lpstr>Proof Strategies for proving p → q</vt:lpstr>
      <vt:lpstr>Backward Reasoning</vt:lpstr>
      <vt:lpstr>Universally Quantified Assertions 1</vt:lpstr>
      <vt:lpstr>Universally Quantified Assertions 2</vt:lpstr>
      <vt:lpstr>Universally Quantified Assertions 3</vt:lpstr>
      <vt:lpstr>Proof and Disproof: Tilings</vt:lpstr>
      <vt:lpstr>Tilings 1</vt:lpstr>
      <vt:lpstr>Tilings 2</vt:lpstr>
      <vt:lpstr>Tilings 3</vt:lpstr>
      <vt:lpstr>The Role of Open Problems</vt:lpstr>
      <vt:lpstr>An Open Problem</vt:lpstr>
      <vt:lpstr>Additional Proof Methods</vt:lpstr>
      <vt:lpstr>End of Main Content</vt:lpstr>
      <vt:lpstr>Accessibility Content:  Text Alternatives for Images</vt:lpstr>
      <vt:lpstr>Tilings 2 – Text Alternative</vt:lpstr>
    </vt:vector>
  </TitlesOfParts>
  <Company>The McGraw-Hill Companies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1, Part III: Proofs</dc:title>
  <dc:creator>Hahn, Sandra</dc:creator>
  <cp:lastModifiedBy>Ritik Singh</cp:lastModifiedBy>
  <cp:revision>1197</cp:revision>
  <dcterms:created xsi:type="dcterms:W3CDTF">2017-12-05T17:18:18Z</dcterms:created>
  <dcterms:modified xsi:type="dcterms:W3CDTF">2021-08-19T07:45:16Z</dcterms:modified>
</cp:coreProperties>
</file>