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973" r:id="rId6"/>
    <p:sldMasterId id="2147483713" r:id="rId7"/>
    <p:sldMasterId id="2147483674" r:id="rId8"/>
    <p:sldMasterId id="2147483897" r:id="rId9"/>
    <p:sldMasterId id="2147483960" r:id="rId10"/>
  </p:sldMasterIdLst>
  <p:notesMasterIdLst>
    <p:notesMasterId r:id="rId69"/>
  </p:notesMasterIdLst>
  <p:handoutMasterIdLst>
    <p:handoutMasterId r:id="rId70"/>
  </p:handoutMasterIdLst>
  <p:sldIdLst>
    <p:sldId id="273" r:id="rId11"/>
    <p:sldId id="276" r:id="rId12"/>
    <p:sldId id="414" r:id="rId13"/>
    <p:sldId id="415" r:id="rId14"/>
    <p:sldId id="419" r:id="rId15"/>
    <p:sldId id="416" r:id="rId16"/>
    <p:sldId id="420" r:id="rId17"/>
    <p:sldId id="477" r:id="rId18"/>
    <p:sldId id="478" r:id="rId19"/>
    <p:sldId id="528" r:id="rId20"/>
    <p:sldId id="529" r:id="rId21"/>
    <p:sldId id="530" r:id="rId22"/>
    <p:sldId id="531" r:id="rId23"/>
    <p:sldId id="532" r:id="rId24"/>
    <p:sldId id="533" r:id="rId25"/>
    <p:sldId id="534" r:id="rId26"/>
    <p:sldId id="535" r:id="rId27"/>
    <p:sldId id="536" r:id="rId28"/>
    <p:sldId id="487" r:id="rId29"/>
    <p:sldId id="537" r:id="rId30"/>
    <p:sldId id="489" r:id="rId31"/>
    <p:sldId id="538" r:id="rId32"/>
    <p:sldId id="539" r:id="rId33"/>
    <p:sldId id="540" r:id="rId34"/>
    <p:sldId id="493" r:id="rId35"/>
    <p:sldId id="541" r:id="rId36"/>
    <p:sldId id="542" r:id="rId37"/>
    <p:sldId id="496" r:id="rId38"/>
    <p:sldId id="497" r:id="rId39"/>
    <p:sldId id="498" r:id="rId40"/>
    <p:sldId id="499" r:id="rId41"/>
    <p:sldId id="500" r:id="rId42"/>
    <p:sldId id="501" r:id="rId43"/>
    <p:sldId id="502" r:id="rId44"/>
    <p:sldId id="503" r:id="rId45"/>
    <p:sldId id="504" r:id="rId46"/>
    <p:sldId id="505" r:id="rId47"/>
    <p:sldId id="553" r:id="rId48"/>
    <p:sldId id="554" r:id="rId49"/>
    <p:sldId id="555" r:id="rId50"/>
    <p:sldId id="436" r:id="rId51"/>
    <p:sldId id="509" r:id="rId52"/>
    <p:sldId id="543" r:id="rId53"/>
    <p:sldId id="544" r:id="rId54"/>
    <p:sldId id="545" r:id="rId55"/>
    <p:sldId id="546" r:id="rId56"/>
    <p:sldId id="547" r:id="rId57"/>
    <p:sldId id="548" r:id="rId58"/>
    <p:sldId id="517" r:id="rId59"/>
    <p:sldId id="518" r:id="rId60"/>
    <p:sldId id="519" r:id="rId61"/>
    <p:sldId id="549" r:id="rId62"/>
    <p:sldId id="550" r:id="rId63"/>
    <p:sldId id="522" r:id="rId64"/>
    <p:sldId id="551" r:id="rId65"/>
    <p:sldId id="524" r:id="rId66"/>
    <p:sldId id="552" r:id="rId67"/>
    <p:sldId id="52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7C0EF966-3D31-45BE-99E4-1C1C521DF2CC}">
          <p14:sldIdLst>
            <p14:sldId id="273"/>
            <p14:sldId id="276"/>
            <p14:sldId id="414"/>
            <p14:sldId id="415"/>
            <p14:sldId id="419"/>
            <p14:sldId id="416"/>
            <p14:sldId id="420"/>
            <p14:sldId id="477"/>
            <p14:sldId id="478"/>
            <p14:sldId id="528"/>
            <p14:sldId id="529"/>
            <p14:sldId id="530"/>
            <p14:sldId id="531"/>
            <p14:sldId id="532"/>
            <p14:sldId id="533"/>
            <p14:sldId id="534"/>
            <p14:sldId id="535"/>
            <p14:sldId id="536"/>
            <p14:sldId id="487"/>
            <p14:sldId id="537"/>
            <p14:sldId id="489"/>
            <p14:sldId id="538"/>
            <p14:sldId id="539"/>
            <p14:sldId id="540"/>
            <p14:sldId id="493"/>
            <p14:sldId id="541"/>
            <p14:sldId id="542"/>
            <p14:sldId id="496"/>
            <p14:sldId id="497"/>
            <p14:sldId id="498"/>
            <p14:sldId id="499"/>
            <p14:sldId id="500"/>
            <p14:sldId id="501"/>
            <p14:sldId id="502"/>
            <p14:sldId id="503"/>
            <p14:sldId id="504"/>
            <p14:sldId id="505"/>
            <p14:sldId id="553"/>
            <p14:sldId id="554"/>
            <p14:sldId id="555"/>
            <p14:sldId id="436"/>
            <p14:sldId id="509"/>
            <p14:sldId id="543"/>
            <p14:sldId id="544"/>
            <p14:sldId id="545"/>
            <p14:sldId id="546"/>
            <p14:sldId id="547"/>
            <p14:sldId id="548"/>
            <p14:sldId id="517"/>
            <p14:sldId id="518"/>
            <p14:sldId id="519"/>
            <p14:sldId id="549"/>
            <p14:sldId id="550"/>
            <p14:sldId id="522"/>
            <p14:sldId id="551"/>
            <p14:sldId id="524"/>
            <p14:sldId id="552"/>
            <p14:sldId id="527"/>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9"/>
    <a:srgbClr val="D8CDD1"/>
    <a:srgbClr val="802754"/>
    <a:srgbClr val="04617B"/>
    <a:srgbClr val="E1F3FF"/>
    <a:srgbClr val="0B508F"/>
    <a:srgbClr val="E7EBF5"/>
    <a:srgbClr val="CCD5EA"/>
    <a:srgbClr val="505050"/>
    <a:srgbClr val="1A5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5" autoAdjust="0"/>
    <p:restoredTop sz="93917" autoAdjust="0"/>
  </p:normalViewPr>
  <p:slideViewPr>
    <p:cSldViewPr>
      <p:cViewPr>
        <p:scale>
          <a:sx n="100" d="100"/>
          <a:sy n="100" d="100"/>
        </p:scale>
        <p:origin x="1506" y="156"/>
      </p:cViewPr>
      <p:guideLst>
        <p:guide orient="horz" pos="3408"/>
        <p:guide orient="horz" pos="3600"/>
        <p:guide orient="horz" pos="912"/>
        <p:guide orient="horz" pos="3360"/>
        <p:guide pos="5616"/>
        <p:guide pos="4320"/>
      </p:guideLst>
    </p:cSldViewPr>
  </p:slideViewPr>
  <p:outlineViewPr>
    <p:cViewPr>
      <p:scale>
        <a:sx n="33" d="100"/>
        <a:sy n="33" d="100"/>
      </p:scale>
      <p:origin x="0" y="-506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08-Aug-21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08-Aug-21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39863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32</a:t>
            </a:fld>
            <a:endParaRPr lang="en-US"/>
          </a:p>
        </p:txBody>
      </p:sp>
    </p:spTree>
    <p:extLst>
      <p:ext uri="{BB962C8B-B14F-4D97-AF65-F5344CB8AC3E}">
        <p14:creationId xmlns:p14="http://schemas.microsoft.com/office/powerpoint/2010/main" val="427641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54</a:t>
            </a:fld>
            <a:endParaRPr lang="en-US"/>
          </a:p>
        </p:txBody>
      </p:sp>
    </p:spTree>
    <p:extLst>
      <p:ext uri="{BB962C8B-B14F-4D97-AF65-F5344CB8AC3E}">
        <p14:creationId xmlns:p14="http://schemas.microsoft.com/office/powerpoint/2010/main" val="42179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73763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745711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12182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72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46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2118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6812844" y="5562600"/>
            <a:ext cx="1873956"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027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499C82D1-DC0C-4EC7-A57C-D1CB591B4777}"/>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432164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7E9106DD-48C6-4338-8350-A3CFFD930668}"/>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23A386AB-DFD4-42D8-BBE2-DFB08506DA4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FD082565-A53B-4AD1-9DBD-2B13C7B42C11}"/>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17872B88-52AE-4F19-8716-84C574B156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A950B14F-2817-4C66-8EE6-14931EB69AA4}"/>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4529FCA9-8D63-4606-A60B-16A3E2E4801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51" r:id="rId4"/>
    <p:sldLayoutId id="2147483966" r:id="rId5"/>
    <p:sldLayoutId id="2147483967" r:id="rId6"/>
    <p:sldLayoutId id="2147483968" r:id="rId7"/>
    <p:sldLayoutId id="2147483969" r:id="rId8"/>
    <p:sldLayoutId id="2147483971" r:id="rId9"/>
    <p:sldLayoutId id="2147483970" r:id="rId10"/>
    <p:sldLayoutId id="2147483972" r:id="rId11"/>
    <p:sldLayoutId id="2147483953" r:id="rId12"/>
    <p:sldLayoutId id="2147483954" r:id="rId13"/>
    <p:sldLayoutId id="2147483955" r:id="rId14"/>
    <p:sldLayoutId id="2147483956" r:id="rId15"/>
    <p:sldLayoutId id="2147483957" r:id="rId16"/>
    <p:sldLayoutId id="2147483958" r:id="rId17"/>
    <p:sldLayoutId id="2147483959"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D49B55A4-CB09-4E93-8A3A-A479B91D173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25632483"/>
      </p:ext>
    </p:extLst>
  </p:cSld>
  <p:clrMap bg1="lt1" tx1="dk1" bg2="lt2" tx2="dk2" accent1="accent1" accent2="accent2" accent3="accent3" accent4="accent4" accent5="accent5" accent6="accent6" hlink="hlink" folHlink="folHlink"/>
  <p:sldLayoutIdLst>
    <p:sldLayoutId id="214748397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78CE2B4C-173A-4CED-B8A6-FD515E980953}"/>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BA0850DE-B165-42EA-9DAB-FEE1E5BD54F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5D92A2A-BC4C-496E-986A-83E79F936ED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image" Target="../media/image5.jpg"/><Relationship Id="rId1" Type="http://schemas.openxmlformats.org/officeDocument/2006/relationships/slideLayout" Target="../slideLayouts/slideLayout25.x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4.png"/><Relationship Id="rId2" Type="http://schemas.openxmlformats.org/officeDocument/2006/relationships/oleObject" Target="../embeddings/oleObject7.bin"/><Relationship Id="rId1" Type="http://schemas.openxmlformats.org/officeDocument/2006/relationships/slideLayout" Target="../slideLayouts/slideLayout25.xml"/><Relationship Id="rId6" Type="http://schemas.openxmlformats.org/officeDocument/2006/relationships/image" Target="../media/image12.wmf"/><Relationship Id="rId11" Type="http://schemas.openxmlformats.org/officeDocument/2006/relationships/image" Target="../media/image14.wmf"/><Relationship Id="rId5" Type="http://schemas.openxmlformats.org/officeDocument/2006/relationships/oleObject" Target="../embeddings/oleObject8.bin"/><Relationship Id="rId10" Type="http://schemas.openxmlformats.org/officeDocument/2006/relationships/oleObject" Target="../embeddings/oleObject10.bin"/><Relationship Id="rId4" Type="http://schemas.openxmlformats.org/officeDocument/2006/relationships/image" Target="../media/image12.png"/><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5.wmf"/><Relationship Id="rId7" Type="http://schemas.openxmlformats.org/officeDocument/2006/relationships/image" Target="../media/image20.png"/><Relationship Id="rId2" Type="http://schemas.openxmlformats.org/officeDocument/2006/relationships/oleObject" Target="../embeddings/oleObject11.bin"/><Relationship Id="rId1" Type="http://schemas.openxmlformats.org/officeDocument/2006/relationships/slideLayout" Target="../slideLayouts/slideLayout25.x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12.bin"/><Relationship Id="rId10" Type="http://schemas.openxmlformats.org/officeDocument/2006/relationships/oleObject" Target="../embeddings/oleObject14.bin"/><Relationship Id="rId4" Type="http://schemas.openxmlformats.org/officeDocument/2006/relationships/image" Target="../media/image18.png"/><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9.wmf"/><Relationship Id="rId7" Type="http://schemas.openxmlformats.org/officeDocument/2006/relationships/oleObject" Target="../embeddings/oleObject17.bin"/><Relationship Id="rId2" Type="http://schemas.openxmlformats.org/officeDocument/2006/relationships/oleObject" Target="../embeddings/oleObject15.bin"/><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6.xml"/><Relationship Id="rId6" Type="http://schemas.openxmlformats.org/officeDocument/2006/relationships/oleObject" Target="../embeddings/oleObject21.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18" Type="http://schemas.openxmlformats.org/officeDocument/2006/relationships/oleObject" Target="../embeddings/oleObject31.bin"/><Relationship Id="rId26" Type="http://schemas.openxmlformats.org/officeDocument/2006/relationships/image" Target="../media/image38.wmf"/><Relationship Id="rId3" Type="http://schemas.openxmlformats.org/officeDocument/2006/relationships/oleObject" Target="../embeddings/oleObject25.bin"/><Relationship Id="rId21" Type="http://schemas.openxmlformats.org/officeDocument/2006/relationships/image" Target="../media/image36.wmf"/><Relationship Id="rId7" Type="http://schemas.openxmlformats.org/officeDocument/2006/relationships/image" Target="../media/image36.png"/><Relationship Id="rId12" Type="http://schemas.openxmlformats.org/officeDocument/2006/relationships/image" Target="../media/image39.png"/><Relationship Id="rId17" Type="http://schemas.openxmlformats.org/officeDocument/2006/relationships/image" Target="../media/image42.png"/><Relationship Id="rId25" Type="http://schemas.openxmlformats.org/officeDocument/2006/relationships/oleObject" Target="../embeddings/oleObject34.bin"/><Relationship Id="rId2" Type="http://schemas.openxmlformats.org/officeDocument/2006/relationships/notesSlide" Target="../notesSlides/notesSlide1.xml"/><Relationship Id="rId16" Type="http://schemas.openxmlformats.org/officeDocument/2006/relationships/image" Target="../media/image34.wmf"/><Relationship Id="rId20" Type="http://schemas.openxmlformats.org/officeDocument/2006/relationships/oleObject" Target="../embeddings/oleObject32.bin"/><Relationship Id="rId1" Type="http://schemas.openxmlformats.org/officeDocument/2006/relationships/slideLayout" Target="../slideLayouts/slideLayout26.xml"/><Relationship Id="rId6" Type="http://schemas.openxmlformats.org/officeDocument/2006/relationships/image" Target="../media/image30.wmf"/><Relationship Id="rId11" Type="http://schemas.openxmlformats.org/officeDocument/2006/relationships/image" Target="../media/image32.wmf"/><Relationship Id="rId24" Type="http://schemas.openxmlformats.org/officeDocument/2006/relationships/image" Target="../media/image37.wmf"/><Relationship Id="rId5" Type="http://schemas.openxmlformats.org/officeDocument/2006/relationships/oleObject" Target="../embeddings/oleObject26.bin"/><Relationship Id="rId15" Type="http://schemas.openxmlformats.org/officeDocument/2006/relationships/oleObject" Target="../embeddings/oleObject30.bin"/><Relationship Id="rId23" Type="http://schemas.openxmlformats.org/officeDocument/2006/relationships/oleObject" Target="../embeddings/oleObject33.bin"/><Relationship Id="rId10" Type="http://schemas.openxmlformats.org/officeDocument/2006/relationships/oleObject" Target="../embeddings/oleObject28.bin"/><Relationship Id="rId19"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1.wmf"/><Relationship Id="rId14" Type="http://schemas.openxmlformats.org/officeDocument/2006/relationships/image" Target="../media/image33.wmf"/><Relationship Id="rId22"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25.xml"/><Relationship Id="rId6" Type="http://schemas.openxmlformats.org/officeDocument/2006/relationships/oleObject" Target="../embeddings/oleObject37.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2.wmf"/><Relationship Id="rId1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2.bin"/><Relationship Id="rId1" Type="http://schemas.openxmlformats.org/officeDocument/2006/relationships/slideLayout" Target="../slideLayouts/slideLayout25.xml"/><Relationship Id="rId6" Type="http://schemas.openxmlformats.org/officeDocument/2006/relationships/oleObject" Target="../embeddings/oleObject44.bin"/><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5.bin"/><Relationship Id="rId1" Type="http://schemas.openxmlformats.org/officeDocument/2006/relationships/slideLayout" Target="../slideLayouts/slideLayout25.xml"/><Relationship Id="rId6" Type="http://schemas.openxmlformats.org/officeDocument/2006/relationships/oleObject" Target="../embeddings/oleObject47.bin"/><Relationship Id="rId5" Type="http://schemas.openxmlformats.org/officeDocument/2006/relationships/image" Target="../media/image50.wmf"/><Relationship Id="rId4" Type="http://schemas.openxmlformats.org/officeDocument/2006/relationships/oleObject" Target="../embeddings/oleObject46.bin"/></Relationships>
</file>

<file path=ppt/slides/_rels/slide19.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8.bin"/><Relationship Id="rId1" Type="http://schemas.openxmlformats.org/officeDocument/2006/relationships/slideLayout" Target="../slideLayouts/slideLayout30.xml"/><Relationship Id="rId6" Type="http://schemas.openxmlformats.org/officeDocument/2006/relationships/oleObject" Target="../embeddings/oleObject50.bin"/><Relationship Id="rId5" Type="http://schemas.openxmlformats.org/officeDocument/2006/relationships/image" Target="../media/image53.wmf"/><Relationship Id="rId4" Type="http://schemas.openxmlformats.org/officeDocument/2006/relationships/oleObject" Target="../embeddings/oleObject4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image" Target="../media/image56.wmf"/><Relationship Id="rId2" Type="http://schemas.openxmlformats.org/officeDocument/2006/relationships/image" Target="../media/image64.png"/><Relationship Id="rId1" Type="http://schemas.openxmlformats.org/officeDocument/2006/relationships/slideLayout" Target="../slideLayouts/slideLayout25.xml"/><Relationship Id="rId6" Type="http://schemas.openxmlformats.org/officeDocument/2006/relationships/oleObject" Target="../embeddings/oleObject52.bin"/><Relationship Id="rId5" Type="http://schemas.openxmlformats.org/officeDocument/2006/relationships/image" Target="../media/image66.png"/><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3.bin"/><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8.wmf"/><Relationship Id="rId7" Type="http://schemas.openxmlformats.org/officeDocument/2006/relationships/oleObject" Target="../embeddings/oleObject56.bin"/><Relationship Id="rId2" Type="http://schemas.openxmlformats.org/officeDocument/2006/relationships/oleObject" Target="../embeddings/oleObject54.bin"/><Relationship Id="rId1" Type="http://schemas.openxmlformats.org/officeDocument/2006/relationships/slideLayout" Target="../slideLayouts/slideLayout25.xml"/><Relationship Id="rId6" Type="http://schemas.openxmlformats.org/officeDocument/2006/relationships/image" Target="../media/image59.wmf"/><Relationship Id="rId5" Type="http://schemas.openxmlformats.org/officeDocument/2006/relationships/oleObject" Target="../embeddings/oleObject55.bin"/><Relationship Id="rId4" Type="http://schemas.openxmlformats.org/officeDocument/2006/relationships/image" Target="../media/image59.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61.wmf"/><Relationship Id="rId7" Type="http://schemas.openxmlformats.org/officeDocument/2006/relationships/oleObject" Target="../embeddings/oleObject59.bin"/><Relationship Id="rId2" Type="http://schemas.openxmlformats.org/officeDocument/2006/relationships/oleObject" Target="../embeddings/oleObject57.bin"/><Relationship Id="rId1" Type="http://schemas.openxmlformats.org/officeDocument/2006/relationships/slideLayout" Target="../slideLayouts/slideLayout25.xml"/><Relationship Id="rId6" Type="http://schemas.openxmlformats.org/officeDocument/2006/relationships/image" Target="../media/image62.wmf"/><Relationship Id="rId5" Type="http://schemas.openxmlformats.org/officeDocument/2006/relationships/oleObject" Target="../embeddings/oleObject58.bin"/><Relationship Id="rId4" Type="http://schemas.openxmlformats.org/officeDocument/2006/relationships/image" Target="../media/image65.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9.wmf"/><Relationship Id="rId18" Type="http://schemas.openxmlformats.org/officeDocument/2006/relationships/oleObject" Target="../embeddings/oleObject68.bin"/><Relationship Id="rId26" Type="http://schemas.openxmlformats.org/officeDocument/2006/relationships/oleObject" Target="../embeddings/oleObject72.bin"/><Relationship Id="rId3" Type="http://schemas.openxmlformats.org/officeDocument/2006/relationships/image" Target="../media/image64.wmf"/><Relationship Id="rId21" Type="http://schemas.openxmlformats.org/officeDocument/2006/relationships/image" Target="../media/image73.wmf"/><Relationship Id="rId7" Type="http://schemas.openxmlformats.org/officeDocument/2006/relationships/image" Target="../media/image66.wmf"/><Relationship Id="rId12" Type="http://schemas.openxmlformats.org/officeDocument/2006/relationships/oleObject" Target="../embeddings/oleObject65.bin"/><Relationship Id="rId17" Type="http://schemas.openxmlformats.org/officeDocument/2006/relationships/image" Target="../media/image71.wmf"/><Relationship Id="rId25" Type="http://schemas.openxmlformats.org/officeDocument/2006/relationships/image" Target="../media/image75.wmf"/><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1" Type="http://schemas.openxmlformats.org/officeDocument/2006/relationships/slideLayout" Target="../slideLayouts/slideLayout25.xml"/><Relationship Id="rId6" Type="http://schemas.openxmlformats.org/officeDocument/2006/relationships/oleObject" Target="../embeddings/oleObject62.bin"/><Relationship Id="rId11" Type="http://schemas.openxmlformats.org/officeDocument/2006/relationships/image" Target="../media/image68.wmf"/><Relationship Id="rId24" Type="http://schemas.openxmlformats.org/officeDocument/2006/relationships/oleObject" Target="../embeddings/oleObject71.bin"/><Relationship Id="rId5" Type="http://schemas.openxmlformats.org/officeDocument/2006/relationships/image" Target="../media/image65.wmf"/><Relationship Id="rId15" Type="http://schemas.openxmlformats.org/officeDocument/2006/relationships/image" Target="../media/image70.wmf"/><Relationship Id="rId23" Type="http://schemas.openxmlformats.org/officeDocument/2006/relationships/image" Target="../media/image74.wmf"/><Relationship Id="rId10" Type="http://schemas.openxmlformats.org/officeDocument/2006/relationships/oleObject" Target="../embeddings/oleObject64.bin"/><Relationship Id="rId19" Type="http://schemas.openxmlformats.org/officeDocument/2006/relationships/image" Target="../media/image72.wmf"/><Relationship Id="rId4" Type="http://schemas.openxmlformats.org/officeDocument/2006/relationships/oleObject" Target="../embeddings/oleObject61.bin"/><Relationship Id="rId9" Type="http://schemas.openxmlformats.org/officeDocument/2006/relationships/image" Target="../media/image67.w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6.wmf"/></Relationships>
</file>

<file path=ppt/slides/_rels/slide25.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73.bin"/><Relationship Id="rId1" Type="http://schemas.openxmlformats.org/officeDocument/2006/relationships/slideLayout" Target="../slideLayouts/slideLayout29.xml"/><Relationship Id="rId5" Type="http://schemas.openxmlformats.org/officeDocument/2006/relationships/image" Target="../media/image78.wmf"/><Relationship Id="rId4" Type="http://schemas.openxmlformats.org/officeDocument/2006/relationships/oleObject" Target="../embeddings/oleObject74.bin"/></Relationships>
</file>

<file path=ppt/slides/_rels/slide2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75.bin"/><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6.bin"/><Relationship Id="rId7"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25.xml"/><Relationship Id="rId6" Type="http://schemas.openxmlformats.org/officeDocument/2006/relationships/image" Target="../media/image80.wmf"/><Relationship Id="rId5" Type="http://schemas.openxmlformats.org/officeDocument/2006/relationships/oleObject" Target="../embeddings/oleObject77.bin"/><Relationship Id="rId4" Type="http://schemas.openxmlformats.org/officeDocument/2006/relationships/image" Target="../media/image79.wmf"/></Relationships>
</file>

<file path=ppt/slides/_rels/slide28.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78.bin"/><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79.bin"/><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80.bin"/><Relationship Id="rId1" Type="http://schemas.openxmlformats.org/officeDocument/2006/relationships/slideLayout" Target="../slideLayouts/slideLayout30.xml"/><Relationship Id="rId5" Type="http://schemas.openxmlformats.org/officeDocument/2006/relationships/image" Target="../media/image84.wmf"/><Relationship Id="rId4" Type="http://schemas.openxmlformats.org/officeDocument/2006/relationships/oleObject" Target="../embeddings/oleObject81.bin"/></Relationships>
</file>

<file path=ppt/slides/_rels/slide31.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82.bin"/><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86.wmf"/></Relationships>
</file>

<file path=ppt/slides/_rels/slide33.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image" Target="../media/image87.jpg"/><Relationship Id="rId1" Type="http://schemas.openxmlformats.org/officeDocument/2006/relationships/slideLayout" Target="../slideLayouts/slideLayout32.xml"/><Relationship Id="rId6" Type="http://schemas.openxmlformats.org/officeDocument/2006/relationships/image" Target="../media/image89.wmf"/><Relationship Id="rId5" Type="http://schemas.openxmlformats.org/officeDocument/2006/relationships/oleObject" Target="../embeddings/oleObject85.bin"/><Relationship Id="rId4" Type="http://schemas.openxmlformats.org/officeDocument/2006/relationships/image" Target="../media/image88.wmf"/></Relationships>
</file>

<file path=ppt/slides/_rels/slide34.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7.bin"/><Relationship Id="rId1" Type="http://schemas.openxmlformats.org/officeDocument/2006/relationships/slideLayout" Target="../slideLayouts/slideLayout33.xml"/><Relationship Id="rId6" Type="http://schemas.openxmlformats.org/officeDocument/2006/relationships/oleObject" Target="../embeddings/oleObject89.bin"/><Relationship Id="rId5" Type="http://schemas.openxmlformats.org/officeDocument/2006/relationships/image" Target="../media/image92.wmf"/><Relationship Id="rId4" Type="http://schemas.openxmlformats.org/officeDocument/2006/relationships/oleObject" Target="../embeddings/oleObject88.bin"/></Relationships>
</file>

<file path=ppt/slides/_rels/slide35.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90.bin"/><Relationship Id="rId1" Type="http://schemas.openxmlformats.org/officeDocument/2006/relationships/slideLayout" Target="../slideLayouts/slideLayout31.xml"/><Relationship Id="rId5" Type="http://schemas.openxmlformats.org/officeDocument/2006/relationships/image" Target="../media/image95.wmf"/><Relationship Id="rId4" Type="http://schemas.openxmlformats.org/officeDocument/2006/relationships/oleObject" Target="../embeddings/oleObject9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92.bin"/><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93.bin"/><Relationship Id="rId1" Type="http://schemas.openxmlformats.org/officeDocument/2006/relationships/slideLayout" Target="../slideLayouts/slideLayout25.xml"/><Relationship Id="rId5" Type="http://schemas.openxmlformats.org/officeDocument/2006/relationships/image" Target="../media/image98.wmf"/><Relationship Id="rId4" Type="http://schemas.openxmlformats.org/officeDocument/2006/relationships/oleObject" Target="../embeddings/oleObject94.bin"/></Relationships>
</file>

<file path=ppt/slides/_rels/slide39.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95.bin"/><Relationship Id="rId1" Type="http://schemas.openxmlformats.org/officeDocument/2006/relationships/slideLayout" Target="../slideLayouts/slideLayout25.xml"/><Relationship Id="rId5" Type="http://schemas.openxmlformats.org/officeDocument/2006/relationships/image" Target="../media/image100.wmf"/><Relationship Id="rId4" Type="http://schemas.openxmlformats.org/officeDocument/2006/relationships/oleObject" Target="../embeddings/oleObject9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97.bin"/><Relationship Id="rId1" Type="http://schemas.openxmlformats.org/officeDocument/2006/relationships/slideLayout" Target="../slideLayouts/slideLayout25.xml"/><Relationship Id="rId4" Type="http://schemas.openxmlformats.org/officeDocument/2006/relationships/hyperlink" Target="http://www.learnprolognow.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98.bin"/><Relationship Id="rId1" Type="http://schemas.openxmlformats.org/officeDocument/2006/relationships/slideLayout" Target="../slideLayouts/slideLayout25.xml"/><Relationship Id="rId6" Type="http://schemas.openxmlformats.org/officeDocument/2006/relationships/oleObject" Target="../embeddings/oleObject100.bin"/><Relationship Id="rId5" Type="http://schemas.openxmlformats.org/officeDocument/2006/relationships/image" Target="../media/image103.wmf"/><Relationship Id="rId4" Type="http://schemas.openxmlformats.org/officeDocument/2006/relationships/oleObject" Target="../embeddings/oleObject99.bin"/><Relationship Id="rId9" Type="http://schemas.openxmlformats.org/officeDocument/2006/relationships/image" Target="../media/image7.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7.wmf"/><Relationship Id="rId12" Type="http://schemas.openxmlformats.org/officeDocument/2006/relationships/oleObject" Target="../embeddings/oleObject107.bin"/><Relationship Id="rId2" Type="http://schemas.openxmlformats.org/officeDocument/2006/relationships/oleObject" Target="../embeddings/oleObject102.bin"/><Relationship Id="rId1" Type="http://schemas.openxmlformats.org/officeDocument/2006/relationships/slideLayout" Target="../slideLayouts/slideLayout25.xml"/><Relationship Id="rId6" Type="http://schemas.openxmlformats.org/officeDocument/2006/relationships/oleObject" Target="../embeddings/oleObject104.bin"/><Relationship Id="rId11" Type="http://schemas.openxmlformats.org/officeDocument/2006/relationships/image" Target="../media/image109.wmf"/><Relationship Id="rId5" Type="http://schemas.openxmlformats.org/officeDocument/2006/relationships/image" Target="../media/image106.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08.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108.bin"/><Relationship Id="rId1" Type="http://schemas.openxmlformats.org/officeDocument/2006/relationships/slideLayout" Target="../slideLayouts/slideLayout25.xml"/><Relationship Id="rId6" Type="http://schemas.openxmlformats.org/officeDocument/2006/relationships/oleObject" Target="../embeddings/oleObject110.bin"/><Relationship Id="rId5" Type="http://schemas.openxmlformats.org/officeDocument/2006/relationships/image" Target="../media/image112.wmf"/><Relationship Id="rId4" Type="http://schemas.openxmlformats.org/officeDocument/2006/relationships/oleObject" Target="../embeddings/oleObject109.bin"/><Relationship Id="rId9" Type="http://schemas.openxmlformats.org/officeDocument/2006/relationships/image" Target="../media/image114.wmf"/></Relationships>
</file>

<file path=ppt/slides/_rels/slide46.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112.bin"/><Relationship Id="rId1" Type="http://schemas.openxmlformats.org/officeDocument/2006/relationships/slideLayout" Target="../slideLayouts/slideLayout25.xml"/><Relationship Id="rId5" Type="http://schemas.openxmlformats.org/officeDocument/2006/relationships/image" Target="../media/image116.wmf"/><Relationship Id="rId4" Type="http://schemas.openxmlformats.org/officeDocument/2006/relationships/oleObject" Target="../embeddings/oleObject113.bin"/></Relationships>
</file>

<file path=ppt/slides/_rels/slide47.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14.bin"/><Relationship Id="rId1" Type="http://schemas.openxmlformats.org/officeDocument/2006/relationships/slideLayout" Target="../slideLayouts/slideLayout25.xml"/><Relationship Id="rId5" Type="http://schemas.openxmlformats.org/officeDocument/2006/relationships/image" Target="../media/image118.wmf"/><Relationship Id="rId4" Type="http://schemas.openxmlformats.org/officeDocument/2006/relationships/oleObject" Target="../embeddings/oleObject115.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24.wmf"/><Relationship Id="rId18" Type="http://schemas.openxmlformats.org/officeDocument/2006/relationships/oleObject" Target="../embeddings/oleObject124.bin"/><Relationship Id="rId26" Type="http://schemas.openxmlformats.org/officeDocument/2006/relationships/oleObject" Target="../embeddings/oleObject128.bin"/><Relationship Id="rId3" Type="http://schemas.openxmlformats.org/officeDocument/2006/relationships/image" Target="../media/image119.wmf"/><Relationship Id="rId21" Type="http://schemas.openxmlformats.org/officeDocument/2006/relationships/image" Target="../media/image128.wmf"/><Relationship Id="rId7" Type="http://schemas.openxmlformats.org/officeDocument/2006/relationships/image" Target="../media/image121.wmf"/><Relationship Id="rId12" Type="http://schemas.openxmlformats.org/officeDocument/2006/relationships/oleObject" Target="../embeddings/oleObject121.bin"/><Relationship Id="rId17" Type="http://schemas.openxmlformats.org/officeDocument/2006/relationships/image" Target="../media/image126.wmf"/><Relationship Id="rId25" Type="http://schemas.openxmlformats.org/officeDocument/2006/relationships/image" Target="../media/image130.wmf"/><Relationship Id="rId2" Type="http://schemas.openxmlformats.org/officeDocument/2006/relationships/oleObject" Target="../embeddings/oleObject116.bin"/><Relationship Id="rId16" Type="http://schemas.openxmlformats.org/officeDocument/2006/relationships/oleObject" Target="../embeddings/oleObject123.bin"/><Relationship Id="rId20" Type="http://schemas.openxmlformats.org/officeDocument/2006/relationships/oleObject" Target="../embeddings/oleObject125.bin"/><Relationship Id="rId29" Type="http://schemas.openxmlformats.org/officeDocument/2006/relationships/image" Target="../media/image132.wmf"/><Relationship Id="rId1" Type="http://schemas.openxmlformats.org/officeDocument/2006/relationships/slideLayout" Target="../slideLayouts/slideLayout28.xml"/><Relationship Id="rId6" Type="http://schemas.openxmlformats.org/officeDocument/2006/relationships/oleObject" Target="../embeddings/oleObject118.bin"/><Relationship Id="rId11" Type="http://schemas.openxmlformats.org/officeDocument/2006/relationships/image" Target="../media/image123.wmf"/><Relationship Id="rId24" Type="http://schemas.openxmlformats.org/officeDocument/2006/relationships/oleObject" Target="../embeddings/oleObject127.bin"/><Relationship Id="rId5" Type="http://schemas.openxmlformats.org/officeDocument/2006/relationships/image" Target="../media/image120.wmf"/><Relationship Id="rId15" Type="http://schemas.openxmlformats.org/officeDocument/2006/relationships/image" Target="../media/image125.wmf"/><Relationship Id="rId23" Type="http://schemas.openxmlformats.org/officeDocument/2006/relationships/image" Target="../media/image129.wmf"/><Relationship Id="rId28" Type="http://schemas.openxmlformats.org/officeDocument/2006/relationships/oleObject" Target="../embeddings/oleObject129.bin"/><Relationship Id="rId10" Type="http://schemas.openxmlformats.org/officeDocument/2006/relationships/oleObject" Target="../embeddings/oleObject120.bin"/><Relationship Id="rId19" Type="http://schemas.openxmlformats.org/officeDocument/2006/relationships/image" Target="../media/image127.wmf"/><Relationship Id="rId31" Type="http://schemas.openxmlformats.org/officeDocument/2006/relationships/image" Target="../media/image133.wmf"/><Relationship Id="rId4" Type="http://schemas.openxmlformats.org/officeDocument/2006/relationships/oleObject" Target="../embeddings/oleObject117.bin"/><Relationship Id="rId9" Type="http://schemas.openxmlformats.org/officeDocument/2006/relationships/image" Target="../media/image122.wmf"/><Relationship Id="rId14" Type="http://schemas.openxmlformats.org/officeDocument/2006/relationships/oleObject" Target="../embeddings/oleObject122.bin"/><Relationship Id="rId22" Type="http://schemas.openxmlformats.org/officeDocument/2006/relationships/oleObject" Target="../embeddings/oleObject126.bin"/><Relationship Id="rId27" Type="http://schemas.openxmlformats.org/officeDocument/2006/relationships/image" Target="../media/image131.wmf"/><Relationship Id="rId30" Type="http://schemas.openxmlformats.org/officeDocument/2006/relationships/oleObject" Target="../embeddings/oleObject130.bin"/></Relationships>
</file>

<file path=ppt/slides/_rels/slide49.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oleObject" Target="../embeddings/oleObject131.bin"/><Relationship Id="rId1" Type="http://schemas.openxmlformats.org/officeDocument/2006/relationships/slideLayout" Target="../slideLayouts/slideLayout30.xml"/><Relationship Id="rId5" Type="http://schemas.openxmlformats.org/officeDocument/2006/relationships/image" Target="../media/image135.wmf"/><Relationship Id="rId4" Type="http://schemas.openxmlformats.org/officeDocument/2006/relationships/oleObject" Target="../embeddings/oleObject13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oleObject" Target="../embeddings/oleObject133.bin"/><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oleObject" Target="../embeddings/oleObject134.bin"/><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8.wmf"/><Relationship Id="rId7" Type="http://schemas.openxmlformats.org/officeDocument/2006/relationships/oleObject" Target="../embeddings/oleObject137.bin"/><Relationship Id="rId2" Type="http://schemas.openxmlformats.org/officeDocument/2006/relationships/oleObject" Target="../embeddings/oleObject135.bin"/><Relationship Id="rId1" Type="http://schemas.openxmlformats.org/officeDocument/2006/relationships/slideLayout" Target="../slideLayouts/slideLayout25.xml"/><Relationship Id="rId6" Type="http://schemas.openxmlformats.org/officeDocument/2006/relationships/image" Target="../media/image139.wmf"/><Relationship Id="rId5" Type="http://schemas.openxmlformats.org/officeDocument/2006/relationships/oleObject" Target="../embeddings/oleObject136.bin"/><Relationship Id="rId10" Type="http://schemas.openxmlformats.org/officeDocument/2006/relationships/image" Target="../media/image141.wmf"/><Relationship Id="rId4" Type="http://schemas.openxmlformats.org/officeDocument/2006/relationships/image" Target="../media/image133.png"/><Relationship Id="rId9" Type="http://schemas.openxmlformats.org/officeDocument/2006/relationships/oleObject" Target="../embeddings/oleObject138.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4.wmf"/><Relationship Id="rId12" Type="http://schemas.openxmlformats.org/officeDocument/2006/relationships/oleObject" Target="../embeddings/oleObject144.bin"/><Relationship Id="rId2" Type="http://schemas.openxmlformats.org/officeDocument/2006/relationships/oleObject" Target="../embeddings/oleObject139.bin"/><Relationship Id="rId1" Type="http://schemas.openxmlformats.org/officeDocument/2006/relationships/slideLayout" Target="../slideLayouts/slideLayout26.xml"/><Relationship Id="rId6" Type="http://schemas.openxmlformats.org/officeDocument/2006/relationships/oleObject" Target="../embeddings/oleObject141.bin"/><Relationship Id="rId11" Type="http://schemas.openxmlformats.org/officeDocument/2006/relationships/image" Target="../media/image146.wmf"/><Relationship Id="rId5" Type="http://schemas.openxmlformats.org/officeDocument/2006/relationships/image" Target="../media/image143.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45.wmf"/></Relationships>
</file>

<file path=ppt/slides/_rels/slide54.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oleObject" Target="../embeddings/oleObject150.bin"/><Relationship Id="rId18" Type="http://schemas.openxmlformats.org/officeDocument/2006/relationships/image" Target="../media/image155.wmf"/><Relationship Id="rId3" Type="http://schemas.openxmlformats.org/officeDocument/2006/relationships/oleObject" Target="../embeddings/oleObject145.bin"/><Relationship Id="rId21" Type="http://schemas.openxmlformats.org/officeDocument/2006/relationships/oleObject" Target="../embeddings/oleObject154.bin"/><Relationship Id="rId7" Type="http://schemas.openxmlformats.org/officeDocument/2006/relationships/oleObject" Target="../embeddings/oleObject147.bin"/><Relationship Id="rId12" Type="http://schemas.openxmlformats.org/officeDocument/2006/relationships/image" Target="../media/image152.wmf"/><Relationship Id="rId17" Type="http://schemas.openxmlformats.org/officeDocument/2006/relationships/oleObject" Target="../embeddings/oleObject152.bin"/><Relationship Id="rId2" Type="http://schemas.openxmlformats.org/officeDocument/2006/relationships/notesSlide" Target="../notesSlides/notesSlide3.xml"/><Relationship Id="rId16" Type="http://schemas.openxmlformats.org/officeDocument/2006/relationships/image" Target="../media/image154.wmf"/><Relationship Id="rId20" Type="http://schemas.openxmlformats.org/officeDocument/2006/relationships/image" Target="../media/image156.wmf"/><Relationship Id="rId1" Type="http://schemas.openxmlformats.org/officeDocument/2006/relationships/slideLayout" Target="../slideLayouts/slideLayout35.xml"/><Relationship Id="rId6" Type="http://schemas.openxmlformats.org/officeDocument/2006/relationships/image" Target="../media/image149.wmf"/><Relationship Id="rId11" Type="http://schemas.openxmlformats.org/officeDocument/2006/relationships/oleObject" Target="../embeddings/oleObject149.bin"/><Relationship Id="rId5" Type="http://schemas.openxmlformats.org/officeDocument/2006/relationships/oleObject" Target="../embeddings/oleObject146.bin"/><Relationship Id="rId15" Type="http://schemas.openxmlformats.org/officeDocument/2006/relationships/oleObject" Target="../embeddings/oleObject151.bin"/><Relationship Id="rId10" Type="http://schemas.openxmlformats.org/officeDocument/2006/relationships/image" Target="../media/image151.wmf"/><Relationship Id="rId19" Type="http://schemas.openxmlformats.org/officeDocument/2006/relationships/oleObject" Target="../embeddings/oleObject153.bin"/><Relationship Id="rId4" Type="http://schemas.openxmlformats.org/officeDocument/2006/relationships/image" Target="../media/image148.wmf"/><Relationship Id="rId9" Type="http://schemas.openxmlformats.org/officeDocument/2006/relationships/oleObject" Target="../embeddings/oleObject148.bin"/><Relationship Id="rId14" Type="http://schemas.openxmlformats.org/officeDocument/2006/relationships/image" Target="../media/image153.wmf"/><Relationship Id="rId22" Type="http://schemas.openxmlformats.org/officeDocument/2006/relationships/image" Target="../media/image157.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63.wmf"/><Relationship Id="rId18" Type="http://schemas.openxmlformats.org/officeDocument/2006/relationships/oleObject" Target="../embeddings/oleObject163.bin"/><Relationship Id="rId3" Type="http://schemas.openxmlformats.org/officeDocument/2006/relationships/image" Target="../media/image158.wmf"/><Relationship Id="rId7" Type="http://schemas.openxmlformats.org/officeDocument/2006/relationships/image" Target="../media/image160.wmf"/><Relationship Id="rId12" Type="http://schemas.openxmlformats.org/officeDocument/2006/relationships/oleObject" Target="../embeddings/oleObject160.bin"/><Relationship Id="rId17" Type="http://schemas.openxmlformats.org/officeDocument/2006/relationships/image" Target="../media/image165.wmf"/><Relationship Id="rId2" Type="http://schemas.openxmlformats.org/officeDocument/2006/relationships/oleObject" Target="../embeddings/oleObject155.bin"/><Relationship Id="rId16" Type="http://schemas.openxmlformats.org/officeDocument/2006/relationships/oleObject" Target="../embeddings/oleObject162.bin"/><Relationship Id="rId1" Type="http://schemas.openxmlformats.org/officeDocument/2006/relationships/slideLayout" Target="../slideLayouts/slideLayout25.xml"/><Relationship Id="rId6" Type="http://schemas.openxmlformats.org/officeDocument/2006/relationships/oleObject" Target="../embeddings/oleObject157.bin"/><Relationship Id="rId11" Type="http://schemas.openxmlformats.org/officeDocument/2006/relationships/image" Target="../media/image162.wmf"/><Relationship Id="rId5" Type="http://schemas.openxmlformats.org/officeDocument/2006/relationships/image" Target="../media/image159.wmf"/><Relationship Id="rId15" Type="http://schemas.openxmlformats.org/officeDocument/2006/relationships/image" Target="../media/image164.wmf"/><Relationship Id="rId10" Type="http://schemas.openxmlformats.org/officeDocument/2006/relationships/oleObject" Target="../embeddings/oleObject159.bin"/><Relationship Id="rId19" Type="http://schemas.openxmlformats.org/officeDocument/2006/relationships/image" Target="../media/image166.wmf"/><Relationship Id="rId4" Type="http://schemas.openxmlformats.org/officeDocument/2006/relationships/oleObject" Target="../embeddings/oleObject156.bin"/><Relationship Id="rId9" Type="http://schemas.openxmlformats.org/officeDocument/2006/relationships/image" Target="../media/image161.wmf"/><Relationship Id="rId14" Type="http://schemas.openxmlformats.org/officeDocument/2006/relationships/oleObject" Target="../embeddings/oleObject161.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image" Target="../media/image167.wmf"/><Relationship Id="rId7" Type="http://schemas.openxmlformats.org/officeDocument/2006/relationships/image" Target="../media/image169.wmf"/><Relationship Id="rId2" Type="http://schemas.openxmlformats.org/officeDocument/2006/relationships/oleObject" Target="../embeddings/oleObject164.bin"/><Relationship Id="rId1" Type="http://schemas.openxmlformats.org/officeDocument/2006/relationships/slideLayout" Target="../slideLayouts/slideLayout33.xml"/><Relationship Id="rId6" Type="http://schemas.openxmlformats.org/officeDocument/2006/relationships/oleObject" Target="../embeddings/oleObject166.bin"/><Relationship Id="rId5" Type="http://schemas.openxmlformats.org/officeDocument/2006/relationships/image" Target="../media/image168.wmf"/><Relationship Id="rId4" Type="http://schemas.openxmlformats.org/officeDocument/2006/relationships/oleObject" Target="../embeddings/oleObject165.bin"/><Relationship Id="rId9" Type="http://schemas.openxmlformats.org/officeDocument/2006/relationships/image" Target="../media/image170.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image" Target="../media/image171.wmf"/><Relationship Id="rId7" Type="http://schemas.openxmlformats.org/officeDocument/2006/relationships/image" Target="../media/image173.wmf"/><Relationship Id="rId2" Type="http://schemas.openxmlformats.org/officeDocument/2006/relationships/oleObject" Target="../embeddings/oleObject168.bin"/><Relationship Id="rId1" Type="http://schemas.openxmlformats.org/officeDocument/2006/relationships/slideLayout" Target="../slideLayouts/slideLayout25.xml"/><Relationship Id="rId6" Type="http://schemas.openxmlformats.org/officeDocument/2006/relationships/oleObject" Target="../embeddings/oleObject170.bin"/><Relationship Id="rId5" Type="http://schemas.openxmlformats.org/officeDocument/2006/relationships/image" Target="../media/image172.wmf"/><Relationship Id="rId4" Type="http://schemas.openxmlformats.org/officeDocument/2006/relationships/oleObject" Target="../embeddings/oleObject169.bin"/><Relationship Id="rId9" Type="http://schemas.openxmlformats.org/officeDocument/2006/relationships/image" Target="../media/image174.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t>The Foundations: Logic and Proofs</a:t>
            </a:r>
          </a:p>
        </p:txBody>
      </p:sp>
      <p:sp>
        <p:nvSpPr>
          <p:cNvPr id="6" name="Subtitle 2"/>
          <p:cNvSpPr>
            <a:spLocks noGrp="1"/>
          </p:cNvSpPr>
          <p:nvPr>
            <p:ph type="subTitle" idx="1"/>
          </p:nvPr>
        </p:nvSpPr>
        <p:spPr/>
        <p:txBody>
          <a:bodyPr/>
          <a:lstStyle/>
          <a:p>
            <a:r>
              <a:rPr lang="fr-FR" dirty="0" err="1"/>
              <a:t>Chapter</a:t>
            </a:r>
            <a:r>
              <a:rPr lang="fr-FR" dirty="0"/>
              <a:t> 1, Part II: </a:t>
            </a:r>
            <a:r>
              <a:rPr lang="fr-FR" dirty="0" err="1"/>
              <a:t>Predicate</a:t>
            </a:r>
            <a:r>
              <a:rPr lang="fr-FR" dirty="0"/>
              <a:t> </a:t>
            </a:r>
            <a:r>
              <a:rPr lang="fr-FR" dirty="0" err="1"/>
              <a:t>Logic</a:t>
            </a:r>
            <a:endParaRPr lang="fr-FR" dirty="0"/>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2">
            <a:extLst>
              <a:ext uri="{FF2B5EF4-FFF2-40B4-BE49-F238E27FC236}">
                <a16:creationId xmlns:a16="http://schemas.microsoft.com/office/drawing/2014/main" id="{09DAD3C4-6534-4869-96E1-9B6EECCE7116}"/>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6729-E692-4B03-AD5B-5099A0D5EB00}"/>
              </a:ext>
            </a:extLst>
          </p:cNvPr>
          <p:cNvSpPr>
            <a:spLocks noGrp="1"/>
          </p:cNvSpPr>
          <p:nvPr>
            <p:ph type="title"/>
          </p:nvPr>
        </p:nvSpPr>
        <p:spPr/>
        <p:txBody>
          <a:bodyPr/>
          <a:lstStyle/>
          <a:p>
            <a:r>
              <a:rPr lang="en-US" dirty="0"/>
              <a:t>Quantifiers</a:t>
            </a:r>
          </a:p>
        </p:txBody>
      </p:sp>
      <p:pic>
        <p:nvPicPr>
          <p:cNvPr id="16" name="Picture 3" descr="A portrait of Charles Sanders Peirce.">
            <a:extLst>
              <a:ext uri="{FF2B5EF4-FFF2-40B4-BE49-F238E27FC236}">
                <a16:creationId xmlns:a16="http://schemas.microsoft.com/office/drawing/2014/main" id="{762E3B7A-64D1-4A6C-B44D-F4D054C2AA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63673"/>
            <a:ext cx="928468" cy="10747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C1E45A-C746-4A5E-AAD5-8EDDF09EAB0B}"/>
              </a:ext>
            </a:extLst>
          </p:cNvPr>
          <p:cNvSpPr>
            <a:spLocks noGrp="1"/>
          </p:cNvSpPr>
          <p:nvPr>
            <p:ph idx="1"/>
          </p:nvPr>
        </p:nvSpPr>
        <p:spPr>
          <a:xfrm>
            <a:off x="7530436" y="177255"/>
            <a:ext cx="1509932" cy="100100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Charles Peirce (1839-1914)</a:t>
            </a:r>
          </a:p>
        </p:txBody>
      </p:sp>
      <p:sp>
        <p:nvSpPr>
          <p:cNvPr id="4" name="Content Placeholder 3">
            <a:extLst>
              <a:ext uri="{FF2B5EF4-FFF2-40B4-BE49-F238E27FC236}">
                <a16:creationId xmlns:a16="http://schemas.microsoft.com/office/drawing/2014/main" id="{AF18BB23-6E52-4813-8780-63C2E9E0B178}"/>
              </a:ext>
            </a:extLst>
          </p:cNvPr>
          <p:cNvSpPr>
            <a:spLocks noGrp="1"/>
          </p:cNvSpPr>
          <p:nvPr>
            <p:ph idx="10"/>
          </p:nvPr>
        </p:nvSpPr>
        <p:spPr>
          <a:xfrm>
            <a:off x="457200" y="1295399"/>
            <a:ext cx="7924800" cy="2611121"/>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need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quantifiers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express the meaning of English words including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all</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some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“All men are Mortal.”</a:t>
            </a:r>
          </a:p>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“Some cats do not have fur.”</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two most important quantifiers are:</a:t>
            </a:r>
          </a:p>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Universal Quantifier, </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symbol:</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endParaRPr>
          </a:p>
        </p:txBody>
      </p:sp>
      <p:graphicFrame>
        <p:nvGraphicFramePr>
          <p:cNvPr id="17" name="Object 16">
            <a:extLst>
              <a:ext uri="{FF2B5EF4-FFF2-40B4-BE49-F238E27FC236}">
                <a16:creationId xmlns:a16="http://schemas.microsoft.com/office/drawing/2014/main" id="{DAEE5711-BC4B-4DA1-8DDC-2950AAB50E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7031268"/>
              </p:ext>
            </p:extLst>
          </p:nvPr>
        </p:nvGraphicFramePr>
        <p:xfrm>
          <a:off x="4838699" y="3521074"/>
          <a:ext cx="266701" cy="288926"/>
        </p:xfrm>
        <a:graphic>
          <a:graphicData uri="http://schemas.openxmlformats.org/presentationml/2006/ole">
            <mc:AlternateContent xmlns:mc="http://schemas.openxmlformats.org/markup-compatibility/2006">
              <mc:Choice xmlns:v="urn:schemas-microsoft-com:vml" Requires="v">
                <p:oleObj name="Equation" r:id="rId3" imgW="152280" imgH="164880" progId="Equation.DSMT4">
                  <p:embed/>
                </p:oleObj>
              </mc:Choice>
              <mc:Fallback>
                <p:oleObj name="Equation" r:id="rId3" imgW="152280" imgH="164880" progId="Equation.DSMT4">
                  <p:embed/>
                  <p:pic>
                    <p:nvPicPr>
                      <p:cNvPr id="0" name=""/>
                      <p:cNvPicPr/>
                      <p:nvPr/>
                    </p:nvPicPr>
                    <p:blipFill>
                      <a:blip r:embed="rId4"/>
                      <a:stretch>
                        <a:fillRect/>
                      </a:stretch>
                    </p:blipFill>
                    <p:spPr>
                      <a:xfrm>
                        <a:off x="4838699" y="3521074"/>
                        <a:ext cx="266701" cy="28892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947780B-9935-41F3-AF0E-7237FF191D8F}"/>
              </a:ext>
            </a:extLst>
          </p:cNvPr>
          <p:cNvSpPr>
            <a:spLocks noGrp="1"/>
          </p:cNvSpPr>
          <p:nvPr>
            <p:ph idx="11"/>
          </p:nvPr>
        </p:nvSpPr>
        <p:spPr>
          <a:xfrm>
            <a:off x="457200" y="3886200"/>
            <a:ext cx="5257800" cy="381000"/>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Existential Quantifier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“There exists,” symbol:</a:t>
            </a:r>
          </a:p>
        </p:txBody>
      </p:sp>
      <p:graphicFrame>
        <p:nvGraphicFramePr>
          <p:cNvPr id="18" name="Object 17">
            <a:extLst>
              <a:ext uri="{FF2B5EF4-FFF2-40B4-BE49-F238E27FC236}">
                <a16:creationId xmlns:a16="http://schemas.microsoft.com/office/drawing/2014/main" id="{CCF84AFA-86D0-424B-9B8B-EFFF32789B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1040509"/>
              </p:ext>
            </p:extLst>
          </p:nvPr>
        </p:nvGraphicFramePr>
        <p:xfrm>
          <a:off x="5562600" y="3941064"/>
          <a:ext cx="228600" cy="274320"/>
        </p:xfrm>
        <a:graphic>
          <a:graphicData uri="http://schemas.openxmlformats.org/presentationml/2006/ole">
            <mc:AlternateContent xmlns:mc="http://schemas.openxmlformats.org/markup-compatibility/2006">
              <mc:Choice xmlns:v="urn:schemas-microsoft-com:vml" Requires="v">
                <p:oleObj name="Equation" r:id="rId5" imgW="126720" imgH="152280" progId="Equation.DSMT4">
                  <p:embed/>
                </p:oleObj>
              </mc:Choice>
              <mc:Fallback>
                <p:oleObj name="Equation" r:id="rId5" imgW="126720" imgH="152280" progId="Equation.DSMT4">
                  <p:embed/>
                  <p:pic>
                    <p:nvPicPr>
                      <p:cNvPr id="0" name=""/>
                      <p:cNvPicPr/>
                      <p:nvPr/>
                    </p:nvPicPr>
                    <p:blipFill>
                      <a:blip r:embed="rId6"/>
                      <a:stretch>
                        <a:fillRect/>
                      </a:stretch>
                    </p:blipFill>
                    <p:spPr>
                      <a:xfrm>
                        <a:off x="5562600" y="3941064"/>
                        <a:ext cx="228600" cy="27432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B11C681-ECAA-433D-ABF1-0380EFD3B0EF}"/>
              </a:ext>
            </a:extLst>
          </p:cNvPr>
          <p:cNvSpPr>
            <a:spLocks noGrp="1"/>
          </p:cNvSpPr>
          <p:nvPr>
            <p:ph idx="12"/>
          </p:nvPr>
        </p:nvSpPr>
        <p:spPr>
          <a:xfrm>
            <a:off x="457200" y="4315968"/>
            <a:ext cx="2197608"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write as in</a:t>
            </a:r>
            <a:endParaRPr lang="en-US" dirty="0"/>
          </a:p>
        </p:txBody>
      </p:sp>
      <p:graphicFrame>
        <p:nvGraphicFramePr>
          <p:cNvPr id="19" name="Object 18">
            <a:extLst>
              <a:ext uri="{FF2B5EF4-FFF2-40B4-BE49-F238E27FC236}">
                <a16:creationId xmlns:a16="http://schemas.microsoft.com/office/drawing/2014/main" id="{2CA629C4-2D9E-470F-A6AD-4965C5D697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7476992"/>
              </p:ext>
            </p:extLst>
          </p:nvPr>
        </p:nvGraphicFramePr>
        <p:xfrm>
          <a:off x="2350008" y="4352544"/>
          <a:ext cx="304800" cy="330200"/>
        </p:xfrm>
        <a:graphic>
          <a:graphicData uri="http://schemas.openxmlformats.org/presentationml/2006/ole">
            <mc:AlternateContent xmlns:mc="http://schemas.openxmlformats.org/markup-compatibility/2006">
              <mc:Choice xmlns:v="urn:schemas-microsoft-com:vml" Requires="v">
                <p:oleObj name="Equation" r:id="rId7" imgW="152280" imgH="164880" progId="Equation.DSMT4">
                  <p:embed/>
                </p:oleObj>
              </mc:Choice>
              <mc:Fallback>
                <p:oleObj name="Equation" r:id="rId7" imgW="152280" imgH="164880" progId="Equation.DSMT4">
                  <p:embed/>
                  <p:pic>
                    <p:nvPicPr>
                      <p:cNvPr id="0" name=""/>
                      <p:cNvPicPr/>
                      <p:nvPr/>
                    </p:nvPicPr>
                    <p:blipFill>
                      <a:blip r:embed="rId8"/>
                      <a:stretch>
                        <a:fillRect/>
                      </a:stretch>
                    </p:blipFill>
                    <p:spPr>
                      <a:xfrm>
                        <a:off x="2350008" y="4352544"/>
                        <a:ext cx="3048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1644088-C284-4004-AA43-404C2426C8F9}"/>
              </a:ext>
            </a:extLst>
          </p:cNvPr>
          <p:cNvSpPr>
            <a:spLocks noGrp="1"/>
          </p:cNvSpPr>
          <p:nvPr>
            <p:ph idx="13"/>
          </p:nvPr>
        </p:nvSpPr>
        <p:spPr>
          <a:xfrm>
            <a:off x="2502408" y="4301744"/>
            <a:ext cx="1600200" cy="381000"/>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and</a:t>
            </a:r>
            <a:endParaRPr lang="en-US" dirty="0"/>
          </a:p>
        </p:txBody>
      </p:sp>
      <p:graphicFrame>
        <p:nvGraphicFramePr>
          <p:cNvPr id="20" name="Object 19">
            <a:extLst>
              <a:ext uri="{FF2B5EF4-FFF2-40B4-BE49-F238E27FC236}">
                <a16:creationId xmlns:a16="http://schemas.microsoft.com/office/drawing/2014/main" id="{D07E87FD-84B9-46D7-ACF0-BCE470802F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0527254"/>
              </p:ext>
            </p:extLst>
          </p:nvPr>
        </p:nvGraphicFramePr>
        <p:xfrm>
          <a:off x="3831336" y="4389120"/>
          <a:ext cx="254000" cy="304800"/>
        </p:xfrm>
        <a:graphic>
          <a:graphicData uri="http://schemas.openxmlformats.org/presentationml/2006/ole">
            <mc:AlternateContent xmlns:mc="http://schemas.openxmlformats.org/markup-compatibility/2006">
              <mc:Choice xmlns:v="urn:schemas-microsoft-com:vml" Requires="v">
                <p:oleObj name="Equation" r:id="rId9" imgW="126720" imgH="152280" progId="Equation.DSMT4">
                  <p:embed/>
                </p:oleObj>
              </mc:Choice>
              <mc:Fallback>
                <p:oleObj name="Equation" r:id="rId9" imgW="126720" imgH="152280" progId="Equation.DSMT4">
                  <p:embed/>
                  <p:pic>
                    <p:nvPicPr>
                      <p:cNvPr id="0" name=""/>
                      <p:cNvPicPr/>
                      <p:nvPr/>
                    </p:nvPicPr>
                    <p:blipFill>
                      <a:blip r:embed="rId10"/>
                      <a:stretch>
                        <a:fillRect/>
                      </a:stretch>
                    </p:blipFill>
                    <p:spPr>
                      <a:xfrm>
                        <a:off x="3831336" y="4389120"/>
                        <a:ext cx="254000" cy="3048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30331F6-F786-495A-A64F-5F7345D026CD}"/>
              </a:ext>
            </a:extLst>
          </p:cNvPr>
          <p:cNvSpPr>
            <a:spLocks noGrp="1"/>
          </p:cNvSpPr>
          <p:nvPr>
            <p:ph idx="14"/>
          </p:nvPr>
        </p:nvSpPr>
        <p:spPr>
          <a:xfrm>
            <a:off x="3956781" y="4308856"/>
            <a:ext cx="1066800" cy="381000"/>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p>
        </p:txBody>
      </p:sp>
      <p:graphicFrame>
        <p:nvGraphicFramePr>
          <p:cNvPr id="21" name="Object 20">
            <a:extLst>
              <a:ext uri="{FF2B5EF4-FFF2-40B4-BE49-F238E27FC236}">
                <a16:creationId xmlns:a16="http://schemas.microsoft.com/office/drawing/2014/main" id="{B4CAEBE2-EA3F-4302-906C-83D0186BED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3655606"/>
              </p:ext>
            </p:extLst>
          </p:nvPr>
        </p:nvGraphicFramePr>
        <p:xfrm>
          <a:off x="512064" y="4828032"/>
          <a:ext cx="303862" cy="329184"/>
        </p:xfrm>
        <a:graphic>
          <a:graphicData uri="http://schemas.openxmlformats.org/presentationml/2006/ole">
            <mc:AlternateContent xmlns:mc="http://schemas.openxmlformats.org/markup-compatibility/2006">
              <mc:Choice xmlns:v="urn:schemas-microsoft-com:vml" Requires="v">
                <p:oleObj name="Equation" r:id="rId11" imgW="152280" imgH="164880" progId="Equation.DSMT4">
                  <p:embed/>
                </p:oleObj>
              </mc:Choice>
              <mc:Fallback>
                <p:oleObj name="Equation" r:id="rId11" imgW="152280" imgH="164880" progId="Equation.DSMT4">
                  <p:embed/>
                  <p:pic>
                    <p:nvPicPr>
                      <p:cNvPr id="0" name=""/>
                      <p:cNvPicPr/>
                      <p:nvPr/>
                    </p:nvPicPr>
                    <p:blipFill>
                      <a:blip r:embed="rId12"/>
                      <a:stretch>
                        <a:fillRect/>
                      </a:stretch>
                    </p:blipFill>
                    <p:spPr>
                      <a:xfrm>
                        <a:off x="512064" y="4828032"/>
                        <a:ext cx="303862" cy="3291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5718A14-32B9-4143-A80F-8072762B6582}"/>
              </a:ext>
            </a:extLst>
          </p:cNvPr>
          <p:cNvSpPr>
            <a:spLocks noGrp="1"/>
          </p:cNvSpPr>
          <p:nvPr>
            <p:ph idx="15"/>
          </p:nvPr>
        </p:nvSpPr>
        <p:spPr>
          <a:xfrm>
            <a:off x="680181" y="4781234"/>
            <a:ext cx="6553200" cy="423942"/>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asserts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 for </a:t>
            </a:r>
            <a:r>
              <a:rPr kumimoji="0" lang="en-US" sz="2400" b="0" i="0" u="sng"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every</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in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domain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p>
        </p:txBody>
      </p:sp>
      <p:graphicFrame>
        <p:nvGraphicFramePr>
          <p:cNvPr id="22" name="Object 21">
            <a:extLst>
              <a:ext uri="{FF2B5EF4-FFF2-40B4-BE49-F238E27FC236}">
                <a16:creationId xmlns:a16="http://schemas.microsoft.com/office/drawing/2014/main" id="{97342770-1912-4818-9706-3C42097198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6688707"/>
              </p:ext>
            </p:extLst>
          </p:nvPr>
        </p:nvGraphicFramePr>
        <p:xfrm>
          <a:off x="508482" y="5337048"/>
          <a:ext cx="251460" cy="301752"/>
        </p:xfrm>
        <a:graphic>
          <a:graphicData uri="http://schemas.openxmlformats.org/presentationml/2006/ole">
            <mc:AlternateContent xmlns:mc="http://schemas.openxmlformats.org/markup-compatibility/2006">
              <mc:Choice xmlns:v="urn:schemas-microsoft-com:vml" Requires="v">
                <p:oleObj name="Equation" r:id="rId13" imgW="126720" imgH="152280" progId="Equation.DSMT4">
                  <p:embed/>
                </p:oleObj>
              </mc:Choice>
              <mc:Fallback>
                <p:oleObj name="Equation" r:id="rId13" imgW="126720" imgH="152280" progId="Equation.DSMT4">
                  <p:embed/>
                  <p:pic>
                    <p:nvPicPr>
                      <p:cNvPr id="0" name=""/>
                      <p:cNvPicPr/>
                      <p:nvPr/>
                    </p:nvPicPr>
                    <p:blipFill>
                      <a:blip r:embed="rId14"/>
                      <a:stretch>
                        <a:fillRect/>
                      </a:stretch>
                    </p:blipFill>
                    <p:spPr>
                      <a:xfrm>
                        <a:off x="508482" y="5337048"/>
                        <a:ext cx="251460" cy="30175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B963158-0DE5-4525-A77D-4F1FB017A3C1}"/>
              </a:ext>
            </a:extLst>
          </p:cNvPr>
          <p:cNvSpPr>
            <a:spLocks noGrp="1"/>
          </p:cNvSpPr>
          <p:nvPr>
            <p:ph idx="16"/>
          </p:nvPr>
        </p:nvSpPr>
        <p:spPr>
          <a:xfrm>
            <a:off x="634212" y="5266111"/>
            <a:ext cx="6553200" cy="423942"/>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asserts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 for </a:t>
            </a:r>
            <a:r>
              <a:rPr kumimoji="0" lang="en-US" sz="2400" b="0" i="0" u="sng"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some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in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domain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p>
        </p:txBody>
      </p:sp>
      <p:sp>
        <p:nvSpPr>
          <p:cNvPr id="11" name="Content Placeholder 10">
            <a:extLst>
              <a:ext uri="{FF2B5EF4-FFF2-40B4-BE49-F238E27FC236}">
                <a16:creationId xmlns:a16="http://schemas.microsoft.com/office/drawing/2014/main" id="{1C6F6733-C838-4954-B575-4D9344C918BB}"/>
              </a:ext>
            </a:extLst>
          </p:cNvPr>
          <p:cNvSpPr>
            <a:spLocks noGrp="1"/>
          </p:cNvSpPr>
          <p:nvPr>
            <p:ph idx="17"/>
          </p:nvPr>
        </p:nvSpPr>
        <p:spPr>
          <a:xfrm>
            <a:off x="457200" y="5760720"/>
            <a:ext cx="7924800" cy="875792"/>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The quantifiers are said to bind the variable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in these expressions.</a:t>
            </a:r>
          </a:p>
        </p:txBody>
      </p:sp>
      <p:sp>
        <p:nvSpPr>
          <p:cNvPr id="15" name="Slide Number Placeholder 5">
            <a:extLst>
              <a:ext uri="{FF2B5EF4-FFF2-40B4-BE49-F238E27FC236}">
                <a16:creationId xmlns:a16="http://schemas.microsoft.com/office/drawing/2014/main" id="{6DBEA9AC-AD6E-45F7-AE01-E6CC89BEAE2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62588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D5B7-AD25-4867-9890-DE8BC0DFBF63}"/>
              </a:ext>
            </a:extLst>
          </p:cNvPr>
          <p:cNvSpPr>
            <a:spLocks noGrp="1"/>
          </p:cNvSpPr>
          <p:nvPr>
            <p:ph type="title"/>
          </p:nvPr>
        </p:nvSpPr>
        <p:spPr/>
        <p:txBody>
          <a:bodyPr/>
          <a:lstStyle/>
          <a:p>
            <a:r>
              <a:rPr lang="en-US" dirty="0"/>
              <a:t>Universal Quantifier</a:t>
            </a:r>
          </a:p>
        </p:txBody>
      </p:sp>
      <p:graphicFrame>
        <p:nvGraphicFramePr>
          <p:cNvPr id="16" name="Object 15">
            <a:extLst>
              <a:ext uri="{FF2B5EF4-FFF2-40B4-BE49-F238E27FC236}">
                <a16:creationId xmlns:a16="http://schemas.microsoft.com/office/drawing/2014/main" id="{BB0E903A-D1E2-471C-A0E4-FB28AC61F9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2137444"/>
              </p:ext>
            </p:extLst>
          </p:nvPr>
        </p:nvGraphicFramePr>
        <p:xfrm>
          <a:off x="493776" y="1335024"/>
          <a:ext cx="381000" cy="412749"/>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21" name="Object 20">
                        <a:extLst>
                          <a:ext uri="{FF2B5EF4-FFF2-40B4-BE49-F238E27FC236}">
                            <a16:creationId xmlns:a16="http://schemas.microsoft.com/office/drawing/2014/main" id="{B4CAEBE2-EA3F-4302-906C-83D0186BED74}"/>
                          </a:ext>
                        </a:extLst>
                      </p:cNvPr>
                      <p:cNvPicPr/>
                      <p:nvPr/>
                    </p:nvPicPr>
                    <p:blipFill>
                      <a:blip r:embed="rId3"/>
                      <a:stretch>
                        <a:fillRect/>
                      </a:stretch>
                    </p:blipFill>
                    <p:spPr>
                      <a:xfrm>
                        <a:off x="493776" y="1335024"/>
                        <a:ext cx="381000" cy="41274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F7A242A-A420-4319-88F3-B24A7DE70C2D}"/>
                  </a:ext>
                </a:extLst>
              </p:cNvPr>
              <p:cNvSpPr>
                <a:spLocks noGrp="1"/>
              </p:cNvSpPr>
              <p:nvPr>
                <p:ph idx="10"/>
              </p:nvPr>
            </p:nvSpPr>
            <p:spPr>
              <a:xfrm>
                <a:off x="457200" y="1308563"/>
                <a:ext cx="8153400" cy="2044237"/>
              </a:xfrm>
            </p:spPr>
            <p:txBody>
              <a:bodyPr/>
              <a:lstStyle/>
              <a:p>
                <a:pPr marL="256032" marR="0" lvl="1" indent="0" algn="l" defTabSz="457200" rtl="0" eaLnBrk="1" fontAlgn="auto" latinLnBrk="0" hangingPunct="1">
                  <a:lnSpc>
                    <a:spcPct val="100000"/>
                  </a:lnSpc>
                  <a:spcBef>
                    <a:spcPts val="1200"/>
                  </a:spcBef>
                  <a:spcAft>
                    <a:spcPts val="600"/>
                  </a:spcAft>
                  <a:buClr>
                    <a:srgbClr val="777777"/>
                  </a:buClr>
                  <a:buSzPct val="95000"/>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sym typeface="Symbol"/>
                  </a:rPr>
                  <a:t>x P</a:t>
                </a:r>
                <a:r>
                  <a:rPr kumimoji="0" lang="en-US" sz="2800" b="0" i="0" u="none" strike="noStrike" kern="1200" cap="none" spc="0" normalizeH="0" baseline="0" noProof="0" dirty="0">
                    <a:ln>
                      <a:noFill/>
                    </a:ln>
                    <a:solidFill>
                      <a:prstClr val="black"/>
                    </a:solidFill>
                    <a:effectLst/>
                    <a:uLnTx/>
                    <a:uFillTx/>
                    <a:latin typeface="Calibri (Body)"/>
                    <a:sym typeface="Symbol"/>
                  </a:rPr>
                  <a:t>(</a:t>
                </a:r>
                <a:r>
                  <a:rPr kumimoji="0" lang="en-US" sz="2800" b="0" i="1" u="none" strike="noStrike" kern="1200" cap="none" spc="0" normalizeH="0" baseline="0" noProof="0" dirty="0">
                    <a:ln>
                      <a:noFill/>
                    </a:ln>
                    <a:solidFill>
                      <a:prstClr val="black"/>
                    </a:solidFill>
                    <a:effectLst/>
                    <a:uLnTx/>
                    <a:uFillTx/>
                    <a:latin typeface="Calibri (Body)"/>
                    <a:sym typeface="Symbol"/>
                  </a:rPr>
                  <a:t>x</a:t>
                </a:r>
                <a:r>
                  <a:rPr kumimoji="0" lang="en-US" sz="2800" b="0" i="0" u="none" strike="noStrike" kern="1200" cap="none" spc="0" normalizeH="0" baseline="0" noProof="0" dirty="0">
                    <a:ln>
                      <a:noFill/>
                    </a:ln>
                    <a:solidFill>
                      <a:prstClr val="black"/>
                    </a:solidFill>
                    <a:effectLst/>
                    <a:uLnTx/>
                    <a:uFillTx/>
                    <a:latin typeface="Calibri (Body)"/>
                    <a:sym typeface="Symbol"/>
                  </a:rPr>
                  <a:t>)</a:t>
                </a:r>
                <a:r>
                  <a:rPr kumimoji="0" lang="en-US" sz="2800" b="0" i="1" u="none" strike="noStrike" kern="1200" cap="none" spc="0" normalizeH="0" baseline="0" noProof="0" dirty="0">
                    <a:ln>
                      <a:noFill/>
                    </a:ln>
                    <a:solidFill>
                      <a:prstClr val="black"/>
                    </a:solidFill>
                    <a:effectLst/>
                    <a:uLnTx/>
                    <a:uFillTx/>
                    <a:latin typeface="Calibri (Body)"/>
                  </a:rPr>
                  <a:t> </a:t>
                </a:r>
                <a:r>
                  <a:rPr kumimoji="0" lang="en-US" sz="2800" b="0" i="0" u="none" strike="noStrike" kern="1200" cap="none" spc="0" normalizeH="0" baseline="0" noProof="0" dirty="0">
                    <a:ln>
                      <a:noFill/>
                    </a:ln>
                    <a:solidFill>
                      <a:prstClr val="black"/>
                    </a:solidFill>
                    <a:effectLst/>
                    <a:uLnTx/>
                    <a:uFillTx/>
                    <a:latin typeface="Calibri (Body)"/>
                  </a:rPr>
                  <a:t>is read as </a:t>
                </a:r>
                <a:r>
                  <a:rPr kumimoji="0" lang="en-US" sz="2800" b="0" i="1" u="none" strike="noStrike" kern="1200" cap="none" spc="0" normalizeH="0" baseline="0" noProof="0" dirty="0">
                    <a:ln>
                      <a:noFill/>
                    </a:ln>
                    <a:solidFill>
                      <a:prstClr val="black"/>
                    </a:solidFill>
                    <a:effectLst/>
                    <a:uLnTx/>
                    <a:uFillTx/>
                    <a:latin typeface="Calibri (Body)"/>
                  </a:rPr>
                  <a:t>“</a:t>
                </a:r>
                <a:r>
                  <a:rPr kumimoji="0" lang="en-US" sz="2800" b="0" i="0" u="none" strike="noStrike" kern="1200" cap="none" spc="0" normalizeH="0" baseline="0" noProof="0" dirty="0">
                    <a:ln>
                      <a:noFill/>
                    </a:ln>
                    <a:solidFill>
                      <a:prstClr val="black"/>
                    </a:solidFill>
                    <a:effectLst/>
                    <a:uLnTx/>
                    <a:uFillTx/>
                    <a:latin typeface="Calibri (Body)"/>
                  </a:rPr>
                  <a:t>For all </a:t>
                </a:r>
                <a:r>
                  <a:rPr kumimoji="0" lang="en-US" sz="2800" b="0" i="1" u="none" strike="noStrike" kern="1200" cap="none" spc="0" normalizeH="0" baseline="0" noProof="0" dirty="0">
                    <a:ln>
                      <a:noFill/>
                    </a:ln>
                    <a:solidFill>
                      <a:prstClr val="black"/>
                    </a:solidFill>
                    <a:effectLst/>
                    <a:uLnTx/>
                    <a:uFillTx/>
                    <a:latin typeface="Calibri (Body)"/>
                  </a:rPr>
                  <a:t>x</a:t>
                </a:r>
                <a:r>
                  <a:rPr kumimoji="0" lang="en-US" sz="2800" b="0" i="0" u="none" strike="noStrike" kern="1200" cap="none" spc="0" normalizeH="0" baseline="0" noProof="0" dirty="0">
                    <a:ln>
                      <a:noFill/>
                    </a:ln>
                    <a:solidFill>
                      <a:prstClr val="black"/>
                    </a:solidFill>
                    <a:effectLst/>
                    <a:uLnTx/>
                    <a:uFillTx/>
                    <a:latin typeface="Calibri (Body)"/>
                  </a:rPr>
                  <a:t>, P(</a:t>
                </a:r>
                <a:r>
                  <a:rPr kumimoji="0" lang="en-US" sz="2800" b="0" i="1" u="none" strike="noStrike" kern="1200" cap="none" spc="0" normalizeH="0" baseline="0" noProof="0" dirty="0">
                    <a:ln>
                      <a:noFill/>
                    </a:ln>
                    <a:solidFill>
                      <a:prstClr val="black"/>
                    </a:solidFill>
                    <a:effectLst/>
                    <a:uLnTx/>
                    <a:uFillTx/>
                    <a:latin typeface="Calibri (Body)"/>
                  </a:rPr>
                  <a:t>x</a:t>
                </a:r>
                <a:r>
                  <a:rPr kumimoji="0" lang="en-US" sz="2800" b="0" i="0" u="none" strike="noStrike" kern="1200" cap="none" spc="0" normalizeH="0" baseline="0" noProof="0" dirty="0">
                    <a:ln>
                      <a:noFill/>
                    </a:ln>
                    <a:solidFill>
                      <a:prstClr val="black"/>
                    </a:solidFill>
                    <a:effectLst/>
                    <a:uLnTx/>
                    <a:uFillTx/>
                    <a:latin typeface="Calibri (Body)"/>
                  </a:rPr>
                  <a:t>)” or “For every </a:t>
                </a:r>
                <a:r>
                  <a:rPr kumimoji="0" lang="en-US" sz="2800" b="0" i="1" u="none" strike="noStrike" kern="1200" cap="none" spc="0" normalizeH="0" baseline="0" noProof="0" dirty="0">
                    <a:ln>
                      <a:noFill/>
                    </a:ln>
                    <a:solidFill>
                      <a:prstClr val="black"/>
                    </a:solidFill>
                    <a:effectLst/>
                    <a:uLnTx/>
                    <a:uFillTx/>
                    <a:latin typeface="Calibri (Body)"/>
                  </a:rPr>
                  <a:t>x</a:t>
                </a:r>
                <a:r>
                  <a:rPr kumimoji="0" lang="en-US" sz="2800" b="0" i="0" u="none" strike="noStrike" kern="1200" cap="none" spc="0" normalizeH="0" baseline="0" noProof="0" dirty="0">
                    <a:ln>
                      <a:noFill/>
                    </a:ln>
                    <a:solidFill>
                      <a:prstClr val="black"/>
                    </a:solidFill>
                    <a:effectLst/>
                    <a:uLnTx/>
                    <a:uFillTx/>
                    <a:latin typeface="Calibri (Body)"/>
                  </a:rPr>
                  <a:t>, P(</a:t>
                </a:r>
                <a:r>
                  <a:rPr kumimoji="0" lang="en-US" sz="2800" b="0" i="1" u="none" strike="noStrike" kern="1200" cap="none" spc="0" normalizeH="0" baseline="0" noProof="0" dirty="0">
                    <a:ln>
                      <a:noFill/>
                    </a:ln>
                    <a:solidFill>
                      <a:prstClr val="black"/>
                    </a:solidFill>
                    <a:effectLst/>
                    <a:uLnTx/>
                    <a:uFillTx/>
                    <a:latin typeface="Calibri (Body)"/>
                  </a:rPr>
                  <a:t>x</a:t>
                </a:r>
                <a:r>
                  <a:rPr kumimoji="0" lang="en-US" sz="2800" b="0" i="0" u="none" strike="noStrike" kern="1200" cap="none" spc="0" normalizeH="0" baseline="0" noProof="0" dirty="0">
                    <a:ln>
                      <a:noFill/>
                    </a:ln>
                    <a:solidFill>
                      <a:prstClr val="black"/>
                    </a:solidFill>
                    <a:effectLst/>
                    <a:uLnTx/>
                    <a:uFillTx/>
                    <a:latin typeface="Calibri (Body)"/>
                  </a:rPr>
                  <a:t>)”</a:t>
                </a:r>
              </a:p>
              <a:p>
                <a:pPr marL="0" marR="0" lvl="1" indent="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Examples</a:t>
                </a:r>
                <a:r>
                  <a:rPr kumimoji="0" lang="en-US" sz="2800" b="0" i="0" u="none" strike="noStrike" kern="1200" cap="none" spc="0" normalizeH="0" baseline="0" noProof="0" dirty="0">
                    <a:ln>
                      <a:noFill/>
                    </a:ln>
                    <a:solidFill>
                      <a:prstClr val="black"/>
                    </a:solidFill>
                    <a:effectLst/>
                    <a:uLnTx/>
                    <a:uFillTx/>
                    <a:latin typeface="Calibri (Body)"/>
                  </a:rPr>
                  <a:t>:</a:t>
                </a:r>
              </a:p>
              <a:p>
                <a:pPr marL="457200" marR="0" lvl="2" indent="-457200" algn="l" defTabSz="457200" rtl="0" eaLnBrk="1" fontAlgn="auto" latinLnBrk="0" hangingPunct="1">
                  <a:lnSpc>
                    <a:spcPct val="100000"/>
                  </a:lnSpc>
                  <a:spcBef>
                    <a:spcPts val="1200"/>
                  </a:spcBef>
                  <a:spcAft>
                    <a:spcPts val="600"/>
                  </a:spcAft>
                  <a:buClr>
                    <a:prstClr val="black"/>
                  </a:buClr>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Body)"/>
                  </a:rPr>
                  <a:t>If</a:t>
                </a:r>
                <a:r>
                  <a:rPr kumimoji="0" lang="en-US" sz="2400" b="0" i="1" u="none" strike="noStrike" kern="1200" cap="none" spc="0" normalizeH="0" baseline="0" noProof="0" dirty="0">
                    <a:ln>
                      <a:noFill/>
                    </a:ln>
                    <a:solidFill>
                      <a:prstClr val="black"/>
                    </a:solidFill>
                    <a:effectLst/>
                    <a:uLnTx/>
                    <a:uFillTx/>
                    <a:latin typeface="Calibri (Body)"/>
                  </a:rPr>
                  <a:t> P(x)</a:t>
                </a:r>
                <a:r>
                  <a:rPr kumimoji="0" lang="en-US" sz="2400" b="0" i="0" u="none" strike="noStrike" kern="1200" cap="none" spc="0" normalizeH="0" baseline="0" noProof="0" dirty="0">
                    <a:ln>
                      <a:noFill/>
                    </a:ln>
                    <a:solidFill>
                      <a:prstClr val="black"/>
                    </a:solidFill>
                    <a:effectLst/>
                    <a:uLnTx/>
                    <a:uFillTx/>
                    <a:latin typeface="Calibri (Body)"/>
                  </a:rPr>
                  <a:t> denotes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&gt;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0”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is the integers, then</a:t>
                </a:r>
                <a:endParaRPr lang="en-US" dirty="0">
                  <a:latin typeface="Calibri (Body)"/>
                </a:endParaRPr>
              </a:p>
            </p:txBody>
          </p:sp>
        </mc:Choice>
        <mc:Fallback xmlns="">
          <p:sp>
            <p:nvSpPr>
              <p:cNvPr id="4" name="Content Placeholder 3">
                <a:extLst>
                  <a:ext uri="{FF2B5EF4-FFF2-40B4-BE49-F238E27FC236}">
                    <a16:creationId xmlns:a16="http://schemas.microsoft.com/office/drawing/2014/main" id="{9F7A242A-A420-4319-88F3-B24A7DE70C2D}"/>
                  </a:ext>
                </a:extLst>
              </p:cNvPr>
              <p:cNvSpPr>
                <a:spLocks noGrp="1" noRot="1" noChangeAspect="1" noMove="1" noResize="1" noEditPoints="1" noAdjustHandles="1" noChangeArrowheads="1" noChangeShapeType="1" noTextEdit="1"/>
              </p:cNvSpPr>
              <p:nvPr>
                <p:ph idx="10"/>
              </p:nvPr>
            </p:nvSpPr>
            <p:spPr>
              <a:xfrm>
                <a:off x="457200" y="1308563"/>
                <a:ext cx="8153400" cy="2044237"/>
              </a:xfrm>
              <a:blipFill>
                <a:blip r:embed="rId4"/>
                <a:stretch>
                  <a:fillRect l="-1495" t="-2985"/>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714CF6BE-5E1B-4186-AE08-2606899519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8240768"/>
              </p:ext>
            </p:extLst>
          </p:nvPr>
        </p:nvGraphicFramePr>
        <p:xfrm>
          <a:off x="7104888" y="2660904"/>
          <a:ext cx="303862" cy="329184"/>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0" name=""/>
                      <p:cNvPicPr/>
                      <p:nvPr/>
                    </p:nvPicPr>
                    <p:blipFill>
                      <a:blip r:embed="rId6"/>
                      <a:stretch>
                        <a:fillRect/>
                      </a:stretch>
                    </p:blipFill>
                    <p:spPr>
                      <a:xfrm>
                        <a:off x="7104888" y="2660904"/>
                        <a:ext cx="303862" cy="3291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ECDB813-F201-432C-BF5A-E99B59D27B96}"/>
              </a:ext>
            </a:extLst>
          </p:cNvPr>
          <p:cNvSpPr>
            <a:spLocks noGrp="1"/>
          </p:cNvSpPr>
          <p:nvPr>
            <p:ph idx="11"/>
          </p:nvPr>
        </p:nvSpPr>
        <p:spPr>
          <a:xfrm>
            <a:off x="7269480" y="2590800"/>
            <a:ext cx="1278050" cy="412749"/>
          </a:xfrm>
        </p:spPr>
        <p:txBody>
          <a:bodyPr/>
          <a:lstStyle/>
          <a:p>
            <a:r>
              <a:rPr kumimoji="0" lang="en-US" sz="2400" b="0" i="1" u="none" strike="noStrike" kern="1200" cap="none" spc="0" normalizeH="0" baseline="0" noProof="0" dirty="0">
                <a:ln>
                  <a:noFill/>
                </a:ln>
                <a:solidFill>
                  <a:prstClr val="black"/>
                </a:solidFill>
                <a:effectLst/>
                <a:uLnTx/>
                <a:uFillTx/>
                <a:latin typeface="Calibri (Body)"/>
                <a:sym typeface="Symbol"/>
              </a:rPr>
              <a:t>x 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is</a:t>
            </a:r>
            <a:endParaRPr lang="en-US" dirty="0">
              <a:latin typeface="Calibri (Body)"/>
            </a:endParaRPr>
          </a:p>
        </p:txBody>
      </p:sp>
      <p:sp>
        <p:nvSpPr>
          <p:cNvPr id="6" name="Content Placeholder 5">
            <a:extLst>
              <a:ext uri="{FF2B5EF4-FFF2-40B4-BE49-F238E27FC236}">
                <a16:creationId xmlns:a16="http://schemas.microsoft.com/office/drawing/2014/main" id="{4FE28E31-AEA5-4D72-A78F-A6E4B9167E27}"/>
              </a:ext>
            </a:extLst>
          </p:cNvPr>
          <p:cNvSpPr>
            <a:spLocks noGrp="1"/>
          </p:cNvSpPr>
          <p:nvPr>
            <p:ph idx="12"/>
          </p:nvPr>
        </p:nvSpPr>
        <p:spPr>
          <a:xfrm>
            <a:off x="914400" y="2969588"/>
            <a:ext cx="990600" cy="489892"/>
          </a:xfrm>
        </p:spPr>
        <p:txBody>
          <a:bodyPr/>
          <a:lstStyle/>
          <a:p>
            <a:r>
              <a:rPr kumimoji="0" lang="en-US" sz="2400" b="0" i="0" u="none" strike="noStrike" kern="1200" cap="none" spc="0" normalizeH="0" baseline="0" noProof="0" dirty="0">
                <a:ln>
                  <a:noFill/>
                </a:ln>
                <a:solidFill>
                  <a:prstClr val="black"/>
                </a:solidFill>
                <a:effectLst/>
                <a:uLnTx/>
                <a:uFillTx/>
                <a:latin typeface="Calibri (Body)"/>
                <a:sym typeface="Symbol"/>
              </a:rPr>
              <a:t>false.</a:t>
            </a:r>
            <a:endParaRPr lang="en-US" dirty="0">
              <a:latin typeface="Calibri (Body)"/>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89FC212-7898-4DED-9F38-BF95346EFA4A}"/>
                  </a:ext>
                </a:extLst>
              </p:cNvPr>
              <p:cNvSpPr>
                <a:spLocks noGrp="1"/>
              </p:cNvSpPr>
              <p:nvPr>
                <p:ph idx="13"/>
              </p:nvPr>
            </p:nvSpPr>
            <p:spPr>
              <a:xfrm>
                <a:off x="457200" y="3548708"/>
                <a:ext cx="7924800" cy="489892"/>
              </a:xfrm>
            </p:spPr>
            <p:txBody>
              <a:bodyPr/>
              <a:lstStyle/>
              <a:p>
                <a:pPr marL="457200" indent="-457200">
                  <a:buFont typeface="+mj-lt"/>
                  <a:buAutoNum type="arabicParenR" startAt="2"/>
                </a:pPr>
                <a:r>
                  <a:rPr kumimoji="0" lang="en-US" sz="2400" b="0" i="0" u="none" strike="noStrike" kern="1200" cap="none" spc="0" normalizeH="0" baseline="0" noProof="0" dirty="0">
                    <a:ln>
                      <a:noFill/>
                    </a:ln>
                    <a:solidFill>
                      <a:prstClr val="black"/>
                    </a:solidFill>
                    <a:effectLst/>
                    <a:uLnTx/>
                    <a:uFillTx/>
                    <a:latin typeface="Calibri (Body)"/>
                  </a:rPr>
                  <a:t>If</a:t>
                </a:r>
                <a:r>
                  <a:rPr kumimoji="0" lang="en-US" sz="2400" b="0" i="1" u="none" strike="noStrike" kern="1200" cap="none" spc="0" normalizeH="0" baseline="0" noProof="0" dirty="0">
                    <a:ln>
                      <a:noFill/>
                    </a:ln>
                    <a:solidFill>
                      <a:prstClr val="black"/>
                    </a:solidFill>
                    <a:effectLst/>
                    <a:uLnTx/>
                    <a:uFillTx/>
                    <a:latin typeface="Calibri (Body)"/>
                  </a:rPr>
                  <a:t> P(x)</a:t>
                </a:r>
                <a:r>
                  <a:rPr kumimoji="0" lang="en-US" sz="2400" b="0" i="0" u="none" strike="noStrike" kern="1200" cap="none" spc="0" normalizeH="0" baseline="0" noProof="0" dirty="0">
                    <a:ln>
                      <a:noFill/>
                    </a:ln>
                    <a:solidFill>
                      <a:prstClr val="black"/>
                    </a:solidFill>
                    <a:effectLst/>
                    <a:uLnTx/>
                    <a:uFillTx/>
                    <a:latin typeface="Calibri (Body)"/>
                  </a:rPr>
                  <a:t> denotes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rPr>
                      <m:t>&gt;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0”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is the positive integers, then</a:t>
                </a:r>
                <a:endParaRPr lang="en-US" dirty="0">
                  <a:latin typeface="Calibri (Body)"/>
                </a:endParaRPr>
              </a:p>
            </p:txBody>
          </p:sp>
        </mc:Choice>
        <mc:Fallback xmlns="">
          <p:sp>
            <p:nvSpPr>
              <p:cNvPr id="7" name="Content Placeholder 6">
                <a:extLst>
                  <a:ext uri="{FF2B5EF4-FFF2-40B4-BE49-F238E27FC236}">
                    <a16:creationId xmlns:a16="http://schemas.microsoft.com/office/drawing/2014/main" id="{589FC212-7898-4DED-9F38-BF95346EFA4A}"/>
                  </a:ext>
                </a:extLst>
              </p:cNvPr>
              <p:cNvSpPr>
                <a:spLocks noGrp="1" noRot="1" noChangeAspect="1" noMove="1" noResize="1" noEditPoints="1" noAdjustHandles="1" noChangeArrowheads="1" noChangeShapeType="1" noTextEdit="1"/>
              </p:cNvSpPr>
              <p:nvPr>
                <p:ph idx="13"/>
              </p:nvPr>
            </p:nvSpPr>
            <p:spPr>
              <a:xfrm>
                <a:off x="457200" y="3548708"/>
                <a:ext cx="7924800" cy="489892"/>
              </a:xfrm>
              <a:blipFill>
                <a:blip r:embed="rId7"/>
                <a:stretch>
                  <a:fillRect l="-1231" t="-11111" b="-22222"/>
                </a:stretch>
              </a:blipFill>
            </p:spPr>
            <p:txBody>
              <a:bodyPr/>
              <a:lstStyle/>
              <a:p>
                <a:r>
                  <a:rPr lang="en-US">
                    <a:noFill/>
                  </a:rPr>
                  <a:t> </a:t>
                </a:r>
              </a:p>
            </p:txBody>
          </p:sp>
        </mc:Fallback>
      </mc:AlternateContent>
      <p:graphicFrame>
        <p:nvGraphicFramePr>
          <p:cNvPr id="18" name="Object 17">
            <a:extLst>
              <a:ext uri="{FF2B5EF4-FFF2-40B4-BE49-F238E27FC236}">
                <a16:creationId xmlns:a16="http://schemas.microsoft.com/office/drawing/2014/main" id="{B4400A50-6BBA-49CB-8609-5E97CEB3C3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37927044"/>
              </p:ext>
            </p:extLst>
          </p:nvPr>
        </p:nvGraphicFramePr>
        <p:xfrm>
          <a:off x="969264" y="3977640"/>
          <a:ext cx="303862" cy="329184"/>
        </p:xfrm>
        <a:graphic>
          <a:graphicData uri="http://schemas.openxmlformats.org/presentationml/2006/ole">
            <mc:AlternateContent xmlns:mc="http://schemas.openxmlformats.org/markup-compatibility/2006">
              <mc:Choice xmlns:v="urn:schemas-microsoft-com:vml" Requires="v">
                <p:oleObj name="Equation" r:id="rId8" imgW="152280" imgH="164880" progId="Equation.DSMT4">
                  <p:embed/>
                </p:oleObj>
              </mc:Choice>
              <mc:Fallback>
                <p:oleObj name="Equation" r:id="rId8" imgW="152280" imgH="164880" progId="Equation.DSMT4">
                  <p:embed/>
                  <p:pic>
                    <p:nvPicPr>
                      <p:cNvPr id="0" name=""/>
                      <p:cNvPicPr/>
                      <p:nvPr/>
                    </p:nvPicPr>
                    <p:blipFill>
                      <a:blip r:embed="rId9"/>
                      <a:stretch>
                        <a:fillRect/>
                      </a:stretch>
                    </p:blipFill>
                    <p:spPr>
                      <a:xfrm>
                        <a:off x="969264" y="3977640"/>
                        <a:ext cx="303862" cy="32918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CCC2C82-CE95-4856-92E0-1A7C174081CB}"/>
              </a:ext>
            </a:extLst>
          </p:cNvPr>
          <p:cNvSpPr>
            <a:spLocks noGrp="1"/>
          </p:cNvSpPr>
          <p:nvPr>
            <p:ph idx="14"/>
          </p:nvPr>
        </p:nvSpPr>
        <p:spPr>
          <a:xfrm>
            <a:off x="1133856" y="3931920"/>
            <a:ext cx="1905000" cy="381000"/>
          </a:xfrm>
        </p:spPr>
        <p:txBody>
          <a:bodyPr/>
          <a:lstStyle/>
          <a:p>
            <a:pPr marL="0" marR="0" lvl="2" indent="0" algn="l" defTabSz="457200" rtl="0" eaLnBrk="1" fontAlgn="auto" latinLnBrk="0" hangingPunct="1">
              <a:lnSpc>
                <a:spcPct val="100000"/>
              </a:lnSpc>
              <a:spcBef>
                <a:spcPts val="1200"/>
              </a:spcBef>
              <a:spcAft>
                <a:spcPts val="600"/>
              </a:spcAft>
              <a:buClr>
                <a:prstClr val="black"/>
              </a:buClr>
              <a:buSzTx/>
              <a:buNone/>
              <a:tabLst/>
              <a:defRPr/>
            </a:pPr>
            <a:r>
              <a:rPr kumimoji="0" lang="en-US" sz="2400" b="0" i="1" u="none" strike="noStrike" kern="1200" cap="none" spc="0" normalizeH="0" baseline="0" noProof="0" dirty="0">
                <a:ln>
                  <a:noFill/>
                </a:ln>
                <a:solidFill>
                  <a:prstClr val="black"/>
                </a:solidFill>
                <a:effectLst/>
                <a:uLnTx/>
                <a:uFillTx/>
                <a:latin typeface="Calibri (Body)"/>
                <a:sym typeface="Symbol"/>
              </a:rPr>
              <a:t>x 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is true.</a:t>
            </a:r>
          </a:p>
        </p:txBody>
      </p:sp>
      <p:sp>
        <p:nvSpPr>
          <p:cNvPr id="9" name="Content Placeholder 8">
            <a:extLst>
              <a:ext uri="{FF2B5EF4-FFF2-40B4-BE49-F238E27FC236}">
                <a16:creationId xmlns:a16="http://schemas.microsoft.com/office/drawing/2014/main" id="{4DBB9FE1-C745-4084-BB76-FAB8B2CE4613}"/>
              </a:ext>
            </a:extLst>
          </p:cNvPr>
          <p:cNvSpPr>
            <a:spLocks noGrp="1"/>
          </p:cNvSpPr>
          <p:nvPr>
            <p:ph idx="15"/>
          </p:nvPr>
        </p:nvSpPr>
        <p:spPr>
          <a:xfrm>
            <a:off x="457200" y="4522934"/>
            <a:ext cx="7924800" cy="430066"/>
          </a:xfrm>
        </p:spPr>
        <p:txBody>
          <a:bodyPr/>
          <a:lstStyle/>
          <a:p>
            <a:pPr marL="457200" indent="-457200">
              <a:buFont typeface="+mj-lt"/>
              <a:buAutoNum type="arabicParenR" startAt="3"/>
            </a:pPr>
            <a:r>
              <a:rPr kumimoji="0" lang="en-US" sz="2400" b="0" i="0" u="none" strike="noStrike" kern="1200" cap="none" spc="0" normalizeH="0" baseline="0" noProof="0" dirty="0">
                <a:ln>
                  <a:noFill/>
                </a:ln>
                <a:solidFill>
                  <a:prstClr val="black"/>
                </a:solidFill>
                <a:effectLst/>
                <a:uLnTx/>
                <a:uFillTx/>
                <a:latin typeface="Calibri (Body)"/>
              </a:rPr>
              <a:t>If</a:t>
            </a:r>
            <a:r>
              <a:rPr kumimoji="0" lang="en-US" sz="2400" b="0" i="1" u="none" strike="noStrike" kern="1200" cap="none" spc="0" normalizeH="0" baseline="0" noProof="0" dirty="0">
                <a:ln>
                  <a:noFill/>
                </a:ln>
                <a:solidFill>
                  <a:prstClr val="black"/>
                </a:solidFill>
                <a:effectLst/>
                <a:uLnTx/>
                <a:uFillTx/>
                <a:latin typeface="Calibri (Body)"/>
              </a:rPr>
              <a:t> P(x)</a:t>
            </a:r>
            <a:r>
              <a:rPr kumimoji="0" lang="en-US" sz="2400" b="0" i="0" u="none" strike="noStrike" kern="1200" cap="none" spc="0" normalizeH="0" baseline="0" noProof="0" dirty="0">
                <a:ln>
                  <a:noFill/>
                </a:ln>
                <a:solidFill>
                  <a:prstClr val="black"/>
                </a:solidFill>
                <a:effectLst/>
                <a:uLnTx/>
                <a:uFillTx/>
                <a:latin typeface="Calibri (Body)"/>
              </a:rPr>
              <a:t> denotes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is even</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is the integers, then</a:t>
            </a:r>
            <a:endParaRPr lang="en-US" dirty="0">
              <a:latin typeface="Calibri (Body)"/>
            </a:endParaRPr>
          </a:p>
        </p:txBody>
      </p:sp>
      <p:graphicFrame>
        <p:nvGraphicFramePr>
          <p:cNvPr id="19" name="Object 18">
            <a:extLst>
              <a:ext uri="{FF2B5EF4-FFF2-40B4-BE49-F238E27FC236}">
                <a16:creationId xmlns:a16="http://schemas.microsoft.com/office/drawing/2014/main" id="{3CBA9A4E-7DF9-4E8E-9F2F-AAA7914A80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8160572"/>
              </p:ext>
            </p:extLst>
          </p:nvPr>
        </p:nvGraphicFramePr>
        <p:xfrm>
          <a:off x="7597775" y="4572000"/>
          <a:ext cx="479425" cy="430213"/>
        </p:xfrm>
        <a:graphic>
          <a:graphicData uri="http://schemas.openxmlformats.org/presentationml/2006/ole">
            <mc:AlternateContent xmlns:mc="http://schemas.openxmlformats.org/markup-compatibility/2006">
              <mc:Choice xmlns:v="urn:schemas-microsoft-com:vml" Requires="v">
                <p:oleObj name="Equation" r:id="rId10" imgW="241200" imgH="215640" progId="Equation.DSMT4">
                  <p:embed/>
                </p:oleObj>
              </mc:Choice>
              <mc:Fallback>
                <p:oleObj name="Equation" r:id="rId10" imgW="241200" imgH="215640" progId="Equation.DSMT4">
                  <p:embed/>
                  <p:pic>
                    <p:nvPicPr>
                      <p:cNvPr id="0" name=""/>
                      <p:cNvPicPr/>
                      <p:nvPr/>
                    </p:nvPicPr>
                    <p:blipFill>
                      <a:blip r:embed="rId11"/>
                      <a:stretch>
                        <a:fillRect/>
                      </a:stretch>
                    </p:blipFill>
                    <p:spPr>
                      <a:xfrm>
                        <a:off x="7597775" y="4572000"/>
                        <a:ext cx="479425" cy="43021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00ECF17-15F8-4580-9488-EDBF7076E1EC}"/>
              </a:ext>
            </a:extLst>
          </p:cNvPr>
          <p:cNvSpPr>
            <a:spLocks noGrp="1"/>
          </p:cNvSpPr>
          <p:nvPr>
            <p:ph idx="16"/>
          </p:nvPr>
        </p:nvSpPr>
        <p:spPr>
          <a:xfrm>
            <a:off x="914400" y="4876800"/>
            <a:ext cx="1676400" cy="430065"/>
          </a:xfrm>
        </p:spPr>
        <p:txBody>
          <a:bodyPr/>
          <a:lstStyle/>
          <a:p>
            <a:r>
              <a:rPr kumimoji="0" lang="en-US" sz="2400" b="0" i="1" u="none" strike="noStrike" kern="1200" cap="none" spc="0" normalizeH="0" baseline="0" noProof="0" dirty="0">
                <a:ln>
                  <a:noFill/>
                </a:ln>
                <a:solidFill>
                  <a:prstClr val="black"/>
                </a:solidFill>
                <a:effectLst/>
                <a:uLnTx/>
                <a:uFillTx/>
                <a:latin typeface="Calibri (Body)"/>
                <a:sym typeface="Symbol"/>
              </a:rPr>
              <a:t>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is false.</a:t>
            </a:r>
            <a:endParaRPr lang="en-US" dirty="0">
              <a:latin typeface="Calibri (Body)"/>
            </a:endParaRPr>
          </a:p>
        </p:txBody>
      </p:sp>
      <p:sp>
        <p:nvSpPr>
          <p:cNvPr id="15" name="Slide Number Placeholder 5">
            <a:extLst>
              <a:ext uri="{FF2B5EF4-FFF2-40B4-BE49-F238E27FC236}">
                <a16:creationId xmlns:a16="http://schemas.microsoft.com/office/drawing/2014/main" id="{B9233257-F555-45A8-9694-70CDF275B5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98183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AEC6-11B9-4E73-9955-6D6F958AFC79}"/>
              </a:ext>
            </a:extLst>
          </p:cNvPr>
          <p:cNvSpPr>
            <a:spLocks noGrp="1"/>
          </p:cNvSpPr>
          <p:nvPr>
            <p:ph type="title"/>
          </p:nvPr>
        </p:nvSpPr>
        <p:spPr/>
        <p:txBody>
          <a:bodyPr/>
          <a:lstStyle/>
          <a:p>
            <a:r>
              <a:rPr lang="en-US" dirty="0"/>
              <a:t>Existential Quantifier</a:t>
            </a:r>
          </a:p>
        </p:txBody>
      </p:sp>
      <p:graphicFrame>
        <p:nvGraphicFramePr>
          <p:cNvPr id="16" name="Object 15">
            <a:extLst>
              <a:ext uri="{FF2B5EF4-FFF2-40B4-BE49-F238E27FC236}">
                <a16:creationId xmlns:a16="http://schemas.microsoft.com/office/drawing/2014/main" id="{9722BB4E-3D43-4280-B896-53A011B464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7318104"/>
              </p:ext>
            </p:extLst>
          </p:nvPr>
        </p:nvGraphicFramePr>
        <p:xfrm>
          <a:off x="474306" y="1371600"/>
          <a:ext cx="363894" cy="436673"/>
        </p:xfrm>
        <a:graphic>
          <a:graphicData uri="http://schemas.openxmlformats.org/presentationml/2006/ole">
            <mc:AlternateContent xmlns:mc="http://schemas.openxmlformats.org/markup-compatibility/2006">
              <mc:Choice xmlns:v="urn:schemas-microsoft-com:vml" Requires="v">
                <p:oleObj name="Equation" r:id="rId2" imgW="126720" imgH="152280" progId="Equation.DSMT4">
                  <p:embed/>
                </p:oleObj>
              </mc:Choice>
              <mc:Fallback>
                <p:oleObj name="Equation" r:id="rId2" imgW="126720" imgH="152280" progId="Equation.DSMT4">
                  <p:embed/>
                  <p:pic>
                    <p:nvPicPr>
                      <p:cNvPr id="5" name="Object 4">
                        <a:extLst>
                          <a:ext uri="{FF2B5EF4-FFF2-40B4-BE49-F238E27FC236}">
                            <a16:creationId xmlns:a16="http://schemas.microsoft.com/office/drawing/2014/main" id="{D8AD419C-BA22-42C7-B304-F65C9AFEEA41}"/>
                          </a:ext>
                        </a:extLst>
                      </p:cNvPr>
                      <p:cNvPicPr/>
                      <p:nvPr/>
                    </p:nvPicPr>
                    <p:blipFill>
                      <a:blip r:embed="rId3"/>
                      <a:stretch>
                        <a:fillRect/>
                      </a:stretch>
                    </p:blipFill>
                    <p:spPr>
                      <a:xfrm>
                        <a:off x="474306" y="1371600"/>
                        <a:ext cx="363894" cy="43667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4E539AD-9C1A-48E9-8A3D-4521F8D82C24}"/>
              </a:ext>
            </a:extLst>
          </p:cNvPr>
          <p:cNvSpPr>
            <a:spLocks noGrp="1"/>
          </p:cNvSpPr>
          <p:nvPr>
            <p:ph idx="10"/>
          </p:nvPr>
        </p:nvSpPr>
        <p:spPr>
          <a:xfrm>
            <a:off x="668694" y="1295400"/>
            <a:ext cx="8001000" cy="518033"/>
          </a:xfrm>
        </p:spPr>
        <p:txBody>
          <a:bodyPr/>
          <a:lstStyle/>
          <a:p>
            <a:r>
              <a:rPr kumimoji="0" lang="en-US" sz="3200" b="0" i="1" u="none" strike="noStrike" kern="1200" cap="none" spc="0" normalizeH="0" baseline="0" noProof="0" dirty="0">
                <a:ln>
                  <a:noFill/>
                </a:ln>
                <a:solidFill>
                  <a:prstClr val="black"/>
                </a:solidFill>
                <a:effectLst/>
                <a:uLnTx/>
                <a:uFillTx/>
                <a:latin typeface="Calibri (Body)"/>
                <a:sym typeface="Symbol"/>
              </a:rPr>
              <a:t>x P</a:t>
            </a:r>
            <a:r>
              <a:rPr kumimoji="0" lang="en-US" sz="3200" b="0" i="0" u="none" strike="noStrike" kern="1200" cap="none" spc="0" normalizeH="0" baseline="0" noProof="0" dirty="0">
                <a:ln>
                  <a:noFill/>
                </a:ln>
                <a:solidFill>
                  <a:prstClr val="black"/>
                </a:solidFill>
                <a:effectLst/>
                <a:uLnTx/>
                <a:uFillTx/>
                <a:latin typeface="Calibri (Body)"/>
                <a:sym typeface="Symbol"/>
              </a:rPr>
              <a:t>(</a:t>
            </a:r>
            <a:r>
              <a:rPr kumimoji="0" lang="en-US" sz="3200" b="0" i="1" u="none" strike="noStrike" kern="1200" cap="none" spc="0" normalizeH="0" baseline="0" noProof="0" dirty="0">
                <a:ln>
                  <a:noFill/>
                </a:ln>
                <a:solidFill>
                  <a:prstClr val="black"/>
                </a:solidFill>
                <a:effectLst/>
                <a:uLnTx/>
                <a:uFillTx/>
                <a:latin typeface="Calibri (Body)"/>
                <a:sym typeface="Symbol"/>
              </a:rPr>
              <a:t>x</a:t>
            </a:r>
            <a:r>
              <a:rPr kumimoji="0" lang="en-US" sz="3200" b="0" i="0" u="none" strike="noStrike" kern="1200" cap="none" spc="0" normalizeH="0" baseline="0" noProof="0" dirty="0">
                <a:ln>
                  <a:noFill/>
                </a:ln>
                <a:solidFill>
                  <a:prstClr val="black"/>
                </a:solidFill>
                <a:effectLst/>
                <a:uLnTx/>
                <a:uFillTx/>
                <a:latin typeface="Calibri (Body)"/>
                <a:sym typeface="Symbol"/>
              </a:rPr>
              <a:t>) is read as </a:t>
            </a:r>
            <a:r>
              <a:rPr kumimoji="0" lang="en-US" sz="3200" b="0" i="1" u="none" strike="noStrike" kern="1200" cap="none" spc="0" normalizeH="0" baseline="0" noProof="0" dirty="0">
                <a:ln>
                  <a:noFill/>
                </a:ln>
                <a:solidFill>
                  <a:prstClr val="black"/>
                </a:solidFill>
                <a:effectLst/>
                <a:uLnTx/>
                <a:uFillTx/>
                <a:latin typeface="Calibri (Body)"/>
              </a:rPr>
              <a:t>“</a:t>
            </a:r>
            <a:r>
              <a:rPr kumimoji="0" lang="en-US" sz="3200" b="0" i="0" u="none" strike="noStrike" kern="1200" cap="none" spc="0" normalizeH="0" baseline="0" noProof="0" dirty="0">
                <a:ln>
                  <a:noFill/>
                </a:ln>
                <a:solidFill>
                  <a:prstClr val="black"/>
                </a:solidFill>
                <a:effectLst/>
                <a:uLnTx/>
                <a:uFillTx/>
                <a:latin typeface="Calibri (Body)"/>
              </a:rPr>
              <a:t>For some </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P(</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or as “There</a:t>
            </a:r>
            <a:endParaRPr lang="en-US" dirty="0">
              <a:latin typeface="Calibri (Body)"/>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4738992-6ABB-4186-9E9E-98A396AC4D8E}"/>
                  </a:ext>
                </a:extLst>
              </p:cNvPr>
              <p:cNvSpPr>
                <a:spLocks noGrp="1"/>
              </p:cNvSpPr>
              <p:nvPr>
                <p:ph idx="11"/>
              </p:nvPr>
            </p:nvSpPr>
            <p:spPr>
              <a:xfrm>
                <a:off x="457200" y="1773936"/>
                <a:ext cx="8458200" cy="185637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is an </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such that P(</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or “For at least one </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 P(</a:t>
                </a:r>
                <a:r>
                  <a:rPr kumimoji="0" lang="en-US" sz="3200" b="0" i="1" u="none" strike="noStrike" kern="1200" cap="none" spc="0" normalizeH="0" baseline="0" noProof="0" dirty="0">
                    <a:ln>
                      <a:noFill/>
                    </a:ln>
                    <a:solidFill>
                      <a:prstClr val="black"/>
                    </a:solidFill>
                    <a:effectLst/>
                    <a:uLnTx/>
                    <a:uFillTx/>
                    <a:latin typeface="Calibri (Body)"/>
                  </a:rPr>
                  <a:t>x</a:t>
                </a:r>
                <a:r>
                  <a:rPr kumimoji="0" lang="en-US" sz="3200" b="0" i="0" u="none" strike="noStrike" kern="1200" cap="none" spc="0" normalizeH="0" baseline="0" noProof="0" dirty="0">
                    <a:ln>
                      <a:noFill/>
                    </a:ln>
                    <a:solidFill>
                      <a:prstClr val="black"/>
                    </a:solidFill>
                    <a:effectLst/>
                    <a:uLnTx/>
                    <a:uFillTx/>
                    <a:latin typeface="Calibri (Body)"/>
                  </a:rPr>
                  <a:t>).”</a:t>
                </a:r>
              </a:p>
              <a:p>
                <a:pPr marL="0" marR="0" lvl="1" indent="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Examples</a:t>
                </a:r>
                <a:r>
                  <a:rPr kumimoji="0" lang="en-US" sz="2800" b="0" i="0" u="none" strike="noStrike" kern="1200" cap="none" spc="0" normalizeH="0" baseline="0" noProof="0" dirty="0">
                    <a:ln>
                      <a:noFill/>
                    </a:ln>
                    <a:solidFill>
                      <a:prstClr val="black"/>
                    </a:solidFill>
                    <a:effectLst/>
                    <a:uLnTx/>
                    <a:uFillTx/>
                    <a:latin typeface="Calibri (Body)"/>
                  </a:rPr>
                  <a:t>:</a:t>
                </a:r>
              </a:p>
              <a:p>
                <a:pPr marL="457200" marR="0" lvl="2" indent="-457200" algn="l" defTabSz="457200" rtl="0" eaLnBrk="1" fontAlgn="auto" latinLnBrk="0" hangingPunct="1">
                  <a:lnSpc>
                    <a:spcPct val="100000"/>
                  </a:lnSpc>
                  <a:spcBef>
                    <a:spcPts val="1200"/>
                  </a:spcBef>
                  <a:spcAft>
                    <a:spcPts val="600"/>
                  </a:spcAft>
                  <a:buClr>
                    <a:prstClr val="black"/>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Body)"/>
                  </a:rPr>
                  <a:t>If</a:t>
                </a:r>
                <a:r>
                  <a:rPr kumimoji="0" lang="en-US" sz="2400" b="0" i="1" u="none" strike="noStrike" kern="1200" cap="none" spc="0" normalizeH="0" baseline="0" noProof="0" dirty="0">
                    <a:ln>
                      <a:noFill/>
                    </a:ln>
                    <a:solidFill>
                      <a:prstClr val="black"/>
                    </a:solidFill>
                    <a:effectLst/>
                    <a:uLnTx/>
                    <a:uFillTx/>
                    <a:latin typeface="Calibri (Body)"/>
                  </a:rPr>
                  <a:t> P(x)</a:t>
                </a:r>
                <a:r>
                  <a:rPr kumimoji="0" lang="en-US" sz="2400" b="0" i="0" u="none" strike="noStrike" kern="1200" cap="none" spc="0" normalizeH="0" baseline="0" noProof="0" dirty="0">
                    <a:ln>
                      <a:noFill/>
                    </a:ln>
                    <a:solidFill>
                      <a:prstClr val="black"/>
                    </a:solidFill>
                    <a:effectLst/>
                    <a:uLnTx/>
                    <a:uFillTx/>
                    <a:latin typeface="Calibri (Body)"/>
                  </a:rPr>
                  <a:t> denotes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&gt;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0”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is the integers, then</a:t>
                </a:r>
                <a:endParaRPr lang="en-US" dirty="0">
                  <a:latin typeface="Calibri (Body)"/>
                </a:endParaRPr>
              </a:p>
            </p:txBody>
          </p:sp>
        </mc:Choice>
        <mc:Fallback xmlns="">
          <p:sp>
            <p:nvSpPr>
              <p:cNvPr id="5" name="Content Placeholder 4">
                <a:extLst>
                  <a:ext uri="{FF2B5EF4-FFF2-40B4-BE49-F238E27FC236}">
                    <a16:creationId xmlns:a16="http://schemas.microsoft.com/office/drawing/2014/main" id="{54738992-6ABB-4186-9E9E-98A396AC4D8E}"/>
                  </a:ext>
                </a:extLst>
              </p:cNvPr>
              <p:cNvSpPr>
                <a:spLocks noGrp="1" noRot="1" noChangeAspect="1" noMove="1" noResize="1" noEditPoints="1" noAdjustHandles="1" noChangeArrowheads="1" noChangeShapeType="1" noTextEdit="1"/>
              </p:cNvSpPr>
              <p:nvPr>
                <p:ph idx="11"/>
              </p:nvPr>
            </p:nvSpPr>
            <p:spPr>
              <a:xfrm>
                <a:off x="457200" y="1773936"/>
                <a:ext cx="8458200" cy="1856374"/>
              </a:xfrm>
              <a:blipFill>
                <a:blip r:embed="rId4"/>
                <a:stretch>
                  <a:fillRect l="-1801" t="-4262" r="-1081" b="-5902"/>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A64837AE-6B9F-4C07-9D5C-6B038A1AD6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7843553"/>
              </p:ext>
            </p:extLst>
          </p:nvPr>
        </p:nvGraphicFramePr>
        <p:xfrm>
          <a:off x="7178040" y="3246120"/>
          <a:ext cx="252719" cy="301752"/>
        </p:xfrm>
        <a:graphic>
          <a:graphicData uri="http://schemas.openxmlformats.org/presentationml/2006/ole">
            <mc:AlternateContent xmlns:mc="http://schemas.openxmlformats.org/markup-compatibility/2006">
              <mc:Choice xmlns:v="urn:schemas-microsoft-com:vml" Requires="v">
                <p:oleObj name="Equation" r:id="rId5" imgW="126720" imgH="152280" progId="Equation.DSMT4">
                  <p:embed/>
                </p:oleObj>
              </mc:Choice>
              <mc:Fallback>
                <p:oleObj name="Equation" r:id="rId5" imgW="126720" imgH="152280" progId="Equation.DSMT4">
                  <p:embed/>
                  <p:pic>
                    <p:nvPicPr>
                      <p:cNvPr id="0" name=""/>
                      <p:cNvPicPr/>
                      <p:nvPr/>
                    </p:nvPicPr>
                    <p:blipFill>
                      <a:blip r:embed="rId6"/>
                      <a:stretch>
                        <a:fillRect/>
                      </a:stretch>
                    </p:blipFill>
                    <p:spPr>
                      <a:xfrm>
                        <a:off x="7178040" y="3246120"/>
                        <a:ext cx="252719" cy="30175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D196FEF-9B47-4926-A49D-8C04FC793EC5}"/>
              </a:ext>
            </a:extLst>
          </p:cNvPr>
          <p:cNvSpPr>
            <a:spLocks noGrp="1"/>
          </p:cNvSpPr>
          <p:nvPr>
            <p:ph idx="12"/>
          </p:nvPr>
        </p:nvSpPr>
        <p:spPr>
          <a:xfrm>
            <a:off x="7288848" y="3165877"/>
            <a:ext cx="1256041" cy="436673"/>
          </a:xfrm>
        </p:spPr>
        <p:txBody>
          <a:bodyPr/>
          <a:lstStyle/>
          <a:p>
            <a:r>
              <a:rPr kumimoji="0" lang="en-US" sz="2400" b="0" i="1" u="none" strike="noStrike" kern="1200" cap="none" spc="0" normalizeH="0" baseline="0" noProof="0" dirty="0">
                <a:ln>
                  <a:noFill/>
                </a:ln>
                <a:solidFill>
                  <a:prstClr val="black"/>
                </a:solidFill>
                <a:effectLst/>
                <a:uLnTx/>
                <a:uFillTx/>
                <a:latin typeface="Calibri (Body)"/>
                <a:sym typeface="Symbol"/>
              </a:rPr>
              <a:t>x 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is</a:t>
            </a:r>
            <a:endParaRPr lang="en-US" dirty="0">
              <a:latin typeface="Calibri (Body)"/>
            </a:endParaRPr>
          </a:p>
        </p:txBody>
      </p:sp>
      <p:sp>
        <p:nvSpPr>
          <p:cNvPr id="7" name="Content Placeholder 6">
            <a:extLst>
              <a:ext uri="{FF2B5EF4-FFF2-40B4-BE49-F238E27FC236}">
                <a16:creationId xmlns:a16="http://schemas.microsoft.com/office/drawing/2014/main" id="{35C81F17-5368-4574-B542-6DCF4754C2A9}"/>
              </a:ext>
            </a:extLst>
          </p:cNvPr>
          <p:cNvSpPr>
            <a:spLocks noGrp="1"/>
          </p:cNvSpPr>
          <p:nvPr>
            <p:ph idx="13"/>
          </p:nvPr>
        </p:nvSpPr>
        <p:spPr>
          <a:xfrm>
            <a:off x="909777" y="3523381"/>
            <a:ext cx="5926494" cy="436673"/>
          </a:xfrm>
        </p:spPr>
        <p:txBody>
          <a:bodyPr/>
          <a:lstStyle/>
          <a:p>
            <a:pPr marL="0" marR="0" lvl="2" indent="0" algn="l" defTabSz="457200" rtl="0" eaLnBrk="1" fontAlgn="auto" latinLnBrk="0" hangingPunct="1">
              <a:lnSpc>
                <a:spcPct val="100000"/>
              </a:lnSpc>
              <a:spcBef>
                <a:spcPts val="1200"/>
              </a:spcBef>
              <a:spcAft>
                <a:spcPts val="600"/>
              </a:spcAft>
              <a:buClr>
                <a:prstClr val="black"/>
              </a:buClr>
              <a:buSzTx/>
              <a:buNone/>
              <a:tabLst/>
              <a:defRPr/>
            </a:pPr>
            <a:r>
              <a:rPr kumimoji="0" lang="en-US" sz="2400" b="0" i="0" u="none" strike="noStrike" kern="1200" cap="none" spc="0" normalizeH="0" baseline="0" noProof="0" dirty="0">
                <a:ln>
                  <a:noFill/>
                </a:ln>
                <a:solidFill>
                  <a:prstClr val="black"/>
                </a:solidFill>
                <a:effectLst/>
                <a:uLnTx/>
                <a:uFillTx/>
                <a:latin typeface="Calibri (Body)"/>
                <a:sym typeface="Symbol"/>
              </a:rPr>
              <a:t>true. It is also true if U is the positive integers.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995C1D7C-AF04-4DCF-B9F7-996EC7E83B02}"/>
                  </a:ext>
                </a:extLst>
              </p:cNvPr>
              <p:cNvSpPr>
                <a:spLocks noGrp="1"/>
              </p:cNvSpPr>
              <p:nvPr>
                <p:ph idx="14"/>
              </p:nvPr>
            </p:nvSpPr>
            <p:spPr>
              <a:xfrm>
                <a:off x="457200" y="4114800"/>
                <a:ext cx="7924800" cy="381000"/>
              </a:xfrm>
            </p:spPr>
            <p:txBody>
              <a:bodyPr/>
              <a:lstStyle/>
              <a:p>
                <a:pPr marL="457200" indent="-457200">
                  <a:buFont typeface="+mj-lt"/>
                  <a:buAutoNum type="arabicPeriod" startAt="2"/>
                </a:pPr>
                <a:r>
                  <a:rPr kumimoji="0" lang="en-US" sz="2400" b="0" i="0" u="none" strike="noStrike" kern="1200" cap="none" spc="0" normalizeH="0" baseline="0" noProof="0" dirty="0">
                    <a:ln>
                      <a:noFill/>
                    </a:ln>
                    <a:solidFill>
                      <a:prstClr val="black"/>
                    </a:solidFill>
                    <a:effectLst/>
                    <a:uLnTx/>
                    <a:uFillTx/>
                    <a:latin typeface="Calibri (Body)"/>
                  </a:rPr>
                  <a:t>If</a:t>
                </a:r>
                <a:r>
                  <a:rPr kumimoji="0" lang="en-US" sz="2400" b="0" i="1" u="none" strike="noStrike" kern="1200" cap="none" spc="0" normalizeH="0" baseline="0" noProof="0" dirty="0">
                    <a:ln>
                      <a:noFill/>
                    </a:ln>
                    <a:solidFill>
                      <a:prstClr val="black"/>
                    </a:solidFill>
                    <a:effectLst/>
                    <a:uLnTx/>
                    <a:uFillTx/>
                    <a:latin typeface="Calibri (Body)"/>
                  </a:rPr>
                  <a:t> P(x)</a:t>
                </a:r>
                <a:r>
                  <a:rPr kumimoji="0" lang="en-US" sz="2400" b="0" i="0" u="none" strike="noStrike" kern="1200" cap="none" spc="0" normalizeH="0" baseline="0" noProof="0" dirty="0">
                    <a:ln>
                      <a:noFill/>
                    </a:ln>
                    <a:solidFill>
                      <a:prstClr val="black"/>
                    </a:solidFill>
                    <a:effectLst/>
                    <a:uLnTx/>
                    <a:uFillTx/>
                    <a:latin typeface="Calibri (Body)"/>
                  </a:rPr>
                  <a:t> denotes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&lt;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0”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is the positive integers,  then</a:t>
                </a:r>
                <a:endParaRPr lang="en-US" dirty="0">
                  <a:latin typeface="Calibri (Body)"/>
                </a:endParaRPr>
              </a:p>
            </p:txBody>
          </p:sp>
        </mc:Choice>
        <mc:Fallback xmlns="">
          <p:sp>
            <p:nvSpPr>
              <p:cNvPr id="8" name="Content Placeholder 7">
                <a:extLst>
                  <a:ext uri="{FF2B5EF4-FFF2-40B4-BE49-F238E27FC236}">
                    <a16:creationId xmlns:a16="http://schemas.microsoft.com/office/drawing/2014/main" id="{995C1D7C-AF04-4DCF-B9F7-996EC7E83B02}"/>
                  </a:ext>
                </a:extLst>
              </p:cNvPr>
              <p:cNvSpPr>
                <a:spLocks noGrp="1" noRot="1" noChangeAspect="1" noMove="1" noResize="1" noEditPoints="1" noAdjustHandles="1" noChangeArrowheads="1" noChangeShapeType="1" noTextEdit="1"/>
              </p:cNvSpPr>
              <p:nvPr>
                <p:ph idx="14"/>
              </p:nvPr>
            </p:nvSpPr>
            <p:spPr>
              <a:xfrm>
                <a:off x="457200" y="4114800"/>
                <a:ext cx="7924800" cy="381000"/>
              </a:xfrm>
              <a:blipFill>
                <a:blip r:embed="rId7"/>
                <a:stretch>
                  <a:fillRect l="-1231" t="-14286" r="-692" b="-55556"/>
                </a:stretch>
              </a:blipFill>
            </p:spPr>
            <p:txBody>
              <a:bodyPr/>
              <a:lstStyle/>
              <a:p>
                <a:r>
                  <a:rPr lang="en-US">
                    <a:noFill/>
                  </a:rPr>
                  <a:t> </a:t>
                </a:r>
              </a:p>
            </p:txBody>
          </p:sp>
        </mc:Fallback>
      </mc:AlternateContent>
      <p:graphicFrame>
        <p:nvGraphicFramePr>
          <p:cNvPr id="18" name="Object 17">
            <a:extLst>
              <a:ext uri="{FF2B5EF4-FFF2-40B4-BE49-F238E27FC236}">
                <a16:creationId xmlns:a16="http://schemas.microsoft.com/office/drawing/2014/main" id="{06A3D99C-4F57-4161-98F8-4C0A5F55A7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6607267"/>
              </p:ext>
            </p:extLst>
          </p:nvPr>
        </p:nvGraphicFramePr>
        <p:xfrm>
          <a:off x="8285163" y="4191000"/>
          <a:ext cx="401637" cy="301625"/>
        </p:xfrm>
        <a:graphic>
          <a:graphicData uri="http://schemas.openxmlformats.org/presentationml/2006/ole">
            <mc:AlternateContent xmlns:mc="http://schemas.openxmlformats.org/markup-compatibility/2006">
              <mc:Choice xmlns:v="urn:schemas-microsoft-com:vml" Requires="v">
                <p:oleObj name="Equation" r:id="rId8" imgW="203040" imgH="152280" progId="Equation.DSMT4">
                  <p:embed/>
                </p:oleObj>
              </mc:Choice>
              <mc:Fallback>
                <p:oleObj name="Equation" r:id="rId8" imgW="203040" imgH="152280" progId="Equation.DSMT4">
                  <p:embed/>
                  <p:pic>
                    <p:nvPicPr>
                      <p:cNvPr id="0" name=""/>
                      <p:cNvPicPr/>
                      <p:nvPr/>
                    </p:nvPicPr>
                    <p:blipFill>
                      <a:blip r:embed="rId9"/>
                      <a:stretch>
                        <a:fillRect/>
                      </a:stretch>
                    </p:blipFill>
                    <p:spPr>
                      <a:xfrm>
                        <a:off x="8285163" y="4191000"/>
                        <a:ext cx="401637" cy="3016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17A0A72-E310-4E6B-8E5F-B78CFE3F8B0F}"/>
              </a:ext>
            </a:extLst>
          </p:cNvPr>
          <p:cNvSpPr>
            <a:spLocks noGrp="1"/>
          </p:cNvSpPr>
          <p:nvPr>
            <p:ph idx="15"/>
          </p:nvPr>
        </p:nvSpPr>
        <p:spPr>
          <a:xfrm>
            <a:off x="912887" y="4476316"/>
            <a:ext cx="1773237" cy="503974"/>
          </a:xfrm>
        </p:spPr>
        <p:txBody>
          <a:bodyPr/>
          <a:lstStyle/>
          <a:p>
            <a:pPr marL="0" marR="0" lvl="2" indent="0" algn="l" defTabSz="457200" rtl="0" eaLnBrk="1" fontAlgn="auto" latinLnBrk="0" hangingPunct="1">
              <a:lnSpc>
                <a:spcPct val="100000"/>
              </a:lnSpc>
              <a:spcBef>
                <a:spcPts val="1200"/>
              </a:spcBef>
              <a:spcAft>
                <a:spcPts val="600"/>
              </a:spcAft>
              <a:buClr>
                <a:prstClr val="black"/>
              </a:buClr>
              <a:buSzTx/>
              <a:buNone/>
              <a:tabLst/>
              <a:defRPr/>
            </a:pPr>
            <a:r>
              <a:rPr kumimoji="0" lang="en-US" sz="2400" b="0" i="1" u="none" strike="noStrike" kern="1200" cap="none" spc="0" normalizeH="0" baseline="0" noProof="0" dirty="0">
                <a:ln>
                  <a:noFill/>
                </a:ln>
                <a:solidFill>
                  <a:prstClr val="black"/>
                </a:solidFill>
                <a:effectLst/>
                <a:uLnTx/>
                <a:uFillTx/>
                <a:latin typeface="Calibri (Body)"/>
                <a:sym typeface="Symbol"/>
              </a:rPr>
              <a:t>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is false.</a:t>
            </a:r>
          </a:p>
        </p:txBody>
      </p:sp>
      <p:sp>
        <p:nvSpPr>
          <p:cNvPr id="10" name="Content Placeholder 9">
            <a:extLst>
              <a:ext uri="{FF2B5EF4-FFF2-40B4-BE49-F238E27FC236}">
                <a16:creationId xmlns:a16="http://schemas.microsoft.com/office/drawing/2014/main" id="{02E17DF1-E0E8-456F-9A2C-A1CEB30824D9}"/>
              </a:ext>
            </a:extLst>
          </p:cNvPr>
          <p:cNvSpPr>
            <a:spLocks noGrp="1"/>
          </p:cNvSpPr>
          <p:nvPr>
            <p:ph idx="16"/>
          </p:nvPr>
        </p:nvSpPr>
        <p:spPr>
          <a:xfrm>
            <a:off x="460310" y="5074886"/>
            <a:ext cx="7198567" cy="466412"/>
          </a:xfrm>
        </p:spPr>
        <p:txBody>
          <a:bodyPr/>
          <a:lstStyle/>
          <a:p>
            <a:pPr marL="457200" indent="-457200">
              <a:buFont typeface="+mj-lt"/>
              <a:buAutoNum type="arabicPeriod" startAt="3"/>
            </a:pPr>
            <a:r>
              <a:rPr kumimoji="0" lang="en-US" sz="2400" b="0" i="0" u="none" strike="noStrike" kern="1200" cap="none" spc="0" normalizeH="0" baseline="0" noProof="0" dirty="0">
                <a:ln>
                  <a:noFill/>
                </a:ln>
                <a:solidFill>
                  <a:prstClr val="black"/>
                </a:solidFill>
                <a:effectLst/>
                <a:uLnTx/>
                <a:uFillTx/>
                <a:latin typeface="Calibri (Body)"/>
              </a:rPr>
              <a:t>If</a:t>
            </a:r>
            <a:r>
              <a:rPr kumimoji="0" lang="en-US" sz="2400" b="0" i="1" u="none" strike="noStrike" kern="1200" cap="none" spc="0" normalizeH="0" baseline="0" noProof="0" dirty="0">
                <a:ln>
                  <a:noFill/>
                </a:ln>
                <a:solidFill>
                  <a:prstClr val="black"/>
                </a:solidFill>
                <a:effectLst/>
                <a:uLnTx/>
                <a:uFillTx/>
                <a:latin typeface="Calibri (Body)"/>
              </a:rPr>
              <a:t> P(x)</a:t>
            </a:r>
            <a:r>
              <a:rPr kumimoji="0" lang="en-US" sz="2400" b="0" i="0" u="none" strike="noStrike" kern="1200" cap="none" spc="0" normalizeH="0" baseline="0" noProof="0" dirty="0">
                <a:ln>
                  <a:noFill/>
                </a:ln>
                <a:solidFill>
                  <a:prstClr val="black"/>
                </a:solidFill>
                <a:effectLst/>
                <a:uLnTx/>
                <a:uFillTx/>
                <a:latin typeface="Calibri (Body)"/>
              </a:rPr>
              <a:t> denotes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is even</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and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rPr>
              <a:t>U</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  is the integers, then</a:t>
            </a:r>
            <a:endParaRPr lang="en-US" dirty="0">
              <a:latin typeface="Calibri (Body)"/>
            </a:endParaRPr>
          </a:p>
        </p:txBody>
      </p:sp>
      <p:graphicFrame>
        <p:nvGraphicFramePr>
          <p:cNvPr id="19" name="Object 18">
            <a:extLst>
              <a:ext uri="{FF2B5EF4-FFF2-40B4-BE49-F238E27FC236}">
                <a16:creationId xmlns:a16="http://schemas.microsoft.com/office/drawing/2014/main" id="{1EB45EC8-D32C-448A-ABF9-595F51D15D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8491076"/>
              </p:ext>
            </p:extLst>
          </p:nvPr>
        </p:nvGraphicFramePr>
        <p:xfrm>
          <a:off x="7580376" y="5157216"/>
          <a:ext cx="251460" cy="301752"/>
        </p:xfrm>
        <a:graphic>
          <a:graphicData uri="http://schemas.openxmlformats.org/presentationml/2006/ole">
            <mc:AlternateContent xmlns:mc="http://schemas.openxmlformats.org/markup-compatibility/2006">
              <mc:Choice xmlns:v="urn:schemas-microsoft-com:vml" Requires="v">
                <p:oleObj name="Equation" r:id="rId10" imgW="126720" imgH="152280" progId="Equation.DSMT4">
                  <p:embed/>
                </p:oleObj>
              </mc:Choice>
              <mc:Fallback>
                <p:oleObj name="Equation" r:id="rId10" imgW="126720" imgH="152280" progId="Equation.DSMT4">
                  <p:embed/>
                  <p:pic>
                    <p:nvPicPr>
                      <p:cNvPr id="0" name=""/>
                      <p:cNvPicPr/>
                      <p:nvPr/>
                    </p:nvPicPr>
                    <p:blipFill>
                      <a:blip r:embed="rId11"/>
                      <a:stretch>
                        <a:fillRect/>
                      </a:stretch>
                    </p:blipFill>
                    <p:spPr>
                      <a:xfrm>
                        <a:off x="7580376" y="5157216"/>
                        <a:ext cx="251460" cy="30175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1CC1D3D-7F60-4664-A87D-A2FDAB6091EC}"/>
              </a:ext>
            </a:extLst>
          </p:cNvPr>
          <p:cNvSpPr>
            <a:spLocks noGrp="1"/>
          </p:cNvSpPr>
          <p:nvPr>
            <p:ph idx="17"/>
          </p:nvPr>
        </p:nvSpPr>
        <p:spPr>
          <a:xfrm>
            <a:off x="7696200" y="5074886"/>
            <a:ext cx="1219200" cy="466412"/>
          </a:xfrm>
        </p:spPr>
        <p:txBody>
          <a:bodyPr/>
          <a:lstStyle/>
          <a:p>
            <a:r>
              <a:rPr kumimoji="0" lang="en-US" sz="2400" b="0" i="1" u="none" strike="noStrike" kern="1200" cap="none" spc="0" normalizeH="0" baseline="0" noProof="0" dirty="0">
                <a:ln>
                  <a:noFill/>
                </a:ln>
                <a:solidFill>
                  <a:prstClr val="black"/>
                </a:solidFill>
                <a:effectLst/>
                <a:uLnTx/>
                <a:uFillTx/>
                <a:latin typeface="Calibri (Body)"/>
                <a:sym typeface="Symbol"/>
              </a:rPr>
              <a:t>x 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is</a:t>
            </a:r>
            <a:endParaRPr lang="en-US" dirty="0">
              <a:latin typeface="Calibri (Body)"/>
            </a:endParaRPr>
          </a:p>
        </p:txBody>
      </p:sp>
      <p:sp>
        <p:nvSpPr>
          <p:cNvPr id="12" name="Content Placeholder 11">
            <a:extLst>
              <a:ext uri="{FF2B5EF4-FFF2-40B4-BE49-F238E27FC236}">
                <a16:creationId xmlns:a16="http://schemas.microsoft.com/office/drawing/2014/main" id="{69ED945D-C1EC-4678-95D7-DD31C7E91D16}"/>
              </a:ext>
            </a:extLst>
          </p:cNvPr>
          <p:cNvSpPr>
            <a:spLocks noGrp="1"/>
          </p:cNvSpPr>
          <p:nvPr>
            <p:ph idx="18"/>
          </p:nvPr>
        </p:nvSpPr>
        <p:spPr>
          <a:xfrm>
            <a:off x="911333" y="5432057"/>
            <a:ext cx="914400" cy="475890"/>
          </a:xfrm>
        </p:spPr>
        <p:txBody>
          <a:bodyPr/>
          <a:lstStyle/>
          <a:p>
            <a:r>
              <a:rPr kumimoji="0" lang="en-US" sz="2400" b="0" i="0" u="none" strike="noStrike" kern="1200" cap="none" spc="0" normalizeH="0" baseline="0" noProof="0" dirty="0">
                <a:ln>
                  <a:noFill/>
                </a:ln>
                <a:solidFill>
                  <a:prstClr val="black"/>
                </a:solidFill>
                <a:effectLst/>
                <a:uLnTx/>
                <a:uFillTx/>
                <a:latin typeface="Calibri (Body)"/>
                <a:sym typeface="Symbol"/>
              </a:rPr>
              <a:t>true.</a:t>
            </a:r>
            <a:endParaRPr lang="en-US" dirty="0">
              <a:latin typeface="Calibri (Body)"/>
            </a:endParaRPr>
          </a:p>
        </p:txBody>
      </p:sp>
      <p:sp>
        <p:nvSpPr>
          <p:cNvPr id="15" name="Slide Number Placeholder 5">
            <a:extLst>
              <a:ext uri="{FF2B5EF4-FFF2-40B4-BE49-F238E27FC236}">
                <a16:creationId xmlns:a16="http://schemas.microsoft.com/office/drawing/2014/main" id="{1C030646-A0C5-4447-B2EB-8BF309942E2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154660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5D2D-559B-467B-BDE0-FC10BBDA574C}"/>
              </a:ext>
            </a:extLst>
          </p:cNvPr>
          <p:cNvSpPr>
            <a:spLocks noGrp="1"/>
          </p:cNvSpPr>
          <p:nvPr>
            <p:ph type="title"/>
          </p:nvPr>
        </p:nvSpPr>
        <p:spPr/>
        <p:txBody>
          <a:bodyPr/>
          <a:lstStyle/>
          <a:p>
            <a:r>
              <a:rPr lang="en-US" dirty="0"/>
              <a:t>Uniqueness Quantifier (</a:t>
            </a:r>
            <a:r>
              <a:rPr lang="en-US" i="1" dirty="0"/>
              <a:t>optional</a:t>
            </a:r>
            <a:r>
              <a:rPr lang="en-US" dirty="0"/>
              <a:t>)</a:t>
            </a:r>
          </a:p>
        </p:txBody>
      </p:sp>
      <p:graphicFrame>
        <p:nvGraphicFramePr>
          <p:cNvPr id="16" name="Object 15">
            <a:extLst>
              <a:ext uri="{FF2B5EF4-FFF2-40B4-BE49-F238E27FC236}">
                <a16:creationId xmlns:a16="http://schemas.microsoft.com/office/drawing/2014/main" id="{3390F3B4-C3EC-44AA-BD52-A54A272B99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25297642"/>
              </p:ext>
            </p:extLst>
          </p:nvPr>
        </p:nvGraphicFramePr>
        <p:xfrm>
          <a:off x="502920" y="1344168"/>
          <a:ext cx="513184" cy="359677"/>
        </p:xfrm>
        <a:graphic>
          <a:graphicData uri="http://schemas.openxmlformats.org/presentationml/2006/ole">
            <mc:AlternateContent xmlns:mc="http://schemas.openxmlformats.org/markup-compatibility/2006">
              <mc:Choice xmlns:v="urn:schemas-microsoft-com:vml" Requires="v">
                <p:oleObj name="Equation" r:id="rId2" imgW="253800" imgH="177480" progId="Equation.DSMT4">
                  <p:embed/>
                </p:oleObj>
              </mc:Choice>
              <mc:Fallback>
                <p:oleObj name="Equation" r:id="rId2" imgW="253800" imgH="177480" progId="Equation.DSMT4">
                  <p:embed/>
                  <p:pic>
                    <p:nvPicPr>
                      <p:cNvPr id="16" name="Object 15">
                        <a:extLst>
                          <a:ext uri="{FF2B5EF4-FFF2-40B4-BE49-F238E27FC236}">
                            <a16:creationId xmlns:a16="http://schemas.microsoft.com/office/drawing/2014/main" id="{9722BB4E-3D43-4280-B896-53A011B4644F}"/>
                          </a:ext>
                        </a:extLst>
                      </p:cNvPr>
                      <p:cNvPicPr/>
                      <p:nvPr/>
                    </p:nvPicPr>
                    <p:blipFill>
                      <a:blip r:embed="rId3"/>
                      <a:stretch>
                        <a:fillRect/>
                      </a:stretch>
                    </p:blipFill>
                    <p:spPr>
                      <a:xfrm>
                        <a:off x="502920" y="1344168"/>
                        <a:ext cx="513184" cy="35967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C305C37-ABBE-4EB3-A594-BE7583EAAA5F}"/>
              </a:ext>
            </a:extLst>
          </p:cNvPr>
          <p:cNvSpPr>
            <a:spLocks noGrp="1"/>
          </p:cNvSpPr>
          <p:nvPr>
            <p:ph idx="10"/>
          </p:nvPr>
        </p:nvSpPr>
        <p:spPr>
          <a:xfrm>
            <a:off x="914400" y="1295400"/>
            <a:ext cx="7315200" cy="538017"/>
          </a:xfrm>
        </p:spPr>
        <p:txBody>
          <a:bodyPr/>
          <a:lstStyle/>
          <a:p>
            <a:r>
              <a:rPr kumimoji="0" lang="en-US" sz="2400" b="0" i="1" u="none" strike="noStrike" kern="1200" cap="none" spc="0" normalizeH="0" baseline="0" noProof="0" dirty="0">
                <a:ln>
                  <a:noFill/>
                </a:ln>
                <a:solidFill>
                  <a:prstClr val="black"/>
                </a:solidFill>
                <a:effectLst/>
                <a:uLnTx/>
                <a:uFillTx/>
                <a:latin typeface="Calibri (Body)"/>
                <a:sym typeface="Symbol"/>
              </a:rPr>
              <a:t>P</a:t>
            </a:r>
            <a:r>
              <a:rPr kumimoji="0" lang="en-US" sz="2400" b="0" i="0" u="none" strike="noStrike" kern="1200" cap="none" spc="0" normalizeH="0" baseline="0" noProof="0" dirty="0">
                <a:ln>
                  <a:noFill/>
                </a:ln>
                <a:solidFill>
                  <a:prstClr val="black"/>
                </a:solidFill>
                <a:effectLst/>
                <a:uLnTx/>
                <a:uFillTx/>
                <a:latin typeface="Calibri (Body)"/>
                <a:sym typeface="Symbol"/>
              </a:rPr>
              <a:t>(</a:t>
            </a:r>
            <a:r>
              <a:rPr kumimoji="0" lang="en-US" sz="2400" b="0" i="1" u="none" strike="noStrike" kern="1200" cap="none" spc="0" normalizeH="0" baseline="0" noProof="0" dirty="0">
                <a:ln>
                  <a:noFill/>
                </a:ln>
                <a:solidFill>
                  <a:prstClr val="black"/>
                </a:solidFill>
                <a:effectLst/>
                <a:uLnTx/>
                <a:uFillTx/>
                <a:latin typeface="Calibri (Body)"/>
                <a:sym typeface="Symbol"/>
              </a:rPr>
              <a:t>x</a:t>
            </a:r>
            <a:r>
              <a:rPr kumimoji="0" lang="en-US" sz="2400" b="0" i="0" u="none" strike="noStrike" kern="1200" cap="none" spc="0" normalizeH="0" baseline="0" noProof="0" dirty="0">
                <a:ln>
                  <a:noFill/>
                </a:ln>
                <a:solidFill>
                  <a:prstClr val="black"/>
                </a:solidFill>
                <a:effectLst/>
                <a:uLnTx/>
                <a:uFillTx/>
                <a:latin typeface="Calibri (Body)"/>
                <a:sym typeface="Symbol"/>
              </a:rPr>
              <a:t>) means that </a:t>
            </a:r>
            <a:r>
              <a:rPr kumimoji="0" lang="en-US" sz="2400" b="0" i="1" u="none" strike="noStrike" kern="1200" cap="none" spc="0" normalizeH="0" baseline="0" noProof="0" dirty="0">
                <a:ln>
                  <a:noFill/>
                </a:ln>
                <a:solidFill>
                  <a:prstClr val="black"/>
                </a:solidFill>
                <a:effectLst/>
                <a:uLnTx/>
                <a:uFillTx/>
                <a:latin typeface="Calibri (Body)"/>
              </a:rPr>
              <a:t>P</a:t>
            </a:r>
            <a:r>
              <a:rPr kumimoji="0" lang="en-US" sz="2400" b="0" i="0" u="none" strike="noStrike" kern="1200" cap="none" spc="0" normalizeH="0" baseline="0" noProof="0" dirty="0">
                <a:ln>
                  <a:noFill/>
                </a:ln>
                <a:solidFill>
                  <a:prstClr val="black"/>
                </a:solidFill>
                <a:effectLst/>
                <a:uLnTx/>
                <a:uFillTx/>
                <a:latin typeface="Calibri (Body)"/>
              </a:rPr>
              <a:t>(</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is true for </a:t>
            </a:r>
            <a:r>
              <a:rPr kumimoji="0" lang="en-US" sz="2400" b="0" i="0" u="sng" strike="noStrike" kern="1200" cap="none" spc="0" normalizeH="0" baseline="0" noProof="0" dirty="0">
                <a:ln>
                  <a:noFill/>
                </a:ln>
                <a:solidFill>
                  <a:prstClr val="black"/>
                </a:solidFill>
                <a:effectLst/>
                <a:uLnTx/>
                <a:uFillTx/>
                <a:latin typeface="Calibri (Body)"/>
              </a:rPr>
              <a:t>one and only one</a:t>
            </a:r>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1" u="none" strike="noStrike" kern="1200" cap="none" spc="0" normalizeH="0" baseline="0" noProof="0" dirty="0">
                <a:ln>
                  <a:noFill/>
                </a:ln>
                <a:solidFill>
                  <a:prstClr val="black"/>
                </a:solidFill>
                <a:effectLst/>
                <a:uLnTx/>
                <a:uFillTx/>
                <a:latin typeface="Calibri (Body)"/>
              </a:rPr>
              <a:t>x </a:t>
            </a:r>
            <a:r>
              <a:rPr kumimoji="0" lang="en-US" sz="2400" b="0" i="0" u="none" strike="noStrike" kern="1200" cap="none" spc="0" normalizeH="0" baseline="0" noProof="0" dirty="0">
                <a:ln>
                  <a:noFill/>
                </a:ln>
                <a:solidFill>
                  <a:prstClr val="black"/>
                </a:solidFill>
                <a:effectLst/>
                <a:uLnTx/>
                <a:uFillTx/>
                <a:latin typeface="Calibri (Body)"/>
              </a:rPr>
              <a:t>in the</a:t>
            </a:r>
            <a:endParaRPr lang="en-US" dirty="0">
              <a:latin typeface="Calibri (Body)"/>
            </a:endParaRPr>
          </a:p>
        </p:txBody>
      </p:sp>
      <p:sp>
        <p:nvSpPr>
          <p:cNvPr id="5" name="Content Placeholder 4">
            <a:extLst>
              <a:ext uri="{FF2B5EF4-FFF2-40B4-BE49-F238E27FC236}">
                <a16:creationId xmlns:a16="http://schemas.microsoft.com/office/drawing/2014/main" id="{6CB085F0-2FCB-49DB-8F48-4C8BA41C384E}"/>
              </a:ext>
            </a:extLst>
          </p:cNvPr>
          <p:cNvSpPr>
            <a:spLocks noGrp="1"/>
          </p:cNvSpPr>
          <p:nvPr>
            <p:ph idx="11"/>
          </p:nvPr>
        </p:nvSpPr>
        <p:spPr>
          <a:xfrm>
            <a:off x="457200" y="1672246"/>
            <a:ext cx="8305800" cy="3052154"/>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universe of discourse.</a:t>
            </a:r>
            <a:endParaRPr kumimoji="0" lang="en-US" sz="2400" b="0" i="1" u="none" strike="noStrike" kern="1200" cap="none" spc="0" normalizeH="0" baseline="0" noProof="0" dirty="0">
              <a:ln>
                <a:noFill/>
              </a:ln>
              <a:solidFill>
                <a:prstClr val="black"/>
              </a:solidFill>
              <a:effectLst/>
              <a:uLnTx/>
              <a:uFillTx/>
              <a:latin typeface="Calibri (Body)"/>
            </a:endParaRP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This is commonly expressed in English in the following equivalent ways:</a:t>
            </a:r>
          </a:p>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rPr>
              <a:t>“There is a unique </a:t>
            </a:r>
            <a:r>
              <a:rPr kumimoji="0" lang="en-US" sz="2000" b="0" i="1" u="none" strike="noStrike" kern="1200" cap="none" spc="0" normalizeH="0" baseline="0" noProof="0" dirty="0">
                <a:ln>
                  <a:noFill/>
                </a:ln>
                <a:solidFill>
                  <a:prstClr val="black"/>
                </a:solidFill>
                <a:effectLst/>
                <a:uLnTx/>
                <a:uFillTx/>
                <a:latin typeface="Calibri (Body)"/>
              </a:rPr>
              <a:t>x </a:t>
            </a:r>
            <a:r>
              <a:rPr kumimoji="0" lang="en-US" sz="2000" b="0" i="0" u="none" strike="noStrike" kern="1200" cap="none" spc="0" normalizeH="0" baseline="0" noProof="0" dirty="0">
                <a:ln>
                  <a:noFill/>
                </a:ln>
                <a:solidFill>
                  <a:prstClr val="black"/>
                </a:solidFill>
                <a:effectLst/>
                <a:uLnTx/>
                <a:uFillTx/>
                <a:latin typeface="Calibri (Body)"/>
              </a:rPr>
              <a:t>such that </a:t>
            </a:r>
            <a:r>
              <a:rPr kumimoji="0" lang="en-US" sz="2000" b="0" i="1" u="none" strike="noStrike" kern="1200" cap="none" spc="0" normalizeH="0" baseline="0" noProof="0" dirty="0">
                <a:ln>
                  <a:noFill/>
                </a:ln>
                <a:solidFill>
                  <a:prstClr val="black"/>
                </a:solidFill>
                <a:effectLst/>
                <a:uLnTx/>
                <a:uFillTx/>
                <a:latin typeface="Calibri (Body)"/>
              </a:rPr>
              <a:t>P</a:t>
            </a:r>
            <a:r>
              <a:rPr kumimoji="0" lang="en-US" sz="2000" b="0" i="0" u="none" strike="noStrike" kern="1200" cap="none" spc="0" normalizeH="0" baseline="0" noProof="0" dirty="0">
                <a:ln>
                  <a:noFill/>
                </a:ln>
                <a:solidFill>
                  <a:prstClr val="black"/>
                </a:solidFill>
                <a:effectLst/>
                <a:uLnTx/>
                <a:uFillTx/>
                <a:latin typeface="Calibri (Body)"/>
              </a:rPr>
              <a:t>(</a:t>
            </a:r>
            <a:r>
              <a:rPr kumimoji="0" lang="en-US" sz="2000" b="0" i="1" u="none" strike="noStrike" kern="1200" cap="none" spc="0" normalizeH="0" baseline="0" noProof="0" dirty="0">
                <a:ln>
                  <a:noFill/>
                </a:ln>
                <a:solidFill>
                  <a:prstClr val="black"/>
                </a:solidFill>
                <a:effectLst/>
                <a:uLnTx/>
                <a:uFillTx/>
                <a:latin typeface="Calibri (Body)"/>
              </a:rPr>
              <a:t>x</a:t>
            </a:r>
            <a:r>
              <a:rPr kumimoji="0" lang="en-US" sz="2000" b="0" i="0" u="none" strike="noStrike" kern="1200" cap="none" spc="0" normalizeH="0" baseline="0" noProof="0" dirty="0">
                <a:ln>
                  <a:noFill/>
                </a:ln>
                <a:solidFill>
                  <a:prstClr val="black"/>
                </a:solidFill>
                <a:effectLst/>
                <a:uLnTx/>
                <a:uFillTx/>
                <a:latin typeface="Calibri (Body)"/>
              </a:rPr>
              <a:t>).”</a:t>
            </a:r>
          </a:p>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rPr>
              <a:t>“There is one and only one </a:t>
            </a:r>
            <a:r>
              <a:rPr kumimoji="0" lang="en-US" sz="2000" b="0" i="1" u="none" strike="noStrike" kern="1200" cap="none" spc="0" normalizeH="0" baseline="0" noProof="0" dirty="0">
                <a:ln>
                  <a:noFill/>
                </a:ln>
                <a:solidFill>
                  <a:prstClr val="black"/>
                </a:solidFill>
                <a:effectLst/>
                <a:uLnTx/>
                <a:uFillTx/>
                <a:latin typeface="Calibri (Body)"/>
              </a:rPr>
              <a:t>x</a:t>
            </a:r>
            <a:r>
              <a:rPr kumimoji="0" lang="en-US" sz="2000" b="0" i="0" u="none" strike="noStrike" kern="1200" cap="none" spc="0" normalizeH="0" baseline="0" noProof="0" dirty="0">
                <a:ln>
                  <a:noFill/>
                </a:ln>
                <a:solidFill>
                  <a:prstClr val="black"/>
                </a:solidFill>
                <a:effectLst/>
                <a:uLnTx/>
                <a:uFillTx/>
                <a:latin typeface="Calibri (Body)"/>
              </a:rPr>
              <a:t> such that </a:t>
            </a:r>
            <a:r>
              <a:rPr kumimoji="0" lang="en-US" sz="2000" b="0" i="1" u="none" strike="noStrike" kern="1200" cap="none" spc="0" normalizeH="0" baseline="0" noProof="0" dirty="0">
                <a:ln>
                  <a:noFill/>
                </a:ln>
                <a:solidFill>
                  <a:prstClr val="black"/>
                </a:solidFill>
                <a:effectLst/>
                <a:uLnTx/>
                <a:uFillTx/>
                <a:latin typeface="Calibri (Body)"/>
              </a:rPr>
              <a:t>P</a:t>
            </a:r>
            <a:r>
              <a:rPr kumimoji="0" lang="en-US" sz="2000" b="0" i="0" u="none" strike="noStrike" kern="1200" cap="none" spc="0" normalizeH="0" baseline="0" noProof="0" dirty="0">
                <a:ln>
                  <a:noFill/>
                </a:ln>
                <a:solidFill>
                  <a:prstClr val="black"/>
                </a:solidFill>
                <a:effectLst/>
                <a:uLnTx/>
                <a:uFillTx/>
                <a:latin typeface="Calibri (Body)"/>
              </a:rPr>
              <a:t>(</a:t>
            </a:r>
            <a:r>
              <a:rPr kumimoji="0" lang="en-US" sz="2000" b="0" i="1" u="none" strike="noStrike" kern="1200" cap="none" spc="0" normalizeH="0" baseline="0" noProof="0" dirty="0">
                <a:ln>
                  <a:noFill/>
                </a:ln>
                <a:solidFill>
                  <a:prstClr val="black"/>
                </a:solidFill>
                <a:effectLst/>
                <a:uLnTx/>
                <a:uFillTx/>
                <a:latin typeface="Calibri (Body)"/>
              </a:rPr>
              <a:t>x</a:t>
            </a:r>
            <a:r>
              <a:rPr kumimoji="0" lang="en-US" sz="2000" b="0" i="0" u="none" strike="noStrike" kern="1200" cap="none" spc="0" normalizeH="0" baseline="0" noProof="0" dirty="0">
                <a:ln>
                  <a:noFill/>
                </a:ln>
                <a:solidFill>
                  <a:prstClr val="black"/>
                </a:solidFill>
                <a:effectLst/>
                <a:uLnTx/>
                <a:uFillTx/>
                <a:latin typeface="Calibri (Body)"/>
              </a:rPr>
              <a:t>).”</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Examples:</a:t>
            </a:r>
          </a:p>
          <a:p>
            <a:pPr marL="457200" marR="0" lvl="1" indent="-457200" algn="l" defTabSz="457200" rtl="0" eaLnBrk="1" fontAlgn="auto" latinLnBrk="0" hangingPunct="1">
              <a:lnSpc>
                <a:spcPct val="100000"/>
              </a:lnSpc>
              <a:spcBef>
                <a:spcPts val="300"/>
              </a:spcBef>
              <a:spcAft>
                <a:spcPts val="600"/>
              </a:spcAft>
              <a:buClr>
                <a:prstClr val="black"/>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Body)"/>
              </a:rPr>
              <a:t>If </a:t>
            </a:r>
            <a:r>
              <a:rPr kumimoji="0" lang="en-US" sz="2000" b="0" i="1" u="none" strike="noStrike" kern="1200" cap="none" spc="0" normalizeH="0" baseline="0" noProof="0" dirty="0">
                <a:ln>
                  <a:noFill/>
                </a:ln>
                <a:solidFill>
                  <a:prstClr val="black"/>
                </a:solidFill>
                <a:effectLst/>
                <a:uLnTx/>
                <a:uFillTx/>
                <a:latin typeface="Calibri (Body)"/>
              </a:rPr>
              <a:t>P(x)</a:t>
            </a:r>
            <a:r>
              <a:rPr kumimoji="0" lang="en-US" sz="2000" b="0" i="0" u="none" strike="noStrike" kern="1200" cap="none" spc="0" normalizeH="0" baseline="0" noProof="0" dirty="0">
                <a:ln>
                  <a:noFill/>
                </a:ln>
                <a:solidFill>
                  <a:prstClr val="black"/>
                </a:solidFill>
                <a:effectLst/>
                <a:uLnTx/>
                <a:uFillTx/>
                <a:latin typeface="Calibri (Body)"/>
              </a:rPr>
              <a:t> denotes “</a:t>
            </a:r>
            <a:r>
              <a:rPr kumimoji="0" lang="en-US" sz="2000" b="0" i="1" u="none" strike="noStrike" kern="1200" cap="none" spc="0" normalizeH="0" baseline="0" noProof="0" dirty="0">
                <a:ln>
                  <a:noFill/>
                </a:ln>
                <a:solidFill>
                  <a:prstClr val="black"/>
                </a:solidFill>
                <a:effectLst/>
                <a:uLnTx/>
                <a:uFillTx/>
                <a:latin typeface="Calibri (Body)"/>
              </a:rPr>
              <a:t>x</a:t>
            </a:r>
            <a:r>
              <a:rPr kumimoji="0" lang="en-US" sz="2000" b="0" i="0" u="none" strike="noStrike" kern="1200" cap="none" spc="0" normalizeH="0" baseline="0" noProof="0" dirty="0">
                <a:ln>
                  <a:noFill/>
                </a:ln>
                <a:solidFill>
                  <a:prstClr val="black"/>
                </a:solidFill>
                <a:effectLst/>
                <a:uLnTx/>
                <a:uFillTx/>
                <a:latin typeface="Calibri (Body)"/>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rPr>
              <a:t>1</a:t>
            </a:r>
            <a:r>
              <a:rPr kumimoji="0" lang="en-US" sz="2000" b="0" i="0" u="none" strike="noStrike" kern="1200" cap="none" spc="0" normalizeH="0" baseline="0" noProof="0" dirty="0">
                <a:ln>
                  <a:noFill/>
                </a:ln>
                <a:solidFill>
                  <a:prstClr val="black"/>
                </a:solidFill>
                <a:effectLst/>
                <a:uLnTx/>
                <a:uFillTx/>
                <a:latin typeface="Calibri (Body)"/>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rPr>
              <a:t>0” and U is the integers, then</a:t>
            </a:r>
            <a:endParaRPr lang="en-US" dirty="0">
              <a:latin typeface="Calibri (Body)"/>
            </a:endParaRPr>
          </a:p>
        </p:txBody>
      </p:sp>
      <p:graphicFrame>
        <p:nvGraphicFramePr>
          <p:cNvPr id="18" name="Object 17">
            <a:extLst>
              <a:ext uri="{FF2B5EF4-FFF2-40B4-BE49-F238E27FC236}">
                <a16:creationId xmlns:a16="http://schemas.microsoft.com/office/drawing/2014/main" id="{728613EF-3FDB-43EB-936A-B7DA62B6263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0659653"/>
              </p:ext>
            </p:extLst>
          </p:nvPr>
        </p:nvGraphicFramePr>
        <p:xfrm>
          <a:off x="6400800" y="4345940"/>
          <a:ext cx="431800" cy="302260"/>
        </p:xfrm>
        <a:graphic>
          <a:graphicData uri="http://schemas.openxmlformats.org/presentationml/2006/ole">
            <mc:AlternateContent xmlns:mc="http://schemas.openxmlformats.org/markup-compatibility/2006">
              <mc:Choice xmlns:v="urn:schemas-microsoft-com:vml" Requires="v">
                <p:oleObj name="Equation" r:id="rId4" imgW="253800" imgH="177480" progId="Equation.DSMT4">
                  <p:embed/>
                </p:oleObj>
              </mc:Choice>
              <mc:Fallback>
                <p:oleObj name="Equation" r:id="rId4" imgW="253800" imgH="177480" progId="Equation.DSMT4">
                  <p:embed/>
                  <p:pic>
                    <p:nvPicPr>
                      <p:cNvPr id="0" name=""/>
                      <p:cNvPicPr/>
                      <p:nvPr/>
                    </p:nvPicPr>
                    <p:blipFill>
                      <a:blip r:embed="rId5"/>
                      <a:stretch>
                        <a:fillRect/>
                      </a:stretch>
                    </p:blipFill>
                    <p:spPr>
                      <a:xfrm>
                        <a:off x="6400800" y="4345940"/>
                        <a:ext cx="431800" cy="30226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EFBDFB3-245A-4593-BA09-667A52DA86C0}"/>
              </a:ext>
            </a:extLst>
          </p:cNvPr>
          <p:cNvSpPr>
            <a:spLocks noGrp="1"/>
          </p:cNvSpPr>
          <p:nvPr>
            <p:ph idx="12"/>
          </p:nvPr>
        </p:nvSpPr>
        <p:spPr>
          <a:xfrm>
            <a:off x="6748272" y="4315968"/>
            <a:ext cx="1447800" cy="359677"/>
          </a:xfrm>
        </p:spPr>
        <p:txBody>
          <a:bodyPr/>
          <a:lstStyle/>
          <a:p>
            <a:r>
              <a:rPr kumimoji="0" lang="en-US" sz="2000" b="0" i="1" u="none" strike="noStrike" kern="1200" cap="none" spc="0" normalizeH="0" baseline="0" noProof="0" dirty="0">
                <a:ln>
                  <a:noFill/>
                </a:ln>
                <a:solidFill>
                  <a:prstClr val="black"/>
                </a:solidFill>
                <a:effectLst/>
                <a:uLnTx/>
                <a:uFillTx/>
                <a:latin typeface="Calibri (Body)"/>
                <a:sym typeface="Symbol"/>
              </a:rPr>
              <a:t>P</a:t>
            </a:r>
            <a:r>
              <a:rPr kumimoji="0" lang="en-US" sz="2000" b="0" i="0" u="none" strike="noStrike" kern="1200" cap="none" spc="0" normalizeH="0" baseline="0" noProof="0" dirty="0">
                <a:ln>
                  <a:noFill/>
                </a:ln>
                <a:solidFill>
                  <a:prstClr val="black"/>
                </a:solidFill>
                <a:effectLst/>
                <a:uLnTx/>
                <a:uFillTx/>
                <a:latin typeface="Calibri (Body)"/>
                <a:sym typeface="Symbol"/>
              </a:rPr>
              <a:t>(</a:t>
            </a:r>
            <a:r>
              <a:rPr kumimoji="0" lang="en-US" sz="2000" b="0" i="1" u="none" strike="noStrike" kern="1200" cap="none" spc="0" normalizeH="0" baseline="0" noProof="0" dirty="0">
                <a:ln>
                  <a:noFill/>
                </a:ln>
                <a:solidFill>
                  <a:prstClr val="black"/>
                </a:solidFill>
                <a:effectLst/>
                <a:uLnTx/>
                <a:uFillTx/>
                <a:latin typeface="Calibri (Body)"/>
                <a:sym typeface="Symbol"/>
              </a:rPr>
              <a:t>x</a:t>
            </a:r>
            <a:r>
              <a:rPr kumimoji="0" lang="en-US" sz="2000" b="0" i="0" u="none" strike="noStrike" kern="1200" cap="none" spc="0" normalizeH="0" baseline="0" noProof="0" dirty="0">
                <a:ln>
                  <a:noFill/>
                </a:ln>
                <a:solidFill>
                  <a:prstClr val="black"/>
                </a:solidFill>
                <a:effectLst/>
                <a:uLnTx/>
                <a:uFillTx/>
                <a:latin typeface="Calibri (Body)"/>
                <a:sym typeface="Symbol"/>
              </a:rPr>
              <a:t>) is true.</a:t>
            </a:r>
            <a:endParaRPr lang="en-US" dirty="0">
              <a:latin typeface="Calibri (Body)"/>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050D6FF-DB96-460C-92EF-CEB684DB22C0}"/>
                  </a:ext>
                </a:extLst>
              </p:cNvPr>
              <p:cNvSpPr>
                <a:spLocks noGrp="1"/>
              </p:cNvSpPr>
              <p:nvPr>
                <p:ph idx="13"/>
              </p:nvPr>
            </p:nvSpPr>
            <p:spPr>
              <a:xfrm>
                <a:off x="457200" y="4716092"/>
                <a:ext cx="5181600" cy="465508"/>
              </a:xfrm>
            </p:spPr>
            <p:txBody>
              <a:bodyPr/>
              <a:lstStyle/>
              <a:p>
                <a:pPr marL="457200" indent="-457200">
                  <a:buFont typeface="+mj-lt"/>
                  <a:buAutoNum type="arabicPeriod" startAt="2"/>
                </a:pPr>
                <a:r>
                  <a:rPr kumimoji="0" lang="en-US" sz="2000" b="0" i="0" u="none" strike="noStrike" kern="1200" cap="none" spc="0" normalizeH="0" baseline="0" noProof="0" dirty="0">
                    <a:ln>
                      <a:noFill/>
                    </a:ln>
                    <a:solidFill>
                      <a:prstClr val="black"/>
                    </a:solidFill>
                    <a:effectLst/>
                    <a:uLnTx/>
                    <a:uFillTx/>
                    <a:latin typeface="Calibri (Body)"/>
                    <a:sym typeface="Symbol"/>
                  </a:rPr>
                  <a:t>But if </a:t>
                </a:r>
                <a:r>
                  <a:rPr kumimoji="0" lang="en-US" sz="2000" b="0" i="1" u="none" strike="noStrike" kern="1200" cap="none" spc="0" normalizeH="0" baseline="0" noProof="0" dirty="0">
                    <a:ln>
                      <a:noFill/>
                    </a:ln>
                    <a:solidFill>
                      <a:prstClr val="black"/>
                    </a:solidFill>
                    <a:effectLst/>
                    <a:uLnTx/>
                    <a:uFillTx/>
                    <a:latin typeface="Calibri (Body)"/>
                  </a:rPr>
                  <a:t>P(x)</a:t>
                </a:r>
                <a:r>
                  <a:rPr kumimoji="0" lang="en-US" sz="2000" b="0" i="0" u="none" strike="noStrike" kern="1200" cap="none" spc="0" normalizeH="0" baseline="0" noProof="0" dirty="0">
                    <a:ln>
                      <a:noFill/>
                    </a:ln>
                    <a:solidFill>
                      <a:prstClr val="black"/>
                    </a:solidFill>
                    <a:effectLst/>
                    <a:uLnTx/>
                    <a:uFillTx/>
                    <a:latin typeface="Calibri (Body)"/>
                  </a:rPr>
                  <a:t> denotes “</a:t>
                </a:r>
                <a:r>
                  <a:rPr kumimoji="0" lang="en-US" sz="2000" b="0" i="1" u="none" strike="noStrike" kern="1200" cap="none" spc="0" normalizeH="0" baseline="0" noProof="0" dirty="0">
                    <a:ln>
                      <a:noFill/>
                    </a:ln>
                    <a:solidFill>
                      <a:prstClr val="black"/>
                    </a:solidFill>
                    <a:effectLst/>
                    <a:uLnTx/>
                    <a:uFillTx/>
                    <a:latin typeface="Calibri (Body)"/>
                  </a:rPr>
                  <a:t>x</a:t>
                </a:r>
                <a:r>
                  <a:rPr kumimoji="0" lang="en-US" sz="20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rPr>
                      <m:t>&gt;</m:t>
                    </m:r>
                  </m:oMath>
                </a14:m>
                <a:r>
                  <a:rPr kumimoji="0" lang="en-US" sz="2000" b="0" i="0" u="none" strike="noStrike" kern="1200" cap="none" spc="0" normalizeH="0" baseline="0" noProof="0" dirty="0">
                    <a:ln>
                      <a:noFill/>
                    </a:ln>
                    <a:solidFill>
                      <a:prstClr val="black"/>
                    </a:solidFill>
                    <a:effectLst/>
                    <a:uLnTx/>
                    <a:uFillTx/>
                    <a:latin typeface="Calibri (Body)"/>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rPr>
                  <a:t>0,” then</a:t>
                </a:r>
                <a:endParaRPr lang="en-US" dirty="0">
                  <a:latin typeface="Calibri (Body)"/>
                </a:endParaRPr>
              </a:p>
            </p:txBody>
          </p:sp>
        </mc:Choice>
        <mc:Fallback xmlns="">
          <p:sp>
            <p:nvSpPr>
              <p:cNvPr id="7" name="Content Placeholder 6">
                <a:extLst>
                  <a:ext uri="{FF2B5EF4-FFF2-40B4-BE49-F238E27FC236}">
                    <a16:creationId xmlns:a16="http://schemas.microsoft.com/office/drawing/2014/main" id="{F050D6FF-DB96-460C-92EF-CEB684DB22C0}"/>
                  </a:ext>
                </a:extLst>
              </p:cNvPr>
              <p:cNvSpPr>
                <a:spLocks noGrp="1" noRot="1" noChangeAspect="1" noMove="1" noResize="1" noEditPoints="1" noAdjustHandles="1" noChangeArrowheads="1" noChangeShapeType="1" noTextEdit="1"/>
              </p:cNvSpPr>
              <p:nvPr>
                <p:ph idx="13"/>
              </p:nvPr>
            </p:nvSpPr>
            <p:spPr>
              <a:xfrm>
                <a:off x="457200" y="4716092"/>
                <a:ext cx="5181600" cy="465508"/>
              </a:xfrm>
              <a:blipFill>
                <a:blip r:embed="rId6"/>
                <a:stretch>
                  <a:fillRect l="-1294" t="-9211" b="-9211"/>
                </a:stretch>
              </a:blipFill>
            </p:spPr>
            <p:txBody>
              <a:bodyPr/>
              <a:lstStyle/>
              <a:p>
                <a:r>
                  <a:rPr lang="en-US">
                    <a:noFill/>
                  </a:rPr>
                  <a:t> </a:t>
                </a:r>
              </a:p>
            </p:txBody>
          </p:sp>
        </mc:Fallback>
      </mc:AlternateContent>
      <p:graphicFrame>
        <p:nvGraphicFramePr>
          <p:cNvPr id="19" name="Object 18">
            <a:extLst>
              <a:ext uri="{FF2B5EF4-FFF2-40B4-BE49-F238E27FC236}">
                <a16:creationId xmlns:a16="http://schemas.microsoft.com/office/drawing/2014/main" id="{CED7844A-90A3-4F5C-B1ED-D23402A372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9950580"/>
              </p:ext>
            </p:extLst>
          </p:nvPr>
        </p:nvGraphicFramePr>
        <p:xfrm>
          <a:off x="4325112" y="4773168"/>
          <a:ext cx="431074" cy="301752"/>
        </p:xfrm>
        <a:graphic>
          <a:graphicData uri="http://schemas.openxmlformats.org/presentationml/2006/ole">
            <mc:AlternateContent xmlns:mc="http://schemas.openxmlformats.org/markup-compatibility/2006">
              <mc:Choice xmlns:v="urn:schemas-microsoft-com:vml" Requires="v">
                <p:oleObj name="Equation" r:id="rId7" imgW="253800" imgH="177480" progId="Equation.DSMT4">
                  <p:embed/>
                </p:oleObj>
              </mc:Choice>
              <mc:Fallback>
                <p:oleObj name="Equation" r:id="rId7" imgW="253800" imgH="177480" progId="Equation.DSMT4">
                  <p:embed/>
                  <p:pic>
                    <p:nvPicPr>
                      <p:cNvPr id="0" name=""/>
                      <p:cNvPicPr/>
                      <p:nvPr/>
                    </p:nvPicPr>
                    <p:blipFill>
                      <a:blip r:embed="rId8"/>
                      <a:stretch>
                        <a:fillRect/>
                      </a:stretch>
                    </p:blipFill>
                    <p:spPr>
                      <a:xfrm>
                        <a:off x="4325112" y="4773168"/>
                        <a:ext cx="431074" cy="30175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51C6DD9-B9DC-4A62-BC61-5C749AD89F00}"/>
              </a:ext>
            </a:extLst>
          </p:cNvPr>
          <p:cNvSpPr>
            <a:spLocks noGrp="1"/>
          </p:cNvSpPr>
          <p:nvPr>
            <p:ph idx="14"/>
          </p:nvPr>
        </p:nvSpPr>
        <p:spPr>
          <a:xfrm>
            <a:off x="4654296" y="4734680"/>
            <a:ext cx="1524000" cy="359677"/>
          </a:xfrm>
        </p:spPr>
        <p:txBody>
          <a:bodyPr/>
          <a:lstStyle/>
          <a:p>
            <a:pPr marL="0" marR="0" lvl="1" indent="0" algn="l" defTabSz="457200" rtl="0" eaLnBrk="1" fontAlgn="auto" latinLnBrk="0" hangingPunct="1">
              <a:lnSpc>
                <a:spcPct val="100000"/>
              </a:lnSpc>
              <a:spcBef>
                <a:spcPts val="300"/>
              </a:spcBef>
              <a:spcAft>
                <a:spcPts val="600"/>
              </a:spcAft>
              <a:buClr>
                <a:prstClr val="black"/>
              </a:buClr>
              <a:buSzTx/>
              <a:buNone/>
              <a:tabLst/>
              <a:defRPr/>
            </a:pPr>
            <a:r>
              <a:rPr kumimoji="0" lang="en-US" sz="2000" b="0" i="1" u="none" strike="noStrike" kern="1200" cap="none" spc="0" normalizeH="0" baseline="0" noProof="0" dirty="0">
                <a:ln>
                  <a:noFill/>
                </a:ln>
                <a:solidFill>
                  <a:prstClr val="black"/>
                </a:solidFill>
                <a:effectLst/>
                <a:uLnTx/>
                <a:uFillTx/>
                <a:latin typeface="Calibri (Body)"/>
                <a:sym typeface="Symbol"/>
              </a:rPr>
              <a:t>P</a:t>
            </a:r>
            <a:r>
              <a:rPr kumimoji="0" lang="en-US" sz="2000" b="0" i="0" u="none" strike="noStrike" kern="1200" cap="none" spc="0" normalizeH="0" baseline="0" noProof="0" dirty="0">
                <a:ln>
                  <a:noFill/>
                </a:ln>
                <a:solidFill>
                  <a:prstClr val="black"/>
                </a:solidFill>
                <a:effectLst/>
                <a:uLnTx/>
                <a:uFillTx/>
                <a:latin typeface="Calibri (Body)"/>
                <a:sym typeface="Symbol"/>
              </a:rPr>
              <a:t>(</a:t>
            </a:r>
            <a:r>
              <a:rPr kumimoji="0" lang="en-US" sz="2000" b="0" i="1" u="none" strike="noStrike" kern="1200" cap="none" spc="0" normalizeH="0" baseline="0" noProof="0" dirty="0">
                <a:ln>
                  <a:noFill/>
                </a:ln>
                <a:solidFill>
                  <a:prstClr val="black"/>
                </a:solidFill>
                <a:effectLst/>
                <a:uLnTx/>
                <a:uFillTx/>
                <a:latin typeface="Calibri (Body)"/>
                <a:sym typeface="Symbol"/>
              </a:rPr>
              <a:t>x</a:t>
            </a:r>
            <a:r>
              <a:rPr kumimoji="0" lang="en-US" sz="2000" b="0" i="0" u="none" strike="noStrike" kern="1200" cap="none" spc="0" normalizeH="0" baseline="0" noProof="0" dirty="0">
                <a:ln>
                  <a:noFill/>
                </a:ln>
                <a:solidFill>
                  <a:prstClr val="black"/>
                </a:solidFill>
                <a:effectLst/>
                <a:uLnTx/>
                <a:uFillTx/>
                <a:latin typeface="Calibri (Body)"/>
                <a:sym typeface="Symbol"/>
              </a:rPr>
              <a:t>) is false.</a:t>
            </a:r>
            <a:endParaRPr kumimoji="0" lang="en-US" sz="2000" b="0" i="0" u="none" strike="noStrike" kern="1200" cap="none" spc="0" normalizeH="0" baseline="0" noProof="0" dirty="0">
              <a:ln>
                <a:noFill/>
              </a:ln>
              <a:solidFill>
                <a:prstClr val="black"/>
              </a:solidFill>
              <a:effectLst/>
              <a:uLnTx/>
              <a:uFillTx/>
              <a:latin typeface="Calibri (Body)"/>
            </a:endParaRPr>
          </a:p>
        </p:txBody>
      </p:sp>
      <p:sp>
        <p:nvSpPr>
          <p:cNvPr id="9" name="Content Placeholder 8">
            <a:extLst>
              <a:ext uri="{FF2B5EF4-FFF2-40B4-BE49-F238E27FC236}">
                <a16:creationId xmlns:a16="http://schemas.microsoft.com/office/drawing/2014/main" id="{22CBE8F4-D30C-44DC-A9C6-10EC4E4B5D76}"/>
              </a:ext>
            </a:extLst>
          </p:cNvPr>
          <p:cNvSpPr>
            <a:spLocks noGrp="1"/>
          </p:cNvSpPr>
          <p:nvPr>
            <p:ph idx="15"/>
          </p:nvPr>
        </p:nvSpPr>
        <p:spPr>
          <a:xfrm>
            <a:off x="457200" y="5148072"/>
            <a:ext cx="8229600" cy="926862"/>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The uniqueness quantifier is not really needed as the restriction that there is a unique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such that </a:t>
            </a:r>
            <a:r>
              <a:rPr kumimoji="0" lang="en-US" sz="2400" b="0" i="1" u="none" strike="noStrike" kern="1200" cap="none" spc="0" normalizeH="0" baseline="0" noProof="0" dirty="0">
                <a:ln>
                  <a:noFill/>
                </a:ln>
                <a:solidFill>
                  <a:prstClr val="black"/>
                </a:solidFill>
                <a:effectLst/>
                <a:uLnTx/>
                <a:uFillTx/>
                <a:latin typeface="Calibri (Body)"/>
              </a:rPr>
              <a:t>P</a:t>
            </a:r>
            <a:r>
              <a:rPr kumimoji="0" lang="en-US" sz="2400" b="0" i="0" u="none" strike="noStrike" kern="1200" cap="none" spc="0" normalizeH="0" baseline="0" noProof="0" dirty="0">
                <a:ln>
                  <a:noFill/>
                </a:ln>
                <a:solidFill>
                  <a:prstClr val="black"/>
                </a:solidFill>
                <a:effectLst/>
                <a:uLnTx/>
                <a:uFillTx/>
                <a:latin typeface="Calibri (Body)"/>
              </a:rPr>
              <a:t>(</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can be expressed as:</a:t>
            </a:r>
          </a:p>
        </p:txBody>
      </p:sp>
      <p:graphicFrame>
        <p:nvGraphicFramePr>
          <p:cNvPr id="20" name="Object 19">
            <a:extLst>
              <a:ext uri="{FF2B5EF4-FFF2-40B4-BE49-F238E27FC236}">
                <a16:creationId xmlns:a16="http://schemas.microsoft.com/office/drawing/2014/main" id="{8D592847-6EE7-42DE-AE1D-BC4C381892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0095062"/>
              </p:ext>
            </p:extLst>
          </p:nvPr>
        </p:nvGraphicFramePr>
        <p:xfrm>
          <a:off x="3081338" y="6002338"/>
          <a:ext cx="2981325" cy="420687"/>
        </p:xfrm>
        <a:graphic>
          <a:graphicData uri="http://schemas.openxmlformats.org/presentationml/2006/ole">
            <mc:AlternateContent xmlns:mc="http://schemas.openxmlformats.org/markup-compatibility/2006">
              <mc:Choice xmlns:v="urn:schemas-microsoft-com:vml" Requires="v">
                <p:oleObj name="Equation" r:id="rId9" imgW="1803240" imgH="253800" progId="Equation.DSMT4">
                  <p:embed/>
                </p:oleObj>
              </mc:Choice>
              <mc:Fallback>
                <p:oleObj name="Equation" r:id="rId9" imgW="1803240" imgH="253800" progId="Equation.DSMT4">
                  <p:embed/>
                  <p:pic>
                    <p:nvPicPr>
                      <p:cNvPr id="0" name=""/>
                      <p:cNvPicPr/>
                      <p:nvPr/>
                    </p:nvPicPr>
                    <p:blipFill>
                      <a:blip r:embed="rId10"/>
                      <a:stretch>
                        <a:fillRect/>
                      </a:stretch>
                    </p:blipFill>
                    <p:spPr>
                      <a:xfrm>
                        <a:off x="3081338" y="6002338"/>
                        <a:ext cx="2981325" cy="42068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1CEC9EC6-792A-44D1-AA37-5812D809CC0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86233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19B9-16B2-41E9-BF32-05ECFDCC17BA}"/>
              </a:ext>
            </a:extLst>
          </p:cNvPr>
          <p:cNvSpPr>
            <a:spLocks noGrp="1"/>
          </p:cNvSpPr>
          <p:nvPr>
            <p:ph type="title"/>
          </p:nvPr>
        </p:nvSpPr>
        <p:spPr/>
        <p:txBody>
          <a:bodyPr/>
          <a:lstStyle/>
          <a:p>
            <a:r>
              <a:rPr lang="en-US" dirty="0"/>
              <a:t>Thinking about Quantifiers</a:t>
            </a:r>
          </a:p>
        </p:txBody>
      </p:sp>
      <p:sp>
        <p:nvSpPr>
          <p:cNvPr id="3" name="Content Placeholder 2">
            <a:extLst>
              <a:ext uri="{FF2B5EF4-FFF2-40B4-BE49-F238E27FC236}">
                <a16:creationId xmlns:a16="http://schemas.microsoft.com/office/drawing/2014/main" id="{1DCBAB70-D67D-4F06-88E1-FF38543CB5F7}"/>
              </a:ext>
            </a:extLst>
          </p:cNvPr>
          <p:cNvSpPr>
            <a:spLocks noGrp="1"/>
          </p:cNvSpPr>
          <p:nvPr>
            <p:ph idx="1"/>
          </p:nvPr>
        </p:nvSpPr>
        <p:spPr>
          <a:xfrm>
            <a:off x="457200" y="1295400"/>
            <a:ext cx="8229600" cy="1475232"/>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When the domain of discourse is finite, we can think of quantification as looping through the elements of the domain.</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To evaluate</a:t>
            </a:r>
          </a:p>
        </p:txBody>
      </p:sp>
      <p:graphicFrame>
        <p:nvGraphicFramePr>
          <p:cNvPr id="26" name="Object 25">
            <a:extLst>
              <a:ext uri="{FF2B5EF4-FFF2-40B4-BE49-F238E27FC236}">
                <a16:creationId xmlns:a16="http://schemas.microsoft.com/office/drawing/2014/main" id="{889BB1E9-5660-4118-BE3C-8AE507425C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1300716"/>
              </p:ext>
            </p:extLst>
          </p:nvPr>
        </p:nvGraphicFramePr>
        <p:xfrm>
          <a:off x="1975104" y="2249424"/>
          <a:ext cx="303862" cy="329184"/>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21" name="Object 20">
                        <a:extLst>
                          <a:ext uri="{FF2B5EF4-FFF2-40B4-BE49-F238E27FC236}">
                            <a16:creationId xmlns:a16="http://schemas.microsoft.com/office/drawing/2014/main" id="{B4CAEBE2-EA3F-4302-906C-83D0186BED74}"/>
                          </a:ext>
                        </a:extLst>
                      </p:cNvPr>
                      <p:cNvPicPr/>
                      <p:nvPr/>
                    </p:nvPicPr>
                    <p:blipFill>
                      <a:blip r:embed="rId3"/>
                      <a:stretch>
                        <a:fillRect/>
                      </a:stretch>
                    </p:blipFill>
                    <p:spPr>
                      <a:xfrm>
                        <a:off x="1975104" y="2249424"/>
                        <a:ext cx="303862" cy="3291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5F63A49-77CB-4C25-8853-1755C58EEDF8}"/>
              </a:ext>
            </a:extLst>
          </p:cNvPr>
          <p:cNvSpPr>
            <a:spLocks noGrp="1"/>
          </p:cNvSpPr>
          <p:nvPr>
            <p:ph idx="10"/>
          </p:nvPr>
        </p:nvSpPr>
        <p:spPr>
          <a:xfrm>
            <a:off x="2148840" y="2185416"/>
            <a:ext cx="5190806" cy="44786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loop through all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in the domain.</a:t>
            </a:r>
          </a:p>
        </p:txBody>
      </p:sp>
      <p:sp>
        <p:nvSpPr>
          <p:cNvPr id="5" name="Content Placeholder 4">
            <a:extLst>
              <a:ext uri="{FF2B5EF4-FFF2-40B4-BE49-F238E27FC236}">
                <a16:creationId xmlns:a16="http://schemas.microsoft.com/office/drawing/2014/main" id="{22FDC22C-C74E-4B87-B550-261E76B683F6}"/>
              </a:ext>
            </a:extLst>
          </p:cNvPr>
          <p:cNvSpPr>
            <a:spLocks noGrp="1"/>
          </p:cNvSpPr>
          <p:nvPr>
            <p:ph idx="11"/>
          </p:nvPr>
        </p:nvSpPr>
        <p:spPr>
          <a:xfrm>
            <a:off x="457200" y="2706624"/>
            <a:ext cx="3886200" cy="381000"/>
          </a:xfrm>
        </p:spPr>
        <p:txBody>
          <a:bodyPr/>
          <a:lstStyle/>
          <a:p>
            <a:pPr marL="342900" indent="-342900">
              <a:buClr>
                <a:srgbClr val="04617B"/>
              </a:buClr>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If at every step P(</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 then</a:t>
            </a:r>
            <a:endParaRPr lang="en-US" dirty="0"/>
          </a:p>
        </p:txBody>
      </p:sp>
      <p:graphicFrame>
        <p:nvGraphicFramePr>
          <p:cNvPr id="28" name="Object 27">
            <a:extLst>
              <a:ext uri="{FF2B5EF4-FFF2-40B4-BE49-F238E27FC236}">
                <a16:creationId xmlns:a16="http://schemas.microsoft.com/office/drawing/2014/main" id="{4D3BCDD2-9032-4FC7-A1F4-D1067302A3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3956793"/>
              </p:ext>
            </p:extLst>
          </p:nvPr>
        </p:nvGraphicFramePr>
        <p:xfrm>
          <a:off x="4206240" y="2770632"/>
          <a:ext cx="244779" cy="265176"/>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
                      <p:cNvPicPr/>
                      <p:nvPr/>
                    </p:nvPicPr>
                    <p:blipFill>
                      <a:blip r:embed="rId5"/>
                      <a:stretch>
                        <a:fillRect/>
                      </a:stretch>
                    </p:blipFill>
                    <p:spPr>
                      <a:xfrm>
                        <a:off x="4206240" y="2770632"/>
                        <a:ext cx="244779" cy="2651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2B34358-EC64-4F3C-9DC2-1F156E15F97D}"/>
              </a:ext>
            </a:extLst>
          </p:cNvPr>
          <p:cNvSpPr>
            <a:spLocks noGrp="1"/>
          </p:cNvSpPr>
          <p:nvPr>
            <p:ph idx="12"/>
          </p:nvPr>
        </p:nvSpPr>
        <p:spPr>
          <a:xfrm>
            <a:off x="4328629" y="2706624"/>
            <a:ext cx="1600200" cy="381000"/>
          </a:xfrm>
        </p:spPr>
        <p:txBody>
          <a:bodyPr/>
          <a:lstStyle/>
          <a:p>
            <a:pPr marL="45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a:t>
            </a:r>
          </a:p>
        </p:txBody>
      </p:sp>
      <p:sp>
        <p:nvSpPr>
          <p:cNvPr id="7" name="Content Placeholder 6">
            <a:extLst>
              <a:ext uri="{FF2B5EF4-FFF2-40B4-BE49-F238E27FC236}">
                <a16:creationId xmlns:a16="http://schemas.microsoft.com/office/drawing/2014/main" id="{97643A09-16A1-44A0-94AF-0BDB6C42B8C2}"/>
              </a:ext>
            </a:extLst>
          </p:cNvPr>
          <p:cNvSpPr>
            <a:spLocks noGrp="1"/>
          </p:cNvSpPr>
          <p:nvPr>
            <p:ph idx="13"/>
          </p:nvPr>
        </p:nvSpPr>
        <p:spPr>
          <a:xfrm>
            <a:off x="457200" y="3163824"/>
            <a:ext cx="3591482" cy="381000"/>
          </a:xfrm>
        </p:spPr>
        <p:txBody>
          <a:bodyPr/>
          <a:lstStyle/>
          <a:p>
            <a:pPr marL="347472" indent="-347472">
              <a:buClr>
                <a:srgbClr val="04617B"/>
              </a:buClr>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If at a step P(</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false, then</a:t>
            </a:r>
            <a:endParaRPr lang="en-US" dirty="0"/>
          </a:p>
        </p:txBody>
      </p:sp>
      <p:graphicFrame>
        <p:nvGraphicFramePr>
          <p:cNvPr id="29" name="Object 28">
            <a:extLst>
              <a:ext uri="{FF2B5EF4-FFF2-40B4-BE49-F238E27FC236}">
                <a16:creationId xmlns:a16="http://schemas.microsoft.com/office/drawing/2014/main" id="{1A4107F0-9CBA-48B9-B1C9-CCED4CE5AE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2062837"/>
              </p:ext>
            </p:extLst>
          </p:nvPr>
        </p:nvGraphicFramePr>
        <p:xfrm>
          <a:off x="3803904" y="3209544"/>
          <a:ext cx="244778" cy="265176"/>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
                      <p:cNvPicPr/>
                      <p:nvPr/>
                    </p:nvPicPr>
                    <p:blipFill>
                      <a:blip r:embed="rId7"/>
                      <a:stretch>
                        <a:fillRect/>
                      </a:stretch>
                    </p:blipFill>
                    <p:spPr>
                      <a:xfrm>
                        <a:off x="3803904" y="3209544"/>
                        <a:ext cx="244778" cy="26517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049B8DF-2E28-4CD0-A628-58F0AB4E80E3}"/>
              </a:ext>
            </a:extLst>
          </p:cNvPr>
          <p:cNvSpPr>
            <a:spLocks noGrp="1"/>
          </p:cNvSpPr>
          <p:nvPr>
            <p:ph idx="14"/>
          </p:nvPr>
        </p:nvSpPr>
        <p:spPr>
          <a:xfrm>
            <a:off x="3926293" y="3163824"/>
            <a:ext cx="4303307" cy="381000"/>
          </a:xfrm>
        </p:spPr>
        <p:txBody>
          <a:bodyPr/>
          <a:lstStyle/>
          <a:p>
            <a:pPr marL="45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false and the loop terminates.</a:t>
            </a:r>
          </a:p>
        </p:txBody>
      </p:sp>
      <p:sp>
        <p:nvSpPr>
          <p:cNvPr id="9" name="Content Placeholder 8">
            <a:extLst>
              <a:ext uri="{FF2B5EF4-FFF2-40B4-BE49-F238E27FC236}">
                <a16:creationId xmlns:a16="http://schemas.microsoft.com/office/drawing/2014/main" id="{0E25617F-1C71-491C-9668-A19447653FC9}"/>
              </a:ext>
            </a:extLst>
          </p:cNvPr>
          <p:cNvSpPr>
            <a:spLocks noGrp="1"/>
          </p:cNvSpPr>
          <p:nvPr>
            <p:ph idx="15"/>
          </p:nvPr>
        </p:nvSpPr>
        <p:spPr>
          <a:xfrm>
            <a:off x="457200" y="3602466"/>
            <a:ext cx="1691640" cy="43613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To evaluate</a:t>
            </a:r>
            <a:endParaRPr lang="en-US" dirty="0"/>
          </a:p>
        </p:txBody>
      </p:sp>
      <p:graphicFrame>
        <p:nvGraphicFramePr>
          <p:cNvPr id="27" name="Object 26">
            <a:extLst>
              <a:ext uri="{FF2B5EF4-FFF2-40B4-BE49-F238E27FC236}">
                <a16:creationId xmlns:a16="http://schemas.microsoft.com/office/drawing/2014/main" id="{702A7DC6-8A8C-455B-9422-7D0FDA1538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8923664"/>
              </p:ext>
            </p:extLst>
          </p:nvPr>
        </p:nvGraphicFramePr>
        <p:xfrm>
          <a:off x="1984248" y="3694176"/>
          <a:ext cx="251460" cy="301752"/>
        </p:xfrm>
        <a:graphic>
          <a:graphicData uri="http://schemas.openxmlformats.org/presentationml/2006/ole">
            <mc:AlternateContent xmlns:mc="http://schemas.openxmlformats.org/markup-compatibility/2006">
              <mc:Choice xmlns:v="urn:schemas-microsoft-com:vml" Requires="v">
                <p:oleObj name="Equation" r:id="rId8" imgW="126720" imgH="152280" progId="Equation.DSMT4">
                  <p:embed/>
                </p:oleObj>
              </mc:Choice>
              <mc:Fallback>
                <p:oleObj name="Equation" r:id="rId8" imgW="126720" imgH="152280" progId="Equation.DSMT4">
                  <p:embed/>
                  <p:pic>
                    <p:nvPicPr>
                      <p:cNvPr id="22" name="Object 21">
                        <a:extLst>
                          <a:ext uri="{FF2B5EF4-FFF2-40B4-BE49-F238E27FC236}">
                            <a16:creationId xmlns:a16="http://schemas.microsoft.com/office/drawing/2014/main" id="{97342770-1912-4818-9706-3C420971988E}"/>
                          </a:ext>
                        </a:extLst>
                      </p:cNvPr>
                      <p:cNvPicPr/>
                      <p:nvPr/>
                    </p:nvPicPr>
                    <p:blipFill>
                      <a:blip r:embed="rId9"/>
                      <a:stretch>
                        <a:fillRect/>
                      </a:stretch>
                    </p:blipFill>
                    <p:spPr>
                      <a:xfrm>
                        <a:off x="1984248" y="3694176"/>
                        <a:ext cx="251460" cy="30175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2794FC8-70CF-4B4A-BD82-D3D4F94D7F04}"/>
              </a:ext>
            </a:extLst>
          </p:cNvPr>
          <p:cNvSpPr>
            <a:spLocks noGrp="1"/>
          </p:cNvSpPr>
          <p:nvPr>
            <p:ph idx="16"/>
          </p:nvPr>
        </p:nvSpPr>
        <p:spPr>
          <a:xfrm>
            <a:off x="2095500" y="3612731"/>
            <a:ext cx="4953000" cy="43613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loop through all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in the domain.</a:t>
            </a:r>
          </a:p>
        </p:txBody>
      </p:sp>
      <p:sp>
        <p:nvSpPr>
          <p:cNvPr id="11" name="Content Placeholder 10">
            <a:extLst>
              <a:ext uri="{FF2B5EF4-FFF2-40B4-BE49-F238E27FC236}">
                <a16:creationId xmlns:a16="http://schemas.microsoft.com/office/drawing/2014/main" id="{F6EDE989-A50C-4D2F-8112-E303362759A7}"/>
              </a:ext>
            </a:extLst>
          </p:cNvPr>
          <p:cNvSpPr>
            <a:spLocks noGrp="1"/>
          </p:cNvSpPr>
          <p:nvPr>
            <p:ph idx="17"/>
          </p:nvPr>
        </p:nvSpPr>
        <p:spPr>
          <a:xfrm>
            <a:off x="457200" y="4142232"/>
            <a:ext cx="4267200" cy="381000"/>
          </a:xfrm>
        </p:spPr>
        <p:txBody>
          <a:bodyPr/>
          <a:lstStyle/>
          <a:p>
            <a:pPr marL="342900" indent="-342900">
              <a:buClr>
                <a:srgbClr val="04617B"/>
              </a:buClr>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If at some step, P(</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 then</a:t>
            </a:r>
            <a:endParaRPr lang="en-US" dirty="0"/>
          </a:p>
        </p:txBody>
      </p:sp>
      <p:graphicFrame>
        <p:nvGraphicFramePr>
          <p:cNvPr id="30" name="Object 29">
            <a:extLst>
              <a:ext uri="{FF2B5EF4-FFF2-40B4-BE49-F238E27FC236}">
                <a16:creationId xmlns:a16="http://schemas.microsoft.com/office/drawing/2014/main" id="{9D57D1E8-7B92-45E9-ACF6-8BEA51D505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89975070"/>
              </p:ext>
            </p:extLst>
          </p:nvPr>
        </p:nvGraphicFramePr>
        <p:xfrm>
          <a:off x="4261104" y="4206240"/>
          <a:ext cx="213362" cy="256032"/>
        </p:xfrm>
        <a:graphic>
          <a:graphicData uri="http://schemas.openxmlformats.org/presentationml/2006/ole">
            <mc:AlternateContent xmlns:mc="http://schemas.openxmlformats.org/markup-compatibility/2006">
              <mc:Choice xmlns:v="urn:schemas-microsoft-com:vml" Requires="v">
                <p:oleObj name="Equation" r:id="rId10" imgW="126720" imgH="152280" progId="Equation.DSMT4">
                  <p:embed/>
                </p:oleObj>
              </mc:Choice>
              <mc:Fallback>
                <p:oleObj name="Equation" r:id="rId10" imgW="126720" imgH="152280" progId="Equation.DSMT4">
                  <p:embed/>
                  <p:pic>
                    <p:nvPicPr>
                      <p:cNvPr id="0" name=""/>
                      <p:cNvPicPr/>
                      <p:nvPr/>
                    </p:nvPicPr>
                    <p:blipFill>
                      <a:blip r:embed="rId11"/>
                      <a:stretch>
                        <a:fillRect/>
                      </a:stretch>
                    </p:blipFill>
                    <p:spPr>
                      <a:xfrm>
                        <a:off x="4261104" y="4206240"/>
                        <a:ext cx="213362" cy="25603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6E24F12-301B-41EA-B087-5453D0C33433}"/>
              </a:ext>
            </a:extLst>
          </p:cNvPr>
          <p:cNvSpPr>
            <a:spLocks noGrp="1"/>
          </p:cNvSpPr>
          <p:nvPr>
            <p:ph idx="18"/>
          </p:nvPr>
        </p:nvSpPr>
        <p:spPr>
          <a:xfrm>
            <a:off x="4343400" y="4146433"/>
            <a:ext cx="4114800" cy="381000"/>
          </a:xfrm>
        </p:spPr>
        <p:txBody>
          <a:bodyPr/>
          <a:lstStyle/>
          <a:p>
            <a:pPr marL="45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 and the loop terminates.</a:t>
            </a:r>
          </a:p>
        </p:txBody>
      </p:sp>
      <p:sp>
        <p:nvSpPr>
          <p:cNvPr id="13" name="Content Placeholder 12">
            <a:extLst>
              <a:ext uri="{FF2B5EF4-FFF2-40B4-BE49-F238E27FC236}">
                <a16:creationId xmlns:a16="http://schemas.microsoft.com/office/drawing/2014/main" id="{5B7F5383-D92A-4103-9053-4E281F11018A}"/>
              </a:ext>
            </a:extLst>
          </p:cNvPr>
          <p:cNvSpPr>
            <a:spLocks noGrp="1"/>
          </p:cNvSpPr>
          <p:nvPr>
            <p:ph idx="19"/>
          </p:nvPr>
        </p:nvSpPr>
        <p:spPr>
          <a:xfrm>
            <a:off x="452628" y="4600955"/>
            <a:ext cx="7194804" cy="523885"/>
          </a:xfrm>
        </p:spPr>
        <p:txBody>
          <a:bodyPr/>
          <a:lstStyle/>
          <a:p>
            <a:pPr marL="342900" indent="-342900">
              <a:buClr>
                <a:srgbClr val="04617B"/>
              </a:buClr>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If the loop ends without finding an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for which P(</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 true, then</a:t>
            </a:r>
            <a:endParaRPr lang="en-US" dirty="0"/>
          </a:p>
        </p:txBody>
      </p:sp>
      <p:graphicFrame>
        <p:nvGraphicFramePr>
          <p:cNvPr id="31" name="Object 30">
            <a:extLst>
              <a:ext uri="{FF2B5EF4-FFF2-40B4-BE49-F238E27FC236}">
                <a16:creationId xmlns:a16="http://schemas.microsoft.com/office/drawing/2014/main" id="{A6DD1CDC-8EF7-4A63-9976-A29E27BFBE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42912"/>
              </p:ext>
            </p:extLst>
          </p:nvPr>
        </p:nvGraphicFramePr>
        <p:xfrm>
          <a:off x="7434072" y="4663440"/>
          <a:ext cx="213360" cy="256032"/>
        </p:xfrm>
        <a:graphic>
          <a:graphicData uri="http://schemas.openxmlformats.org/presentationml/2006/ole">
            <mc:AlternateContent xmlns:mc="http://schemas.openxmlformats.org/markup-compatibility/2006">
              <mc:Choice xmlns:v="urn:schemas-microsoft-com:vml" Requires="v">
                <p:oleObj name="Equation" r:id="rId12" imgW="126720" imgH="152280" progId="Equation.DSMT4">
                  <p:embed/>
                </p:oleObj>
              </mc:Choice>
              <mc:Fallback>
                <p:oleObj name="Equation" r:id="rId12" imgW="126720" imgH="152280" progId="Equation.DSMT4">
                  <p:embed/>
                  <p:pic>
                    <p:nvPicPr>
                      <p:cNvPr id="0" name=""/>
                      <p:cNvPicPr/>
                      <p:nvPr/>
                    </p:nvPicPr>
                    <p:blipFill>
                      <a:blip r:embed="rId13"/>
                      <a:stretch>
                        <a:fillRect/>
                      </a:stretch>
                    </p:blipFill>
                    <p:spPr>
                      <a:xfrm>
                        <a:off x="7434072" y="4663440"/>
                        <a:ext cx="213360" cy="25603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E36E78BB-B7EB-4682-9B0E-FD825AB952BA}"/>
              </a:ext>
            </a:extLst>
          </p:cNvPr>
          <p:cNvSpPr>
            <a:spLocks noGrp="1"/>
          </p:cNvSpPr>
          <p:nvPr>
            <p:ph idx="20"/>
          </p:nvPr>
        </p:nvSpPr>
        <p:spPr>
          <a:xfrm>
            <a:off x="7525512" y="4600955"/>
            <a:ext cx="1066800" cy="418128"/>
          </a:xfrm>
        </p:spPr>
        <p:txBody>
          <a:bodyPr/>
          <a:lstStyle/>
          <a:p>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is</a:t>
            </a:r>
            <a:endParaRPr lang="en-US" dirty="0"/>
          </a:p>
        </p:txBody>
      </p:sp>
      <p:sp>
        <p:nvSpPr>
          <p:cNvPr id="15" name="Content Placeholder 14">
            <a:extLst>
              <a:ext uri="{FF2B5EF4-FFF2-40B4-BE49-F238E27FC236}">
                <a16:creationId xmlns:a16="http://schemas.microsoft.com/office/drawing/2014/main" id="{A5EE3D1B-AEEB-476A-B1F6-E207FEE05D71}"/>
              </a:ext>
            </a:extLst>
          </p:cNvPr>
          <p:cNvSpPr>
            <a:spLocks noGrp="1"/>
          </p:cNvSpPr>
          <p:nvPr>
            <p:ph idx="21"/>
          </p:nvPr>
        </p:nvSpPr>
        <p:spPr>
          <a:xfrm>
            <a:off x="815105" y="4900905"/>
            <a:ext cx="975829" cy="447869"/>
          </a:xfrm>
        </p:spPr>
        <p:txBody>
          <a:bodyPr/>
          <a:lstStyle/>
          <a:p>
            <a:pPr marL="45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false.</a:t>
            </a:r>
          </a:p>
        </p:txBody>
      </p:sp>
      <p:sp>
        <p:nvSpPr>
          <p:cNvPr id="16" name="Content Placeholder 15">
            <a:extLst>
              <a:ext uri="{FF2B5EF4-FFF2-40B4-BE49-F238E27FC236}">
                <a16:creationId xmlns:a16="http://schemas.microsoft.com/office/drawing/2014/main" id="{0A0F61FE-1D00-428C-A56A-0F80CA076053}"/>
              </a:ext>
            </a:extLst>
          </p:cNvPr>
          <p:cNvSpPr>
            <a:spLocks noGrp="1"/>
          </p:cNvSpPr>
          <p:nvPr>
            <p:ph idx="22"/>
          </p:nvPr>
        </p:nvSpPr>
        <p:spPr>
          <a:xfrm>
            <a:off x="457200" y="5348774"/>
            <a:ext cx="8229600" cy="1204425"/>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Even if the domains are infinite, we can still think of the quantifiers this fashion, but the loops will not terminate in some cases.</a:t>
            </a:r>
          </a:p>
        </p:txBody>
      </p:sp>
      <p:sp>
        <p:nvSpPr>
          <p:cNvPr id="25" name="Slide Number Placeholder 5">
            <a:extLst>
              <a:ext uri="{FF2B5EF4-FFF2-40B4-BE49-F238E27FC236}">
                <a16:creationId xmlns:a16="http://schemas.microsoft.com/office/drawing/2014/main" id="{AC11933D-7E44-424D-8B6D-6892B820732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07557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26DA-FE90-4997-B5B1-6E29D5EC3A36}"/>
              </a:ext>
            </a:extLst>
          </p:cNvPr>
          <p:cNvSpPr>
            <a:spLocks noGrp="1"/>
          </p:cNvSpPr>
          <p:nvPr>
            <p:ph type="title"/>
          </p:nvPr>
        </p:nvSpPr>
        <p:spPr/>
        <p:txBody>
          <a:bodyPr/>
          <a:lstStyle/>
          <a:p>
            <a:r>
              <a:rPr lang="en-US" dirty="0"/>
              <a:t>Properties of Quantifiers</a:t>
            </a:r>
          </a:p>
        </p:txBody>
      </p:sp>
      <p:sp>
        <p:nvSpPr>
          <p:cNvPr id="3" name="Content Placeholder 2">
            <a:extLst>
              <a:ext uri="{FF2B5EF4-FFF2-40B4-BE49-F238E27FC236}">
                <a16:creationId xmlns:a16="http://schemas.microsoft.com/office/drawing/2014/main" id="{14BF42C2-136D-42C2-AA42-FE01B2FD8C65}"/>
              </a:ext>
            </a:extLst>
          </p:cNvPr>
          <p:cNvSpPr>
            <a:spLocks noGrp="1"/>
          </p:cNvSpPr>
          <p:nvPr>
            <p:ph idx="1"/>
          </p:nvPr>
        </p:nvSpPr>
        <p:spPr>
          <a:xfrm>
            <a:off x="457200" y="1295400"/>
            <a:ext cx="8229600" cy="4953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The truth value of</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27" name="Object 26">
            <a:extLst>
              <a:ext uri="{FF2B5EF4-FFF2-40B4-BE49-F238E27FC236}">
                <a16:creationId xmlns:a16="http://schemas.microsoft.com/office/drawing/2014/main" id="{75E01912-EFA5-493F-BD49-37D5FE3504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61938031"/>
              </p:ext>
            </p:extLst>
          </p:nvPr>
        </p:nvGraphicFramePr>
        <p:xfrm>
          <a:off x="3154680" y="1371600"/>
          <a:ext cx="372589" cy="374904"/>
        </p:xfrm>
        <a:graphic>
          <a:graphicData uri="http://schemas.openxmlformats.org/presentationml/2006/ole">
            <mc:AlternateContent xmlns:mc="http://schemas.openxmlformats.org/markup-compatibility/2006">
              <mc:Choice xmlns:v="urn:schemas-microsoft-com:vml" Requires="v">
                <p:oleObj name="Equation" r:id="rId3" imgW="152280" imgH="152280" progId="Equation.DSMT4">
                  <p:embed/>
                </p:oleObj>
              </mc:Choice>
              <mc:Fallback>
                <p:oleObj name="Equation" r:id="rId3" imgW="152280" imgH="152280" progId="Equation.DSMT4">
                  <p:embed/>
                  <p:pic>
                    <p:nvPicPr>
                      <p:cNvPr id="30" name="Object 29">
                        <a:extLst>
                          <a:ext uri="{FF2B5EF4-FFF2-40B4-BE49-F238E27FC236}">
                            <a16:creationId xmlns:a16="http://schemas.microsoft.com/office/drawing/2014/main" id="{9D57D1E8-7B92-45E9-ACF6-8BEA51D505E7}"/>
                          </a:ext>
                        </a:extLst>
                      </p:cNvPr>
                      <p:cNvPicPr/>
                      <p:nvPr/>
                    </p:nvPicPr>
                    <p:blipFill>
                      <a:blip r:embed="rId4"/>
                      <a:stretch>
                        <a:fillRect/>
                      </a:stretch>
                    </p:blipFill>
                    <p:spPr>
                      <a:xfrm>
                        <a:off x="3154680" y="1371600"/>
                        <a:ext cx="372589" cy="37490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4CA24EA-371A-429C-B139-7832532EF748}"/>
              </a:ext>
            </a:extLst>
          </p:cNvPr>
          <p:cNvSpPr>
            <a:spLocks noGrp="1"/>
          </p:cNvSpPr>
          <p:nvPr>
            <p:ph idx="10"/>
          </p:nvPr>
        </p:nvSpPr>
        <p:spPr>
          <a:xfrm>
            <a:off x="3328416" y="1299904"/>
            <a:ext cx="1600200" cy="459277"/>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a:t>
            </a:r>
            <a:r>
              <a:rPr kumimoji="0" lang="en-US" sz="2800" b="0" i="0" u="none" strike="noStrike" kern="1200" cap="none" spc="0" normalizeH="0" baseline="0" noProof="0" dirty="0">
                <a:ln>
                  <a:noFill/>
                </a:ln>
                <a:solidFill>
                  <a:prstClr val="black"/>
                </a:solidFill>
                <a:effectLst/>
                <a:uLnTx/>
                <a:uFillTx/>
                <a:latin typeface="Calibri (Body)"/>
              </a:rPr>
              <a:t> and</a:t>
            </a:r>
            <a:endParaRPr lang="en-US" dirty="0">
              <a:latin typeface="Calibri (Body)"/>
            </a:endParaRPr>
          </a:p>
        </p:txBody>
      </p:sp>
      <p:graphicFrame>
        <p:nvGraphicFramePr>
          <p:cNvPr id="26" name="Object 25">
            <a:extLst>
              <a:ext uri="{FF2B5EF4-FFF2-40B4-BE49-F238E27FC236}">
                <a16:creationId xmlns:a16="http://schemas.microsoft.com/office/drawing/2014/main" id="{2434931F-887C-42DD-8B86-9646B65F66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2679006"/>
              </p:ext>
            </p:extLst>
          </p:nvPr>
        </p:nvGraphicFramePr>
        <p:xfrm>
          <a:off x="4937760" y="1353312"/>
          <a:ext cx="356620" cy="386339"/>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26" name="Object 25">
                        <a:extLst>
                          <a:ext uri="{FF2B5EF4-FFF2-40B4-BE49-F238E27FC236}">
                            <a16:creationId xmlns:a16="http://schemas.microsoft.com/office/drawing/2014/main" id="{889BB1E9-5660-4118-BE3C-8AE507425C6A}"/>
                          </a:ext>
                        </a:extLst>
                      </p:cNvPr>
                      <p:cNvPicPr/>
                      <p:nvPr/>
                    </p:nvPicPr>
                    <p:blipFill>
                      <a:blip r:embed="rId6"/>
                      <a:stretch>
                        <a:fillRect/>
                      </a:stretch>
                    </p:blipFill>
                    <p:spPr>
                      <a:xfrm>
                        <a:off x="4937760" y="1353312"/>
                        <a:ext cx="356620" cy="38633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F89A267-7DBC-4A16-A426-E4CE9B2DA2A4}"/>
              </a:ext>
            </a:extLst>
          </p:cNvPr>
          <p:cNvSpPr>
            <a:spLocks noGrp="1"/>
          </p:cNvSpPr>
          <p:nvPr>
            <p:ph idx="11"/>
          </p:nvPr>
        </p:nvSpPr>
        <p:spPr>
          <a:xfrm>
            <a:off x="5138928" y="1298448"/>
            <a:ext cx="3429000" cy="496530"/>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depend on both</a:t>
            </a:r>
            <a:endParaRPr lang="en-US" dirty="0">
              <a:latin typeface="Calibri (Body)"/>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C12F9B7-C27D-4C80-8C92-C4BA8F42D609}"/>
                  </a:ext>
                </a:extLst>
              </p:cNvPr>
              <p:cNvSpPr>
                <a:spLocks noGrp="1"/>
              </p:cNvSpPr>
              <p:nvPr>
                <p:ph idx="12"/>
              </p:nvPr>
            </p:nvSpPr>
            <p:spPr>
              <a:xfrm>
                <a:off x="457200" y="1739651"/>
                <a:ext cx="8458200" cy="214350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the propositional function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P(x)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and on the domain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U</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 </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sym typeface="Symbol"/>
                  </a:rPr>
                  <a:t>Examples</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a:t>
                </a:r>
              </a:p>
              <a:p>
                <a:pPr marL="457200" marR="0" lvl="1" indent="-457200" algn="l" defTabSz="457200" rtl="0" eaLnBrk="1" fontAlgn="auto" latinLnBrk="0" hangingPunct="1">
                  <a:lnSpc>
                    <a:spcPct val="100000"/>
                  </a:lnSpc>
                  <a:spcBef>
                    <a:spcPts val="1200"/>
                  </a:spcBef>
                  <a:spcAft>
                    <a:spcPts val="600"/>
                  </a:spcAft>
                  <a:buClr>
                    <a:prstClr val="black"/>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Body)"/>
                  </a:rPr>
                  <a:t>If </a:t>
                </a:r>
                <a:r>
                  <a:rPr kumimoji="0" lang="en-US" sz="2400" b="0" i="1" u="none" strike="noStrike" kern="1200" cap="none" spc="0" normalizeH="0" baseline="0" noProof="0" dirty="0">
                    <a:ln>
                      <a:noFill/>
                    </a:ln>
                    <a:solidFill>
                      <a:prstClr val="black"/>
                    </a:solidFill>
                    <a:effectLst/>
                    <a:uLnTx/>
                    <a:uFillTx/>
                    <a:latin typeface="Calibri (Body)"/>
                  </a:rPr>
                  <a:t>U</a:t>
                </a:r>
                <a:r>
                  <a:rPr kumimoji="0" lang="en-US" sz="2400" b="0" i="0" u="none" strike="noStrike" kern="1200" cap="none" spc="0" normalizeH="0" baseline="0" noProof="0" dirty="0">
                    <a:ln>
                      <a:noFill/>
                    </a:ln>
                    <a:solidFill>
                      <a:prstClr val="black"/>
                    </a:solidFill>
                    <a:effectLst/>
                    <a:uLnTx/>
                    <a:uFillTx/>
                    <a:latin typeface="Calibri (Body)"/>
                  </a:rPr>
                  <a:t> is the  positive integers and </a:t>
                </a:r>
                <a:r>
                  <a:rPr kumimoji="0" lang="en-US" sz="2400" b="0" i="1" u="none" strike="noStrike" kern="1200" cap="none" spc="0" normalizeH="0" baseline="0" noProof="0" dirty="0">
                    <a:ln>
                      <a:noFill/>
                    </a:ln>
                    <a:solidFill>
                      <a:prstClr val="black"/>
                    </a:solidFill>
                    <a:effectLst/>
                    <a:uLnTx/>
                    <a:uFillTx/>
                    <a:latin typeface="Calibri (Body)"/>
                  </a:rPr>
                  <a:t>P(x) </a:t>
                </a:r>
                <a:r>
                  <a:rPr kumimoji="0" lang="en-US" sz="2400" b="0" i="0" u="none" strike="noStrike" kern="1200" cap="none" spc="0" normalizeH="0" baseline="0" noProof="0" dirty="0">
                    <a:ln>
                      <a:noFill/>
                    </a:ln>
                    <a:solidFill>
                      <a:prstClr val="black"/>
                    </a:solidFill>
                    <a:effectLst/>
                    <a:uLnTx/>
                    <a:uFillTx/>
                    <a:latin typeface="Calibri (Body)"/>
                  </a:rPr>
                  <a:t>is the statement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&lt;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400" b="0" i="0" u="none" strike="noStrike" kern="1200" cap="none" spc="0" normalizeH="0" baseline="0" noProof="0" dirty="0">
                    <a:ln>
                      <a:noFill/>
                    </a:ln>
                    <a:solidFill>
                      <a:prstClr val="black"/>
                    </a:solidFill>
                    <a:effectLst/>
                    <a:uLnTx/>
                    <a:uFillTx/>
                    <a:latin typeface="Calibri (Body)"/>
                  </a:rPr>
                  <a:t>”, then</a:t>
                </a:r>
                <a:endParaRPr lang="en-US" dirty="0">
                  <a:latin typeface="Calibri (Body)"/>
                </a:endParaRPr>
              </a:p>
            </p:txBody>
          </p:sp>
        </mc:Choice>
        <mc:Fallback xmlns="">
          <p:sp>
            <p:nvSpPr>
              <p:cNvPr id="6" name="Content Placeholder 5">
                <a:extLst>
                  <a:ext uri="{FF2B5EF4-FFF2-40B4-BE49-F238E27FC236}">
                    <a16:creationId xmlns:a16="http://schemas.microsoft.com/office/drawing/2014/main" id="{EC12F9B7-C27D-4C80-8C92-C4BA8F42D609}"/>
                  </a:ext>
                </a:extLst>
              </p:cNvPr>
              <p:cNvSpPr>
                <a:spLocks noGrp="1" noRot="1" noChangeAspect="1" noMove="1" noResize="1" noEditPoints="1" noAdjustHandles="1" noChangeArrowheads="1" noChangeShapeType="1" noTextEdit="1"/>
              </p:cNvSpPr>
              <p:nvPr>
                <p:ph idx="12"/>
              </p:nvPr>
            </p:nvSpPr>
            <p:spPr>
              <a:xfrm>
                <a:off x="457200" y="1739651"/>
                <a:ext cx="8458200" cy="2143501"/>
              </a:xfrm>
              <a:blipFill>
                <a:blip r:embed="rId7"/>
                <a:stretch>
                  <a:fillRect l="-1441" t="-2557" b="-5966"/>
                </a:stretch>
              </a:blipFill>
            </p:spPr>
            <p:txBody>
              <a:bodyPr/>
              <a:lstStyle/>
              <a:p>
                <a:r>
                  <a:rPr lang="en-US">
                    <a:noFill/>
                  </a:rPr>
                  <a:t> </a:t>
                </a:r>
              </a:p>
            </p:txBody>
          </p:sp>
        </mc:Fallback>
      </mc:AlternateContent>
      <p:graphicFrame>
        <p:nvGraphicFramePr>
          <p:cNvPr id="28" name="Object 27">
            <a:extLst>
              <a:ext uri="{FF2B5EF4-FFF2-40B4-BE49-F238E27FC236}">
                <a16:creationId xmlns:a16="http://schemas.microsoft.com/office/drawing/2014/main" id="{37BD54EF-F5C5-4EFD-8E1E-B61F7A7140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4350757"/>
              </p:ext>
            </p:extLst>
          </p:nvPr>
        </p:nvGraphicFramePr>
        <p:xfrm>
          <a:off x="1600200" y="3476368"/>
          <a:ext cx="301752" cy="301752"/>
        </p:xfrm>
        <a:graphic>
          <a:graphicData uri="http://schemas.openxmlformats.org/presentationml/2006/ole">
            <mc:AlternateContent xmlns:mc="http://schemas.openxmlformats.org/markup-compatibility/2006">
              <mc:Choice xmlns:v="urn:schemas-microsoft-com:vml" Requires="v">
                <p:oleObj name="Equation" r:id="rId8" imgW="152280" imgH="152280" progId="Equation.DSMT4">
                  <p:embed/>
                </p:oleObj>
              </mc:Choice>
              <mc:Fallback>
                <p:oleObj name="Equation" r:id="rId8" imgW="152280" imgH="152280" progId="Equation.DSMT4">
                  <p:embed/>
                  <p:pic>
                    <p:nvPicPr>
                      <p:cNvPr id="0" name=""/>
                      <p:cNvPicPr/>
                      <p:nvPr/>
                    </p:nvPicPr>
                    <p:blipFill>
                      <a:blip r:embed="rId9"/>
                      <a:stretch>
                        <a:fillRect/>
                      </a:stretch>
                    </p:blipFill>
                    <p:spPr>
                      <a:xfrm>
                        <a:off x="1600200" y="3476368"/>
                        <a:ext cx="301752" cy="30175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A58BB2-8383-48A7-AB0E-AEF7E9074948}"/>
              </a:ext>
            </a:extLst>
          </p:cNvPr>
          <p:cNvSpPr>
            <a:spLocks noGrp="1"/>
          </p:cNvSpPr>
          <p:nvPr>
            <p:ph idx="14"/>
          </p:nvPr>
        </p:nvSpPr>
        <p:spPr>
          <a:xfrm>
            <a:off x="1737080" y="3406336"/>
            <a:ext cx="2343254" cy="438521"/>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a:t>
            </a:r>
            <a:r>
              <a:rPr kumimoji="0" lang="en-US" sz="2400" b="0" i="0" u="none" strike="noStrike" kern="1200" cap="none" spc="0" normalizeH="0" baseline="0" noProof="0" dirty="0">
                <a:ln>
                  <a:noFill/>
                </a:ln>
                <a:solidFill>
                  <a:prstClr val="black"/>
                </a:solidFill>
                <a:effectLst/>
                <a:uLnTx/>
                <a:uFillTx/>
                <a:latin typeface="Calibri (Body)"/>
              </a:rPr>
              <a:t> is true, but</a:t>
            </a:r>
            <a:endParaRPr lang="en-US" dirty="0">
              <a:latin typeface="Calibri (Body)"/>
            </a:endParaRPr>
          </a:p>
        </p:txBody>
      </p:sp>
      <p:graphicFrame>
        <p:nvGraphicFramePr>
          <p:cNvPr id="29" name="Object 28">
            <a:extLst>
              <a:ext uri="{FF2B5EF4-FFF2-40B4-BE49-F238E27FC236}">
                <a16:creationId xmlns:a16="http://schemas.microsoft.com/office/drawing/2014/main" id="{F0E5377E-8915-4E52-9642-EC9A2613C9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680396"/>
              </p:ext>
            </p:extLst>
          </p:nvPr>
        </p:nvGraphicFramePr>
        <p:xfrm>
          <a:off x="4014216" y="3447288"/>
          <a:ext cx="303862" cy="329184"/>
        </p:xfrm>
        <a:graphic>
          <a:graphicData uri="http://schemas.openxmlformats.org/presentationml/2006/ole">
            <mc:AlternateContent xmlns:mc="http://schemas.openxmlformats.org/markup-compatibility/2006">
              <mc:Choice xmlns:v="urn:schemas-microsoft-com:vml" Requires="v">
                <p:oleObj name="Equation" r:id="rId10" imgW="152280" imgH="164880" progId="Equation.DSMT4">
                  <p:embed/>
                </p:oleObj>
              </mc:Choice>
              <mc:Fallback>
                <p:oleObj name="Equation" r:id="rId10" imgW="152280" imgH="164880" progId="Equation.DSMT4">
                  <p:embed/>
                  <p:pic>
                    <p:nvPicPr>
                      <p:cNvPr id="0" name=""/>
                      <p:cNvPicPr/>
                      <p:nvPr/>
                    </p:nvPicPr>
                    <p:blipFill>
                      <a:blip r:embed="rId11"/>
                      <a:stretch>
                        <a:fillRect/>
                      </a:stretch>
                    </p:blipFill>
                    <p:spPr>
                      <a:xfrm>
                        <a:off x="4014216" y="3447288"/>
                        <a:ext cx="303862" cy="3291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8319AD5-F71C-41F5-BDC9-B48F5C66ED27}"/>
              </a:ext>
            </a:extLst>
          </p:cNvPr>
          <p:cNvSpPr>
            <a:spLocks noGrp="1"/>
          </p:cNvSpPr>
          <p:nvPr>
            <p:ph idx="15"/>
          </p:nvPr>
        </p:nvSpPr>
        <p:spPr>
          <a:xfrm>
            <a:off x="4166147" y="3402567"/>
            <a:ext cx="1865376" cy="454422"/>
          </a:xfrm>
        </p:spPr>
        <p:txBody>
          <a:bodyPr/>
          <a:lstStyle/>
          <a:p>
            <a:pPr marL="0" marR="0" lvl="1" indent="0" algn="l" defTabSz="457200" rtl="0" eaLnBrk="1" fontAlgn="auto" latinLnBrk="0" hangingPunct="1">
              <a:lnSpc>
                <a:spcPct val="100000"/>
              </a:lnSpc>
              <a:spcBef>
                <a:spcPts val="1200"/>
              </a:spcBef>
              <a:spcAft>
                <a:spcPts val="600"/>
              </a:spcAft>
              <a:buClr>
                <a:prstClr val="black"/>
              </a:buClr>
              <a:buSzTx/>
              <a:buNone/>
              <a:tabLst/>
              <a:defRPr/>
            </a:pP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is false.</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80B78C85-6F33-4301-B969-A41BA57F5935}"/>
                  </a:ext>
                </a:extLst>
              </p:cNvPr>
              <p:cNvSpPr>
                <a:spLocks noGrp="1"/>
              </p:cNvSpPr>
              <p:nvPr>
                <p:ph idx="16"/>
              </p:nvPr>
            </p:nvSpPr>
            <p:spPr>
              <a:xfrm>
                <a:off x="457200" y="3995928"/>
                <a:ext cx="8229600" cy="852739"/>
              </a:xfrm>
            </p:spPr>
            <p:txBody>
              <a:bodyPr/>
              <a:lstStyle/>
              <a:p>
                <a:pPr marL="457200" indent="-457200">
                  <a:buFont typeface="+mj-lt"/>
                  <a:buAutoNum type="arabicPeriod" startAt="2"/>
                </a:pPr>
                <a:r>
                  <a:rPr kumimoji="0" lang="en-US" sz="2400" b="0" i="0" u="none" strike="noStrike" kern="1200" cap="none" spc="0" normalizeH="0" baseline="0" noProof="0" dirty="0">
                    <a:ln>
                      <a:noFill/>
                    </a:ln>
                    <a:solidFill>
                      <a:prstClr val="black"/>
                    </a:solidFill>
                    <a:effectLst/>
                    <a:uLnTx/>
                    <a:uFillTx/>
                    <a:latin typeface="Calibri (Body)"/>
                  </a:rPr>
                  <a:t>If </a:t>
                </a:r>
                <a:r>
                  <a:rPr kumimoji="0" lang="en-US" sz="2400" b="0" i="1" u="none" strike="noStrike" kern="1200" cap="none" spc="0" normalizeH="0" baseline="0" noProof="0" dirty="0">
                    <a:ln>
                      <a:noFill/>
                    </a:ln>
                    <a:solidFill>
                      <a:prstClr val="black"/>
                    </a:solidFill>
                    <a:effectLst/>
                    <a:uLnTx/>
                    <a:uFillTx/>
                    <a:latin typeface="Calibri (Body)"/>
                  </a:rPr>
                  <a:t>U</a:t>
                </a:r>
                <a:r>
                  <a:rPr kumimoji="0" lang="en-US" sz="2400" b="0" i="0" u="none" strike="noStrike" kern="1200" cap="none" spc="0" normalizeH="0" baseline="0" noProof="0" dirty="0">
                    <a:ln>
                      <a:noFill/>
                    </a:ln>
                    <a:solidFill>
                      <a:prstClr val="black"/>
                    </a:solidFill>
                    <a:effectLst/>
                    <a:uLnTx/>
                    <a:uFillTx/>
                    <a:latin typeface="Calibri (Body)"/>
                  </a:rPr>
                  <a:t> is the negative integers and </a:t>
                </a:r>
                <a:r>
                  <a:rPr kumimoji="0" lang="en-US" sz="2400" b="0" i="1" u="none" strike="noStrike" kern="1200" cap="none" spc="0" normalizeH="0" baseline="0" noProof="0" dirty="0">
                    <a:ln>
                      <a:noFill/>
                    </a:ln>
                    <a:solidFill>
                      <a:prstClr val="black"/>
                    </a:solidFill>
                    <a:effectLst/>
                    <a:uLnTx/>
                    <a:uFillTx/>
                    <a:latin typeface="Calibri (Body)"/>
                  </a:rPr>
                  <a:t>P(x) </a:t>
                </a:r>
                <a:r>
                  <a:rPr kumimoji="0" lang="en-US" sz="2400" b="0" i="0" u="none" strike="noStrike" kern="1200" cap="none" spc="0" normalizeH="0" baseline="0" noProof="0" dirty="0">
                    <a:ln>
                      <a:noFill/>
                    </a:ln>
                    <a:solidFill>
                      <a:prstClr val="black"/>
                    </a:solidFill>
                    <a:effectLst/>
                    <a:uLnTx/>
                    <a:uFillTx/>
                    <a:latin typeface="Calibri (Body)"/>
                  </a:rPr>
                  <a:t>is the statement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rPr>
                      <m:t>&lt;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400" b="0" i="0" u="none" strike="noStrike" kern="1200" cap="none" spc="0" normalizeH="0" baseline="0" noProof="0" dirty="0">
                    <a:ln>
                      <a:noFill/>
                    </a:ln>
                    <a:solidFill>
                      <a:prstClr val="black"/>
                    </a:solidFill>
                    <a:effectLst/>
                    <a:uLnTx/>
                    <a:uFillTx/>
                    <a:latin typeface="Calibri (Body)"/>
                  </a:rPr>
                  <a:t>”, then both</a:t>
                </a:r>
                <a:endParaRPr lang="en-US" dirty="0">
                  <a:latin typeface="Calibri (Body)"/>
                </a:endParaRPr>
              </a:p>
            </p:txBody>
          </p:sp>
        </mc:Choice>
        <mc:Fallback xmlns="">
          <p:sp>
            <p:nvSpPr>
              <p:cNvPr id="10" name="Content Placeholder 9">
                <a:extLst>
                  <a:ext uri="{FF2B5EF4-FFF2-40B4-BE49-F238E27FC236}">
                    <a16:creationId xmlns:a16="http://schemas.microsoft.com/office/drawing/2014/main" id="{80B78C85-6F33-4301-B969-A41BA57F5935}"/>
                  </a:ext>
                </a:extLst>
              </p:cNvPr>
              <p:cNvSpPr>
                <a:spLocks noGrp="1" noRot="1" noChangeAspect="1" noMove="1" noResize="1" noEditPoints="1" noAdjustHandles="1" noChangeArrowheads="1" noChangeShapeType="1" noTextEdit="1"/>
              </p:cNvSpPr>
              <p:nvPr>
                <p:ph idx="16"/>
              </p:nvPr>
            </p:nvSpPr>
            <p:spPr>
              <a:xfrm>
                <a:off x="457200" y="3995928"/>
                <a:ext cx="8229600" cy="852739"/>
              </a:xfrm>
              <a:blipFill>
                <a:blip r:embed="rId12"/>
                <a:stretch>
                  <a:fillRect l="-1185" t="-7194" r="-1111" b="-12950"/>
                </a:stretch>
              </a:blipFill>
            </p:spPr>
            <p:txBody>
              <a:bodyPr/>
              <a:lstStyle/>
              <a:p>
                <a:r>
                  <a:rPr lang="en-US">
                    <a:noFill/>
                  </a:rPr>
                  <a:t> </a:t>
                </a:r>
              </a:p>
            </p:txBody>
          </p:sp>
        </mc:Fallback>
      </mc:AlternateContent>
      <p:graphicFrame>
        <p:nvGraphicFramePr>
          <p:cNvPr id="30" name="Object 29">
            <a:extLst>
              <a:ext uri="{FF2B5EF4-FFF2-40B4-BE49-F238E27FC236}">
                <a16:creationId xmlns:a16="http://schemas.microsoft.com/office/drawing/2014/main" id="{DC44458B-4394-4F98-A257-697D2847C8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7793557"/>
              </p:ext>
            </p:extLst>
          </p:nvPr>
        </p:nvGraphicFramePr>
        <p:xfrm>
          <a:off x="2249424" y="4434840"/>
          <a:ext cx="301752" cy="301752"/>
        </p:xfrm>
        <a:graphic>
          <a:graphicData uri="http://schemas.openxmlformats.org/presentationml/2006/ole">
            <mc:AlternateContent xmlns:mc="http://schemas.openxmlformats.org/markup-compatibility/2006">
              <mc:Choice xmlns:v="urn:schemas-microsoft-com:vml" Requires="v">
                <p:oleObj name="Equation" r:id="rId13" imgW="152280" imgH="152280" progId="Equation.DSMT4">
                  <p:embed/>
                </p:oleObj>
              </mc:Choice>
              <mc:Fallback>
                <p:oleObj name="Equation" r:id="rId13" imgW="152280" imgH="152280" progId="Equation.DSMT4">
                  <p:embed/>
                  <p:pic>
                    <p:nvPicPr>
                      <p:cNvPr id="0" name=""/>
                      <p:cNvPicPr/>
                      <p:nvPr/>
                    </p:nvPicPr>
                    <p:blipFill>
                      <a:blip r:embed="rId14"/>
                      <a:stretch>
                        <a:fillRect/>
                      </a:stretch>
                    </p:blipFill>
                    <p:spPr>
                      <a:xfrm>
                        <a:off x="2249424" y="4434840"/>
                        <a:ext cx="301752" cy="30175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C8DEB35-D8D1-4EFB-B7DC-27E4EAA2F070}"/>
              </a:ext>
            </a:extLst>
          </p:cNvPr>
          <p:cNvSpPr>
            <a:spLocks noGrp="1"/>
          </p:cNvSpPr>
          <p:nvPr>
            <p:ph idx="17"/>
          </p:nvPr>
        </p:nvSpPr>
        <p:spPr>
          <a:xfrm>
            <a:off x="2373435" y="4363196"/>
            <a:ext cx="1444752" cy="397616"/>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a:t>
            </a:r>
            <a:r>
              <a:rPr kumimoji="0" lang="en-US" sz="2400" b="0" i="0" u="none" strike="noStrike" kern="1200" cap="none" spc="0" normalizeH="0" baseline="0" noProof="0" dirty="0">
                <a:ln>
                  <a:noFill/>
                </a:ln>
                <a:solidFill>
                  <a:prstClr val="black"/>
                </a:solidFill>
                <a:effectLst/>
                <a:uLnTx/>
                <a:uFillTx/>
                <a:latin typeface="Calibri (Body)"/>
              </a:rPr>
              <a:t> and</a:t>
            </a:r>
            <a:endParaRPr lang="en-US" dirty="0">
              <a:latin typeface="Calibri (Body)"/>
            </a:endParaRPr>
          </a:p>
        </p:txBody>
      </p:sp>
      <p:graphicFrame>
        <p:nvGraphicFramePr>
          <p:cNvPr id="31" name="Object 30">
            <a:extLst>
              <a:ext uri="{FF2B5EF4-FFF2-40B4-BE49-F238E27FC236}">
                <a16:creationId xmlns:a16="http://schemas.microsoft.com/office/drawing/2014/main" id="{B669D0FD-DC40-4B56-B3ED-ADF2FA1A9C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9691217"/>
              </p:ext>
            </p:extLst>
          </p:nvPr>
        </p:nvGraphicFramePr>
        <p:xfrm>
          <a:off x="3710354" y="4425696"/>
          <a:ext cx="303862" cy="329184"/>
        </p:xfrm>
        <a:graphic>
          <a:graphicData uri="http://schemas.openxmlformats.org/presentationml/2006/ole">
            <mc:AlternateContent xmlns:mc="http://schemas.openxmlformats.org/markup-compatibility/2006">
              <mc:Choice xmlns:v="urn:schemas-microsoft-com:vml" Requires="v">
                <p:oleObj name="Equation" r:id="rId15" imgW="152280" imgH="164880" progId="Equation.DSMT4">
                  <p:embed/>
                </p:oleObj>
              </mc:Choice>
              <mc:Fallback>
                <p:oleObj name="Equation" r:id="rId15" imgW="152280" imgH="164880" progId="Equation.DSMT4">
                  <p:embed/>
                  <p:pic>
                    <p:nvPicPr>
                      <p:cNvPr id="0" name=""/>
                      <p:cNvPicPr/>
                      <p:nvPr/>
                    </p:nvPicPr>
                    <p:blipFill>
                      <a:blip r:embed="rId16"/>
                      <a:stretch>
                        <a:fillRect/>
                      </a:stretch>
                    </p:blipFill>
                    <p:spPr>
                      <a:xfrm>
                        <a:off x="3710354" y="4425696"/>
                        <a:ext cx="303862" cy="32918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1DC6452-0C0F-41A3-A63C-67B9354722CB}"/>
              </a:ext>
            </a:extLst>
          </p:cNvPr>
          <p:cNvSpPr>
            <a:spLocks noGrp="1"/>
          </p:cNvSpPr>
          <p:nvPr>
            <p:ph idx="18"/>
          </p:nvPr>
        </p:nvSpPr>
        <p:spPr>
          <a:xfrm>
            <a:off x="3862285" y="4360725"/>
            <a:ext cx="2057400" cy="475890"/>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are true.</a:t>
            </a:r>
            <a:endParaRPr lang="en-US" dirty="0">
              <a:latin typeface="Calibri (Body)"/>
            </a:endParaRPr>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C1676AE8-6C22-4B1F-9282-800ED6C774E2}"/>
                  </a:ext>
                </a:extLst>
              </p:cNvPr>
              <p:cNvSpPr>
                <a:spLocks noGrp="1"/>
              </p:cNvSpPr>
              <p:nvPr>
                <p:ph idx="19"/>
              </p:nvPr>
            </p:nvSpPr>
            <p:spPr>
              <a:xfrm>
                <a:off x="457200" y="4953000"/>
                <a:ext cx="8110728" cy="805373"/>
              </a:xfrm>
            </p:spPr>
            <p:txBody>
              <a:bodyPr/>
              <a:lstStyle/>
              <a:p>
                <a:pPr marL="457200" indent="-457200">
                  <a:buFont typeface="+mj-lt"/>
                  <a:buAutoNum type="arabicPeriod" startAt="3"/>
                </a:pPr>
                <a:r>
                  <a:rPr kumimoji="0" lang="en-US" sz="2400" b="0" i="0" u="none" strike="noStrike" kern="1200" cap="none" spc="0" normalizeH="0" baseline="0" noProof="0" dirty="0">
                    <a:ln>
                      <a:noFill/>
                    </a:ln>
                    <a:solidFill>
                      <a:prstClr val="black"/>
                    </a:solidFill>
                    <a:effectLst/>
                    <a:uLnTx/>
                    <a:uFillTx/>
                    <a:latin typeface="Calibri (Body)"/>
                  </a:rPr>
                  <a:t>If </a:t>
                </a:r>
                <a:r>
                  <a:rPr kumimoji="0" lang="en-US" sz="2400" b="0" i="1" u="none" strike="noStrike" kern="1200" cap="none" spc="0" normalizeH="0" baseline="0" noProof="0" dirty="0">
                    <a:ln>
                      <a:noFill/>
                    </a:ln>
                    <a:solidFill>
                      <a:prstClr val="black"/>
                    </a:solidFill>
                    <a:effectLst/>
                    <a:uLnTx/>
                    <a:uFillTx/>
                    <a:latin typeface="Calibri (Body)"/>
                  </a:rPr>
                  <a:t>U</a:t>
                </a:r>
                <a:r>
                  <a:rPr kumimoji="0" lang="en-US" sz="2400" b="0" i="0" u="none" strike="noStrike" kern="1200" cap="none" spc="0" normalizeH="0" baseline="0" noProof="0" dirty="0">
                    <a:ln>
                      <a:noFill/>
                    </a:ln>
                    <a:solidFill>
                      <a:prstClr val="black"/>
                    </a:solidFill>
                    <a:effectLst/>
                    <a:uLnTx/>
                    <a:uFillTx/>
                    <a:latin typeface="Calibri (Body)"/>
                  </a:rPr>
                  <a:t> consists of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3</a:t>
                </a:r>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4</a:t>
                </a:r>
                <a:r>
                  <a:rPr kumimoji="0" lang="en-US" sz="2400" b="0" i="0" u="none" strike="noStrike" kern="1200" cap="none" spc="0" normalizeH="0" baseline="0" noProof="0" dirty="0">
                    <a:ln>
                      <a:noFill/>
                    </a:ln>
                    <a:solidFill>
                      <a:prstClr val="black"/>
                    </a:solidFill>
                    <a:effectLst/>
                    <a:uLnTx/>
                    <a:uFillTx/>
                    <a:latin typeface="Calibri (Body)"/>
                  </a:rPr>
                  <a:t>, and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5</a:t>
                </a:r>
                <a:r>
                  <a:rPr kumimoji="0" lang="en-US" sz="2400" b="0" i="0" u="none" strike="noStrike" kern="1200" cap="none" spc="0" normalizeH="0" baseline="0" noProof="0" dirty="0">
                    <a:ln>
                      <a:noFill/>
                    </a:ln>
                    <a:solidFill>
                      <a:prstClr val="black"/>
                    </a:solidFill>
                    <a:effectLst/>
                    <a:uLnTx/>
                    <a:uFillTx/>
                    <a:latin typeface="Calibri (Body)"/>
                  </a:rPr>
                  <a:t>, and </a:t>
                </a:r>
                <a:r>
                  <a:rPr kumimoji="0" lang="en-US" sz="2400" b="0" i="1" u="none" strike="noStrike" kern="1200" cap="none" spc="0" normalizeH="0" baseline="0" noProof="0" dirty="0">
                    <a:ln>
                      <a:noFill/>
                    </a:ln>
                    <a:solidFill>
                      <a:prstClr val="black"/>
                    </a:solidFill>
                    <a:effectLst/>
                    <a:uLnTx/>
                    <a:uFillTx/>
                    <a:latin typeface="Calibri (Body)"/>
                  </a:rPr>
                  <a:t>P(x) </a:t>
                </a:r>
                <a:r>
                  <a:rPr kumimoji="0" lang="en-US" sz="2400" b="0" i="0" u="none" strike="noStrike" kern="1200" cap="none" spc="0" normalizeH="0" baseline="0" noProof="0" dirty="0">
                    <a:ln>
                      <a:noFill/>
                    </a:ln>
                    <a:solidFill>
                      <a:prstClr val="black"/>
                    </a:solidFill>
                    <a:effectLst/>
                    <a:uLnTx/>
                    <a:uFillTx/>
                    <a:latin typeface="Calibri (Body)"/>
                  </a:rPr>
                  <a:t>is the statement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rPr>
                      <m:t>&lt;</m:t>
                    </m:r>
                  </m:oMath>
                </a14:m>
                <a:r>
                  <a:rPr kumimoji="0" lang="en-US" sz="2400" b="0" i="0" u="none" strike="noStrike" kern="1200" cap="none" spc="0" normalizeH="0" baseline="0" noProof="0" dirty="0">
                    <a:ln>
                      <a:noFill/>
                    </a:ln>
                    <a:solidFill>
                      <a:prstClr val="black"/>
                    </a:solidFill>
                    <a:effectLst/>
                    <a:uLnTx/>
                    <a:uFillTx/>
                    <a:latin typeface="Calibri (Body)"/>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400" b="0" i="0" u="none" strike="noStrike" kern="1200" cap="none" spc="0" normalizeH="0" baseline="0" noProof="0" dirty="0">
                    <a:ln>
                      <a:noFill/>
                    </a:ln>
                    <a:solidFill>
                      <a:prstClr val="black"/>
                    </a:solidFill>
                    <a:effectLst/>
                    <a:uLnTx/>
                    <a:uFillTx/>
                    <a:latin typeface="Calibri (Body)"/>
                  </a:rPr>
                  <a:t>”, then  both</a:t>
                </a:r>
                <a:endParaRPr lang="en-US" dirty="0">
                  <a:latin typeface="Calibri (Body)"/>
                </a:endParaRPr>
              </a:p>
            </p:txBody>
          </p:sp>
        </mc:Choice>
        <mc:Fallback xmlns="">
          <p:sp>
            <p:nvSpPr>
              <p:cNvPr id="13" name="Content Placeholder 12">
                <a:extLst>
                  <a:ext uri="{FF2B5EF4-FFF2-40B4-BE49-F238E27FC236}">
                    <a16:creationId xmlns:a16="http://schemas.microsoft.com/office/drawing/2014/main" id="{C1676AE8-6C22-4B1F-9282-800ED6C774E2}"/>
                  </a:ext>
                </a:extLst>
              </p:cNvPr>
              <p:cNvSpPr>
                <a:spLocks noGrp="1" noRot="1" noChangeAspect="1" noMove="1" noResize="1" noEditPoints="1" noAdjustHandles="1" noChangeArrowheads="1" noChangeShapeType="1" noTextEdit="1"/>
              </p:cNvSpPr>
              <p:nvPr>
                <p:ph idx="19"/>
              </p:nvPr>
            </p:nvSpPr>
            <p:spPr>
              <a:xfrm>
                <a:off x="457200" y="4953000"/>
                <a:ext cx="8110728" cy="805373"/>
              </a:xfrm>
              <a:blipFill>
                <a:blip r:embed="rId17"/>
                <a:stretch>
                  <a:fillRect l="-1202" t="-7576" r="-977" b="-18939"/>
                </a:stretch>
              </a:blipFill>
            </p:spPr>
            <p:txBody>
              <a:bodyPr/>
              <a:lstStyle/>
              <a:p>
                <a:r>
                  <a:rPr lang="en-US">
                    <a:noFill/>
                  </a:rPr>
                  <a:t> </a:t>
                </a:r>
              </a:p>
            </p:txBody>
          </p:sp>
        </mc:Fallback>
      </mc:AlternateContent>
      <p:graphicFrame>
        <p:nvGraphicFramePr>
          <p:cNvPr id="32" name="Object 31">
            <a:extLst>
              <a:ext uri="{FF2B5EF4-FFF2-40B4-BE49-F238E27FC236}">
                <a16:creationId xmlns:a16="http://schemas.microsoft.com/office/drawing/2014/main" id="{4E1C8E78-68CA-47C0-8F75-82ADF3D6CF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9353341"/>
              </p:ext>
            </p:extLst>
          </p:nvPr>
        </p:nvGraphicFramePr>
        <p:xfrm>
          <a:off x="2322576" y="5385816"/>
          <a:ext cx="301752" cy="301752"/>
        </p:xfrm>
        <a:graphic>
          <a:graphicData uri="http://schemas.openxmlformats.org/presentationml/2006/ole">
            <mc:AlternateContent xmlns:mc="http://schemas.openxmlformats.org/markup-compatibility/2006">
              <mc:Choice xmlns:v="urn:schemas-microsoft-com:vml" Requires="v">
                <p:oleObj name="Equation" r:id="rId18" imgW="152280" imgH="152280" progId="Equation.DSMT4">
                  <p:embed/>
                </p:oleObj>
              </mc:Choice>
              <mc:Fallback>
                <p:oleObj name="Equation" r:id="rId18" imgW="152280" imgH="152280" progId="Equation.DSMT4">
                  <p:embed/>
                  <p:pic>
                    <p:nvPicPr>
                      <p:cNvPr id="0" name=""/>
                      <p:cNvPicPr/>
                      <p:nvPr/>
                    </p:nvPicPr>
                    <p:blipFill>
                      <a:blip r:embed="rId19"/>
                      <a:stretch>
                        <a:fillRect/>
                      </a:stretch>
                    </p:blipFill>
                    <p:spPr>
                      <a:xfrm>
                        <a:off x="2322576" y="5385816"/>
                        <a:ext cx="301752" cy="30175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2D61C548-EFDE-49B7-9968-A780433C7218}"/>
              </a:ext>
            </a:extLst>
          </p:cNvPr>
          <p:cNvSpPr>
            <a:spLocks noGrp="1"/>
          </p:cNvSpPr>
          <p:nvPr>
            <p:ph idx="20"/>
          </p:nvPr>
        </p:nvSpPr>
        <p:spPr>
          <a:xfrm>
            <a:off x="2450592" y="5312664"/>
            <a:ext cx="1447800" cy="519186"/>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a:t>
            </a:r>
            <a:r>
              <a:rPr kumimoji="0" lang="en-US" sz="2400" b="0" i="0" u="none" strike="noStrike" kern="1200" cap="none" spc="0" normalizeH="0" baseline="0" noProof="0" dirty="0">
                <a:ln>
                  <a:noFill/>
                </a:ln>
                <a:solidFill>
                  <a:prstClr val="black"/>
                </a:solidFill>
                <a:effectLst/>
                <a:uLnTx/>
                <a:uFillTx/>
                <a:latin typeface="Calibri (Body)"/>
              </a:rPr>
              <a:t> and</a:t>
            </a:r>
            <a:endParaRPr lang="en-US" dirty="0">
              <a:latin typeface="Calibri (Body)"/>
            </a:endParaRPr>
          </a:p>
        </p:txBody>
      </p:sp>
      <p:graphicFrame>
        <p:nvGraphicFramePr>
          <p:cNvPr id="33" name="Object 32">
            <a:extLst>
              <a:ext uri="{FF2B5EF4-FFF2-40B4-BE49-F238E27FC236}">
                <a16:creationId xmlns:a16="http://schemas.microsoft.com/office/drawing/2014/main" id="{4B321D89-553B-4329-BF72-BE7AA296F00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1198535"/>
              </p:ext>
            </p:extLst>
          </p:nvPr>
        </p:nvGraphicFramePr>
        <p:xfrm>
          <a:off x="3776472" y="5376672"/>
          <a:ext cx="303862" cy="329184"/>
        </p:xfrm>
        <a:graphic>
          <a:graphicData uri="http://schemas.openxmlformats.org/presentationml/2006/ole">
            <mc:AlternateContent xmlns:mc="http://schemas.openxmlformats.org/markup-compatibility/2006">
              <mc:Choice xmlns:v="urn:schemas-microsoft-com:vml" Requires="v">
                <p:oleObj name="Equation" r:id="rId20" imgW="152280" imgH="164880" progId="Equation.DSMT4">
                  <p:embed/>
                </p:oleObj>
              </mc:Choice>
              <mc:Fallback>
                <p:oleObj name="Equation" r:id="rId20" imgW="152280" imgH="164880" progId="Equation.DSMT4">
                  <p:embed/>
                  <p:pic>
                    <p:nvPicPr>
                      <p:cNvPr id="0" name=""/>
                      <p:cNvPicPr/>
                      <p:nvPr/>
                    </p:nvPicPr>
                    <p:blipFill>
                      <a:blip r:embed="rId21"/>
                      <a:stretch>
                        <a:fillRect/>
                      </a:stretch>
                    </p:blipFill>
                    <p:spPr>
                      <a:xfrm>
                        <a:off x="3776472" y="5376672"/>
                        <a:ext cx="303862" cy="329184"/>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1EEB8364-CBA5-4ABF-A13E-2AEBD57EBBC3}"/>
              </a:ext>
            </a:extLst>
          </p:cNvPr>
          <p:cNvSpPr>
            <a:spLocks noGrp="1"/>
          </p:cNvSpPr>
          <p:nvPr>
            <p:ph idx="21"/>
          </p:nvPr>
        </p:nvSpPr>
        <p:spPr>
          <a:xfrm>
            <a:off x="3941064" y="5315711"/>
            <a:ext cx="4114800" cy="442661"/>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are true. But if </a:t>
            </a:r>
            <a:r>
              <a:rPr kumimoji="0" lang="en-US" sz="2400" b="0" i="1" u="none" strike="noStrike" kern="1200" cap="none" spc="0" normalizeH="0" baseline="0" noProof="0" dirty="0">
                <a:ln>
                  <a:noFill/>
                </a:ln>
                <a:solidFill>
                  <a:prstClr val="black"/>
                </a:solidFill>
                <a:effectLst/>
                <a:uLnTx/>
                <a:uFillTx/>
                <a:latin typeface="Calibri (Body)"/>
              </a:rPr>
              <a:t>P(x) </a:t>
            </a:r>
            <a:r>
              <a:rPr kumimoji="0" lang="en-US" sz="2400" b="0" i="0" u="none" strike="noStrike" kern="1200" cap="none" spc="0" normalizeH="0" baseline="0" noProof="0" dirty="0">
                <a:ln>
                  <a:noFill/>
                </a:ln>
                <a:solidFill>
                  <a:prstClr val="black"/>
                </a:solidFill>
                <a:effectLst/>
                <a:uLnTx/>
                <a:uFillTx/>
                <a:latin typeface="Calibri (Body)"/>
              </a:rPr>
              <a:t>is the</a:t>
            </a:r>
            <a:endParaRPr lang="en-US" dirty="0">
              <a:latin typeface="Calibri (Body)"/>
            </a:endParaRPr>
          </a:p>
        </p:txBody>
      </p:sp>
      <mc:AlternateContent xmlns:mc="http://schemas.openxmlformats.org/markup-compatibility/2006" xmlns:a14="http://schemas.microsoft.com/office/drawing/2010/main">
        <mc:Choice Requires="a14">
          <p:sp>
            <p:nvSpPr>
              <p:cNvPr id="16" name="Content Placeholder 15">
                <a:extLst>
                  <a:ext uri="{FF2B5EF4-FFF2-40B4-BE49-F238E27FC236}">
                    <a16:creationId xmlns:a16="http://schemas.microsoft.com/office/drawing/2014/main" id="{D6D4026C-3940-46CB-96CB-195DEAA73624}"/>
                  </a:ext>
                </a:extLst>
              </p:cNvPr>
              <p:cNvSpPr>
                <a:spLocks noGrp="1"/>
              </p:cNvSpPr>
              <p:nvPr>
                <p:ph idx="22"/>
              </p:nvPr>
            </p:nvSpPr>
            <p:spPr>
              <a:xfrm>
                <a:off x="914400" y="5688443"/>
                <a:ext cx="3810000" cy="408865"/>
              </a:xfrm>
            </p:spPr>
            <p:txBody>
              <a:bodyPr/>
              <a:lstStyle/>
              <a:p>
                <a:r>
                  <a:rPr kumimoji="0" lang="en-US" sz="2400" b="0" i="0" u="none" strike="noStrike" kern="1200" cap="none" spc="0" normalizeH="0" baseline="0" noProof="0" dirty="0">
                    <a:ln>
                      <a:noFill/>
                    </a:ln>
                    <a:solidFill>
                      <a:prstClr val="black"/>
                    </a:solidFill>
                    <a:effectLst/>
                    <a:uLnTx/>
                    <a:uFillTx/>
                    <a:latin typeface="Calibri (Body)"/>
                  </a:rPr>
                  <a:t>statement “</a:t>
                </a:r>
                <a:r>
                  <a:rPr kumimoji="0" lang="en-US" sz="2400" b="0" i="1" u="none" strike="noStrike" kern="1200" cap="none" spc="0" normalizeH="0" baseline="0" noProof="0" dirty="0">
                    <a:ln>
                      <a:noFill/>
                    </a:ln>
                    <a:solidFill>
                      <a:prstClr val="black"/>
                    </a:solidFill>
                    <a:effectLst/>
                    <a:uLnTx/>
                    <a:uFillTx/>
                    <a:latin typeface="Calibri (Body)"/>
                  </a:rPr>
                  <a:t>x</a:t>
                </a:r>
                <a:r>
                  <a:rPr kumimoji="0" lang="en-US" sz="2400" b="0" i="0" u="none" strike="noStrike" kern="1200" cap="none" spc="0" normalizeH="0" baseline="0" noProof="0" dirty="0">
                    <a:ln>
                      <a:noFill/>
                    </a:ln>
                    <a:solidFill>
                      <a:prstClr val="black"/>
                    </a:solidFill>
                    <a:effectLst/>
                    <a:uLnTx/>
                    <a:uFillTx/>
                    <a:latin typeface="Calibri (Body)"/>
                  </a:rPr>
                  <a:t> </a:t>
                </a:r>
                <a14:m>
                  <m:oMath xmlns:m="http://schemas.openxmlformats.org/officeDocument/2006/math">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rPr>
                      <m:t>&lt;</m:t>
                    </m:r>
                  </m:oMath>
                </a14:m>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rPr>
                  <a:t>2</a:t>
                </a:r>
                <a:r>
                  <a:rPr kumimoji="0" lang="en-US" sz="2400" b="0" i="0" u="none" strike="noStrike" kern="1200" cap="none" spc="0" normalizeH="0" baseline="0" noProof="0" dirty="0">
                    <a:ln>
                      <a:noFill/>
                    </a:ln>
                    <a:solidFill>
                      <a:prstClr val="black"/>
                    </a:solidFill>
                    <a:effectLst/>
                    <a:uLnTx/>
                    <a:uFillTx/>
                    <a:latin typeface="Calibri (Body)"/>
                  </a:rPr>
                  <a:t>”, then both</a:t>
                </a:r>
                <a:endParaRPr lang="en-US" dirty="0">
                  <a:latin typeface="Calibri (Body)"/>
                </a:endParaRPr>
              </a:p>
            </p:txBody>
          </p:sp>
        </mc:Choice>
        <mc:Fallback xmlns="">
          <p:sp>
            <p:nvSpPr>
              <p:cNvPr id="16" name="Content Placeholder 15">
                <a:extLst>
                  <a:ext uri="{FF2B5EF4-FFF2-40B4-BE49-F238E27FC236}">
                    <a16:creationId xmlns:a16="http://schemas.microsoft.com/office/drawing/2014/main" id="{D6D4026C-3940-46CB-96CB-195DEAA73624}"/>
                  </a:ext>
                </a:extLst>
              </p:cNvPr>
              <p:cNvSpPr>
                <a:spLocks noGrp="1" noRot="1" noChangeAspect="1" noMove="1" noResize="1" noEditPoints="1" noAdjustHandles="1" noChangeArrowheads="1" noChangeShapeType="1" noTextEdit="1"/>
              </p:cNvSpPr>
              <p:nvPr>
                <p:ph idx="22"/>
              </p:nvPr>
            </p:nvSpPr>
            <p:spPr>
              <a:xfrm>
                <a:off x="914400" y="5688443"/>
                <a:ext cx="3810000" cy="408865"/>
              </a:xfrm>
              <a:blipFill>
                <a:blip r:embed="rId22"/>
                <a:stretch>
                  <a:fillRect l="-2400" t="-11940" b="-46269"/>
                </a:stretch>
              </a:blipFill>
            </p:spPr>
            <p:txBody>
              <a:bodyPr/>
              <a:lstStyle/>
              <a:p>
                <a:r>
                  <a:rPr lang="en-US">
                    <a:noFill/>
                  </a:rPr>
                  <a:t> </a:t>
                </a:r>
              </a:p>
            </p:txBody>
          </p:sp>
        </mc:Fallback>
      </mc:AlternateContent>
      <p:graphicFrame>
        <p:nvGraphicFramePr>
          <p:cNvPr id="34" name="Object 33">
            <a:extLst>
              <a:ext uri="{FF2B5EF4-FFF2-40B4-BE49-F238E27FC236}">
                <a16:creationId xmlns:a16="http://schemas.microsoft.com/office/drawing/2014/main" id="{69AE87A1-521A-484B-86F5-91527A8867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0636848"/>
              </p:ext>
            </p:extLst>
          </p:nvPr>
        </p:nvGraphicFramePr>
        <p:xfrm>
          <a:off x="4535424" y="5769864"/>
          <a:ext cx="301752" cy="301752"/>
        </p:xfrm>
        <a:graphic>
          <a:graphicData uri="http://schemas.openxmlformats.org/presentationml/2006/ole">
            <mc:AlternateContent xmlns:mc="http://schemas.openxmlformats.org/markup-compatibility/2006">
              <mc:Choice xmlns:v="urn:schemas-microsoft-com:vml" Requires="v">
                <p:oleObj name="Equation" r:id="rId23" imgW="152280" imgH="152280" progId="Equation.DSMT4">
                  <p:embed/>
                </p:oleObj>
              </mc:Choice>
              <mc:Fallback>
                <p:oleObj name="Equation" r:id="rId23" imgW="152280" imgH="152280" progId="Equation.DSMT4">
                  <p:embed/>
                  <p:pic>
                    <p:nvPicPr>
                      <p:cNvPr id="0" name=""/>
                      <p:cNvPicPr/>
                      <p:nvPr/>
                    </p:nvPicPr>
                    <p:blipFill>
                      <a:blip r:embed="rId24"/>
                      <a:stretch>
                        <a:fillRect/>
                      </a:stretch>
                    </p:blipFill>
                    <p:spPr>
                      <a:xfrm>
                        <a:off x="4535424" y="5769864"/>
                        <a:ext cx="301752" cy="301752"/>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D288D33D-EE64-4E93-8303-33EC0F7C9EC5}"/>
              </a:ext>
            </a:extLst>
          </p:cNvPr>
          <p:cNvSpPr>
            <a:spLocks noGrp="1"/>
          </p:cNvSpPr>
          <p:nvPr>
            <p:ph idx="23"/>
          </p:nvPr>
        </p:nvSpPr>
        <p:spPr>
          <a:xfrm>
            <a:off x="4661543" y="5696712"/>
            <a:ext cx="1404470" cy="424165"/>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a:t>
            </a:r>
            <a:r>
              <a:rPr kumimoji="0" lang="en-US" sz="2400" b="0" i="0" u="none" strike="noStrike" kern="1200" cap="none" spc="0" normalizeH="0" baseline="0" noProof="0" dirty="0">
                <a:ln>
                  <a:noFill/>
                </a:ln>
                <a:solidFill>
                  <a:prstClr val="black"/>
                </a:solidFill>
                <a:effectLst/>
                <a:uLnTx/>
                <a:uFillTx/>
                <a:latin typeface="Calibri (Body)"/>
              </a:rPr>
              <a:t> and</a:t>
            </a:r>
            <a:endParaRPr lang="en-US" dirty="0">
              <a:latin typeface="Calibri (Body)"/>
            </a:endParaRPr>
          </a:p>
        </p:txBody>
      </p:sp>
      <p:graphicFrame>
        <p:nvGraphicFramePr>
          <p:cNvPr id="35" name="Object 34">
            <a:extLst>
              <a:ext uri="{FF2B5EF4-FFF2-40B4-BE49-F238E27FC236}">
                <a16:creationId xmlns:a16="http://schemas.microsoft.com/office/drawing/2014/main" id="{9D27F815-A3A7-4173-B28E-71A3DB96F3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22755479"/>
              </p:ext>
            </p:extLst>
          </p:nvPr>
        </p:nvGraphicFramePr>
        <p:xfrm>
          <a:off x="5998464" y="5742432"/>
          <a:ext cx="303862" cy="329184"/>
        </p:xfrm>
        <a:graphic>
          <a:graphicData uri="http://schemas.openxmlformats.org/presentationml/2006/ole">
            <mc:AlternateContent xmlns:mc="http://schemas.openxmlformats.org/markup-compatibility/2006">
              <mc:Choice xmlns:v="urn:schemas-microsoft-com:vml" Requires="v">
                <p:oleObj name="Equation" r:id="rId25" imgW="152280" imgH="164880" progId="Equation.DSMT4">
                  <p:embed/>
                </p:oleObj>
              </mc:Choice>
              <mc:Fallback>
                <p:oleObj name="Equation" r:id="rId25" imgW="152280" imgH="164880" progId="Equation.DSMT4">
                  <p:embed/>
                  <p:pic>
                    <p:nvPicPr>
                      <p:cNvPr id="0" name=""/>
                      <p:cNvPicPr/>
                      <p:nvPr/>
                    </p:nvPicPr>
                    <p:blipFill>
                      <a:blip r:embed="rId26"/>
                      <a:stretch>
                        <a:fillRect/>
                      </a:stretch>
                    </p:blipFill>
                    <p:spPr>
                      <a:xfrm>
                        <a:off x="5998464" y="5742432"/>
                        <a:ext cx="303862" cy="329184"/>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2070701D-00AA-40AE-B9B5-0DA2D98969BA}"/>
              </a:ext>
            </a:extLst>
          </p:cNvPr>
          <p:cNvSpPr>
            <a:spLocks noGrp="1"/>
          </p:cNvSpPr>
          <p:nvPr>
            <p:ph idx="24"/>
          </p:nvPr>
        </p:nvSpPr>
        <p:spPr>
          <a:xfrm>
            <a:off x="6150395" y="5687460"/>
            <a:ext cx="2085301" cy="452458"/>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x P(x)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sym typeface="Symbol"/>
              </a:rPr>
              <a:t>are false.</a:t>
            </a:r>
            <a:endParaRPr lang="en-US" dirty="0">
              <a:latin typeface="Calibri (Body)"/>
            </a:endParaRPr>
          </a:p>
        </p:txBody>
      </p:sp>
      <p:sp>
        <p:nvSpPr>
          <p:cNvPr id="25" name="Slide Number Placeholder 5">
            <a:extLst>
              <a:ext uri="{FF2B5EF4-FFF2-40B4-BE49-F238E27FC236}">
                <a16:creationId xmlns:a16="http://schemas.microsoft.com/office/drawing/2014/main" id="{3EFAA787-DF60-48B7-A4CF-EB0B4E143BA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80560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A179-9723-4A43-8D0A-FCF234577612}"/>
              </a:ext>
            </a:extLst>
          </p:cNvPr>
          <p:cNvSpPr>
            <a:spLocks noGrp="1"/>
          </p:cNvSpPr>
          <p:nvPr>
            <p:ph type="title"/>
          </p:nvPr>
        </p:nvSpPr>
        <p:spPr/>
        <p:txBody>
          <a:bodyPr/>
          <a:lstStyle/>
          <a:p>
            <a:r>
              <a:rPr lang="en-US" dirty="0"/>
              <a:t>Precedence of Quantifiers</a:t>
            </a:r>
          </a:p>
        </p:txBody>
      </p:sp>
      <p:sp>
        <p:nvSpPr>
          <p:cNvPr id="3" name="Content Placeholder 2">
            <a:extLst>
              <a:ext uri="{FF2B5EF4-FFF2-40B4-BE49-F238E27FC236}">
                <a16:creationId xmlns:a16="http://schemas.microsoft.com/office/drawing/2014/main" id="{58467878-E8D1-4D25-9327-43495CC5C5EA}"/>
              </a:ext>
            </a:extLst>
          </p:cNvPr>
          <p:cNvSpPr>
            <a:spLocks noGrp="1"/>
          </p:cNvSpPr>
          <p:nvPr>
            <p:ph idx="1"/>
          </p:nvPr>
        </p:nvSpPr>
        <p:spPr>
          <a:xfrm>
            <a:off x="457200" y="1295400"/>
            <a:ext cx="2590800" cy="52578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quantifiers</a:t>
            </a:r>
          </a:p>
        </p:txBody>
      </p:sp>
      <p:graphicFrame>
        <p:nvGraphicFramePr>
          <p:cNvPr id="16" name="Object 15">
            <a:extLst>
              <a:ext uri="{FF2B5EF4-FFF2-40B4-BE49-F238E27FC236}">
                <a16:creationId xmlns:a16="http://schemas.microsoft.com/office/drawing/2014/main" id="{3C38ED3C-23A9-438B-B6C2-4EA6F2276F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8636746"/>
              </p:ext>
            </p:extLst>
          </p:nvPr>
        </p:nvGraphicFramePr>
        <p:xfrm>
          <a:off x="2752344" y="1344168"/>
          <a:ext cx="354505" cy="38404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17" name="Object 16">
                        <a:extLst>
                          <a:ext uri="{FF2B5EF4-FFF2-40B4-BE49-F238E27FC236}">
                            <a16:creationId xmlns:a16="http://schemas.microsoft.com/office/drawing/2014/main" id="{DAEE5711-BC4B-4DA1-8DDC-2950AAB50EC5}"/>
                          </a:ext>
                        </a:extLst>
                      </p:cNvPr>
                      <p:cNvPicPr/>
                      <p:nvPr/>
                    </p:nvPicPr>
                    <p:blipFill>
                      <a:blip r:embed="rId3"/>
                      <a:stretch>
                        <a:fillRect/>
                      </a:stretch>
                    </p:blipFill>
                    <p:spPr>
                      <a:xfrm>
                        <a:off x="2752344" y="1344168"/>
                        <a:ext cx="354505" cy="38404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2D11691-02E8-4800-891E-4177F2EEBC30}"/>
              </a:ext>
            </a:extLst>
          </p:cNvPr>
          <p:cNvSpPr>
            <a:spLocks noGrp="1"/>
          </p:cNvSpPr>
          <p:nvPr>
            <p:ph idx="10"/>
          </p:nvPr>
        </p:nvSpPr>
        <p:spPr>
          <a:xfrm>
            <a:off x="3048000" y="1295400"/>
            <a:ext cx="838200" cy="45927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and</a:t>
            </a:r>
            <a:endParaRPr lang="en-US" dirty="0"/>
          </a:p>
        </p:txBody>
      </p:sp>
      <p:graphicFrame>
        <p:nvGraphicFramePr>
          <p:cNvPr id="17" name="Object 16">
            <a:extLst>
              <a:ext uri="{FF2B5EF4-FFF2-40B4-BE49-F238E27FC236}">
                <a16:creationId xmlns:a16="http://schemas.microsoft.com/office/drawing/2014/main" id="{CAEB18FB-A715-48EC-B342-1EE8B43B31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921182"/>
              </p:ext>
            </p:extLst>
          </p:nvPr>
        </p:nvGraphicFramePr>
        <p:xfrm>
          <a:off x="3694176" y="1371600"/>
          <a:ext cx="304800" cy="365760"/>
        </p:xfrm>
        <a:graphic>
          <a:graphicData uri="http://schemas.openxmlformats.org/presentationml/2006/ole">
            <mc:AlternateContent xmlns:mc="http://schemas.openxmlformats.org/markup-compatibility/2006">
              <mc:Choice xmlns:v="urn:schemas-microsoft-com:vml" Requires="v">
                <p:oleObj name="Equation" r:id="rId4" imgW="126720" imgH="152280" progId="Equation.DSMT4">
                  <p:embed/>
                </p:oleObj>
              </mc:Choice>
              <mc:Fallback>
                <p:oleObj name="Equation" r:id="rId4" imgW="126720" imgH="152280" progId="Equation.DSMT4">
                  <p:embed/>
                  <p:pic>
                    <p:nvPicPr>
                      <p:cNvPr id="18" name="Object 17">
                        <a:extLst>
                          <a:ext uri="{FF2B5EF4-FFF2-40B4-BE49-F238E27FC236}">
                            <a16:creationId xmlns:a16="http://schemas.microsoft.com/office/drawing/2014/main" id="{CCF84AFA-86D0-424B-9B8B-EFFF32789B62}"/>
                          </a:ext>
                        </a:extLst>
                      </p:cNvPr>
                      <p:cNvPicPr/>
                      <p:nvPr/>
                    </p:nvPicPr>
                    <p:blipFill>
                      <a:blip r:embed="rId5"/>
                      <a:stretch>
                        <a:fillRect/>
                      </a:stretch>
                    </p:blipFill>
                    <p:spPr>
                      <a:xfrm>
                        <a:off x="3694176" y="1371600"/>
                        <a:ext cx="304800" cy="3657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D4A2755-3B66-4624-AAA2-7938FD85464B}"/>
              </a:ext>
            </a:extLst>
          </p:cNvPr>
          <p:cNvSpPr>
            <a:spLocks noGrp="1"/>
          </p:cNvSpPr>
          <p:nvPr>
            <p:ph idx="11"/>
          </p:nvPr>
        </p:nvSpPr>
        <p:spPr>
          <a:xfrm>
            <a:off x="3954780" y="1289342"/>
            <a:ext cx="4983480" cy="45927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have higher precedence than all</a:t>
            </a:r>
            <a:endParaRPr lang="en-US" dirty="0"/>
          </a:p>
        </p:txBody>
      </p:sp>
      <p:sp>
        <p:nvSpPr>
          <p:cNvPr id="6" name="Content Placeholder 5">
            <a:extLst>
              <a:ext uri="{FF2B5EF4-FFF2-40B4-BE49-F238E27FC236}">
                <a16:creationId xmlns:a16="http://schemas.microsoft.com/office/drawing/2014/main" id="{5133AA10-3A91-4BE7-A147-190E030205DB}"/>
              </a:ext>
            </a:extLst>
          </p:cNvPr>
          <p:cNvSpPr>
            <a:spLocks noGrp="1"/>
          </p:cNvSpPr>
          <p:nvPr>
            <p:ph idx="12"/>
          </p:nvPr>
        </p:nvSpPr>
        <p:spPr>
          <a:xfrm>
            <a:off x="457200" y="1719072"/>
            <a:ext cx="3429000" cy="135039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the logical operators.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For example,</a:t>
            </a:r>
            <a:endParaRPr lang="en-US" dirty="0"/>
          </a:p>
        </p:txBody>
      </p:sp>
      <p:graphicFrame>
        <p:nvGraphicFramePr>
          <p:cNvPr id="19" name="Object 18">
            <a:extLst>
              <a:ext uri="{FF2B5EF4-FFF2-40B4-BE49-F238E27FC236}">
                <a16:creationId xmlns:a16="http://schemas.microsoft.com/office/drawing/2014/main" id="{B47A5E3C-545C-4DA3-9B09-C56EB196B0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28695031"/>
              </p:ext>
            </p:extLst>
          </p:nvPr>
        </p:nvGraphicFramePr>
        <p:xfrm>
          <a:off x="2432304" y="2432304"/>
          <a:ext cx="354506" cy="38404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29" name="Object 28">
                        <a:extLst>
                          <a:ext uri="{FF2B5EF4-FFF2-40B4-BE49-F238E27FC236}">
                            <a16:creationId xmlns:a16="http://schemas.microsoft.com/office/drawing/2014/main" id="{F0E5377E-8915-4E52-9642-EC9A2613C9EC}"/>
                          </a:ext>
                        </a:extLst>
                      </p:cNvPr>
                      <p:cNvPicPr/>
                      <p:nvPr/>
                    </p:nvPicPr>
                    <p:blipFill>
                      <a:blip r:embed="rId7"/>
                      <a:stretch>
                        <a:fillRect/>
                      </a:stretch>
                    </p:blipFill>
                    <p:spPr>
                      <a:xfrm>
                        <a:off x="2432304" y="2432304"/>
                        <a:ext cx="354506" cy="38404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725839B-DABB-423B-9549-6443284DBF3F}"/>
              </a:ext>
            </a:extLst>
          </p:cNvPr>
          <p:cNvSpPr>
            <a:spLocks noGrp="1"/>
          </p:cNvSpPr>
          <p:nvPr>
            <p:ph idx="13"/>
          </p:nvPr>
        </p:nvSpPr>
        <p:spPr>
          <a:xfrm>
            <a:off x="2569933" y="2387138"/>
            <a:ext cx="3048000" cy="465508"/>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P(x)</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Q(x)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means</a:t>
            </a:r>
            <a:endParaRPr lang="en-US" dirty="0"/>
          </a:p>
        </p:txBody>
      </p:sp>
      <p:graphicFrame>
        <p:nvGraphicFramePr>
          <p:cNvPr id="20" name="Object 19">
            <a:extLst>
              <a:ext uri="{FF2B5EF4-FFF2-40B4-BE49-F238E27FC236}">
                <a16:creationId xmlns:a16="http://schemas.microsoft.com/office/drawing/2014/main" id="{162777E5-E434-442F-B468-1D32B94996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7913824"/>
              </p:ext>
            </p:extLst>
          </p:nvPr>
        </p:nvGraphicFramePr>
        <p:xfrm>
          <a:off x="5471159" y="2359152"/>
          <a:ext cx="2682241" cy="609600"/>
        </p:xfrm>
        <a:graphic>
          <a:graphicData uri="http://schemas.openxmlformats.org/presentationml/2006/ole">
            <mc:AlternateContent xmlns:mc="http://schemas.openxmlformats.org/markup-compatibility/2006">
              <mc:Choice xmlns:v="urn:schemas-microsoft-com:vml" Requires="v">
                <p:oleObj name="Equation" r:id="rId8" imgW="1117440" imgH="253800" progId="Equation.DSMT4">
                  <p:embed/>
                </p:oleObj>
              </mc:Choice>
              <mc:Fallback>
                <p:oleObj name="Equation" r:id="rId8" imgW="1117440" imgH="253800" progId="Equation.DSMT4">
                  <p:embed/>
                  <p:pic>
                    <p:nvPicPr>
                      <p:cNvPr id="0" name=""/>
                      <p:cNvPicPr/>
                      <p:nvPr/>
                    </p:nvPicPr>
                    <p:blipFill>
                      <a:blip r:embed="rId9"/>
                      <a:stretch>
                        <a:fillRect/>
                      </a:stretch>
                    </p:blipFill>
                    <p:spPr>
                      <a:xfrm>
                        <a:off x="5471159" y="2359152"/>
                        <a:ext cx="2682241" cy="6096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B44E65C-3A22-40FA-BCE2-43678A4118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8147526"/>
              </p:ext>
            </p:extLst>
          </p:nvPr>
        </p:nvGraphicFramePr>
        <p:xfrm>
          <a:off x="512064" y="3017520"/>
          <a:ext cx="2636838" cy="592138"/>
        </p:xfrm>
        <a:graphic>
          <a:graphicData uri="http://schemas.openxmlformats.org/presentationml/2006/ole">
            <mc:AlternateContent xmlns:mc="http://schemas.openxmlformats.org/markup-compatibility/2006">
              <mc:Choice xmlns:v="urn:schemas-microsoft-com:vml" Requires="v">
                <p:oleObj name="Equation" r:id="rId10" imgW="1130040" imgH="253800" progId="Equation.DSMT4">
                  <p:embed/>
                </p:oleObj>
              </mc:Choice>
              <mc:Fallback>
                <p:oleObj name="Equation" r:id="rId10" imgW="1130040" imgH="253800" progId="Equation.DSMT4">
                  <p:embed/>
                  <p:pic>
                    <p:nvPicPr>
                      <p:cNvPr id="0" name=""/>
                      <p:cNvPicPr/>
                      <p:nvPr/>
                    </p:nvPicPr>
                    <p:blipFill>
                      <a:blip r:embed="rId11"/>
                      <a:stretch>
                        <a:fillRect/>
                      </a:stretch>
                    </p:blipFill>
                    <p:spPr>
                      <a:xfrm>
                        <a:off x="512064" y="3017520"/>
                        <a:ext cx="2636838" cy="5921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F90202E-9781-4516-AC16-F31CDFD7BC13}"/>
              </a:ext>
            </a:extLst>
          </p:cNvPr>
          <p:cNvSpPr>
            <a:spLocks noGrp="1"/>
          </p:cNvSpPr>
          <p:nvPr>
            <p:ph idx="14"/>
          </p:nvPr>
        </p:nvSpPr>
        <p:spPr>
          <a:xfrm>
            <a:off x="3124200" y="3035808"/>
            <a:ext cx="4191000" cy="59213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means something different.</a:t>
            </a:r>
          </a:p>
        </p:txBody>
      </p:sp>
      <p:sp>
        <p:nvSpPr>
          <p:cNvPr id="9" name="Content Placeholder 8">
            <a:extLst>
              <a:ext uri="{FF2B5EF4-FFF2-40B4-BE49-F238E27FC236}">
                <a16:creationId xmlns:a16="http://schemas.microsoft.com/office/drawing/2014/main" id="{08D2792B-FFD3-4EFB-B822-4502D5F9CEF6}"/>
              </a:ext>
            </a:extLst>
          </p:cNvPr>
          <p:cNvSpPr>
            <a:spLocks noGrp="1"/>
          </p:cNvSpPr>
          <p:nvPr>
            <p:ph idx="15"/>
          </p:nvPr>
        </p:nvSpPr>
        <p:spPr>
          <a:xfrm>
            <a:off x="463265" y="3692930"/>
            <a:ext cx="5105400" cy="545862"/>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Unfortunately, often people write</a:t>
            </a:r>
            <a:endParaRPr lang="en-US" dirty="0"/>
          </a:p>
        </p:txBody>
      </p:sp>
      <p:graphicFrame>
        <p:nvGraphicFramePr>
          <p:cNvPr id="22" name="Object 21">
            <a:extLst>
              <a:ext uri="{FF2B5EF4-FFF2-40B4-BE49-F238E27FC236}">
                <a16:creationId xmlns:a16="http://schemas.microsoft.com/office/drawing/2014/main" id="{EC8E30D9-4063-442D-A99C-89298BE3C7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7455451"/>
              </p:ext>
            </p:extLst>
          </p:nvPr>
        </p:nvGraphicFramePr>
        <p:xfrm>
          <a:off x="5440680" y="3749040"/>
          <a:ext cx="354506" cy="384048"/>
        </p:xfrm>
        <a:graphic>
          <a:graphicData uri="http://schemas.openxmlformats.org/presentationml/2006/ole">
            <mc:AlternateContent xmlns:mc="http://schemas.openxmlformats.org/markup-compatibility/2006">
              <mc:Choice xmlns:v="urn:schemas-microsoft-com:vml" Requires="v">
                <p:oleObj name="Equation" r:id="rId12" imgW="152280" imgH="164880" progId="Equation.DSMT4">
                  <p:embed/>
                </p:oleObj>
              </mc:Choice>
              <mc:Fallback>
                <p:oleObj name="Equation" r:id="rId12" imgW="152280" imgH="164880" progId="Equation.DSMT4">
                  <p:embed/>
                  <p:pic>
                    <p:nvPicPr>
                      <p:cNvPr id="0" name=""/>
                      <p:cNvPicPr/>
                      <p:nvPr/>
                    </p:nvPicPr>
                    <p:blipFill>
                      <a:blip r:embed="rId13"/>
                      <a:stretch>
                        <a:fillRect/>
                      </a:stretch>
                    </p:blipFill>
                    <p:spPr>
                      <a:xfrm>
                        <a:off x="5440680" y="3749040"/>
                        <a:ext cx="354506" cy="38404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97772DF5-CFE2-4135-A133-59A25BC5F148}"/>
              </a:ext>
            </a:extLst>
          </p:cNvPr>
          <p:cNvSpPr>
            <a:spLocks noGrp="1"/>
          </p:cNvSpPr>
          <p:nvPr>
            <p:ph idx="16"/>
          </p:nvPr>
        </p:nvSpPr>
        <p:spPr>
          <a:xfrm>
            <a:off x="5562600" y="3700281"/>
            <a:ext cx="2895600" cy="545861"/>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P(x)</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Q(x)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when</a:t>
            </a:r>
            <a:endParaRPr lang="en-US" dirty="0"/>
          </a:p>
        </p:txBody>
      </p:sp>
      <p:sp>
        <p:nvSpPr>
          <p:cNvPr id="11" name="Content Placeholder 10">
            <a:extLst>
              <a:ext uri="{FF2B5EF4-FFF2-40B4-BE49-F238E27FC236}">
                <a16:creationId xmlns:a16="http://schemas.microsoft.com/office/drawing/2014/main" id="{6BD8764E-855C-4635-82A2-FD182734D141}"/>
              </a:ext>
            </a:extLst>
          </p:cNvPr>
          <p:cNvSpPr>
            <a:spLocks noGrp="1"/>
          </p:cNvSpPr>
          <p:nvPr>
            <p:ph idx="17"/>
          </p:nvPr>
        </p:nvSpPr>
        <p:spPr>
          <a:xfrm>
            <a:off x="457200" y="4114800"/>
            <a:ext cx="1828800" cy="55001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they mean</a:t>
            </a:r>
            <a:endParaRPr lang="en-US" dirty="0"/>
          </a:p>
        </p:txBody>
      </p:sp>
      <p:graphicFrame>
        <p:nvGraphicFramePr>
          <p:cNvPr id="23" name="Object 22">
            <a:extLst>
              <a:ext uri="{FF2B5EF4-FFF2-40B4-BE49-F238E27FC236}">
                <a16:creationId xmlns:a16="http://schemas.microsoft.com/office/drawing/2014/main" id="{5ECDB17D-927C-4C26-8FC9-215350DFA2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4772037"/>
              </p:ext>
            </p:extLst>
          </p:nvPr>
        </p:nvGraphicFramePr>
        <p:xfrm>
          <a:off x="2133600" y="4105656"/>
          <a:ext cx="2753442" cy="592138"/>
        </p:xfrm>
        <a:graphic>
          <a:graphicData uri="http://schemas.openxmlformats.org/presentationml/2006/ole">
            <mc:AlternateContent xmlns:mc="http://schemas.openxmlformats.org/markup-compatibility/2006">
              <mc:Choice xmlns:v="urn:schemas-microsoft-com:vml" Requires="v">
                <p:oleObj name="Equation" r:id="rId14" imgW="1180800" imgH="253800" progId="Equation.DSMT4">
                  <p:embed/>
                </p:oleObj>
              </mc:Choice>
              <mc:Fallback>
                <p:oleObj name="Equation" r:id="rId14" imgW="1180800" imgH="253800" progId="Equation.DSMT4">
                  <p:embed/>
                  <p:pic>
                    <p:nvPicPr>
                      <p:cNvPr id="0" name=""/>
                      <p:cNvPicPr/>
                      <p:nvPr/>
                    </p:nvPicPr>
                    <p:blipFill>
                      <a:blip r:embed="rId15"/>
                      <a:stretch>
                        <a:fillRect/>
                      </a:stretch>
                    </p:blipFill>
                    <p:spPr>
                      <a:xfrm>
                        <a:off x="2133600" y="4105656"/>
                        <a:ext cx="2753442" cy="59213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0A47297-9B58-4DE5-BEF2-A092912F450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62783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CFA3-3D46-4526-813F-C055F43160BD}"/>
              </a:ext>
            </a:extLst>
          </p:cNvPr>
          <p:cNvSpPr>
            <a:spLocks noGrp="1"/>
          </p:cNvSpPr>
          <p:nvPr>
            <p:ph type="title"/>
          </p:nvPr>
        </p:nvSpPr>
        <p:spPr/>
        <p:txBody>
          <a:bodyPr/>
          <a:lstStyle/>
          <a:p>
            <a:r>
              <a:rPr lang="en-IN" dirty="0"/>
              <a:t>Translating from English to Logic</a:t>
            </a:r>
            <a:r>
              <a:rPr lang="en-IN" sz="1500" dirty="0"/>
              <a:t> 1</a:t>
            </a:r>
            <a:endParaRPr lang="en-US" dirty="0"/>
          </a:p>
        </p:txBody>
      </p:sp>
      <p:sp>
        <p:nvSpPr>
          <p:cNvPr id="3" name="Content Placeholder 2">
            <a:extLst>
              <a:ext uri="{FF2B5EF4-FFF2-40B4-BE49-F238E27FC236}">
                <a16:creationId xmlns:a16="http://schemas.microsoft.com/office/drawing/2014/main" id="{467F1C1A-92DB-4DAF-88A1-0EA4CCA6E1A1}"/>
              </a:ext>
            </a:extLst>
          </p:cNvPr>
          <p:cNvSpPr>
            <a:spLocks noGrp="1"/>
          </p:cNvSpPr>
          <p:nvPr>
            <p:ph idx="1"/>
          </p:nvPr>
        </p:nvSpPr>
        <p:spPr>
          <a:xfrm>
            <a:off x="457200" y="1295400"/>
            <a:ext cx="8534400" cy="5257800"/>
          </a:xfrm>
        </p:spPr>
        <p:txBody>
          <a:bodyPr/>
          <a:lstStyle/>
          <a:p>
            <a:pPr marL="0" marR="0" lvl="0" indent="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Translate the following sentence into predicate logic: “Every student in this class has taken a course in Java.”</a:t>
            </a:r>
          </a:p>
          <a:p>
            <a:pPr marL="0" marR="0" lvl="0" indent="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First decide on the domain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200"/>
              </a:spcBef>
              <a:spcAft>
                <a:spcPts val="600"/>
              </a:spcAft>
              <a:buClr>
                <a:srgbClr val="04617B"/>
              </a:buClr>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all students in this class, define a propositional function J(</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denoting “x has taken a course in Java” and translate as</a:t>
            </a:r>
            <a:endParaRPr lang="en-US" dirty="0"/>
          </a:p>
        </p:txBody>
      </p:sp>
      <p:graphicFrame>
        <p:nvGraphicFramePr>
          <p:cNvPr id="16" name="Object 15">
            <a:extLst>
              <a:ext uri="{FF2B5EF4-FFF2-40B4-BE49-F238E27FC236}">
                <a16:creationId xmlns:a16="http://schemas.microsoft.com/office/drawing/2014/main" id="{6D9FE2FF-A08B-4897-B211-0B96BB0A91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3389415"/>
              </p:ext>
            </p:extLst>
          </p:nvPr>
        </p:nvGraphicFramePr>
        <p:xfrm>
          <a:off x="2459736" y="4526280"/>
          <a:ext cx="303862" cy="329184"/>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19" name="Object 18">
                        <a:extLst>
                          <a:ext uri="{FF2B5EF4-FFF2-40B4-BE49-F238E27FC236}">
                            <a16:creationId xmlns:a16="http://schemas.microsoft.com/office/drawing/2014/main" id="{B47A5E3C-545C-4DA3-9B09-C56EB196B055}"/>
                          </a:ext>
                        </a:extLst>
                      </p:cNvPr>
                      <p:cNvPicPr/>
                      <p:nvPr/>
                    </p:nvPicPr>
                    <p:blipFill>
                      <a:blip r:embed="rId3"/>
                      <a:stretch>
                        <a:fillRect/>
                      </a:stretch>
                    </p:blipFill>
                    <p:spPr>
                      <a:xfrm>
                        <a:off x="2459736" y="4526280"/>
                        <a:ext cx="303862" cy="3291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53F57FD-BA12-469F-8015-BF8EF158ADFE}"/>
              </a:ext>
            </a:extLst>
          </p:cNvPr>
          <p:cNvSpPr>
            <a:spLocks noGrp="1"/>
          </p:cNvSpPr>
          <p:nvPr>
            <p:ph idx="10"/>
          </p:nvPr>
        </p:nvSpPr>
        <p:spPr>
          <a:xfrm>
            <a:off x="2450592" y="4471416"/>
            <a:ext cx="990600" cy="468923"/>
          </a:xfrm>
        </p:spPr>
        <p:txBody>
          <a:bodyPr/>
          <a:lstStyle/>
          <a:p>
            <a:pPr marL="457200" marR="0" lvl="1" indent="-342900" algn="l" defTabSz="457200" rtl="0" eaLnBrk="1" fontAlgn="auto" latinLnBrk="0" hangingPunct="1">
              <a:lnSpc>
                <a:spcPct val="100000"/>
              </a:lnSpc>
              <a:spcBef>
                <a:spcPts val="200"/>
              </a:spcBef>
              <a:spcAft>
                <a:spcPts val="600"/>
              </a:spcAft>
              <a:buClr>
                <a:srgbClr val="04617B"/>
              </a:buClr>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J(x).</a:t>
            </a:r>
          </a:p>
        </p:txBody>
      </p:sp>
      <p:sp>
        <p:nvSpPr>
          <p:cNvPr id="5" name="Content Placeholder 4">
            <a:extLst>
              <a:ext uri="{FF2B5EF4-FFF2-40B4-BE49-F238E27FC236}">
                <a16:creationId xmlns:a16="http://schemas.microsoft.com/office/drawing/2014/main" id="{2547718D-FB74-416F-BA78-8A309976038C}"/>
              </a:ext>
            </a:extLst>
          </p:cNvPr>
          <p:cNvSpPr>
            <a:spLocks noGrp="1"/>
          </p:cNvSpPr>
          <p:nvPr>
            <p:ph idx="11"/>
          </p:nvPr>
        </p:nvSpPr>
        <p:spPr>
          <a:xfrm>
            <a:off x="457200" y="4928616"/>
            <a:ext cx="8577072" cy="1223354"/>
          </a:xfrm>
        </p:spPr>
        <p:txBody>
          <a:bodyPr/>
          <a:lstStyle/>
          <a:p>
            <a:pPr marL="457200" indent="-347472"/>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But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all people, also define a propositional function S(x) denoting “x is a student in this class” and translate as</a:t>
            </a:r>
            <a:endParaRPr lang="en-US" dirty="0"/>
          </a:p>
        </p:txBody>
      </p:sp>
      <p:graphicFrame>
        <p:nvGraphicFramePr>
          <p:cNvPr id="19" name="Object 18">
            <a:extLst>
              <a:ext uri="{FF2B5EF4-FFF2-40B4-BE49-F238E27FC236}">
                <a16:creationId xmlns:a16="http://schemas.microsoft.com/office/drawing/2014/main" id="{808EB55D-74B0-44AB-BE92-347D24A2A9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01011096"/>
              </p:ext>
            </p:extLst>
          </p:nvPr>
        </p:nvGraphicFramePr>
        <p:xfrm>
          <a:off x="1316736" y="5687568"/>
          <a:ext cx="2133600" cy="468923"/>
        </p:xfrm>
        <a:graphic>
          <a:graphicData uri="http://schemas.openxmlformats.org/presentationml/2006/ole">
            <mc:AlternateContent xmlns:mc="http://schemas.openxmlformats.org/markup-compatibility/2006">
              <mc:Choice xmlns:v="urn:schemas-microsoft-com:vml" Requires="v">
                <p:oleObj name="Equation" r:id="rId4" imgW="1155600" imgH="253800" progId="Equation.DSMT4">
                  <p:embed/>
                </p:oleObj>
              </mc:Choice>
              <mc:Fallback>
                <p:oleObj name="Equation" r:id="rId4" imgW="1155600" imgH="253800" progId="Equation.DSMT4">
                  <p:embed/>
                  <p:pic>
                    <p:nvPicPr>
                      <p:cNvPr id="0" name=""/>
                      <p:cNvPicPr/>
                      <p:nvPr/>
                    </p:nvPicPr>
                    <p:blipFill>
                      <a:blip r:embed="rId5"/>
                      <a:stretch>
                        <a:fillRect/>
                      </a:stretch>
                    </p:blipFill>
                    <p:spPr>
                      <a:xfrm>
                        <a:off x="1316736" y="5687568"/>
                        <a:ext cx="2133600" cy="46892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14C7059-A8D6-4B04-909E-4203362F55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8978419"/>
              </p:ext>
            </p:extLst>
          </p:nvPr>
        </p:nvGraphicFramePr>
        <p:xfrm>
          <a:off x="1981200" y="6164733"/>
          <a:ext cx="1774743" cy="407987"/>
        </p:xfrm>
        <a:graphic>
          <a:graphicData uri="http://schemas.openxmlformats.org/presentationml/2006/ole">
            <mc:AlternateContent xmlns:mc="http://schemas.openxmlformats.org/markup-compatibility/2006">
              <mc:Choice xmlns:v="urn:schemas-microsoft-com:vml" Requires="v">
                <p:oleObj name="Equation" r:id="rId6" imgW="1104840" imgH="253800" progId="Equation.DSMT4">
                  <p:embed/>
                </p:oleObj>
              </mc:Choice>
              <mc:Fallback>
                <p:oleObj name="Equation" r:id="rId6" imgW="1104840" imgH="253800" progId="Equation.DSMT4">
                  <p:embed/>
                  <p:pic>
                    <p:nvPicPr>
                      <p:cNvPr id="0" name=""/>
                      <p:cNvPicPr/>
                      <p:nvPr/>
                    </p:nvPicPr>
                    <p:blipFill>
                      <a:blip r:embed="rId7"/>
                      <a:stretch>
                        <a:fillRect/>
                      </a:stretch>
                    </p:blipFill>
                    <p:spPr>
                      <a:xfrm>
                        <a:off x="1981200" y="6164733"/>
                        <a:ext cx="1774743" cy="40798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672678B-1579-4695-8886-3C31B9D7E0D5}"/>
              </a:ext>
            </a:extLst>
          </p:cNvPr>
          <p:cNvSpPr>
            <a:spLocks noGrp="1"/>
          </p:cNvSpPr>
          <p:nvPr>
            <p:ph idx="12"/>
          </p:nvPr>
        </p:nvSpPr>
        <p:spPr>
          <a:xfrm>
            <a:off x="3694176" y="6142495"/>
            <a:ext cx="3810000" cy="381000"/>
          </a:xfrm>
        </p:spPr>
        <p:txBody>
          <a:bodyPr/>
          <a:lstStyle/>
          <a:p>
            <a:pPr marL="0" marR="0" lvl="2" indent="0" algn="l" defTabSz="457200" rtl="0" eaLnBrk="1" fontAlgn="auto" latinLnBrk="0" hangingPunct="1">
              <a:lnSpc>
                <a:spcPct val="100000"/>
              </a:lnSpc>
              <a:spcBef>
                <a:spcPts val="200"/>
              </a:spcBef>
              <a:spcAft>
                <a:spcPts val="600"/>
              </a:spcAft>
              <a:buClr>
                <a:srgbClr val="B60000"/>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not correct. What does it mean?</a:t>
            </a:r>
          </a:p>
        </p:txBody>
      </p:sp>
      <p:sp>
        <p:nvSpPr>
          <p:cNvPr id="15" name="Slide Number Placeholder 5">
            <a:extLst>
              <a:ext uri="{FF2B5EF4-FFF2-40B4-BE49-F238E27FC236}">
                <a16:creationId xmlns:a16="http://schemas.microsoft.com/office/drawing/2014/main" id="{52D239D7-381F-49F5-A647-C269D02E357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354401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65D7-EAA9-4346-A53F-267F8EE01C8D}"/>
              </a:ext>
            </a:extLst>
          </p:cNvPr>
          <p:cNvSpPr>
            <a:spLocks noGrp="1"/>
          </p:cNvSpPr>
          <p:nvPr>
            <p:ph type="title"/>
          </p:nvPr>
        </p:nvSpPr>
        <p:spPr/>
        <p:txBody>
          <a:bodyPr/>
          <a:lstStyle/>
          <a:p>
            <a:r>
              <a:rPr lang="en-IN" dirty="0"/>
              <a:t>Translating from English to Logic</a:t>
            </a:r>
            <a:r>
              <a:rPr lang="en-IN" sz="1500" dirty="0"/>
              <a:t> 2</a:t>
            </a:r>
            <a:endParaRPr lang="en-US" dirty="0"/>
          </a:p>
        </p:txBody>
      </p:sp>
      <p:sp>
        <p:nvSpPr>
          <p:cNvPr id="3" name="Content Placeholder 2">
            <a:extLst>
              <a:ext uri="{FF2B5EF4-FFF2-40B4-BE49-F238E27FC236}">
                <a16:creationId xmlns:a16="http://schemas.microsoft.com/office/drawing/2014/main" id="{8437A20D-D92C-4E6E-8CD9-982B9527A069}"/>
              </a:ext>
            </a:extLst>
          </p:cNvPr>
          <p:cNvSpPr>
            <a:spLocks noGrp="1"/>
          </p:cNvSpPr>
          <p:nvPr>
            <p:ph idx="1"/>
          </p:nvPr>
        </p:nvSpPr>
        <p:spPr>
          <a:xfrm>
            <a:off x="457200" y="1295400"/>
            <a:ext cx="8229600" cy="3276899"/>
          </a:xfrm>
        </p:spPr>
        <p:txBody>
          <a:bodyPr/>
          <a:lstStyle/>
          <a:p>
            <a:pPr marL="0" marR="0" lvl="0" indent="0" algn="l" defTabSz="4572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2</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Translate the following sentence into predicate logic: “Some student in this class has taken a course in Java.”</a:t>
            </a:r>
          </a:p>
          <a:p>
            <a:pPr marL="0" marR="0" lvl="0" indent="0" algn="l" defTabSz="4572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First decide on the domain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000"/>
              </a:spcBef>
              <a:spcAft>
                <a:spcPts val="600"/>
              </a:spcAft>
              <a:buClr>
                <a:srgbClr val="04617B"/>
              </a:buClr>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all students in this class, translate as</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8" name="Object 17">
            <a:extLst>
              <a:ext uri="{FF2B5EF4-FFF2-40B4-BE49-F238E27FC236}">
                <a16:creationId xmlns:a16="http://schemas.microsoft.com/office/drawing/2014/main" id="{4DCAB256-7328-4CA4-B653-D669AD3E75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35992612"/>
              </p:ext>
            </p:extLst>
          </p:nvPr>
        </p:nvGraphicFramePr>
        <p:xfrm>
          <a:off x="2331720" y="4690872"/>
          <a:ext cx="304800" cy="304800"/>
        </p:xfrm>
        <a:graphic>
          <a:graphicData uri="http://schemas.openxmlformats.org/presentationml/2006/ole">
            <mc:AlternateContent xmlns:mc="http://schemas.openxmlformats.org/markup-compatibility/2006">
              <mc:Choice xmlns:v="urn:schemas-microsoft-com:vml" Requires="v">
                <p:oleObj name="Equation" r:id="rId2" imgW="152280" imgH="152280" progId="Equation.DSMT4">
                  <p:embed/>
                </p:oleObj>
              </mc:Choice>
              <mc:Fallback>
                <p:oleObj name="Equation" r:id="rId2" imgW="152280" imgH="152280" progId="Equation.DSMT4">
                  <p:embed/>
                  <p:pic>
                    <p:nvPicPr>
                      <p:cNvPr id="0" name=""/>
                      <p:cNvPicPr/>
                      <p:nvPr/>
                    </p:nvPicPr>
                    <p:blipFill>
                      <a:blip r:embed="rId3"/>
                      <a:stretch>
                        <a:fillRect/>
                      </a:stretch>
                    </p:blipFill>
                    <p:spPr>
                      <a:xfrm>
                        <a:off x="2331720" y="4690872"/>
                        <a:ext cx="304800" cy="304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A6DEC97-D0E2-44C2-AE09-3C47A42DECFE}"/>
              </a:ext>
            </a:extLst>
          </p:cNvPr>
          <p:cNvSpPr>
            <a:spLocks noGrp="1"/>
          </p:cNvSpPr>
          <p:nvPr>
            <p:ph idx="10"/>
          </p:nvPr>
        </p:nvSpPr>
        <p:spPr>
          <a:xfrm>
            <a:off x="2348826" y="4613633"/>
            <a:ext cx="914400" cy="459277"/>
          </a:xfrm>
        </p:spPr>
        <p:txBody>
          <a:bodyPr/>
          <a:lstStyle/>
          <a:p>
            <a:pPr marL="457200" marR="0" lvl="1" indent="-342900" algn="l" defTabSz="457200" rtl="0" eaLnBrk="1" fontAlgn="auto" latinLnBrk="0" hangingPunct="1">
              <a:lnSpc>
                <a:spcPct val="100000"/>
              </a:lnSpc>
              <a:spcBef>
                <a:spcPts val="1000"/>
              </a:spcBef>
              <a:spcAft>
                <a:spcPts val="600"/>
              </a:spcAft>
              <a:buClr>
                <a:srgbClr val="04617B"/>
              </a:buClr>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J(x)</a:t>
            </a:r>
          </a:p>
        </p:txBody>
      </p:sp>
      <p:sp>
        <p:nvSpPr>
          <p:cNvPr id="5" name="Content Placeholder 4">
            <a:extLst>
              <a:ext uri="{FF2B5EF4-FFF2-40B4-BE49-F238E27FC236}">
                <a16:creationId xmlns:a16="http://schemas.microsoft.com/office/drawing/2014/main" id="{6837D5FB-86C3-45DE-9B62-EE5454F1B1E7}"/>
              </a:ext>
            </a:extLst>
          </p:cNvPr>
          <p:cNvSpPr>
            <a:spLocks noGrp="1"/>
          </p:cNvSpPr>
          <p:nvPr>
            <p:ph idx="11"/>
          </p:nvPr>
        </p:nvSpPr>
        <p:spPr>
          <a:xfrm>
            <a:off x="566928" y="5179590"/>
            <a:ext cx="6324600" cy="469900"/>
          </a:xfrm>
        </p:spPr>
        <p:txBody>
          <a:bodyPr/>
          <a:lstStyle/>
          <a:p>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But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all people, then translate as</a:t>
            </a:r>
            <a:endParaRPr lang="en-US" dirty="0"/>
          </a:p>
        </p:txBody>
      </p:sp>
      <p:graphicFrame>
        <p:nvGraphicFramePr>
          <p:cNvPr id="17" name="Object 16">
            <a:extLst>
              <a:ext uri="{FF2B5EF4-FFF2-40B4-BE49-F238E27FC236}">
                <a16:creationId xmlns:a16="http://schemas.microsoft.com/office/drawing/2014/main" id="{35C3F895-7951-42CF-BD5C-8DF744299A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1889700"/>
              </p:ext>
            </p:extLst>
          </p:nvPr>
        </p:nvGraphicFramePr>
        <p:xfrm>
          <a:off x="979591" y="5573611"/>
          <a:ext cx="1992022" cy="457937"/>
        </p:xfrm>
        <a:graphic>
          <a:graphicData uri="http://schemas.openxmlformats.org/presentationml/2006/ole">
            <mc:AlternateContent xmlns:mc="http://schemas.openxmlformats.org/markup-compatibility/2006">
              <mc:Choice xmlns:v="urn:schemas-microsoft-com:vml" Requires="v">
                <p:oleObj name="Equation" r:id="rId4" imgW="1104840" imgH="253800" progId="Equation.DSMT4">
                  <p:embed/>
                </p:oleObj>
              </mc:Choice>
              <mc:Fallback>
                <p:oleObj name="Equation" r:id="rId4" imgW="1104840" imgH="253800" progId="Equation.DSMT4">
                  <p:embed/>
                  <p:pic>
                    <p:nvPicPr>
                      <p:cNvPr id="20" name="Object 19">
                        <a:extLst>
                          <a:ext uri="{FF2B5EF4-FFF2-40B4-BE49-F238E27FC236}">
                            <a16:creationId xmlns:a16="http://schemas.microsoft.com/office/drawing/2014/main" id="{314C7059-A8D6-4B04-909E-4203362F55FD}"/>
                          </a:ext>
                        </a:extLst>
                      </p:cNvPr>
                      <p:cNvPicPr/>
                      <p:nvPr/>
                    </p:nvPicPr>
                    <p:blipFill>
                      <a:blip r:embed="rId5"/>
                      <a:stretch>
                        <a:fillRect/>
                      </a:stretch>
                    </p:blipFill>
                    <p:spPr>
                      <a:xfrm>
                        <a:off x="979591" y="5573611"/>
                        <a:ext cx="1992022" cy="45793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C6FE7E3-1444-431D-B761-208F5475C2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092713"/>
              </p:ext>
            </p:extLst>
          </p:nvPr>
        </p:nvGraphicFramePr>
        <p:xfrm>
          <a:off x="1441926" y="6130865"/>
          <a:ext cx="2084387" cy="469900"/>
        </p:xfrm>
        <a:graphic>
          <a:graphicData uri="http://schemas.openxmlformats.org/presentationml/2006/ole">
            <mc:AlternateContent xmlns:mc="http://schemas.openxmlformats.org/markup-compatibility/2006">
              <mc:Choice xmlns:v="urn:schemas-microsoft-com:vml" Requires="v">
                <p:oleObj name="Equation" r:id="rId6" imgW="1130040" imgH="253800" progId="Equation.DSMT4">
                  <p:embed/>
                </p:oleObj>
              </mc:Choice>
              <mc:Fallback>
                <p:oleObj name="Equation" r:id="rId6" imgW="1130040" imgH="253800" progId="Equation.DSMT4">
                  <p:embed/>
                  <p:pic>
                    <p:nvPicPr>
                      <p:cNvPr id="19" name="Object 18">
                        <a:extLst>
                          <a:ext uri="{FF2B5EF4-FFF2-40B4-BE49-F238E27FC236}">
                            <a16:creationId xmlns:a16="http://schemas.microsoft.com/office/drawing/2014/main" id="{808EB55D-74B0-44AB-BE92-347D24A2A9BB}"/>
                          </a:ext>
                        </a:extLst>
                      </p:cNvPr>
                      <p:cNvPicPr/>
                      <p:nvPr/>
                    </p:nvPicPr>
                    <p:blipFill>
                      <a:blip r:embed="rId7"/>
                      <a:stretch>
                        <a:fillRect/>
                      </a:stretch>
                    </p:blipFill>
                    <p:spPr>
                      <a:xfrm>
                        <a:off x="1441926" y="6130865"/>
                        <a:ext cx="2084387" cy="469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DF0E33F-8CB6-4B08-A0E3-87CBEB61283B}"/>
              </a:ext>
            </a:extLst>
          </p:cNvPr>
          <p:cNvSpPr>
            <a:spLocks noGrp="1"/>
          </p:cNvSpPr>
          <p:nvPr>
            <p:ph idx="12"/>
          </p:nvPr>
        </p:nvSpPr>
        <p:spPr>
          <a:xfrm>
            <a:off x="3429000" y="6172200"/>
            <a:ext cx="3810000" cy="387231"/>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not correct. What does it mean?</a:t>
            </a:r>
            <a:endParaRPr lang="en-US" dirty="0"/>
          </a:p>
        </p:txBody>
      </p:sp>
      <p:sp>
        <p:nvSpPr>
          <p:cNvPr id="15" name="Slide Number Placeholder 5">
            <a:extLst>
              <a:ext uri="{FF2B5EF4-FFF2-40B4-BE49-F238E27FC236}">
                <a16:creationId xmlns:a16="http://schemas.microsoft.com/office/drawing/2014/main" id="{6C1D8CEE-4E6A-43A8-B8E5-D107730FBD7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25597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Returning to the Socrates Example</a:t>
            </a:r>
          </a:p>
        </p:txBody>
      </p:sp>
      <p:sp>
        <p:nvSpPr>
          <p:cNvPr id="3" name="Content Placeholder 2"/>
          <p:cNvSpPr>
            <a:spLocks noGrp="1"/>
          </p:cNvSpPr>
          <p:nvPr>
            <p:ph idx="1"/>
          </p:nvPr>
        </p:nvSpPr>
        <p:spPr>
          <a:xfrm>
            <a:off x="457200" y="1295400"/>
            <a:ext cx="8229600" cy="1981200"/>
          </a:xfrm>
        </p:spPr>
        <p:txBody>
          <a:bodyPr/>
          <a:lstStyle/>
          <a:p>
            <a:pPr>
              <a:spcBef>
                <a:spcPts val="600"/>
              </a:spcBef>
            </a:pPr>
            <a:r>
              <a:rPr lang="en-US" sz="2800" dirty="0">
                <a:latin typeface="Calibri (Body)"/>
              </a:rPr>
              <a:t>Introduce the propositional functions </a:t>
            </a:r>
            <a:r>
              <a:rPr lang="en-US" sz="2800" i="1" dirty="0">
                <a:latin typeface="Calibri (Body)"/>
              </a:rPr>
              <a:t>Man(x) </a:t>
            </a:r>
            <a:r>
              <a:rPr lang="en-US" sz="2800" dirty="0">
                <a:latin typeface="Calibri (Body)"/>
              </a:rPr>
              <a:t>denoting “</a:t>
            </a:r>
            <a:r>
              <a:rPr lang="en-US" sz="2800" i="1" dirty="0">
                <a:latin typeface="Calibri (Body)"/>
              </a:rPr>
              <a:t>x</a:t>
            </a:r>
            <a:r>
              <a:rPr lang="en-US" sz="2800" dirty="0">
                <a:latin typeface="Calibri (Body)"/>
              </a:rPr>
              <a:t> is a man” and </a:t>
            </a:r>
            <a:r>
              <a:rPr lang="en-US" sz="2800" i="1" dirty="0">
                <a:latin typeface="Calibri (Body)"/>
              </a:rPr>
              <a:t>Mortal(x)</a:t>
            </a:r>
            <a:r>
              <a:rPr lang="en-US" sz="2800" dirty="0">
                <a:latin typeface="Calibri (Body)"/>
              </a:rPr>
              <a:t> denoting “</a:t>
            </a:r>
            <a:r>
              <a:rPr lang="en-US" sz="2800" i="1" dirty="0">
                <a:latin typeface="Calibri (Body)"/>
              </a:rPr>
              <a:t>x</a:t>
            </a:r>
            <a:r>
              <a:rPr lang="en-US" sz="2800" dirty="0">
                <a:latin typeface="Calibri (Body)"/>
              </a:rPr>
              <a:t> is mortal.”  Specify the domain as all people.</a:t>
            </a:r>
          </a:p>
          <a:p>
            <a:pPr>
              <a:spcBef>
                <a:spcPts val="600"/>
              </a:spcBef>
            </a:pPr>
            <a:r>
              <a:rPr lang="en-US" sz="2800" dirty="0">
                <a:latin typeface="Calibri (Body)"/>
              </a:rPr>
              <a:t>The two premises are:</a:t>
            </a:r>
            <a:endParaRPr lang="en-IN" sz="2800" dirty="0">
              <a:latin typeface="Calibri (Body)"/>
            </a:endParaRPr>
          </a:p>
        </p:txBody>
      </p:sp>
      <p:graphicFrame>
        <p:nvGraphicFramePr>
          <p:cNvPr id="8"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8164796"/>
              </p:ext>
            </p:extLst>
          </p:nvPr>
        </p:nvGraphicFramePr>
        <p:xfrm>
          <a:off x="3886200" y="2794000"/>
          <a:ext cx="3378200" cy="508000"/>
        </p:xfrm>
        <a:graphic>
          <a:graphicData uri="http://schemas.openxmlformats.org/presentationml/2006/ole">
            <mc:AlternateContent xmlns:mc="http://schemas.openxmlformats.org/markup-compatibility/2006">
              <mc:Choice xmlns:v="urn:schemas-microsoft-com:vml" Requires="v">
                <p:oleObj name="Equation" r:id="rId2" imgW="1688760" imgH="253800" progId="Equation.DSMT4">
                  <p:embed/>
                </p:oleObj>
              </mc:Choice>
              <mc:Fallback>
                <p:oleObj name="Equation" r:id="rId2" imgW="1688760" imgH="253800" progId="Equation.DSMT4">
                  <p:embed/>
                  <p:pic>
                    <p:nvPicPr>
                      <p:cNvPr id="0" name=""/>
                      <p:cNvPicPr/>
                      <p:nvPr/>
                    </p:nvPicPr>
                    <p:blipFill>
                      <a:blip r:embed="rId3"/>
                      <a:stretch>
                        <a:fillRect/>
                      </a:stretch>
                    </p:blipFill>
                    <p:spPr>
                      <a:xfrm>
                        <a:off x="3886200" y="2794000"/>
                        <a:ext cx="3378200" cy="508000"/>
                      </a:xfrm>
                      <a:prstGeom prst="rect">
                        <a:avLst/>
                      </a:prstGeom>
                    </p:spPr>
                  </p:pic>
                </p:oleObj>
              </mc:Fallback>
            </mc:AlternateContent>
          </a:graphicData>
        </a:graphic>
      </p:graphicFrame>
      <p:sp>
        <p:nvSpPr>
          <p:cNvPr id="4" name="Content Placeholder 3"/>
          <p:cNvSpPr>
            <a:spLocks noGrp="1"/>
          </p:cNvSpPr>
          <p:nvPr>
            <p:ph idx="13"/>
          </p:nvPr>
        </p:nvSpPr>
        <p:spPr>
          <a:xfrm>
            <a:off x="457200" y="4191000"/>
            <a:ext cx="2743200" cy="457200"/>
          </a:xfrm>
        </p:spPr>
        <p:txBody>
          <a:bodyPr/>
          <a:lstStyle/>
          <a:p>
            <a:r>
              <a:rPr lang="en-US" sz="2800" dirty="0">
                <a:latin typeface="Calibri (Body)"/>
              </a:rPr>
              <a:t>The conclusion is:</a:t>
            </a:r>
          </a:p>
        </p:txBody>
      </p:sp>
      <p:graphicFrame>
        <p:nvGraphicFramePr>
          <p:cNvPr id="9"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0087421"/>
              </p:ext>
            </p:extLst>
          </p:nvPr>
        </p:nvGraphicFramePr>
        <p:xfrm>
          <a:off x="4610100" y="3556000"/>
          <a:ext cx="1981200" cy="508000"/>
        </p:xfrm>
        <a:graphic>
          <a:graphicData uri="http://schemas.openxmlformats.org/presentationml/2006/ole">
            <mc:AlternateContent xmlns:mc="http://schemas.openxmlformats.org/markup-compatibility/2006">
              <mc:Choice xmlns:v="urn:schemas-microsoft-com:vml" Requires="v">
                <p:oleObj name="Equation" r:id="rId4" imgW="990360" imgH="253800" progId="Equation.DSMT4">
                  <p:embed/>
                </p:oleObj>
              </mc:Choice>
              <mc:Fallback>
                <p:oleObj name="Equation" r:id="rId4" imgW="990360" imgH="253800" progId="Equation.DSMT4">
                  <p:embed/>
                  <p:pic>
                    <p:nvPicPr>
                      <p:cNvPr id="8" name="Object 7"/>
                      <p:cNvPicPr/>
                      <p:nvPr/>
                    </p:nvPicPr>
                    <p:blipFill>
                      <a:blip r:embed="rId5"/>
                      <a:stretch>
                        <a:fillRect/>
                      </a:stretch>
                    </p:blipFill>
                    <p:spPr>
                      <a:xfrm>
                        <a:off x="4610100" y="3556000"/>
                        <a:ext cx="1981200" cy="508000"/>
                      </a:xfrm>
                      <a:prstGeom prst="rect">
                        <a:avLst/>
                      </a:prstGeom>
                    </p:spPr>
                  </p:pic>
                </p:oleObj>
              </mc:Fallback>
            </mc:AlternateContent>
          </a:graphicData>
        </a:graphic>
      </p:graphicFrame>
      <p:graphicFrame>
        <p:nvGraphicFramePr>
          <p:cNvPr id="10"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6971604"/>
              </p:ext>
            </p:extLst>
          </p:nvPr>
        </p:nvGraphicFramePr>
        <p:xfrm>
          <a:off x="4457700" y="4267200"/>
          <a:ext cx="2286000" cy="508000"/>
        </p:xfrm>
        <a:graphic>
          <a:graphicData uri="http://schemas.openxmlformats.org/presentationml/2006/ole">
            <mc:AlternateContent xmlns:mc="http://schemas.openxmlformats.org/markup-compatibility/2006">
              <mc:Choice xmlns:v="urn:schemas-microsoft-com:vml" Requires="v">
                <p:oleObj name="Equation" r:id="rId6" imgW="1143000" imgH="253800" progId="Equation.DSMT4">
                  <p:embed/>
                </p:oleObj>
              </mc:Choice>
              <mc:Fallback>
                <p:oleObj name="Equation" r:id="rId6" imgW="1143000" imgH="253800" progId="Equation.DSMT4">
                  <p:embed/>
                  <p:pic>
                    <p:nvPicPr>
                      <p:cNvPr id="9" name="Object 8"/>
                      <p:cNvPicPr/>
                      <p:nvPr/>
                    </p:nvPicPr>
                    <p:blipFill>
                      <a:blip r:embed="rId7"/>
                      <a:stretch>
                        <a:fillRect/>
                      </a:stretch>
                    </p:blipFill>
                    <p:spPr>
                      <a:xfrm>
                        <a:off x="4457700" y="4267200"/>
                        <a:ext cx="2286000" cy="508000"/>
                      </a:xfrm>
                      <a:prstGeom prst="rect">
                        <a:avLst/>
                      </a:prstGeom>
                    </p:spPr>
                  </p:pic>
                </p:oleObj>
              </mc:Fallback>
            </mc:AlternateContent>
          </a:graphicData>
        </a:graphic>
      </p:graphicFrame>
      <p:sp>
        <p:nvSpPr>
          <p:cNvPr id="5" name="Content Placeholder 4"/>
          <p:cNvSpPr>
            <a:spLocks noGrp="1"/>
          </p:cNvSpPr>
          <p:nvPr>
            <p:ph idx="14"/>
          </p:nvPr>
        </p:nvSpPr>
        <p:spPr>
          <a:xfrm>
            <a:off x="457200" y="5562600"/>
            <a:ext cx="8229600" cy="914400"/>
          </a:xfrm>
        </p:spPr>
        <p:txBody>
          <a:bodyPr/>
          <a:lstStyle/>
          <a:p>
            <a:r>
              <a:rPr lang="en-US" sz="2800" dirty="0">
                <a:latin typeface="Calibri (Body)"/>
              </a:rPr>
              <a:t>Later we will show how to prove that the conclusion follows from the premises.</a:t>
            </a:r>
          </a:p>
        </p:txBody>
      </p:sp>
      <p:sp>
        <p:nvSpPr>
          <p:cNvPr id="11" name="Slide Number Placeholder 5">
            <a:extLst>
              <a:ext uri="{FF2B5EF4-FFF2-40B4-BE49-F238E27FC236}">
                <a16:creationId xmlns:a16="http://schemas.microsoft.com/office/drawing/2014/main" id="{06E0DA01-D91F-440A-BFA8-97E24082EA0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239136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latin typeface="Calibri (Body)"/>
              </a:rPr>
              <a:t>Predicate Logic (First-Order Logic (FOL), Predicate Calculus).</a:t>
            </a:r>
          </a:p>
          <a:p>
            <a:pPr marL="347472" lvl="1"/>
            <a:r>
              <a:rPr lang="en-US" dirty="0">
                <a:latin typeface="Calibri (Body)"/>
              </a:rPr>
              <a:t>The Language of Quantifiers.</a:t>
            </a:r>
          </a:p>
          <a:p>
            <a:pPr marL="347472" lvl="1"/>
            <a:r>
              <a:rPr lang="en-US" dirty="0">
                <a:latin typeface="Calibri (Body)"/>
              </a:rPr>
              <a:t>Logical Equivalences.</a:t>
            </a:r>
          </a:p>
          <a:p>
            <a:pPr marL="347472" lvl="1"/>
            <a:r>
              <a:rPr lang="en-US" dirty="0">
                <a:latin typeface="Calibri (Body)"/>
              </a:rPr>
              <a:t>Nested Quantifiers.</a:t>
            </a:r>
          </a:p>
          <a:p>
            <a:pPr marL="347472" lvl="1"/>
            <a:r>
              <a:rPr lang="en-US" dirty="0">
                <a:latin typeface="Calibri (Body)"/>
              </a:rPr>
              <a:t>Translation from Predicate Logic to English.</a:t>
            </a:r>
          </a:p>
          <a:p>
            <a:pPr marL="347472" lvl="1"/>
            <a:r>
              <a:rPr lang="en-US" dirty="0">
                <a:latin typeface="Calibri (Body)"/>
              </a:rPr>
              <a:t>Translation from English to Predicate Logic.</a:t>
            </a:r>
            <a:endParaRPr lang="en-US" sz="2400" dirty="0">
              <a:latin typeface="Calibri (Body)"/>
            </a:endParaRPr>
          </a:p>
        </p:txBody>
      </p:sp>
      <p:sp>
        <p:nvSpPr>
          <p:cNvPr id="4" name="Slide Number Placeholder 5">
            <a:extLst>
              <a:ext uri="{FF2B5EF4-FFF2-40B4-BE49-F238E27FC236}">
                <a16:creationId xmlns:a16="http://schemas.microsoft.com/office/drawing/2014/main" id="{73256270-1002-472E-9F7F-A29099D2640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8046-2C5D-4449-A1BF-CEFF939693FC}"/>
              </a:ext>
            </a:extLst>
          </p:cNvPr>
          <p:cNvSpPr>
            <a:spLocks noGrp="1"/>
          </p:cNvSpPr>
          <p:nvPr>
            <p:ph type="title"/>
          </p:nvPr>
        </p:nvSpPr>
        <p:spPr/>
        <p:txBody>
          <a:bodyPr/>
          <a:lstStyle/>
          <a:p>
            <a:r>
              <a:rPr lang="en-IN" dirty="0"/>
              <a:t>Equivalences in Predicate Logic</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9DFB4-02FA-485C-A76F-7A480E6E1069}"/>
                  </a:ext>
                </a:extLst>
              </p:cNvPr>
              <p:cNvSpPr>
                <a:spLocks noGrp="1"/>
              </p:cNvSpPr>
              <p:nvPr>
                <p:ph idx="1"/>
              </p:nvPr>
            </p:nvSpPr>
            <p:spPr>
              <a:xfrm>
                <a:off x="457200" y="1295400"/>
                <a:ext cx="8153400" cy="5334000"/>
              </a:xfrm>
            </p:spPr>
            <p:txBody>
              <a:bodyPr/>
              <a:lstStyle/>
              <a:p>
                <a:pPr marL="0" marR="0" lvl="0" indent="0" algn="l" defTabSz="457200" rtl="0" eaLnBrk="1" fontAlgn="auto" latinLnBrk="0" hangingPunct="1">
                  <a:lnSpc>
                    <a:spcPct val="100000"/>
                  </a:lnSpc>
                  <a:spcBef>
                    <a:spcPts val="4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Statements involving predicates and quantifiers are </a:t>
                </a:r>
                <a:r>
                  <a:rPr kumimoji="0" lang="en-US" sz="3200" b="0" i="1" u="none" strike="noStrike" kern="1200" cap="none" spc="0" normalizeH="0" baseline="0" noProof="0" dirty="0">
                    <a:ln>
                      <a:noFill/>
                    </a:ln>
                    <a:solidFill>
                      <a:prstClr val="black"/>
                    </a:solidFill>
                    <a:effectLst/>
                    <a:uLnTx/>
                    <a:uFillTx/>
                    <a:latin typeface="Calibri (Body)"/>
                  </a:rPr>
                  <a:t>logically equivalent </a:t>
                </a:r>
                <a:r>
                  <a:rPr kumimoji="0" lang="en-US" sz="3200" b="0" i="0" u="none" strike="noStrike" kern="1200" cap="none" spc="0" normalizeH="0" baseline="0" noProof="0" dirty="0">
                    <a:ln>
                      <a:noFill/>
                    </a:ln>
                    <a:solidFill>
                      <a:prstClr val="black"/>
                    </a:solidFill>
                    <a:effectLst/>
                    <a:uLnTx/>
                    <a:uFillTx/>
                    <a:latin typeface="Calibri (Body)"/>
                  </a:rPr>
                  <a:t>if and only if they have the same truth value </a:t>
                </a:r>
              </a:p>
              <a:p>
                <a:pPr marL="347472" marR="0" lvl="1" indent="-342900" algn="l" defTabSz="457200" rtl="0" eaLnBrk="1" fontAlgn="auto" latinLnBrk="0" hangingPunct="1">
                  <a:lnSpc>
                    <a:spcPct val="100000"/>
                  </a:lnSpc>
                  <a:spcBef>
                    <a:spcPts val="4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rPr>
                  <a:t>for every predicate substituted into these statements and </a:t>
                </a:r>
              </a:p>
              <a:p>
                <a:pPr marL="347472" marR="0" lvl="1" indent="-342900" algn="l" defTabSz="457200" rtl="0" eaLnBrk="1" fontAlgn="auto" latinLnBrk="0" hangingPunct="1">
                  <a:lnSpc>
                    <a:spcPct val="100000"/>
                  </a:lnSpc>
                  <a:spcBef>
                    <a:spcPts val="4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rPr>
                  <a:t>for every domain of discourse used for the variables in the expressions. </a:t>
                </a:r>
              </a:p>
              <a:p>
                <a:pPr marL="0" marR="0" lvl="0" indent="0" algn="l" defTabSz="457200" rtl="0" eaLnBrk="1" fontAlgn="auto" latinLnBrk="0" hangingPunct="1">
                  <a:lnSpc>
                    <a:spcPct val="100000"/>
                  </a:lnSpc>
                  <a:spcBef>
                    <a:spcPts val="4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rPr>
                  <a:t>The notation </a:t>
                </a:r>
                <a:r>
                  <a:rPr kumimoji="0" lang="en-US" sz="3200" b="0" i="1" u="none" strike="noStrike" kern="1200" cap="none" spc="0" normalizeH="0" baseline="0" noProof="0" dirty="0">
                    <a:ln>
                      <a:noFill/>
                    </a:ln>
                    <a:solidFill>
                      <a:prstClr val="black"/>
                    </a:solidFill>
                    <a:effectLst/>
                    <a:uLnTx/>
                    <a:uFillTx/>
                    <a:latin typeface="Calibri (Body)"/>
                  </a:rPr>
                  <a:t>S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rPr>
                      <m:t>≡</m:t>
                    </m:r>
                  </m:oMath>
                </a14:m>
                <a:r>
                  <a:rPr kumimoji="0" lang="en-US" sz="3200" b="0" i="1" u="none" strike="noStrike" kern="1200" cap="none" spc="0" normalizeH="0" baseline="0" noProof="0" dirty="0">
                    <a:ln>
                      <a:noFill/>
                    </a:ln>
                    <a:solidFill>
                      <a:prstClr val="black"/>
                    </a:solidFill>
                    <a:effectLst/>
                    <a:uLnTx/>
                    <a:uFillTx/>
                    <a:latin typeface="Calibri (Body)"/>
                    <a:ea typeface="Cambria Math"/>
                  </a:rPr>
                  <a:t>T</a:t>
                </a:r>
                <a:r>
                  <a:rPr kumimoji="0" lang="en-US" sz="3200" b="0" i="0" u="none" strike="noStrike" kern="1200" cap="none" spc="0" normalizeH="0" baseline="0" noProof="0" dirty="0">
                    <a:ln>
                      <a:noFill/>
                    </a:ln>
                    <a:solidFill>
                      <a:prstClr val="black"/>
                    </a:solidFill>
                    <a:effectLst/>
                    <a:uLnTx/>
                    <a:uFillTx/>
                    <a:latin typeface="Calibri (Body)"/>
                    <a:ea typeface="Cambria Math"/>
                  </a:rPr>
                  <a:t> indicates that </a:t>
                </a:r>
                <a:r>
                  <a:rPr kumimoji="0" lang="en-US" sz="3200" b="0" i="1" u="none" strike="noStrike" kern="1200" cap="none" spc="0" normalizeH="0" baseline="0" noProof="0" dirty="0">
                    <a:ln>
                      <a:noFill/>
                    </a:ln>
                    <a:solidFill>
                      <a:prstClr val="black"/>
                    </a:solidFill>
                    <a:effectLst/>
                    <a:uLnTx/>
                    <a:uFillTx/>
                    <a:latin typeface="Calibri (Body)"/>
                    <a:ea typeface="Cambria Math"/>
                  </a:rPr>
                  <a:t>S</a:t>
                </a:r>
                <a:r>
                  <a:rPr kumimoji="0" lang="en-US" sz="3200" b="0" i="0" u="none" strike="noStrike" kern="1200" cap="none" spc="0" normalizeH="0" baseline="0" noProof="0" dirty="0">
                    <a:ln>
                      <a:noFill/>
                    </a:ln>
                    <a:solidFill>
                      <a:prstClr val="black"/>
                    </a:solidFill>
                    <a:effectLst/>
                    <a:uLnTx/>
                    <a:uFillTx/>
                    <a:latin typeface="Calibri (Body)"/>
                    <a:ea typeface="Cambria Math"/>
                  </a:rPr>
                  <a:t> and </a:t>
                </a:r>
                <a:r>
                  <a:rPr kumimoji="0" lang="en-US" sz="3200" b="0" i="1" u="none" strike="noStrike" kern="1200" cap="none" spc="0" normalizeH="0" baseline="0" noProof="0" dirty="0">
                    <a:ln>
                      <a:noFill/>
                    </a:ln>
                    <a:solidFill>
                      <a:prstClr val="black"/>
                    </a:solidFill>
                    <a:effectLst/>
                    <a:uLnTx/>
                    <a:uFillTx/>
                    <a:latin typeface="Calibri (Body)"/>
                    <a:ea typeface="Cambria Math"/>
                  </a:rPr>
                  <a:t>T</a:t>
                </a:r>
                <a:r>
                  <a:rPr kumimoji="0" lang="en-US" sz="3200" b="0" i="0" u="none" strike="noStrike" kern="1200" cap="none" spc="0" normalizeH="0" baseline="0" noProof="0" dirty="0">
                    <a:ln>
                      <a:noFill/>
                    </a:ln>
                    <a:solidFill>
                      <a:prstClr val="black"/>
                    </a:solidFill>
                    <a:effectLst/>
                    <a:uLnTx/>
                    <a:uFillTx/>
                    <a:latin typeface="Calibri (Body)"/>
                    <a:ea typeface="Cambria Math"/>
                  </a:rPr>
                  <a:t> are logically equivalent. </a:t>
                </a:r>
              </a:p>
              <a:p>
                <a:pPr marL="0" marR="0" lvl="0" indent="0" algn="l" defTabSz="457200" rtl="0" eaLnBrk="1" fontAlgn="auto" latinLnBrk="0" hangingPunct="1">
                  <a:lnSpc>
                    <a:spcPct val="100000"/>
                  </a:lnSpc>
                  <a:spcBef>
                    <a:spcPts val="4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Cambria Math"/>
                  </a:rPr>
                  <a:t>Example</a:t>
                </a:r>
                <a:r>
                  <a:rPr kumimoji="0" lang="en-US" sz="3200" b="0" i="0" u="none" strike="noStrike" kern="1200" cap="none" spc="0" normalizeH="0" baseline="0" noProof="0" dirty="0">
                    <a:ln>
                      <a:noFill/>
                    </a:ln>
                    <a:solidFill>
                      <a:prstClr val="black"/>
                    </a:solidFill>
                    <a:effectLst/>
                    <a:uLnTx/>
                    <a:uFillTx/>
                    <a:latin typeface="Calibri (Body)"/>
                    <a:ea typeface="Cambria Math"/>
                  </a:rPr>
                  <a:t>:</a:t>
                </a:r>
                <a:endParaRPr kumimoji="0" lang="en-US" sz="3200" b="0" i="1" u="none" strike="noStrike" kern="1200" cap="none" spc="0" normalizeH="0" baseline="0" noProof="0" dirty="0">
                  <a:ln>
                    <a:noFill/>
                  </a:ln>
                  <a:solidFill>
                    <a:prstClr val="black"/>
                  </a:solidFill>
                  <a:effectLst/>
                  <a:uLnTx/>
                  <a:uFillTx/>
                  <a:latin typeface="Calibri (Body)"/>
                </a:endParaRPr>
              </a:p>
            </p:txBody>
          </p:sp>
        </mc:Choice>
        <mc:Fallback xmlns="">
          <p:sp>
            <p:nvSpPr>
              <p:cNvPr id="3" name="Content Placeholder 2">
                <a:extLst>
                  <a:ext uri="{FF2B5EF4-FFF2-40B4-BE49-F238E27FC236}">
                    <a16:creationId xmlns:a16="http://schemas.microsoft.com/office/drawing/2014/main" id="{65A9DFB4-02FA-485C-A76F-7A480E6E1069}"/>
                  </a:ext>
                </a:extLst>
              </p:cNvPr>
              <p:cNvSpPr>
                <a:spLocks noGrp="1" noRot="1" noChangeAspect="1" noMove="1" noResize="1" noEditPoints="1" noAdjustHandles="1" noChangeArrowheads="1" noChangeShapeType="1" noTextEdit="1"/>
              </p:cNvSpPr>
              <p:nvPr>
                <p:ph idx="1"/>
              </p:nvPr>
            </p:nvSpPr>
            <p:spPr>
              <a:xfrm>
                <a:off x="457200" y="1295400"/>
                <a:ext cx="8153400" cy="5334000"/>
              </a:xfrm>
              <a:blipFill>
                <a:blip r:embed="rId2"/>
                <a:stretch>
                  <a:fillRect l="-1868" t="-1486" r="-1271" b="-1829"/>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25A13C50-0DA0-400F-8517-19AEF5D15B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6414256"/>
              </p:ext>
            </p:extLst>
          </p:nvPr>
        </p:nvGraphicFramePr>
        <p:xfrm>
          <a:off x="2148840" y="6016752"/>
          <a:ext cx="396709" cy="429768"/>
        </p:xfrm>
        <a:graphic>
          <a:graphicData uri="http://schemas.openxmlformats.org/presentationml/2006/ole">
            <mc:AlternateContent xmlns:mc="http://schemas.openxmlformats.org/markup-compatibility/2006">
              <mc:Choice xmlns:v="urn:schemas-microsoft-com:vml" Requires="v">
                <p:oleObj name="Equation" r:id="rId3" imgW="152280" imgH="164880" progId="Equation.DSMT4">
                  <p:embed/>
                </p:oleObj>
              </mc:Choice>
              <mc:Fallback>
                <p:oleObj name="Equation" r:id="rId3" imgW="152280" imgH="164880" progId="Equation.DSMT4">
                  <p:embed/>
                  <p:pic>
                    <p:nvPicPr>
                      <p:cNvPr id="17" name="Object 16">
                        <a:extLst>
                          <a:ext uri="{FF2B5EF4-FFF2-40B4-BE49-F238E27FC236}">
                            <a16:creationId xmlns:a16="http://schemas.microsoft.com/office/drawing/2014/main" id="{DAEE5711-BC4B-4DA1-8DDC-2950AAB50EC5}"/>
                          </a:ext>
                        </a:extLst>
                      </p:cNvPr>
                      <p:cNvPicPr/>
                      <p:nvPr/>
                    </p:nvPicPr>
                    <p:blipFill>
                      <a:blip r:embed="rId4"/>
                      <a:stretch>
                        <a:fillRect/>
                      </a:stretch>
                    </p:blipFill>
                    <p:spPr>
                      <a:xfrm>
                        <a:off x="2148840" y="6016752"/>
                        <a:ext cx="396709" cy="42976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0DC3B73-AB65-40A6-9D21-EA91B02D6FA9}"/>
                  </a:ext>
                </a:extLst>
              </p:cNvPr>
              <p:cNvSpPr>
                <a:spLocks noGrp="1"/>
              </p:cNvSpPr>
              <p:nvPr>
                <p:ph idx="10"/>
              </p:nvPr>
            </p:nvSpPr>
            <p:spPr>
              <a:xfrm>
                <a:off x="2377440" y="5943600"/>
                <a:ext cx="2133600" cy="520723"/>
              </a:xfrm>
            </p:spPr>
            <p:txBody>
              <a:bodyPr/>
              <a:lstStyle/>
              <a:p>
                <a:r>
                  <a:rPr kumimoji="0" lang="en-US" sz="3200" b="0" i="1" u="none" strike="noStrike" kern="1200" cap="none" spc="0" normalizeH="0" baseline="0" noProof="0" dirty="0">
                    <a:ln>
                      <a:noFill/>
                    </a:ln>
                    <a:solidFill>
                      <a:prstClr val="black"/>
                    </a:solidFill>
                    <a:effectLst/>
                    <a:uLnTx/>
                    <a:uFillTx/>
                    <a:latin typeface="Calibri (Body)"/>
                    <a:ea typeface="Cambria Math"/>
                    <a:sym typeface="Symbol"/>
                  </a:rPr>
                  <a:t>x</a:t>
                </a:r>
                <a:r>
                  <a:rPr kumimoji="0" lang="en-US" sz="3200" b="0" i="0" u="none" strike="noStrike" kern="1200" cap="none" spc="0" normalizeH="0" baseline="0" noProof="0" dirty="0">
                    <a:ln>
                      <a:noFill/>
                    </a:ln>
                    <a:solidFill>
                      <a:prstClr val="black"/>
                    </a:solidFill>
                    <a:effectLst/>
                    <a:uLnTx/>
                    <a:uFillTx/>
                    <a:latin typeface="Calibri (Body)"/>
                    <a:ea typeface="Cambria Math"/>
                    <a:sym typeface="Symbol"/>
                  </a:rPr>
                  <a:t>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sym typeface="Symbol"/>
                      </a:rPr>
                      <m:t>¬</m:t>
                    </m:r>
                    <m:r>
                      <a:rPr kumimoji="0" lang="en-US" sz="3200" b="0" i="1" u="none" strike="noStrike" kern="1200" cap="none" spc="0" normalizeH="0" baseline="0" noProof="0" dirty="0">
                        <a:ln>
                          <a:noFill/>
                        </a:ln>
                        <a:solidFill>
                          <a:prstClr val="black"/>
                        </a:solidFill>
                        <a:effectLst/>
                        <a:uLnTx/>
                        <a:uFillTx/>
                        <a:latin typeface="Cambria Math" panose="02040503050406030204" pitchFamily="18" charset="0"/>
                        <a:ea typeface="Cambria Math"/>
                        <a:sym typeface="Symbol"/>
                      </a:rPr>
                      <m:t>¬</m:t>
                    </m:r>
                  </m:oMath>
                </a14:m>
                <a:r>
                  <a:rPr kumimoji="0" lang="en-US" sz="3200" b="0" i="1" u="none" strike="noStrike" kern="1200" cap="none" spc="0" normalizeH="0" baseline="0" noProof="0" dirty="0">
                    <a:ln>
                      <a:noFill/>
                    </a:ln>
                    <a:solidFill>
                      <a:prstClr val="black"/>
                    </a:solidFill>
                    <a:effectLst/>
                    <a:uLnTx/>
                    <a:uFillTx/>
                    <a:latin typeface="Calibri (Body)"/>
                    <a:ea typeface="Cambria Math"/>
                    <a:sym typeface="Symbol"/>
                  </a:rPr>
                  <a:t>S(x) </a:t>
                </a:r>
                <a14:m>
                  <m:oMath xmlns:m="http://schemas.openxmlformats.org/officeDocument/2006/math">
                    <m:r>
                      <a:rPr kumimoji="0" lang="en-US" sz="3200" b="0" i="1" u="none" strike="noStrike" kern="1200" cap="none" spc="0" normalizeH="0" baseline="0" noProof="0" dirty="0">
                        <a:ln>
                          <a:noFill/>
                        </a:ln>
                        <a:solidFill>
                          <a:prstClr val="black"/>
                        </a:solidFill>
                        <a:effectLst/>
                        <a:uLnTx/>
                        <a:uFillTx/>
                        <a:latin typeface="Cambria Math" panose="02040503050406030204" pitchFamily="18" charset="0"/>
                        <a:ea typeface="Cambria Math"/>
                      </a:rPr>
                      <m:t>≡</m:t>
                    </m:r>
                  </m:oMath>
                </a14:m>
                <a:endParaRPr lang="en-US" dirty="0">
                  <a:latin typeface="Calibri (Body)"/>
                </a:endParaRPr>
              </a:p>
            </p:txBody>
          </p:sp>
        </mc:Choice>
        <mc:Fallback xmlns="">
          <p:sp>
            <p:nvSpPr>
              <p:cNvPr id="4" name="Content Placeholder 3">
                <a:extLst>
                  <a:ext uri="{FF2B5EF4-FFF2-40B4-BE49-F238E27FC236}">
                    <a16:creationId xmlns:a16="http://schemas.microsoft.com/office/drawing/2014/main" id="{50DC3B73-AB65-40A6-9D21-EA91B02D6FA9}"/>
                  </a:ext>
                </a:extLst>
              </p:cNvPr>
              <p:cNvSpPr>
                <a:spLocks noGrp="1" noRot="1" noChangeAspect="1" noMove="1" noResize="1" noEditPoints="1" noAdjustHandles="1" noChangeArrowheads="1" noChangeShapeType="1" noTextEdit="1"/>
              </p:cNvSpPr>
              <p:nvPr>
                <p:ph idx="10"/>
              </p:nvPr>
            </p:nvSpPr>
            <p:spPr>
              <a:xfrm>
                <a:off x="2377440" y="5943600"/>
                <a:ext cx="2133600" cy="520723"/>
              </a:xfrm>
              <a:blipFill>
                <a:blip r:embed="rId5"/>
                <a:stretch>
                  <a:fillRect l="-7143" t="-14118" b="-51765"/>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95EE8A46-D70D-4002-9D1B-6D3745407C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4969023"/>
              </p:ext>
            </p:extLst>
          </p:nvPr>
        </p:nvGraphicFramePr>
        <p:xfrm>
          <a:off x="4315968" y="6016752"/>
          <a:ext cx="396709" cy="42976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
                      <p:cNvPicPr/>
                      <p:nvPr/>
                    </p:nvPicPr>
                    <p:blipFill>
                      <a:blip r:embed="rId7"/>
                      <a:stretch>
                        <a:fillRect/>
                      </a:stretch>
                    </p:blipFill>
                    <p:spPr>
                      <a:xfrm>
                        <a:off x="4315968" y="6016752"/>
                        <a:ext cx="396709" cy="42976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21181BE-FE85-42AA-B3C5-9B08802AC4B2}"/>
              </a:ext>
            </a:extLst>
          </p:cNvPr>
          <p:cNvSpPr>
            <a:spLocks noGrp="1"/>
          </p:cNvSpPr>
          <p:nvPr>
            <p:ph idx="11"/>
          </p:nvPr>
        </p:nvSpPr>
        <p:spPr>
          <a:xfrm>
            <a:off x="4562856" y="5966927"/>
            <a:ext cx="1143000" cy="613754"/>
          </a:xfrm>
        </p:spPr>
        <p:txBody>
          <a:bodyPr/>
          <a:lstStyle/>
          <a:p>
            <a:r>
              <a:rPr kumimoji="0" lang="en-US" sz="3200" b="0" i="1" u="none" strike="noStrike" kern="1200" cap="none" spc="0" normalizeH="0" baseline="0" noProof="0" dirty="0">
                <a:ln>
                  <a:noFill/>
                </a:ln>
                <a:solidFill>
                  <a:prstClr val="black"/>
                </a:solidFill>
                <a:effectLst/>
                <a:uLnTx/>
                <a:uFillTx/>
                <a:latin typeface="Calibri (Body)"/>
                <a:ea typeface="Cambria Math"/>
                <a:sym typeface="Symbol"/>
              </a:rPr>
              <a:t>x S(x)</a:t>
            </a:r>
            <a:endParaRPr lang="en-US" dirty="0">
              <a:latin typeface="Calibri (Body)"/>
            </a:endParaRPr>
          </a:p>
        </p:txBody>
      </p:sp>
      <p:sp>
        <p:nvSpPr>
          <p:cNvPr id="15" name="Slide Number Placeholder 5">
            <a:extLst>
              <a:ext uri="{FF2B5EF4-FFF2-40B4-BE49-F238E27FC236}">
                <a16:creationId xmlns:a16="http://schemas.microsoft.com/office/drawing/2014/main" id="{44C48FBA-D0F5-4443-B2C4-2BB166CEA83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29034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Thinking about Quantifiers as Conjunctions and Disjunctions</a:t>
            </a:r>
          </a:p>
        </p:txBody>
      </p:sp>
      <p:sp>
        <p:nvSpPr>
          <p:cNvPr id="3" name="Content Placeholder 2"/>
          <p:cNvSpPr>
            <a:spLocks noGrp="1"/>
          </p:cNvSpPr>
          <p:nvPr>
            <p:ph idx="1"/>
          </p:nvPr>
        </p:nvSpPr>
        <p:spPr>
          <a:xfrm>
            <a:off x="457200" y="1295400"/>
            <a:ext cx="8568000" cy="2209800"/>
          </a:xfrm>
        </p:spPr>
        <p:txBody>
          <a:bodyPr/>
          <a:lstStyle/>
          <a:p>
            <a:pPr>
              <a:spcBef>
                <a:spcPts val="300"/>
              </a:spcBef>
            </a:pPr>
            <a:r>
              <a:rPr lang="en-US" sz="2600" dirty="0">
                <a:latin typeface="Calibri (Body)"/>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pPr>
              <a:spcBef>
                <a:spcPts val="300"/>
              </a:spcBef>
            </a:pPr>
            <a:r>
              <a:rPr lang="en-US" sz="2600" dirty="0">
                <a:latin typeface="Calibri (Body)"/>
                <a:sym typeface="Symbol"/>
              </a:rPr>
              <a:t>If </a:t>
            </a:r>
            <a:r>
              <a:rPr lang="en-US" sz="2600" i="1" dirty="0">
                <a:latin typeface="Calibri (Body)"/>
                <a:sym typeface="Symbol"/>
              </a:rPr>
              <a:t>U</a:t>
            </a:r>
            <a:r>
              <a:rPr lang="en-US" sz="2600" dirty="0">
                <a:latin typeface="Calibri (Body)"/>
                <a:sym typeface="Symbol"/>
              </a:rPr>
              <a:t> consists of the integers </a:t>
            </a:r>
            <a:r>
              <a:rPr lang="en-US" sz="2600" dirty="0">
                <a:latin typeface="Calibri (Body)"/>
                <a:ea typeface="Cambria Math" pitchFamily="18" charset="0"/>
                <a:sym typeface="Symbol"/>
              </a:rPr>
              <a:t>1</a:t>
            </a:r>
            <a:r>
              <a:rPr lang="en-US" sz="2600" dirty="0">
                <a:latin typeface="Calibri (Body)"/>
                <a:sym typeface="Symbol"/>
              </a:rPr>
              <a:t>,</a:t>
            </a:r>
            <a:r>
              <a:rPr lang="en-US" sz="2600" dirty="0">
                <a:latin typeface="Calibri (Body)"/>
                <a:ea typeface="Cambria Math" pitchFamily="18" charset="0"/>
                <a:sym typeface="Symbol"/>
              </a:rPr>
              <a:t>2</a:t>
            </a:r>
            <a:r>
              <a:rPr lang="en-US" sz="2600" dirty="0">
                <a:latin typeface="Calibri (Body)"/>
                <a:sym typeface="Symbol"/>
              </a:rPr>
              <a:t>, and </a:t>
            </a:r>
            <a:r>
              <a:rPr lang="en-US" sz="2600" dirty="0">
                <a:latin typeface="Calibri (Body)"/>
                <a:ea typeface="Cambria Math" pitchFamily="18" charset="0"/>
                <a:sym typeface="Symbol"/>
              </a:rPr>
              <a:t>3</a:t>
            </a:r>
            <a:r>
              <a:rPr lang="en-US" sz="2600" dirty="0">
                <a:latin typeface="Calibri (Body)"/>
                <a:sym typeface="Symbol"/>
              </a:rPr>
              <a:t>:</a:t>
            </a:r>
          </a:p>
        </p:txBody>
      </p:sp>
      <p:graphicFrame>
        <p:nvGraphicFramePr>
          <p:cNvPr id="5" name="Object 4">
            <a:extLst>
              <a:ext uri="{FF2B5EF4-FFF2-40B4-BE49-F238E27FC236}">
                <a16:creationId xmlns:a16="http://schemas.microsoft.com/office/drawing/2014/main" id="{4A3FE4CE-9D86-4781-89FA-30A37A7BD5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3958674"/>
              </p:ext>
            </p:extLst>
          </p:nvPr>
        </p:nvGraphicFramePr>
        <p:xfrm>
          <a:off x="2795588" y="3810000"/>
          <a:ext cx="3554412" cy="1143000"/>
        </p:xfrm>
        <a:graphic>
          <a:graphicData uri="http://schemas.openxmlformats.org/presentationml/2006/ole">
            <mc:AlternateContent xmlns:mc="http://schemas.openxmlformats.org/markup-compatibility/2006">
              <mc:Choice xmlns:v="urn:schemas-microsoft-com:vml" Requires="v">
                <p:oleObj name="Equation" r:id="rId2" imgW="1777680" imgH="571320" progId="Equation.DSMT4">
                  <p:embed/>
                </p:oleObj>
              </mc:Choice>
              <mc:Fallback>
                <p:oleObj name="Equation" r:id="rId2" imgW="1777680" imgH="571320" progId="Equation.DSMT4">
                  <p:embed/>
                  <p:pic>
                    <p:nvPicPr>
                      <p:cNvPr id="0" name=""/>
                      <p:cNvPicPr/>
                      <p:nvPr/>
                    </p:nvPicPr>
                    <p:blipFill>
                      <a:blip r:embed="rId3"/>
                      <a:stretch>
                        <a:fillRect/>
                      </a:stretch>
                    </p:blipFill>
                    <p:spPr>
                      <a:xfrm>
                        <a:off x="2795588" y="3810000"/>
                        <a:ext cx="3554412" cy="1143000"/>
                      </a:xfrm>
                      <a:prstGeom prst="rect">
                        <a:avLst/>
                      </a:prstGeom>
                    </p:spPr>
                  </p:pic>
                </p:oleObj>
              </mc:Fallback>
            </mc:AlternateContent>
          </a:graphicData>
        </a:graphic>
      </p:graphicFrame>
      <p:sp>
        <p:nvSpPr>
          <p:cNvPr id="4" name="Content Placeholder 4"/>
          <p:cNvSpPr>
            <a:spLocks noGrp="1"/>
          </p:cNvSpPr>
          <p:nvPr>
            <p:ph idx="13"/>
          </p:nvPr>
        </p:nvSpPr>
        <p:spPr>
          <a:xfrm>
            <a:off x="457200" y="5257800"/>
            <a:ext cx="8568000" cy="1295400"/>
          </a:xfrm>
        </p:spPr>
        <p:txBody>
          <a:bodyPr/>
          <a:lstStyle/>
          <a:p>
            <a:r>
              <a:rPr lang="en-US" sz="2600" dirty="0">
                <a:latin typeface="Calibri (Body)"/>
                <a:sym typeface="Symbol"/>
              </a:rPr>
              <a:t>Even if the domains are infinite, you can still think of the quantifiers in this fashion, but the equivalent expressions without quantifiers will be infinitely long.</a:t>
            </a:r>
          </a:p>
        </p:txBody>
      </p:sp>
      <p:sp>
        <p:nvSpPr>
          <p:cNvPr id="6" name="Slide Number Placeholder 5">
            <a:extLst>
              <a:ext uri="{FF2B5EF4-FFF2-40B4-BE49-F238E27FC236}">
                <a16:creationId xmlns:a16="http://schemas.microsoft.com/office/drawing/2014/main" id="{0E998007-D137-44E4-BDE5-3442CE60B9E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381995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1C05-E896-4941-957D-526EB9E4B302}"/>
              </a:ext>
            </a:extLst>
          </p:cNvPr>
          <p:cNvSpPr>
            <a:spLocks noGrp="1"/>
          </p:cNvSpPr>
          <p:nvPr>
            <p:ph type="title"/>
          </p:nvPr>
        </p:nvSpPr>
        <p:spPr/>
        <p:txBody>
          <a:bodyPr/>
          <a:lstStyle/>
          <a:p>
            <a:r>
              <a:rPr lang="en-IN" dirty="0"/>
              <a:t>Negating Quantified Expressions</a:t>
            </a:r>
            <a:r>
              <a:rPr lang="en-IN" sz="1500" dirty="0"/>
              <a:t> 1</a:t>
            </a:r>
            <a:endParaRPr lang="en-US" dirty="0"/>
          </a:p>
        </p:txBody>
      </p:sp>
      <p:sp>
        <p:nvSpPr>
          <p:cNvPr id="3" name="Content Placeholder 2">
            <a:extLst>
              <a:ext uri="{FF2B5EF4-FFF2-40B4-BE49-F238E27FC236}">
                <a16:creationId xmlns:a16="http://schemas.microsoft.com/office/drawing/2014/main" id="{67932570-94E3-4DA7-AAB7-DE80D5DDA32E}"/>
              </a:ext>
            </a:extLst>
          </p:cNvPr>
          <p:cNvSpPr>
            <a:spLocks noGrp="1"/>
          </p:cNvSpPr>
          <p:nvPr>
            <p:ph idx="1"/>
          </p:nvPr>
        </p:nvSpPr>
        <p:spPr>
          <a:xfrm>
            <a:off x="457200" y="1295400"/>
            <a:ext cx="1770420" cy="762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Consider</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endParaRPr>
          </a:p>
        </p:txBody>
      </p:sp>
      <p:graphicFrame>
        <p:nvGraphicFramePr>
          <p:cNvPr id="16" name="Object 15">
            <a:extLst>
              <a:ext uri="{FF2B5EF4-FFF2-40B4-BE49-F238E27FC236}">
                <a16:creationId xmlns:a16="http://schemas.microsoft.com/office/drawing/2014/main" id="{28250D76-B1AE-47B7-A788-65AC6E8A6A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7690909"/>
              </p:ext>
            </p:extLst>
          </p:nvPr>
        </p:nvGraphicFramePr>
        <p:xfrm>
          <a:off x="1856233" y="1344168"/>
          <a:ext cx="371387" cy="402336"/>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5" name="Object 4">
                        <a:extLst>
                          <a:ext uri="{FF2B5EF4-FFF2-40B4-BE49-F238E27FC236}">
                            <a16:creationId xmlns:a16="http://schemas.microsoft.com/office/drawing/2014/main" id="{377026DF-83D8-4AF1-B5AA-3823A5679411}"/>
                          </a:ext>
                        </a:extLst>
                      </p:cNvPr>
                      <p:cNvPicPr/>
                      <p:nvPr/>
                    </p:nvPicPr>
                    <p:blipFill>
                      <a:blip r:embed="rId3"/>
                      <a:stretch>
                        <a:fillRect/>
                      </a:stretch>
                    </p:blipFill>
                    <p:spPr>
                      <a:xfrm>
                        <a:off x="1856233" y="1344168"/>
                        <a:ext cx="371387" cy="4023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93DC2E5-5B22-4E03-B084-0149067DF96A}"/>
              </a:ext>
            </a:extLst>
          </p:cNvPr>
          <p:cNvSpPr>
            <a:spLocks noGrp="1"/>
          </p:cNvSpPr>
          <p:nvPr>
            <p:ph idx="10"/>
          </p:nvPr>
        </p:nvSpPr>
        <p:spPr>
          <a:xfrm>
            <a:off x="1988133" y="1295400"/>
            <a:ext cx="990600" cy="4592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x J(x)</a:t>
            </a:r>
            <a:endParaRPr kumimoji="0" lang="en-US" sz="2800" b="0" i="0" u="none" strike="noStrike" kern="1200" cap="none" spc="0" normalizeH="0" baseline="0" noProof="0" dirty="0">
              <a:ln>
                <a:noFill/>
              </a:ln>
              <a:solidFill>
                <a:prstClr val="black"/>
              </a:solidFill>
              <a:effectLst/>
              <a:uLnTx/>
              <a:uFillTx/>
              <a:latin typeface="Calibri (Body)"/>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090B146-2AB1-4D99-ADE7-8661DFAB59EE}"/>
                  </a:ext>
                </a:extLst>
              </p:cNvPr>
              <p:cNvSpPr>
                <a:spLocks noGrp="1"/>
              </p:cNvSpPr>
              <p:nvPr>
                <p:ph idx="11"/>
              </p:nvPr>
            </p:nvSpPr>
            <p:spPr>
              <a:xfrm>
                <a:off x="457200" y="1965960"/>
                <a:ext cx="8458200" cy="4434840"/>
              </a:xfrm>
            </p:spPr>
            <p:txBody>
              <a:bodyPr/>
              <a:lstStyle/>
              <a:p>
                <a:pPr marL="850392" marR="0" lvl="1" indent="-4572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“Every student in your class has taken a course in Java.”</a:t>
                </a:r>
              </a:p>
              <a:p>
                <a:pPr marL="850392" marR="0" lvl="1" indent="-4572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 Here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sym typeface="Symbol"/>
                  </a:rPr>
                  <a:t>J(x)</a:t>
                </a:r>
                <a:r>
                  <a:rPr kumimoji="0" lang="en-US" sz="2400" b="0" i="0" u="none" strike="noStrike" kern="1200" cap="none" spc="0" normalizeH="0" baseline="0" noProof="0" dirty="0">
                    <a:ln>
                      <a:noFill/>
                    </a:ln>
                    <a:solidFill>
                      <a:prstClr val="black"/>
                    </a:solidFill>
                    <a:effectLst/>
                    <a:uLnTx/>
                    <a:uFillTx/>
                    <a:latin typeface="Calibri (Body)"/>
                  </a:rPr>
                  <a:t> is “x has taken a course in Java” and</a:t>
                </a:r>
              </a:p>
              <a:p>
                <a:pPr marL="850392" marR="0" lvl="1" indent="-4572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rPr>
                  <a:t> the domain is students in your class.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rPr>
                  <a:t>Negating the original statement gives “It is not the case that every student in your class has taken Java.” This implies that “There is a student in your class who has not taken Java.”</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sym typeface="Symbol"/>
                  </a:rPr>
                  <a:t>Symbolically</a:t>
                </a:r>
                <a14:m>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sym typeface="Symbol"/>
                      </a:rPr>
                      <m:t>¬</m:t>
                    </m:r>
                  </m:oMath>
                </a14:m>
                <a:endParaRPr lang="en-US" dirty="0">
                  <a:latin typeface="Calibri (Body)"/>
                </a:endParaRPr>
              </a:p>
            </p:txBody>
          </p:sp>
        </mc:Choice>
        <mc:Fallback xmlns="">
          <p:sp>
            <p:nvSpPr>
              <p:cNvPr id="5" name="Content Placeholder 4">
                <a:extLst>
                  <a:ext uri="{FF2B5EF4-FFF2-40B4-BE49-F238E27FC236}">
                    <a16:creationId xmlns:a16="http://schemas.microsoft.com/office/drawing/2014/main" id="{3090B146-2AB1-4D99-ADE7-8661DFAB59EE}"/>
                  </a:ext>
                </a:extLst>
              </p:cNvPr>
              <p:cNvSpPr>
                <a:spLocks noGrp="1" noRot="1" noChangeAspect="1" noMove="1" noResize="1" noEditPoints="1" noAdjustHandles="1" noChangeArrowheads="1" noChangeShapeType="1" noTextEdit="1"/>
              </p:cNvSpPr>
              <p:nvPr>
                <p:ph idx="11"/>
              </p:nvPr>
            </p:nvSpPr>
            <p:spPr>
              <a:xfrm>
                <a:off x="457200" y="1965960"/>
                <a:ext cx="8458200" cy="4434840"/>
              </a:xfrm>
              <a:blipFill>
                <a:blip r:embed="rId4"/>
                <a:stretch>
                  <a:fillRect l="-1441" t="-1100" r="-1873"/>
                </a:stretch>
              </a:blipFill>
            </p:spPr>
            <p:txBody>
              <a:bodyPr/>
              <a:lstStyle/>
              <a:p>
                <a:r>
                  <a:rPr lang="en-US">
                    <a:noFill/>
                  </a:rPr>
                  <a:t> </a:t>
                </a:r>
              </a:p>
            </p:txBody>
          </p:sp>
        </mc:Fallback>
      </mc:AlternateContent>
      <p:graphicFrame>
        <p:nvGraphicFramePr>
          <p:cNvPr id="18" name="Object 17">
            <a:extLst>
              <a:ext uri="{FF2B5EF4-FFF2-40B4-BE49-F238E27FC236}">
                <a16:creationId xmlns:a16="http://schemas.microsoft.com/office/drawing/2014/main" id="{4DDE5BE1-A8C0-41E4-84B7-82446FA0B9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7825871"/>
              </p:ext>
            </p:extLst>
          </p:nvPr>
        </p:nvGraphicFramePr>
        <p:xfrm>
          <a:off x="2642616" y="5715000"/>
          <a:ext cx="371387" cy="402336"/>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0" name=""/>
                      <p:cNvPicPr/>
                      <p:nvPr/>
                    </p:nvPicPr>
                    <p:blipFill>
                      <a:blip r:embed="rId6"/>
                      <a:stretch>
                        <a:fillRect/>
                      </a:stretch>
                    </p:blipFill>
                    <p:spPr>
                      <a:xfrm>
                        <a:off x="2642616" y="5715000"/>
                        <a:ext cx="371387" cy="40233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AD34901-D0A8-41EF-9136-21F176AD1540}"/>
              </a:ext>
            </a:extLst>
          </p:cNvPr>
          <p:cNvSpPr>
            <a:spLocks noGrp="1"/>
          </p:cNvSpPr>
          <p:nvPr>
            <p:ph idx="12"/>
          </p:nvPr>
        </p:nvSpPr>
        <p:spPr>
          <a:xfrm>
            <a:off x="2765545" y="5673784"/>
            <a:ext cx="1530933" cy="539631"/>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x J(x)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and</a:t>
            </a:r>
            <a:endParaRPr lang="en-US" dirty="0">
              <a:latin typeface="Calibri (Body)"/>
            </a:endParaRPr>
          </a:p>
        </p:txBody>
      </p:sp>
      <p:graphicFrame>
        <p:nvGraphicFramePr>
          <p:cNvPr id="17" name="Object 16">
            <a:extLst>
              <a:ext uri="{FF2B5EF4-FFF2-40B4-BE49-F238E27FC236}">
                <a16:creationId xmlns:a16="http://schemas.microsoft.com/office/drawing/2014/main" id="{2FAE88F8-14EA-4238-8F7B-6849235F66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22920934"/>
              </p:ext>
            </p:extLst>
          </p:nvPr>
        </p:nvGraphicFramePr>
        <p:xfrm>
          <a:off x="4224528" y="5779008"/>
          <a:ext cx="329184" cy="329184"/>
        </p:xfrm>
        <a:graphic>
          <a:graphicData uri="http://schemas.openxmlformats.org/presentationml/2006/ole">
            <mc:AlternateContent xmlns:mc="http://schemas.openxmlformats.org/markup-compatibility/2006">
              <mc:Choice xmlns:v="urn:schemas-microsoft-com:vml" Requires="v">
                <p:oleObj name="Equation" r:id="rId7" imgW="152280" imgH="152280" progId="Equation.DSMT4">
                  <p:embed/>
                </p:oleObj>
              </mc:Choice>
              <mc:Fallback>
                <p:oleObj name="Equation" r:id="rId7" imgW="152280" imgH="152280" progId="Equation.DSMT4">
                  <p:embed/>
                  <p:pic>
                    <p:nvPicPr>
                      <p:cNvPr id="6" name="Object 5">
                        <a:extLst>
                          <a:ext uri="{FF2B5EF4-FFF2-40B4-BE49-F238E27FC236}">
                            <a16:creationId xmlns:a16="http://schemas.microsoft.com/office/drawing/2014/main" id="{4CBD2B85-2B15-4147-AE7B-2A4CD9A329A8}"/>
                          </a:ext>
                        </a:extLst>
                      </p:cNvPr>
                      <p:cNvPicPr/>
                      <p:nvPr/>
                    </p:nvPicPr>
                    <p:blipFill>
                      <a:blip r:embed="rId8"/>
                      <a:stretch>
                        <a:fillRect/>
                      </a:stretch>
                    </p:blipFill>
                    <p:spPr>
                      <a:xfrm>
                        <a:off x="4224528" y="5779008"/>
                        <a:ext cx="329184" cy="32918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5042F13-DD27-4A37-A9AD-F6937CBFFF8C}"/>
                  </a:ext>
                </a:extLst>
              </p:cNvPr>
              <p:cNvSpPr>
                <a:spLocks noGrp="1"/>
              </p:cNvSpPr>
              <p:nvPr>
                <p:ph idx="13"/>
              </p:nvPr>
            </p:nvSpPr>
            <p:spPr>
              <a:xfrm>
                <a:off x="4377163" y="5682343"/>
                <a:ext cx="3429000" cy="539630"/>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x</a:t>
                </a:r>
                <a14:m>
                  <m:oMath xmlns:m="http://schemas.openxmlformats.org/officeDocument/2006/math">
                    <m:r>
                      <a:rPr kumimoji="0" lang="en-US" sz="2800" b="0" i="1" u="none" strike="noStrike" kern="1200" cap="none" spc="0" normalizeH="0" baseline="0" noProof="0" dirty="0">
                        <a:ln>
                          <a:noFill/>
                        </a:ln>
                        <a:solidFill>
                          <a:prstClr val="black"/>
                        </a:solidFill>
                        <a:effectLst/>
                        <a:uLnTx/>
                        <a:uFillTx/>
                        <a:latin typeface="Cambria Math" panose="02040503050406030204" pitchFamily="18" charset="0"/>
                        <a:ea typeface="Cambria Math"/>
                        <a:sym typeface="Symbol"/>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sym typeface="Symbol"/>
                      </a:rPr>
                      <m:t> </m:t>
                    </m:r>
                  </m:oMath>
                </a14:m>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sym typeface="Symbol"/>
                  </a:rPr>
                  <a:t>J(x)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sym typeface="Symbol"/>
                  </a:rPr>
                  <a:t>are equivalent.</a:t>
                </a:r>
                <a:endParaRPr lang="en-US" dirty="0">
                  <a:latin typeface="Calibri (Body)"/>
                </a:endParaRPr>
              </a:p>
            </p:txBody>
          </p:sp>
        </mc:Choice>
        <mc:Fallback xmlns="">
          <p:sp>
            <p:nvSpPr>
              <p:cNvPr id="7" name="Content Placeholder 6">
                <a:extLst>
                  <a:ext uri="{FF2B5EF4-FFF2-40B4-BE49-F238E27FC236}">
                    <a16:creationId xmlns:a16="http://schemas.microsoft.com/office/drawing/2014/main" id="{65042F13-DD27-4A37-A9AD-F6937CBFFF8C}"/>
                  </a:ext>
                </a:extLst>
              </p:cNvPr>
              <p:cNvSpPr>
                <a:spLocks noGrp="1" noRot="1" noChangeAspect="1" noMove="1" noResize="1" noEditPoints="1" noAdjustHandles="1" noChangeArrowheads="1" noChangeShapeType="1" noTextEdit="1"/>
              </p:cNvSpPr>
              <p:nvPr>
                <p:ph idx="13"/>
              </p:nvPr>
            </p:nvSpPr>
            <p:spPr>
              <a:xfrm>
                <a:off x="4377163" y="5682343"/>
                <a:ext cx="3429000" cy="539630"/>
              </a:xfrm>
              <a:blipFill>
                <a:blip r:embed="rId9"/>
                <a:stretch>
                  <a:fillRect l="-3552" t="-10112" r="-1954" b="-28090"/>
                </a:stretch>
              </a:blipFill>
            </p:spPr>
            <p:txBody>
              <a:bodyPr/>
              <a:lstStyle/>
              <a:p>
                <a:r>
                  <a:rPr lang="en-US">
                    <a:noFill/>
                  </a:rPr>
                  <a:t> </a:t>
                </a:r>
              </a:p>
            </p:txBody>
          </p:sp>
        </mc:Fallback>
      </mc:AlternateContent>
      <p:sp>
        <p:nvSpPr>
          <p:cNvPr id="15" name="Slide Number Placeholder 5">
            <a:extLst>
              <a:ext uri="{FF2B5EF4-FFF2-40B4-BE49-F238E27FC236}">
                <a16:creationId xmlns:a16="http://schemas.microsoft.com/office/drawing/2014/main" id="{E747FDC8-22E9-4AB4-BAE0-61AB2509744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65481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6466-C0A6-4506-93D9-447C50D02212}"/>
              </a:ext>
            </a:extLst>
          </p:cNvPr>
          <p:cNvSpPr>
            <a:spLocks noGrp="1"/>
          </p:cNvSpPr>
          <p:nvPr>
            <p:ph type="title"/>
          </p:nvPr>
        </p:nvSpPr>
        <p:spPr/>
        <p:txBody>
          <a:bodyPr/>
          <a:lstStyle/>
          <a:p>
            <a:r>
              <a:rPr lang="en-IN" dirty="0"/>
              <a:t>Negating Quantified Expressions</a:t>
            </a:r>
            <a:r>
              <a:rPr lang="en-IN" sz="1500" dirty="0"/>
              <a:t> 2</a:t>
            </a:r>
            <a:endParaRPr lang="en-US" dirty="0"/>
          </a:p>
        </p:txBody>
      </p:sp>
      <p:sp>
        <p:nvSpPr>
          <p:cNvPr id="3" name="Content Placeholder 2">
            <a:extLst>
              <a:ext uri="{FF2B5EF4-FFF2-40B4-BE49-F238E27FC236}">
                <a16:creationId xmlns:a16="http://schemas.microsoft.com/office/drawing/2014/main" id="{2111CE44-99B4-40DA-8E56-9377B58796ED}"/>
              </a:ext>
            </a:extLst>
          </p:cNvPr>
          <p:cNvSpPr>
            <a:spLocks noGrp="1"/>
          </p:cNvSpPr>
          <p:nvPr>
            <p:ph idx="1"/>
          </p:nvPr>
        </p:nvSpPr>
        <p:spPr>
          <a:xfrm>
            <a:off x="457200" y="1295400"/>
            <a:ext cx="2615184" cy="762000"/>
          </a:xfrm>
        </p:spPr>
        <p:txBody>
          <a:bodyPr/>
          <a:lstStyle/>
          <a:p>
            <a:pPr marL="0" marR="0" lvl="0" indent="0" algn="l" defTabSz="457200" rtl="0" eaLnBrk="1" fontAlgn="auto" latinLnBrk="0" hangingPunct="1">
              <a:lnSpc>
                <a:spcPct val="100000"/>
              </a:lnSpc>
              <a:spcBef>
                <a:spcPts val="8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Now Consider</a:t>
            </a:r>
            <a:endPar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Symbol"/>
            </a:endParaRPr>
          </a:p>
        </p:txBody>
      </p:sp>
      <p:graphicFrame>
        <p:nvGraphicFramePr>
          <p:cNvPr id="17" name="Object 16">
            <a:extLst>
              <a:ext uri="{FF2B5EF4-FFF2-40B4-BE49-F238E27FC236}">
                <a16:creationId xmlns:a16="http://schemas.microsoft.com/office/drawing/2014/main" id="{36F1F739-3F0C-4CAF-B37F-6BA64EECD0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5741398"/>
              </p:ext>
            </p:extLst>
          </p:nvPr>
        </p:nvGraphicFramePr>
        <p:xfrm>
          <a:off x="2761488" y="1389888"/>
          <a:ext cx="365760" cy="365760"/>
        </p:xfrm>
        <a:graphic>
          <a:graphicData uri="http://schemas.openxmlformats.org/presentationml/2006/ole">
            <mc:AlternateContent xmlns:mc="http://schemas.openxmlformats.org/markup-compatibility/2006">
              <mc:Choice xmlns:v="urn:schemas-microsoft-com:vml" Requires="v">
                <p:oleObj name="Equation" r:id="rId2" imgW="152280" imgH="152280" progId="Equation.DSMT4">
                  <p:embed/>
                </p:oleObj>
              </mc:Choice>
              <mc:Fallback>
                <p:oleObj name="Equation" r:id="rId2" imgW="152280" imgH="152280" progId="Equation.DSMT4">
                  <p:embed/>
                  <p:pic>
                    <p:nvPicPr>
                      <p:cNvPr id="17" name="Object 16">
                        <a:extLst>
                          <a:ext uri="{FF2B5EF4-FFF2-40B4-BE49-F238E27FC236}">
                            <a16:creationId xmlns:a16="http://schemas.microsoft.com/office/drawing/2014/main" id="{2FAE88F8-14EA-4238-8F7B-6849235F66C2}"/>
                          </a:ext>
                        </a:extLst>
                      </p:cNvPr>
                      <p:cNvPicPr/>
                      <p:nvPr/>
                    </p:nvPicPr>
                    <p:blipFill>
                      <a:blip r:embed="rId3"/>
                      <a:stretch>
                        <a:fillRect/>
                      </a:stretch>
                    </p:blipFill>
                    <p:spPr>
                      <a:xfrm>
                        <a:off x="2761488" y="1389888"/>
                        <a:ext cx="365760" cy="36576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E244BC2-7133-4202-ADFA-19B74D4BE1F6}"/>
              </a:ext>
            </a:extLst>
          </p:cNvPr>
          <p:cNvSpPr>
            <a:spLocks noGrp="1"/>
          </p:cNvSpPr>
          <p:nvPr>
            <p:ph idx="10"/>
          </p:nvPr>
        </p:nvSpPr>
        <p:spPr>
          <a:xfrm>
            <a:off x="2907046" y="1298448"/>
            <a:ext cx="1066800" cy="535477"/>
          </a:xfrm>
        </p:spPr>
        <p:txBody>
          <a:bodyPr/>
          <a:lstStyle/>
          <a:p>
            <a:pPr marL="0" marR="0" lvl="0" indent="0" algn="l" defTabSz="457200" rtl="0" eaLnBrk="1" fontAlgn="auto" latinLnBrk="0" hangingPunct="1">
              <a:lnSpc>
                <a:spcPct val="100000"/>
              </a:lnSpc>
              <a:spcBef>
                <a:spcPts val="800"/>
              </a:spcBef>
              <a:spcAft>
                <a:spcPts val="600"/>
              </a:spcAft>
              <a:buClrTx/>
              <a:buSzTx/>
              <a:buFont typeface="Arial" panose="020B0604020202020204" pitchFamily="34" charset="0"/>
              <a:buNone/>
              <a:tabLst/>
              <a:defRPr/>
            </a:pP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 x J(x)</a:t>
            </a:r>
            <a:endParaRPr kumimoji="0" lang="en-US" sz="3000" b="0" i="0" u="none" strike="noStrike" kern="1200" cap="none" spc="0" normalizeH="0" baseline="0" noProof="0" dirty="0">
              <a:ln>
                <a:noFill/>
              </a:ln>
              <a:solidFill>
                <a:prstClr val="black"/>
              </a:solidFill>
              <a:effectLst/>
              <a:uLnTx/>
              <a:uFillTx/>
              <a:latin typeface="Calibri (Body)"/>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B3C4311-3C1B-4CDC-A398-09A3617B1DB4}"/>
                  </a:ext>
                </a:extLst>
              </p:cNvPr>
              <p:cNvSpPr>
                <a:spLocks noGrp="1"/>
              </p:cNvSpPr>
              <p:nvPr>
                <p:ph idx="11"/>
              </p:nvPr>
            </p:nvSpPr>
            <p:spPr>
              <a:xfrm>
                <a:off x="447868" y="1945581"/>
                <a:ext cx="8162731" cy="4062970"/>
              </a:xfrm>
            </p:spPr>
            <p:txBody>
              <a:bodyPr/>
              <a:lstStyle/>
              <a:p>
                <a:pPr marL="457200" marR="0" lvl="1" indent="-342900" algn="l" defTabSz="457200" rtl="0" eaLnBrk="1" fontAlgn="auto" latinLnBrk="0" hangingPunct="1">
                  <a:lnSpc>
                    <a:spcPct val="100000"/>
                  </a:lnSpc>
                  <a:spcBef>
                    <a:spcPts val="800"/>
                  </a:spcBef>
                  <a:spcAft>
                    <a:spcPts val="600"/>
                  </a:spcAft>
                  <a:buClr>
                    <a:srgbClr val="04617B"/>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“There is a student in this class who has taken a course in Java.”</a:t>
                </a:r>
                <a:endParaRPr kumimoji="0" lang="en-US" sz="2600" b="0" i="1" u="none" strike="noStrike" kern="1200" cap="none" spc="0" normalizeH="0" baseline="0" noProof="0" dirty="0">
                  <a:ln>
                    <a:noFill/>
                  </a:ln>
                  <a:solidFill>
                    <a:prstClr val="black"/>
                  </a:solidFill>
                  <a:effectLst/>
                  <a:uLnTx/>
                  <a:uFillTx/>
                  <a:latin typeface="Calibri (Body)"/>
                  <a:ea typeface="Cambria Math" pitchFamily="18" charset="0"/>
                  <a:sym typeface="Symbol"/>
                </a:endParaRPr>
              </a:p>
              <a:p>
                <a:pPr marL="457200" marR="0" lvl="1" indent="-342900" algn="l" defTabSz="457200" rtl="0" eaLnBrk="1" fontAlgn="auto" latinLnBrk="0" hangingPunct="1">
                  <a:lnSpc>
                    <a:spcPct val="100000"/>
                  </a:lnSpc>
                  <a:spcBef>
                    <a:spcPts val="800"/>
                  </a:spcBef>
                  <a:spcAft>
                    <a:spcPts val="600"/>
                  </a:spcAft>
                  <a:buClr>
                    <a:srgbClr val="04617B"/>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rPr>
                  <a:t>Where </a:t>
                </a:r>
                <a:r>
                  <a:rPr kumimoji="0" lang="en-US" sz="2600" b="0" i="1" u="none" strike="noStrike" kern="1200" cap="none" spc="0" normalizeH="0" baseline="0" noProof="0" dirty="0">
                    <a:ln>
                      <a:noFill/>
                    </a:ln>
                    <a:solidFill>
                      <a:prstClr val="black"/>
                    </a:solidFill>
                    <a:effectLst/>
                    <a:uLnTx/>
                    <a:uFillTx/>
                    <a:latin typeface="Calibri (Body)"/>
                    <a:ea typeface="Cambria Math" pitchFamily="18" charset="0"/>
                    <a:sym typeface="Symbol"/>
                  </a:rPr>
                  <a:t>J(x)</a:t>
                </a:r>
                <a:r>
                  <a:rPr kumimoji="0" lang="en-US" sz="2600" b="0" i="0" u="none" strike="noStrike" kern="1200" cap="none" spc="0" normalizeH="0" baseline="0" noProof="0" dirty="0">
                    <a:ln>
                      <a:noFill/>
                    </a:ln>
                    <a:solidFill>
                      <a:prstClr val="black"/>
                    </a:solidFill>
                    <a:effectLst/>
                    <a:uLnTx/>
                    <a:uFillTx/>
                    <a:latin typeface="Calibri (Body)"/>
                  </a:rPr>
                  <a:t> is “x has taken a course in Java.”</a:t>
                </a:r>
              </a:p>
              <a:p>
                <a:pPr marL="0" marR="0" lvl="0" indent="0" algn="l" defTabSz="457200" rtl="0" eaLnBrk="1" fontAlgn="auto" latinLnBrk="0" hangingPunct="1">
                  <a:lnSpc>
                    <a:spcPct val="100000"/>
                  </a:lnSpc>
                  <a:spcBef>
                    <a:spcPts val="8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rPr>
                  <a:t>Negating the original statement gives “It is not the case that there is a student in this class who has taken Java.” This implies that “Every student in this class has not taken Java”</a:t>
                </a:r>
              </a:p>
              <a:p>
                <a:pPr marL="0" marR="0" lvl="0" indent="0" algn="l" defTabSz="457200" rtl="0" eaLnBrk="1" fontAlgn="auto" latinLnBrk="0" hangingPunct="1">
                  <a:lnSpc>
                    <a:spcPct val="100000"/>
                  </a:lnSpc>
                  <a:spcBef>
                    <a:spcPts val="8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Symbolically</a:t>
                </a:r>
                <a14:m>
                  <m:oMath xmlns:m="http://schemas.openxmlformats.org/officeDocument/2006/math">
                    <m:r>
                      <a:rPr kumimoji="0" lang="en-US" sz="3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sym typeface="Symbol"/>
                      </a:rPr>
                      <m:t>¬</m:t>
                    </m:r>
                  </m:oMath>
                </a14:m>
                <a:endParaRPr lang="en-US" dirty="0">
                  <a:latin typeface="Calibri (Body)"/>
                </a:endParaRPr>
              </a:p>
            </p:txBody>
          </p:sp>
        </mc:Choice>
        <mc:Fallback xmlns="">
          <p:sp>
            <p:nvSpPr>
              <p:cNvPr id="5" name="Content Placeholder 4">
                <a:extLst>
                  <a:ext uri="{FF2B5EF4-FFF2-40B4-BE49-F238E27FC236}">
                    <a16:creationId xmlns:a16="http://schemas.microsoft.com/office/drawing/2014/main" id="{EB3C4311-3C1B-4CDC-A398-09A3617B1DB4}"/>
                  </a:ext>
                </a:extLst>
              </p:cNvPr>
              <p:cNvSpPr>
                <a:spLocks noGrp="1" noRot="1" noChangeAspect="1" noMove="1" noResize="1" noEditPoints="1" noAdjustHandles="1" noChangeArrowheads="1" noChangeShapeType="1" noTextEdit="1"/>
              </p:cNvSpPr>
              <p:nvPr>
                <p:ph idx="11"/>
              </p:nvPr>
            </p:nvSpPr>
            <p:spPr>
              <a:xfrm>
                <a:off x="447868" y="1945581"/>
                <a:ext cx="8162731" cy="4062970"/>
              </a:xfrm>
              <a:blipFill>
                <a:blip r:embed="rId4"/>
                <a:stretch>
                  <a:fillRect l="-1718" t="-1199" r="-747" b="-5547"/>
                </a:stretch>
              </a:blipFill>
            </p:spPr>
            <p:txBody>
              <a:bodyPr/>
              <a:lstStyle/>
              <a:p>
                <a:r>
                  <a:rPr lang="en-US">
                    <a:noFill/>
                  </a:rPr>
                  <a:t> </a:t>
                </a:r>
              </a:p>
            </p:txBody>
          </p:sp>
        </mc:Fallback>
      </mc:AlternateContent>
      <p:graphicFrame>
        <p:nvGraphicFramePr>
          <p:cNvPr id="18" name="Object 17">
            <a:extLst>
              <a:ext uri="{FF2B5EF4-FFF2-40B4-BE49-F238E27FC236}">
                <a16:creationId xmlns:a16="http://schemas.microsoft.com/office/drawing/2014/main" id="{BA0B40DB-5EEA-45EA-A2C5-FBF254F04D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3785960"/>
              </p:ext>
            </p:extLst>
          </p:nvPr>
        </p:nvGraphicFramePr>
        <p:xfrm>
          <a:off x="2688336" y="5577840"/>
          <a:ext cx="384048" cy="384048"/>
        </p:xfrm>
        <a:graphic>
          <a:graphicData uri="http://schemas.openxmlformats.org/presentationml/2006/ole">
            <mc:AlternateContent xmlns:mc="http://schemas.openxmlformats.org/markup-compatibility/2006">
              <mc:Choice xmlns:v="urn:schemas-microsoft-com:vml" Requires="v">
                <p:oleObj name="Equation" r:id="rId5" imgW="152280" imgH="152280" progId="Equation.DSMT4">
                  <p:embed/>
                </p:oleObj>
              </mc:Choice>
              <mc:Fallback>
                <p:oleObj name="Equation" r:id="rId5" imgW="152280" imgH="152280" progId="Equation.DSMT4">
                  <p:embed/>
                  <p:pic>
                    <p:nvPicPr>
                      <p:cNvPr id="0" name=""/>
                      <p:cNvPicPr/>
                      <p:nvPr/>
                    </p:nvPicPr>
                    <p:blipFill>
                      <a:blip r:embed="rId6"/>
                      <a:stretch>
                        <a:fillRect/>
                      </a:stretch>
                    </p:blipFill>
                    <p:spPr>
                      <a:xfrm>
                        <a:off x="2688336" y="5577840"/>
                        <a:ext cx="384048" cy="3840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4EB8DDD-54DD-4754-A5B8-DDE5C8D97D12}"/>
              </a:ext>
            </a:extLst>
          </p:cNvPr>
          <p:cNvSpPr>
            <a:spLocks noGrp="1"/>
          </p:cNvSpPr>
          <p:nvPr>
            <p:ph idx="12"/>
          </p:nvPr>
        </p:nvSpPr>
        <p:spPr>
          <a:xfrm>
            <a:off x="2944368" y="5486400"/>
            <a:ext cx="1828800" cy="539631"/>
          </a:xfrm>
        </p:spPr>
        <p:txBody>
          <a:bodyPr/>
          <a:lstStyle/>
          <a:p>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x J(x)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Symbol"/>
              </a:rPr>
              <a:t>and</a:t>
            </a:r>
            <a:endParaRPr lang="en-US" dirty="0">
              <a:latin typeface="Calibri (Body)"/>
            </a:endParaRPr>
          </a:p>
        </p:txBody>
      </p:sp>
      <p:graphicFrame>
        <p:nvGraphicFramePr>
          <p:cNvPr id="16" name="Object 15">
            <a:extLst>
              <a:ext uri="{FF2B5EF4-FFF2-40B4-BE49-F238E27FC236}">
                <a16:creationId xmlns:a16="http://schemas.microsoft.com/office/drawing/2014/main" id="{4943FE54-6235-4D24-ACD5-A42005C8F69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1286194"/>
              </p:ext>
            </p:extLst>
          </p:nvPr>
        </p:nvGraphicFramePr>
        <p:xfrm>
          <a:off x="4526124" y="5549973"/>
          <a:ext cx="371387" cy="402336"/>
        </p:xfrm>
        <a:graphic>
          <a:graphicData uri="http://schemas.openxmlformats.org/presentationml/2006/ole">
            <mc:AlternateContent xmlns:mc="http://schemas.openxmlformats.org/markup-compatibility/2006">
              <mc:Choice xmlns:v="urn:schemas-microsoft-com:vml" Requires="v">
                <p:oleObj name="Equation" r:id="rId7" imgW="152280" imgH="164880" progId="Equation.DSMT4">
                  <p:embed/>
                </p:oleObj>
              </mc:Choice>
              <mc:Fallback>
                <p:oleObj name="Equation" r:id="rId7" imgW="152280" imgH="164880" progId="Equation.DSMT4">
                  <p:embed/>
                  <p:pic>
                    <p:nvPicPr>
                      <p:cNvPr id="18" name="Object 17">
                        <a:extLst>
                          <a:ext uri="{FF2B5EF4-FFF2-40B4-BE49-F238E27FC236}">
                            <a16:creationId xmlns:a16="http://schemas.microsoft.com/office/drawing/2014/main" id="{4DDE5BE1-A8C0-41E4-84B7-82446FA0B90F}"/>
                          </a:ext>
                        </a:extLst>
                      </p:cNvPr>
                      <p:cNvPicPr/>
                      <p:nvPr/>
                    </p:nvPicPr>
                    <p:blipFill>
                      <a:blip r:embed="rId8"/>
                      <a:stretch>
                        <a:fillRect/>
                      </a:stretch>
                    </p:blipFill>
                    <p:spPr>
                      <a:xfrm>
                        <a:off x="4526124" y="5549973"/>
                        <a:ext cx="371387" cy="40233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E0906E6-E313-449E-9C13-6A62BAC4BBA1}"/>
                  </a:ext>
                </a:extLst>
              </p:cNvPr>
              <p:cNvSpPr>
                <a:spLocks noGrp="1"/>
              </p:cNvSpPr>
              <p:nvPr>
                <p:ph idx="13"/>
              </p:nvPr>
            </p:nvSpPr>
            <p:spPr>
              <a:xfrm>
                <a:off x="4742066" y="5501180"/>
                <a:ext cx="3810000" cy="617908"/>
              </a:xfrm>
            </p:spPr>
            <p:txBody>
              <a:bodyPr/>
              <a:lstStyle/>
              <a:p>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x</a:t>
                </a:r>
                <a:r>
                  <a:rPr kumimoji="0" lang="en-US" sz="3000" b="0" i="0" u="none" strike="noStrike" kern="1200" cap="none" spc="0" normalizeH="0" baseline="0" noProof="0" dirty="0">
                    <a:ln>
                      <a:noFill/>
                    </a:ln>
                    <a:solidFill>
                      <a:prstClr val="black"/>
                    </a:solidFill>
                    <a:effectLst/>
                    <a:uLnTx/>
                    <a:uFillTx/>
                    <a:latin typeface="Calibri (Body)"/>
                    <a:ea typeface="Cambria Math"/>
                    <a:sym typeface="Symbol"/>
                  </a:rPr>
                  <a:t> </a:t>
                </a:r>
                <a14:m>
                  <m:oMath xmlns:m="http://schemas.openxmlformats.org/officeDocument/2006/math">
                    <m:r>
                      <a:rPr kumimoji="0" lang="en-US" sz="3000" b="0" i="1" u="none" strike="noStrike" kern="1200" cap="none" spc="0" normalizeH="0" baseline="0" noProof="0" dirty="0">
                        <a:ln>
                          <a:noFill/>
                        </a:ln>
                        <a:solidFill>
                          <a:prstClr val="black"/>
                        </a:solidFill>
                        <a:effectLst/>
                        <a:uLnTx/>
                        <a:uFillTx/>
                        <a:latin typeface="Cambria Math" panose="02040503050406030204" pitchFamily="18" charset="0"/>
                        <a:ea typeface="Cambria Math"/>
                        <a:sym typeface="Symbol"/>
                      </a:rPr>
                      <m:t>¬ </m:t>
                    </m:r>
                  </m:oMath>
                </a14:m>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sym typeface="Symbol"/>
                  </a:rPr>
                  <a:t>J(x)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sym typeface="Symbol"/>
                  </a:rPr>
                  <a:t>are equivalent.</a:t>
                </a:r>
                <a:endParaRPr lang="en-US" dirty="0">
                  <a:latin typeface="Calibri (Body)"/>
                </a:endParaRPr>
              </a:p>
            </p:txBody>
          </p:sp>
        </mc:Choice>
        <mc:Fallback xmlns="">
          <p:sp>
            <p:nvSpPr>
              <p:cNvPr id="7" name="Content Placeholder 6">
                <a:extLst>
                  <a:ext uri="{FF2B5EF4-FFF2-40B4-BE49-F238E27FC236}">
                    <a16:creationId xmlns:a16="http://schemas.microsoft.com/office/drawing/2014/main" id="{CE0906E6-E313-449E-9C13-6A62BAC4BBA1}"/>
                  </a:ext>
                </a:extLst>
              </p:cNvPr>
              <p:cNvSpPr>
                <a:spLocks noGrp="1" noRot="1" noChangeAspect="1" noMove="1" noResize="1" noEditPoints="1" noAdjustHandles="1" noChangeArrowheads="1" noChangeShapeType="1" noTextEdit="1"/>
              </p:cNvSpPr>
              <p:nvPr>
                <p:ph idx="13"/>
              </p:nvPr>
            </p:nvSpPr>
            <p:spPr>
              <a:xfrm>
                <a:off x="4742066" y="5501180"/>
                <a:ext cx="3810000" cy="617908"/>
              </a:xfrm>
              <a:blipFill>
                <a:blip r:embed="rId9"/>
                <a:stretch>
                  <a:fillRect l="-3840" t="-11765" r="-960" b="-19608"/>
                </a:stretch>
              </a:blipFill>
            </p:spPr>
            <p:txBody>
              <a:bodyPr/>
              <a:lstStyle/>
              <a:p>
                <a:r>
                  <a:rPr lang="en-US">
                    <a:noFill/>
                  </a:rPr>
                  <a:t> </a:t>
                </a:r>
              </a:p>
            </p:txBody>
          </p:sp>
        </mc:Fallback>
      </mc:AlternateContent>
      <p:sp>
        <p:nvSpPr>
          <p:cNvPr id="15" name="Slide Number Placeholder 5">
            <a:extLst>
              <a:ext uri="{FF2B5EF4-FFF2-40B4-BE49-F238E27FC236}">
                <a16:creationId xmlns:a16="http://schemas.microsoft.com/office/drawing/2014/main" id="{355DA84D-2178-4ADB-878A-526BD63CB2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96152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83C9-DD3A-4AE8-A22B-212856236B3F}"/>
              </a:ext>
            </a:extLst>
          </p:cNvPr>
          <p:cNvSpPr>
            <a:spLocks noGrp="1"/>
          </p:cNvSpPr>
          <p:nvPr>
            <p:ph type="title"/>
          </p:nvPr>
        </p:nvSpPr>
        <p:spPr/>
        <p:txBody>
          <a:bodyPr/>
          <a:lstStyle/>
          <a:p>
            <a:r>
              <a:rPr lang="fr-FR" dirty="0"/>
              <a:t>De </a:t>
            </a:r>
            <a:r>
              <a:rPr lang="fr-FR" dirty="0" err="1"/>
              <a:t>Morgan’s</a:t>
            </a:r>
            <a:r>
              <a:rPr lang="fr-FR" dirty="0"/>
              <a:t> Laws for </a:t>
            </a:r>
            <a:r>
              <a:rPr lang="fr-FR" dirty="0" err="1"/>
              <a:t>Quantifiers</a:t>
            </a:r>
            <a:endParaRPr lang="en-US" dirty="0"/>
          </a:p>
        </p:txBody>
      </p:sp>
      <p:sp>
        <p:nvSpPr>
          <p:cNvPr id="3" name="Content Placeholder 2">
            <a:extLst>
              <a:ext uri="{FF2B5EF4-FFF2-40B4-BE49-F238E27FC236}">
                <a16:creationId xmlns:a16="http://schemas.microsoft.com/office/drawing/2014/main" id="{0B376112-7C74-4BB0-8948-206E738E81F7}"/>
              </a:ext>
            </a:extLst>
          </p:cNvPr>
          <p:cNvSpPr>
            <a:spLocks noGrp="1"/>
          </p:cNvSpPr>
          <p:nvPr>
            <p:ph idx="1"/>
          </p:nvPr>
        </p:nvSpPr>
        <p:spPr>
          <a:xfrm>
            <a:off x="457200" y="1295399"/>
            <a:ext cx="7924800" cy="53132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rules for negating quantifiers are:</a:t>
            </a:r>
          </a:p>
        </p:txBody>
      </p:sp>
      <p:sp>
        <p:nvSpPr>
          <p:cNvPr id="4" name="Content Placeholder 3">
            <a:extLst>
              <a:ext uri="{FF2B5EF4-FFF2-40B4-BE49-F238E27FC236}">
                <a16:creationId xmlns:a16="http://schemas.microsoft.com/office/drawing/2014/main" id="{5C8521B1-3639-4D49-B3D4-6D2FD5F5FD61}"/>
              </a:ext>
            </a:extLst>
          </p:cNvPr>
          <p:cNvSpPr>
            <a:spLocks noGrp="1"/>
          </p:cNvSpPr>
          <p:nvPr>
            <p:ph idx="10"/>
          </p:nvPr>
        </p:nvSpPr>
        <p:spPr>
          <a:xfrm>
            <a:off x="457246" y="2028122"/>
            <a:ext cx="8121599" cy="356616"/>
          </a:xfrm>
          <a:solidFill>
            <a:srgbClr val="E1F3FF"/>
          </a:solidFill>
          <a:ln w="19050">
            <a:solidFill>
              <a:srgbClr val="0461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IN"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TABLE 2 De Morgan’s Laws for Quantifiers.</a:t>
            </a:r>
          </a:p>
        </p:txBody>
      </p:sp>
      <p:sp>
        <p:nvSpPr>
          <p:cNvPr id="5" name="Content Placeholder 4" hidden="1">
            <a:extLst>
              <a:ext uri="{FF2B5EF4-FFF2-40B4-BE49-F238E27FC236}">
                <a16:creationId xmlns:a16="http://schemas.microsoft.com/office/drawing/2014/main" id="{F04A13FC-0D74-46E5-852E-9B92E8D1CA87}"/>
              </a:ext>
            </a:extLst>
          </p:cNvPr>
          <p:cNvSpPr>
            <a:spLocks noGrp="1"/>
          </p:cNvSpPr>
          <p:nvPr>
            <p:ph idx="11"/>
          </p:nvPr>
        </p:nvSpPr>
        <p:spPr>
          <a:xfrm>
            <a:off x="2590800" y="2581064"/>
            <a:ext cx="4495800" cy="97089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Arial" panose="020B0604020202020204" pitchFamily="34" charset="0"/>
              </a:rPr>
              <a:t>The following content is arranged like a table.</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8" name="Table 4">
            <a:extLst>
              <a:ext uri="{FF2B5EF4-FFF2-40B4-BE49-F238E27FC236}">
                <a16:creationId xmlns:a16="http://schemas.microsoft.com/office/drawing/2014/main" id="{C8FCA613-B94A-4D51-AB54-B42ACE86EC7F}"/>
              </a:ext>
            </a:extLst>
          </p:cNvPr>
          <p:cNvGraphicFramePr>
            <a:graphicFrameLocks/>
          </p:cNvGraphicFramePr>
          <p:nvPr>
            <p:extLst>
              <p:ext uri="{D42A27DB-BD31-4B8C-83A1-F6EECF244321}">
                <p14:modId xmlns:p14="http://schemas.microsoft.com/office/powerpoint/2010/main" val="500460575"/>
              </p:ext>
            </p:extLst>
          </p:nvPr>
        </p:nvGraphicFramePr>
        <p:xfrm>
          <a:off x="457200" y="2401454"/>
          <a:ext cx="8121645" cy="1651000"/>
        </p:xfrm>
        <a:graphic>
          <a:graphicData uri="http://schemas.openxmlformats.org/drawingml/2006/table">
            <a:tbl>
              <a:tblPr firstRow="1" bandRow="1">
                <a:tableStyleId>{5C22544A-7EE6-4342-B048-85BDC9FD1C3A}</a:tableStyleId>
              </a:tblPr>
              <a:tblGrid>
                <a:gridCol w="1526356">
                  <a:extLst>
                    <a:ext uri="{9D8B030D-6E8A-4147-A177-3AD203B41FA5}">
                      <a16:colId xmlns:a16="http://schemas.microsoft.com/office/drawing/2014/main" val="3884436471"/>
                    </a:ext>
                  </a:extLst>
                </a:gridCol>
                <a:gridCol w="2235450">
                  <a:extLst>
                    <a:ext uri="{9D8B030D-6E8A-4147-A177-3AD203B41FA5}">
                      <a16:colId xmlns:a16="http://schemas.microsoft.com/office/drawing/2014/main" val="2296947400"/>
                    </a:ext>
                  </a:extLst>
                </a:gridCol>
                <a:gridCol w="2487839">
                  <a:extLst>
                    <a:ext uri="{9D8B030D-6E8A-4147-A177-3AD203B41FA5}">
                      <a16:colId xmlns:a16="http://schemas.microsoft.com/office/drawing/2014/main" val="477489729"/>
                    </a:ext>
                  </a:extLst>
                </a:gridCol>
                <a:gridCol w="1872000">
                  <a:extLst>
                    <a:ext uri="{9D8B030D-6E8A-4147-A177-3AD203B41FA5}">
                      <a16:colId xmlns:a16="http://schemas.microsoft.com/office/drawing/2014/main" val="1426298312"/>
                    </a:ext>
                  </a:extLst>
                </a:gridCol>
              </a:tblGrid>
              <a:tr h="370840">
                <a:tc>
                  <a:txBody>
                    <a:bodyPr/>
                    <a:lstStyle/>
                    <a:p>
                      <a:endParaRPr lang="en-IN" i="1" dirty="0">
                        <a:solidFill>
                          <a:schemeClr val="tx1"/>
                        </a:solidFill>
                      </a:endParaRP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i="1" dirty="0">
                        <a:solidFill>
                          <a:schemeClr val="tx1"/>
                        </a:solidFill>
                      </a:endParaRP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i="1" dirty="0">
                        <a:solidFill>
                          <a:schemeClr val="tx1"/>
                        </a:solidFill>
                      </a:endParaRP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i="1" dirty="0">
                        <a:solidFill>
                          <a:schemeClr val="tx1"/>
                        </a:solidFill>
                      </a:endParaRP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3176854780"/>
                  </a:ext>
                </a:extLst>
              </a:tr>
              <a:tr h="370840">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n-IN" dirty="0"/>
                    </a:p>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09448196"/>
                  </a:ext>
                </a:extLst>
              </a:tr>
              <a:tr h="370840">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dirty="0"/>
                    </a:p>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469504087"/>
                  </a:ext>
                </a:extLst>
              </a:tr>
            </a:tbl>
          </a:graphicData>
        </a:graphic>
      </p:graphicFrame>
      <p:graphicFrame>
        <p:nvGraphicFramePr>
          <p:cNvPr id="26" name="Object 25">
            <a:extLst>
              <a:ext uri="{FF2B5EF4-FFF2-40B4-BE49-F238E27FC236}">
                <a16:creationId xmlns:a16="http://schemas.microsoft.com/office/drawing/2014/main" id="{17167CAA-3B9B-49CF-ABF9-5F8D8BA4D9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2822453"/>
              </p:ext>
            </p:extLst>
          </p:nvPr>
        </p:nvGraphicFramePr>
        <p:xfrm>
          <a:off x="502920" y="2465923"/>
          <a:ext cx="998343" cy="299502"/>
        </p:xfrm>
        <a:graphic>
          <a:graphicData uri="http://schemas.openxmlformats.org/presentationml/2006/ole">
            <mc:AlternateContent xmlns:mc="http://schemas.openxmlformats.org/markup-compatibility/2006">
              <mc:Choice xmlns:v="urn:schemas-microsoft-com:vml" Requires="v">
                <p:oleObj name="Equation" r:id="rId2" imgW="634680" imgH="190440" progId="Equation.DSMT4">
                  <p:embed/>
                </p:oleObj>
              </mc:Choice>
              <mc:Fallback>
                <p:oleObj name="Equation" r:id="rId2" imgW="634680" imgH="190440" progId="Equation.DSMT4">
                  <p:embed/>
                  <p:pic>
                    <p:nvPicPr>
                      <p:cNvPr id="0" name=""/>
                      <p:cNvPicPr/>
                      <p:nvPr/>
                    </p:nvPicPr>
                    <p:blipFill>
                      <a:blip r:embed="rId3"/>
                      <a:stretch>
                        <a:fillRect/>
                      </a:stretch>
                    </p:blipFill>
                    <p:spPr>
                      <a:xfrm>
                        <a:off x="502920" y="2465923"/>
                        <a:ext cx="998343" cy="299502"/>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A6782360-7FAC-42EF-BBA7-1AA2390107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8792620"/>
              </p:ext>
            </p:extLst>
          </p:nvPr>
        </p:nvGraphicFramePr>
        <p:xfrm>
          <a:off x="2039112" y="2441448"/>
          <a:ext cx="2133600" cy="304800"/>
        </p:xfrm>
        <a:graphic>
          <a:graphicData uri="http://schemas.openxmlformats.org/presentationml/2006/ole">
            <mc:AlternateContent xmlns:mc="http://schemas.openxmlformats.org/markup-compatibility/2006">
              <mc:Choice xmlns:v="urn:schemas-microsoft-com:vml" Requires="v">
                <p:oleObj name="Equation" r:id="rId4" imgW="1422360" imgH="203040" progId="Equation.DSMT4">
                  <p:embed/>
                </p:oleObj>
              </mc:Choice>
              <mc:Fallback>
                <p:oleObj name="Equation" r:id="rId4" imgW="1422360" imgH="203040" progId="Equation.DSMT4">
                  <p:embed/>
                  <p:pic>
                    <p:nvPicPr>
                      <p:cNvPr id="0" name=""/>
                      <p:cNvPicPr/>
                      <p:nvPr/>
                    </p:nvPicPr>
                    <p:blipFill>
                      <a:blip r:embed="rId5"/>
                      <a:stretch>
                        <a:fillRect/>
                      </a:stretch>
                    </p:blipFill>
                    <p:spPr>
                      <a:xfrm>
                        <a:off x="2039112" y="2441448"/>
                        <a:ext cx="2133600" cy="3048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16C3094-B043-4175-BADE-1E6993C1A0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6259403"/>
              </p:ext>
            </p:extLst>
          </p:nvPr>
        </p:nvGraphicFramePr>
        <p:xfrm>
          <a:off x="4297680" y="2450592"/>
          <a:ext cx="2338401" cy="311787"/>
        </p:xfrm>
        <a:graphic>
          <a:graphicData uri="http://schemas.openxmlformats.org/presentationml/2006/ole">
            <mc:AlternateContent xmlns:mc="http://schemas.openxmlformats.org/markup-compatibility/2006">
              <mc:Choice xmlns:v="urn:schemas-microsoft-com:vml" Requires="v">
                <p:oleObj name="Equation" r:id="rId6" imgW="1523880" imgH="203040" progId="Equation.DSMT4">
                  <p:embed/>
                </p:oleObj>
              </mc:Choice>
              <mc:Fallback>
                <p:oleObj name="Equation" r:id="rId6" imgW="1523880" imgH="203040" progId="Equation.DSMT4">
                  <p:embed/>
                  <p:pic>
                    <p:nvPicPr>
                      <p:cNvPr id="0" name=""/>
                      <p:cNvPicPr/>
                      <p:nvPr/>
                    </p:nvPicPr>
                    <p:blipFill>
                      <a:blip r:embed="rId7"/>
                      <a:stretch>
                        <a:fillRect/>
                      </a:stretch>
                    </p:blipFill>
                    <p:spPr>
                      <a:xfrm>
                        <a:off x="4297680" y="2450592"/>
                        <a:ext cx="2338401" cy="31178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A3826FAF-F832-4678-BBC7-9626230AF9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3720261"/>
              </p:ext>
            </p:extLst>
          </p:nvPr>
        </p:nvGraphicFramePr>
        <p:xfrm>
          <a:off x="6761049" y="2432334"/>
          <a:ext cx="1307937" cy="277441"/>
        </p:xfrm>
        <a:graphic>
          <a:graphicData uri="http://schemas.openxmlformats.org/presentationml/2006/ole">
            <mc:AlternateContent xmlns:mc="http://schemas.openxmlformats.org/markup-compatibility/2006">
              <mc:Choice xmlns:v="urn:schemas-microsoft-com:vml" Requires="v">
                <p:oleObj name="Equation" r:id="rId8" imgW="838080" imgH="177480" progId="Equation.DSMT4">
                  <p:embed/>
                </p:oleObj>
              </mc:Choice>
              <mc:Fallback>
                <p:oleObj name="Equation" r:id="rId8" imgW="838080" imgH="177480" progId="Equation.DSMT4">
                  <p:embed/>
                  <p:pic>
                    <p:nvPicPr>
                      <p:cNvPr id="0" name=""/>
                      <p:cNvPicPr/>
                      <p:nvPr/>
                    </p:nvPicPr>
                    <p:blipFill>
                      <a:blip r:embed="rId9"/>
                      <a:stretch>
                        <a:fillRect/>
                      </a:stretch>
                    </p:blipFill>
                    <p:spPr>
                      <a:xfrm>
                        <a:off x="6761049" y="2432334"/>
                        <a:ext cx="1307937" cy="277441"/>
                      </a:xfrm>
                      <a:prstGeom prst="rect">
                        <a:avLst/>
                      </a:prstGeom>
                    </p:spPr>
                  </p:pic>
                </p:oleObj>
              </mc:Fallback>
            </mc:AlternateContent>
          </a:graphicData>
        </a:graphic>
      </p:graphicFrame>
      <p:graphicFrame>
        <p:nvGraphicFramePr>
          <p:cNvPr id="19" name="Object 5">
            <a:extLst>
              <a:ext uri="{FF2B5EF4-FFF2-40B4-BE49-F238E27FC236}">
                <a16:creationId xmlns:a16="http://schemas.microsoft.com/office/drawing/2014/main" id="{B91214E2-597C-4F10-89C9-DB76EA14E8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6881075"/>
              </p:ext>
            </p:extLst>
          </p:nvPr>
        </p:nvGraphicFramePr>
        <p:xfrm>
          <a:off x="611188" y="2867025"/>
          <a:ext cx="1192213" cy="508000"/>
        </p:xfrm>
        <a:graphic>
          <a:graphicData uri="http://schemas.openxmlformats.org/presentationml/2006/ole">
            <mc:AlternateContent xmlns:mc="http://schemas.openxmlformats.org/markup-compatibility/2006">
              <mc:Choice xmlns:v="urn:schemas-microsoft-com:vml" Requires="v">
                <p:oleObj name="Equation" r:id="rId10" imgW="596880" imgH="253800" progId="Equation.DSMT4">
                  <p:embed/>
                </p:oleObj>
              </mc:Choice>
              <mc:Fallback>
                <p:oleObj name="Equation" r:id="rId10" imgW="596880" imgH="253800" progId="Equation.DSMT4">
                  <p:embed/>
                  <p:pic>
                    <p:nvPicPr>
                      <p:cNvPr id="34" name="Object 5">
                        <a:extLst>
                          <a:ext uri="{C183D7F6-B498-43B3-948B-1728B52AA6E4}">
                            <adec:decorative xmlns:adec="http://schemas.microsoft.com/office/drawing/2017/decorative" val="1"/>
                          </a:ext>
                        </a:extLst>
                      </p:cNvPr>
                      <p:cNvPicPr/>
                      <p:nvPr/>
                    </p:nvPicPr>
                    <p:blipFill>
                      <a:blip r:embed="rId11"/>
                      <a:stretch>
                        <a:fillRect/>
                      </a:stretch>
                    </p:blipFill>
                    <p:spPr>
                      <a:xfrm>
                        <a:off x="611188" y="2867025"/>
                        <a:ext cx="1192213" cy="508000"/>
                      </a:xfrm>
                      <a:prstGeom prst="rect">
                        <a:avLst/>
                      </a:prstGeom>
                    </p:spPr>
                  </p:pic>
                </p:oleObj>
              </mc:Fallback>
            </mc:AlternateContent>
          </a:graphicData>
        </a:graphic>
      </p:graphicFrame>
      <p:graphicFrame>
        <p:nvGraphicFramePr>
          <p:cNvPr id="21" name="Object 7">
            <a:extLst>
              <a:ext uri="{FF2B5EF4-FFF2-40B4-BE49-F238E27FC236}">
                <a16:creationId xmlns:a16="http://schemas.microsoft.com/office/drawing/2014/main" id="{CF38DE1B-5767-48B1-84D2-A22C70B5D1B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399476"/>
              </p:ext>
            </p:extLst>
          </p:nvPr>
        </p:nvGraphicFramePr>
        <p:xfrm>
          <a:off x="2409825" y="2867025"/>
          <a:ext cx="1244600" cy="508000"/>
        </p:xfrm>
        <a:graphic>
          <a:graphicData uri="http://schemas.openxmlformats.org/presentationml/2006/ole">
            <mc:AlternateContent xmlns:mc="http://schemas.openxmlformats.org/markup-compatibility/2006">
              <mc:Choice xmlns:v="urn:schemas-microsoft-com:vml" Requires="v">
                <p:oleObj name="Equation" r:id="rId12" imgW="622080" imgH="253800" progId="Equation.DSMT4">
                  <p:embed/>
                </p:oleObj>
              </mc:Choice>
              <mc:Fallback>
                <p:oleObj name="Equation" r:id="rId12" imgW="622080" imgH="253800" progId="Equation.DSMT4">
                  <p:embed/>
                  <p:pic>
                    <p:nvPicPr>
                      <p:cNvPr id="36" name="Object 7">
                        <a:extLst>
                          <a:ext uri="{C183D7F6-B498-43B3-948B-1728B52AA6E4}">
                            <adec:decorative xmlns:adec="http://schemas.microsoft.com/office/drawing/2017/decorative" val="1"/>
                          </a:ext>
                        </a:extLst>
                      </p:cNvPr>
                      <p:cNvPicPr/>
                      <p:nvPr/>
                    </p:nvPicPr>
                    <p:blipFill>
                      <a:blip r:embed="rId13"/>
                      <a:stretch>
                        <a:fillRect/>
                      </a:stretch>
                    </p:blipFill>
                    <p:spPr>
                      <a:xfrm>
                        <a:off x="2409825" y="2867025"/>
                        <a:ext cx="1244600" cy="5080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D8EEAD5-6E11-4C1B-8177-9CEE64483A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1561279"/>
              </p:ext>
            </p:extLst>
          </p:nvPr>
        </p:nvGraphicFramePr>
        <p:xfrm>
          <a:off x="4297680" y="2828417"/>
          <a:ext cx="2263140" cy="301752"/>
        </p:xfrm>
        <a:graphic>
          <a:graphicData uri="http://schemas.openxmlformats.org/presentationml/2006/ole">
            <mc:AlternateContent xmlns:mc="http://schemas.openxmlformats.org/markup-compatibility/2006">
              <mc:Choice xmlns:v="urn:schemas-microsoft-com:vml" Requires="v">
                <p:oleObj name="Equation" r:id="rId14" imgW="1523880" imgH="203040" progId="Equation.DSMT4">
                  <p:embed/>
                </p:oleObj>
              </mc:Choice>
              <mc:Fallback>
                <p:oleObj name="Equation" r:id="rId14" imgW="1523880" imgH="203040" progId="Equation.DSMT4">
                  <p:embed/>
                  <p:pic>
                    <p:nvPicPr>
                      <p:cNvPr id="0" name=""/>
                      <p:cNvPicPr/>
                      <p:nvPr/>
                    </p:nvPicPr>
                    <p:blipFill>
                      <a:blip r:embed="rId15"/>
                      <a:stretch>
                        <a:fillRect/>
                      </a:stretch>
                    </p:blipFill>
                    <p:spPr>
                      <a:xfrm>
                        <a:off x="4297680" y="2828417"/>
                        <a:ext cx="2263140" cy="30175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2F18059-3293-42EE-A73B-4EA54AC6E3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0530829"/>
              </p:ext>
            </p:extLst>
          </p:nvPr>
        </p:nvGraphicFramePr>
        <p:xfrm>
          <a:off x="6761163" y="2817812"/>
          <a:ext cx="1717675" cy="687388"/>
        </p:xfrm>
        <a:graphic>
          <a:graphicData uri="http://schemas.openxmlformats.org/presentationml/2006/ole">
            <mc:AlternateContent xmlns:mc="http://schemas.openxmlformats.org/markup-compatibility/2006">
              <mc:Choice xmlns:v="urn:schemas-microsoft-com:vml" Requires="v">
                <p:oleObj name="Equation" r:id="rId16" imgW="1143000" imgH="457200" progId="Equation.DSMT4">
                  <p:embed/>
                </p:oleObj>
              </mc:Choice>
              <mc:Fallback>
                <p:oleObj name="Equation" r:id="rId16" imgW="1143000" imgH="457200" progId="Equation.DSMT4">
                  <p:embed/>
                  <p:pic>
                    <p:nvPicPr>
                      <p:cNvPr id="0" name=""/>
                      <p:cNvPicPr/>
                      <p:nvPr/>
                    </p:nvPicPr>
                    <p:blipFill>
                      <a:blip r:embed="rId17"/>
                      <a:stretch>
                        <a:fillRect/>
                      </a:stretch>
                    </p:blipFill>
                    <p:spPr>
                      <a:xfrm>
                        <a:off x="6761163" y="2817812"/>
                        <a:ext cx="1717675" cy="687388"/>
                      </a:xfrm>
                      <a:prstGeom prst="rect">
                        <a:avLst/>
                      </a:prstGeom>
                    </p:spPr>
                  </p:pic>
                </p:oleObj>
              </mc:Fallback>
            </mc:AlternateContent>
          </a:graphicData>
        </a:graphic>
      </p:graphicFrame>
      <p:graphicFrame>
        <p:nvGraphicFramePr>
          <p:cNvPr id="20" name="Object 6">
            <a:extLst>
              <a:ext uri="{FF2B5EF4-FFF2-40B4-BE49-F238E27FC236}">
                <a16:creationId xmlns:a16="http://schemas.microsoft.com/office/drawing/2014/main" id="{919E1B7C-11CF-4CF1-B796-B85CA05502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9489140"/>
              </p:ext>
            </p:extLst>
          </p:nvPr>
        </p:nvGraphicFramePr>
        <p:xfrm>
          <a:off x="611188" y="3476625"/>
          <a:ext cx="1244600" cy="508000"/>
        </p:xfrm>
        <a:graphic>
          <a:graphicData uri="http://schemas.openxmlformats.org/presentationml/2006/ole">
            <mc:AlternateContent xmlns:mc="http://schemas.openxmlformats.org/markup-compatibility/2006">
              <mc:Choice xmlns:v="urn:schemas-microsoft-com:vml" Requires="v">
                <p:oleObj name="Equation" r:id="rId18" imgW="622080" imgH="253800" progId="Equation.DSMT4">
                  <p:embed/>
                </p:oleObj>
              </mc:Choice>
              <mc:Fallback>
                <p:oleObj name="Equation" r:id="rId18" imgW="622080" imgH="253800" progId="Equation.DSMT4">
                  <p:embed/>
                  <p:pic>
                    <p:nvPicPr>
                      <p:cNvPr id="35" name="Object 6">
                        <a:extLst>
                          <a:ext uri="{C183D7F6-B498-43B3-948B-1728B52AA6E4}">
                            <adec:decorative xmlns:adec="http://schemas.microsoft.com/office/drawing/2017/decorative" val="1"/>
                          </a:ext>
                        </a:extLst>
                      </p:cNvPr>
                      <p:cNvPicPr/>
                      <p:nvPr/>
                    </p:nvPicPr>
                    <p:blipFill>
                      <a:blip r:embed="rId19"/>
                      <a:stretch>
                        <a:fillRect/>
                      </a:stretch>
                    </p:blipFill>
                    <p:spPr>
                      <a:xfrm>
                        <a:off x="611188" y="3476625"/>
                        <a:ext cx="1244600" cy="508000"/>
                      </a:xfrm>
                      <a:prstGeom prst="rect">
                        <a:avLst/>
                      </a:prstGeom>
                    </p:spPr>
                  </p:pic>
                </p:oleObj>
              </mc:Fallback>
            </mc:AlternateContent>
          </a:graphicData>
        </a:graphic>
      </p:graphicFrame>
      <p:graphicFrame>
        <p:nvGraphicFramePr>
          <p:cNvPr id="22" name="Object 8">
            <a:extLst>
              <a:ext uri="{FF2B5EF4-FFF2-40B4-BE49-F238E27FC236}">
                <a16:creationId xmlns:a16="http://schemas.microsoft.com/office/drawing/2014/main" id="{9DA714A0-CB2C-4415-AFAB-13B7CE1FC7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5870805"/>
              </p:ext>
            </p:extLst>
          </p:nvPr>
        </p:nvGraphicFramePr>
        <p:xfrm>
          <a:off x="2435225" y="3467100"/>
          <a:ext cx="1193800" cy="508000"/>
        </p:xfrm>
        <a:graphic>
          <a:graphicData uri="http://schemas.openxmlformats.org/presentationml/2006/ole">
            <mc:AlternateContent xmlns:mc="http://schemas.openxmlformats.org/markup-compatibility/2006">
              <mc:Choice xmlns:v="urn:schemas-microsoft-com:vml" Requires="v">
                <p:oleObj name="Equation" r:id="rId20" imgW="596880" imgH="253800" progId="Equation.DSMT4">
                  <p:embed/>
                </p:oleObj>
              </mc:Choice>
              <mc:Fallback>
                <p:oleObj name="Equation" r:id="rId20" imgW="596880" imgH="253800" progId="Equation.DSMT4">
                  <p:embed/>
                  <p:pic>
                    <p:nvPicPr>
                      <p:cNvPr id="37" name="Object 8">
                        <a:extLst>
                          <a:ext uri="{C183D7F6-B498-43B3-948B-1728B52AA6E4}">
                            <adec:decorative xmlns:adec="http://schemas.microsoft.com/office/drawing/2017/decorative" val="1"/>
                          </a:ext>
                        </a:extLst>
                      </p:cNvPr>
                      <p:cNvPicPr/>
                      <p:nvPr/>
                    </p:nvPicPr>
                    <p:blipFill>
                      <a:blip r:embed="rId21"/>
                      <a:stretch>
                        <a:fillRect/>
                      </a:stretch>
                    </p:blipFill>
                    <p:spPr>
                      <a:xfrm>
                        <a:off x="2435225" y="3467100"/>
                        <a:ext cx="1193800" cy="5080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FCF74CA1-97E8-4789-886D-B8579F5FB3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8373716"/>
              </p:ext>
            </p:extLst>
          </p:nvPr>
        </p:nvGraphicFramePr>
        <p:xfrm>
          <a:off x="4269039" y="3449150"/>
          <a:ext cx="2362199" cy="685800"/>
        </p:xfrm>
        <a:graphic>
          <a:graphicData uri="http://schemas.openxmlformats.org/presentationml/2006/ole">
            <mc:AlternateContent xmlns:mc="http://schemas.openxmlformats.org/markup-compatibility/2006">
              <mc:Choice xmlns:v="urn:schemas-microsoft-com:vml" Requires="v">
                <p:oleObj name="Equation" r:id="rId22" imgW="1574640" imgH="457200" progId="Equation.DSMT4">
                  <p:embed/>
                </p:oleObj>
              </mc:Choice>
              <mc:Fallback>
                <p:oleObj name="Equation" r:id="rId22" imgW="1574640" imgH="457200" progId="Equation.DSMT4">
                  <p:embed/>
                  <p:pic>
                    <p:nvPicPr>
                      <p:cNvPr id="0" name=""/>
                      <p:cNvPicPr/>
                      <p:nvPr/>
                    </p:nvPicPr>
                    <p:blipFill>
                      <a:blip r:embed="rId23"/>
                      <a:stretch>
                        <a:fillRect/>
                      </a:stretch>
                    </p:blipFill>
                    <p:spPr>
                      <a:xfrm>
                        <a:off x="4269039" y="3449150"/>
                        <a:ext cx="2362199" cy="6858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27049264-CD2C-4147-A011-AAEDEDDC0C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71104271"/>
              </p:ext>
            </p:extLst>
          </p:nvPr>
        </p:nvGraphicFramePr>
        <p:xfrm>
          <a:off x="6761049" y="3449150"/>
          <a:ext cx="1372108" cy="676656"/>
        </p:xfrm>
        <a:graphic>
          <a:graphicData uri="http://schemas.openxmlformats.org/presentationml/2006/ole">
            <mc:AlternateContent xmlns:mc="http://schemas.openxmlformats.org/markup-compatibility/2006">
              <mc:Choice xmlns:v="urn:schemas-microsoft-com:vml" Requires="v">
                <p:oleObj name="Equation" r:id="rId24" imgW="927000" imgH="457200" progId="Equation.DSMT4">
                  <p:embed/>
                </p:oleObj>
              </mc:Choice>
              <mc:Fallback>
                <p:oleObj name="Equation" r:id="rId24" imgW="927000" imgH="457200" progId="Equation.DSMT4">
                  <p:embed/>
                  <p:pic>
                    <p:nvPicPr>
                      <p:cNvPr id="0" name=""/>
                      <p:cNvPicPr/>
                      <p:nvPr/>
                    </p:nvPicPr>
                    <p:blipFill>
                      <a:blip r:embed="rId25"/>
                      <a:stretch>
                        <a:fillRect/>
                      </a:stretch>
                    </p:blipFill>
                    <p:spPr>
                      <a:xfrm>
                        <a:off x="6761049" y="3449150"/>
                        <a:ext cx="1372108" cy="67665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2A538E4-6A45-4412-BDAB-4610A79EF905}"/>
              </a:ext>
            </a:extLst>
          </p:cNvPr>
          <p:cNvSpPr>
            <a:spLocks noGrp="1"/>
          </p:cNvSpPr>
          <p:nvPr>
            <p:ph idx="12"/>
          </p:nvPr>
        </p:nvSpPr>
        <p:spPr>
          <a:xfrm>
            <a:off x="457200" y="4191000"/>
            <a:ext cx="5943600" cy="516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mn-cs"/>
              </a:rPr>
              <a:t>The reasoning in the table shows that:</a:t>
            </a:r>
          </a:p>
          <a:p>
            <a:endParaRPr lang="en-US" dirty="0"/>
          </a:p>
        </p:txBody>
      </p:sp>
      <p:graphicFrame>
        <p:nvGraphicFramePr>
          <p:cNvPr id="24" name="Object 23">
            <a:extLst>
              <a:ext uri="{FF2B5EF4-FFF2-40B4-BE49-F238E27FC236}">
                <a16:creationId xmlns:a16="http://schemas.microsoft.com/office/drawing/2014/main" id="{FC9D7704-CBD3-46BF-B57D-E2F72F0CBE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7338977"/>
              </p:ext>
            </p:extLst>
          </p:nvPr>
        </p:nvGraphicFramePr>
        <p:xfrm>
          <a:off x="3243263" y="4800600"/>
          <a:ext cx="2657475" cy="1150937"/>
        </p:xfrm>
        <a:graphic>
          <a:graphicData uri="http://schemas.openxmlformats.org/presentationml/2006/ole">
            <mc:AlternateContent xmlns:mc="http://schemas.openxmlformats.org/markup-compatibility/2006">
              <mc:Choice xmlns:v="urn:schemas-microsoft-com:vml" Requires="v">
                <p:oleObj name="Equation" r:id="rId26" imgW="1320480" imgH="571320" progId="Equation.DSMT4">
                  <p:embed/>
                </p:oleObj>
              </mc:Choice>
              <mc:Fallback>
                <p:oleObj name="Equation" r:id="rId26" imgW="1320480" imgH="571320" progId="Equation.DSMT4">
                  <p:embed/>
                  <p:pic>
                    <p:nvPicPr>
                      <p:cNvPr id="4" name="Object 3">
                        <a:extLst>
                          <a:ext uri="{FF2B5EF4-FFF2-40B4-BE49-F238E27FC236}">
                            <a16:creationId xmlns:a16="http://schemas.microsoft.com/office/drawing/2014/main" id="{708C2D0B-620D-4247-BDF5-4606EAF18731}"/>
                          </a:ext>
                        </a:extLst>
                      </p:cNvPr>
                      <p:cNvPicPr/>
                      <p:nvPr/>
                    </p:nvPicPr>
                    <p:blipFill>
                      <a:blip r:embed="rId27"/>
                      <a:stretch>
                        <a:fillRect/>
                      </a:stretch>
                    </p:blipFill>
                    <p:spPr>
                      <a:xfrm>
                        <a:off x="3243263" y="4800600"/>
                        <a:ext cx="2657475" cy="11509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C9D36C7-810D-468B-9D4A-54A5D544B7C2}"/>
              </a:ext>
            </a:extLst>
          </p:cNvPr>
          <p:cNvSpPr>
            <a:spLocks noGrp="1"/>
          </p:cNvSpPr>
          <p:nvPr>
            <p:ph idx="13"/>
          </p:nvPr>
        </p:nvSpPr>
        <p:spPr>
          <a:xfrm>
            <a:off x="457200" y="5997575"/>
            <a:ext cx="7010400" cy="631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mn-cs"/>
              </a:rPr>
              <a:t>These are important. You will use these.</a:t>
            </a:r>
          </a:p>
        </p:txBody>
      </p:sp>
      <p:sp>
        <p:nvSpPr>
          <p:cNvPr id="15" name="Slide Number Placeholder 5">
            <a:extLst>
              <a:ext uri="{FF2B5EF4-FFF2-40B4-BE49-F238E27FC236}">
                <a16:creationId xmlns:a16="http://schemas.microsoft.com/office/drawing/2014/main" id="{CD706812-691E-4E78-9204-C321FA69C482}"/>
              </a:ext>
            </a:extLst>
          </p:cNvPr>
          <p:cNvSpPr txBox="1">
            <a:spLocks/>
          </p:cNvSpPr>
          <p:nvPr/>
        </p:nvSpPr>
        <p:spPr>
          <a:xfrm>
            <a:off x="8671249" y="6700887"/>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293356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Translation from English to Logic</a:t>
            </a:r>
          </a:p>
        </p:txBody>
      </p:sp>
      <p:sp>
        <p:nvSpPr>
          <p:cNvPr id="3" name="Content Placeholder 2"/>
          <p:cNvSpPr>
            <a:spLocks noGrp="1"/>
          </p:cNvSpPr>
          <p:nvPr>
            <p:ph idx="1"/>
          </p:nvPr>
        </p:nvSpPr>
        <p:spPr>
          <a:xfrm>
            <a:off x="457200" y="1295400"/>
            <a:ext cx="8229600" cy="2286000"/>
          </a:xfrm>
        </p:spPr>
        <p:txBody>
          <a:bodyPr/>
          <a:lstStyle/>
          <a:p>
            <a:r>
              <a:rPr lang="en-US" sz="2800" b="1" dirty="0">
                <a:latin typeface="Calibri (Body)"/>
              </a:rPr>
              <a:t>Examples</a:t>
            </a:r>
            <a:r>
              <a:rPr lang="en-US" sz="2800" dirty="0">
                <a:latin typeface="Calibri (Body)"/>
              </a:rPr>
              <a:t>:</a:t>
            </a:r>
          </a:p>
          <a:p>
            <a:pPr marL="514350" indent="-514350">
              <a:buFont typeface="+mj-lt"/>
              <a:buAutoNum type="arabicPeriod"/>
            </a:pPr>
            <a:r>
              <a:rPr lang="en-US" sz="2800" dirty="0">
                <a:latin typeface="Calibri (Body)"/>
              </a:rPr>
              <a:t>“Some student in this class has visited Mexico.”</a:t>
            </a:r>
          </a:p>
          <a:p>
            <a:pPr marL="850392" lvl="1" indent="-457200">
              <a:buNone/>
            </a:pPr>
            <a:r>
              <a:rPr lang="en-US" dirty="0">
                <a:latin typeface="Calibri (Body)"/>
              </a:rPr>
              <a:t>   </a:t>
            </a:r>
            <a:r>
              <a:rPr lang="en-US" sz="2400" b="1" dirty="0">
                <a:latin typeface="Calibri (Body)"/>
              </a:rPr>
              <a:t>Solution</a:t>
            </a:r>
            <a:r>
              <a:rPr lang="en-US" sz="2400" dirty="0">
                <a:latin typeface="Calibri (Body)"/>
              </a:rPr>
              <a:t>: Let </a:t>
            </a:r>
            <a:r>
              <a:rPr lang="en-US" sz="2400" i="1" dirty="0">
                <a:latin typeface="Calibri (Body)"/>
              </a:rPr>
              <a:t>M</a:t>
            </a:r>
            <a:r>
              <a:rPr lang="en-US" sz="2400" dirty="0">
                <a:latin typeface="Calibri (Body)"/>
              </a:rPr>
              <a:t>(</a:t>
            </a:r>
            <a:r>
              <a:rPr lang="en-US" sz="2400" i="1" dirty="0">
                <a:latin typeface="Calibri (Body)"/>
              </a:rPr>
              <a:t>x</a:t>
            </a:r>
            <a:r>
              <a:rPr lang="en-US" sz="2400" dirty="0">
                <a:latin typeface="Calibri (Body)"/>
              </a:rPr>
              <a:t>) denote “</a:t>
            </a:r>
            <a:r>
              <a:rPr lang="en-US" sz="2400" i="1" dirty="0">
                <a:latin typeface="Calibri (Body)"/>
              </a:rPr>
              <a:t>x</a:t>
            </a:r>
            <a:r>
              <a:rPr lang="en-US" sz="2400" dirty="0">
                <a:latin typeface="Calibri (Body)"/>
              </a:rPr>
              <a:t> has visited Mexico” and </a:t>
            </a:r>
            <a:r>
              <a:rPr lang="en-US" sz="2400" i="1" dirty="0">
                <a:latin typeface="Calibri (Body)"/>
              </a:rPr>
              <a:t>S</a:t>
            </a:r>
            <a:r>
              <a:rPr lang="en-US" sz="2400" dirty="0">
                <a:latin typeface="Calibri (Body)"/>
              </a:rPr>
              <a:t>(</a:t>
            </a:r>
            <a:r>
              <a:rPr lang="en-US" sz="2400" i="1" dirty="0">
                <a:latin typeface="Calibri (Body)"/>
              </a:rPr>
              <a:t>x</a:t>
            </a:r>
            <a:r>
              <a:rPr lang="en-US" sz="2400" dirty="0">
                <a:latin typeface="Calibri (Body)"/>
              </a:rPr>
              <a:t>) denote “</a:t>
            </a:r>
            <a:r>
              <a:rPr lang="en-US" sz="2400" i="1" dirty="0">
                <a:latin typeface="Calibri (Body)"/>
              </a:rPr>
              <a:t>x</a:t>
            </a:r>
            <a:r>
              <a:rPr lang="en-US" sz="2400" dirty="0">
                <a:latin typeface="Calibri (Body)"/>
              </a:rPr>
              <a:t> is a student in this class,” and </a:t>
            </a:r>
            <a:r>
              <a:rPr lang="en-US" sz="2400" i="1" dirty="0">
                <a:latin typeface="Calibri (Body)"/>
                <a:ea typeface="Cambria Math" pitchFamily="18" charset="0"/>
                <a:sym typeface="Symbol"/>
              </a:rPr>
              <a:t>U  </a:t>
            </a:r>
            <a:r>
              <a:rPr lang="en-US" sz="2400" dirty="0">
                <a:latin typeface="Calibri (Body)"/>
                <a:ea typeface="Cambria Math" pitchFamily="18" charset="0"/>
                <a:sym typeface="Symbol"/>
              </a:rPr>
              <a:t>be all people.</a:t>
            </a:r>
            <a:endParaRPr lang="en-IN" sz="2400" dirty="0">
              <a:latin typeface="Calibri (Body)"/>
            </a:endParaRP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1192720"/>
              </p:ext>
            </p:extLst>
          </p:nvPr>
        </p:nvGraphicFramePr>
        <p:xfrm>
          <a:off x="3403600" y="3581400"/>
          <a:ext cx="2336800" cy="508000"/>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0" name=""/>
                      <p:cNvPicPr/>
                      <p:nvPr/>
                    </p:nvPicPr>
                    <p:blipFill>
                      <a:blip r:embed="rId3"/>
                      <a:stretch>
                        <a:fillRect/>
                      </a:stretch>
                    </p:blipFill>
                    <p:spPr>
                      <a:xfrm>
                        <a:off x="3403600" y="3581400"/>
                        <a:ext cx="2336800" cy="508000"/>
                      </a:xfrm>
                      <a:prstGeom prst="rect">
                        <a:avLst/>
                      </a:prstGeom>
                    </p:spPr>
                  </p:pic>
                </p:oleObj>
              </mc:Fallback>
            </mc:AlternateContent>
          </a:graphicData>
        </a:graphic>
      </p:graphicFrame>
      <p:sp>
        <p:nvSpPr>
          <p:cNvPr id="4" name="Content Placeholder 4"/>
          <p:cNvSpPr>
            <a:spLocks noGrp="1"/>
          </p:cNvSpPr>
          <p:nvPr>
            <p:ph idx="13"/>
          </p:nvPr>
        </p:nvSpPr>
        <p:spPr>
          <a:xfrm>
            <a:off x="457200" y="4191000"/>
            <a:ext cx="8229600" cy="1600200"/>
          </a:xfrm>
        </p:spPr>
        <p:txBody>
          <a:bodyPr/>
          <a:lstStyle/>
          <a:p>
            <a:pPr marL="514350" indent="-514350">
              <a:buFont typeface="+mj-lt"/>
              <a:buAutoNum type="arabicPeriod"/>
            </a:pPr>
            <a:r>
              <a:rPr lang="en-US" sz="2800" dirty="0">
                <a:latin typeface="Calibri (Body)"/>
              </a:rPr>
              <a:t>“Every student in this class has visited Canada or Mexico.”</a:t>
            </a:r>
          </a:p>
          <a:p>
            <a:pPr marL="850392" lvl="1" indent="-457200">
              <a:buNone/>
            </a:pPr>
            <a:r>
              <a:rPr lang="en-US" sz="2400" dirty="0">
                <a:latin typeface="Calibri (Body)"/>
              </a:rPr>
              <a:t>  </a:t>
            </a:r>
            <a:r>
              <a:rPr lang="en-US" sz="2400" b="1" dirty="0">
                <a:latin typeface="Calibri (Body)"/>
              </a:rPr>
              <a:t>Solution</a:t>
            </a:r>
            <a:r>
              <a:rPr lang="en-US" sz="2400" dirty="0">
                <a:latin typeface="Calibri (Body)"/>
              </a:rPr>
              <a:t>: Add </a:t>
            </a:r>
            <a:r>
              <a:rPr lang="en-US" sz="2400" i="1" dirty="0">
                <a:latin typeface="Calibri (Body)"/>
              </a:rPr>
              <a:t>C</a:t>
            </a:r>
            <a:r>
              <a:rPr lang="en-US" sz="2400" dirty="0">
                <a:latin typeface="Calibri (Body)"/>
              </a:rPr>
              <a:t>(</a:t>
            </a:r>
            <a:r>
              <a:rPr lang="en-US" sz="2400" i="1" dirty="0">
                <a:latin typeface="Calibri (Body)"/>
              </a:rPr>
              <a:t>x</a:t>
            </a:r>
            <a:r>
              <a:rPr lang="en-US" sz="2400" dirty="0">
                <a:latin typeface="Calibri (Body)"/>
              </a:rPr>
              <a:t>) denoting “</a:t>
            </a:r>
            <a:r>
              <a:rPr lang="en-US" sz="2400" i="1" dirty="0">
                <a:latin typeface="Calibri (Body)"/>
              </a:rPr>
              <a:t>x</a:t>
            </a:r>
            <a:r>
              <a:rPr lang="en-US" sz="2400" dirty="0">
                <a:latin typeface="Calibri (Body)"/>
              </a:rPr>
              <a:t> has visited Canada.”</a:t>
            </a:r>
          </a:p>
        </p:txBody>
      </p:sp>
      <p:graphicFrame>
        <p:nvGraphicFramePr>
          <p:cNvPr id="8"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545729"/>
              </p:ext>
            </p:extLst>
          </p:nvPr>
        </p:nvGraphicFramePr>
        <p:xfrm>
          <a:off x="2794000" y="5943600"/>
          <a:ext cx="3556000" cy="609600"/>
        </p:xfrm>
        <a:graphic>
          <a:graphicData uri="http://schemas.openxmlformats.org/presentationml/2006/ole">
            <mc:AlternateContent xmlns:mc="http://schemas.openxmlformats.org/markup-compatibility/2006">
              <mc:Choice xmlns:v="urn:schemas-microsoft-com:vml" Requires="v">
                <p:oleObj name="Equation" r:id="rId4" imgW="1777680" imgH="304560" progId="Equation.DSMT4">
                  <p:embed/>
                </p:oleObj>
              </mc:Choice>
              <mc:Fallback>
                <p:oleObj name="Equation" r:id="rId4" imgW="1777680" imgH="304560" progId="Equation.DSMT4">
                  <p:embed/>
                  <p:pic>
                    <p:nvPicPr>
                      <p:cNvPr id="7" name="Object 6"/>
                      <p:cNvPicPr/>
                      <p:nvPr/>
                    </p:nvPicPr>
                    <p:blipFill>
                      <a:blip r:embed="rId5"/>
                      <a:stretch>
                        <a:fillRect/>
                      </a:stretch>
                    </p:blipFill>
                    <p:spPr>
                      <a:xfrm>
                        <a:off x="2794000" y="5943600"/>
                        <a:ext cx="3556000" cy="609600"/>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83D08D60-0726-4BF7-9497-E95D61A35C2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9901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FDBD-9F06-4785-BA5E-75253EB15067}"/>
              </a:ext>
            </a:extLst>
          </p:cNvPr>
          <p:cNvSpPr>
            <a:spLocks noGrp="1"/>
          </p:cNvSpPr>
          <p:nvPr>
            <p:ph type="title"/>
          </p:nvPr>
        </p:nvSpPr>
        <p:spPr/>
        <p:txBody>
          <a:bodyPr/>
          <a:lstStyle/>
          <a:p>
            <a:r>
              <a:rPr lang="en-IN" dirty="0"/>
              <a:t>Some Fun with Translating from English into Logical Expressions</a:t>
            </a:r>
            <a:r>
              <a:rPr lang="en-IN" sz="1500" dirty="0"/>
              <a:t> 1</a:t>
            </a:r>
            <a:endParaRPr lang="en-US" dirty="0"/>
          </a:p>
        </p:txBody>
      </p:sp>
      <p:sp>
        <p:nvSpPr>
          <p:cNvPr id="3" name="Content Placeholder 2">
            <a:extLst>
              <a:ext uri="{FF2B5EF4-FFF2-40B4-BE49-F238E27FC236}">
                <a16:creationId xmlns:a16="http://schemas.microsoft.com/office/drawing/2014/main" id="{62A436D7-C8D2-4AAE-B784-BF10624CA32B}"/>
              </a:ext>
            </a:extLst>
          </p:cNvPr>
          <p:cNvSpPr>
            <a:spLocks noGrp="1"/>
          </p:cNvSpPr>
          <p:nvPr>
            <p:ph idx="1"/>
          </p:nvPr>
        </p:nvSpPr>
        <p:spPr>
          <a:xfrm>
            <a:off x="457200" y="1295400"/>
            <a:ext cx="7924800" cy="4724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 = {</a:t>
            </a:r>
            <a:r>
              <a:rPr kumimoji="0" lang="en-US" sz="3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fleegles</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snurds</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thingamabobs}</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a:t>
            </a:r>
            <a:r>
              <a:rPr kumimoji="0" lang="en-US" sz="2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fleegle</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a:t>
            </a:r>
            <a:r>
              <a:rPr kumimoji="0" lang="en-US" sz="2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snurd</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x is a thingamabob</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Translate “Everything is a </a:t>
            </a:r>
            <a:r>
              <a:rPr kumimoji="0" lang="en-US" sz="3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fleegle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24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DA050266-9D87-49BF-BC7D-B4167B9130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2709053"/>
              </p:ext>
            </p:extLst>
          </p:nvPr>
        </p:nvGraphicFramePr>
        <p:xfrm>
          <a:off x="2209800" y="4956048"/>
          <a:ext cx="371388" cy="402336"/>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16" name="Object 15">
                        <a:extLst>
                          <a:ext uri="{FF2B5EF4-FFF2-40B4-BE49-F238E27FC236}">
                            <a16:creationId xmlns:a16="http://schemas.microsoft.com/office/drawing/2014/main" id="{4943FE54-6235-4D24-ACD5-A42005C8F69E}"/>
                          </a:ext>
                        </a:extLst>
                      </p:cNvPr>
                      <p:cNvPicPr/>
                      <p:nvPr/>
                    </p:nvPicPr>
                    <p:blipFill>
                      <a:blip r:embed="rId3"/>
                      <a:stretch>
                        <a:fillRect/>
                      </a:stretch>
                    </p:blipFill>
                    <p:spPr>
                      <a:xfrm>
                        <a:off x="2209800" y="4956048"/>
                        <a:ext cx="371388" cy="4023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A0DE8FE-DD14-44BA-8C50-9285C2BC4A69}"/>
              </a:ext>
            </a:extLst>
          </p:cNvPr>
          <p:cNvSpPr>
            <a:spLocks noGrp="1"/>
          </p:cNvSpPr>
          <p:nvPr>
            <p:ph idx="10"/>
          </p:nvPr>
        </p:nvSpPr>
        <p:spPr>
          <a:xfrm>
            <a:off x="2368296" y="4851377"/>
            <a:ext cx="1219200" cy="611677"/>
          </a:xfrm>
        </p:spPr>
        <p:txBody>
          <a:bodyPr/>
          <a:lstStyle/>
          <a:p>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F(x)</a:t>
            </a:r>
            <a:endParaRPr lang="en-US" dirty="0"/>
          </a:p>
        </p:txBody>
      </p:sp>
      <p:sp>
        <p:nvSpPr>
          <p:cNvPr id="15" name="Slide Number Placeholder 5">
            <a:extLst>
              <a:ext uri="{FF2B5EF4-FFF2-40B4-BE49-F238E27FC236}">
                <a16:creationId xmlns:a16="http://schemas.microsoft.com/office/drawing/2014/main" id="{1247D225-FE57-4E16-AD1D-11D02233C5D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81397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2931-196D-4BA4-9405-05F653615784}"/>
              </a:ext>
            </a:extLst>
          </p:cNvPr>
          <p:cNvSpPr>
            <a:spLocks noGrp="1"/>
          </p:cNvSpPr>
          <p:nvPr>
            <p:ph type="title"/>
          </p:nvPr>
        </p:nvSpPr>
        <p:spPr/>
        <p:txBody>
          <a:bodyPr/>
          <a:lstStyle/>
          <a:p>
            <a:r>
              <a:rPr lang="en-IN" dirty="0"/>
              <a:t>Some Fun with Translating from English into Logical Expressions</a:t>
            </a:r>
            <a:r>
              <a:rPr lang="en-IN" sz="1500" dirty="0"/>
              <a:t>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57A023-A8B8-4622-834A-2C8E0130E9E5}"/>
                  </a:ext>
                </a:extLst>
              </p:cNvPr>
              <p:cNvSpPr>
                <a:spLocks noGrp="1"/>
              </p:cNvSpPr>
              <p:nvPr>
                <p:ph idx="1"/>
              </p:nvPr>
            </p:nvSpPr>
            <p:spPr>
              <a:xfrm>
                <a:off x="457200" y="1295400"/>
                <a:ext cx="7924800" cy="5105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 = {</a:t>
                </a:r>
                <a:r>
                  <a:rPr kumimoji="0" lang="en-US" sz="3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fleegles</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snurds</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thingamabobs}</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a:t>
                </a:r>
                <a:r>
                  <a:rPr kumimoji="0" lang="en-US" sz="2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fleegle</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a:t>
                </a:r>
                <a:r>
                  <a:rPr kumimoji="0" lang="en-US" sz="2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snurd</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thingamabob</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“Nothing is a </a:t>
                </a:r>
                <a:r>
                  <a:rPr kumimoji="0" lang="en-US" sz="3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snurd</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24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rPr>
                      <m:t>¬</m:t>
                    </m:r>
                  </m:oMath>
                </a14:m>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DA57A023-A8B8-4622-834A-2C8E0130E9E5}"/>
                  </a:ext>
                </a:extLst>
              </p:cNvPr>
              <p:cNvSpPr>
                <a:spLocks noGrp="1" noRot="1" noChangeAspect="1" noMove="1" noResize="1" noEditPoints="1" noAdjustHandles="1" noChangeArrowheads="1" noChangeShapeType="1" noTextEdit="1"/>
              </p:cNvSpPr>
              <p:nvPr>
                <p:ph idx="1"/>
              </p:nvPr>
            </p:nvSpPr>
            <p:spPr>
              <a:xfrm>
                <a:off x="457200" y="1295400"/>
                <a:ext cx="7924800" cy="5105400"/>
              </a:xfrm>
              <a:blipFill>
                <a:blip r:embed="rId2"/>
                <a:stretch>
                  <a:fillRect l="-1923" t="-1553"/>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544C06D3-1FC2-4B16-992D-6CCA96695E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0126099"/>
              </p:ext>
            </p:extLst>
          </p:nvPr>
        </p:nvGraphicFramePr>
        <p:xfrm>
          <a:off x="2414016" y="4946904"/>
          <a:ext cx="335280" cy="402336"/>
        </p:xfrm>
        <a:graphic>
          <a:graphicData uri="http://schemas.openxmlformats.org/presentationml/2006/ole">
            <mc:AlternateContent xmlns:mc="http://schemas.openxmlformats.org/markup-compatibility/2006">
              <mc:Choice xmlns:v="urn:schemas-microsoft-com:vml" Requires="v">
                <p:oleObj name="Equation" r:id="rId3" imgW="126720" imgH="152280" progId="Equation.DSMT4">
                  <p:embed/>
                </p:oleObj>
              </mc:Choice>
              <mc:Fallback>
                <p:oleObj name="Equation" r:id="rId3" imgW="126720" imgH="152280" progId="Equation.DSMT4">
                  <p:embed/>
                  <p:pic>
                    <p:nvPicPr>
                      <p:cNvPr id="0" name=""/>
                      <p:cNvPicPr/>
                      <p:nvPr/>
                    </p:nvPicPr>
                    <p:blipFill>
                      <a:blip r:embed="rId4"/>
                      <a:stretch>
                        <a:fillRect/>
                      </a:stretch>
                    </p:blipFill>
                    <p:spPr>
                      <a:xfrm>
                        <a:off x="2414016" y="4946904"/>
                        <a:ext cx="335280" cy="4023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B57879-7072-4487-8FAE-CED7F82CB820}"/>
              </a:ext>
            </a:extLst>
          </p:cNvPr>
          <p:cNvSpPr>
            <a:spLocks noGrp="1"/>
          </p:cNvSpPr>
          <p:nvPr>
            <p:ph idx="10"/>
          </p:nvPr>
        </p:nvSpPr>
        <p:spPr>
          <a:xfrm>
            <a:off x="2587752" y="4864608"/>
            <a:ext cx="5638800" cy="535477"/>
          </a:xfrm>
        </p:spPr>
        <p:txBody>
          <a:bodyPr/>
          <a:lstStyle/>
          <a:p>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S(x)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What is this equivalent to?</a:t>
            </a:r>
            <a:endParaRPr lang="en-US" dirty="0"/>
          </a:p>
        </p:txBody>
      </p:sp>
      <p:sp>
        <p:nvSpPr>
          <p:cNvPr id="5" name="Content Placeholder 4">
            <a:extLst>
              <a:ext uri="{FF2B5EF4-FFF2-40B4-BE49-F238E27FC236}">
                <a16:creationId xmlns:a16="http://schemas.microsoft.com/office/drawing/2014/main" id="{43A40A6A-B2C3-44C6-9024-305C41B4B06C}"/>
              </a:ext>
            </a:extLst>
          </p:cNvPr>
          <p:cNvSpPr>
            <a:spLocks noGrp="1"/>
          </p:cNvSpPr>
          <p:nvPr>
            <p:ph idx="11"/>
          </p:nvPr>
        </p:nvSpPr>
        <p:spPr>
          <a:xfrm>
            <a:off x="457200" y="5562600"/>
            <a:ext cx="1956816" cy="613754"/>
          </a:xfrm>
        </p:spPr>
        <p:txBody>
          <a:bodyPr/>
          <a:lstStyle/>
          <a:p>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17" name="Object 16">
            <a:extLst>
              <a:ext uri="{FF2B5EF4-FFF2-40B4-BE49-F238E27FC236}">
                <a16:creationId xmlns:a16="http://schemas.microsoft.com/office/drawing/2014/main" id="{D19B599C-0730-40AF-A667-0B8A5FD74A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19736842"/>
              </p:ext>
            </p:extLst>
          </p:nvPr>
        </p:nvGraphicFramePr>
        <p:xfrm>
          <a:off x="2304288" y="5614416"/>
          <a:ext cx="422031" cy="457200"/>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0" name=""/>
                      <p:cNvPicPr/>
                      <p:nvPr/>
                    </p:nvPicPr>
                    <p:blipFill>
                      <a:blip r:embed="rId6"/>
                      <a:stretch>
                        <a:fillRect/>
                      </a:stretch>
                    </p:blipFill>
                    <p:spPr>
                      <a:xfrm>
                        <a:off x="2304288" y="5614416"/>
                        <a:ext cx="422031" cy="457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49C82C6-9D4F-4934-9EB8-459DAECC5416}"/>
                  </a:ext>
                </a:extLst>
              </p:cNvPr>
              <p:cNvSpPr>
                <a:spLocks noGrp="1"/>
              </p:cNvSpPr>
              <p:nvPr>
                <p:ph idx="12"/>
              </p:nvPr>
            </p:nvSpPr>
            <p:spPr>
              <a:xfrm>
                <a:off x="2549515" y="5574925"/>
                <a:ext cx="1447800" cy="613753"/>
              </a:xfrm>
            </p:spPr>
            <p:txBody>
              <a:bodyPr/>
              <a:lstStyle/>
              <a:p>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14:m>
                  <m:oMath xmlns:m="http://schemas.openxmlformats.org/officeDocument/2006/math">
                    <m:r>
                      <a:rPr kumimoji="0" lang="en-US" sz="3200" b="0" i="1" u="none" strike="noStrike" kern="1200" cap="none" spc="0" normalizeH="0" baseline="0" noProof="0" dirty="0">
                        <a:ln>
                          <a:noFill/>
                        </a:ln>
                        <a:solidFill>
                          <a:prstClr val="black"/>
                        </a:solidFill>
                        <a:effectLst/>
                        <a:uLnTx/>
                        <a:uFillTx/>
                        <a:latin typeface="Cambria Math" panose="02040503050406030204" pitchFamily="18" charset="0"/>
                        <a:ea typeface="Cambria Math"/>
                      </a:rPr>
                      <m:t>¬</m:t>
                    </m:r>
                  </m:oMath>
                </a14:m>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S(x)</a:t>
                </a:r>
                <a:endParaRPr lang="en-US" dirty="0"/>
              </a:p>
            </p:txBody>
          </p:sp>
        </mc:Choice>
        <mc:Fallback xmlns="">
          <p:sp>
            <p:nvSpPr>
              <p:cNvPr id="6" name="Content Placeholder 5">
                <a:extLst>
                  <a:ext uri="{FF2B5EF4-FFF2-40B4-BE49-F238E27FC236}">
                    <a16:creationId xmlns:a16="http://schemas.microsoft.com/office/drawing/2014/main" id="{749C82C6-9D4F-4934-9EB8-459DAECC5416}"/>
                  </a:ext>
                </a:extLst>
              </p:cNvPr>
              <p:cNvSpPr>
                <a:spLocks noGrp="1" noRot="1" noChangeAspect="1" noMove="1" noResize="1" noEditPoints="1" noAdjustHandles="1" noChangeArrowheads="1" noChangeShapeType="1" noTextEdit="1"/>
              </p:cNvSpPr>
              <p:nvPr>
                <p:ph idx="12"/>
              </p:nvPr>
            </p:nvSpPr>
            <p:spPr>
              <a:xfrm>
                <a:off x="2549515" y="5574925"/>
                <a:ext cx="1447800" cy="613753"/>
              </a:xfrm>
              <a:blipFill>
                <a:blip r:embed="rId7"/>
                <a:stretch>
                  <a:fillRect l="-10504" t="-12000" b="-29000"/>
                </a:stretch>
              </a:blipFill>
            </p:spPr>
            <p:txBody>
              <a:bodyPr/>
              <a:lstStyle/>
              <a:p>
                <a:r>
                  <a:rPr lang="en-US">
                    <a:noFill/>
                  </a:rPr>
                  <a:t> </a:t>
                </a:r>
              </a:p>
            </p:txBody>
          </p:sp>
        </mc:Fallback>
      </mc:AlternateContent>
      <p:sp>
        <p:nvSpPr>
          <p:cNvPr id="15" name="Slide Number Placeholder 5">
            <a:extLst>
              <a:ext uri="{FF2B5EF4-FFF2-40B4-BE49-F238E27FC236}">
                <a16:creationId xmlns:a16="http://schemas.microsoft.com/office/drawing/2014/main" id="{06FED967-8AE9-4F1C-8BC2-1E638B75CF4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1606278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3</a:t>
            </a:r>
            <a:endParaRPr lang="en-US" sz="1500" dirty="0"/>
          </a:p>
        </p:txBody>
      </p:sp>
      <p:sp>
        <p:nvSpPr>
          <p:cNvPr id="3" name="Content Placeholder 2"/>
          <p:cNvSpPr>
            <a:spLocks noGrp="1"/>
          </p:cNvSpPr>
          <p:nvPr>
            <p:ph idx="1"/>
          </p:nvPr>
        </p:nvSpPr>
        <p:spPr>
          <a:xfrm>
            <a:off x="457200" y="1295400"/>
            <a:ext cx="8280000" cy="4267200"/>
          </a:xfrm>
        </p:spPr>
        <p:txBody>
          <a:bodyPr/>
          <a:lstStyle/>
          <a:p>
            <a:r>
              <a:rPr lang="en-US" dirty="0">
                <a:latin typeface="Calibri (Body)"/>
              </a:rPr>
              <a:t>U = {</a:t>
            </a:r>
            <a:r>
              <a:rPr lang="en-US" dirty="0" err="1">
                <a:latin typeface="Calibri (Body)"/>
              </a:rPr>
              <a:t>fleegles</a:t>
            </a:r>
            <a:r>
              <a:rPr lang="en-US" dirty="0">
                <a:latin typeface="Calibri (Body)"/>
              </a:rPr>
              <a:t>, </a:t>
            </a:r>
            <a:r>
              <a:rPr lang="en-US" dirty="0" err="1">
                <a:latin typeface="Calibri (Body)"/>
              </a:rPr>
              <a:t>snurds</a:t>
            </a:r>
            <a:r>
              <a:rPr lang="en-US" dirty="0">
                <a:latin typeface="Calibri (Body)"/>
              </a:rPr>
              <a:t>, thingamabobs}</a:t>
            </a:r>
          </a:p>
          <a:p>
            <a:pPr lvl="1">
              <a:buNone/>
            </a:pPr>
            <a:r>
              <a:rPr lang="en-US" i="1" dirty="0">
                <a:latin typeface="Calibri (Body)"/>
              </a:rPr>
              <a:t>F(x)</a:t>
            </a:r>
            <a:r>
              <a:rPr lang="en-US" dirty="0">
                <a:latin typeface="Calibri (Body)"/>
              </a:rPr>
              <a:t>: </a:t>
            </a:r>
            <a:r>
              <a:rPr lang="en-US" i="1" dirty="0">
                <a:latin typeface="Calibri (Body)"/>
              </a:rPr>
              <a:t>x</a:t>
            </a:r>
            <a:r>
              <a:rPr lang="en-US" dirty="0">
                <a:latin typeface="Calibri (Body)"/>
              </a:rPr>
              <a:t> is a </a:t>
            </a:r>
            <a:r>
              <a:rPr lang="en-US" dirty="0" err="1">
                <a:latin typeface="Calibri (Body)"/>
              </a:rPr>
              <a:t>fleegle</a:t>
            </a:r>
            <a:endParaRPr lang="en-US" dirty="0">
              <a:latin typeface="Calibri (Body)"/>
            </a:endParaRPr>
          </a:p>
          <a:p>
            <a:pPr lvl="1">
              <a:buNone/>
            </a:pPr>
            <a:r>
              <a:rPr lang="en-US" i="1" dirty="0">
                <a:latin typeface="Calibri (Body)"/>
              </a:rPr>
              <a:t>S(x)</a:t>
            </a:r>
            <a:r>
              <a:rPr lang="en-US" dirty="0">
                <a:latin typeface="Calibri (Body)"/>
              </a:rPr>
              <a:t>: </a:t>
            </a:r>
            <a:r>
              <a:rPr lang="en-US" i="1" dirty="0">
                <a:latin typeface="Calibri (Body)"/>
              </a:rPr>
              <a:t>x</a:t>
            </a:r>
            <a:r>
              <a:rPr lang="en-US" dirty="0">
                <a:latin typeface="Calibri (Body)"/>
              </a:rPr>
              <a:t> is a </a:t>
            </a:r>
            <a:r>
              <a:rPr lang="en-US" dirty="0" err="1">
                <a:latin typeface="Calibri (Body)"/>
              </a:rPr>
              <a:t>snurd</a:t>
            </a:r>
            <a:endParaRPr lang="en-US" dirty="0">
              <a:latin typeface="Calibri (Body)"/>
            </a:endParaRPr>
          </a:p>
          <a:p>
            <a:pPr lvl="1">
              <a:buNone/>
            </a:pPr>
            <a:r>
              <a:rPr lang="en-US" i="1" dirty="0">
                <a:latin typeface="Calibri (Body)"/>
              </a:rPr>
              <a:t>T(x)</a:t>
            </a:r>
            <a:r>
              <a:rPr lang="en-US" dirty="0">
                <a:latin typeface="Calibri (Body)"/>
              </a:rPr>
              <a:t>: </a:t>
            </a:r>
            <a:r>
              <a:rPr lang="en-US" i="1" dirty="0">
                <a:latin typeface="Calibri (Body)"/>
              </a:rPr>
              <a:t>x</a:t>
            </a:r>
            <a:r>
              <a:rPr lang="en-US" dirty="0">
                <a:latin typeface="Calibri (Body)"/>
              </a:rPr>
              <a:t> is a thingamabob</a:t>
            </a:r>
          </a:p>
          <a:p>
            <a:r>
              <a:rPr lang="en-US" dirty="0">
                <a:latin typeface="Calibri (Body)"/>
              </a:rPr>
              <a:t>“All </a:t>
            </a:r>
            <a:r>
              <a:rPr lang="en-US" dirty="0" err="1">
                <a:latin typeface="Calibri (Body)"/>
              </a:rPr>
              <a:t>fleegles</a:t>
            </a:r>
            <a:r>
              <a:rPr lang="en-US" dirty="0">
                <a:latin typeface="Calibri (Body)"/>
              </a:rPr>
              <a:t> are </a:t>
            </a:r>
            <a:r>
              <a:rPr lang="en-US" dirty="0" err="1">
                <a:latin typeface="Calibri (Body)"/>
              </a:rPr>
              <a:t>snurds</a:t>
            </a:r>
            <a:r>
              <a:rPr lang="en-US" dirty="0">
                <a:latin typeface="Calibri (Body)"/>
              </a:rPr>
              <a:t>.”</a:t>
            </a:r>
          </a:p>
          <a:p>
            <a:r>
              <a:rPr lang="en-US" b="1" dirty="0">
                <a:latin typeface="Calibri (Body)"/>
              </a:rPr>
              <a:t>Solution</a:t>
            </a:r>
            <a:r>
              <a:rPr lang="en-US" dirty="0">
                <a:latin typeface="Calibri (Body)"/>
              </a:rPr>
              <a:t>:</a:t>
            </a:r>
            <a:endParaRPr lang="en-US" i="1" dirty="0">
              <a:latin typeface="Calibri (Body)"/>
              <a:ea typeface="Cambria Math" pitchFamily="18" charset="0"/>
            </a:endParaRP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669033"/>
              </p:ext>
            </p:extLst>
          </p:nvPr>
        </p:nvGraphicFramePr>
        <p:xfrm>
          <a:off x="2133600" y="4791456"/>
          <a:ext cx="2387600" cy="508000"/>
        </p:xfrm>
        <a:graphic>
          <a:graphicData uri="http://schemas.openxmlformats.org/presentationml/2006/ole">
            <mc:AlternateContent xmlns:mc="http://schemas.openxmlformats.org/markup-compatibility/2006">
              <mc:Choice xmlns:v="urn:schemas-microsoft-com:vml" Requires="v">
                <p:oleObj name="Equation" r:id="rId2" imgW="1193760" imgH="253800" progId="Equation.DSMT4">
                  <p:embed/>
                </p:oleObj>
              </mc:Choice>
              <mc:Fallback>
                <p:oleObj name="Equation" r:id="rId2" imgW="1193760" imgH="253800" progId="Equation.DSMT4">
                  <p:embed/>
                  <p:pic>
                    <p:nvPicPr>
                      <p:cNvPr id="0" name=""/>
                      <p:cNvPicPr/>
                      <p:nvPr/>
                    </p:nvPicPr>
                    <p:blipFill>
                      <a:blip r:embed="rId3"/>
                      <a:stretch>
                        <a:fillRect/>
                      </a:stretch>
                    </p:blipFill>
                    <p:spPr>
                      <a:xfrm>
                        <a:off x="2133600" y="4791456"/>
                        <a:ext cx="2387600" cy="50800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C0D24182-F952-4244-92BD-4B55E03ED1D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53791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4</a:t>
            </a:r>
            <a:endParaRPr lang="en-US" sz="1500" dirty="0"/>
          </a:p>
        </p:txBody>
      </p:sp>
      <p:sp>
        <p:nvSpPr>
          <p:cNvPr id="3" name="Content Placeholder 2"/>
          <p:cNvSpPr>
            <a:spLocks noGrp="1"/>
          </p:cNvSpPr>
          <p:nvPr>
            <p:ph idx="1"/>
          </p:nvPr>
        </p:nvSpPr>
        <p:spPr>
          <a:xfrm>
            <a:off x="457200" y="1295400"/>
            <a:ext cx="8280000" cy="4267200"/>
          </a:xfrm>
        </p:spPr>
        <p:txBody>
          <a:bodyPr/>
          <a:lstStyle/>
          <a:p>
            <a:r>
              <a:rPr lang="en-US" dirty="0">
                <a:latin typeface="Calibri (Body)"/>
              </a:rPr>
              <a:t>U = {</a:t>
            </a:r>
            <a:r>
              <a:rPr lang="en-US" dirty="0" err="1">
                <a:latin typeface="Calibri (Body)"/>
              </a:rPr>
              <a:t>fleegles</a:t>
            </a:r>
            <a:r>
              <a:rPr lang="en-US" dirty="0">
                <a:latin typeface="Calibri (Body)"/>
              </a:rPr>
              <a:t>, </a:t>
            </a:r>
            <a:r>
              <a:rPr lang="en-US" dirty="0" err="1">
                <a:latin typeface="Calibri (Body)"/>
              </a:rPr>
              <a:t>snurds</a:t>
            </a:r>
            <a:r>
              <a:rPr lang="en-US" dirty="0">
                <a:latin typeface="Calibri (Body)"/>
              </a:rPr>
              <a:t>, thingamabobs}</a:t>
            </a:r>
          </a:p>
          <a:p>
            <a:pPr lvl="1">
              <a:buNone/>
            </a:pPr>
            <a:r>
              <a:rPr lang="en-US" i="1" dirty="0">
                <a:latin typeface="Calibri (Body)"/>
              </a:rPr>
              <a:t>F(x)</a:t>
            </a:r>
            <a:r>
              <a:rPr lang="en-US" dirty="0">
                <a:latin typeface="Calibri (Body)"/>
              </a:rPr>
              <a:t>: </a:t>
            </a:r>
            <a:r>
              <a:rPr lang="en-US" i="1" dirty="0">
                <a:latin typeface="Calibri (Body)"/>
              </a:rPr>
              <a:t>x</a:t>
            </a:r>
            <a:r>
              <a:rPr lang="en-US" dirty="0">
                <a:latin typeface="Calibri (Body)"/>
              </a:rPr>
              <a:t> is a </a:t>
            </a:r>
            <a:r>
              <a:rPr lang="en-US" dirty="0" err="1">
                <a:latin typeface="Calibri (Body)"/>
              </a:rPr>
              <a:t>fleegle</a:t>
            </a:r>
            <a:endParaRPr lang="en-US" dirty="0">
              <a:latin typeface="Calibri (Body)"/>
            </a:endParaRPr>
          </a:p>
          <a:p>
            <a:pPr lvl="1">
              <a:buNone/>
            </a:pPr>
            <a:r>
              <a:rPr lang="en-US" i="1" dirty="0">
                <a:latin typeface="Calibri (Body)"/>
              </a:rPr>
              <a:t>S(x)</a:t>
            </a:r>
            <a:r>
              <a:rPr lang="en-US" dirty="0">
                <a:latin typeface="Calibri (Body)"/>
              </a:rPr>
              <a:t>: </a:t>
            </a:r>
            <a:r>
              <a:rPr lang="en-US" i="1" dirty="0">
                <a:latin typeface="Calibri (Body)"/>
              </a:rPr>
              <a:t>x</a:t>
            </a:r>
            <a:r>
              <a:rPr lang="en-US" dirty="0">
                <a:latin typeface="Calibri (Body)"/>
              </a:rPr>
              <a:t> is a </a:t>
            </a:r>
            <a:r>
              <a:rPr lang="en-US" dirty="0" err="1">
                <a:latin typeface="Calibri (Body)"/>
              </a:rPr>
              <a:t>snurd</a:t>
            </a:r>
            <a:endParaRPr lang="en-US" dirty="0">
              <a:latin typeface="Calibri (Body)"/>
            </a:endParaRPr>
          </a:p>
          <a:p>
            <a:pPr lvl="1">
              <a:buNone/>
            </a:pPr>
            <a:r>
              <a:rPr lang="en-US" i="1" dirty="0">
                <a:latin typeface="Calibri (Body)"/>
              </a:rPr>
              <a:t>T(x)</a:t>
            </a:r>
            <a:r>
              <a:rPr lang="en-US" dirty="0">
                <a:latin typeface="Calibri (Body)"/>
              </a:rPr>
              <a:t>: </a:t>
            </a:r>
            <a:r>
              <a:rPr lang="en-US" i="1" dirty="0">
                <a:latin typeface="Calibri (Body)"/>
              </a:rPr>
              <a:t>x</a:t>
            </a:r>
            <a:r>
              <a:rPr lang="en-US" dirty="0">
                <a:latin typeface="Calibri (Body)"/>
              </a:rPr>
              <a:t> is a thingamabob</a:t>
            </a:r>
          </a:p>
          <a:p>
            <a:r>
              <a:rPr lang="en-US" dirty="0">
                <a:latin typeface="Calibri (Body)"/>
              </a:rPr>
              <a:t>“Some </a:t>
            </a:r>
            <a:r>
              <a:rPr lang="en-US" dirty="0" err="1">
                <a:latin typeface="Calibri (Body)"/>
              </a:rPr>
              <a:t>fleegles</a:t>
            </a:r>
            <a:r>
              <a:rPr lang="en-US" dirty="0">
                <a:latin typeface="Calibri (Body)"/>
              </a:rPr>
              <a:t> are thingamabobs.”</a:t>
            </a:r>
          </a:p>
          <a:p>
            <a:r>
              <a:rPr lang="en-US" b="1" dirty="0">
                <a:latin typeface="Calibri (Body)"/>
              </a:rPr>
              <a:t>Solution</a:t>
            </a:r>
            <a:r>
              <a:rPr lang="en-US" dirty="0">
                <a:latin typeface="Calibri (Body)"/>
              </a:rPr>
              <a:t>:</a:t>
            </a:r>
            <a:endParaRPr lang="en-US" i="1" dirty="0">
              <a:latin typeface="Calibri (Body)"/>
              <a:ea typeface="Cambria Math" pitchFamily="18" charset="0"/>
            </a:endParaRP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5235863"/>
              </p:ext>
            </p:extLst>
          </p:nvPr>
        </p:nvGraphicFramePr>
        <p:xfrm>
          <a:off x="2133600" y="4800600"/>
          <a:ext cx="2235200" cy="508000"/>
        </p:xfrm>
        <a:graphic>
          <a:graphicData uri="http://schemas.openxmlformats.org/presentationml/2006/ole">
            <mc:AlternateContent xmlns:mc="http://schemas.openxmlformats.org/markup-compatibility/2006">
              <mc:Choice xmlns:v="urn:schemas-microsoft-com:vml" Requires="v">
                <p:oleObj name="Equation" r:id="rId2" imgW="1117440" imgH="253800" progId="Equation.DSMT4">
                  <p:embed/>
                </p:oleObj>
              </mc:Choice>
              <mc:Fallback>
                <p:oleObj name="Equation" r:id="rId2" imgW="1117440" imgH="253800" progId="Equation.DSMT4">
                  <p:embed/>
                  <p:pic>
                    <p:nvPicPr>
                      <p:cNvPr id="4" name="Object 3"/>
                      <p:cNvPicPr/>
                      <p:nvPr/>
                    </p:nvPicPr>
                    <p:blipFill>
                      <a:blip r:embed="rId3"/>
                      <a:stretch>
                        <a:fillRect/>
                      </a:stretch>
                    </p:blipFill>
                    <p:spPr>
                      <a:xfrm>
                        <a:off x="2133600" y="4800600"/>
                        <a:ext cx="2235200" cy="50800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2C3480D0-30AD-4DA2-8D11-FE3237C51A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288408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Predicates and Quantifiers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1.4</a:t>
            </a:r>
          </a:p>
        </p:txBody>
      </p:sp>
      <p:sp>
        <p:nvSpPr>
          <p:cNvPr id="4" name="Slide Number Placeholder 5">
            <a:extLst>
              <a:ext uri="{FF2B5EF4-FFF2-40B4-BE49-F238E27FC236}">
                <a16:creationId xmlns:a16="http://schemas.microsoft.com/office/drawing/2014/main" id="{45AE662F-7751-4793-99E6-A0F1811085E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5</a:t>
            </a:r>
            <a:endParaRPr lang="en-US" sz="1500" dirty="0"/>
          </a:p>
        </p:txBody>
      </p:sp>
      <p:sp>
        <p:nvSpPr>
          <p:cNvPr id="3" name="Content Placeholder 2"/>
          <p:cNvSpPr>
            <a:spLocks noGrp="1"/>
          </p:cNvSpPr>
          <p:nvPr>
            <p:ph idx="1"/>
          </p:nvPr>
        </p:nvSpPr>
        <p:spPr>
          <a:xfrm>
            <a:off x="457200" y="1295399"/>
            <a:ext cx="8229600" cy="3977389"/>
          </a:xfrm>
        </p:spPr>
        <p:txBody>
          <a:bodyPr/>
          <a:lstStyle/>
          <a:p>
            <a:r>
              <a:rPr lang="en-US" dirty="0">
                <a:latin typeface="Calibri (Body)"/>
              </a:rPr>
              <a:t>U = {</a:t>
            </a:r>
            <a:r>
              <a:rPr lang="en-US" dirty="0" err="1">
                <a:latin typeface="Calibri (Body)"/>
              </a:rPr>
              <a:t>fleegles</a:t>
            </a:r>
            <a:r>
              <a:rPr lang="en-US" dirty="0">
                <a:latin typeface="Calibri (Body)"/>
              </a:rPr>
              <a:t>, </a:t>
            </a:r>
            <a:r>
              <a:rPr lang="en-US" dirty="0" err="1">
                <a:latin typeface="Calibri (Body)"/>
              </a:rPr>
              <a:t>snurds</a:t>
            </a:r>
            <a:r>
              <a:rPr lang="en-US" dirty="0">
                <a:latin typeface="Calibri (Body)"/>
              </a:rPr>
              <a:t>, thingamabobs}</a:t>
            </a:r>
          </a:p>
          <a:p>
            <a:pPr lvl="1">
              <a:buNone/>
            </a:pPr>
            <a:r>
              <a:rPr lang="en-US" i="1" dirty="0">
                <a:latin typeface="Calibri (Body)"/>
              </a:rPr>
              <a:t>F(x)</a:t>
            </a:r>
            <a:r>
              <a:rPr lang="en-US" dirty="0">
                <a:latin typeface="Calibri (Body)"/>
              </a:rPr>
              <a:t>: </a:t>
            </a:r>
            <a:r>
              <a:rPr lang="en-US" i="1" dirty="0">
                <a:latin typeface="Calibri (Body)"/>
              </a:rPr>
              <a:t>x</a:t>
            </a:r>
            <a:r>
              <a:rPr lang="en-US" dirty="0">
                <a:latin typeface="Calibri (Body)"/>
              </a:rPr>
              <a:t> is a </a:t>
            </a:r>
            <a:r>
              <a:rPr lang="en-US" dirty="0" err="1">
                <a:latin typeface="Calibri (Body)"/>
              </a:rPr>
              <a:t>fleegle</a:t>
            </a:r>
            <a:r>
              <a:rPr lang="en-US" dirty="0">
                <a:latin typeface="Calibri (Body)"/>
              </a:rPr>
              <a:t>.</a:t>
            </a:r>
          </a:p>
          <a:p>
            <a:pPr lvl="1">
              <a:buNone/>
            </a:pPr>
            <a:r>
              <a:rPr lang="en-US" i="1" dirty="0">
                <a:latin typeface="Calibri (Body)"/>
              </a:rPr>
              <a:t>S(x)</a:t>
            </a:r>
            <a:r>
              <a:rPr lang="en-US" dirty="0">
                <a:latin typeface="Calibri (Body)"/>
              </a:rPr>
              <a:t>: </a:t>
            </a:r>
            <a:r>
              <a:rPr lang="en-US" i="1" dirty="0">
                <a:latin typeface="Calibri (Body)"/>
              </a:rPr>
              <a:t>x </a:t>
            </a:r>
            <a:r>
              <a:rPr lang="en-US" dirty="0">
                <a:latin typeface="Calibri (Body)"/>
              </a:rPr>
              <a:t>is a </a:t>
            </a:r>
            <a:r>
              <a:rPr lang="en-US" dirty="0" err="1">
                <a:latin typeface="Calibri (Body)"/>
              </a:rPr>
              <a:t>snurd</a:t>
            </a:r>
            <a:r>
              <a:rPr lang="en-US" dirty="0">
                <a:latin typeface="Calibri (Body)"/>
              </a:rPr>
              <a:t>.</a:t>
            </a:r>
          </a:p>
          <a:p>
            <a:pPr lvl="1">
              <a:buNone/>
            </a:pPr>
            <a:r>
              <a:rPr lang="en-US" i="1" dirty="0">
                <a:latin typeface="Calibri (Body)"/>
              </a:rPr>
              <a:t>T(x)</a:t>
            </a:r>
            <a:r>
              <a:rPr lang="en-US" dirty="0">
                <a:latin typeface="Calibri (Body)"/>
              </a:rPr>
              <a:t>: </a:t>
            </a:r>
            <a:r>
              <a:rPr lang="en-US" i="1" dirty="0">
                <a:latin typeface="Calibri (Body)"/>
              </a:rPr>
              <a:t>x</a:t>
            </a:r>
            <a:r>
              <a:rPr lang="en-US" dirty="0">
                <a:latin typeface="Calibri (Body)"/>
              </a:rPr>
              <a:t> is a thingamabob.</a:t>
            </a:r>
          </a:p>
          <a:p>
            <a:r>
              <a:rPr lang="en-US" dirty="0">
                <a:latin typeface="Calibri (Body)"/>
              </a:rPr>
              <a:t>“No </a:t>
            </a:r>
            <a:r>
              <a:rPr lang="en-US" dirty="0" err="1">
                <a:latin typeface="Calibri (Body)"/>
              </a:rPr>
              <a:t>snurd</a:t>
            </a:r>
            <a:r>
              <a:rPr lang="en-US" dirty="0">
                <a:latin typeface="Calibri (Body)"/>
              </a:rPr>
              <a:t> is a thingamabob.”</a:t>
            </a:r>
          </a:p>
          <a:p>
            <a:r>
              <a:rPr lang="en-US" b="1" dirty="0">
                <a:latin typeface="Calibri (Body)"/>
              </a:rPr>
              <a:t>Solution</a:t>
            </a:r>
            <a:r>
              <a:rPr lang="en-US" dirty="0">
                <a:latin typeface="Calibri (Body)"/>
              </a:rPr>
              <a:t>:</a:t>
            </a: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9910256"/>
              </p:ext>
            </p:extLst>
          </p:nvPr>
        </p:nvGraphicFramePr>
        <p:xfrm>
          <a:off x="2125824" y="4826747"/>
          <a:ext cx="2159476" cy="448061"/>
        </p:xfrm>
        <a:graphic>
          <a:graphicData uri="http://schemas.openxmlformats.org/presentationml/2006/ole">
            <mc:AlternateContent xmlns:mc="http://schemas.openxmlformats.org/markup-compatibility/2006">
              <mc:Choice xmlns:v="urn:schemas-microsoft-com:vml" Requires="v">
                <p:oleObj name="Equation" r:id="rId2" imgW="1218960" imgH="253800" progId="Equation.DSMT4">
                  <p:embed/>
                </p:oleObj>
              </mc:Choice>
              <mc:Fallback>
                <p:oleObj name="Equation" r:id="rId2" imgW="1218960" imgH="253800" progId="Equation.DSMT4">
                  <p:embed/>
                  <p:pic>
                    <p:nvPicPr>
                      <p:cNvPr id="4" name="Object 3"/>
                      <p:cNvPicPr/>
                      <p:nvPr/>
                    </p:nvPicPr>
                    <p:blipFill>
                      <a:blip r:embed="rId3"/>
                      <a:stretch>
                        <a:fillRect/>
                      </a:stretch>
                    </p:blipFill>
                    <p:spPr>
                      <a:xfrm>
                        <a:off x="2125824" y="4826747"/>
                        <a:ext cx="2159476" cy="448061"/>
                      </a:xfrm>
                      <a:prstGeom prst="rect">
                        <a:avLst/>
                      </a:prstGeom>
                    </p:spPr>
                  </p:pic>
                </p:oleObj>
              </mc:Fallback>
            </mc:AlternateContent>
          </a:graphicData>
        </a:graphic>
      </p:graphicFrame>
      <p:sp>
        <p:nvSpPr>
          <p:cNvPr id="5" name="Content Placeholder 4"/>
          <p:cNvSpPr>
            <a:spLocks noGrp="1"/>
          </p:cNvSpPr>
          <p:nvPr>
            <p:ph idx="13"/>
          </p:nvPr>
        </p:nvSpPr>
        <p:spPr>
          <a:xfrm>
            <a:off x="4285300" y="4757964"/>
            <a:ext cx="4752000" cy="571500"/>
          </a:xfrm>
        </p:spPr>
        <p:txBody>
          <a:bodyPr/>
          <a:lstStyle/>
          <a:p>
            <a:r>
              <a:rPr lang="en-US" dirty="0">
                <a:latin typeface="Calibri (Body)"/>
                <a:ea typeface="Cambria Math" pitchFamily="18" charset="0"/>
                <a:sym typeface="Symbol"/>
              </a:rPr>
              <a:t>What is this equivalent to?</a:t>
            </a:r>
            <a:endParaRPr lang="en-IN" dirty="0">
              <a:latin typeface="Calibri (Body)"/>
            </a:endParaRPr>
          </a:p>
        </p:txBody>
      </p:sp>
      <p:sp>
        <p:nvSpPr>
          <p:cNvPr id="6" name="Content Placeholder 5"/>
          <p:cNvSpPr>
            <a:spLocks noGrp="1"/>
          </p:cNvSpPr>
          <p:nvPr>
            <p:ph idx="14"/>
          </p:nvPr>
        </p:nvSpPr>
        <p:spPr>
          <a:xfrm>
            <a:off x="457200" y="5562600"/>
            <a:ext cx="1764000" cy="533400"/>
          </a:xfrm>
        </p:spPr>
        <p:txBody>
          <a:bodyPr/>
          <a:lstStyle/>
          <a:p>
            <a:r>
              <a:rPr lang="en-US" b="1" dirty="0"/>
              <a:t>Solution</a:t>
            </a:r>
            <a:r>
              <a:rPr lang="en-US" dirty="0"/>
              <a:t>:</a:t>
            </a:r>
            <a:endParaRPr lang="en-IN" dirty="0"/>
          </a:p>
        </p:txBody>
      </p:sp>
      <p:graphicFrame>
        <p:nvGraphicFramePr>
          <p:cNvPr id="10"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3366127"/>
              </p:ext>
            </p:extLst>
          </p:nvPr>
        </p:nvGraphicFramePr>
        <p:xfrm>
          <a:off x="2128934" y="5686816"/>
          <a:ext cx="2396077" cy="448061"/>
        </p:xfrm>
        <a:graphic>
          <a:graphicData uri="http://schemas.openxmlformats.org/presentationml/2006/ole">
            <mc:AlternateContent xmlns:mc="http://schemas.openxmlformats.org/markup-compatibility/2006">
              <mc:Choice xmlns:v="urn:schemas-microsoft-com:vml" Requires="v">
                <p:oleObj name="Equation" r:id="rId4" imgW="1358640" imgH="253800" progId="Equation.DSMT4">
                  <p:embed/>
                </p:oleObj>
              </mc:Choice>
              <mc:Fallback>
                <p:oleObj name="Equation" r:id="rId4" imgW="1358640" imgH="253800" progId="Equation.DSMT4">
                  <p:embed/>
                  <p:pic>
                    <p:nvPicPr>
                      <p:cNvPr id="9" name="Object 8"/>
                      <p:cNvPicPr/>
                      <p:nvPr/>
                    </p:nvPicPr>
                    <p:blipFill>
                      <a:blip r:embed="rId5"/>
                      <a:stretch>
                        <a:fillRect/>
                      </a:stretch>
                    </p:blipFill>
                    <p:spPr>
                      <a:xfrm>
                        <a:off x="2128934" y="5686816"/>
                        <a:ext cx="2396077" cy="448061"/>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9A5B9A9E-9E44-452F-BC21-CE9B3B1F121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1197766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6</a:t>
            </a:r>
            <a:endParaRPr lang="en-US" sz="1500" dirty="0"/>
          </a:p>
        </p:txBody>
      </p:sp>
      <p:sp>
        <p:nvSpPr>
          <p:cNvPr id="3" name="Content Placeholder 2"/>
          <p:cNvSpPr>
            <a:spLocks noGrp="1"/>
          </p:cNvSpPr>
          <p:nvPr>
            <p:ph idx="1"/>
          </p:nvPr>
        </p:nvSpPr>
        <p:spPr>
          <a:xfrm>
            <a:off x="457200" y="1295400"/>
            <a:ext cx="8280000" cy="5105400"/>
          </a:xfrm>
        </p:spPr>
        <p:txBody>
          <a:bodyPr/>
          <a:lstStyle/>
          <a:p>
            <a:r>
              <a:rPr lang="en-US" dirty="0">
                <a:latin typeface="Calibri (Body)"/>
              </a:rPr>
              <a:t>U = {</a:t>
            </a:r>
            <a:r>
              <a:rPr lang="en-US" dirty="0" err="1">
                <a:latin typeface="Calibri (Body)"/>
              </a:rPr>
              <a:t>fleegles</a:t>
            </a:r>
            <a:r>
              <a:rPr lang="en-US" dirty="0">
                <a:latin typeface="Calibri (Body)"/>
              </a:rPr>
              <a:t>, </a:t>
            </a:r>
            <a:r>
              <a:rPr lang="en-US" dirty="0" err="1">
                <a:latin typeface="Calibri (Body)"/>
              </a:rPr>
              <a:t>snurds</a:t>
            </a:r>
            <a:r>
              <a:rPr lang="en-US" dirty="0">
                <a:latin typeface="Calibri (Body)"/>
              </a:rPr>
              <a:t>, thingamabobs}</a:t>
            </a:r>
          </a:p>
          <a:p>
            <a:pPr lvl="1">
              <a:buNone/>
            </a:pPr>
            <a:r>
              <a:rPr lang="en-US" i="1" dirty="0">
                <a:latin typeface="Calibri (Body)"/>
              </a:rPr>
              <a:t>F(x)</a:t>
            </a:r>
            <a:r>
              <a:rPr lang="en-US" dirty="0">
                <a:latin typeface="Calibri (Body)"/>
              </a:rPr>
              <a:t>: x is a </a:t>
            </a:r>
            <a:r>
              <a:rPr lang="en-US" dirty="0" err="1">
                <a:latin typeface="Calibri (Body)"/>
              </a:rPr>
              <a:t>fleegle</a:t>
            </a:r>
            <a:r>
              <a:rPr lang="en-US" dirty="0">
                <a:latin typeface="Calibri (Body)"/>
              </a:rPr>
              <a:t>.</a:t>
            </a:r>
          </a:p>
          <a:p>
            <a:pPr lvl="1">
              <a:buNone/>
            </a:pPr>
            <a:r>
              <a:rPr lang="en-US" i="1" dirty="0">
                <a:latin typeface="Calibri (Body)"/>
              </a:rPr>
              <a:t>S(x)</a:t>
            </a:r>
            <a:r>
              <a:rPr lang="en-US" dirty="0">
                <a:latin typeface="Calibri (Body)"/>
              </a:rPr>
              <a:t>: </a:t>
            </a:r>
            <a:r>
              <a:rPr lang="en-US" i="1" dirty="0">
                <a:latin typeface="Calibri (Body)"/>
              </a:rPr>
              <a:t>x</a:t>
            </a:r>
            <a:r>
              <a:rPr lang="en-US" dirty="0">
                <a:latin typeface="Calibri (Body)"/>
              </a:rPr>
              <a:t> is a </a:t>
            </a:r>
            <a:r>
              <a:rPr lang="en-US" dirty="0" err="1">
                <a:latin typeface="Calibri (Body)"/>
              </a:rPr>
              <a:t>snurd</a:t>
            </a:r>
            <a:r>
              <a:rPr lang="en-US" dirty="0">
                <a:latin typeface="Calibri (Body)"/>
              </a:rPr>
              <a:t>.</a:t>
            </a:r>
          </a:p>
          <a:p>
            <a:pPr lvl="1">
              <a:buNone/>
            </a:pPr>
            <a:r>
              <a:rPr lang="en-US" i="1" dirty="0">
                <a:latin typeface="Calibri (Body)"/>
              </a:rPr>
              <a:t>T(x)</a:t>
            </a:r>
            <a:r>
              <a:rPr lang="en-US" dirty="0">
                <a:latin typeface="Calibri (Body)"/>
              </a:rPr>
              <a:t>: </a:t>
            </a:r>
            <a:r>
              <a:rPr lang="en-US" i="1" dirty="0">
                <a:latin typeface="Calibri (Body)"/>
              </a:rPr>
              <a:t>x</a:t>
            </a:r>
            <a:r>
              <a:rPr lang="en-US" dirty="0">
                <a:latin typeface="Calibri (Body)"/>
              </a:rPr>
              <a:t> is a thingamabob.</a:t>
            </a:r>
          </a:p>
          <a:p>
            <a:r>
              <a:rPr lang="en-US" dirty="0">
                <a:latin typeface="Calibri (Body)"/>
              </a:rPr>
              <a:t>“If any </a:t>
            </a:r>
            <a:r>
              <a:rPr lang="en-US" dirty="0" err="1">
                <a:latin typeface="Calibri (Body)"/>
              </a:rPr>
              <a:t>fleegle</a:t>
            </a:r>
            <a:r>
              <a:rPr lang="en-US" dirty="0">
                <a:latin typeface="Calibri (Body)"/>
              </a:rPr>
              <a:t> is a </a:t>
            </a:r>
            <a:r>
              <a:rPr lang="en-US" dirty="0" err="1">
                <a:latin typeface="Calibri (Body)"/>
              </a:rPr>
              <a:t>snurd</a:t>
            </a:r>
            <a:r>
              <a:rPr lang="en-US" dirty="0">
                <a:latin typeface="Calibri (Body)"/>
              </a:rPr>
              <a:t> then it is also a thingamabob.”</a:t>
            </a:r>
          </a:p>
          <a:p>
            <a:r>
              <a:rPr lang="en-US" b="1" dirty="0">
                <a:latin typeface="Calibri (Body)"/>
              </a:rPr>
              <a:t>Solution</a:t>
            </a:r>
            <a:r>
              <a:rPr lang="en-US" dirty="0">
                <a:latin typeface="Calibri (Body)"/>
              </a:rPr>
              <a:t>:</a:t>
            </a:r>
            <a:endParaRPr lang="en-US" i="1" dirty="0">
              <a:latin typeface="Calibri (Body)"/>
              <a:ea typeface="Cambria Math" pitchFamily="18" charset="0"/>
            </a:endParaRP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5639188"/>
              </p:ext>
            </p:extLst>
          </p:nvPr>
        </p:nvGraphicFramePr>
        <p:xfrm>
          <a:off x="2209800" y="5221224"/>
          <a:ext cx="3530600" cy="609600"/>
        </p:xfrm>
        <a:graphic>
          <a:graphicData uri="http://schemas.openxmlformats.org/presentationml/2006/ole">
            <mc:AlternateContent xmlns:mc="http://schemas.openxmlformats.org/markup-compatibility/2006">
              <mc:Choice xmlns:v="urn:schemas-microsoft-com:vml" Requires="v">
                <p:oleObj name="Equation" r:id="rId2" imgW="1765080" imgH="304560" progId="Equation.DSMT4">
                  <p:embed/>
                </p:oleObj>
              </mc:Choice>
              <mc:Fallback>
                <p:oleObj name="Equation" r:id="rId2" imgW="1765080" imgH="304560" progId="Equation.DSMT4">
                  <p:embed/>
                  <p:pic>
                    <p:nvPicPr>
                      <p:cNvPr id="4" name="Object 3"/>
                      <p:cNvPicPr/>
                      <p:nvPr/>
                    </p:nvPicPr>
                    <p:blipFill>
                      <a:blip r:embed="rId3"/>
                      <a:stretch>
                        <a:fillRect/>
                      </a:stretch>
                    </p:blipFill>
                    <p:spPr>
                      <a:xfrm>
                        <a:off x="2209800" y="5221224"/>
                        <a:ext cx="3530600" cy="60960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D63C2B9F-C744-4B97-9922-0DC2A0EAD76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100675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System Specification Example</a:t>
            </a:r>
            <a:endParaRPr lang="en-US" sz="1500" dirty="0"/>
          </a:p>
        </p:txBody>
      </p:sp>
      <p:sp>
        <p:nvSpPr>
          <p:cNvPr id="3" name="Content Placeholder 2"/>
          <p:cNvSpPr>
            <a:spLocks noGrp="1"/>
          </p:cNvSpPr>
          <p:nvPr>
            <p:ph idx="1"/>
          </p:nvPr>
        </p:nvSpPr>
        <p:spPr>
          <a:xfrm>
            <a:off x="457200" y="1295400"/>
            <a:ext cx="8280000" cy="5105400"/>
          </a:xfrm>
        </p:spPr>
        <p:txBody>
          <a:bodyPr/>
          <a:lstStyle/>
          <a:p>
            <a:pPr>
              <a:spcBef>
                <a:spcPts val="600"/>
              </a:spcBef>
            </a:pPr>
            <a:r>
              <a:rPr lang="en-US" sz="2000" dirty="0">
                <a:latin typeface="Calibri (Body)"/>
              </a:rPr>
              <a:t>Predicate logic is used for specifying properties that systems must satisfy.</a:t>
            </a:r>
          </a:p>
          <a:p>
            <a:pPr>
              <a:spcBef>
                <a:spcPts val="600"/>
              </a:spcBef>
            </a:pPr>
            <a:r>
              <a:rPr lang="en-US" sz="2000" dirty="0">
                <a:latin typeface="Calibri (Body)"/>
              </a:rPr>
              <a:t>For example, translate into predicate logic:</a:t>
            </a:r>
          </a:p>
          <a:p>
            <a:pPr marL="347472" lvl="1">
              <a:spcBef>
                <a:spcPts val="600"/>
              </a:spcBef>
            </a:pPr>
            <a:r>
              <a:rPr lang="en-US" sz="2000" dirty="0">
                <a:latin typeface="Calibri (Body)"/>
              </a:rPr>
              <a:t>“Every mail message larger than one megabyte will be compressed.”</a:t>
            </a:r>
          </a:p>
          <a:p>
            <a:pPr marL="347472" lvl="1">
              <a:spcBef>
                <a:spcPts val="600"/>
              </a:spcBef>
            </a:pPr>
            <a:r>
              <a:rPr lang="en-US" sz="2000" dirty="0">
                <a:latin typeface="Calibri (Body)"/>
              </a:rPr>
              <a:t>“If a user is active, at least one network link will be available.”</a:t>
            </a:r>
          </a:p>
          <a:p>
            <a:pPr>
              <a:spcBef>
                <a:spcPts val="600"/>
              </a:spcBef>
            </a:pPr>
            <a:r>
              <a:rPr lang="en-US" sz="2000" dirty="0">
                <a:latin typeface="Calibri (Body)"/>
              </a:rPr>
              <a:t>Decide on predicates and domains (left implicit here) for the variables:</a:t>
            </a:r>
          </a:p>
          <a:p>
            <a:pPr marL="347472" lvl="1">
              <a:spcBef>
                <a:spcPts val="600"/>
              </a:spcBef>
            </a:pPr>
            <a:r>
              <a:rPr lang="en-US" sz="1800" dirty="0">
                <a:latin typeface="Calibri (Body)"/>
              </a:rPr>
              <a:t>Let </a:t>
            </a:r>
            <a:r>
              <a:rPr lang="en-US" sz="1800" i="1" dirty="0">
                <a:latin typeface="Calibri (Body)"/>
              </a:rPr>
              <a:t>L</a:t>
            </a:r>
            <a:r>
              <a:rPr lang="en-US" sz="1800" dirty="0">
                <a:latin typeface="Calibri (Body)"/>
              </a:rPr>
              <a:t>(</a:t>
            </a:r>
            <a:r>
              <a:rPr lang="en-US" sz="1800" i="1" dirty="0">
                <a:latin typeface="Calibri (Body)"/>
              </a:rPr>
              <a:t>m</a:t>
            </a:r>
            <a:r>
              <a:rPr lang="en-US" sz="1800" dirty="0">
                <a:latin typeface="Calibri (Body)"/>
              </a:rPr>
              <a:t>, </a:t>
            </a:r>
            <a:r>
              <a:rPr lang="en-US" sz="1800" i="1" dirty="0">
                <a:latin typeface="Calibri (Body)"/>
              </a:rPr>
              <a:t>y</a:t>
            </a:r>
            <a:r>
              <a:rPr lang="en-US" sz="1800" dirty="0">
                <a:latin typeface="Calibri (Body)"/>
              </a:rPr>
              <a:t>) be “Mail message </a:t>
            </a:r>
            <a:r>
              <a:rPr lang="en-US" sz="1800" i="1" dirty="0">
                <a:latin typeface="Calibri (Body)"/>
              </a:rPr>
              <a:t>m</a:t>
            </a:r>
            <a:r>
              <a:rPr lang="en-US" sz="1800" dirty="0">
                <a:latin typeface="Calibri (Body)"/>
              </a:rPr>
              <a:t> is larger than </a:t>
            </a:r>
            <a:r>
              <a:rPr lang="en-US" sz="1800" i="1" dirty="0">
                <a:latin typeface="Calibri (Body)"/>
              </a:rPr>
              <a:t>y</a:t>
            </a:r>
            <a:r>
              <a:rPr lang="en-US" sz="1800" dirty="0">
                <a:latin typeface="Calibri (Body)"/>
              </a:rPr>
              <a:t> megabytes.”</a:t>
            </a:r>
          </a:p>
          <a:p>
            <a:pPr marL="347472" lvl="1">
              <a:spcBef>
                <a:spcPts val="600"/>
              </a:spcBef>
            </a:pPr>
            <a:r>
              <a:rPr lang="en-US" sz="1800" dirty="0">
                <a:latin typeface="Calibri (Body)"/>
              </a:rPr>
              <a:t>Let </a:t>
            </a:r>
            <a:r>
              <a:rPr lang="en-US" sz="1800" i="1" dirty="0">
                <a:latin typeface="Calibri (Body)"/>
              </a:rPr>
              <a:t>C</a:t>
            </a:r>
            <a:r>
              <a:rPr lang="en-US" sz="1800" dirty="0">
                <a:latin typeface="Calibri (Body)"/>
              </a:rPr>
              <a:t>(</a:t>
            </a:r>
            <a:r>
              <a:rPr lang="en-US" sz="1800" i="1" dirty="0">
                <a:latin typeface="Calibri (Body)"/>
              </a:rPr>
              <a:t>m</a:t>
            </a:r>
            <a:r>
              <a:rPr lang="en-US" sz="1800" dirty="0">
                <a:latin typeface="Calibri (Body)"/>
              </a:rPr>
              <a:t>) denote “Mail message </a:t>
            </a:r>
            <a:r>
              <a:rPr lang="en-US" sz="1800" i="1" dirty="0">
                <a:latin typeface="Calibri (Body)"/>
              </a:rPr>
              <a:t>m</a:t>
            </a:r>
            <a:r>
              <a:rPr lang="en-US" sz="1800" dirty="0">
                <a:latin typeface="Calibri (Body)"/>
              </a:rPr>
              <a:t> will be compressed.”</a:t>
            </a:r>
          </a:p>
          <a:p>
            <a:pPr marL="347472" lvl="1">
              <a:spcBef>
                <a:spcPts val="600"/>
              </a:spcBef>
            </a:pPr>
            <a:r>
              <a:rPr lang="en-US" sz="1800" dirty="0">
                <a:latin typeface="Calibri (Body)"/>
              </a:rPr>
              <a:t>Let </a:t>
            </a:r>
            <a:r>
              <a:rPr lang="en-US" sz="1800" i="1" dirty="0">
                <a:latin typeface="Calibri (Body)"/>
              </a:rPr>
              <a:t>A</a:t>
            </a:r>
            <a:r>
              <a:rPr lang="en-US" sz="1800" dirty="0">
                <a:latin typeface="Calibri (Body)"/>
              </a:rPr>
              <a:t>(</a:t>
            </a:r>
            <a:r>
              <a:rPr lang="en-US" sz="1800" i="1" dirty="0">
                <a:latin typeface="Calibri (Body)"/>
              </a:rPr>
              <a:t>u</a:t>
            </a:r>
            <a:r>
              <a:rPr lang="en-US" sz="1800" dirty="0">
                <a:latin typeface="Calibri (Body)"/>
              </a:rPr>
              <a:t>) represent “User </a:t>
            </a:r>
            <a:r>
              <a:rPr lang="en-US" sz="1800" i="1" dirty="0">
                <a:latin typeface="Calibri (Body)"/>
              </a:rPr>
              <a:t>u</a:t>
            </a:r>
            <a:r>
              <a:rPr lang="en-US" sz="1800" dirty="0">
                <a:latin typeface="Calibri (Body)"/>
              </a:rPr>
              <a:t> is active.”</a:t>
            </a:r>
          </a:p>
          <a:p>
            <a:pPr marL="347472" lvl="1">
              <a:spcBef>
                <a:spcPts val="600"/>
              </a:spcBef>
            </a:pPr>
            <a:r>
              <a:rPr lang="en-US" sz="1800" dirty="0">
                <a:latin typeface="Calibri (Body)"/>
              </a:rPr>
              <a:t>Let </a:t>
            </a:r>
            <a:r>
              <a:rPr lang="en-US" sz="1800" i="1" dirty="0">
                <a:latin typeface="Calibri (Body)"/>
              </a:rPr>
              <a:t>S</a:t>
            </a:r>
            <a:r>
              <a:rPr lang="en-US" sz="1800" dirty="0">
                <a:latin typeface="Calibri (Body)"/>
              </a:rPr>
              <a:t>(</a:t>
            </a:r>
            <a:r>
              <a:rPr lang="en-US" sz="1800" i="1" dirty="0">
                <a:latin typeface="Calibri (Body)"/>
              </a:rPr>
              <a:t>n, x</a:t>
            </a:r>
            <a:r>
              <a:rPr lang="en-US" sz="1800" dirty="0">
                <a:latin typeface="Calibri (Body)"/>
              </a:rPr>
              <a:t>) represent “Network link </a:t>
            </a:r>
            <a:r>
              <a:rPr lang="en-US" sz="1800" i="1" dirty="0">
                <a:latin typeface="Calibri (Body)"/>
              </a:rPr>
              <a:t>n</a:t>
            </a:r>
            <a:r>
              <a:rPr lang="en-US" sz="1800" dirty="0">
                <a:latin typeface="Calibri (Body)"/>
              </a:rPr>
              <a:t> is state </a:t>
            </a:r>
            <a:r>
              <a:rPr lang="en-US" sz="1800" i="1" dirty="0">
                <a:latin typeface="Calibri (Body)"/>
              </a:rPr>
              <a:t>x</a:t>
            </a:r>
            <a:r>
              <a:rPr lang="en-US" sz="1800" dirty="0">
                <a:latin typeface="Calibri (Body)"/>
              </a:rPr>
              <a:t>.</a:t>
            </a:r>
          </a:p>
          <a:p>
            <a:pPr>
              <a:spcBef>
                <a:spcPts val="600"/>
              </a:spcBef>
            </a:pPr>
            <a:r>
              <a:rPr lang="en-US" sz="2000" dirty="0">
                <a:latin typeface="Calibri (Body)"/>
              </a:rPr>
              <a:t>Now we have:</a:t>
            </a:r>
            <a:endParaRPr lang="en-US" i="1" dirty="0">
              <a:latin typeface="Calibri (Body)"/>
              <a:ea typeface="Cambria Math" pitchFamily="18" charset="0"/>
            </a:endParaRPr>
          </a:p>
        </p:txBody>
      </p:sp>
      <p:graphicFrame>
        <p:nvGraphicFramePr>
          <p:cNvPr id="6" name="Object 5">
            <a:extLst>
              <a:ext uri="{FF2B5EF4-FFF2-40B4-BE49-F238E27FC236}">
                <a16:creationId xmlns:a16="http://schemas.microsoft.com/office/drawing/2014/main" id="{CE608076-E2F0-4702-B71D-B86FDE677F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4519205"/>
              </p:ext>
            </p:extLst>
          </p:nvPr>
        </p:nvGraphicFramePr>
        <p:xfrm>
          <a:off x="2209800" y="5330952"/>
          <a:ext cx="2889250" cy="781050"/>
        </p:xfrm>
        <a:graphic>
          <a:graphicData uri="http://schemas.openxmlformats.org/presentationml/2006/ole">
            <mc:AlternateContent xmlns:mc="http://schemas.openxmlformats.org/markup-compatibility/2006">
              <mc:Choice xmlns:v="urn:schemas-microsoft-com:vml" Requires="v">
                <p:oleObj name="Equation" r:id="rId3" imgW="1879560" imgH="507960" progId="Equation.DSMT4">
                  <p:embed/>
                </p:oleObj>
              </mc:Choice>
              <mc:Fallback>
                <p:oleObj name="Equation" r:id="rId3" imgW="1879560" imgH="507960" progId="Equation.DSMT4">
                  <p:embed/>
                  <p:pic>
                    <p:nvPicPr>
                      <p:cNvPr id="0" name=""/>
                      <p:cNvPicPr/>
                      <p:nvPr/>
                    </p:nvPicPr>
                    <p:blipFill>
                      <a:blip r:embed="rId4"/>
                      <a:stretch>
                        <a:fillRect/>
                      </a:stretch>
                    </p:blipFill>
                    <p:spPr>
                      <a:xfrm>
                        <a:off x="2209800" y="5330952"/>
                        <a:ext cx="2889250" cy="78105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0988493C-DF30-4EDA-B026-756CD9C15A7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862541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Lewis Carroll Example</a:t>
            </a:r>
          </a:p>
        </p:txBody>
      </p:sp>
      <p:pic>
        <p:nvPicPr>
          <p:cNvPr id="15" name="Picture 3" descr="A portrait of Charles Lutwidge Dodgson."/>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5787572" y="162331"/>
            <a:ext cx="836452" cy="9806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6705600" y="152400"/>
            <a:ext cx="2286000" cy="990600"/>
          </a:xfrm>
        </p:spPr>
        <p:txBody>
          <a:bodyPr/>
          <a:lstStyle/>
          <a:p>
            <a:r>
              <a:rPr lang="en-US" sz="2000" dirty="0">
                <a:latin typeface="Calibri (Body)"/>
              </a:rPr>
              <a:t>Charles </a:t>
            </a:r>
            <a:r>
              <a:rPr lang="en-US" sz="2000" dirty="0" err="1">
                <a:latin typeface="Calibri (Body)"/>
              </a:rPr>
              <a:t>Lutwidge</a:t>
            </a:r>
            <a:r>
              <a:rPr lang="en-US" sz="2000" dirty="0">
                <a:latin typeface="Calibri (Body)"/>
              </a:rPr>
              <a:t> Dodgson (AKA Lewis </a:t>
            </a:r>
            <a:r>
              <a:rPr lang="en-US" sz="2000" dirty="0" err="1">
                <a:latin typeface="Calibri (Body)"/>
              </a:rPr>
              <a:t>Caroll</a:t>
            </a:r>
            <a:r>
              <a:rPr lang="en-US" sz="2000" dirty="0">
                <a:latin typeface="Calibri (Body)"/>
              </a:rPr>
              <a:t>) (1832-1898)</a:t>
            </a:r>
          </a:p>
        </p:txBody>
      </p:sp>
      <p:sp>
        <p:nvSpPr>
          <p:cNvPr id="3" name="Content Placeholder 2"/>
          <p:cNvSpPr>
            <a:spLocks noGrp="1"/>
          </p:cNvSpPr>
          <p:nvPr>
            <p:ph idx="1"/>
          </p:nvPr>
        </p:nvSpPr>
        <p:spPr>
          <a:xfrm>
            <a:off x="457200" y="1295400"/>
            <a:ext cx="8280000" cy="3312000"/>
          </a:xfrm>
        </p:spPr>
        <p:txBody>
          <a:bodyPr/>
          <a:lstStyle/>
          <a:p>
            <a:pPr>
              <a:spcBef>
                <a:spcPts val="300"/>
              </a:spcBef>
            </a:pPr>
            <a:r>
              <a:rPr lang="en-US" sz="2400" dirty="0">
                <a:latin typeface="Calibri (Body)"/>
              </a:rPr>
              <a:t>The first two are called </a:t>
            </a:r>
            <a:r>
              <a:rPr lang="en-US" sz="2400" i="1" dirty="0">
                <a:latin typeface="Calibri (Body)"/>
              </a:rPr>
              <a:t>premises</a:t>
            </a:r>
            <a:r>
              <a:rPr lang="en-US" sz="2400" dirty="0">
                <a:latin typeface="Calibri (Body)"/>
              </a:rPr>
              <a:t> and the third is called the </a:t>
            </a:r>
            <a:r>
              <a:rPr lang="en-US" sz="2400" i="1" dirty="0">
                <a:latin typeface="Calibri (Body)"/>
              </a:rPr>
              <a:t>conclusion</a:t>
            </a:r>
            <a:r>
              <a:rPr lang="en-US" sz="2400" dirty="0">
                <a:latin typeface="Calibri (Body)"/>
              </a:rPr>
              <a:t>. </a:t>
            </a:r>
          </a:p>
          <a:p>
            <a:pPr lvl="1" indent="-457200">
              <a:spcBef>
                <a:spcPts val="300"/>
              </a:spcBef>
              <a:buClr>
                <a:schemeClr val="tx1"/>
              </a:buClr>
              <a:buFont typeface="+mj-lt"/>
              <a:buAutoNum type="arabicPeriod"/>
            </a:pPr>
            <a:r>
              <a:rPr lang="en-US" sz="2000" dirty="0">
                <a:latin typeface="Calibri (Body)"/>
              </a:rPr>
              <a:t>“All lions are fierce.”</a:t>
            </a:r>
          </a:p>
          <a:p>
            <a:pPr lvl="1" indent="-457200">
              <a:spcBef>
                <a:spcPts val="300"/>
              </a:spcBef>
              <a:buClr>
                <a:schemeClr val="tx1"/>
              </a:buClr>
              <a:buFont typeface="+mj-lt"/>
              <a:buAutoNum type="arabicPeriod"/>
            </a:pPr>
            <a:r>
              <a:rPr lang="en-US" sz="2000" dirty="0">
                <a:latin typeface="Calibri (Body)"/>
              </a:rPr>
              <a:t>“Some lions do not drink coffee.”</a:t>
            </a:r>
          </a:p>
          <a:p>
            <a:pPr lvl="1" indent="-457200">
              <a:spcBef>
                <a:spcPts val="300"/>
              </a:spcBef>
              <a:buClr>
                <a:schemeClr val="tx1"/>
              </a:buClr>
              <a:buFont typeface="+mj-lt"/>
              <a:buAutoNum type="arabicPeriod"/>
            </a:pPr>
            <a:r>
              <a:rPr lang="en-US" sz="2000" dirty="0">
                <a:latin typeface="Calibri (Body)"/>
              </a:rPr>
              <a:t>“Some fierce creatures do not drink coffee.” </a:t>
            </a:r>
          </a:p>
          <a:p>
            <a:pPr>
              <a:spcBef>
                <a:spcPts val="300"/>
              </a:spcBef>
            </a:pPr>
            <a:r>
              <a:rPr lang="en-US" sz="2400" dirty="0">
                <a:latin typeface="Calibri (Body)"/>
              </a:rPr>
              <a:t>Here is one way to translate these statements to predicate logic. Let P(x), Q(x), and R(x) be the propositional functions “x is a lion,” “x is fierce,” and “x drinks coffee,” respectively.</a:t>
            </a:r>
          </a:p>
        </p:txBody>
      </p:sp>
      <p:sp>
        <p:nvSpPr>
          <p:cNvPr id="10" name="Content Placeholder 5"/>
          <p:cNvSpPr>
            <a:spLocks noGrp="1"/>
          </p:cNvSpPr>
          <p:nvPr>
            <p:ph idx="15"/>
          </p:nvPr>
        </p:nvSpPr>
        <p:spPr>
          <a:xfrm>
            <a:off x="457200" y="4576000"/>
            <a:ext cx="864000" cy="360000"/>
          </a:xfrm>
        </p:spPr>
        <p:txBody>
          <a:bodyPr anchor="ctr"/>
          <a:lstStyle/>
          <a:p>
            <a:pPr marL="457200" indent="-457200">
              <a:buFont typeface="+mj-lt"/>
              <a:buAutoNum type="arabicPeriod"/>
            </a:pPr>
            <a:r>
              <a:rPr lang="en-IN" sz="2000" dirty="0">
                <a:latin typeface="Calibri (Body)"/>
              </a:rPr>
              <a:t> </a:t>
            </a:r>
          </a:p>
        </p:txBody>
      </p:sp>
      <p:graphicFrame>
        <p:nvGraphicFramePr>
          <p:cNvPr id="17"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1723772"/>
              </p:ext>
            </p:extLst>
          </p:nvPr>
        </p:nvGraphicFramePr>
        <p:xfrm>
          <a:off x="990600" y="4610100"/>
          <a:ext cx="1885950" cy="381000"/>
        </p:xfrm>
        <a:graphic>
          <a:graphicData uri="http://schemas.openxmlformats.org/presentationml/2006/ole">
            <mc:AlternateContent xmlns:mc="http://schemas.openxmlformats.org/markup-compatibility/2006">
              <mc:Choice xmlns:v="urn:schemas-microsoft-com:vml" Requires="v">
                <p:oleObj name="Equation" r:id="rId3" imgW="1257120" imgH="253800" progId="Equation.DSMT4">
                  <p:embed/>
                </p:oleObj>
              </mc:Choice>
              <mc:Fallback>
                <p:oleObj name="Equation" r:id="rId3" imgW="1257120" imgH="253800" progId="Equation.DSMT4">
                  <p:embed/>
                  <p:pic>
                    <p:nvPicPr>
                      <p:cNvPr id="0" name=""/>
                      <p:cNvPicPr/>
                      <p:nvPr/>
                    </p:nvPicPr>
                    <p:blipFill>
                      <a:blip r:embed="rId4"/>
                      <a:stretch>
                        <a:fillRect/>
                      </a:stretch>
                    </p:blipFill>
                    <p:spPr>
                      <a:xfrm>
                        <a:off x="990600" y="4610100"/>
                        <a:ext cx="1885950" cy="381000"/>
                      </a:xfrm>
                      <a:prstGeom prst="rect">
                        <a:avLst/>
                      </a:prstGeom>
                    </p:spPr>
                  </p:pic>
                </p:oleObj>
              </mc:Fallback>
            </mc:AlternateContent>
          </a:graphicData>
        </a:graphic>
      </p:graphicFrame>
      <p:sp>
        <p:nvSpPr>
          <p:cNvPr id="11" name="Content Placeholder 7"/>
          <p:cNvSpPr>
            <a:spLocks noGrp="1"/>
          </p:cNvSpPr>
          <p:nvPr>
            <p:ph idx="16"/>
          </p:nvPr>
        </p:nvSpPr>
        <p:spPr>
          <a:xfrm>
            <a:off x="457200" y="5014803"/>
            <a:ext cx="864000" cy="360000"/>
          </a:xfrm>
        </p:spPr>
        <p:txBody>
          <a:bodyPr anchor="ctr"/>
          <a:lstStyle/>
          <a:p>
            <a:pPr marL="457200" indent="-457200">
              <a:buFont typeface="+mj-lt"/>
              <a:buAutoNum type="arabicPeriod" startAt="2"/>
            </a:pPr>
            <a:r>
              <a:rPr lang="en-IN" sz="2000" dirty="0">
                <a:latin typeface="Calibri (Body)"/>
              </a:rPr>
              <a:t> </a:t>
            </a:r>
          </a:p>
        </p:txBody>
      </p:sp>
      <p:graphicFrame>
        <p:nvGraphicFramePr>
          <p:cNvPr id="18"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7028613"/>
              </p:ext>
            </p:extLst>
          </p:nvPr>
        </p:nvGraphicFramePr>
        <p:xfrm>
          <a:off x="990600" y="5026025"/>
          <a:ext cx="1924050" cy="381000"/>
        </p:xfrm>
        <a:graphic>
          <a:graphicData uri="http://schemas.openxmlformats.org/presentationml/2006/ole">
            <mc:AlternateContent xmlns:mc="http://schemas.openxmlformats.org/markup-compatibility/2006">
              <mc:Choice xmlns:v="urn:schemas-microsoft-com:vml" Requires="v">
                <p:oleObj name="Equation" r:id="rId5" imgW="1282680" imgH="253800" progId="Equation.DSMT4">
                  <p:embed/>
                </p:oleObj>
              </mc:Choice>
              <mc:Fallback>
                <p:oleObj name="Equation" r:id="rId5" imgW="1282680" imgH="253800" progId="Equation.DSMT4">
                  <p:embed/>
                  <p:pic>
                    <p:nvPicPr>
                      <p:cNvPr id="17" name="Object 16"/>
                      <p:cNvPicPr/>
                      <p:nvPr/>
                    </p:nvPicPr>
                    <p:blipFill>
                      <a:blip r:embed="rId6"/>
                      <a:stretch>
                        <a:fillRect/>
                      </a:stretch>
                    </p:blipFill>
                    <p:spPr>
                      <a:xfrm>
                        <a:off x="990600" y="5026025"/>
                        <a:ext cx="1924050" cy="381000"/>
                      </a:xfrm>
                      <a:prstGeom prst="rect">
                        <a:avLst/>
                      </a:prstGeom>
                    </p:spPr>
                  </p:pic>
                </p:oleObj>
              </mc:Fallback>
            </mc:AlternateContent>
          </a:graphicData>
        </a:graphic>
      </p:graphicFrame>
      <p:sp>
        <p:nvSpPr>
          <p:cNvPr id="12" name="Content Placeholder 9"/>
          <p:cNvSpPr>
            <a:spLocks noGrp="1"/>
          </p:cNvSpPr>
          <p:nvPr>
            <p:ph idx="17"/>
          </p:nvPr>
        </p:nvSpPr>
        <p:spPr>
          <a:xfrm>
            <a:off x="457200" y="5453605"/>
            <a:ext cx="864000" cy="360000"/>
          </a:xfrm>
        </p:spPr>
        <p:txBody>
          <a:bodyPr anchor="ctr"/>
          <a:lstStyle/>
          <a:p>
            <a:pPr marL="457200" indent="-457200">
              <a:buFont typeface="+mj-lt"/>
              <a:buAutoNum type="arabicPeriod" startAt="3"/>
            </a:pPr>
            <a:r>
              <a:rPr lang="en-IN" sz="2000" dirty="0">
                <a:latin typeface="Calibri (Body)"/>
              </a:rPr>
              <a:t> </a:t>
            </a:r>
          </a:p>
        </p:txBody>
      </p:sp>
      <p:graphicFrame>
        <p:nvGraphicFramePr>
          <p:cNvPr id="19"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1958251"/>
              </p:ext>
            </p:extLst>
          </p:nvPr>
        </p:nvGraphicFramePr>
        <p:xfrm>
          <a:off x="990600" y="5443538"/>
          <a:ext cx="1943100" cy="381000"/>
        </p:xfrm>
        <a:graphic>
          <a:graphicData uri="http://schemas.openxmlformats.org/presentationml/2006/ole">
            <mc:AlternateContent xmlns:mc="http://schemas.openxmlformats.org/markup-compatibility/2006">
              <mc:Choice xmlns:v="urn:schemas-microsoft-com:vml" Requires="v">
                <p:oleObj name="Equation" r:id="rId7" imgW="1295280" imgH="253800" progId="Equation.DSMT4">
                  <p:embed/>
                </p:oleObj>
              </mc:Choice>
              <mc:Fallback>
                <p:oleObj name="Equation" r:id="rId7" imgW="1295280" imgH="253800" progId="Equation.DSMT4">
                  <p:embed/>
                  <p:pic>
                    <p:nvPicPr>
                      <p:cNvPr id="18" name="Object 17"/>
                      <p:cNvPicPr/>
                      <p:nvPr/>
                    </p:nvPicPr>
                    <p:blipFill>
                      <a:blip r:embed="rId8"/>
                      <a:stretch>
                        <a:fillRect/>
                      </a:stretch>
                    </p:blipFill>
                    <p:spPr>
                      <a:xfrm>
                        <a:off x="990600" y="5443538"/>
                        <a:ext cx="1943100" cy="381000"/>
                      </a:xfrm>
                      <a:prstGeom prst="rect">
                        <a:avLst/>
                      </a:prstGeom>
                    </p:spPr>
                  </p:pic>
                </p:oleObj>
              </mc:Fallback>
            </mc:AlternateContent>
          </a:graphicData>
        </a:graphic>
      </p:graphicFrame>
      <p:sp>
        <p:nvSpPr>
          <p:cNvPr id="16" name="Content Placeholder 11"/>
          <p:cNvSpPr>
            <a:spLocks noGrp="1"/>
          </p:cNvSpPr>
          <p:nvPr>
            <p:ph idx="20"/>
          </p:nvPr>
        </p:nvSpPr>
        <p:spPr>
          <a:xfrm>
            <a:off x="457200" y="5815445"/>
            <a:ext cx="8229600" cy="792000"/>
          </a:xfrm>
        </p:spPr>
        <p:txBody>
          <a:bodyPr/>
          <a:lstStyle/>
          <a:p>
            <a:r>
              <a:rPr lang="en-US" sz="2400" dirty="0">
                <a:latin typeface="Calibri (Body)"/>
              </a:rPr>
              <a:t>Later we will see how to prove that the conclusion follows from the premises.</a:t>
            </a:r>
            <a:endParaRPr lang="en-IN" sz="2400" dirty="0">
              <a:latin typeface="Calibri (Body)"/>
            </a:endParaRPr>
          </a:p>
        </p:txBody>
      </p:sp>
      <p:sp>
        <p:nvSpPr>
          <p:cNvPr id="13" name="Slide Number Placeholder 5">
            <a:extLst>
              <a:ext uri="{FF2B5EF4-FFF2-40B4-BE49-F238E27FC236}">
                <a16:creationId xmlns:a16="http://schemas.microsoft.com/office/drawing/2014/main" id="{20CD2D97-85ED-48F6-92B9-55E9A2856E3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291230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Predicate Calculus Definitions (</a:t>
            </a:r>
            <a:r>
              <a:rPr lang="en-IN" i="1" dirty="0"/>
              <a:t>optional</a:t>
            </a:r>
            <a:r>
              <a:rPr lang="en-IN" dirty="0"/>
              <a:t>)</a:t>
            </a:r>
          </a:p>
        </p:txBody>
      </p:sp>
      <p:sp>
        <p:nvSpPr>
          <p:cNvPr id="3" name="Content Placeholder 2"/>
          <p:cNvSpPr>
            <a:spLocks noGrp="1"/>
          </p:cNvSpPr>
          <p:nvPr>
            <p:ph idx="1"/>
          </p:nvPr>
        </p:nvSpPr>
        <p:spPr>
          <a:xfrm>
            <a:off x="457200" y="1295400"/>
            <a:ext cx="8424000" cy="1692000"/>
          </a:xfrm>
        </p:spPr>
        <p:txBody>
          <a:bodyPr/>
          <a:lstStyle/>
          <a:p>
            <a:pPr>
              <a:spcBef>
                <a:spcPts val="300"/>
              </a:spcBef>
            </a:pPr>
            <a:r>
              <a:rPr lang="en-US" sz="2400" dirty="0">
                <a:latin typeface="Calibri (Body)"/>
              </a:rPr>
              <a:t>An assertion involving predicates and quantifiers is </a:t>
            </a:r>
            <a:r>
              <a:rPr lang="en-US" sz="2400" i="1" dirty="0">
                <a:latin typeface="Calibri (Body)"/>
              </a:rPr>
              <a:t>valid</a:t>
            </a:r>
            <a:r>
              <a:rPr lang="en-US" sz="2400" dirty="0">
                <a:latin typeface="Calibri (Body)"/>
              </a:rPr>
              <a:t> if it is true </a:t>
            </a:r>
          </a:p>
          <a:p>
            <a:pPr marL="347472" lvl="2" indent="-347472">
              <a:spcBef>
                <a:spcPts val="300"/>
              </a:spcBef>
            </a:pPr>
            <a:r>
              <a:rPr lang="en-US" sz="1800" dirty="0">
                <a:latin typeface="Calibri (Body)"/>
              </a:rPr>
              <a:t>for all domains.</a:t>
            </a:r>
          </a:p>
          <a:p>
            <a:pPr marL="347472" lvl="2" indent="-347472">
              <a:spcBef>
                <a:spcPts val="300"/>
              </a:spcBef>
            </a:pPr>
            <a:r>
              <a:rPr lang="en-US" sz="1800" dirty="0">
                <a:latin typeface="Calibri (Body)"/>
              </a:rPr>
              <a:t>every propositional function  substituted for the predicates in the assertion.</a:t>
            </a:r>
          </a:p>
          <a:p>
            <a:pPr lvl="1">
              <a:spcBef>
                <a:spcPts val="300"/>
              </a:spcBef>
              <a:buNone/>
            </a:pPr>
            <a:r>
              <a:rPr lang="en-US" sz="2000" b="1" dirty="0">
                <a:latin typeface="Calibri (Body)"/>
              </a:rPr>
              <a:t>Example</a:t>
            </a:r>
            <a:r>
              <a:rPr lang="en-US" sz="2000" dirty="0">
                <a:latin typeface="Calibri (Body)"/>
              </a:rPr>
              <a:t>:</a:t>
            </a:r>
            <a:endParaRPr lang="en-IN" sz="2000" dirty="0">
              <a:latin typeface="Calibri (Body)"/>
            </a:endParaRP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65568228"/>
              </p:ext>
            </p:extLst>
          </p:nvPr>
        </p:nvGraphicFramePr>
        <p:xfrm>
          <a:off x="1828800" y="2540000"/>
          <a:ext cx="2743200" cy="508000"/>
        </p:xfrm>
        <a:graphic>
          <a:graphicData uri="http://schemas.openxmlformats.org/presentationml/2006/ole">
            <mc:AlternateContent xmlns:mc="http://schemas.openxmlformats.org/markup-compatibility/2006">
              <mc:Choice xmlns:v="urn:schemas-microsoft-com:vml" Requires="v">
                <p:oleObj name="Equation" r:id="rId2" imgW="1371600" imgH="253800" progId="Equation.DSMT4">
                  <p:embed/>
                </p:oleObj>
              </mc:Choice>
              <mc:Fallback>
                <p:oleObj name="Equation" r:id="rId2" imgW="1371600" imgH="253800" progId="Equation.DSMT4">
                  <p:embed/>
                  <p:pic>
                    <p:nvPicPr>
                      <p:cNvPr id="0" name=""/>
                      <p:cNvPicPr/>
                      <p:nvPr/>
                    </p:nvPicPr>
                    <p:blipFill>
                      <a:blip r:embed="rId3"/>
                      <a:stretch>
                        <a:fillRect/>
                      </a:stretch>
                    </p:blipFill>
                    <p:spPr>
                      <a:xfrm>
                        <a:off x="1828800" y="2540000"/>
                        <a:ext cx="2743200" cy="508000"/>
                      </a:xfrm>
                      <a:prstGeom prst="rect">
                        <a:avLst/>
                      </a:prstGeom>
                    </p:spPr>
                  </p:pic>
                </p:oleObj>
              </mc:Fallback>
            </mc:AlternateContent>
          </a:graphicData>
        </a:graphic>
      </p:graphicFrame>
      <p:sp>
        <p:nvSpPr>
          <p:cNvPr id="4" name="Content Placeholder 4"/>
          <p:cNvSpPr>
            <a:spLocks noGrp="1"/>
          </p:cNvSpPr>
          <p:nvPr>
            <p:ph idx="13"/>
          </p:nvPr>
        </p:nvSpPr>
        <p:spPr>
          <a:xfrm>
            <a:off x="457200" y="3002973"/>
            <a:ext cx="8077200" cy="2590800"/>
          </a:xfrm>
        </p:spPr>
        <p:txBody>
          <a:bodyPr/>
          <a:lstStyle/>
          <a:p>
            <a:pPr>
              <a:spcBef>
                <a:spcPts val="300"/>
              </a:spcBef>
            </a:pPr>
            <a:r>
              <a:rPr lang="en-US" sz="2400" dirty="0">
                <a:latin typeface="Calibri (Body)"/>
              </a:rPr>
              <a:t>An assertion involving predicates is </a:t>
            </a:r>
            <a:r>
              <a:rPr lang="en-US" sz="2400" i="1" dirty="0" err="1">
                <a:latin typeface="Calibri (Body)"/>
              </a:rPr>
              <a:t>satisfiable</a:t>
            </a:r>
            <a:r>
              <a:rPr lang="en-US" sz="2400" dirty="0">
                <a:latin typeface="Calibri (Body)"/>
              </a:rPr>
              <a:t> if it is true </a:t>
            </a:r>
          </a:p>
          <a:p>
            <a:pPr marL="347472" lvl="2" indent="-347472">
              <a:spcBef>
                <a:spcPts val="300"/>
              </a:spcBef>
            </a:pPr>
            <a:r>
              <a:rPr lang="en-US" sz="2000" dirty="0">
                <a:latin typeface="Calibri (Body)"/>
              </a:rPr>
              <a:t>for some domains.</a:t>
            </a:r>
          </a:p>
          <a:p>
            <a:pPr marL="347472" lvl="2" indent="-347472">
              <a:spcBef>
                <a:spcPts val="300"/>
              </a:spcBef>
            </a:pPr>
            <a:r>
              <a:rPr lang="en-US" sz="2000" dirty="0">
                <a:latin typeface="Calibri (Body)"/>
              </a:rPr>
              <a:t>some propositional functions that can be substituted for the predicates in the assertion.</a:t>
            </a:r>
          </a:p>
          <a:p>
            <a:pPr>
              <a:spcBef>
                <a:spcPts val="300"/>
              </a:spcBef>
            </a:pPr>
            <a:r>
              <a:rPr lang="en-US" sz="2400" dirty="0">
                <a:latin typeface="Calibri (Body)"/>
              </a:rPr>
              <a:t>Otherwise it is </a:t>
            </a:r>
            <a:r>
              <a:rPr lang="en-US" sz="2400" i="1" dirty="0" err="1">
                <a:latin typeface="Calibri (Body)"/>
              </a:rPr>
              <a:t>unsatisfiable</a:t>
            </a:r>
            <a:r>
              <a:rPr lang="en-US" sz="2400" dirty="0">
                <a:latin typeface="Calibri (Body)"/>
              </a:rPr>
              <a:t>.</a:t>
            </a:r>
          </a:p>
          <a:p>
            <a:pPr>
              <a:spcBef>
                <a:spcPts val="300"/>
              </a:spcBef>
            </a:pPr>
            <a:r>
              <a:rPr lang="en-US" sz="2400" b="1" dirty="0">
                <a:latin typeface="Calibri (Body)"/>
              </a:rPr>
              <a:t>Example:</a:t>
            </a:r>
            <a:endParaRPr lang="en-IN" sz="2400" dirty="0">
              <a:latin typeface="Calibri (Body)"/>
            </a:endParaRPr>
          </a:p>
        </p:txBody>
      </p:sp>
      <p:graphicFrame>
        <p:nvGraphicFramePr>
          <p:cNvPr id="12"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6113580"/>
              </p:ext>
            </p:extLst>
          </p:nvPr>
        </p:nvGraphicFramePr>
        <p:xfrm>
          <a:off x="1981200" y="5114099"/>
          <a:ext cx="2311400" cy="506413"/>
        </p:xfrm>
        <a:graphic>
          <a:graphicData uri="http://schemas.openxmlformats.org/presentationml/2006/ole">
            <mc:AlternateContent xmlns:mc="http://schemas.openxmlformats.org/markup-compatibility/2006">
              <mc:Choice xmlns:v="urn:schemas-microsoft-com:vml" Requires="v">
                <p:oleObj name="Equation" r:id="rId4" imgW="1155600" imgH="253800" progId="Equation.DSMT4">
                  <p:embed/>
                </p:oleObj>
              </mc:Choice>
              <mc:Fallback>
                <p:oleObj name="Equation" r:id="rId4" imgW="1155600" imgH="253800" progId="Equation.DSMT4">
                  <p:embed/>
                  <p:pic>
                    <p:nvPicPr>
                      <p:cNvPr id="11" name="Object 10"/>
                      <p:cNvPicPr/>
                      <p:nvPr/>
                    </p:nvPicPr>
                    <p:blipFill>
                      <a:blip r:embed="rId5"/>
                      <a:stretch>
                        <a:fillRect/>
                      </a:stretch>
                    </p:blipFill>
                    <p:spPr>
                      <a:xfrm>
                        <a:off x="1981200" y="5114099"/>
                        <a:ext cx="2311400" cy="506413"/>
                      </a:xfrm>
                      <a:prstGeom prst="rect">
                        <a:avLst/>
                      </a:prstGeom>
                    </p:spPr>
                  </p:pic>
                </p:oleObj>
              </mc:Fallback>
            </mc:AlternateContent>
          </a:graphicData>
        </a:graphic>
      </p:graphicFrame>
      <p:sp>
        <p:nvSpPr>
          <p:cNvPr id="5" name="Content Placeholder 6"/>
          <p:cNvSpPr>
            <a:spLocks noGrp="1"/>
          </p:cNvSpPr>
          <p:nvPr>
            <p:ph idx="14"/>
          </p:nvPr>
        </p:nvSpPr>
        <p:spPr>
          <a:xfrm>
            <a:off x="4876800" y="5114099"/>
            <a:ext cx="3124800" cy="410400"/>
          </a:xfrm>
        </p:spPr>
        <p:txBody>
          <a:bodyPr/>
          <a:lstStyle/>
          <a:p>
            <a:r>
              <a:rPr lang="en-US" sz="2400" dirty="0">
                <a:latin typeface="Calibri (Body)"/>
              </a:rPr>
              <a:t>not valid but </a:t>
            </a:r>
            <a:r>
              <a:rPr lang="en-US" sz="2400" dirty="0" err="1">
                <a:latin typeface="Calibri (Body)"/>
              </a:rPr>
              <a:t>satisfiable</a:t>
            </a:r>
            <a:endParaRPr lang="en-IN" sz="2400" dirty="0">
              <a:latin typeface="Calibri (Body)"/>
            </a:endParaRPr>
          </a:p>
        </p:txBody>
      </p:sp>
      <p:sp>
        <p:nvSpPr>
          <p:cNvPr id="6" name="Content Placeholder 7"/>
          <p:cNvSpPr>
            <a:spLocks noGrp="1"/>
          </p:cNvSpPr>
          <p:nvPr>
            <p:ph idx="15"/>
          </p:nvPr>
        </p:nvSpPr>
        <p:spPr>
          <a:xfrm>
            <a:off x="457200" y="5858601"/>
            <a:ext cx="1461654" cy="411000"/>
          </a:xfrm>
        </p:spPr>
        <p:txBody>
          <a:bodyPr/>
          <a:lstStyle/>
          <a:p>
            <a:pPr lvl="0">
              <a:spcBef>
                <a:spcPts val="300"/>
              </a:spcBef>
            </a:pPr>
            <a:r>
              <a:rPr lang="en-US" sz="2400" b="1" dirty="0">
                <a:solidFill>
                  <a:prstClr val="black"/>
                </a:solidFill>
                <a:latin typeface="Calibri (Body)"/>
              </a:rPr>
              <a:t>Example:</a:t>
            </a:r>
            <a:endParaRPr lang="en-IN" sz="2400" dirty="0">
              <a:solidFill>
                <a:prstClr val="black"/>
              </a:solidFill>
              <a:latin typeface="Calibri (Body)"/>
            </a:endParaRPr>
          </a:p>
        </p:txBody>
      </p:sp>
      <p:graphicFrame>
        <p:nvGraphicFramePr>
          <p:cNvPr id="13"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3805222"/>
              </p:ext>
            </p:extLst>
          </p:nvPr>
        </p:nvGraphicFramePr>
        <p:xfrm>
          <a:off x="1981200" y="5879497"/>
          <a:ext cx="2362200" cy="506413"/>
        </p:xfrm>
        <a:graphic>
          <a:graphicData uri="http://schemas.openxmlformats.org/presentationml/2006/ole">
            <mc:AlternateContent xmlns:mc="http://schemas.openxmlformats.org/markup-compatibility/2006">
              <mc:Choice xmlns:v="urn:schemas-microsoft-com:vml" Requires="v">
                <p:oleObj name="Equation" r:id="rId6" imgW="1180800" imgH="253800" progId="Equation.DSMT4">
                  <p:embed/>
                </p:oleObj>
              </mc:Choice>
              <mc:Fallback>
                <p:oleObj name="Equation" r:id="rId6" imgW="1180800" imgH="253800" progId="Equation.DSMT4">
                  <p:embed/>
                  <p:pic>
                    <p:nvPicPr>
                      <p:cNvPr id="12" name="Object 11"/>
                      <p:cNvPicPr/>
                      <p:nvPr/>
                    </p:nvPicPr>
                    <p:blipFill>
                      <a:blip r:embed="rId7"/>
                      <a:stretch>
                        <a:fillRect/>
                      </a:stretch>
                    </p:blipFill>
                    <p:spPr>
                      <a:xfrm>
                        <a:off x="1981200" y="5879497"/>
                        <a:ext cx="2362200" cy="506413"/>
                      </a:xfrm>
                      <a:prstGeom prst="rect">
                        <a:avLst/>
                      </a:prstGeom>
                    </p:spPr>
                  </p:pic>
                </p:oleObj>
              </mc:Fallback>
            </mc:AlternateContent>
          </a:graphicData>
        </a:graphic>
      </p:graphicFrame>
      <p:sp>
        <p:nvSpPr>
          <p:cNvPr id="7" name="Content Placeholder 9"/>
          <p:cNvSpPr>
            <a:spLocks noGrp="1"/>
          </p:cNvSpPr>
          <p:nvPr>
            <p:ph idx="16"/>
          </p:nvPr>
        </p:nvSpPr>
        <p:spPr>
          <a:xfrm>
            <a:off x="4876800" y="5835501"/>
            <a:ext cx="1752600" cy="457200"/>
          </a:xfrm>
        </p:spPr>
        <p:txBody>
          <a:bodyPr/>
          <a:lstStyle/>
          <a:p>
            <a:r>
              <a:rPr lang="en-US" sz="2400" dirty="0" err="1">
                <a:latin typeface="Calibri (Body)"/>
              </a:rPr>
              <a:t>unsatisfiable</a:t>
            </a:r>
            <a:endParaRPr lang="en-US" sz="2400" dirty="0">
              <a:latin typeface="Calibri (Body)"/>
            </a:endParaRPr>
          </a:p>
        </p:txBody>
      </p:sp>
      <p:sp>
        <p:nvSpPr>
          <p:cNvPr id="14" name="Slide Number Placeholder 5">
            <a:extLst>
              <a:ext uri="{FF2B5EF4-FFF2-40B4-BE49-F238E27FC236}">
                <a16:creationId xmlns:a16="http://schemas.microsoft.com/office/drawing/2014/main" id="{BD2E98B4-3317-4511-BF04-2ECB4EDD88D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12225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MorePredicate Calculus Definitions (</a:t>
            </a:r>
            <a:r>
              <a:rPr lang="en-IN" i="1" dirty="0"/>
              <a:t>optional</a:t>
            </a:r>
            <a:r>
              <a:rPr lang="en-IN" dirty="0"/>
              <a:t>)</a:t>
            </a:r>
          </a:p>
        </p:txBody>
      </p:sp>
      <p:sp>
        <p:nvSpPr>
          <p:cNvPr id="3" name="Content Placeholder 2"/>
          <p:cNvSpPr>
            <a:spLocks noGrp="1"/>
          </p:cNvSpPr>
          <p:nvPr>
            <p:ph idx="1"/>
          </p:nvPr>
        </p:nvSpPr>
        <p:spPr>
          <a:xfrm>
            <a:off x="457200" y="1295400"/>
            <a:ext cx="8229600" cy="2209800"/>
          </a:xfrm>
        </p:spPr>
        <p:txBody>
          <a:bodyPr/>
          <a:lstStyle/>
          <a:p>
            <a:r>
              <a:rPr lang="en-US" dirty="0">
                <a:latin typeface="Calibri (Body)"/>
              </a:rPr>
              <a:t>The </a:t>
            </a:r>
            <a:r>
              <a:rPr lang="en-US" i="1" dirty="0">
                <a:latin typeface="Calibri (Body)"/>
              </a:rPr>
              <a:t>scope </a:t>
            </a:r>
            <a:r>
              <a:rPr lang="en-US" dirty="0">
                <a:latin typeface="Calibri (Body)"/>
              </a:rPr>
              <a:t>of a quantifier is the part of an assertion in which variables are bound by the quantifier.</a:t>
            </a:r>
          </a:p>
          <a:p>
            <a:pPr lvl="1">
              <a:buNone/>
            </a:pPr>
            <a:r>
              <a:rPr lang="en-US" b="1" dirty="0">
                <a:latin typeface="Calibri (Body)"/>
              </a:rPr>
              <a:t>Example</a:t>
            </a:r>
            <a:r>
              <a:rPr lang="en-US" dirty="0">
                <a:latin typeface="Calibri (Body)"/>
              </a:rPr>
              <a:t>:</a:t>
            </a:r>
            <a:endParaRPr lang="en-IN" dirty="0">
              <a:latin typeface="Calibri (Body)"/>
            </a:endParaRP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84957914"/>
              </p:ext>
            </p:extLst>
          </p:nvPr>
        </p:nvGraphicFramePr>
        <p:xfrm>
          <a:off x="2209800" y="3039706"/>
          <a:ext cx="2133600" cy="508000"/>
        </p:xfrm>
        <a:graphic>
          <a:graphicData uri="http://schemas.openxmlformats.org/presentationml/2006/ole">
            <mc:AlternateContent xmlns:mc="http://schemas.openxmlformats.org/markup-compatibility/2006">
              <mc:Choice xmlns:v="urn:schemas-microsoft-com:vml" Requires="v">
                <p:oleObj name="Equation" r:id="rId2" imgW="1066680" imgH="253800" progId="Equation.DSMT4">
                  <p:embed/>
                </p:oleObj>
              </mc:Choice>
              <mc:Fallback>
                <p:oleObj name="Equation" r:id="rId2" imgW="1066680" imgH="253800" progId="Equation.DSMT4">
                  <p:embed/>
                  <p:pic>
                    <p:nvPicPr>
                      <p:cNvPr id="0" name=""/>
                      <p:cNvPicPr/>
                      <p:nvPr/>
                    </p:nvPicPr>
                    <p:blipFill>
                      <a:blip r:embed="rId3"/>
                      <a:stretch>
                        <a:fillRect/>
                      </a:stretch>
                    </p:blipFill>
                    <p:spPr>
                      <a:xfrm>
                        <a:off x="2209800" y="3039706"/>
                        <a:ext cx="2133600" cy="508000"/>
                      </a:xfrm>
                      <a:prstGeom prst="rect">
                        <a:avLst/>
                      </a:prstGeom>
                    </p:spPr>
                  </p:pic>
                </p:oleObj>
              </mc:Fallback>
            </mc:AlternateContent>
          </a:graphicData>
        </a:graphic>
      </p:graphicFrame>
      <p:sp>
        <p:nvSpPr>
          <p:cNvPr id="4" name="Content Placeholder 4"/>
          <p:cNvSpPr>
            <a:spLocks noGrp="1"/>
          </p:cNvSpPr>
          <p:nvPr>
            <p:ph idx="13"/>
          </p:nvPr>
        </p:nvSpPr>
        <p:spPr>
          <a:xfrm>
            <a:off x="5410200" y="2971800"/>
            <a:ext cx="2667000" cy="533400"/>
          </a:xfrm>
        </p:spPr>
        <p:txBody>
          <a:bodyPr/>
          <a:lstStyle/>
          <a:p>
            <a:r>
              <a:rPr lang="en-US" sz="2800" i="1" dirty="0">
                <a:latin typeface="Calibri (Body)"/>
              </a:rPr>
              <a:t>x</a:t>
            </a:r>
            <a:r>
              <a:rPr lang="en-US" sz="2800" dirty="0">
                <a:latin typeface="Calibri (Body)"/>
              </a:rPr>
              <a:t> has wide scope</a:t>
            </a:r>
            <a:endParaRPr lang="en-IN" sz="2800" dirty="0">
              <a:latin typeface="Calibri (Body)"/>
            </a:endParaRPr>
          </a:p>
        </p:txBody>
      </p:sp>
      <p:sp>
        <p:nvSpPr>
          <p:cNvPr id="5" name="Content Placeholder 5"/>
          <p:cNvSpPr>
            <a:spLocks noGrp="1"/>
          </p:cNvSpPr>
          <p:nvPr>
            <p:ph idx="14"/>
          </p:nvPr>
        </p:nvSpPr>
        <p:spPr>
          <a:xfrm>
            <a:off x="457200" y="4038600"/>
            <a:ext cx="1692000" cy="533400"/>
          </a:xfrm>
        </p:spPr>
        <p:txBody>
          <a:bodyPr/>
          <a:lstStyle/>
          <a:p>
            <a:pPr marL="457200" indent="-342000"/>
            <a:r>
              <a:rPr lang="en-US" sz="2800" b="1" dirty="0">
                <a:solidFill>
                  <a:prstClr val="black"/>
                </a:solidFill>
                <a:latin typeface="Calibri (Body)"/>
              </a:rPr>
              <a:t>Example</a:t>
            </a:r>
            <a:r>
              <a:rPr lang="en-US" sz="2800" dirty="0">
                <a:solidFill>
                  <a:prstClr val="black"/>
                </a:solidFill>
                <a:latin typeface="Calibri (Body)"/>
              </a:rPr>
              <a:t>:</a:t>
            </a:r>
            <a:endParaRPr lang="en-IN" sz="2800" dirty="0">
              <a:latin typeface="Calibri (Body)"/>
            </a:endParaRPr>
          </a:p>
        </p:txBody>
      </p:sp>
      <p:graphicFrame>
        <p:nvGraphicFramePr>
          <p:cNvPr id="10"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9233687"/>
              </p:ext>
            </p:extLst>
          </p:nvPr>
        </p:nvGraphicFramePr>
        <p:xfrm>
          <a:off x="2209800" y="4098212"/>
          <a:ext cx="2768600" cy="508000"/>
        </p:xfrm>
        <a:graphic>
          <a:graphicData uri="http://schemas.openxmlformats.org/presentationml/2006/ole">
            <mc:AlternateContent xmlns:mc="http://schemas.openxmlformats.org/markup-compatibility/2006">
              <mc:Choice xmlns:v="urn:schemas-microsoft-com:vml" Requires="v">
                <p:oleObj name="Equation" r:id="rId4" imgW="1384200" imgH="253800" progId="Equation.DSMT4">
                  <p:embed/>
                </p:oleObj>
              </mc:Choice>
              <mc:Fallback>
                <p:oleObj name="Equation" r:id="rId4" imgW="1384200" imgH="253800" progId="Equation.DSMT4">
                  <p:embed/>
                  <p:pic>
                    <p:nvPicPr>
                      <p:cNvPr id="9" name="Object 8"/>
                      <p:cNvPicPr/>
                      <p:nvPr/>
                    </p:nvPicPr>
                    <p:blipFill>
                      <a:blip r:embed="rId5"/>
                      <a:stretch>
                        <a:fillRect/>
                      </a:stretch>
                    </p:blipFill>
                    <p:spPr>
                      <a:xfrm>
                        <a:off x="2209800" y="4098212"/>
                        <a:ext cx="2768600" cy="508000"/>
                      </a:xfrm>
                      <a:prstGeom prst="rect">
                        <a:avLst/>
                      </a:prstGeom>
                    </p:spPr>
                  </p:pic>
                </p:oleObj>
              </mc:Fallback>
            </mc:AlternateContent>
          </a:graphicData>
        </a:graphic>
      </p:graphicFrame>
      <p:sp>
        <p:nvSpPr>
          <p:cNvPr id="6" name="Content Placeholder 7"/>
          <p:cNvSpPr>
            <a:spLocks noGrp="1"/>
          </p:cNvSpPr>
          <p:nvPr>
            <p:ph idx="15"/>
          </p:nvPr>
        </p:nvSpPr>
        <p:spPr>
          <a:xfrm>
            <a:off x="5410200" y="4038600"/>
            <a:ext cx="2971800" cy="533400"/>
          </a:xfrm>
        </p:spPr>
        <p:txBody>
          <a:bodyPr/>
          <a:lstStyle/>
          <a:p>
            <a:r>
              <a:rPr lang="en-US" sz="2800" i="1" dirty="0">
                <a:latin typeface="Calibri (Body)"/>
              </a:rPr>
              <a:t>x</a:t>
            </a:r>
            <a:r>
              <a:rPr lang="en-US" sz="2800" dirty="0">
                <a:latin typeface="Calibri (Body)"/>
              </a:rPr>
              <a:t> has narrow scope</a:t>
            </a:r>
            <a:endParaRPr lang="en-IN" sz="2800" dirty="0">
              <a:latin typeface="Calibri (Body)"/>
            </a:endParaRPr>
          </a:p>
        </p:txBody>
      </p:sp>
      <p:sp>
        <p:nvSpPr>
          <p:cNvPr id="11" name="Slide Number Placeholder 5">
            <a:extLst>
              <a:ext uri="{FF2B5EF4-FFF2-40B4-BE49-F238E27FC236}">
                <a16:creationId xmlns:a16="http://schemas.microsoft.com/office/drawing/2014/main" id="{A7692DD4-A908-4F6F-92CC-028B72C067D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345103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1</a:t>
            </a:r>
          </a:p>
        </p:txBody>
      </p:sp>
      <p:sp>
        <p:nvSpPr>
          <p:cNvPr id="3" name="Content Placeholder 2"/>
          <p:cNvSpPr>
            <a:spLocks noGrp="1"/>
          </p:cNvSpPr>
          <p:nvPr>
            <p:ph idx="1"/>
          </p:nvPr>
        </p:nvSpPr>
        <p:spPr>
          <a:xfrm>
            <a:off x="457200" y="1295400"/>
            <a:ext cx="8460000" cy="5257800"/>
          </a:xfrm>
        </p:spPr>
        <p:txBody>
          <a:bodyPr/>
          <a:lstStyle/>
          <a:p>
            <a:pPr>
              <a:spcBef>
                <a:spcPts val="200"/>
              </a:spcBef>
            </a:pPr>
            <a:r>
              <a:rPr lang="en-US" sz="2400" dirty="0">
                <a:latin typeface="Calibri (Body)"/>
              </a:rPr>
              <a:t>Prolog (from </a:t>
            </a:r>
            <a:r>
              <a:rPr lang="en-US" sz="2400" i="1" dirty="0">
                <a:latin typeface="Calibri (Body)"/>
              </a:rPr>
              <a:t>Pro</a:t>
            </a:r>
            <a:r>
              <a:rPr lang="en-US" sz="2400" dirty="0">
                <a:latin typeface="Calibri (Body)"/>
              </a:rPr>
              <a:t>gramming in </a:t>
            </a:r>
            <a:r>
              <a:rPr lang="en-US" sz="2400" i="1" dirty="0">
                <a:latin typeface="Calibri (Body)"/>
              </a:rPr>
              <a:t>Log</a:t>
            </a:r>
            <a:r>
              <a:rPr lang="en-US" sz="2400" dirty="0">
                <a:latin typeface="Calibri (Body)"/>
              </a:rPr>
              <a:t>ic) is a programming language developed in the </a:t>
            </a:r>
            <a:r>
              <a:rPr lang="en-US" sz="2400" dirty="0">
                <a:latin typeface="Calibri (Body)"/>
                <a:ea typeface="Cambria Math" pitchFamily="18" charset="0"/>
              </a:rPr>
              <a:t>1970</a:t>
            </a:r>
            <a:r>
              <a:rPr lang="en-US" sz="2400" dirty="0">
                <a:latin typeface="Calibri (Body)"/>
              </a:rPr>
              <a:t>s by researchers in artificial intelligence (AI).</a:t>
            </a:r>
          </a:p>
          <a:p>
            <a:pPr>
              <a:spcBef>
                <a:spcPts val="200"/>
              </a:spcBef>
            </a:pPr>
            <a:r>
              <a:rPr lang="en-US" sz="2400" dirty="0">
                <a:latin typeface="Calibri (Body)"/>
              </a:rPr>
              <a:t>Prolog programs include </a:t>
            </a:r>
            <a:r>
              <a:rPr lang="en-US" sz="2400" i="1" dirty="0">
                <a:latin typeface="Calibri (Body)"/>
              </a:rPr>
              <a:t>Prolog facts </a:t>
            </a:r>
            <a:r>
              <a:rPr lang="en-US" sz="2400" dirty="0">
                <a:latin typeface="Calibri (Body)"/>
              </a:rPr>
              <a:t>and </a:t>
            </a:r>
            <a:r>
              <a:rPr lang="en-US" sz="2400" i="1" dirty="0">
                <a:latin typeface="Calibri (Body)"/>
              </a:rPr>
              <a:t>Prolog rules</a:t>
            </a:r>
            <a:r>
              <a:rPr lang="en-US" sz="2400" dirty="0">
                <a:latin typeface="Calibri (Body)"/>
              </a:rPr>
              <a:t>.</a:t>
            </a:r>
          </a:p>
          <a:p>
            <a:pPr>
              <a:spcBef>
                <a:spcPts val="200"/>
              </a:spcBef>
            </a:pPr>
            <a:r>
              <a:rPr lang="en-US" sz="2400" dirty="0">
                <a:latin typeface="Calibri (Body)"/>
              </a:rPr>
              <a:t>As an example of a set of Prolog facts consider the following:</a:t>
            </a:r>
          </a:p>
          <a:p>
            <a:pPr lvl="1">
              <a:spcBef>
                <a:spcPts val="200"/>
              </a:spcBef>
              <a:buNone/>
            </a:pPr>
            <a:r>
              <a:rPr lang="en-US" sz="1200" dirty="0">
                <a:latin typeface="Lucida Sans Typewriter" pitchFamily="49" charset="0"/>
              </a:rPr>
              <a:t>instructor(</a:t>
            </a:r>
            <a:r>
              <a:rPr lang="en-US" sz="1200" dirty="0" err="1">
                <a:latin typeface="Lucida Sans Typewriter" pitchFamily="49" charset="0"/>
              </a:rPr>
              <a:t>chan</a:t>
            </a:r>
            <a:r>
              <a:rPr lang="en-US" sz="1200" dirty="0">
                <a:latin typeface="Lucida Sans Typewriter" pitchFamily="49" charset="0"/>
              </a:rPr>
              <a:t>, math273).</a:t>
            </a:r>
          </a:p>
          <a:p>
            <a:pPr lvl="1">
              <a:spcBef>
                <a:spcPts val="200"/>
              </a:spcBef>
              <a:buNone/>
            </a:pPr>
            <a:r>
              <a:rPr lang="en-US" sz="1200" dirty="0">
                <a:latin typeface="Lucida Sans Typewriter" pitchFamily="49" charset="0"/>
              </a:rPr>
              <a:t>instructor(</a:t>
            </a:r>
            <a:r>
              <a:rPr lang="en-US" sz="1200" dirty="0" err="1">
                <a:latin typeface="Lucida Sans Typewriter" pitchFamily="49" charset="0"/>
              </a:rPr>
              <a:t>patel</a:t>
            </a:r>
            <a:r>
              <a:rPr lang="en-US" sz="1200" dirty="0">
                <a:latin typeface="Lucida Sans Typewriter" pitchFamily="49" charset="0"/>
              </a:rPr>
              <a:t>, ee222).</a:t>
            </a:r>
          </a:p>
          <a:p>
            <a:pPr lvl="1">
              <a:spcBef>
                <a:spcPts val="200"/>
              </a:spcBef>
              <a:buNone/>
            </a:pPr>
            <a:r>
              <a:rPr lang="en-US" sz="1200" dirty="0">
                <a:latin typeface="Lucida Sans Typewriter" pitchFamily="49" charset="0"/>
              </a:rPr>
              <a:t>instructor(</a:t>
            </a:r>
            <a:r>
              <a:rPr lang="en-US" sz="1200" dirty="0" err="1">
                <a:latin typeface="Lucida Sans Typewriter" pitchFamily="49" charset="0"/>
              </a:rPr>
              <a:t>grossman</a:t>
            </a:r>
            <a:r>
              <a:rPr lang="en-US" sz="1200" dirty="0">
                <a:latin typeface="Lucida Sans Typewriter" pitchFamily="49" charset="0"/>
              </a:rPr>
              <a:t>, cs301).</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kevin</a:t>
            </a:r>
            <a:r>
              <a:rPr lang="en-US" sz="1200" dirty="0">
                <a:latin typeface="Lucida Sans Typewriter" pitchFamily="49" charset="0"/>
              </a:rPr>
              <a:t>, math273).</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juana</a:t>
            </a:r>
            <a:r>
              <a:rPr lang="en-US" sz="1200" dirty="0">
                <a:latin typeface="Lucida Sans Typewriter" pitchFamily="49" charset="0"/>
              </a:rPr>
              <a:t>, ee222).</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juana</a:t>
            </a:r>
            <a:r>
              <a:rPr lang="en-US" sz="1200" dirty="0">
                <a:latin typeface="Lucida Sans Typewriter" pitchFamily="49" charset="0"/>
              </a:rPr>
              <a:t>, cs301).</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kiko</a:t>
            </a:r>
            <a:r>
              <a:rPr lang="en-US" sz="1200" dirty="0">
                <a:latin typeface="Lucida Sans Typewriter" pitchFamily="49" charset="0"/>
              </a:rPr>
              <a:t>, math273).</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kiko</a:t>
            </a:r>
            <a:r>
              <a:rPr lang="en-US" sz="1200" dirty="0">
                <a:latin typeface="Lucida Sans Typewriter" pitchFamily="49" charset="0"/>
              </a:rPr>
              <a:t>, cs301).</a:t>
            </a:r>
          </a:p>
          <a:p>
            <a:pPr>
              <a:spcBef>
                <a:spcPts val="200"/>
              </a:spcBef>
            </a:pPr>
            <a:r>
              <a:rPr lang="en-US" sz="2400" dirty="0">
                <a:latin typeface="Calibri (Body)"/>
              </a:rPr>
              <a:t>Here the predicates </a:t>
            </a:r>
            <a:r>
              <a:rPr lang="en-US" sz="2400" i="1" dirty="0">
                <a:latin typeface="Calibri (Body)"/>
              </a:rPr>
              <a:t>instructor(</a:t>
            </a:r>
            <a:r>
              <a:rPr lang="en-US" sz="2400" i="1" dirty="0" err="1">
                <a:latin typeface="Calibri (Body)"/>
              </a:rPr>
              <a:t>p,c</a:t>
            </a:r>
            <a:r>
              <a:rPr lang="en-US" sz="2400" i="1" dirty="0">
                <a:latin typeface="Calibri (Body)"/>
              </a:rPr>
              <a:t>)</a:t>
            </a:r>
            <a:r>
              <a:rPr lang="en-US" sz="2400" dirty="0">
                <a:latin typeface="Calibri (Body)"/>
              </a:rPr>
              <a:t> and </a:t>
            </a:r>
            <a:r>
              <a:rPr lang="en-US" sz="2400" i="1" dirty="0">
                <a:latin typeface="Calibri (Body)"/>
              </a:rPr>
              <a:t>enrolled(</a:t>
            </a:r>
            <a:r>
              <a:rPr lang="en-US" sz="2400" i="1" dirty="0" err="1">
                <a:latin typeface="Calibri (Body)"/>
              </a:rPr>
              <a:t>s,c</a:t>
            </a:r>
            <a:r>
              <a:rPr lang="en-US" sz="2400" i="1" dirty="0">
                <a:latin typeface="Calibri (Body)"/>
              </a:rPr>
              <a:t>)</a:t>
            </a:r>
            <a:r>
              <a:rPr lang="en-US" sz="2400" dirty="0">
                <a:latin typeface="Calibri (Body)"/>
              </a:rPr>
              <a:t> represent that professor </a:t>
            </a:r>
            <a:r>
              <a:rPr lang="en-US" sz="2400" i="1" dirty="0">
                <a:latin typeface="Calibri (Body)"/>
              </a:rPr>
              <a:t>p </a:t>
            </a:r>
            <a:r>
              <a:rPr lang="en-US" sz="2400" dirty="0">
                <a:latin typeface="Calibri (Body)"/>
              </a:rPr>
              <a:t>is the instructor of course </a:t>
            </a:r>
            <a:r>
              <a:rPr lang="en-US" sz="2400" i="1" dirty="0">
                <a:latin typeface="Calibri (Body)"/>
              </a:rPr>
              <a:t>c</a:t>
            </a:r>
            <a:r>
              <a:rPr lang="en-US" sz="2400" dirty="0">
                <a:latin typeface="Calibri (Body)"/>
              </a:rPr>
              <a:t> and that student </a:t>
            </a:r>
            <a:r>
              <a:rPr lang="en-US" sz="2400" i="1" dirty="0">
                <a:latin typeface="Calibri (Body)"/>
              </a:rPr>
              <a:t>s </a:t>
            </a:r>
            <a:r>
              <a:rPr lang="en-US" sz="2400" dirty="0">
                <a:latin typeface="Calibri (Body)"/>
              </a:rPr>
              <a:t>is enrolled in course </a:t>
            </a:r>
            <a:r>
              <a:rPr lang="en-US" sz="2400" i="1" dirty="0">
                <a:latin typeface="Calibri (Body)"/>
              </a:rPr>
              <a:t>c</a:t>
            </a:r>
            <a:r>
              <a:rPr lang="en-US" sz="2400" dirty="0">
                <a:latin typeface="Calibri (Body)"/>
              </a:rPr>
              <a:t>.</a:t>
            </a:r>
          </a:p>
        </p:txBody>
      </p:sp>
      <p:sp>
        <p:nvSpPr>
          <p:cNvPr id="4" name="Slide Number Placeholder 5">
            <a:extLst>
              <a:ext uri="{FF2B5EF4-FFF2-40B4-BE49-F238E27FC236}">
                <a16:creationId xmlns:a16="http://schemas.microsoft.com/office/drawing/2014/main" id="{7808FD39-C555-4334-AB55-208BCBF1860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710583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2</a:t>
            </a:r>
          </a:p>
        </p:txBody>
      </p:sp>
      <p:sp>
        <p:nvSpPr>
          <p:cNvPr id="3" name="Content Placeholder 2"/>
          <p:cNvSpPr>
            <a:spLocks noGrp="1"/>
          </p:cNvSpPr>
          <p:nvPr>
            <p:ph idx="1"/>
          </p:nvPr>
        </p:nvSpPr>
        <p:spPr>
          <a:xfrm>
            <a:off x="457200" y="1295400"/>
            <a:ext cx="8460000" cy="4572000"/>
          </a:xfrm>
        </p:spPr>
        <p:txBody>
          <a:bodyPr/>
          <a:lstStyle/>
          <a:p>
            <a:pPr>
              <a:spcBef>
                <a:spcPts val="300"/>
              </a:spcBef>
            </a:pPr>
            <a:r>
              <a:rPr lang="en-US" dirty="0">
                <a:latin typeface="Calibri (Body)"/>
              </a:rPr>
              <a:t>In Prolog, names beginning with an uppercase letter are variables. </a:t>
            </a:r>
          </a:p>
          <a:p>
            <a:pPr>
              <a:spcBef>
                <a:spcPts val="300"/>
              </a:spcBef>
            </a:pPr>
            <a:r>
              <a:rPr lang="en-US" dirty="0">
                <a:latin typeface="Calibri (Body)"/>
              </a:rPr>
              <a:t>If we have a predicate </a:t>
            </a:r>
            <a:r>
              <a:rPr lang="en-US" i="1" dirty="0">
                <a:latin typeface="Calibri (Body)"/>
              </a:rPr>
              <a:t>teaches(</a:t>
            </a:r>
            <a:r>
              <a:rPr lang="en-US" i="1" dirty="0" err="1">
                <a:latin typeface="Calibri (Body)"/>
              </a:rPr>
              <a:t>p,s</a:t>
            </a:r>
            <a:r>
              <a:rPr lang="en-US" i="1" dirty="0">
                <a:latin typeface="Calibri (Body)"/>
              </a:rPr>
              <a:t>) </a:t>
            </a:r>
            <a:r>
              <a:rPr lang="en-US" dirty="0">
                <a:latin typeface="Calibri (Body)"/>
              </a:rPr>
              <a:t>representing “professor </a:t>
            </a:r>
            <a:r>
              <a:rPr lang="en-US" i="1" dirty="0">
                <a:latin typeface="Calibri (Body)"/>
              </a:rPr>
              <a:t>p</a:t>
            </a:r>
            <a:r>
              <a:rPr lang="en-US" dirty="0">
                <a:latin typeface="Calibri (Body)"/>
              </a:rPr>
              <a:t> teaches student </a:t>
            </a:r>
            <a:r>
              <a:rPr lang="en-US" i="1" dirty="0">
                <a:latin typeface="Calibri (Body)"/>
              </a:rPr>
              <a:t>s</a:t>
            </a:r>
            <a:r>
              <a:rPr lang="en-US" dirty="0">
                <a:latin typeface="Calibri (Body)"/>
              </a:rPr>
              <a:t>,” we can write the rule:</a:t>
            </a:r>
          </a:p>
          <a:p>
            <a:pPr>
              <a:spcBef>
                <a:spcPts val="300"/>
              </a:spcBef>
            </a:pPr>
            <a:r>
              <a:rPr lang="en-US" sz="2000" i="1" dirty="0">
                <a:latin typeface="Lucida Sans Typewriter" pitchFamily="49" charset="0"/>
              </a:rPr>
              <a:t>teaches(P,S)</a:t>
            </a:r>
            <a:r>
              <a:rPr lang="en-US" sz="2000" dirty="0">
                <a:latin typeface="Lucida Sans Typewriter" pitchFamily="49" charset="0"/>
              </a:rPr>
              <a:t> :- </a:t>
            </a:r>
            <a:r>
              <a:rPr lang="en-US" sz="2000" i="1" dirty="0">
                <a:latin typeface="Lucida Sans Typewriter" pitchFamily="49" charset="0"/>
              </a:rPr>
              <a:t>instructor(P,C)</a:t>
            </a:r>
            <a:r>
              <a:rPr lang="en-US" sz="2000" dirty="0">
                <a:latin typeface="Lucida Sans Typewriter" pitchFamily="49" charset="0"/>
              </a:rPr>
              <a:t>, </a:t>
            </a:r>
            <a:r>
              <a:rPr lang="en-US" sz="2000" i="1" dirty="0">
                <a:latin typeface="Lucida Sans Typewriter" pitchFamily="49" charset="0"/>
              </a:rPr>
              <a:t>enrolled(S,C)</a:t>
            </a:r>
            <a:r>
              <a:rPr lang="en-US" sz="2000" dirty="0">
                <a:latin typeface="Lucida Sans Typewriter" pitchFamily="49" charset="0"/>
              </a:rPr>
              <a:t>.</a:t>
            </a:r>
          </a:p>
          <a:p>
            <a:pPr>
              <a:spcBef>
                <a:spcPts val="300"/>
              </a:spcBef>
            </a:pPr>
            <a:r>
              <a:rPr lang="en-US" dirty="0">
                <a:latin typeface="Calibri (Body)"/>
              </a:rPr>
              <a:t>This Prolog rule can be viewed as equivalent to the following statement in logic (using our conventions for logical statements).</a:t>
            </a: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4444764"/>
              </p:ext>
            </p:extLst>
          </p:nvPr>
        </p:nvGraphicFramePr>
        <p:xfrm>
          <a:off x="2273300" y="5973763"/>
          <a:ext cx="4597400" cy="508000"/>
        </p:xfrm>
        <a:graphic>
          <a:graphicData uri="http://schemas.openxmlformats.org/presentationml/2006/ole">
            <mc:AlternateContent xmlns:mc="http://schemas.openxmlformats.org/markup-compatibility/2006">
              <mc:Choice xmlns:v="urn:schemas-microsoft-com:vml" Requires="v">
                <p:oleObj name="Equation" r:id="rId2" imgW="2298600" imgH="253800" progId="Equation.DSMT4">
                  <p:embed/>
                </p:oleObj>
              </mc:Choice>
              <mc:Fallback>
                <p:oleObj name="Equation" r:id="rId2" imgW="2298600" imgH="253800" progId="Equation.DSMT4">
                  <p:embed/>
                  <p:pic>
                    <p:nvPicPr>
                      <p:cNvPr id="10" name="Object 6"/>
                      <p:cNvPicPr/>
                      <p:nvPr/>
                    </p:nvPicPr>
                    <p:blipFill>
                      <a:blip r:embed="rId3"/>
                      <a:stretch>
                        <a:fillRect/>
                      </a:stretch>
                    </p:blipFill>
                    <p:spPr>
                      <a:xfrm>
                        <a:off x="2273300" y="5973763"/>
                        <a:ext cx="4597400" cy="50800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F13FF216-E6CC-4B1F-A1D5-8F16F115586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1427957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3CFA-3402-4505-BB8B-78907CF5E84C}"/>
              </a:ext>
            </a:extLst>
          </p:cNvPr>
          <p:cNvSpPr>
            <a:spLocks noGrp="1"/>
          </p:cNvSpPr>
          <p:nvPr>
            <p:ph type="title"/>
          </p:nvPr>
        </p:nvSpPr>
        <p:spPr/>
        <p:txBody>
          <a:bodyPr/>
          <a:lstStyle/>
          <a:p>
            <a:r>
              <a:rPr lang="en-IN" dirty="0"/>
              <a:t>Logic Programming (optional)</a:t>
            </a:r>
            <a:r>
              <a:rPr lang="en-IN" sz="1500" dirty="0"/>
              <a:t> 3</a:t>
            </a:r>
            <a:endParaRPr lang="en-US" dirty="0"/>
          </a:p>
        </p:txBody>
      </p:sp>
      <p:sp>
        <p:nvSpPr>
          <p:cNvPr id="3" name="Content Placeholder 2">
            <a:extLst>
              <a:ext uri="{FF2B5EF4-FFF2-40B4-BE49-F238E27FC236}">
                <a16:creationId xmlns:a16="http://schemas.microsoft.com/office/drawing/2014/main" id="{981988E4-9584-4C01-B04F-FD4252781E8C}"/>
              </a:ext>
            </a:extLst>
          </p:cNvPr>
          <p:cNvSpPr>
            <a:spLocks noGrp="1"/>
          </p:cNvSpPr>
          <p:nvPr>
            <p:ph idx="1"/>
          </p:nvPr>
        </p:nvSpPr>
        <p:spPr>
          <a:xfrm>
            <a:off x="457200" y="1295400"/>
            <a:ext cx="8458200" cy="1905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Prolog programs are loaded into a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Prolog interpreter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interpreter receives</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queries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returns answers using the Prolog program.</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example, using our program, the following query may be given:</a:t>
            </a:r>
          </a:p>
        </p:txBody>
      </p:sp>
      <p:graphicFrame>
        <p:nvGraphicFramePr>
          <p:cNvPr id="16" name="Object 15">
            <a:extLst>
              <a:ext uri="{FF2B5EF4-FFF2-40B4-BE49-F238E27FC236}">
                <a16:creationId xmlns:a16="http://schemas.microsoft.com/office/drawing/2014/main" id="{84A3238C-F0D2-4BF3-AD1A-9680768006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35407125"/>
              </p:ext>
            </p:extLst>
          </p:nvPr>
        </p:nvGraphicFramePr>
        <p:xfrm>
          <a:off x="969264" y="3280410"/>
          <a:ext cx="260252" cy="338328"/>
        </p:xfrm>
        <a:graphic>
          <a:graphicData uri="http://schemas.openxmlformats.org/presentationml/2006/ole">
            <mc:AlternateContent xmlns:mc="http://schemas.openxmlformats.org/markup-compatibility/2006">
              <mc:Choice xmlns:v="urn:schemas-microsoft-com:vml" Requires="v">
                <p:oleObj name="Equation" r:id="rId2" imgW="126720" imgH="164880" progId="Equation.DSMT4">
                  <p:embed/>
                </p:oleObj>
              </mc:Choice>
              <mc:Fallback>
                <p:oleObj name="Equation" r:id="rId2" imgW="126720" imgH="164880" progId="Equation.DSMT4">
                  <p:embed/>
                  <p:pic>
                    <p:nvPicPr>
                      <p:cNvPr id="0" name=""/>
                      <p:cNvPicPr/>
                      <p:nvPr/>
                    </p:nvPicPr>
                    <p:blipFill>
                      <a:blip r:embed="rId3"/>
                      <a:stretch>
                        <a:fillRect/>
                      </a:stretch>
                    </p:blipFill>
                    <p:spPr>
                      <a:xfrm>
                        <a:off x="969264" y="3280410"/>
                        <a:ext cx="260252" cy="33832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D84DBD2-678B-4C8C-B3F9-D422A694DF91}"/>
              </a:ext>
            </a:extLst>
          </p:cNvPr>
          <p:cNvSpPr>
            <a:spLocks noGrp="1"/>
          </p:cNvSpPr>
          <p:nvPr>
            <p:ph idx="10"/>
          </p:nvPr>
        </p:nvSpPr>
        <p:spPr>
          <a:xfrm>
            <a:off x="1099390" y="3200400"/>
            <a:ext cx="4724400" cy="6116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enrolled(kevin,math273).</a:t>
            </a:r>
          </a:p>
        </p:txBody>
      </p:sp>
      <p:sp>
        <p:nvSpPr>
          <p:cNvPr id="5" name="Content Placeholder 4">
            <a:extLst>
              <a:ext uri="{FF2B5EF4-FFF2-40B4-BE49-F238E27FC236}">
                <a16:creationId xmlns:a16="http://schemas.microsoft.com/office/drawing/2014/main" id="{2226979F-3E6D-4AC1-88F8-DAC27106F3A2}"/>
              </a:ext>
            </a:extLst>
          </p:cNvPr>
          <p:cNvSpPr>
            <a:spLocks noGrp="1"/>
          </p:cNvSpPr>
          <p:nvPr>
            <p:ph idx="11"/>
          </p:nvPr>
        </p:nvSpPr>
        <p:spPr>
          <a:xfrm>
            <a:off x="457200" y="3810000"/>
            <a:ext cx="4419600" cy="175675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Prolog produces the response:</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yes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 the</a:t>
            </a:r>
            <a:endParaRPr lang="en-US" dirty="0"/>
          </a:p>
        </p:txBody>
      </p:sp>
      <p:graphicFrame>
        <p:nvGraphicFramePr>
          <p:cNvPr id="17" name="Object 16">
            <a:extLst>
              <a:ext uri="{FF2B5EF4-FFF2-40B4-BE49-F238E27FC236}">
                <a16:creationId xmlns:a16="http://schemas.microsoft.com/office/drawing/2014/main" id="{116A156E-1CE3-4FC6-B7BF-D6F5E96654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5988725"/>
              </p:ext>
            </p:extLst>
          </p:nvPr>
        </p:nvGraphicFramePr>
        <p:xfrm>
          <a:off x="2258568" y="5056632"/>
          <a:ext cx="260252" cy="338328"/>
        </p:xfrm>
        <a:graphic>
          <a:graphicData uri="http://schemas.openxmlformats.org/presentationml/2006/ole">
            <mc:AlternateContent xmlns:mc="http://schemas.openxmlformats.org/markup-compatibility/2006">
              <mc:Choice xmlns:v="urn:schemas-microsoft-com:vml" Requires="v">
                <p:oleObj name="Equation" r:id="rId4" imgW="126720" imgH="164880" progId="Equation.DSMT4">
                  <p:embed/>
                </p:oleObj>
              </mc:Choice>
              <mc:Fallback>
                <p:oleObj name="Equation" r:id="rId4" imgW="126720" imgH="164880" progId="Equation.DSMT4">
                  <p:embed/>
                  <p:pic>
                    <p:nvPicPr>
                      <p:cNvPr id="0" name=""/>
                      <p:cNvPicPr/>
                      <p:nvPr/>
                    </p:nvPicPr>
                    <p:blipFill>
                      <a:blip r:embed="rId5"/>
                      <a:stretch>
                        <a:fillRect/>
                      </a:stretch>
                    </p:blipFill>
                    <p:spPr>
                      <a:xfrm>
                        <a:off x="2258568" y="5056632"/>
                        <a:ext cx="260252" cy="33832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E959513-2B16-462C-854F-0B3F718D6FC6}"/>
              </a:ext>
            </a:extLst>
          </p:cNvPr>
          <p:cNvSpPr>
            <a:spLocks noGrp="1"/>
          </p:cNvSpPr>
          <p:nvPr>
            <p:ph idx="12"/>
          </p:nvPr>
        </p:nvSpPr>
        <p:spPr>
          <a:xfrm>
            <a:off x="2450592" y="4992624"/>
            <a:ext cx="5943600" cy="39104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the prompt given by the Prolog interpreter</a:t>
            </a:r>
            <a:endParaRPr lang="en-US" dirty="0"/>
          </a:p>
        </p:txBody>
      </p:sp>
      <p:sp>
        <p:nvSpPr>
          <p:cNvPr id="7" name="Content Placeholder 6">
            <a:extLst>
              <a:ext uri="{FF2B5EF4-FFF2-40B4-BE49-F238E27FC236}">
                <a16:creationId xmlns:a16="http://schemas.microsoft.com/office/drawing/2014/main" id="{FECBEBFF-89B2-4AC0-9FF3-7A669DEE3957}"/>
              </a:ext>
            </a:extLst>
          </p:cNvPr>
          <p:cNvSpPr>
            <a:spLocks noGrp="1"/>
          </p:cNvSpPr>
          <p:nvPr>
            <p:ph idx="13"/>
          </p:nvPr>
        </p:nvSpPr>
        <p:spPr>
          <a:xfrm>
            <a:off x="457200" y="5370434"/>
            <a:ext cx="5715000" cy="49806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indicating that it is ready to receive a query.</a:t>
            </a:r>
            <a:endParaRPr lang="en-US" dirty="0"/>
          </a:p>
        </p:txBody>
      </p:sp>
      <p:sp>
        <p:nvSpPr>
          <p:cNvPr id="15" name="Slide Number Placeholder 5">
            <a:extLst>
              <a:ext uri="{FF2B5EF4-FFF2-40B4-BE49-F238E27FC236}">
                <a16:creationId xmlns:a16="http://schemas.microsoft.com/office/drawing/2014/main" id="{3CC802FD-2C21-483A-BBFC-3F62312DD09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470022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19E5-42BB-4E28-8FF3-1C47A8705CBF}"/>
              </a:ext>
            </a:extLst>
          </p:cNvPr>
          <p:cNvSpPr>
            <a:spLocks noGrp="1"/>
          </p:cNvSpPr>
          <p:nvPr>
            <p:ph type="title"/>
          </p:nvPr>
        </p:nvSpPr>
        <p:spPr/>
        <p:txBody>
          <a:bodyPr/>
          <a:lstStyle/>
          <a:p>
            <a:r>
              <a:rPr lang="en-IN" dirty="0"/>
              <a:t>Logic Programming (optional)</a:t>
            </a:r>
            <a:r>
              <a:rPr lang="en-IN" sz="1500" dirty="0"/>
              <a:t> 4</a:t>
            </a:r>
            <a:endParaRPr lang="en-US" dirty="0"/>
          </a:p>
        </p:txBody>
      </p:sp>
      <p:sp>
        <p:nvSpPr>
          <p:cNvPr id="3" name="Content Placeholder 2">
            <a:extLst>
              <a:ext uri="{FF2B5EF4-FFF2-40B4-BE49-F238E27FC236}">
                <a16:creationId xmlns:a16="http://schemas.microsoft.com/office/drawing/2014/main" id="{ED54DB10-5688-456A-B41A-F472FE382499}"/>
              </a:ext>
            </a:extLst>
          </p:cNvPr>
          <p:cNvSpPr>
            <a:spLocks noGrp="1"/>
          </p:cNvSpPr>
          <p:nvPr>
            <p:ph idx="1"/>
          </p:nvPr>
        </p:nvSpPr>
        <p:spPr>
          <a:xfrm>
            <a:off x="457200" y="1295400"/>
            <a:ext cx="4267200" cy="5105400"/>
          </a:xfrm>
        </p:spPr>
        <p:txBody>
          <a:bodyPr/>
          <a:lstStyle/>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query:</a:t>
            </a:r>
            <a:endPar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8107FEBD-D90C-4D1A-916A-E302A76D59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8389490"/>
              </p:ext>
            </p:extLst>
          </p:nvPr>
        </p:nvGraphicFramePr>
        <p:xfrm>
          <a:off x="969263" y="1810512"/>
          <a:ext cx="218049" cy="283464"/>
        </p:xfrm>
        <a:graphic>
          <a:graphicData uri="http://schemas.openxmlformats.org/presentationml/2006/ole">
            <mc:AlternateContent xmlns:mc="http://schemas.openxmlformats.org/markup-compatibility/2006">
              <mc:Choice xmlns:v="urn:schemas-microsoft-com:vml" Requires="v">
                <p:oleObj name="Equation" r:id="rId2" imgW="126720" imgH="164880" progId="Equation.DSMT4">
                  <p:embed/>
                </p:oleObj>
              </mc:Choice>
              <mc:Fallback>
                <p:oleObj name="Equation" r:id="rId2" imgW="126720" imgH="164880" progId="Equation.DSMT4">
                  <p:embed/>
                  <p:pic>
                    <p:nvPicPr>
                      <p:cNvPr id="16" name="Object 15">
                        <a:extLst>
                          <a:ext uri="{FF2B5EF4-FFF2-40B4-BE49-F238E27FC236}">
                            <a16:creationId xmlns:a16="http://schemas.microsoft.com/office/drawing/2014/main" id="{84A3238C-F0D2-4BF3-AD1A-9680768006E3}"/>
                          </a:ext>
                        </a:extLst>
                      </p:cNvPr>
                      <p:cNvPicPr/>
                      <p:nvPr/>
                    </p:nvPicPr>
                    <p:blipFill>
                      <a:blip r:embed="rId3"/>
                      <a:stretch>
                        <a:fillRect/>
                      </a:stretch>
                    </p:blipFill>
                    <p:spPr>
                      <a:xfrm>
                        <a:off x="969263" y="1810512"/>
                        <a:ext cx="218049" cy="28346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B5468BF-3969-4BA0-9BD6-817956A497F7}"/>
              </a:ext>
            </a:extLst>
          </p:cNvPr>
          <p:cNvSpPr>
            <a:spLocks noGrp="1"/>
          </p:cNvSpPr>
          <p:nvPr>
            <p:ph idx="10"/>
          </p:nvPr>
        </p:nvSpPr>
        <p:spPr>
          <a:xfrm>
            <a:off x="1078287" y="1757172"/>
            <a:ext cx="3429000" cy="390144"/>
          </a:xfrm>
        </p:spPr>
        <p:txBody>
          <a:bodyPr/>
          <a:lstStyle/>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enrolled(X,math273).</a:t>
            </a:r>
          </a:p>
        </p:txBody>
      </p:sp>
      <p:sp>
        <p:nvSpPr>
          <p:cNvPr id="5" name="Content Placeholder 4">
            <a:extLst>
              <a:ext uri="{FF2B5EF4-FFF2-40B4-BE49-F238E27FC236}">
                <a16:creationId xmlns:a16="http://schemas.microsoft.com/office/drawing/2014/main" id="{557F2A8C-E9CB-444C-8B90-FDA957162FCC}"/>
              </a:ext>
            </a:extLst>
          </p:cNvPr>
          <p:cNvSpPr>
            <a:spLocks noGrp="1"/>
          </p:cNvSpPr>
          <p:nvPr>
            <p:ph idx="11"/>
          </p:nvPr>
        </p:nvSpPr>
        <p:spPr>
          <a:xfrm>
            <a:off x="457200" y="2133600"/>
            <a:ext cx="4050087" cy="2161001"/>
          </a:xfrm>
        </p:spPr>
        <p:txBody>
          <a:bodyPr/>
          <a:lstStyle/>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produces the response:</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20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kevin</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20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kiko</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no</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query:</a:t>
            </a:r>
          </a:p>
        </p:txBody>
      </p:sp>
      <p:graphicFrame>
        <p:nvGraphicFramePr>
          <p:cNvPr id="17" name="Object 16">
            <a:extLst>
              <a:ext uri="{FF2B5EF4-FFF2-40B4-BE49-F238E27FC236}">
                <a16:creationId xmlns:a16="http://schemas.microsoft.com/office/drawing/2014/main" id="{3803EA61-8CDE-4758-BCC2-6AC2E48A1B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0616725"/>
              </p:ext>
            </p:extLst>
          </p:nvPr>
        </p:nvGraphicFramePr>
        <p:xfrm>
          <a:off x="969263" y="4288536"/>
          <a:ext cx="218049" cy="283464"/>
        </p:xfrm>
        <a:graphic>
          <a:graphicData uri="http://schemas.openxmlformats.org/presentationml/2006/ole">
            <mc:AlternateContent xmlns:mc="http://schemas.openxmlformats.org/markup-compatibility/2006">
              <mc:Choice xmlns:v="urn:schemas-microsoft-com:vml" Requires="v">
                <p:oleObj name="Equation" r:id="rId4" imgW="126720" imgH="164880" progId="Equation.DSMT4">
                  <p:embed/>
                </p:oleObj>
              </mc:Choice>
              <mc:Fallback>
                <p:oleObj name="Equation" r:id="rId4" imgW="126720" imgH="164880" progId="Equation.DSMT4">
                  <p:embed/>
                  <p:pic>
                    <p:nvPicPr>
                      <p:cNvPr id="0" name=""/>
                      <p:cNvPicPr/>
                      <p:nvPr/>
                    </p:nvPicPr>
                    <p:blipFill>
                      <a:blip r:embed="rId5"/>
                      <a:stretch>
                        <a:fillRect/>
                      </a:stretch>
                    </p:blipFill>
                    <p:spPr>
                      <a:xfrm>
                        <a:off x="969263" y="4288536"/>
                        <a:ext cx="218049" cy="28346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A619E3D-E0A6-458A-B7B4-7363BE9D50BD}"/>
              </a:ext>
            </a:extLst>
          </p:cNvPr>
          <p:cNvSpPr>
            <a:spLocks noGrp="1"/>
          </p:cNvSpPr>
          <p:nvPr>
            <p:ph idx="12"/>
          </p:nvPr>
        </p:nvSpPr>
        <p:spPr>
          <a:xfrm>
            <a:off x="1078287" y="4233672"/>
            <a:ext cx="2819400" cy="454287"/>
          </a:xfrm>
        </p:spPr>
        <p:txBody>
          <a:bodyPr/>
          <a:lstStyle/>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teaches(</a:t>
            </a:r>
            <a:r>
              <a:rPr kumimoji="0" lang="en-US" sz="20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X,juana</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p:txBody>
      </p:sp>
      <p:sp>
        <p:nvSpPr>
          <p:cNvPr id="7" name="Content Placeholder 6">
            <a:extLst>
              <a:ext uri="{FF2B5EF4-FFF2-40B4-BE49-F238E27FC236}">
                <a16:creationId xmlns:a16="http://schemas.microsoft.com/office/drawing/2014/main" id="{75D5374A-79F8-4A03-8F70-D9D5B53AA943}"/>
              </a:ext>
            </a:extLst>
          </p:cNvPr>
          <p:cNvSpPr>
            <a:spLocks noGrp="1"/>
          </p:cNvSpPr>
          <p:nvPr>
            <p:ph idx="13"/>
          </p:nvPr>
        </p:nvSpPr>
        <p:spPr>
          <a:xfrm>
            <a:off x="457200" y="4626863"/>
            <a:ext cx="3810000" cy="1754093"/>
          </a:xfrm>
        </p:spPr>
        <p:txBody>
          <a:bodyPr/>
          <a:lstStyle/>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produces the response:</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20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patel</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20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grossman</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1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no</a:t>
            </a:r>
          </a:p>
        </p:txBody>
      </p:sp>
      <p:sp>
        <p:nvSpPr>
          <p:cNvPr id="8" name="Content Placeholder 7">
            <a:extLst>
              <a:ext uri="{FF2B5EF4-FFF2-40B4-BE49-F238E27FC236}">
                <a16:creationId xmlns:a16="http://schemas.microsoft.com/office/drawing/2014/main" id="{51AAF23E-1D65-4ACC-B604-ADB4BDE49F9B}"/>
              </a:ext>
            </a:extLst>
          </p:cNvPr>
          <p:cNvSpPr>
            <a:spLocks noGrp="1"/>
          </p:cNvSpPr>
          <p:nvPr>
            <p:ph idx="14"/>
          </p:nvPr>
        </p:nvSpPr>
        <p:spPr>
          <a:xfrm>
            <a:off x="4873752" y="2587752"/>
            <a:ext cx="3739896" cy="222199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Prolog interpreter tries to find an instantiation for </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X</a:t>
            </a: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It does so and returns</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20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kevin</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Then the user types the </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indicating a request for another answer. When Prolog is unable to find another answer it returns </a:t>
            </a:r>
            <a:r>
              <a:rPr kumimoji="0" lang="en-US" sz="20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no</a:t>
            </a: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p:txBody>
      </p:sp>
      <p:sp>
        <p:nvSpPr>
          <p:cNvPr id="15" name="Slide Number Placeholder 5">
            <a:extLst>
              <a:ext uri="{FF2B5EF4-FFF2-40B4-BE49-F238E27FC236}">
                <a16:creationId xmlns:a16="http://schemas.microsoft.com/office/drawing/2014/main" id="{6DDF7B5D-C7E5-4341-AF36-D7F5897FD03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286994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pPr>
              <a:spcBef>
                <a:spcPts val="300"/>
              </a:spcBef>
            </a:pPr>
            <a:r>
              <a:rPr lang="en-US" dirty="0">
                <a:latin typeface="Calibri (Body)"/>
              </a:rPr>
              <a:t>Predicates.</a:t>
            </a:r>
          </a:p>
          <a:p>
            <a:pPr>
              <a:spcBef>
                <a:spcPts val="300"/>
              </a:spcBef>
            </a:pPr>
            <a:r>
              <a:rPr lang="en-US" dirty="0">
                <a:latin typeface="Calibri (Body)"/>
              </a:rPr>
              <a:t>Variables.</a:t>
            </a:r>
          </a:p>
          <a:p>
            <a:pPr>
              <a:spcBef>
                <a:spcPts val="300"/>
              </a:spcBef>
            </a:pPr>
            <a:r>
              <a:rPr lang="en-US" dirty="0">
                <a:latin typeface="Calibri (Body)"/>
              </a:rPr>
              <a:t>Quantifiers.</a:t>
            </a:r>
          </a:p>
          <a:p>
            <a:pPr marL="347472" lvl="1">
              <a:spcBef>
                <a:spcPts val="300"/>
              </a:spcBef>
            </a:pPr>
            <a:r>
              <a:rPr lang="en-US" dirty="0">
                <a:latin typeface="Calibri (Body)"/>
              </a:rPr>
              <a:t>Universal Quantifier.</a:t>
            </a:r>
          </a:p>
          <a:p>
            <a:pPr marL="347472" lvl="1">
              <a:spcBef>
                <a:spcPts val="300"/>
              </a:spcBef>
            </a:pPr>
            <a:r>
              <a:rPr lang="en-US" dirty="0">
                <a:latin typeface="Calibri (Body)"/>
              </a:rPr>
              <a:t>Existential Quantifier.</a:t>
            </a:r>
          </a:p>
          <a:p>
            <a:pPr>
              <a:spcBef>
                <a:spcPts val="300"/>
              </a:spcBef>
            </a:pPr>
            <a:r>
              <a:rPr lang="en-US" dirty="0">
                <a:latin typeface="Calibri (Body)"/>
              </a:rPr>
              <a:t>Negating Quantifiers.</a:t>
            </a:r>
          </a:p>
          <a:p>
            <a:pPr marL="347472" lvl="1">
              <a:spcBef>
                <a:spcPts val="300"/>
              </a:spcBef>
            </a:pPr>
            <a:r>
              <a:rPr lang="en-US" dirty="0">
                <a:latin typeface="Calibri (Body)"/>
              </a:rPr>
              <a:t>De Morgan’s Laws for Quantifiers.</a:t>
            </a:r>
          </a:p>
          <a:p>
            <a:pPr>
              <a:spcBef>
                <a:spcPts val="300"/>
              </a:spcBef>
            </a:pPr>
            <a:r>
              <a:rPr lang="en-US" dirty="0">
                <a:latin typeface="Calibri (Body)"/>
              </a:rPr>
              <a:t>Translating English to Logic.</a:t>
            </a:r>
          </a:p>
          <a:p>
            <a:pPr>
              <a:spcBef>
                <a:spcPts val="300"/>
              </a:spcBef>
            </a:pPr>
            <a:r>
              <a:rPr lang="en-US" dirty="0">
                <a:latin typeface="Calibri (Body)"/>
              </a:rPr>
              <a:t>Logic Programming (</a:t>
            </a:r>
            <a:r>
              <a:rPr lang="en-US" i="1" dirty="0">
                <a:latin typeface="Calibri (Body)"/>
              </a:rPr>
              <a:t>optional</a:t>
            </a:r>
            <a:r>
              <a:rPr lang="en-US" dirty="0">
                <a:latin typeface="Calibri (Body)"/>
              </a:rPr>
              <a:t>).</a:t>
            </a:r>
          </a:p>
        </p:txBody>
      </p:sp>
      <p:sp>
        <p:nvSpPr>
          <p:cNvPr id="4" name="Slide Number Placeholder 5">
            <a:extLst>
              <a:ext uri="{FF2B5EF4-FFF2-40B4-BE49-F238E27FC236}">
                <a16:creationId xmlns:a16="http://schemas.microsoft.com/office/drawing/2014/main" id="{65F35118-5312-4580-B3C0-532359148A3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1B92-60B0-4E5A-856F-597F543E75B9}"/>
              </a:ext>
            </a:extLst>
          </p:cNvPr>
          <p:cNvSpPr>
            <a:spLocks noGrp="1"/>
          </p:cNvSpPr>
          <p:nvPr>
            <p:ph type="title"/>
          </p:nvPr>
        </p:nvSpPr>
        <p:spPr/>
        <p:txBody>
          <a:bodyPr/>
          <a:lstStyle/>
          <a:p>
            <a:r>
              <a:rPr lang="en-IN" dirty="0"/>
              <a:t>Logic Programming (optional)</a:t>
            </a:r>
            <a:r>
              <a:rPr lang="en-IN" sz="1500" dirty="0"/>
              <a:t> 5</a:t>
            </a:r>
            <a:endParaRPr lang="en-US" dirty="0"/>
          </a:p>
        </p:txBody>
      </p:sp>
      <p:sp>
        <p:nvSpPr>
          <p:cNvPr id="3" name="Content Placeholder 2">
            <a:extLst>
              <a:ext uri="{FF2B5EF4-FFF2-40B4-BE49-F238E27FC236}">
                <a16:creationId xmlns:a16="http://schemas.microsoft.com/office/drawing/2014/main" id="{A1F5C427-7FB8-40CC-A1F5-A8E6764A376B}"/>
              </a:ext>
            </a:extLst>
          </p:cNvPr>
          <p:cNvSpPr>
            <a:spLocks noGrp="1"/>
          </p:cNvSpPr>
          <p:nvPr>
            <p:ph idx="1"/>
          </p:nvPr>
        </p:nvSpPr>
        <p:spPr>
          <a:xfrm>
            <a:off x="457200" y="1295400"/>
            <a:ext cx="2057400" cy="58902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query:</a:t>
            </a:r>
          </a:p>
        </p:txBody>
      </p:sp>
      <p:graphicFrame>
        <p:nvGraphicFramePr>
          <p:cNvPr id="16" name="Object 15">
            <a:extLst>
              <a:ext uri="{FF2B5EF4-FFF2-40B4-BE49-F238E27FC236}">
                <a16:creationId xmlns:a16="http://schemas.microsoft.com/office/drawing/2014/main" id="{72896AC2-FDB6-4505-A991-2DCE3133CC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4057791"/>
              </p:ext>
            </p:extLst>
          </p:nvPr>
        </p:nvGraphicFramePr>
        <p:xfrm>
          <a:off x="1435608" y="1956816"/>
          <a:ext cx="161148" cy="210312"/>
        </p:xfrm>
        <a:graphic>
          <a:graphicData uri="http://schemas.openxmlformats.org/presentationml/2006/ole">
            <mc:AlternateContent xmlns:mc="http://schemas.openxmlformats.org/markup-compatibility/2006">
              <mc:Choice xmlns:v="urn:schemas-microsoft-com:vml" Requires="v">
                <p:oleObj name="Equation" r:id="rId2" imgW="126720" imgH="164880" progId="Equation.DSMT4">
                  <p:embed/>
                </p:oleObj>
              </mc:Choice>
              <mc:Fallback>
                <p:oleObj name="Equation" r:id="rId2" imgW="126720" imgH="164880" progId="Equation.DSMT4">
                  <p:embed/>
                  <p:pic>
                    <p:nvPicPr>
                      <p:cNvPr id="0" name=""/>
                      <p:cNvPicPr/>
                      <p:nvPr/>
                    </p:nvPicPr>
                    <p:blipFill>
                      <a:blip r:embed="rId3"/>
                      <a:stretch>
                        <a:fillRect/>
                      </a:stretch>
                    </p:blipFill>
                    <p:spPr>
                      <a:xfrm>
                        <a:off x="1435608" y="1956816"/>
                        <a:ext cx="161148" cy="2103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9BB047C-7119-4DAC-8A18-10DF0ADE00A7}"/>
              </a:ext>
            </a:extLst>
          </p:cNvPr>
          <p:cNvSpPr>
            <a:spLocks noGrp="1"/>
          </p:cNvSpPr>
          <p:nvPr>
            <p:ph idx="10"/>
          </p:nvPr>
        </p:nvSpPr>
        <p:spPr>
          <a:xfrm>
            <a:off x="1499616" y="1884426"/>
            <a:ext cx="2057400" cy="35509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teaches(</a:t>
            </a:r>
            <a:r>
              <a:rPr kumimoji="0" lang="en-US" sz="14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chan,X</a:t>
            </a: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p:txBody>
      </p:sp>
      <p:sp>
        <p:nvSpPr>
          <p:cNvPr id="5" name="Content Placeholder 4">
            <a:extLst>
              <a:ext uri="{FF2B5EF4-FFF2-40B4-BE49-F238E27FC236}">
                <a16:creationId xmlns:a16="http://schemas.microsoft.com/office/drawing/2014/main" id="{99A19831-F691-4B74-9A7A-EC8C201FDFBE}"/>
              </a:ext>
            </a:extLst>
          </p:cNvPr>
          <p:cNvSpPr>
            <a:spLocks noGrp="1"/>
          </p:cNvSpPr>
          <p:nvPr>
            <p:ph idx="11"/>
          </p:nvPr>
        </p:nvSpPr>
        <p:spPr>
          <a:xfrm>
            <a:off x="457200" y="2321433"/>
            <a:ext cx="8153400" cy="3962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produces the response:</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14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kevin</a:t>
            </a: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X = </a:t>
            </a:r>
            <a:r>
              <a:rPr kumimoji="0" lang="en-US" sz="1400" b="0" i="0" u="none" strike="noStrike" kern="1200" cap="none" spc="0" normalizeH="0" baseline="0" noProof="0" dirty="0" err="1">
                <a:ln>
                  <a:noFill/>
                </a:ln>
                <a:solidFill>
                  <a:prstClr val="black"/>
                </a:solidFill>
                <a:effectLst/>
                <a:uLnTx/>
                <a:uFillTx/>
                <a:latin typeface="Lucida Sans Typewriter" pitchFamily="49" charset="0"/>
                <a:ea typeface="+mn-ea"/>
                <a:cs typeface="Arial" panose="020B0604020202020204" pitchFamily="34" charset="0"/>
              </a:rPr>
              <a:t>kiko</a:t>
            </a: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Lucida Sans Typewriter" pitchFamily="49" charset="0"/>
                <a:ea typeface="+mn-ea"/>
                <a:cs typeface="Arial" panose="020B0604020202020204" pitchFamily="34" charset="0"/>
              </a:rPr>
              <a:t>		no</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number of very good Prolog texts are available.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Learn Prolog Now!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one such text with a free online version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hlinkClick r:id="rId4"/>
              </a:rPr>
              <a:t>http://www.learnprolognow.org/</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 is much more to Prolog and to the entire field of logic programming.</a:t>
            </a:r>
          </a:p>
        </p:txBody>
      </p:sp>
      <p:sp>
        <p:nvSpPr>
          <p:cNvPr id="15" name="Slide Number Placeholder 5">
            <a:extLst>
              <a:ext uri="{FF2B5EF4-FFF2-40B4-BE49-F238E27FC236}">
                <a16:creationId xmlns:a16="http://schemas.microsoft.com/office/drawing/2014/main" id="{098DEACB-5FBF-45C0-8BD8-0F69CDE83FD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923330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Nested Quantifiers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1.4</a:t>
            </a:r>
          </a:p>
        </p:txBody>
      </p:sp>
      <p:sp>
        <p:nvSpPr>
          <p:cNvPr id="4" name="Slide Number Placeholder 5">
            <a:extLst>
              <a:ext uri="{FF2B5EF4-FFF2-40B4-BE49-F238E27FC236}">
                <a16:creationId xmlns:a16="http://schemas.microsoft.com/office/drawing/2014/main" id="{2B21333A-7E61-4CBD-9C48-0D05021A9A7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352431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r>
              <a:rPr lang="en-IN" sz="1500" dirty="0"/>
              <a:t> 2</a:t>
            </a:r>
          </a:p>
        </p:txBody>
      </p:sp>
      <p:sp>
        <p:nvSpPr>
          <p:cNvPr id="3" name="Content Placeholder 2"/>
          <p:cNvSpPr>
            <a:spLocks noGrp="1"/>
          </p:cNvSpPr>
          <p:nvPr>
            <p:ph idx="1"/>
          </p:nvPr>
        </p:nvSpPr>
        <p:spPr>
          <a:xfrm>
            <a:off x="457200" y="1295400"/>
            <a:ext cx="8460000" cy="5257800"/>
          </a:xfrm>
        </p:spPr>
        <p:txBody>
          <a:bodyPr/>
          <a:lstStyle/>
          <a:p>
            <a:r>
              <a:rPr lang="en-US" dirty="0"/>
              <a:t>Nested Quantifiers.</a:t>
            </a:r>
          </a:p>
          <a:p>
            <a:r>
              <a:rPr lang="en-US" dirty="0"/>
              <a:t>Order of Quantifiers.</a:t>
            </a:r>
          </a:p>
          <a:p>
            <a:r>
              <a:rPr lang="en-US" dirty="0"/>
              <a:t>Translating from Nested Quantifiers into English.</a:t>
            </a:r>
          </a:p>
          <a:p>
            <a:r>
              <a:rPr lang="en-US" dirty="0"/>
              <a:t>Translating Mathematical Statements into Statements involving Nested Quantifiers.</a:t>
            </a:r>
          </a:p>
          <a:p>
            <a:r>
              <a:rPr lang="en-US" dirty="0"/>
              <a:t>Translated English Sentences into Logical Expressions.</a:t>
            </a:r>
          </a:p>
          <a:p>
            <a:r>
              <a:rPr lang="en-US" dirty="0"/>
              <a:t>Negating Nested Quantifiers.</a:t>
            </a:r>
          </a:p>
        </p:txBody>
      </p:sp>
      <p:sp>
        <p:nvSpPr>
          <p:cNvPr id="4" name="Slide Number Placeholder 5">
            <a:extLst>
              <a:ext uri="{FF2B5EF4-FFF2-40B4-BE49-F238E27FC236}">
                <a16:creationId xmlns:a16="http://schemas.microsoft.com/office/drawing/2014/main" id="{C7B7E712-A09C-4426-ADF9-394C4990E6D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140270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8B4E-4CF8-4EB7-9DB5-DE41EEE08D57}"/>
              </a:ext>
            </a:extLst>
          </p:cNvPr>
          <p:cNvSpPr>
            <a:spLocks noGrp="1"/>
          </p:cNvSpPr>
          <p:nvPr>
            <p:ph type="title"/>
          </p:nvPr>
        </p:nvSpPr>
        <p:spPr/>
        <p:txBody>
          <a:bodyPr/>
          <a:lstStyle/>
          <a:p>
            <a:r>
              <a:rPr lang="en-IN" dirty="0"/>
              <a:t>Nested Quantifiers</a:t>
            </a:r>
            <a:endParaRPr lang="en-US" dirty="0"/>
          </a:p>
        </p:txBody>
      </p:sp>
      <p:sp>
        <p:nvSpPr>
          <p:cNvPr id="3" name="Content Placeholder 2">
            <a:extLst>
              <a:ext uri="{FF2B5EF4-FFF2-40B4-BE49-F238E27FC236}">
                <a16:creationId xmlns:a16="http://schemas.microsoft.com/office/drawing/2014/main" id="{AD627DD0-240A-4C33-A23E-BF6B4BCAE884}"/>
              </a:ext>
            </a:extLst>
          </p:cNvPr>
          <p:cNvSpPr>
            <a:spLocks noGrp="1"/>
          </p:cNvSpPr>
          <p:nvPr>
            <p:ph idx="1"/>
          </p:nvPr>
        </p:nvSpPr>
        <p:spPr>
          <a:xfrm>
            <a:off x="457200" y="1295400"/>
            <a:ext cx="7924800" cy="216526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Nested quantifiers are often necessary to express the meaning of sentences in English as well as important concepts in computer science and mathematics.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 real number has an inverse” is</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BD6DF4EB-C74A-415A-A6A0-A29FF0B658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3860100"/>
              </p:ext>
            </p:extLst>
          </p:nvPr>
        </p:nvGraphicFramePr>
        <p:xfrm>
          <a:off x="1066800" y="3526844"/>
          <a:ext cx="838200" cy="458416"/>
        </p:xfrm>
        <a:graphic>
          <a:graphicData uri="http://schemas.openxmlformats.org/presentationml/2006/ole">
            <mc:AlternateContent xmlns:mc="http://schemas.openxmlformats.org/markup-compatibility/2006">
              <mc:Choice xmlns:v="urn:schemas-microsoft-com:vml" Requires="v">
                <p:oleObj name="Equation" r:id="rId2" imgW="393480" imgH="215640" progId="Equation.DSMT4">
                  <p:embed/>
                </p:oleObj>
              </mc:Choice>
              <mc:Fallback>
                <p:oleObj name="Equation" r:id="rId2" imgW="393480" imgH="215640" progId="Equation.DSMT4">
                  <p:embed/>
                  <p:pic>
                    <p:nvPicPr>
                      <p:cNvPr id="17" name="Object 16">
                        <a:extLst>
                          <a:ext uri="{FF2B5EF4-FFF2-40B4-BE49-F238E27FC236}">
                            <a16:creationId xmlns:a16="http://schemas.microsoft.com/office/drawing/2014/main" id="{DAEE5711-BC4B-4DA1-8DDC-2950AAB50EC5}"/>
                          </a:ext>
                        </a:extLst>
                      </p:cNvPr>
                      <p:cNvPicPr/>
                      <p:nvPr/>
                    </p:nvPicPr>
                    <p:blipFill>
                      <a:blip r:embed="rId3"/>
                      <a:stretch>
                        <a:fillRect/>
                      </a:stretch>
                    </p:blipFill>
                    <p:spPr>
                      <a:xfrm>
                        <a:off x="1066800" y="3526844"/>
                        <a:ext cx="838200" cy="4584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0A50576-ACAD-4C6A-8070-E4AB1D9D8995}"/>
              </a:ext>
            </a:extLst>
          </p:cNvPr>
          <p:cNvSpPr>
            <a:spLocks noGrp="1"/>
          </p:cNvSpPr>
          <p:nvPr>
            <p:ph idx="10"/>
          </p:nvPr>
        </p:nvSpPr>
        <p:spPr>
          <a:xfrm>
            <a:off x="1752600" y="3460669"/>
            <a:ext cx="1600200" cy="53547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 y = 0</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a:t>
            </a:r>
          </a:p>
        </p:txBody>
      </p:sp>
      <p:sp>
        <p:nvSpPr>
          <p:cNvPr id="5" name="Content Placeholder 4">
            <a:extLst>
              <a:ext uri="{FF2B5EF4-FFF2-40B4-BE49-F238E27FC236}">
                <a16:creationId xmlns:a16="http://schemas.microsoft.com/office/drawing/2014/main" id="{03892729-7C55-4C7E-A99B-A2CD0C956C79}"/>
              </a:ext>
            </a:extLst>
          </p:cNvPr>
          <p:cNvSpPr>
            <a:spLocks noGrp="1"/>
          </p:cNvSpPr>
          <p:nvPr>
            <p:ph idx="11"/>
          </p:nvPr>
        </p:nvSpPr>
        <p:spPr>
          <a:xfrm>
            <a:off x="457200" y="4114800"/>
            <a:ext cx="7924800" cy="116879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where the domains of x and y are the real numbers.</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can also think of nested propositional functions:</a:t>
            </a:r>
          </a:p>
        </p:txBody>
      </p:sp>
      <p:graphicFrame>
        <p:nvGraphicFramePr>
          <p:cNvPr id="18" name="Object 17">
            <a:extLst>
              <a:ext uri="{FF2B5EF4-FFF2-40B4-BE49-F238E27FC236}">
                <a16:creationId xmlns:a16="http://schemas.microsoft.com/office/drawing/2014/main" id="{A97FAA09-7ED3-4B34-9267-6B47FDD7C9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5029194"/>
              </p:ext>
            </p:extLst>
          </p:nvPr>
        </p:nvGraphicFramePr>
        <p:xfrm>
          <a:off x="687949" y="5486400"/>
          <a:ext cx="759851" cy="416693"/>
        </p:xfrm>
        <a:graphic>
          <a:graphicData uri="http://schemas.openxmlformats.org/presentationml/2006/ole">
            <mc:AlternateContent xmlns:mc="http://schemas.openxmlformats.org/markup-compatibility/2006">
              <mc:Choice xmlns:v="urn:schemas-microsoft-com:vml" Requires="v">
                <p:oleObj name="Equation" r:id="rId4" imgW="393480" imgH="215640" progId="Equation.DSMT4">
                  <p:embed/>
                </p:oleObj>
              </mc:Choice>
              <mc:Fallback>
                <p:oleObj name="Equation" r:id="rId4" imgW="393480" imgH="215640" progId="Equation.DSMT4">
                  <p:embed/>
                  <p:pic>
                    <p:nvPicPr>
                      <p:cNvPr id="0" name=""/>
                      <p:cNvPicPr/>
                      <p:nvPr/>
                    </p:nvPicPr>
                    <p:blipFill>
                      <a:blip r:embed="rId5"/>
                      <a:stretch>
                        <a:fillRect/>
                      </a:stretch>
                    </p:blipFill>
                    <p:spPr>
                      <a:xfrm>
                        <a:off x="687949" y="5486400"/>
                        <a:ext cx="759851" cy="41669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4396473-D58C-43CB-9F3F-DE7644C13FB2}"/>
              </a:ext>
            </a:extLst>
          </p:cNvPr>
          <p:cNvSpPr>
            <a:spLocks noGrp="1"/>
          </p:cNvSpPr>
          <p:nvPr>
            <p:ph idx="12"/>
          </p:nvPr>
        </p:nvSpPr>
        <p:spPr>
          <a:xfrm>
            <a:off x="1294638" y="5422392"/>
            <a:ext cx="3733800" cy="507935"/>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 y = 0</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can be viewed as</a:t>
            </a:r>
            <a:endParaRPr lang="en-US" dirty="0"/>
          </a:p>
        </p:txBody>
      </p:sp>
      <p:graphicFrame>
        <p:nvGraphicFramePr>
          <p:cNvPr id="19" name="Object 18">
            <a:extLst>
              <a:ext uri="{FF2B5EF4-FFF2-40B4-BE49-F238E27FC236}">
                <a16:creationId xmlns:a16="http://schemas.microsoft.com/office/drawing/2014/main" id="{081201DE-B384-49DC-98FB-840DEE6FF8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1361162"/>
              </p:ext>
            </p:extLst>
          </p:nvPr>
        </p:nvGraphicFramePr>
        <p:xfrm>
          <a:off x="4855464" y="5486400"/>
          <a:ext cx="303862" cy="329184"/>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
                      <p:cNvPicPr/>
                      <p:nvPr/>
                    </p:nvPicPr>
                    <p:blipFill>
                      <a:blip r:embed="rId7"/>
                      <a:stretch>
                        <a:fillRect/>
                      </a:stretch>
                    </p:blipFill>
                    <p:spPr>
                      <a:xfrm>
                        <a:off x="4855464" y="5486400"/>
                        <a:ext cx="303862" cy="32918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D693557-0D42-4832-AC36-66BA296F9D53}"/>
              </a:ext>
            </a:extLst>
          </p:cNvPr>
          <p:cNvSpPr>
            <a:spLocks noGrp="1"/>
          </p:cNvSpPr>
          <p:nvPr>
            <p:ph idx="13"/>
          </p:nvPr>
        </p:nvSpPr>
        <p:spPr>
          <a:xfrm>
            <a:off x="4937760" y="5427007"/>
            <a:ext cx="2819400" cy="535477"/>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Q</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where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Q</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is</a:t>
            </a:r>
            <a:endParaRPr lang="en-US" dirty="0"/>
          </a:p>
        </p:txBody>
      </p:sp>
      <p:graphicFrame>
        <p:nvGraphicFramePr>
          <p:cNvPr id="17" name="Object 16">
            <a:extLst>
              <a:ext uri="{FF2B5EF4-FFF2-40B4-BE49-F238E27FC236}">
                <a16:creationId xmlns:a16="http://schemas.microsoft.com/office/drawing/2014/main" id="{ECC81A20-B01F-42AF-A1ED-5C1E84F7B3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1258696"/>
              </p:ext>
            </p:extLst>
          </p:nvPr>
        </p:nvGraphicFramePr>
        <p:xfrm>
          <a:off x="969264" y="5879592"/>
          <a:ext cx="251460" cy="301752"/>
        </p:xfrm>
        <a:graphic>
          <a:graphicData uri="http://schemas.openxmlformats.org/presentationml/2006/ole">
            <mc:AlternateContent xmlns:mc="http://schemas.openxmlformats.org/markup-compatibility/2006">
              <mc:Choice xmlns:v="urn:schemas-microsoft-com:vml" Requires="v">
                <p:oleObj name="Equation" r:id="rId8" imgW="126720" imgH="152280" progId="Equation.DSMT4">
                  <p:embed/>
                </p:oleObj>
              </mc:Choice>
              <mc:Fallback>
                <p:oleObj name="Equation" r:id="rId8" imgW="126720" imgH="152280" progId="Equation.DSMT4">
                  <p:embed/>
                  <p:pic>
                    <p:nvPicPr>
                      <p:cNvPr id="18" name="Object 17">
                        <a:extLst>
                          <a:ext uri="{FF2B5EF4-FFF2-40B4-BE49-F238E27FC236}">
                            <a16:creationId xmlns:a16="http://schemas.microsoft.com/office/drawing/2014/main" id="{CCF84AFA-86D0-424B-9B8B-EFFF32789B62}"/>
                          </a:ext>
                        </a:extLst>
                      </p:cNvPr>
                      <p:cNvPicPr/>
                      <p:nvPr/>
                    </p:nvPicPr>
                    <p:blipFill>
                      <a:blip r:embed="rId9"/>
                      <a:stretch>
                        <a:fillRect/>
                      </a:stretch>
                    </p:blipFill>
                    <p:spPr>
                      <a:xfrm>
                        <a:off x="969264" y="5879592"/>
                        <a:ext cx="251460" cy="30175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9E0931E-A369-49DD-B130-813FFDFB8E9F}"/>
              </a:ext>
            </a:extLst>
          </p:cNvPr>
          <p:cNvSpPr>
            <a:spLocks noGrp="1"/>
          </p:cNvSpPr>
          <p:nvPr>
            <p:ph idx="14"/>
          </p:nvPr>
        </p:nvSpPr>
        <p:spPr>
          <a:xfrm>
            <a:off x="1074964" y="5807799"/>
            <a:ext cx="4398264" cy="458416"/>
          </a:xfrm>
        </p:spPr>
        <p:txBody>
          <a:bodyPr/>
          <a:lstStyle/>
          <a:p>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y P(x, y)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where </a:t>
            </a:r>
            <a:r>
              <a:rPr kumimoji="0" lang="en-US" sz="24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P(x, y) is (x + y = 0</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a:t>
            </a:r>
            <a:endParaRPr lang="en-US" dirty="0"/>
          </a:p>
        </p:txBody>
      </p:sp>
      <p:sp>
        <p:nvSpPr>
          <p:cNvPr id="15" name="Slide Number Placeholder 5">
            <a:extLst>
              <a:ext uri="{FF2B5EF4-FFF2-40B4-BE49-F238E27FC236}">
                <a16:creationId xmlns:a16="http://schemas.microsoft.com/office/drawing/2014/main" id="{37964CF3-3657-47B7-9320-B85EE0FF0F0E}"/>
              </a:ext>
            </a:extLst>
          </p:cNvPr>
          <p:cNvSpPr txBox="1">
            <a:spLocks/>
          </p:cNvSpPr>
          <p:nvPr/>
        </p:nvSpPr>
        <p:spPr>
          <a:xfrm>
            <a:off x="8686800" y="6700887"/>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176582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4A2E-BB9B-41DD-B360-343921142D91}"/>
              </a:ext>
            </a:extLst>
          </p:cNvPr>
          <p:cNvSpPr>
            <a:spLocks noGrp="1"/>
          </p:cNvSpPr>
          <p:nvPr>
            <p:ph type="title"/>
          </p:nvPr>
        </p:nvSpPr>
        <p:spPr/>
        <p:txBody>
          <a:bodyPr/>
          <a:lstStyle/>
          <a:p>
            <a:r>
              <a:rPr lang="en-IN" dirty="0"/>
              <a:t>Thinking of Nested Quantification</a:t>
            </a:r>
            <a:endParaRPr lang="en-US" dirty="0"/>
          </a:p>
        </p:txBody>
      </p:sp>
      <p:sp>
        <p:nvSpPr>
          <p:cNvPr id="3" name="Content Placeholder 2">
            <a:extLst>
              <a:ext uri="{FF2B5EF4-FFF2-40B4-BE49-F238E27FC236}">
                <a16:creationId xmlns:a16="http://schemas.microsoft.com/office/drawing/2014/main" id="{D7B8A927-92EE-4CEA-BDC9-75569E773E30}"/>
              </a:ext>
            </a:extLst>
          </p:cNvPr>
          <p:cNvSpPr>
            <a:spLocks noGrp="1"/>
          </p:cNvSpPr>
          <p:nvPr>
            <p:ph idx="1"/>
          </p:nvPr>
        </p:nvSpPr>
        <p:spPr>
          <a:xfrm>
            <a:off x="457200" y="1295400"/>
            <a:ext cx="8382000" cy="52578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Nested Loops</a:t>
            </a:r>
          </a:p>
          <a:p>
            <a:pPr marL="0" marR="0" lvl="1" indent="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To see if</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8" name="Object 17">
            <a:extLst>
              <a:ext uri="{FF2B5EF4-FFF2-40B4-BE49-F238E27FC236}">
                <a16:creationId xmlns:a16="http://schemas.microsoft.com/office/drawing/2014/main" id="{695F1432-9F2B-43F2-9771-A15749C456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0115432"/>
              </p:ext>
            </p:extLst>
          </p:nvPr>
        </p:nvGraphicFramePr>
        <p:xfrm>
          <a:off x="1463040" y="1804702"/>
          <a:ext cx="797139" cy="347472"/>
        </p:xfrm>
        <a:graphic>
          <a:graphicData uri="http://schemas.openxmlformats.org/presentationml/2006/ole">
            <mc:AlternateContent xmlns:mc="http://schemas.openxmlformats.org/markup-compatibility/2006">
              <mc:Choice xmlns:v="urn:schemas-microsoft-com:vml" Requires="v">
                <p:oleObj name="Equation" r:id="rId2" imgW="495000" imgH="215640" progId="Equation.DSMT4">
                  <p:embed/>
                </p:oleObj>
              </mc:Choice>
              <mc:Fallback>
                <p:oleObj name="Equation" r:id="rId2" imgW="495000" imgH="215640" progId="Equation.DSMT4">
                  <p:embed/>
                  <p:pic>
                    <p:nvPicPr>
                      <p:cNvPr id="0" name=""/>
                      <p:cNvPicPr/>
                      <p:nvPr/>
                    </p:nvPicPr>
                    <p:blipFill>
                      <a:blip r:embed="rId3"/>
                      <a:stretch>
                        <a:fillRect/>
                      </a:stretch>
                    </p:blipFill>
                    <p:spPr>
                      <a:xfrm>
                        <a:off x="1463040" y="1804702"/>
                        <a:ext cx="797139" cy="3474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C65F81C-58F1-4983-9875-5A46748FD5EF}"/>
              </a:ext>
            </a:extLst>
          </p:cNvPr>
          <p:cNvSpPr>
            <a:spLocks noGrp="1"/>
          </p:cNvSpPr>
          <p:nvPr>
            <p:ph idx="10"/>
          </p:nvPr>
        </p:nvSpPr>
        <p:spPr>
          <a:xfrm>
            <a:off x="2133600" y="1745826"/>
            <a:ext cx="4495800" cy="406348"/>
          </a:xfrm>
        </p:spPr>
        <p:txBody>
          <a:bodyPr/>
          <a:lstStyle/>
          <a:p>
            <a:pPr marL="0" marR="0" lvl="1" indent="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0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true, loop through the values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p>
        </p:txBody>
      </p:sp>
      <p:sp>
        <p:nvSpPr>
          <p:cNvPr id="5" name="Content Placeholder 4">
            <a:extLst>
              <a:ext uri="{FF2B5EF4-FFF2-40B4-BE49-F238E27FC236}">
                <a16:creationId xmlns:a16="http://schemas.microsoft.com/office/drawing/2014/main" id="{E0518860-BDC4-4631-8AD6-D73704913C4A}"/>
              </a:ext>
            </a:extLst>
          </p:cNvPr>
          <p:cNvSpPr>
            <a:spLocks noGrp="1"/>
          </p:cNvSpPr>
          <p:nvPr>
            <p:ph idx="11"/>
          </p:nvPr>
        </p:nvSpPr>
        <p:spPr>
          <a:xfrm>
            <a:off x="455645" y="2121408"/>
            <a:ext cx="4725955" cy="760103"/>
          </a:xfrm>
        </p:spPr>
        <p:txBody>
          <a:bodyPr/>
          <a:lstStyle/>
          <a:p>
            <a:pPr marL="347472" marR="0" lvl="2" indent="-347472" algn="l" defTabSz="457200" rtl="0" eaLnBrk="1" fontAlgn="auto" latinLnBrk="0" hangingPunct="1">
              <a:lnSpc>
                <a:spcPct val="100000"/>
              </a:lnSpc>
              <a:spcBef>
                <a:spcPts val="0"/>
              </a:spcBef>
              <a:spcAft>
                <a:spcPts val="6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each step, loop through the values for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y</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p>
          <a:p>
            <a:pPr marL="347472" marR="0" lvl="2" indent="-347472" algn="l" defTabSz="457200" rtl="0" eaLnBrk="1" fontAlgn="auto" latinLnBrk="0" hangingPunct="1">
              <a:lnSpc>
                <a:spcPct val="100000"/>
              </a:lnSpc>
              <a:spcBef>
                <a:spcPts val="0"/>
              </a:spcBef>
              <a:spcAft>
                <a:spcPts val="6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If for some pair of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 </a:t>
            </a:r>
            <a:r>
              <a:rPr kumimoji="0" lang="en-US" sz="1800" b="0" i="0"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and</a:t>
            </a:r>
            <a:r>
              <a:rPr kumimoji="0" lang="en-US" sz="1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y</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P(</a:t>
            </a:r>
            <a:r>
              <a:rPr kumimoji="0" lang="en-US" sz="1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false, then</a:t>
            </a:r>
            <a:endParaRPr lang="en-US" dirty="0"/>
          </a:p>
        </p:txBody>
      </p:sp>
      <p:graphicFrame>
        <p:nvGraphicFramePr>
          <p:cNvPr id="19" name="Object 18">
            <a:extLst>
              <a:ext uri="{FF2B5EF4-FFF2-40B4-BE49-F238E27FC236}">
                <a16:creationId xmlns:a16="http://schemas.microsoft.com/office/drawing/2014/main" id="{22001890-57BD-4806-8E63-CA84A6F40A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3174777"/>
              </p:ext>
            </p:extLst>
          </p:nvPr>
        </p:nvGraphicFramePr>
        <p:xfrm>
          <a:off x="5105400" y="2514600"/>
          <a:ext cx="797142" cy="347472"/>
        </p:xfrm>
        <a:graphic>
          <a:graphicData uri="http://schemas.openxmlformats.org/presentationml/2006/ole">
            <mc:AlternateContent xmlns:mc="http://schemas.openxmlformats.org/markup-compatibility/2006">
              <mc:Choice xmlns:v="urn:schemas-microsoft-com:vml" Requires="v">
                <p:oleObj name="Equation" r:id="rId4" imgW="495000" imgH="215640" progId="Equation.DSMT4">
                  <p:embed/>
                </p:oleObj>
              </mc:Choice>
              <mc:Fallback>
                <p:oleObj name="Equation" r:id="rId4" imgW="495000" imgH="215640" progId="Equation.DSMT4">
                  <p:embed/>
                  <p:pic>
                    <p:nvPicPr>
                      <p:cNvPr id="0" name=""/>
                      <p:cNvPicPr/>
                      <p:nvPr/>
                    </p:nvPicPr>
                    <p:blipFill>
                      <a:blip r:embed="rId5"/>
                      <a:stretch>
                        <a:fillRect/>
                      </a:stretch>
                    </p:blipFill>
                    <p:spPr>
                      <a:xfrm>
                        <a:off x="5105400" y="2514600"/>
                        <a:ext cx="797142" cy="34747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F9B7F7F-E52D-42C5-B084-CEA470DABAA2}"/>
              </a:ext>
            </a:extLst>
          </p:cNvPr>
          <p:cNvSpPr>
            <a:spLocks noGrp="1"/>
          </p:cNvSpPr>
          <p:nvPr>
            <p:ph idx="12"/>
          </p:nvPr>
        </p:nvSpPr>
        <p:spPr>
          <a:xfrm>
            <a:off x="5791200" y="2475633"/>
            <a:ext cx="3086100" cy="386439"/>
          </a:xfrm>
        </p:spPr>
        <p:txBody>
          <a:bodyPr/>
          <a:lstStyle/>
          <a:p>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1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false and both the outer</a:t>
            </a:r>
            <a:endParaRPr lang="en-US" dirty="0"/>
          </a:p>
        </p:txBody>
      </p:sp>
      <p:sp>
        <p:nvSpPr>
          <p:cNvPr id="7" name="Content Placeholder 6">
            <a:extLst>
              <a:ext uri="{FF2B5EF4-FFF2-40B4-BE49-F238E27FC236}">
                <a16:creationId xmlns:a16="http://schemas.microsoft.com/office/drawing/2014/main" id="{472B30BF-E4F3-419C-8424-11B544B4E658}"/>
              </a:ext>
            </a:extLst>
          </p:cNvPr>
          <p:cNvSpPr>
            <a:spLocks noGrp="1"/>
          </p:cNvSpPr>
          <p:nvPr>
            <p:ph idx="13"/>
          </p:nvPr>
        </p:nvSpPr>
        <p:spPr>
          <a:xfrm>
            <a:off x="455645" y="2732981"/>
            <a:ext cx="3125755" cy="367852"/>
          </a:xfrm>
        </p:spPr>
        <p:txBody>
          <a:bodyPr/>
          <a:lstStyle/>
          <a:p>
            <a:pPr marL="347472" marR="0" lvl="2" indent="0" algn="l" defTabSz="457200" rtl="0" eaLnBrk="1" fontAlgn="auto" latinLnBrk="0" hangingPunct="1">
              <a:lnSpc>
                <a:spcPct val="100000"/>
              </a:lnSpc>
              <a:spcBef>
                <a:spcPts val="0"/>
              </a:spcBef>
              <a:spcAft>
                <a:spcPts val="600"/>
              </a:spcAft>
              <a:buClr>
                <a:srgbClr val="B60000"/>
              </a:buClr>
              <a:buSzTx/>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and inner loop terminate.</a:t>
            </a:r>
            <a:endParaRPr lang="en-US" dirty="0"/>
          </a:p>
        </p:txBody>
      </p:sp>
      <p:graphicFrame>
        <p:nvGraphicFramePr>
          <p:cNvPr id="16" name="Object 15">
            <a:extLst>
              <a:ext uri="{FF2B5EF4-FFF2-40B4-BE49-F238E27FC236}">
                <a16:creationId xmlns:a16="http://schemas.microsoft.com/office/drawing/2014/main" id="{F67F2971-00D3-4AAC-BDD4-A3CF11D244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99519605"/>
              </p:ext>
            </p:extLst>
          </p:nvPr>
        </p:nvGraphicFramePr>
        <p:xfrm>
          <a:off x="856040" y="3154680"/>
          <a:ext cx="839096" cy="365760"/>
        </p:xfrm>
        <a:graphic>
          <a:graphicData uri="http://schemas.openxmlformats.org/presentationml/2006/ole">
            <mc:AlternateContent xmlns:mc="http://schemas.openxmlformats.org/markup-compatibility/2006">
              <mc:Choice xmlns:v="urn:schemas-microsoft-com:vml" Requires="v">
                <p:oleObj name="Equation" r:id="rId6" imgW="495000" imgH="215640" progId="Equation.DSMT4">
                  <p:embed/>
                </p:oleObj>
              </mc:Choice>
              <mc:Fallback>
                <p:oleObj name="Equation" r:id="rId6" imgW="495000" imgH="215640" progId="Equation.DSMT4">
                  <p:embed/>
                  <p:pic>
                    <p:nvPicPr>
                      <p:cNvPr id="0" name=""/>
                      <p:cNvPicPr/>
                      <p:nvPr/>
                    </p:nvPicPr>
                    <p:blipFill>
                      <a:blip r:embed="rId7"/>
                      <a:stretch>
                        <a:fillRect/>
                      </a:stretch>
                    </p:blipFill>
                    <p:spPr>
                      <a:xfrm>
                        <a:off x="856040" y="3154680"/>
                        <a:ext cx="839096" cy="36576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A16256E-3C14-4F69-A0E2-5B8DAB28B5BC}"/>
              </a:ext>
            </a:extLst>
          </p:cNvPr>
          <p:cNvSpPr>
            <a:spLocks noGrp="1"/>
          </p:cNvSpPr>
          <p:nvPr>
            <p:ph idx="14"/>
          </p:nvPr>
        </p:nvSpPr>
        <p:spPr>
          <a:xfrm>
            <a:off x="1575636" y="3094519"/>
            <a:ext cx="7211927" cy="381000"/>
          </a:xfrm>
        </p:spPr>
        <p:txBody>
          <a:bodyPr/>
          <a:lstStyle/>
          <a:p>
            <a:pPr marL="0" marR="0" lvl="1" indent="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0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true</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if the outer loop ends after stepping through each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endPar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endParaRPr>
          </a:p>
        </p:txBody>
      </p:sp>
      <p:sp>
        <p:nvSpPr>
          <p:cNvPr id="9" name="Content Placeholder 8">
            <a:extLst>
              <a:ext uri="{FF2B5EF4-FFF2-40B4-BE49-F238E27FC236}">
                <a16:creationId xmlns:a16="http://schemas.microsoft.com/office/drawing/2014/main" id="{B014FD26-2B34-400C-AD33-3DC07A713F40}"/>
              </a:ext>
            </a:extLst>
          </p:cNvPr>
          <p:cNvSpPr>
            <a:spLocks noGrp="1"/>
          </p:cNvSpPr>
          <p:nvPr>
            <p:ph idx="15"/>
          </p:nvPr>
        </p:nvSpPr>
        <p:spPr>
          <a:xfrm>
            <a:off x="455645" y="3491991"/>
            <a:ext cx="1219200" cy="42742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Symbol"/>
              </a:rPr>
              <a:t>To see if</a:t>
            </a:r>
            <a:endParaRPr lang="en-US" dirty="0"/>
          </a:p>
        </p:txBody>
      </p:sp>
      <p:graphicFrame>
        <p:nvGraphicFramePr>
          <p:cNvPr id="20" name="Object 19">
            <a:extLst>
              <a:ext uri="{FF2B5EF4-FFF2-40B4-BE49-F238E27FC236}">
                <a16:creationId xmlns:a16="http://schemas.microsoft.com/office/drawing/2014/main" id="{EC9C123E-EBB6-4C72-AEF5-01D8E36E10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70006397"/>
              </p:ext>
            </p:extLst>
          </p:nvPr>
        </p:nvGraphicFramePr>
        <p:xfrm>
          <a:off x="1463040" y="3533747"/>
          <a:ext cx="755650" cy="347662"/>
        </p:xfrm>
        <a:graphic>
          <a:graphicData uri="http://schemas.openxmlformats.org/presentationml/2006/ole">
            <mc:AlternateContent xmlns:mc="http://schemas.openxmlformats.org/markup-compatibility/2006">
              <mc:Choice xmlns:v="urn:schemas-microsoft-com:vml" Requires="v">
                <p:oleObj name="Equation" r:id="rId8" imgW="469800" imgH="215640" progId="Equation.DSMT4">
                  <p:embed/>
                </p:oleObj>
              </mc:Choice>
              <mc:Fallback>
                <p:oleObj name="Equation" r:id="rId8" imgW="469800" imgH="215640" progId="Equation.DSMT4">
                  <p:embed/>
                  <p:pic>
                    <p:nvPicPr>
                      <p:cNvPr id="0" name=""/>
                      <p:cNvPicPr/>
                      <p:nvPr/>
                    </p:nvPicPr>
                    <p:blipFill>
                      <a:blip r:embed="rId9"/>
                      <a:stretch>
                        <a:fillRect/>
                      </a:stretch>
                    </p:blipFill>
                    <p:spPr>
                      <a:xfrm>
                        <a:off x="1463040" y="3533747"/>
                        <a:ext cx="755650" cy="34766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BF52BF4-1F61-4726-BD42-CCBD3F2BAA34}"/>
              </a:ext>
            </a:extLst>
          </p:cNvPr>
          <p:cNvSpPr>
            <a:spLocks noGrp="1"/>
          </p:cNvSpPr>
          <p:nvPr>
            <p:ph idx="16"/>
          </p:nvPr>
        </p:nvSpPr>
        <p:spPr>
          <a:xfrm>
            <a:off x="2093976" y="3485406"/>
            <a:ext cx="4419600" cy="381000"/>
          </a:xfrm>
        </p:spPr>
        <p:txBody>
          <a:bodyPr/>
          <a:lstStyle/>
          <a:p>
            <a:pPr marL="0" marR="0" lvl="1" indent="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0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true, loop through the values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p>
        </p:txBody>
      </p:sp>
      <p:sp>
        <p:nvSpPr>
          <p:cNvPr id="11" name="Content Placeholder 10">
            <a:extLst>
              <a:ext uri="{FF2B5EF4-FFF2-40B4-BE49-F238E27FC236}">
                <a16:creationId xmlns:a16="http://schemas.microsoft.com/office/drawing/2014/main" id="{54407982-CB5A-4D41-809A-CDB1EB2DE5CC}"/>
              </a:ext>
            </a:extLst>
          </p:cNvPr>
          <p:cNvSpPr>
            <a:spLocks noGrp="1"/>
          </p:cNvSpPr>
          <p:nvPr>
            <p:ph idx="17"/>
          </p:nvPr>
        </p:nvSpPr>
        <p:spPr>
          <a:xfrm>
            <a:off x="457200" y="3858768"/>
            <a:ext cx="7924800" cy="1126384"/>
          </a:xfrm>
        </p:spPr>
        <p:txBody>
          <a:bodyPr/>
          <a:lstStyle/>
          <a:p>
            <a:pPr marL="347472" marR="0" lvl="2" indent="-347472" algn="l" defTabSz="457200" rtl="0" eaLnBrk="1" fontAlgn="auto" latinLnBrk="0" hangingPunct="1">
              <a:lnSpc>
                <a:spcPct val="100000"/>
              </a:lnSpc>
              <a:spcBef>
                <a:spcPts val="0"/>
              </a:spcBef>
              <a:spcAft>
                <a:spcPts val="6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each step, loop through the values for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y.</a:t>
            </a:r>
          </a:p>
          <a:p>
            <a:pPr marL="347472" marR="0" lvl="2" indent="-347472" algn="l" defTabSz="457200" rtl="0" eaLnBrk="1" fontAlgn="auto" latinLnBrk="0" hangingPunct="1">
              <a:lnSpc>
                <a:spcPct val="100000"/>
              </a:lnSpc>
              <a:spcBef>
                <a:spcPts val="0"/>
              </a:spcBef>
              <a:spcAft>
                <a:spcPts val="6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The inner loop ends when a pair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and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y</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is found such that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P</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y) is true.</a:t>
            </a:r>
          </a:p>
          <a:p>
            <a:pPr marL="347472" marR="0" lvl="2" indent="-347472" algn="l" defTabSz="457200" rtl="0" eaLnBrk="1" fontAlgn="auto" latinLnBrk="0" hangingPunct="1">
              <a:lnSpc>
                <a:spcPct val="100000"/>
              </a:lnSpc>
              <a:spcBef>
                <a:spcPts val="0"/>
              </a:spcBef>
              <a:spcAft>
                <a:spcPts val="6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If no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y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is found such that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P</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y) is true the outer loop terminates as</a:t>
            </a:r>
            <a:endParaRPr lang="en-US" dirty="0"/>
          </a:p>
        </p:txBody>
      </p:sp>
      <p:graphicFrame>
        <p:nvGraphicFramePr>
          <p:cNvPr id="21" name="Object 20">
            <a:extLst>
              <a:ext uri="{FF2B5EF4-FFF2-40B4-BE49-F238E27FC236}">
                <a16:creationId xmlns:a16="http://schemas.microsoft.com/office/drawing/2014/main" id="{EB24302A-4C83-4C2E-B3F1-FE2E5CB565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3664038"/>
              </p:ext>
            </p:extLst>
          </p:nvPr>
        </p:nvGraphicFramePr>
        <p:xfrm>
          <a:off x="7260336" y="4608576"/>
          <a:ext cx="756263" cy="347472"/>
        </p:xfrm>
        <a:graphic>
          <a:graphicData uri="http://schemas.openxmlformats.org/presentationml/2006/ole">
            <mc:AlternateContent xmlns:mc="http://schemas.openxmlformats.org/markup-compatibility/2006">
              <mc:Choice xmlns:v="urn:schemas-microsoft-com:vml" Requires="v">
                <p:oleObj name="Equation" r:id="rId10" imgW="469800" imgH="215640" progId="Equation.DSMT4">
                  <p:embed/>
                </p:oleObj>
              </mc:Choice>
              <mc:Fallback>
                <p:oleObj name="Equation" r:id="rId10" imgW="469800" imgH="215640" progId="Equation.DSMT4">
                  <p:embed/>
                  <p:pic>
                    <p:nvPicPr>
                      <p:cNvPr id="0" name=""/>
                      <p:cNvPicPr/>
                      <p:nvPr/>
                    </p:nvPicPr>
                    <p:blipFill>
                      <a:blip r:embed="rId11"/>
                      <a:stretch>
                        <a:fillRect/>
                      </a:stretch>
                    </p:blipFill>
                    <p:spPr>
                      <a:xfrm>
                        <a:off x="7260336" y="4608576"/>
                        <a:ext cx="756263" cy="34747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7B84B7F-3BAF-4201-BCD8-BB87D68F10C0}"/>
              </a:ext>
            </a:extLst>
          </p:cNvPr>
          <p:cNvSpPr>
            <a:spLocks noGrp="1"/>
          </p:cNvSpPr>
          <p:nvPr>
            <p:ph idx="18"/>
          </p:nvPr>
        </p:nvSpPr>
        <p:spPr>
          <a:xfrm>
            <a:off x="7909560" y="4562856"/>
            <a:ext cx="1005840" cy="356616"/>
          </a:xfrm>
        </p:spPr>
        <p:txBody>
          <a:bodyPr/>
          <a:lstStyle/>
          <a:p>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1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has</a:t>
            </a:r>
            <a:endParaRPr lang="en-US" dirty="0"/>
          </a:p>
        </p:txBody>
      </p:sp>
      <p:sp>
        <p:nvSpPr>
          <p:cNvPr id="13" name="Content Placeholder 12">
            <a:extLst>
              <a:ext uri="{FF2B5EF4-FFF2-40B4-BE49-F238E27FC236}">
                <a16:creationId xmlns:a16="http://schemas.microsoft.com/office/drawing/2014/main" id="{086C7E77-AAC0-430F-BCF0-14E089378EC6}"/>
              </a:ext>
            </a:extLst>
          </p:cNvPr>
          <p:cNvSpPr>
            <a:spLocks noGrp="1"/>
          </p:cNvSpPr>
          <p:nvPr>
            <p:ph type="body" sz="quarter" idx="39"/>
          </p:nvPr>
        </p:nvSpPr>
        <p:spPr>
          <a:xfrm>
            <a:off x="905256" y="4855464"/>
            <a:ext cx="2436966" cy="323459"/>
          </a:xfrm>
        </p:spPr>
        <p:txBody>
          <a:bodyPr/>
          <a:lstStyle/>
          <a:p>
            <a:pPr marL="0" marR="0" lvl="2" algn="l" defTabSz="457200" rtl="0" eaLnBrk="1" fontAlgn="auto" latinLnBrk="0" hangingPunct="1">
              <a:lnSpc>
                <a:spcPct val="100000"/>
              </a:lnSpc>
              <a:spcBef>
                <a:spcPts val="0"/>
              </a:spcBef>
              <a:spcAft>
                <a:spcPts val="600"/>
              </a:spcAft>
              <a:buClr>
                <a:srgbClr val="B60000"/>
              </a:buClr>
              <a:buSzTx/>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been shown to be false.</a:t>
            </a:r>
          </a:p>
        </p:txBody>
      </p:sp>
      <p:graphicFrame>
        <p:nvGraphicFramePr>
          <p:cNvPr id="22" name="Object 21">
            <a:extLst>
              <a:ext uri="{FF2B5EF4-FFF2-40B4-BE49-F238E27FC236}">
                <a16:creationId xmlns:a16="http://schemas.microsoft.com/office/drawing/2014/main" id="{C892F45C-9756-4F15-B0FE-DE0E79CF24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0808110"/>
              </p:ext>
            </p:extLst>
          </p:nvPr>
        </p:nvGraphicFramePr>
        <p:xfrm>
          <a:off x="886968" y="5233976"/>
          <a:ext cx="818120" cy="356616"/>
        </p:xfrm>
        <a:graphic>
          <a:graphicData uri="http://schemas.openxmlformats.org/presentationml/2006/ole">
            <mc:AlternateContent xmlns:mc="http://schemas.openxmlformats.org/markup-compatibility/2006">
              <mc:Choice xmlns:v="urn:schemas-microsoft-com:vml" Requires="v">
                <p:oleObj name="Equation" r:id="rId12" imgW="495000" imgH="215640" progId="Equation.DSMT4">
                  <p:embed/>
                </p:oleObj>
              </mc:Choice>
              <mc:Fallback>
                <p:oleObj name="Equation" r:id="rId12" imgW="495000" imgH="215640" progId="Equation.DSMT4">
                  <p:embed/>
                  <p:pic>
                    <p:nvPicPr>
                      <p:cNvPr id="0" name=""/>
                      <p:cNvPicPr/>
                      <p:nvPr/>
                    </p:nvPicPr>
                    <p:blipFill>
                      <a:blip r:embed="rId13"/>
                      <a:stretch>
                        <a:fillRect/>
                      </a:stretch>
                    </p:blipFill>
                    <p:spPr>
                      <a:xfrm>
                        <a:off x="886968" y="5233976"/>
                        <a:ext cx="818120" cy="35661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1D75FC6-46C0-4BCC-AEA6-6C0F70F3074E}"/>
              </a:ext>
            </a:extLst>
          </p:cNvPr>
          <p:cNvSpPr>
            <a:spLocks noGrp="1"/>
          </p:cNvSpPr>
          <p:nvPr>
            <p:ph type="body" sz="quarter" idx="40"/>
          </p:nvPr>
        </p:nvSpPr>
        <p:spPr>
          <a:xfrm>
            <a:off x="573833" y="5125302"/>
            <a:ext cx="8305800" cy="1547827"/>
          </a:xfrm>
        </p:spPr>
        <p:txBody>
          <a:bodyPr/>
          <a:lstStyle/>
          <a:p>
            <a:pPr marL="1115568" marR="0" lvl="1" indent="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0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true</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if the outer loop ends after stepping through each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x</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If the domains of the variables are infinite, then this process can not actually be carried out.</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a:p>
            <a:endParaRPr lang="en-US" dirty="0"/>
          </a:p>
        </p:txBody>
      </p:sp>
      <p:sp>
        <p:nvSpPr>
          <p:cNvPr id="17" name="Slide Number Placeholder 5">
            <a:extLst>
              <a:ext uri="{FF2B5EF4-FFF2-40B4-BE49-F238E27FC236}">
                <a16:creationId xmlns:a16="http://schemas.microsoft.com/office/drawing/2014/main" id="{A1842CCC-D49F-46A3-8EFB-62CEA9488A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46721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CB72-0CDD-465A-866B-91516C982666}"/>
              </a:ext>
            </a:extLst>
          </p:cNvPr>
          <p:cNvSpPr>
            <a:spLocks noGrp="1"/>
          </p:cNvSpPr>
          <p:nvPr>
            <p:ph type="title"/>
          </p:nvPr>
        </p:nvSpPr>
        <p:spPr/>
        <p:txBody>
          <a:bodyPr/>
          <a:lstStyle/>
          <a:p>
            <a:r>
              <a:rPr lang="en-IN" dirty="0"/>
              <a:t>Order of Quantifiers</a:t>
            </a:r>
            <a:endParaRPr lang="en-US" dirty="0"/>
          </a:p>
        </p:txBody>
      </p:sp>
      <p:sp>
        <p:nvSpPr>
          <p:cNvPr id="3" name="Content Placeholder 2">
            <a:extLst>
              <a:ext uri="{FF2B5EF4-FFF2-40B4-BE49-F238E27FC236}">
                <a16:creationId xmlns:a16="http://schemas.microsoft.com/office/drawing/2014/main" id="{B609F462-6064-4453-8AE2-A3103C10B363}"/>
              </a:ext>
            </a:extLst>
          </p:cNvPr>
          <p:cNvSpPr>
            <a:spLocks noGrp="1"/>
          </p:cNvSpPr>
          <p:nvPr>
            <p:ph idx="1"/>
          </p:nvPr>
        </p:nvSpPr>
        <p:spPr>
          <a:xfrm>
            <a:off x="457200" y="1295400"/>
            <a:ext cx="8458200" cy="4114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Examples</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0" indent="-457200" algn="l" defTabSz="457200" rtl="0" eaLnBrk="1" fontAlgn="auto" latinLnBrk="0" hangingPunct="1">
              <a:lnSpc>
                <a:spcPct val="100000"/>
              </a:lnSpc>
              <a:spcBef>
                <a:spcPts val="120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x,y</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the statement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x + y = y + x</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Assume that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real numbers. Then</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endParaRPr>
          </a:p>
        </p:txBody>
      </p:sp>
      <p:graphicFrame>
        <p:nvGraphicFramePr>
          <p:cNvPr id="16" name="Object 15">
            <a:extLst>
              <a:ext uri="{FF2B5EF4-FFF2-40B4-BE49-F238E27FC236}">
                <a16:creationId xmlns:a16="http://schemas.microsoft.com/office/drawing/2014/main" id="{715957D1-65E8-4122-AC26-6A60FFA0EE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9941602"/>
              </p:ext>
            </p:extLst>
          </p:nvPr>
        </p:nvGraphicFramePr>
        <p:xfrm>
          <a:off x="5715000" y="2505456"/>
          <a:ext cx="1135063" cy="493713"/>
        </p:xfrm>
        <a:graphic>
          <a:graphicData uri="http://schemas.openxmlformats.org/presentationml/2006/ole">
            <mc:AlternateContent xmlns:mc="http://schemas.openxmlformats.org/markup-compatibility/2006">
              <mc:Choice xmlns:v="urn:schemas-microsoft-com:vml" Requires="v">
                <p:oleObj name="Equation" r:id="rId2" imgW="495000" imgH="215640" progId="Equation.DSMT4">
                  <p:embed/>
                </p:oleObj>
              </mc:Choice>
              <mc:Fallback>
                <p:oleObj name="Equation" r:id="rId2" imgW="495000" imgH="215640" progId="Equation.DSMT4">
                  <p:embed/>
                  <p:pic>
                    <p:nvPicPr>
                      <p:cNvPr id="18" name="Object 17">
                        <a:extLst>
                          <a:ext uri="{FF2B5EF4-FFF2-40B4-BE49-F238E27FC236}">
                            <a16:creationId xmlns:a16="http://schemas.microsoft.com/office/drawing/2014/main" id="{695F1432-9F2B-43F2-9771-A15749C456C5}"/>
                          </a:ext>
                        </a:extLst>
                      </p:cNvPr>
                      <p:cNvPicPr/>
                      <p:nvPr/>
                    </p:nvPicPr>
                    <p:blipFill>
                      <a:blip r:embed="rId3"/>
                      <a:stretch>
                        <a:fillRect/>
                      </a:stretch>
                    </p:blipFill>
                    <p:spPr>
                      <a:xfrm>
                        <a:off x="5715000" y="2505456"/>
                        <a:ext cx="1135063" cy="4937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D82FC9C-423C-4676-8DD1-79B83D82A148}"/>
              </a:ext>
            </a:extLst>
          </p:cNvPr>
          <p:cNvSpPr>
            <a:spLocks noGrp="1"/>
          </p:cNvSpPr>
          <p:nvPr>
            <p:ph idx="10"/>
          </p:nvPr>
        </p:nvSpPr>
        <p:spPr>
          <a:xfrm>
            <a:off x="6684264" y="2441448"/>
            <a:ext cx="1447800" cy="587864"/>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and</a:t>
            </a:r>
            <a:endParaRPr lang="en-US" dirty="0"/>
          </a:p>
        </p:txBody>
      </p:sp>
      <p:graphicFrame>
        <p:nvGraphicFramePr>
          <p:cNvPr id="18" name="Object 17">
            <a:extLst>
              <a:ext uri="{FF2B5EF4-FFF2-40B4-BE49-F238E27FC236}">
                <a16:creationId xmlns:a16="http://schemas.microsoft.com/office/drawing/2014/main" id="{BAE7D109-E5B0-4F7A-B780-F685600714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0944269"/>
              </p:ext>
            </p:extLst>
          </p:nvPr>
        </p:nvGraphicFramePr>
        <p:xfrm>
          <a:off x="990600" y="2926080"/>
          <a:ext cx="1132780" cy="493776"/>
        </p:xfrm>
        <a:graphic>
          <a:graphicData uri="http://schemas.openxmlformats.org/presentationml/2006/ole">
            <mc:AlternateContent xmlns:mc="http://schemas.openxmlformats.org/markup-compatibility/2006">
              <mc:Choice xmlns:v="urn:schemas-microsoft-com:vml" Requires="v">
                <p:oleObj name="Equation" r:id="rId4" imgW="495000" imgH="215640" progId="Equation.DSMT4">
                  <p:embed/>
                </p:oleObj>
              </mc:Choice>
              <mc:Fallback>
                <p:oleObj name="Equation" r:id="rId4" imgW="495000" imgH="215640" progId="Equation.DSMT4">
                  <p:embed/>
                  <p:pic>
                    <p:nvPicPr>
                      <p:cNvPr id="0" name=""/>
                      <p:cNvPicPr/>
                      <p:nvPr/>
                    </p:nvPicPr>
                    <p:blipFill>
                      <a:blip r:embed="rId5"/>
                      <a:stretch>
                        <a:fillRect/>
                      </a:stretch>
                    </p:blipFill>
                    <p:spPr>
                      <a:xfrm>
                        <a:off x="990600" y="2926080"/>
                        <a:ext cx="1132780" cy="49377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AA3779F-AC24-460E-B080-6750956F4B9B}"/>
              </a:ext>
            </a:extLst>
          </p:cNvPr>
          <p:cNvSpPr>
            <a:spLocks noGrp="1"/>
          </p:cNvSpPr>
          <p:nvPr>
            <p:ph idx="11"/>
          </p:nvPr>
        </p:nvSpPr>
        <p:spPr>
          <a:xfrm>
            <a:off x="1941576" y="2862262"/>
            <a:ext cx="4823927" cy="562436"/>
          </a:xfrm>
        </p:spPr>
        <p:txBody>
          <a:bodyPr/>
          <a:lstStyle/>
          <a:p>
            <a:pPr marR="0" lvl="0" algn="l" defTabSz="457200" rtl="0" eaLnBrk="1" fontAlgn="auto" latinLnBrk="0" hangingPunct="1">
              <a:lnSpc>
                <a:spcPct val="100000"/>
              </a:lnSpc>
              <a:spcBef>
                <a:spcPts val="1200"/>
              </a:spcBef>
              <a:spcAft>
                <a:spcPts val="600"/>
              </a:spcAft>
              <a:buClrTx/>
              <a:buSzTx/>
              <a:tabLst/>
              <a:defRPr/>
            </a:pP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have the same truth value.</a:t>
            </a:r>
          </a:p>
        </p:txBody>
      </p:sp>
      <p:sp>
        <p:nvSpPr>
          <p:cNvPr id="6" name="Content Placeholder 5">
            <a:extLst>
              <a:ext uri="{FF2B5EF4-FFF2-40B4-BE49-F238E27FC236}">
                <a16:creationId xmlns:a16="http://schemas.microsoft.com/office/drawing/2014/main" id="{7C4450F0-B7C3-4D9C-B367-2FB9026D65DA}"/>
              </a:ext>
            </a:extLst>
          </p:cNvPr>
          <p:cNvSpPr>
            <a:spLocks noGrp="1"/>
          </p:cNvSpPr>
          <p:nvPr>
            <p:ph idx="12"/>
          </p:nvPr>
        </p:nvSpPr>
        <p:spPr>
          <a:xfrm>
            <a:off x="457200" y="3505200"/>
            <a:ext cx="8458200" cy="1080969"/>
          </a:xfrm>
        </p:spPr>
        <p:txBody>
          <a:bodyPr/>
          <a:lstStyle/>
          <a:p>
            <a:pPr marL="457200" indent="-457200">
              <a:buFont typeface="+mj-lt"/>
              <a:buAutoNum type="arabicPeriod" startAt="2"/>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Q(</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x,y</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the statement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x + y =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Assume that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real numbers. Then</a:t>
            </a:r>
            <a:endParaRPr lang="en-US" dirty="0"/>
          </a:p>
        </p:txBody>
      </p:sp>
      <p:graphicFrame>
        <p:nvGraphicFramePr>
          <p:cNvPr id="17" name="Object 16">
            <a:extLst>
              <a:ext uri="{FF2B5EF4-FFF2-40B4-BE49-F238E27FC236}">
                <a16:creationId xmlns:a16="http://schemas.microsoft.com/office/drawing/2014/main" id="{9E51C508-9CC8-4845-9C3B-2BC3B0435A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20769852"/>
              </p:ext>
            </p:extLst>
          </p:nvPr>
        </p:nvGraphicFramePr>
        <p:xfrm>
          <a:off x="4791456" y="3995738"/>
          <a:ext cx="1114425" cy="512762"/>
        </p:xfrm>
        <a:graphic>
          <a:graphicData uri="http://schemas.openxmlformats.org/presentationml/2006/ole">
            <mc:AlternateContent xmlns:mc="http://schemas.openxmlformats.org/markup-compatibility/2006">
              <mc:Choice xmlns:v="urn:schemas-microsoft-com:vml" Requires="v">
                <p:oleObj name="Equation" r:id="rId6" imgW="469800" imgH="215640" progId="Equation.DSMT4">
                  <p:embed/>
                </p:oleObj>
              </mc:Choice>
              <mc:Fallback>
                <p:oleObj name="Equation" r:id="rId6" imgW="469800" imgH="215640" progId="Equation.DSMT4">
                  <p:embed/>
                  <p:pic>
                    <p:nvPicPr>
                      <p:cNvPr id="21" name="Object 20">
                        <a:extLst>
                          <a:ext uri="{FF2B5EF4-FFF2-40B4-BE49-F238E27FC236}">
                            <a16:creationId xmlns:a16="http://schemas.microsoft.com/office/drawing/2014/main" id="{EB24302A-4C83-4C2E-B3F1-FE2E5CB565EE}"/>
                          </a:ext>
                        </a:extLst>
                      </p:cNvPr>
                      <p:cNvPicPr/>
                      <p:nvPr/>
                    </p:nvPicPr>
                    <p:blipFill>
                      <a:blip r:embed="rId7"/>
                      <a:stretch>
                        <a:fillRect/>
                      </a:stretch>
                    </p:blipFill>
                    <p:spPr>
                      <a:xfrm>
                        <a:off x="4791456" y="3995738"/>
                        <a:ext cx="1114425" cy="5127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778334A-A3DC-4A3C-ABF3-49F58AB1A1A2}"/>
              </a:ext>
            </a:extLst>
          </p:cNvPr>
          <p:cNvSpPr>
            <a:spLocks noGrp="1"/>
          </p:cNvSpPr>
          <p:nvPr>
            <p:ph idx="13"/>
          </p:nvPr>
        </p:nvSpPr>
        <p:spPr>
          <a:xfrm>
            <a:off x="5760720" y="3950208"/>
            <a:ext cx="2590800" cy="493712"/>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true</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but</a:t>
            </a:r>
            <a:endParaRPr lang="en-US" dirty="0"/>
          </a:p>
        </p:txBody>
      </p:sp>
      <p:graphicFrame>
        <p:nvGraphicFramePr>
          <p:cNvPr id="19" name="Object 18">
            <a:extLst>
              <a:ext uri="{FF2B5EF4-FFF2-40B4-BE49-F238E27FC236}">
                <a16:creationId xmlns:a16="http://schemas.microsoft.com/office/drawing/2014/main" id="{8CD03029-2380-4849-AC27-71F01393A98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86333395"/>
              </p:ext>
            </p:extLst>
          </p:nvPr>
        </p:nvGraphicFramePr>
        <p:xfrm>
          <a:off x="969264" y="4443413"/>
          <a:ext cx="1190625" cy="493712"/>
        </p:xfrm>
        <a:graphic>
          <a:graphicData uri="http://schemas.openxmlformats.org/presentationml/2006/ole">
            <mc:AlternateContent xmlns:mc="http://schemas.openxmlformats.org/markup-compatibility/2006">
              <mc:Choice xmlns:v="urn:schemas-microsoft-com:vml" Requires="v">
                <p:oleObj name="Equation" r:id="rId8" imgW="520560" imgH="215640" progId="Equation.DSMT4">
                  <p:embed/>
                </p:oleObj>
              </mc:Choice>
              <mc:Fallback>
                <p:oleObj name="Equation" r:id="rId8" imgW="520560" imgH="215640" progId="Equation.DSMT4">
                  <p:embed/>
                  <p:pic>
                    <p:nvPicPr>
                      <p:cNvPr id="0" name=""/>
                      <p:cNvPicPr/>
                      <p:nvPr/>
                    </p:nvPicPr>
                    <p:blipFill>
                      <a:blip r:embed="rId9"/>
                      <a:stretch>
                        <a:fillRect/>
                      </a:stretch>
                    </p:blipFill>
                    <p:spPr>
                      <a:xfrm>
                        <a:off x="969264" y="4443413"/>
                        <a:ext cx="1190625" cy="49371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ED71C4B-9D39-4A95-B118-1C273A77DB97}"/>
              </a:ext>
            </a:extLst>
          </p:cNvPr>
          <p:cNvSpPr>
            <a:spLocks noGrp="1"/>
          </p:cNvSpPr>
          <p:nvPr>
            <p:ph idx="14"/>
          </p:nvPr>
        </p:nvSpPr>
        <p:spPr>
          <a:xfrm>
            <a:off x="2019300" y="4382951"/>
            <a:ext cx="1943100" cy="493776"/>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a:t>
            </a:r>
            <a:r>
              <a:rPr kumimoji="0" lang="en-US" sz="28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sym typeface="Symbol"/>
              </a:rPr>
              <a:t>x,y</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Symbol"/>
              </a:rPr>
              <a:t>is false.</a:t>
            </a:r>
            <a:endParaRPr lang="en-US" dirty="0"/>
          </a:p>
        </p:txBody>
      </p:sp>
      <p:sp>
        <p:nvSpPr>
          <p:cNvPr id="15" name="Slide Number Placeholder 5">
            <a:extLst>
              <a:ext uri="{FF2B5EF4-FFF2-40B4-BE49-F238E27FC236}">
                <a16:creationId xmlns:a16="http://schemas.microsoft.com/office/drawing/2014/main" id="{89502869-C38D-423D-A0B8-9C2C8A62BF3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3828104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4CF6-4E01-4E63-A5B3-F09F9ECDE73D}"/>
              </a:ext>
            </a:extLst>
          </p:cNvPr>
          <p:cNvSpPr>
            <a:spLocks noGrp="1"/>
          </p:cNvSpPr>
          <p:nvPr>
            <p:ph type="title"/>
          </p:nvPr>
        </p:nvSpPr>
        <p:spPr/>
        <p:txBody>
          <a:bodyPr/>
          <a:lstStyle/>
          <a:p>
            <a:r>
              <a:rPr lang="en-IN" dirty="0"/>
              <a:t>Questions on Order of Quantifiers</a:t>
            </a:r>
            <a:r>
              <a:rPr lang="en-IN" sz="1500" dirty="0"/>
              <a:t> 1</a:t>
            </a:r>
            <a:endParaRPr lang="en-US" dirty="0"/>
          </a:p>
        </p:txBody>
      </p:sp>
      <p:sp>
        <p:nvSpPr>
          <p:cNvPr id="3" name="Content Placeholder 2">
            <a:extLst>
              <a:ext uri="{FF2B5EF4-FFF2-40B4-BE49-F238E27FC236}">
                <a16:creationId xmlns:a16="http://schemas.microsoft.com/office/drawing/2014/main" id="{D5A2228A-F5D1-4B4F-BA17-0AA364E08030}"/>
              </a:ext>
            </a:extLst>
          </p:cNvPr>
          <p:cNvSpPr>
            <a:spLocks noGrp="1"/>
          </p:cNvSpPr>
          <p:nvPr>
            <p:ph idx="1"/>
          </p:nvPr>
        </p:nvSpPr>
        <p:spPr>
          <a:xfrm>
            <a:off x="457200" y="1295400"/>
            <a:ext cx="7924800" cy="2057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real numbers,</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Define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x,y</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7" name="Object 16">
            <a:extLst>
              <a:ext uri="{FF2B5EF4-FFF2-40B4-BE49-F238E27FC236}">
                <a16:creationId xmlns:a16="http://schemas.microsoft.com/office/drawing/2014/main" id="{2C3F45DB-4230-4E6D-8378-ECE3370E91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1969693"/>
              </p:ext>
            </p:extLst>
          </p:nvPr>
        </p:nvGraphicFramePr>
        <p:xfrm>
          <a:off x="3026664" y="1956816"/>
          <a:ext cx="1371600" cy="457200"/>
        </p:xfrm>
        <a:graphic>
          <a:graphicData uri="http://schemas.openxmlformats.org/presentationml/2006/ole">
            <mc:AlternateContent xmlns:mc="http://schemas.openxmlformats.org/markup-compatibility/2006">
              <mc:Choice xmlns:v="urn:schemas-microsoft-com:vml" Requires="v">
                <p:oleObj name="Equation" r:id="rId2" imgW="571320" imgH="190440" progId="Equation.DSMT4">
                  <p:embed/>
                </p:oleObj>
              </mc:Choice>
              <mc:Fallback>
                <p:oleObj name="Equation" r:id="rId2" imgW="571320" imgH="190440" progId="Equation.DSMT4">
                  <p:embed/>
                  <p:pic>
                    <p:nvPicPr>
                      <p:cNvPr id="0" name=""/>
                      <p:cNvPicPr/>
                      <p:nvPr/>
                    </p:nvPicPr>
                    <p:blipFill>
                      <a:blip r:embed="rId3"/>
                      <a:stretch>
                        <a:fillRect/>
                      </a:stretch>
                    </p:blipFill>
                    <p:spPr>
                      <a:xfrm>
                        <a:off x="3026664" y="1956816"/>
                        <a:ext cx="13716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CCA1B4B-319E-4BBC-A0B3-B16AA1BC832F}"/>
              </a:ext>
            </a:extLst>
          </p:cNvPr>
          <p:cNvSpPr>
            <a:spLocks noGrp="1"/>
          </p:cNvSpPr>
          <p:nvPr>
            <p:ph idx="10"/>
          </p:nvPr>
        </p:nvSpPr>
        <p:spPr>
          <a:xfrm>
            <a:off x="914400" y="2439395"/>
            <a:ext cx="6019800" cy="587293"/>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What is the truth value of the following:</a:t>
            </a:r>
            <a:endParaRPr lang="en-US" dirty="0"/>
          </a:p>
        </p:txBody>
      </p:sp>
      <p:graphicFrame>
        <p:nvGraphicFramePr>
          <p:cNvPr id="16" name="Object 15">
            <a:extLst>
              <a:ext uri="{FF2B5EF4-FFF2-40B4-BE49-F238E27FC236}">
                <a16:creationId xmlns:a16="http://schemas.microsoft.com/office/drawing/2014/main" id="{C5469071-DB78-4B23-A96C-C55222B35A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44759826"/>
              </p:ext>
            </p:extLst>
          </p:nvPr>
        </p:nvGraphicFramePr>
        <p:xfrm>
          <a:off x="990600" y="2895600"/>
          <a:ext cx="2362200" cy="3822757"/>
        </p:xfrm>
        <a:graphic>
          <a:graphicData uri="http://schemas.openxmlformats.org/presentationml/2006/ole">
            <mc:AlternateContent xmlns:mc="http://schemas.openxmlformats.org/markup-compatibility/2006">
              <mc:Choice xmlns:v="urn:schemas-microsoft-com:vml" Requires="v">
                <p:oleObj name="Equation" r:id="rId4" imgW="1130040" imgH="1828800" progId="Equation.DSMT4">
                  <p:embed/>
                </p:oleObj>
              </mc:Choice>
              <mc:Fallback>
                <p:oleObj name="Equation" r:id="rId4" imgW="1130040" imgH="1828800" progId="Equation.DSMT4">
                  <p:embed/>
                  <p:pic>
                    <p:nvPicPr>
                      <p:cNvPr id="7" name="Object 6">
                        <a:extLst>
                          <a:ext uri="{FF2B5EF4-FFF2-40B4-BE49-F238E27FC236}">
                            <a16:creationId xmlns:a16="http://schemas.microsoft.com/office/drawing/2014/main" id="{425AEA9B-281C-4C17-9A3B-83419F4166C1}"/>
                          </a:ext>
                        </a:extLst>
                      </p:cNvPr>
                      <p:cNvPicPr/>
                      <p:nvPr/>
                    </p:nvPicPr>
                    <p:blipFill>
                      <a:blip r:embed="rId5"/>
                      <a:stretch>
                        <a:fillRect/>
                      </a:stretch>
                    </p:blipFill>
                    <p:spPr>
                      <a:xfrm>
                        <a:off x="990600" y="2895600"/>
                        <a:ext cx="2362200" cy="382275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F1367023-B207-46EE-865A-E0B108BA074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1611272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298B-C5A9-4BA8-BE17-89826CEB83A3}"/>
              </a:ext>
            </a:extLst>
          </p:cNvPr>
          <p:cNvSpPr>
            <a:spLocks noGrp="1"/>
          </p:cNvSpPr>
          <p:nvPr>
            <p:ph type="title"/>
          </p:nvPr>
        </p:nvSpPr>
        <p:spPr/>
        <p:txBody>
          <a:bodyPr/>
          <a:lstStyle/>
          <a:p>
            <a:r>
              <a:rPr lang="en-IN" dirty="0"/>
              <a:t>Questions on Order of Quantifiers</a:t>
            </a:r>
            <a:r>
              <a:rPr lang="en-IN" sz="1500" dirty="0"/>
              <a:t> 2</a:t>
            </a:r>
            <a:endParaRPr lang="en-US" dirty="0"/>
          </a:p>
        </p:txBody>
      </p:sp>
      <p:sp>
        <p:nvSpPr>
          <p:cNvPr id="3" name="Content Placeholder 2">
            <a:extLst>
              <a:ext uri="{FF2B5EF4-FFF2-40B4-BE49-F238E27FC236}">
                <a16:creationId xmlns:a16="http://schemas.microsoft.com/office/drawing/2014/main" id="{9753FCEF-4065-4601-9A9B-D590003E49D6}"/>
              </a:ext>
            </a:extLst>
          </p:cNvPr>
          <p:cNvSpPr>
            <a:spLocks noGrp="1"/>
          </p:cNvSpPr>
          <p:nvPr>
            <p:ph idx="1"/>
          </p:nvPr>
        </p:nvSpPr>
        <p:spPr>
          <a:xfrm>
            <a:off x="457200" y="1295400"/>
            <a:ext cx="7924800" cy="1828800"/>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real numbers,</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x,y</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7" name="Object 16">
            <a:extLst>
              <a:ext uri="{FF2B5EF4-FFF2-40B4-BE49-F238E27FC236}">
                <a16:creationId xmlns:a16="http://schemas.microsoft.com/office/drawing/2014/main" id="{53B2A302-D6FE-488B-BF34-B3C642C044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2094005"/>
              </p:ext>
            </p:extLst>
          </p:nvPr>
        </p:nvGraphicFramePr>
        <p:xfrm>
          <a:off x="2596896" y="1905000"/>
          <a:ext cx="1207994" cy="488950"/>
        </p:xfrm>
        <a:graphic>
          <a:graphicData uri="http://schemas.openxmlformats.org/presentationml/2006/ole">
            <mc:AlternateContent xmlns:mc="http://schemas.openxmlformats.org/markup-compatibility/2006">
              <mc:Choice xmlns:v="urn:schemas-microsoft-com:vml" Requires="v">
                <p:oleObj name="Equation" r:id="rId2" imgW="533160" imgH="215640" progId="Equation.DSMT4">
                  <p:embed/>
                </p:oleObj>
              </mc:Choice>
              <mc:Fallback>
                <p:oleObj name="Equation" r:id="rId2" imgW="533160" imgH="215640" progId="Equation.DSMT4">
                  <p:embed/>
                  <p:pic>
                    <p:nvPicPr>
                      <p:cNvPr id="0" name=""/>
                      <p:cNvPicPr/>
                      <p:nvPr/>
                    </p:nvPicPr>
                    <p:blipFill>
                      <a:blip r:embed="rId3"/>
                      <a:stretch>
                        <a:fillRect/>
                      </a:stretch>
                    </p:blipFill>
                    <p:spPr>
                      <a:xfrm>
                        <a:off x="2596896" y="1905000"/>
                        <a:ext cx="1207994" cy="4889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AB31E48-3685-4A82-8F6E-D0AC08DB34BE}"/>
              </a:ext>
            </a:extLst>
          </p:cNvPr>
          <p:cNvSpPr>
            <a:spLocks noGrp="1"/>
          </p:cNvSpPr>
          <p:nvPr>
            <p:ph idx="10"/>
          </p:nvPr>
        </p:nvSpPr>
        <p:spPr>
          <a:xfrm>
            <a:off x="457200" y="2362200"/>
            <a:ext cx="6172200" cy="567227"/>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What is the truth value of the following:</a:t>
            </a:r>
          </a:p>
        </p:txBody>
      </p:sp>
      <p:graphicFrame>
        <p:nvGraphicFramePr>
          <p:cNvPr id="16" name="Object 15">
            <a:extLst>
              <a:ext uri="{FF2B5EF4-FFF2-40B4-BE49-F238E27FC236}">
                <a16:creationId xmlns:a16="http://schemas.microsoft.com/office/drawing/2014/main" id="{24D7F5BA-C1FE-4A16-BCB4-7B84B8165D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4139011"/>
              </p:ext>
            </p:extLst>
          </p:nvPr>
        </p:nvGraphicFramePr>
        <p:xfrm>
          <a:off x="561975" y="2950080"/>
          <a:ext cx="2307696" cy="3733800"/>
        </p:xfrm>
        <a:graphic>
          <a:graphicData uri="http://schemas.openxmlformats.org/presentationml/2006/ole">
            <mc:AlternateContent xmlns:mc="http://schemas.openxmlformats.org/markup-compatibility/2006">
              <mc:Choice xmlns:v="urn:schemas-microsoft-com:vml" Requires="v">
                <p:oleObj name="Equation" r:id="rId4" imgW="1130040" imgH="1828800" progId="Equation.DSMT4">
                  <p:embed/>
                </p:oleObj>
              </mc:Choice>
              <mc:Fallback>
                <p:oleObj name="Equation" r:id="rId4" imgW="1130040" imgH="1828800" progId="Equation.DSMT4">
                  <p:embed/>
                  <p:pic>
                    <p:nvPicPr>
                      <p:cNvPr id="6" name="Object 5">
                        <a:extLst>
                          <a:ext uri="{FF2B5EF4-FFF2-40B4-BE49-F238E27FC236}">
                            <a16:creationId xmlns:a16="http://schemas.microsoft.com/office/drawing/2014/main" id="{96A8C906-B815-49DD-A14D-6D6C59DF033F}"/>
                          </a:ext>
                        </a:extLst>
                      </p:cNvPr>
                      <p:cNvPicPr/>
                      <p:nvPr/>
                    </p:nvPicPr>
                    <p:blipFill>
                      <a:blip r:embed="rId5"/>
                      <a:stretch>
                        <a:fillRect/>
                      </a:stretch>
                    </p:blipFill>
                    <p:spPr>
                      <a:xfrm>
                        <a:off x="561975" y="2950080"/>
                        <a:ext cx="2307696" cy="37338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879A5AFD-4B68-4B46-A876-1FFEFBB44B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2694798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3A99-D77F-48EB-A8A1-31AE135B7E08}"/>
              </a:ext>
            </a:extLst>
          </p:cNvPr>
          <p:cNvSpPr>
            <a:spLocks noGrp="1"/>
          </p:cNvSpPr>
          <p:nvPr>
            <p:ph type="title"/>
          </p:nvPr>
        </p:nvSpPr>
        <p:spPr/>
        <p:txBody>
          <a:bodyPr/>
          <a:lstStyle/>
          <a:p>
            <a:r>
              <a:rPr lang="en-IN" dirty="0"/>
              <a:t>Quantifications of Two Variables</a:t>
            </a:r>
            <a:endParaRPr lang="en-US" dirty="0"/>
          </a:p>
        </p:txBody>
      </p:sp>
      <p:sp>
        <p:nvSpPr>
          <p:cNvPr id="3" name="Content Placeholder 2" hidden="1">
            <a:extLst>
              <a:ext uri="{FF2B5EF4-FFF2-40B4-BE49-F238E27FC236}">
                <a16:creationId xmlns:a16="http://schemas.microsoft.com/office/drawing/2014/main" id="{63EA7E92-7074-450F-8196-441F497E8A84}"/>
              </a:ext>
            </a:extLst>
          </p:cNvPr>
          <p:cNvSpPr>
            <a:spLocks noGrp="1"/>
          </p:cNvSpPr>
          <p:nvPr>
            <p:ph idx="1"/>
          </p:nvPr>
        </p:nvSpPr>
        <p:spPr>
          <a:xfrm>
            <a:off x="3009900" y="3391080"/>
            <a:ext cx="3124200" cy="10668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Arial" panose="020B0604020202020204" pitchFamily="34" charset="0"/>
              </a:rPr>
              <a:t>The following content is arranged like a table.</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7" name="Table 2">
            <a:extLst>
              <a:ext uri="{FF2B5EF4-FFF2-40B4-BE49-F238E27FC236}">
                <a16:creationId xmlns:a16="http://schemas.microsoft.com/office/drawing/2014/main" id="{BCE66F44-1FA8-40C1-9C14-2B46EBB28514}"/>
              </a:ext>
            </a:extLst>
          </p:cNvPr>
          <p:cNvGraphicFramePr>
            <a:graphicFrameLocks/>
          </p:cNvGraphicFramePr>
          <p:nvPr>
            <p:extLst>
              <p:ext uri="{D42A27DB-BD31-4B8C-83A1-F6EECF244321}">
                <p14:modId xmlns:p14="http://schemas.microsoft.com/office/powerpoint/2010/main" val="225169577"/>
              </p:ext>
            </p:extLst>
          </p:nvPr>
        </p:nvGraphicFramePr>
        <p:xfrm>
          <a:off x="838000" y="1818360"/>
          <a:ext cx="7468000" cy="42122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5911719"/>
                    </a:ext>
                  </a:extLst>
                </a:gridCol>
                <a:gridCol w="2700000">
                  <a:extLst>
                    <a:ext uri="{9D8B030D-6E8A-4147-A177-3AD203B41FA5}">
                      <a16:colId xmlns:a16="http://schemas.microsoft.com/office/drawing/2014/main" val="3995315737"/>
                    </a:ext>
                  </a:extLst>
                </a:gridCol>
                <a:gridCol w="2736000">
                  <a:extLst>
                    <a:ext uri="{9D8B030D-6E8A-4147-A177-3AD203B41FA5}">
                      <a16:colId xmlns:a16="http://schemas.microsoft.com/office/drawing/2014/main" val="4128993999"/>
                    </a:ext>
                  </a:extLst>
                </a:gridCol>
              </a:tblGrid>
              <a:tr h="370840">
                <a:tc>
                  <a:txBody>
                    <a:bodyPr/>
                    <a:lstStyle/>
                    <a:p>
                      <a:endParaRPr lang="en-US" sz="2000" dirty="0"/>
                    </a:p>
                  </a:txBody>
                  <a:tcPr>
                    <a:solidFill>
                      <a:srgbClr val="802754"/>
                    </a:solidFill>
                  </a:tcPr>
                </a:tc>
                <a:tc>
                  <a:txBody>
                    <a:bodyPr/>
                    <a:lstStyle/>
                    <a:p>
                      <a:endParaRPr lang="en-US" sz="2000" dirty="0"/>
                    </a:p>
                  </a:txBody>
                  <a:tcPr>
                    <a:solidFill>
                      <a:srgbClr val="802754"/>
                    </a:solidFill>
                  </a:tcPr>
                </a:tc>
                <a:tc>
                  <a:txBody>
                    <a:bodyPr/>
                    <a:lstStyle/>
                    <a:p>
                      <a:endParaRPr lang="en-US" sz="2000" dirty="0"/>
                    </a:p>
                  </a:txBody>
                  <a:tcPr>
                    <a:solidFill>
                      <a:srgbClr val="802754"/>
                    </a:solidFill>
                  </a:tcPr>
                </a:tc>
                <a:extLst>
                  <a:ext uri="{0D108BD9-81ED-4DB2-BD59-A6C34878D82A}">
                    <a16:rowId xmlns:a16="http://schemas.microsoft.com/office/drawing/2014/main" val="2411331696"/>
                  </a:ext>
                </a:extLst>
              </a:tr>
              <a:tr h="1116000">
                <a:tc>
                  <a:txBody>
                    <a:bodyPr/>
                    <a:lstStyle/>
                    <a:p>
                      <a:endParaRPr lang="en-IN" sz="2000" dirty="0"/>
                    </a:p>
                  </a:txBody>
                  <a:tcPr>
                    <a:solidFill>
                      <a:srgbClr val="D8CDD1"/>
                    </a:solidFill>
                  </a:tcPr>
                </a:tc>
                <a:tc>
                  <a:txBody>
                    <a:bodyPr/>
                    <a:lstStyle/>
                    <a:p>
                      <a:endParaRPr lang="en-US" sz="2000" dirty="0"/>
                    </a:p>
                  </a:txBody>
                  <a:tcPr>
                    <a:solidFill>
                      <a:srgbClr val="D8CDD1"/>
                    </a:solidFill>
                  </a:tcPr>
                </a:tc>
                <a:tc>
                  <a:txBody>
                    <a:bodyPr/>
                    <a:lstStyle/>
                    <a:p>
                      <a:endParaRPr lang="en-US" sz="2000" dirty="0"/>
                    </a:p>
                  </a:txBody>
                  <a:tcPr>
                    <a:solidFill>
                      <a:srgbClr val="D8CDD1"/>
                    </a:solidFill>
                  </a:tcPr>
                </a:tc>
                <a:extLst>
                  <a:ext uri="{0D108BD9-81ED-4DB2-BD59-A6C34878D82A}">
                    <a16:rowId xmlns:a16="http://schemas.microsoft.com/office/drawing/2014/main" val="3213950784"/>
                  </a:ext>
                </a:extLst>
              </a:tr>
              <a:tr h="756000">
                <a:tc>
                  <a:txBody>
                    <a:bodyPr/>
                    <a:lstStyle/>
                    <a:p>
                      <a:endParaRPr lang="en-IN" sz="2000" dirty="0"/>
                    </a:p>
                  </a:txBody>
                  <a:tcPr>
                    <a:solidFill>
                      <a:srgbClr val="EDE8E9"/>
                    </a:solidFill>
                  </a:tcPr>
                </a:tc>
                <a:tc>
                  <a:txBody>
                    <a:bodyPr/>
                    <a:lstStyle/>
                    <a:p>
                      <a:endParaRPr lang="en-US" sz="2000" dirty="0"/>
                    </a:p>
                  </a:txBody>
                  <a:tcPr>
                    <a:solidFill>
                      <a:srgbClr val="EDE8E9"/>
                    </a:solidFill>
                  </a:tcPr>
                </a:tc>
                <a:tc>
                  <a:txBody>
                    <a:bodyPr/>
                    <a:lstStyle/>
                    <a:p>
                      <a:endParaRPr lang="en-US" sz="2000" dirty="0"/>
                    </a:p>
                  </a:txBody>
                  <a:tcPr>
                    <a:solidFill>
                      <a:srgbClr val="EDE8E9"/>
                    </a:solidFill>
                  </a:tcPr>
                </a:tc>
                <a:extLst>
                  <a:ext uri="{0D108BD9-81ED-4DB2-BD59-A6C34878D82A}">
                    <a16:rowId xmlns:a16="http://schemas.microsoft.com/office/drawing/2014/main" val="976008477"/>
                  </a:ext>
                </a:extLst>
              </a:tr>
              <a:tr h="792000">
                <a:tc>
                  <a:txBody>
                    <a:bodyPr/>
                    <a:lstStyle/>
                    <a:p>
                      <a:endParaRPr lang="en-IN" sz="2000" dirty="0"/>
                    </a:p>
                  </a:txBody>
                  <a:tcPr>
                    <a:solidFill>
                      <a:srgbClr val="D8CDD1"/>
                    </a:solidFill>
                  </a:tcPr>
                </a:tc>
                <a:tc>
                  <a:txBody>
                    <a:bodyPr/>
                    <a:lstStyle/>
                    <a:p>
                      <a:endParaRPr lang="en-US" sz="2000" dirty="0"/>
                    </a:p>
                  </a:txBody>
                  <a:tcPr>
                    <a:solidFill>
                      <a:srgbClr val="D8CDD1"/>
                    </a:solidFill>
                  </a:tcPr>
                </a:tc>
                <a:tc>
                  <a:txBody>
                    <a:bodyPr/>
                    <a:lstStyle/>
                    <a:p>
                      <a:endParaRPr lang="en-US" sz="2000" dirty="0"/>
                    </a:p>
                  </a:txBody>
                  <a:tcPr>
                    <a:solidFill>
                      <a:srgbClr val="D8CDD1"/>
                    </a:solidFill>
                  </a:tcPr>
                </a:tc>
                <a:extLst>
                  <a:ext uri="{0D108BD9-81ED-4DB2-BD59-A6C34878D82A}">
                    <a16:rowId xmlns:a16="http://schemas.microsoft.com/office/drawing/2014/main" val="2132355487"/>
                  </a:ext>
                </a:extLst>
              </a:tr>
              <a:tr h="1152000">
                <a:tc>
                  <a:txBody>
                    <a:bodyPr/>
                    <a:lstStyle/>
                    <a:p>
                      <a:endParaRPr lang="en-IN" sz="2000" dirty="0"/>
                    </a:p>
                  </a:txBody>
                  <a:tcPr>
                    <a:solidFill>
                      <a:srgbClr val="EDE8E9"/>
                    </a:solidFill>
                  </a:tcPr>
                </a:tc>
                <a:tc>
                  <a:txBody>
                    <a:bodyPr/>
                    <a:lstStyle/>
                    <a:p>
                      <a:endParaRPr lang="en-US" sz="2000" dirty="0"/>
                    </a:p>
                  </a:txBody>
                  <a:tcPr>
                    <a:solidFill>
                      <a:srgbClr val="EDE8E9"/>
                    </a:solidFill>
                  </a:tcPr>
                </a:tc>
                <a:tc>
                  <a:txBody>
                    <a:bodyPr/>
                    <a:lstStyle/>
                    <a:p>
                      <a:endParaRPr lang="en-US" sz="2000" i="1" dirty="0"/>
                    </a:p>
                  </a:txBody>
                  <a:tcPr>
                    <a:solidFill>
                      <a:srgbClr val="EDE8E9"/>
                    </a:solidFill>
                  </a:tcPr>
                </a:tc>
                <a:extLst>
                  <a:ext uri="{0D108BD9-81ED-4DB2-BD59-A6C34878D82A}">
                    <a16:rowId xmlns:a16="http://schemas.microsoft.com/office/drawing/2014/main" val="1798744570"/>
                  </a:ext>
                </a:extLst>
              </a:tr>
            </a:tbl>
          </a:graphicData>
        </a:graphic>
      </p:graphicFrame>
      <p:graphicFrame>
        <p:nvGraphicFramePr>
          <p:cNvPr id="12" name="Object 11">
            <a:extLst>
              <a:ext uri="{FF2B5EF4-FFF2-40B4-BE49-F238E27FC236}">
                <a16:creationId xmlns:a16="http://schemas.microsoft.com/office/drawing/2014/main" id="{B9492A87-91BB-4442-96F0-838E1C8944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8757861"/>
              </p:ext>
            </p:extLst>
          </p:nvPr>
        </p:nvGraphicFramePr>
        <p:xfrm>
          <a:off x="877824" y="1893052"/>
          <a:ext cx="1208514" cy="280548"/>
        </p:xfrm>
        <a:graphic>
          <a:graphicData uri="http://schemas.openxmlformats.org/presentationml/2006/ole">
            <mc:AlternateContent xmlns:mc="http://schemas.openxmlformats.org/markup-compatibility/2006">
              <mc:Choice xmlns:v="urn:schemas-microsoft-com:vml" Requires="v">
                <p:oleObj name="Equation" r:id="rId2" imgW="711000" imgH="164880" progId="Equation.DSMT4">
                  <p:embed/>
                </p:oleObj>
              </mc:Choice>
              <mc:Fallback>
                <p:oleObj name="Equation" r:id="rId2" imgW="711000" imgH="164880" progId="Equation.DSMT4">
                  <p:embed/>
                  <p:pic>
                    <p:nvPicPr>
                      <p:cNvPr id="0" name=""/>
                      <p:cNvPicPr/>
                      <p:nvPr/>
                    </p:nvPicPr>
                    <p:blipFill>
                      <a:blip r:embed="rId3"/>
                      <a:stretch>
                        <a:fillRect/>
                      </a:stretch>
                    </p:blipFill>
                    <p:spPr>
                      <a:xfrm>
                        <a:off x="877824" y="1893052"/>
                        <a:ext cx="1208514" cy="28054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86E58C3-C466-43DD-B7C6-8ED9510382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7805786"/>
              </p:ext>
            </p:extLst>
          </p:nvPr>
        </p:nvGraphicFramePr>
        <p:xfrm>
          <a:off x="2916936" y="1868170"/>
          <a:ext cx="1389102" cy="303866"/>
        </p:xfrm>
        <a:graphic>
          <a:graphicData uri="http://schemas.openxmlformats.org/presentationml/2006/ole">
            <mc:AlternateContent xmlns:mc="http://schemas.openxmlformats.org/markup-compatibility/2006">
              <mc:Choice xmlns:v="urn:schemas-microsoft-com:vml" Requires="v">
                <p:oleObj name="Equation" r:id="rId4" imgW="812520" imgH="177480" progId="Equation.DSMT4">
                  <p:embed/>
                </p:oleObj>
              </mc:Choice>
              <mc:Fallback>
                <p:oleObj name="Equation" r:id="rId4" imgW="812520" imgH="177480" progId="Equation.DSMT4">
                  <p:embed/>
                  <p:pic>
                    <p:nvPicPr>
                      <p:cNvPr id="0" name=""/>
                      <p:cNvPicPr/>
                      <p:nvPr/>
                    </p:nvPicPr>
                    <p:blipFill>
                      <a:blip r:embed="rId5"/>
                      <a:stretch>
                        <a:fillRect/>
                      </a:stretch>
                    </p:blipFill>
                    <p:spPr>
                      <a:xfrm>
                        <a:off x="2916936" y="1868170"/>
                        <a:ext cx="1389102" cy="303866"/>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9F10900-AD6B-4B11-9A62-688E60B647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9919345"/>
              </p:ext>
            </p:extLst>
          </p:nvPr>
        </p:nvGraphicFramePr>
        <p:xfrm>
          <a:off x="5614416" y="1856232"/>
          <a:ext cx="1302283" cy="303866"/>
        </p:xfrm>
        <a:graphic>
          <a:graphicData uri="http://schemas.openxmlformats.org/presentationml/2006/ole">
            <mc:AlternateContent xmlns:mc="http://schemas.openxmlformats.org/markup-compatibility/2006">
              <mc:Choice xmlns:v="urn:schemas-microsoft-com:vml" Requires="v">
                <p:oleObj name="Equation" r:id="rId6" imgW="761760" imgH="177480" progId="Equation.DSMT4">
                  <p:embed/>
                </p:oleObj>
              </mc:Choice>
              <mc:Fallback>
                <p:oleObj name="Equation" r:id="rId6" imgW="761760" imgH="177480" progId="Equation.DSMT4">
                  <p:embed/>
                  <p:pic>
                    <p:nvPicPr>
                      <p:cNvPr id="0" name=""/>
                      <p:cNvPicPr/>
                      <p:nvPr/>
                    </p:nvPicPr>
                    <p:blipFill>
                      <a:blip r:embed="rId7"/>
                      <a:stretch>
                        <a:fillRect/>
                      </a:stretch>
                    </p:blipFill>
                    <p:spPr>
                      <a:xfrm>
                        <a:off x="5614416" y="1856232"/>
                        <a:ext cx="1302283" cy="303866"/>
                      </a:xfrm>
                      <a:prstGeom prst="rect">
                        <a:avLst/>
                      </a:prstGeom>
                    </p:spPr>
                  </p:pic>
                </p:oleObj>
              </mc:Fallback>
            </mc:AlternateContent>
          </a:graphicData>
        </a:graphic>
      </p:graphicFrame>
      <p:graphicFrame>
        <p:nvGraphicFramePr>
          <p:cNvPr id="8" name="Object 3">
            <a:extLst>
              <a:ext uri="{FF2B5EF4-FFF2-40B4-BE49-F238E27FC236}">
                <a16:creationId xmlns:a16="http://schemas.microsoft.com/office/drawing/2014/main" id="{F0745140-7672-4638-A636-D4BE72A1B7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38633165"/>
              </p:ext>
            </p:extLst>
          </p:nvPr>
        </p:nvGraphicFramePr>
        <p:xfrm>
          <a:off x="1054100" y="2298700"/>
          <a:ext cx="1625600" cy="965200"/>
        </p:xfrm>
        <a:graphic>
          <a:graphicData uri="http://schemas.openxmlformats.org/presentationml/2006/ole">
            <mc:AlternateContent xmlns:mc="http://schemas.openxmlformats.org/markup-compatibility/2006">
              <mc:Choice xmlns:v="urn:schemas-microsoft-com:vml" Requires="v">
                <p:oleObj name="Equation" r:id="rId8" imgW="812520" imgH="482400" progId="Equation.DSMT4">
                  <p:embed/>
                </p:oleObj>
              </mc:Choice>
              <mc:Fallback>
                <p:oleObj name="Equation" r:id="rId8" imgW="812520" imgH="482400" progId="Equation.DSMT4">
                  <p:embed/>
                  <p:pic>
                    <p:nvPicPr>
                      <p:cNvPr id="5" name="Object 3">
                        <a:extLst>
                          <a:ext uri="{C183D7F6-B498-43B3-948B-1728B52AA6E4}">
                            <adec:decorative xmlns:adec="http://schemas.microsoft.com/office/drawing/2017/decorative" val="1"/>
                          </a:ext>
                        </a:extLst>
                      </p:cNvPr>
                      <p:cNvPicPr/>
                      <p:nvPr/>
                    </p:nvPicPr>
                    <p:blipFill>
                      <a:blip r:embed="rId9"/>
                      <a:stretch>
                        <a:fillRect/>
                      </a:stretch>
                    </p:blipFill>
                    <p:spPr>
                      <a:xfrm>
                        <a:off x="1054100" y="2298700"/>
                        <a:ext cx="1625600" cy="965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E689DCD-811C-4B37-90AF-FA82B6DEA6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7221107"/>
              </p:ext>
            </p:extLst>
          </p:nvPr>
        </p:nvGraphicFramePr>
        <p:xfrm>
          <a:off x="2924712" y="2240280"/>
          <a:ext cx="2324862" cy="740664"/>
        </p:xfrm>
        <a:graphic>
          <a:graphicData uri="http://schemas.openxmlformats.org/presentationml/2006/ole">
            <mc:AlternateContent xmlns:mc="http://schemas.openxmlformats.org/markup-compatibility/2006">
              <mc:Choice xmlns:v="urn:schemas-microsoft-com:vml" Requires="v">
                <p:oleObj name="Equation" r:id="rId10" imgW="1434960" imgH="457200" progId="Equation.DSMT4">
                  <p:embed/>
                </p:oleObj>
              </mc:Choice>
              <mc:Fallback>
                <p:oleObj name="Equation" r:id="rId10" imgW="1434960" imgH="457200" progId="Equation.DSMT4">
                  <p:embed/>
                  <p:pic>
                    <p:nvPicPr>
                      <p:cNvPr id="0" name=""/>
                      <p:cNvPicPr/>
                      <p:nvPr/>
                    </p:nvPicPr>
                    <p:blipFill>
                      <a:blip r:embed="rId11"/>
                      <a:stretch>
                        <a:fillRect/>
                      </a:stretch>
                    </p:blipFill>
                    <p:spPr>
                      <a:xfrm>
                        <a:off x="2924712" y="2240280"/>
                        <a:ext cx="2324862" cy="740664"/>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A759807-83F2-44C5-867A-E46199C911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2284772"/>
              </p:ext>
            </p:extLst>
          </p:nvPr>
        </p:nvGraphicFramePr>
        <p:xfrm>
          <a:off x="5631798" y="2249488"/>
          <a:ext cx="2311400" cy="749300"/>
        </p:xfrm>
        <a:graphic>
          <a:graphicData uri="http://schemas.openxmlformats.org/presentationml/2006/ole">
            <mc:AlternateContent xmlns:mc="http://schemas.openxmlformats.org/markup-compatibility/2006">
              <mc:Choice xmlns:v="urn:schemas-microsoft-com:vml" Requires="v">
                <p:oleObj name="Equation" r:id="rId12" imgW="1409400" imgH="457200" progId="Equation.DSMT4">
                  <p:embed/>
                </p:oleObj>
              </mc:Choice>
              <mc:Fallback>
                <p:oleObj name="Equation" r:id="rId12" imgW="1409400" imgH="457200" progId="Equation.DSMT4">
                  <p:embed/>
                  <p:pic>
                    <p:nvPicPr>
                      <p:cNvPr id="0" name=""/>
                      <p:cNvPicPr/>
                      <p:nvPr/>
                    </p:nvPicPr>
                    <p:blipFill>
                      <a:blip r:embed="rId13"/>
                      <a:stretch>
                        <a:fillRect/>
                      </a:stretch>
                    </p:blipFill>
                    <p:spPr>
                      <a:xfrm>
                        <a:off x="5631798" y="2249488"/>
                        <a:ext cx="2311400" cy="749300"/>
                      </a:xfrm>
                      <a:prstGeom prst="rect">
                        <a:avLst/>
                      </a:prstGeom>
                    </p:spPr>
                  </p:pic>
                </p:oleObj>
              </mc:Fallback>
            </mc:AlternateContent>
          </a:graphicData>
        </a:graphic>
      </p:graphicFrame>
      <p:graphicFrame>
        <p:nvGraphicFramePr>
          <p:cNvPr id="9" name="Object 4">
            <a:extLst>
              <a:ext uri="{FF2B5EF4-FFF2-40B4-BE49-F238E27FC236}">
                <a16:creationId xmlns:a16="http://schemas.microsoft.com/office/drawing/2014/main" id="{4E76F087-2D07-44EB-AA7E-1EF9480E3C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93900022"/>
              </p:ext>
            </p:extLst>
          </p:nvPr>
        </p:nvGraphicFramePr>
        <p:xfrm>
          <a:off x="1054100" y="3467100"/>
          <a:ext cx="1625600" cy="508000"/>
        </p:xfrm>
        <a:graphic>
          <a:graphicData uri="http://schemas.openxmlformats.org/presentationml/2006/ole">
            <mc:AlternateContent xmlns:mc="http://schemas.openxmlformats.org/markup-compatibility/2006">
              <mc:Choice xmlns:v="urn:schemas-microsoft-com:vml" Requires="v">
                <p:oleObj name="Equation" r:id="rId14" imgW="812520" imgH="253800" progId="Equation.DSMT4">
                  <p:embed/>
                </p:oleObj>
              </mc:Choice>
              <mc:Fallback>
                <p:oleObj name="Equation" r:id="rId14" imgW="812520" imgH="253800" progId="Equation.DSMT4">
                  <p:embed/>
                  <p:pic>
                    <p:nvPicPr>
                      <p:cNvPr id="6" name="Object 4">
                        <a:extLst>
                          <a:ext uri="{C183D7F6-B498-43B3-948B-1728B52AA6E4}">
                            <adec:decorative xmlns:adec="http://schemas.microsoft.com/office/drawing/2017/decorative" val="1"/>
                          </a:ext>
                        </a:extLst>
                      </p:cNvPr>
                      <p:cNvPicPr/>
                      <p:nvPr/>
                    </p:nvPicPr>
                    <p:blipFill>
                      <a:blip r:embed="rId15"/>
                      <a:stretch>
                        <a:fillRect/>
                      </a:stretch>
                    </p:blipFill>
                    <p:spPr>
                      <a:xfrm>
                        <a:off x="1054100" y="3467100"/>
                        <a:ext cx="1625600" cy="5080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2CDAD58-EC0A-4A18-B0D7-5583ECCA1A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9241512"/>
              </p:ext>
            </p:extLst>
          </p:nvPr>
        </p:nvGraphicFramePr>
        <p:xfrm>
          <a:off x="2938708" y="3381983"/>
          <a:ext cx="2471492" cy="754015"/>
        </p:xfrm>
        <a:graphic>
          <a:graphicData uri="http://schemas.openxmlformats.org/presentationml/2006/ole">
            <mc:AlternateContent xmlns:mc="http://schemas.openxmlformats.org/markup-compatibility/2006">
              <mc:Choice xmlns:v="urn:schemas-microsoft-com:vml" Requires="v">
                <p:oleObj name="Equation" r:id="rId16" imgW="1498320" imgH="457200" progId="Equation.DSMT4">
                  <p:embed/>
                </p:oleObj>
              </mc:Choice>
              <mc:Fallback>
                <p:oleObj name="Equation" r:id="rId16" imgW="1498320" imgH="457200" progId="Equation.DSMT4">
                  <p:embed/>
                  <p:pic>
                    <p:nvPicPr>
                      <p:cNvPr id="0" name=""/>
                      <p:cNvPicPr/>
                      <p:nvPr/>
                    </p:nvPicPr>
                    <p:blipFill>
                      <a:blip r:embed="rId17"/>
                      <a:stretch>
                        <a:fillRect/>
                      </a:stretch>
                    </p:blipFill>
                    <p:spPr>
                      <a:xfrm>
                        <a:off x="2938708" y="3381983"/>
                        <a:ext cx="2471492" cy="75401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06F84F4-2A1E-43D1-8FE4-ED739FFF7B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19798"/>
              </p:ext>
            </p:extLst>
          </p:nvPr>
        </p:nvGraphicFramePr>
        <p:xfrm>
          <a:off x="5631798" y="3345541"/>
          <a:ext cx="2624325" cy="749807"/>
        </p:xfrm>
        <a:graphic>
          <a:graphicData uri="http://schemas.openxmlformats.org/presentationml/2006/ole">
            <mc:AlternateContent xmlns:mc="http://schemas.openxmlformats.org/markup-compatibility/2006">
              <mc:Choice xmlns:v="urn:schemas-microsoft-com:vml" Requires="v">
                <p:oleObj name="Equation" r:id="rId18" imgW="1600200" imgH="457200" progId="Equation.DSMT4">
                  <p:embed/>
                </p:oleObj>
              </mc:Choice>
              <mc:Fallback>
                <p:oleObj name="Equation" r:id="rId18" imgW="1600200" imgH="457200" progId="Equation.DSMT4">
                  <p:embed/>
                  <p:pic>
                    <p:nvPicPr>
                      <p:cNvPr id="0" name=""/>
                      <p:cNvPicPr/>
                      <p:nvPr/>
                    </p:nvPicPr>
                    <p:blipFill>
                      <a:blip r:embed="rId19"/>
                      <a:stretch>
                        <a:fillRect/>
                      </a:stretch>
                    </p:blipFill>
                    <p:spPr>
                      <a:xfrm>
                        <a:off x="5631798" y="3345541"/>
                        <a:ext cx="2624325" cy="749807"/>
                      </a:xfrm>
                      <a:prstGeom prst="rect">
                        <a:avLst/>
                      </a:prstGeom>
                    </p:spPr>
                  </p:pic>
                </p:oleObj>
              </mc:Fallback>
            </mc:AlternateContent>
          </a:graphicData>
        </a:graphic>
      </p:graphicFrame>
      <p:graphicFrame>
        <p:nvGraphicFramePr>
          <p:cNvPr id="10" name="Object 5">
            <a:extLst>
              <a:ext uri="{FF2B5EF4-FFF2-40B4-BE49-F238E27FC236}">
                <a16:creationId xmlns:a16="http://schemas.microsoft.com/office/drawing/2014/main" id="{BF10BC43-9687-49D6-9553-319781F6C3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015617"/>
              </p:ext>
            </p:extLst>
          </p:nvPr>
        </p:nvGraphicFramePr>
        <p:xfrm>
          <a:off x="1054100" y="4229100"/>
          <a:ext cx="1600200" cy="508000"/>
        </p:xfrm>
        <a:graphic>
          <a:graphicData uri="http://schemas.openxmlformats.org/presentationml/2006/ole">
            <mc:AlternateContent xmlns:mc="http://schemas.openxmlformats.org/markup-compatibility/2006">
              <mc:Choice xmlns:v="urn:schemas-microsoft-com:vml" Requires="v">
                <p:oleObj name="Equation" r:id="rId20" imgW="799920" imgH="253800" progId="Equation.DSMT4">
                  <p:embed/>
                </p:oleObj>
              </mc:Choice>
              <mc:Fallback>
                <p:oleObj name="Equation" r:id="rId20" imgW="799920" imgH="253800" progId="Equation.DSMT4">
                  <p:embed/>
                  <p:pic>
                    <p:nvPicPr>
                      <p:cNvPr id="7" name="Object 5">
                        <a:extLst>
                          <a:ext uri="{C183D7F6-B498-43B3-948B-1728B52AA6E4}">
                            <adec:decorative xmlns:adec="http://schemas.microsoft.com/office/drawing/2017/decorative" val="1"/>
                          </a:ext>
                        </a:extLst>
                      </p:cNvPr>
                      <p:cNvPicPr/>
                      <p:nvPr/>
                    </p:nvPicPr>
                    <p:blipFill>
                      <a:blip r:embed="rId21"/>
                      <a:stretch>
                        <a:fillRect/>
                      </a:stretch>
                    </p:blipFill>
                    <p:spPr>
                      <a:xfrm>
                        <a:off x="1054100" y="4229100"/>
                        <a:ext cx="1600200" cy="5080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9AE8F7E-AA57-44C2-BAA7-9A207F9530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3892256"/>
              </p:ext>
            </p:extLst>
          </p:nvPr>
        </p:nvGraphicFramePr>
        <p:xfrm>
          <a:off x="2916936" y="4103285"/>
          <a:ext cx="2597162" cy="754015"/>
        </p:xfrm>
        <a:graphic>
          <a:graphicData uri="http://schemas.openxmlformats.org/presentationml/2006/ole">
            <mc:AlternateContent xmlns:mc="http://schemas.openxmlformats.org/markup-compatibility/2006">
              <mc:Choice xmlns:v="urn:schemas-microsoft-com:vml" Requires="v">
                <p:oleObj name="Equation" r:id="rId22" imgW="1574640" imgH="457200" progId="Equation.DSMT4">
                  <p:embed/>
                </p:oleObj>
              </mc:Choice>
              <mc:Fallback>
                <p:oleObj name="Equation" r:id="rId22" imgW="1574640" imgH="457200" progId="Equation.DSMT4">
                  <p:embed/>
                  <p:pic>
                    <p:nvPicPr>
                      <p:cNvPr id="0" name=""/>
                      <p:cNvPicPr/>
                      <p:nvPr/>
                    </p:nvPicPr>
                    <p:blipFill>
                      <a:blip r:embed="rId23"/>
                      <a:stretch>
                        <a:fillRect/>
                      </a:stretch>
                    </p:blipFill>
                    <p:spPr>
                      <a:xfrm>
                        <a:off x="2916936" y="4103285"/>
                        <a:ext cx="2597162" cy="75401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0180645-FC0F-4712-946E-139555CFE0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8076395"/>
              </p:ext>
            </p:extLst>
          </p:nvPr>
        </p:nvGraphicFramePr>
        <p:xfrm>
          <a:off x="5650860" y="4120447"/>
          <a:ext cx="2457701" cy="749807"/>
        </p:xfrm>
        <a:graphic>
          <a:graphicData uri="http://schemas.openxmlformats.org/presentationml/2006/ole">
            <mc:AlternateContent xmlns:mc="http://schemas.openxmlformats.org/markup-compatibility/2006">
              <mc:Choice xmlns:v="urn:schemas-microsoft-com:vml" Requires="v">
                <p:oleObj name="Equation" r:id="rId24" imgW="1498320" imgH="457200" progId="Equation.DSMT4">
                  <p:embed/>
                </p:oleObj>
              </mc:Choice>
              <mc:Fallback>
                <p:oleObj name="Equation" r:id="rId24" imgW="1498320" imgH="457200" progId="Equation.DSMT4">
                  <p:embed/>
                  <p:pic>
                    <p:nvPicPr>
                      <p:cNvPr id="0" name=""/>
                      <p:cNvPicPr/>
                      <p:nvPr/>
                    </p:nvPicPr>
                    <p:blipFill>
                      <a:blip r:embed="rId25"/>
                      <a:stretch>
                        <a:fillRect/>
                      </a:stretch>
                    </p:blipFill>
                    <p:spPr>
                      <a:xfrm>
                        <a:off x="5650860" y="4120447"/>
                        <a:ext cx="2457701" cy="749807"/>
                      </a:xfrm>
                      <a:prstGeom prst="rect">
                        <a:avLst/>
                      </a:prstGeom>
                    </p:spPr>
                  </p:pic>
                </p:oleObj>
              </mc:Fallback>
            </mc:AlternateContent>
          </a:graphicData>
        </a:graphic>
      </p:graphicFrame>
      <p:graphicFrame>
        <p:nvGraphicFramePr>
          <p:cNvPr id="11" name="Object 6">
            <a:extLst>
              <a:ext uri="{FF2B5EF4-FFF2-40B4-BE49-F238E27FC236}">
                <a16:creationId xmlns:a16="http://schemas.microsoft.com/office/drawing/2014/main" id="{40536599-936A-4718-9417-B75D05CACB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2125755"/>
              </p:ext>
            </p:extLst>
          </p:nvPr>
        </p:nvGraphicFramePr>
        <p:xfrm>
          <a:off x="1054100" y="4965700"/>
          <a:ext cx="1549400" cy="965200"/>
        </p:xfrm>
        <a:graphic>
          <a:graphicData uri="http://schemas.openxmlformats.org/presentationml/2006/ole">
            <mc:AlternateContent xmlns:mc="http://schemas.openxmlformats.org/markup-compatibility/2006">
              <mc:Choice xmlns:v="urn:schemas-microsoft-com:vml" Requires="v">
                <p:oleObj name="Equation" r:id="rId26" imgW="774360" imgH="482400" progId="Equation.DSMT4">
                  <p:embed/>
                </p:oleObj>
              </mc:Choice>
              <mc:Fallback>
                <p:oleObj name="Equation" r:id="rId26" imgW="774360" imgH="482400" progId="Equation.DSMT4">
                  <p:embed/>
                  <p:pic>
                    <p:nvPicPr>
                      <p:cNvPr id="8" name="Object 6">
                        <a:extLst>
                          <a:ext uri="{C183D7F6-B498-43B3-948B-1728B52AA6E4}">
                            <adec:decorative xmlns:adec="http://schemas.microsoft.com/office/drawing/2017/decorative" val="1"/>
                          </a:ext>
                        </a:extLst>
                      </p:cNvPr>
                      <p:cNvPicPr/>
                      <p:nvPr/>
                    </p:nvPicPr>
                    <p:blipFill>
                      <a:blip r:embed="rId27"/>
                      <a:stretch>
                        <a:fillRect/>
                      </a:stretch>
                    </p:blipFill>
                    <p:spPr>
                      <a:xfrm>
                        <a:off x="1054100" y="4965700"/>
                        <a:ext cx="1549400" cy="9652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B199A92-713A-43D7-B279-EEC6CB5094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1332562"/>
              </p:ext>
            </p:extLst>
          </p:nvPr>
        </p:nvGraphicFramePr>
        <p:xfrm>
          <a:off x="2916937" y="4901184"/>
          <a:ext cx="2283713" cy="740664"/>
        </p:xfrm>
        <a:graphic>
          <a:graphicData uri="http://schemas.openxmlformats.org/presentationml/2006/ole">
            <mc:AlternateContent xmlns:mc="http://schemas.openxmlformats.org/markup-compatibility/2006">
              <mc:Choice xmlns:v="urn:schemas-microsoft-com:vml" Requires="v">
                <p:oleObj name="Equation" r:id="rId28" imgW="1409400" imgH="457200" progId="Equation.DSMT4">
                  <p:embed/>
                </p:oleObj>
              </mc:Choice>
              <mc:Fallback>
                <p:oleObj name="Equation" r:id="rId28" imgW="1409400" imgH="457200" progId="Equation.DSMT4">
                  <p:embed/>
                  <p:pic>
                    <p:nvPicPr>
                      <p:cNvPr id="0" name=""/>
                      <p:cNvPicPr/>
                      <p:nvPr/>
                    </p:nvPicPr>
                    <p:blipFill>
                      <a:blip r:embed="rId29"/>
                      <a:stretch>
                        <a:fillRect/>
                      </a:stretch>
                    </p:blipFill>
                    <p:spPr>
                      <a:xfrm>
                        <a:off x="2916937" y="4901184"/>
                        <a:ext cx="2283713" cy="74066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562388B-594B-441B-AF2E-4275BD111E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47708390"/>
              </p:ext>
            </p:extLst>
          </p:nvPr>
        </p:nvGraphicFramePr>
        <p:xfrm>
          <a:off x="5631798" y="4916203"/>
          <a:ext cx="2353561" cy="749807"/>
        </p:xfrm>
        <a:graphic>
          <a:graphicData uri="http://schemas.openxmlformats.org/presentationml/2006/ole">
            <mc:AlternateContent xmlns:mc="http://schemas.openxmlformats.org/markup-compatibility/2006">
              <mc:Choice xmlns:v="urn:schemas-microsoft-com:vml" Requires="v">
                <p:oleObj name="Equation" r:id="rId30" imgW="1434960" imgH="457200" progId="Equation.DSMT4">
                  <p:embed/>
                </p:oleObj>
              </mc:Choice>
              <mc:Fallback>
                <p:oleObj name="Equation" r:id="rId30" imgW="1434960" imgH="457200" progId="Equation.DSMT4">
                  <p:embed/>
                  <p:pic>
                    <p:nvPicPr>
                      <p:cNvPr id="0" name=""/>
                      <p:cNvPicPr/>
                      <p:nvPr/>
                    </p:nvPicPr>
                    <p:blipFill>
                      <a:blip r:embed="rId31"/>
                      <a:stretch>
                        <a:fillRect/>
                      </a:stretch>
                    </p:blipFill>
                    <p:spPr>
                      <a:xfrm>
                        <a:off x="5631798" y="4916203"/>
                        <a:ext cx="2353561" cy="74980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14DD66A-2505-4320-8EC1-9F58E2BCE04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416450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Nested Quantifiers into English</a:t>
            </a:r>
            <a:endParaRPr lang="en-IN" sz="1500" dirty="0"/>
          </a:p>
        </p:txBody>
      </p:sp>
      <p:sp>
        <p:nvSpPr>
          <p:cNvPr id="3" name="Content Placeholder 2"/>
          <p:cNvSpPr>
            <a:spLocks noGrp="1"/>
          </p:cNvSpPr>
          <p:nvPr>
            <p:ph idx="1"/>
          </p:nvPr>
        </p:nvSpPr>
        <p:spPr>
          <a:xfrm>
            <a:off x="457200" y="1295400"/>
            <a:ext cx="8229600" cy="533400"/>
          </a:xfrm>
        </p:spPr>
        <p:txBody>
          <a:bodyPr/>
          <a:lstStyle/>
          <a:p>
            <a:pPr marL="274320" lvl="1" indent="-274320">
              <a:spcBef>
                <a:spcPts val="800"/>
              </a:spcBef>
              <a:buClr>
                <a:schemeClr val="accent3"/>
              </a:buClr>
              <a:buSzPct val="95000"/>
              <a:buNone/>
            </a:pPr>
            <a:r>
              <a:rPr lang="en-US" sz="2400" b="1" dirty="0">
                <a:latin typeface="Calibri (Body)"/>
              </a:rPr>
              <a:t>Example </a:t>
            </a:r>
            <a:r>
              <a:rPr lang="en-US" sz="2400" b="1" dirty="0">
                <a:latin typeface="Calibri (Body)"/>
                <a:ea typeface="Cambria Math" pitchFamily="18" charset="0"/>
              </a:rPr>
              <a:t>1</a:t>
            </a:r>
            <a:r>
              <a:rPr lang="en-US" sz="2400" dirty="0">
                <a:latin typeface="Calibri (Body)"/>
              </a:rPr>
              <a:t>: Translate the statement </a:t>
            </a:r>
          </a:p>
        </p:txBody>
      </p:sp>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130003"/>
              </p:ext>
            </p:extLst>
          </p:nvPr>
        </p:nvGraphicFramePr>
        <p:xfrm>
          <a:off x="1676400" y="1882438"/>
          <a:ext cx="3987800" cy="608013"/>
        </p:xfrm>
        <a:graphic>
          <a:graphicData uri="http://schemas.openxmlformats.org/presentationml/2006/ole">
            <mc:AlternateContent xmlns:mc="http://schemas.openxmlformats.org/markup-compatibility/2006">
              <mc:Choice xmlns:v="urn:schemas-microsoft-com:vml" Requires="v">
                <p:oleObj name="Equation" r:id="rId2" imgW="1993680" imgH="304560" progId="Equation.DSMT4">
                  <p:embed/>
                </p:oleObj>
              </mc:Choice>
              <mc:Fallback>
                <p:oleObj name="Equation" r:id="rId2" imgW="1993680" imgH="304560" progId="Equation.DSMT4">
                  <p:embed/>
                  <p:pic>
                    <p:nvPicPr>
                      <p:cNvPr id="0" name=""/>
                      <p:cNvPicPr/>
                      <p:nvPr/>
                    </p:nvPicPr>
                    <p:blipFill>
                      <a:blip r:embed="rId3"/>
                      <a:stretch>
                        <a:fillRect/>
                      </a:stretch>
                    </p:blipFill>
                    <p:spPr>
                      <a:xfrm>
                        <a:off x="1676400" y="1882438"/>
                        <a:ext cx="3987800" cy="608013"/>
                      </a:xfrm>
                      <a:prstGeom prst="rect">
                        <a:avLst/>
                      </a:prstGeom>
                    </p:spPr>
                  </p:pic>
                </p:oleObj>
              </mc:Fallback>
            </mc:AlternateContent>
          </a:graphicData>
        </a:graphic>
      </p:graphicFrame>
      <p:sp>
        <p:nvSpPr>
          <p:cNvPr id="4" name="Content Placeholder 4"/>
          <p:cNvSpPr>
            <a:spLocks noGrp="1"/>
          </p:cNvSpPr>
          <p:nvPr>
            <p:ph idx="13"/>
          </p:nvPr>
        </p:nvSpPr>
        <p:spPr>
          <a:xfrm>
            <a:off x="457200" y="2514600"/>
            <a:ext cx="8229600" cy="2514600"/>
          </a:xfrm>
        </p:spPr>
        <p:txBody>
          <a:bodyPr/>
          <a:lstStyle/>
          <a:p>
            <a:pPr marL="274320" lvl="1" indent="-274320">
              <a:spcBef>
                <a:spcPts val="300"/>
              </a:spcBef>
              <a:buClr>
                <a:schemeClr val="accent3"/>
              </a:buClr>
              <a:buSzPct val="95000"/>
              <a:buNone/>
            </a:pPr>
            <a:r>
              <a:rPr lang="en-US" sz="2400" dirty="0">
                <a:latin typeface="Calibri (Body)"/>
              </a:rPr>
              <a:t>where C(x) is “</a:t>
            </a:r>
            <a:r>
              <a:rPr lang="en-US" sz="2400" i="1" dirty="0">
                <a:latin typeface="Calibri (Body)"/>
              </a:rPr>
              <a:t>x</a:t>
            </a:r>
            <a:r>
              <a:rPr lang="en-US" sz="2400" dirty="0">
                <a:latin typeface="Calibri (Body)"/>
              </a:rPr>
              <a:t> has a computer,” and </a:t>
            </a:r>
            <a:r>
              <a:rPr lang="en-US" sz="2400" i="1" dirty="0">
                <a:latin typeface="Calibri (Body)"/>
              </a:rPr>
              <a:t>F</a:t>
            </a:r>
            <a:r>
              <a:rPr lang="en-US" sz="2400" dirty="0">
                <a:latin typeface="Calibri (Body)"/>
              </a:rPr>
              <a:t>(</a:t>
            </a:r>
            <a:r>
              <a:rPr lang="en-US" sz="2400" i="1" dirty="0" err="1">
                <a:latin typeface="Calibri (Body)"/>
              </a:rPr>
              <a:t>x</a:t>
            </a:r>
            <a:r>
              <a:rPr lang="en-US" sz="2400" dirty="0" err="1">
                <a:latin typeface="Calibri (Body)"/>
              </a:rPr>
              <a:t>,</a:t>
            </a:r>
            <a:r>
              <a:rPr lang="en-US" sz="2400" i="1" dirty="0" err="1">
                <a:latin typeface="Calibri (Body)"/>
              </a:rPr>
              <a:t>y</a:t>
            </a:r>
            <a:r>
              <a:rPr lang="en-US" sz="2400" dirty="0">
                <a:latin typeface="Calibri (Body)"/>
              </a:rPr>
              <a:t>) is “</a:t>
            </a:r>
            <a:r>
              <a:rPr lang="en-US" sz="2400" i="1" dirty="0">
                <a:latin typeface="Calibri (Body)"/>
              </a:rPr>
              <a:t>x</a:t>
            </a:r>
            <a:r>
              <a:rPr lang="en-US" sz="2400" dirty="0">
                <a:latin typeface="Calibri (Body)"/>
              </a:rPr>
              <a:t> and </a:t>
            </a:r>
            <a:r>
              <a:rPr lang="en-US" sz="2400" i="1" dirty="0">
                <a:latin typeface="Calibri (Body)"/>
              </a:rPr>
              <a:t>y</a:t>
            </a:r>
            <a:r>
              <a:rPr lang="en-US" sz="2400" dirty="0">
                <a:latin typeface="Calibri (Body)"/>
              </a:rPr>
              <a:t> are friends,” and the domain for both </a:t>
            </a:r>
            <a:r>
              <a:rPr lang="en-US" sz="2400" i="1" dirty="0">
                <a:latin typeface="Calibri (Body)"/>
              </a:rPr>
              <a:t>x</a:t>
            </a:r>
            <a:r>
              <a:rPr lang="en-US" sz="2400" dirty="0">
                <a:latin typeface="Calibri (Body)"/>
              </a:rPr>
              <a:t> and </a:t>
            </a:r>
            <a:r>
              <a:rPr lang="en-US" sz="2400" i="1" dirty="0">
                <a:latin typeface="Calibri (Body)"/>
              </a:rPr>
              <a:t>y</a:t>
            </a:r>
            <a:r>
              <a:rPr lang="en-US" sz="2400" dirty="0">
                <a:latin typeface="Calibri (Body)"/>
              </a:rPr>
              <a:t> consists of all students in your school.</a:t>
            </a:r>
          </a:p>
          <a:p>
            <a:pPr marL="274320" lvl="1" indent="-274320">
              <a:spcBef>
                <a:spcPts val="300"/>
              </a:spcBef>
              <a:buClr>
                <a:schemeClr val="accent3"/>
              </a:buClr>
              <a:buSzPct val="95000"/>
              <a:buNone/>
            </a:pPr>
            <a:r>
              <a:rPr lang="en-US" sz="2400" b="1" dirty="0">
                <a:latin typeface="Calibri (Body)"/>
              </a:rPr>
              <a:t>	Solution</a:t>
            </a:r>
            <a:r>
              <a:rPr lang="en-US" sz="2400" dirty="0">
                <a:latin typeface="Calibri (Body)"/>
              </a:rPr>
              <a:t>: Every student in your school has a computer or has a friend who has a computer.</a:t>
            </a:r>
          </a:p>
          <a:p>
            <a:pPr marL="274320" lvl="1" indent="-274320">
              <a:spcBef>
                <a:spcPts val="300"/>
              </a:spcBef>
              <a:buClr>
                <a:schemeClr val="accent3"/>
              </a:buClr>
              <a:buSzPct val="95000"/>
              <a:buNone/>
            </a:pPr>
            <a:r>
              <a:rPr lang="en-US" sz="2400" b="1" dirty="0">
                <a:latin typeface="Calibri (Body)"/>
              </a:rPr>
              <a:t>Example </a:t>
            </a:r>
            <a:r>
              <a:rPr lang="en-US" sz="2400" b="1" dirty="0">
                <a:latin typeface="Calibri (Body)"/>
                <a:ea typeface="Cambria Math" pitchFamily="18" charset="0"/>
              </a:rPr>
              <a:t>2</a:t>
            </a:r>
            <a:r>
              <a:rPr lang="en-US" sz="2400" dirty="0">
                <a:latin typeface="Calibri (Body)"/>
              </a:rPr>
              <a:t>: </a:t>
            </a:r>
            <a:r>
              <a:rPr lang="en-US" sz="2400" dirty="0">
                <a:latin typeface="Calibri (Body)"/>
                <a:sym typeface="Symbol"/>
              </a:rPr>
              <a:t>Translate the statement</a:t>
            </a:r>
            <a:endParaRPr lang="en-US" sz="2400" i="1" dirty="0">
              <a:latin typeface="Calibri (Body)"/>
              <a:ea typeface="Cambria Math"/>
              <a:sym typeface="Symbol"/>
            </a:endParaRPr>
          </a:p>
        </p:txBody>
      </p:sp>
      <p:graphicFrame>
        <p:nvGraphicFramePr>
          <p:cNvPr id="9"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5979422"/>
              </p:ext>
            </p:extLst>
          </p:nvPr>
        </p:nvGraphicFramePr>
        <p:xfrm>
          <a:off x="990600" y="5150556"/>
          <a:ext cx="6070600" cy="609600"/>
        </p:xfrm>
        <a:graphic>
          <a:graphicData uri="http://schemas.openxmlformats.org/presentationml/2006/ole">
            <mc:AlternateContent xmlns:mc="http://schemas.openxmlformats.org/markup-compatibility/2006">
              <mc:Choice xmlns:v="urn:schemas-microsoft-com:vml" Requires="v">
                <p:oleObj name="Equation" r:id="rId4" imgW="3035160" imgH="304560" progId="Equation.DSMT4">
                  <p:embed/>
                </p:oleObj>
              </mc:Choice>
              <mc:Fallback>
                <p:oleObj name="Equation" r:id="rId4" imgW="3035160" imgH="304560" progId="Equation.DSMT4">
                  <p:embed/>
                  <p:pic>
                    <p:nvPicPr>
                      <p:cNvPr id="8" name="Object 7"/>
                      <p:cNvPicPr/>
                      <p:nvPr/>
                    </p:nvPicPr>
                    <p:blipFill>
                      <a:blip r:embed="rId5"/>
                      <a:stretch>
                        <a:fillRect/>
                      </a:stretch>
                    </p:blipFill>
                    <p:spPr>
                      <a:xfrm>
                        <a:off x="990600" y="5150556"/>
                        <a:ext cx="6070600" cy="609600"/>
                      </a:xfrm>
                      <a:prstGeom prst="rect">
                        <a:avLst/>
                      </a:prstGeom>
                    </p:spPr>
                  </p:pic>
                </p:oleObj>
              </mc:Fallback>
            </mc:AlternateContent>
          </a:graphicData>
        </a:graphic>
      </p:graphicFrame>
      <p:sp>
        <p:nvSpPr>
          <p:cNvPr id="5" name="Content Placeholder 6"/>
          <p:cNvSpPr>
            <a:spLocks noGrp="1"/>
          </p:cNvSpPr>
          <p:nvPr>
            <p:ph idx="14"/>
          </p:nvPr>
        </p:nvSpPr>
        <p:spPr>
          <a:xfrm>
            <a:off x="457200" y="5760156"/>
            <a:ext cx="8229600" cy="762000"/>
          </a:xfrm>
        </p:spPr>
        <p:txBody>
          <a:bodyPr/>
          <a:lstStyle/>
          <a:p>
            <a:r>
              <a:rPr lang="en-US" sz="2400" b="1" dirty="0">
                <a:latin typeface="Calibri (Body)"/>
              </a:rPr>
              <a:t>Solution</a:t>
            </a:r>
            <a:r>
              <a:rPr lang="en-US" sz="2400" dirty="0">
                <a:latin typeface="Calibri (Body)"/>
              </a:rPr>
              <a:t>: There is a student none of whose friends are also friends with each other.</a:t>
            </a:r>
          </a:p>
        </p:txBody>
      </p:sp>
      <p:sp>
        <p:nvSpPr>
          <p:cNvPr id="10" name="Slide Number Placeholder 5">
            <a:extLst>
              <a:ext uri="{FF2B5EF4-FFF2-40B4-BE49-F238E27FC236}">
                <a16:creationId xmlns:a16="http://schemas.microsoft.com/office/drawing/2014/main" id="{EA183062-1144-4CE3-9976-70D43C488D3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34980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Logic Not Enough</a:t>
            </a:r>
          </a:p>
        </p:txBody>
      </p:sp>
      <p:sp>
        <p:nvSpPr>
          <p:cNvPr id="3" name="Content Placeholder 2"/>
          <p:cNvSpPr>
            <a:spLocks noGrp="1"/>
          </p:cNvSpPr>
          <p:nvPr>
            <p:ph idx="1"/>
          </p:nvPr>
        </p:nvSpPr>
        <p:spPr/>
        <p:txBody>
          <a:bodyPr/>
          <a:lstStyle/>
          <a:p>
            <a:r>
              <a:rPr lang="en-US" dirty="0">
                <a:latin typeface="Calibri (Body)"/>
              </a:rPr>
              <a:t>If we have:</a:t>
            </a:r>
          </a:p>
          <a:p>
            <a:pPr lvl="1">
              <a:buNone/>
            </a:pPr>
            <a:r>
              <a:rPr lang="en-US" dirty="0">
                <a:latin typeface="Calibri (Body)"/>
              </a:rPr>
              <a:t>“All men are mortal.”</a:t>
            </a:r>
          </a:p>
          <a:p>
            <a:pPr lvl="1">
              <a:buNone/>
            </a:pPr>
            <a:r>
              <a:rPr lang="en-US" dirty="0">
                <a:latin typeface="Calibri (Body)"/>
              </a:rPr>
              <a:t>“Socrates is a man.”</a:t>
            </a:r>
          </a:p>
          <a:p>
            <a:r>
              <a:rPr lang="en-US" dirty="0">
                <a:latin typeface="Calibri (Body)"/>
              </a:rPr>
              <a:t>Does it follow that “Socrates is mortal?”</a:t>
            </a:r>
          </a:p>
          <a:p>
            <a:r>
              <a:rPr lang="en-US" dirty="0">
                <a:latin typeface="Calibri (Body)"/>
              </a:rPr>
              <a:t>Can’t  be represented in propositional logic. Need a language that talks about objects, their properties, and their relations.</a:t>
            </a:r>
          </a:p>
          <a:p>
            <a:r>
              <a:rPr lang="en-US" dirty="0">
                <a:latin typeface="Calibri (Body)"/>
              </a:rPr>
              <a:t>Later we’ll see how to draw inferences.</a:t>
            </a:r>
          </a:p>
        </p:txBody>
      </p:sp>
      <p:sp>
        <p:nvSpPr>
          <p:cNvPr id="4" name="Slide Number Placeholder 5">
            <a:extLst>
              <a:ext uri="{FF2B5EF4-FFF2-40B4-BE49-F238E27FC236}">
                <a16:creationId xmlns:a16="http://schemas.microsoft.com/office/drawing/2014/main" id="{A78D137A-E6CC-4C0A-9D5C-E3D9CC4D6E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Mathematical Statements into Predicate Logic</a:t>
            </a:r>
          </a:p>
        </p:txBody>
      </p:sp>
      <p:sp>
        <p:nvSpPr>
          <p:cNvPr id="3" name="Content Placeholder 2"/>
          <p:cNvSpPr>
            <a:spLocks noGrp="1"/>
          </p:cNvSpPr>
          <p:nvPr>
            <p:ph idx="1"/>
          </p:nvPr>
        </p:nvSpPr>
        <p:spPr>
          <a:xfrm>
            <a:off x="457200" y="1295400"/>
            <a:ext cx="8077200" cy="3810000"/>
          </a:xfrm>
        </p:spPr>
        <p:txBody>
          <a:bodyPr/>
          <a:lstStyle/>
          <a:p>
            <a:pPr>
              <a:spcBef>
                <a:spcPts val="300"/>
              </a:spcBef>
            </a:pPr>
            <a:r>
              <a:rPr lang="en-US" sz="2400" b="1" dirty="0">
                <a:latin typeface="Calibri (Body)"/>
              </a:rPr>
              <a:t>Example </a:t>
            </a:r>
            <a:r>
              <a:rPr lang="en-US" sz="2400" dirty="0">
                <a:latin typeface="Calibri (Body)"/>
                <a:ea typeface="Cambria Math" pitchFamily="18" charset="0"/>
              </a:rPr>
              <a:t>:</a:t>
            </a:r>
            <a:r>
              <a:rPr lang="en-US" sz="2400" dirty="0">
                <a:latin typeface="Calibri (Body)"/>
              </a:rPr>
              <a:t> Translate “The sum of two positive integers is always positive” into a logical expression.</a:t>
            </a:r>
          </a:p>
          <a:p>
            <a:pPr>
              <a:spcBef>
                <a:spcPts val="300"/>
              </a:spcBef>
            </a:pPr>
            <a:r>
              <a:rPr lang="en-US" sz="2400" b="1" dirty="0">
                <a:latin typeface="Calibri (Body)"/>
              </a:rPr>
              <a:t>Solution</a:t>
            </a:r>
            <a:r>
              <a:rPr lang="en-US" sz="2400" dirty="0">
                <a:latin typeface="Calibri (Body)"/>
              </a:rPr>
              <a:t>:</a:t>
            </a:r>
          </a:p>
          <a:p>
            <a:pPr lvl="1" indent="-457200">
              <a:spcBef>
                <a:spcPts val="300"/>
              </a:spcBef>
              <a:buClr>
                <a:schemeClr val="tx1"/>
              </a:buClr>
              <a:buFont typeface="+mj-lt"/>
              <a:buAutoNum type="arabicPeriod"/>
            </a:pPr>
            <a:r>
              <a:rPr lang="en-US" sz="2000" dirty="0">
                <a:latin typeface="Calibri (Body)"/>
              </a:rPr>
              <a:t>Rewrite the statement to make the implied quantifiers and domains explicit:</a:t>
            </a:r>
            <a:br>
              <a:rPr lang="en-US" sz="2000" dirty="0">
                <a:latin typeface="Calibri (Body)"/>
              </a:rPr>
            </a:br>
            <a:r>
              <a:rPr lang="en-US" sz="2000" dirty="0">
                <a:latin typeface="Calibri (Body)"/>
              </a:rPr>
              <a:t>“For every two integers, if these integers are both positive, then the sum of these integers is positive.”</a:t>
            </a:r>
          </a:p>
          <a:p>
            <a:pPr lvl="1" indent="-457200">
              <a:spcBef>
                <a:spcPts val="300"/>
              </a:spcBef>
              <a:buClr>
                <a:schemeClr val="tx1"/>
              </a:buClr>
              <a:buFont typeface="+mj-lt"/>
              <a:buAutoNum type="arabicPeriod"/>
            </a:pPr>
            <a:r>
              <a:rPr lang="en-US" sz="2000" dirty="0">
                <a:latin typeface="Calibri (Body)"/>
              </a:rPr>
              <a:t>Introduce the variables </a:t>
            </a:r>
            <a:r>
              <a:rPr lang="en-US" sz="2000" i="1" dirty="0">
                <a:latin typeface="Calibri (Body)"/>
              </a:rPr>
              <a:t>x</a:t>
            </a:r>
            <a:r>
              <a:rPr lang="en-US" sz="2000" dirty="0">
                <a:latin typeface="Calibri (Body)"/>
              </a:rPr>
              <a:t> and </a:t>
            </a:r>
            <a:r>
              <a:rPr lang="en-US" sz="2000" i="1" dirty="0">
                <a:latin typeface="Calibri (Body)"/>
              </a:rPr>
              <a:t>y</a:t>
            </a:r>
            <a:r>
              <a:rPr lang="en-US" sz="2000" dirty="0">
                <a:latin typeface="Calibri (Body)"/>
              </a:rPr>
              <a:t>, and specify the domain, to obtain:</a:t>
            </a:r>
            <a:br>
              <a:rPr lang="en-US" sz="2000" dirty="0">
                <a:latin typeface="Calibri (Body)"/>
              </a:rPr>
            </a:br>
            <a:r>
              <a:rPr lang="en-US" sz="2000" dirty="0">
                <a:latin typeface="Calibri (Body)"/>
              </a:rPr>
              <a:t>“For all positive integers </a:t>
            </a:r>
            <a:r>
              <a:rPr lang="en-US" sz="2000" i="1" dirty="0">
                <a:latin typeface="Calibri (Body)"/>
              </a:rPr>
              <a:t>x</a:t>
            </a:r>
            <a:r>
              <a:rPr lang="en-US" sz="2000" dirty="0">
                <a:latin typeface="Calibri (Body)"/>
              </a:rPr>
              <a:t> and </a:t>
            </a:r>
            <a:r>
              <a:rPr lang="en-US" sz="2000" i="1" dirty="0">
                <a:latin typeface="Calibri (Body)"/>
              </a:rPr>
              <a:t>y</a:t>
            </a:r>
            <a:r>
              <a:rPr lang="en-US" sz="2000" dirty="0">
                <a:latin typeface="Calibri (Body)"/>
              </a:rPr>
              <a:t>, </a:t>
            </a:r>
            <a:r>
              <a:rPr lang="en-US" sz="2000" i="1" dirty="0">
                <a:latin typeface="Calibri (Body)"/>
              </a:rPr>
              <a:t>x</a:t>
            </a:r>
            <a:r>
              <a:rPr lang="en-US" sz="2000" dirty="0">
                <a:latin typeface="Calibri (Body)"/>
              </a:rPr>
              <a:t> </a:t>
            </a:r>
            <a:r>
              <a:rPr lang="en-US" sz="2000" i="1" dirty="0">
                <a:latin typeface="Calibri (Body)"/>
              </a:rPr>
              <a:t>+ y</a:t>
            </a:r>
            <a:r>
              <a:rPr lang="en-US" sz="2000" dirty="0">
                <a:latin typeface="Calibri (Body)"/>
              </a:rPr>
              <a:t> is positive.”</a:t>
            </a:r>
          </a:p>
          <a:p>
            <a:pPr lvl="1" indent="-457200">
              <a:spcBef>
                <a:spcPts val="300"/>
              </a:spcBef>
              <a:buClr>
                <a:schemeClr val="tx1"/>
              </a:buClr>
              <a:buFont typeface="+mj-lt"/>
              <a:buAutoNum type="arabicPeriod"/>
            </a:pPr>
            <a:r>
              <a:rPr lang="en-US" sz="2000" dirty="0">
                <a:latin typeface="Calibri (Body)"/>
              </a:rPr>
              <a:t>The result is:</a:t>
            </a:r>
            <a:endParaRPr lang="en-IN" sz="2000" dirty="0">
              <a:latin typeface="Calibri (Body)"/>
            </a:endParaRPr>
          </a:p>
        </p:txBody>
      </p:sp>
      <p:graphicFrame>
        <p:nvGraphicFramePr>
          <p:cNvPr id="7"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5386390"/>
              </p:ext>
            </p:extLst>
          </p:nvPr>
        </p:nvGraphicFramePr>
        <p:xfrm>
          <a:off x="1524000" y="5308600"/>
          <a:ext cx="4648200" cy="508000"/>
        </p:xfrm>
        <a:graphic>
          <a:graphicData uri="http://schemas.openxmlformats.org/presentationml/2006/ole">
            <mc:AlternateContent xmlns:mc="http://schemas.openxmlformats.org/markup-compatibility/2006">
              <mc:Choice xmlns:v="urn:schemas-microsoft-com:vml" Requires="v">
                <p:oleObj name="Equation" r:id="rId2" imgW="2323800" imgH="253800" progId="Equation.DSMT4">
                  <p:embed/>
                </p:oleObj>
              </mc:Choice>
              <mc:Fallback>
                <p:oleObj name="Equation" r:id="rId2" imgW="2323800" imgH="253800" progId="Equation.DSMT4">
                  <p:embed/>
                  <p:pic>
                    <p:nvPicPr>
                      <p:cNvPr id="8" name="Object 3"/>
                      <p:cNvPicPr/>
                      <p:nvPr/>
                    </p:nvPicPr>
                    <p:blipFill>
                      <a:blip r:embed="rId3"/>
                      <a:stretch>
                        <a:fillRect/>
                      </a:stretch>
                    </p:blipFill>
                    <p:spPr>
                      <a:xfrm>
                        <a:off x="1524000" y="5308600"/>
                        <a:ext cx="4648200" cy="508000"/>
                      </a:xfrm>
                      <a:prstGeom prst="rect">
                        <a:avLst/>
                      </a:prstGeom>
                    </p:spPr>
                  </p:pic>
                </p:oleObj>
              </mc:Fallback>
            </mc:AlternateContent>
          </a:graphicData>
        </a:graphic>
      </p:graphicFrame>
      <p:sp>
        <p:nvSpPr>
          <p:cNvPr id="4" name="Content Placeholder 3"/>
          <p:cNvSpPr>
            <a:spLocks noGrp="1"/>
          </p:cNvSpPr>
          <p:nvPr>
            <p:ph idx="13"/>
          </p:nvPr>
        </p:nvSpPr>
        <p:spPr>
          <a:xfrm>
            <a:off x="457200" y="5943600"/>
            <a:ext cx="8229600" cy="381000"/>
          </a:xfrm>
        </p:spPr>
        <p:txBody>
          <a:bodyPr/>
          <a:lstStyle/>
          <a:p>
            <a:pPr marL="849600" lvl="2" indent="0">
              <a:buClrTx/>
              <a:buNone/>
            </a:pPr>
            <a:r>
              <a:rPr lang="en-US" sz="2000" dirty="0">
                <a:latin typeface="Calibri (Body)"/>
                <a:ea typeface="Cambria Math"/>
              </a:rPr>
              <a:t> where the domain of both variables consists of all integers</a:t>
            </a:r>
            <a:endParaRPr lang="en-US" sz="2000" dirty="0">
              <a:latin typeface="Calibri (Body)"/>
            </a:endParaRPr>
          </a:p>
        </p:txBody>
      </p:sp>
      <p:sp>
        <p:nvSpPr>
          <p:cNvPr id="6" name="Slide Number Placeholder 5">
            <a:extLst>
              <a:ext uri="{FF2B5EF4-FFF2-40B4-BE49-F238E27FC236}">
                <a16:creationId xmlns:a16="http://schemas.microsoft.com/office/drawing/2014/main" id="{C466FF8F-AA5D-4121-A67C-7B27C93A40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2990090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English into Logical Expressions Example</a:t>
            </a:r>
            <a:endParaRPr lang="en-IN" sz="1500" dirty="0"/>
          </a:p>
        </p:txBody>
      </p:sp>
      <p:sp>
        <p:nvSpPr>
          <p:cNvPr id="3" name="Content Placeholder 2"/>
          <p:cNvSpPr>
            <a:spLocks noGrp="1"/>
          </p:cNvSpPr>
          <p:nvPr>
            <p:ph idx="1"/>
          </p:nvPr>
        </p:nvSpPr>
        <p:spPr>
          <a:xfrm>
            <a:off x="457200" y="1295400"/>
            <a:ext cx="8460000" cy="4572000"/>
          </a:xfrm>
        </p:spPr>
        <p:txBody>
          <a:bodyPr/>
          <a:lstStyle/>
          <a:p>
            <a:r>
              <a:rPr lang="en-US" sz="2800" b="1" dirty="0"/>
              <a:t>Example</a:t>
            </a:r>
            <a:r>
              <a:rPr lang="en-US" sz="2800" dirty="0"/>
              <a:t>: Use quantifiers to express the statement “There is a woman who has taken a flight on every airline in the world.”</a:t>
            </a:r>
          </a:p>
          <a:p>
            <a:r>
              <a:rPr lang="en-US" sz="2800" b="1" dirty="0"/>
              <a:t>Solution</a:t>
            </a:r>
            <a:r>
              <a:rPr lang="en-US" sz="2800" dirty="0"/>
              <a:t>:</a:t>
            </a:r>
          </a:p>
          <a:p>
            <a:pPr lvl="1" indent="-457200">
              <a:buClr>
                <a:schemeClr val="tx1"/>
              </a:buClr>
              <a:buFont typeface="+mj-lt"/>
              <a:buAutoNum type="arabicPeriod"/>
            </a:pPr>
            <a:r>
              <a:rPr lang="en-US" sz="2400" dirty="0"/>
              <a:t>Let </a:t>
            </a:r>
            <a:r>
              <a:rPr lang="en-US" sz="2400" i="1" dirty="0">
                <a:ea typeface="Cambria Math" pitchFamily="18" charset="0"/>
              </a:rPr>
              <a:t>P(</a:t>
            </a:r>
            <a:r>
              <a:rPr lang="en-US" sz="2400" i="1" dirty="0" err="1">
                <a:ea typeface="Cambria Math" pitchFamily="18" charset="0"/>
              </a:rPr>
              <a:t>w,f</a:t>
            </a:r>
            <a:r>
              <a:rPr lang="en-US" sz="2400" i="1" dirty="0">
                <a:ea typeface="Cambria Math" pitchFamily="18" charset="0"/>
              </a:rPr>
              <a:t>)</a:t>
            </a:r>
            <a:r>
              <a:rPr lang="en-US" sz="2400" dirty="0"/>
              <a:t> be “</a:t>
            </a:r>
            <a:r>
              <a:rPr lang="en-US" sz="2400" i="1" dirty="0">
                <a:ea typeface="Cambria Math" pitchFamily="18" charset="0"/>
              </a:rPr>
              <a:t>w</a:t>
            </a:r>
            <a:r>
              <a:rPr lang="en-US" sz="2400" dirty="0"/>
              <a:t> has taken </a:t>
            </a:r>
            <a:r>
              <a:rPr lang="en-US" sz="2400" i="1" dirty="0">
                <a:ea typeface="Cambria Math" pitchFamily="18" charset="0"/>
              </a:rPr>
              <a:t>f  </a:t>
            </a:r>
            <a:r>
              <a:rPr lang="en-US" sz="2400" dirty="0"/>
              <a:t>” and </a:t>
            </a:r>
            <a:r>
              <a:rPr lang="en-US" sz="2400" i="1" dirty="0">
                <a:ea typeface="Cambria Math" pitchFamily="18" charset="0"/>
              </a:rPr>
              <a:t>Q</a:t>
            </a:r>
            <a:r>
              <a:rPr lang="en-US" sz="2400" dirty="0">
                <a:ea typeface="Cambria Math" pitchFamily="18" charset="0"/>
              </a:rPr>
              <a:t>(</a:t>
            </a:r>
            <a:r>
              <a:rPr lang="en-US" sz="2400" i="1" dirty="0" err="1">
                <a:ea typeface="Cambria Math" pitchFamily="18" charset="0"/>
              </a:rPr>
              <a:t>f,a</a:t>
            </a:r>
            <a:r>
              <a:rPr lang="en-US" sz="2400" dirty="0">
                <a:ea typeface="Cambria Math" pitchFamily="18" charset="0"/>
              </a:rPr>
              <a:t>)</a:t>
            </a:r>
            <a:r>
              <a:rPr lang="en-US" sz="2400" i="1" dirty="0">
                <a:ea typeface="Cambria Math" pitchFamily="18" charset="0"/>
              </a:rPr>
              <a:t> </a:t>
            </a:r>
            <a:r>
              <a:rPr lang="en-US" sz="2400" dirty="0"/>
              <a:t>be “</a:t>
            </a:r>
            <a:r>
              <a:rPr lang="en-US" sz="2400" i="1" dirty="0">
                <a:ea typeface="Cambria Math" pitchFamily="18" charset="0"/>
              </a:rPr>
              <a:t>f</a:t>
            </a:r>
            <a:r>
              <a:rPr lang="en-US" sz="2400" dirty="0"/>
              <a:t>  is a flight on </a:t>
            </a:r>
            <a:r>
              <a:rPr lang="en-US" sz="2400" i="1" dirty="0">
                <a:ea typeface="Cambria Math" pitchFamily="18" charset="0"/>
              </a:rPr>
              <a:t>a .</a:t>
            </a:r>
            <a:r>
              <a:rPr lang="en-US" sz="2400" dirty="0"/>
              <a:t>” </a:t>
            </a:r>
          </a:p>
          <a:p>
            <a:pPr lvl="1" indent="-457200">
              <a:buClr>
                <a:schemeClr val="tx1"/>
              </a:buClr>
              <a:buFont typeface="+mj-lt"/>
              <a:buAutoNum type="arabicPeriod"/>
            </a:pPr>
            <a:r>
              <a:rPr lang="en-US" sz="2400" dirty="0"/>
              <a:t>The domain of </a:t>
            </a:r>
            <a:r>
              <a:rPr lang="en-US" sz="2400" i="1" dirty="0"/>
              <a:t>w</a:t>
            </a:r>
            <a:r>
              <a:rPr lang="en-US" sz="2400" dirty="0"/>
              <a:t> is all women, the domain of </a:t>
            </a:r>
            <a:r>
              <a:rPr lang="en-US" sz="2400" i="1" dirty="0"/>
              <a:t>f</a:t>
            </a:r>
            <a:r>
              <a:rPr lang="en-US" sz="2400" dirty="0"/>
              <a:t> is all flights, and the domain of </a:t>
            </a:r>
            <a:r>
              <a:rPr lang="en-US" sz="2400" i="1" dirty="0"/>
              <a:t>a</a:t>
            </a:r>
            <a:r>
              <a:rPr lang="en-US" sz="2400" dirty="0"/>
              <a:t> is all airlines.</a:t>
            </a:r>
          </a:p>
          <a:p>
            <a:pPr lvl="1" indent="-457200">
              <a:buClr>
                <a:schemeClr val="tx1"/>
              </a:buClr>
              <a:buFont typeface="+mj-lt"/>
              <a:buAutoNum type="arabicPeriod"/>
            </a:pPr>
            <a:r>
              <a:rPr lang="en-US" sz="2400" dirty="0"/>
              <a:t>Then the statement can be expressed as:</a:t>
            </a: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10575"/>
              </p:ext>
            </p:extLst>
          </p:nvPr>
        </p:nvGraphicFramePr>
        <p:xfrm>
          <a:off x="1828800" y="5638800"/>
          <a:ext cx="3505200" cy="508000"/>
        </p:xfrm>
        <a:graphic>
          <a:graphicData uri="http://schemas.openxmlformats.org/presentationml/2006/ole">
            <mc:AlternateContent xmlns:mc="http://schemas.openxmlformats.org/markup-compatibility/2006">
              <mc:Choice xmlns:v="urn:schemas-microsoft-com:vml" Requires="v">
                <p:oleObj name="Equation" r:id="rId2" imgW="1752480" imgH="253800" progId="Equation.DSMT4">
                  <p:embed/>
                </p:oleObj>
              </mc:Choice>
              <mc:Fallback>
                <p:oleObj name="Equation" r:id="rId2" imgW="1752480" imgH="253800" progId="Equation.DSMT4">
                  <p:embed/>
                  <p:pic>
                    <p:nvPicPr>
                      <p:cNvPr id="0" name=""/>
                      <p:cNvPicPr/>
                      <p:nvPr/>
                    </p:nvPicPr>
                    <p:blipFill>
                      <a:blip r:embed="rId3"/>
                      <a:stretch>
                        <a:fillRect/>
                      </a:stretch>
                    </p:blipFill>
                    <p:spPr>
                      <a:xfrm>
                        <a:off x="1828800" y="5638800"/>
                        <a:ext cx="3505200" cy="50800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2CA1709C-A17A-4F78-B593-053B68FC863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1024501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EE3B-5096-4DDB-AF82-03F7C37F6576}"/>
              </a:ext>
            </a:extLst>
          </p:cNvPr>
          <p:cNvSpPr>
            <a:spLocks noGrp="1"/>
          </p:cNvSpPr>
          <p:nvPr>
            <p:ph type="title"/>
          </p:nvPr>
        </p:nvSpPr>
        <p:spPr/>
        <p:txBody>
          <a:bodyPr/>
          <a:lstStyle/>
          <a:p>
            <a:r>
              <a:rPr lang="en-IN" dirty="0"/>
              <a:t>Calculus in Logic (optional)</a:t>
            </a:r>
            <a:endParaRPr lang="en-US" dirty="0"/>
          </a:p>
        </p:txBody>
      </p:sp>
      <p:sp>
        <p:nvSpPr>
          <p:cNvPr id="3" name="Content Placeholder 2">
            <a:extLst>
              <a:ext uri="{FF2B5EF4-FFF2-40B4-BE49-F238E27FC236}">
                <a16:creationId xmlns:a16="http://schemas.microsoft.com/office/drawing/2014/main" id="{201F9260-C2D6-4902-AE37-671B8736B967}"/>
              </a:ext>
            </a:extLst>
          </p:cNvPr>
          <p:cNvSpPr>
            <a:spLocks noGrp="1"/>
          </p:cNvSpPr>
          <p:nvPr>
            <p:ph idx="1"/>
          </p:nvPr>
        </p:nvSpPr>
        <p:spPr>
          <a:xfrm>
            <a:off x="457200" y="1295400"/>
            <a:ext cx="8153400" cy="19812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quantifiers to express the definition of the limit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real-valued function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 real variable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 point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its domain.</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Recall the definition of the statement</a:t>
            </a:r>
          </a:p>
        </p:txBody>
      </p:sp>
      <p:graphicFrame>
        <p:nvGraphicFramePr>
          <p:cNvPr id="15" name="Object 3">
            <a:extLst>
              <a:ext uri="{FF2B5EF4-FFF2-40B4-BE49-F238E27FC236}">
                <a16:creationId xmlns:a16="http://schemas.microsoft.com/office/drawing/2014/main" id="{CFCA56D9-1B43-4057-9746-AF7B1EFADE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5440953"/>
              </p:ext>
            </p:extLst>
          </p:nvPr>
        </p:nvGraphicFramePr>
        <p:xfrm>
          <a:off x="2463800" y="3146425"/>
          <a:ext cx="2235200" cy="508000"/>
        </p:xfrm>
        <a:graphic>
          <a:graphicData uri="http://schemas.openxmlformats.org/presentationml/2006/ole">
            <mc:AlternateContent xmlns:mc="http://schemas.openxmlformats.org/markup-compatibility/2006">
              <mc:Choice xmlns:v="urn:schemas-microsoft-com:vml" Requires="v">
                <p:oleObj name="Equation" r:id="rId2" imgW="1117440" imgH="253800" progId="Equation.DSMT4">
                  <p:embed/>
                </p:oleObj>
              </mc:Choice>
              <mc:Fallback>
                <p:oleObj name="Equation" r:id="rId2" imgW="1117440" imgH="253800" progId="Equation.DSMT4">
                  <p:embed/>
                  <p:pic>
                    <p:nvPicPr>
                      <p:cNvPr id="8" name="Object 3">
                        <a:extLst>
                          <a:ext uri="{C183D7F6-B498-43B3-948B-1728B52AA6E4}">
                            <adec:decorative xmlns:adec="http://schemas.microsoft.com/office/drawing/2017/decorative" val="1"/>
                          </a:ext>
                        </a:extLst>
                      </p:cNvPr>
                      <p:cNvPicPr/>
                      <p:nvPr/>
                    </p:nvPicPr>
                    <p:blipFill>
                      <a:blip r:embed="rId3"/>
                      <a:stretch>
                        <a:fillRect/>
                      </a:stretch>
                    </p:blipFill>
                    <p:spPr>
                      <a:xfrm>
                        <a:off x="2463800" y="3146425"/>
                        <a:ext cx="2235200" cy="508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0137A23-FA0C-4E57-99C0-E8D3F4BB528B}"/>
                  </a:ext>
                </a:extLst>
              </p:cNvPr>
              <p:cNvSpPr>
                <a:spLocks noGrp="1"/>
              </p:cNvSpPr>
              <p:nvPr>
                <p:ph idx="10"/>
              </p:nvPr>
            </p:nvSpPr>
            <p:spPr>
              <a:xfrm>
                <a:off x="457200" y="3733800"/>
                <a:ext cx="7924800" cy="1374822"/>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“For every real number </a:t>
                </a:r>
                <a:r>
                  <a:rPr kumimoji="0" lang="el-GR"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ε</a:t>
                </a:r>
                <a14:m>
                  <m:oMath xmlns:m="http://schemas.openxmlformats.org/officeDocument/2006/math">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a:rPr>
                      <m:t>&gt;</m:t>
                    </m:r>
                  </m:oMath>
                </a14:m>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0, there exists a real number </a:t>
                </a:r>
                <a:r>
                  <a:rPr kumimoji="0" lang="el-GR"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δ</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a:rPr>
                      <m:t>&gt;</m:t>
                    </m:r>
                  </m:oMath>
                </a14:m>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0 such that</a:t>
                </a:r>
              </a:p>
            </p:txBody>
          </p:sp>
        </mc:Choice>
        <mc:Fallback xmlns="">
          <p:sp>
            <p:nvSpPr>
              <p:cNvPr id="4" name="Content Placeholder 3">
                <a:extLst>
                  <a:ext uri="{FF2B5EF4-FFF2-40B4-BE49-F238E27FC236}">
                    <a16:creationId xmlns:a16="http://schemas.microsoft.com/office/drawing/2014/main" id="{50137A23-FA0C-4E57-99C0-E8D3F4BB528B}"/>
                  </a:ext>
                </a:extLst>
              </p:cNvPr>
              <p:cNvSpPr>
                <a:spLocks noGrp="1" noRot="1" noChangeAspect="1" noMove="1" noResize="1" noEditPoints="1" noAdjustHandles="1" noChangeArrowheads="1" noChangeShapeType="1" noTextEdit="1"/>
              </p:cNvSpPr>
              <p:nvPr>
                <p:ph idx="10"/>
              </p:nvPr>
            </p:nvSpPr>
            <p:spPr>
              <a:xfrm>
                <a:off x="457200" y="3733800"/>
                <a:ext cx="7924800" cy="1374822"/>
              </a:xfrm>
              <a:blipFill>
                <a:blip r:embed="rId4"/>
                <a:stretch>
                  <a:fillRect l="-1154" t="-3556" r="-1538"/>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0E11F390-48D5-4AE5-B667-6CCE2A4D9B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0286001"/>
              </p:ext>
            </p:extLst>
          </p:nvPr>
        </p:nvGraphicFramePr>
        <p:xfrm>
          <a:off x="1793875" y="4060825"/>
          <a:ext cx="1339850" cy="566738"/>
        </p:xfrm>
        <a:graphic>
          <a:graphicData uri="http://schemas.openxmlformats.org/presentationml/2006/ole">
            <mc:AlternateContent xmlns:mc="http://schemas.openxmlformats.org/markup-compatibility/2006">
              <mc:Choice xmlns:v="urn:schemas-microsoft-com:vml" Requires="v">
                <p:oleObj name="Equation" r:id="rId5" imgW="660240" imgH="279360" progId="Equation.DSMT4">
                  <p:embed/>
                </p:oleObj>
              </mc:Choice>
              <mc:Fallback>
                <p:oleObj name="Equation" r:id="rId5" imgW="660240" imgH="279360" progId="Equation.DSMT4">
                  <p:embed/>
                  <p:pic>
                    <p:nvPicPr>
                      <p:cNvPr id="0" name=""/>
                      <p:cNvPicPr/>
                      <p:nvPr/>
                    </p:nvPicPr>
                    <p:blipFill>
                      <a:blip r:embed="rId6"/>
                      <a:stretch>
                        <a:fillRect/>
                      </a:stretch>
                    </p:blipFill>
                    <p:spPr>
                      <a:xfrm>
                        <a:off x="1793875" y="4060825"/>
                        <a:ext cx="1339850" cy="5667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D0CB2C2-9BFA-4861-97A8-7C69FE9E0D5A}"/>
              </a:ext>
            </a:extLst>
          </p:cNvPr>
          <p:cNvSpPr>
            <a:spLocks noGrp="1"/>
          </p:cNvSpPr>
          <p:nvPr>
            <p:ph idx="11"/>
          </p:nvPr>
        </p:nvSpPr>
        <p:spPr>
          <a:xfrm>
            <a:off x="3008442" y="4093022"/>
            <a:ext cx="1676400" cy="461354"/>
          </a:xfrm>
        </p:spPr>
        <p:txBody>
          <a:bodyPr/>
          <a:lstStyle/>
          <a:p>
            <a:r>
              <a:rPr kumimoji="0" lang="el-GR"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ε</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whenever</a:t>
            </a:r>
            <a:endParaRPr lang="en-US" dirty="0"/>
          </a:p>
        </p:txBody>
      </p:sp>
      <p:graphicFrame>
        <p:nvGraphicFramePr>
          <p:cNvPr id="18" name="Object 17">
            <a:extLst>
              <a:ext uri="{FF2B5EF4-FFF2-40B4-BE49-F238E27FC236}">
                <a16:creationId xmlns:a16="http://schemas.microsoft.com/office/drawing/2014/main" id="{8E6AB551-9227-4396-AF24-A1D7E8D31F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3513075"/>
              </p:ext>
            </p:extLst>
          </p:nvPr>
        </p:nvGraphicFramePr>
        <p:xfrm>
          <a:off x="4559559" y="4093022"/>
          <a:ext cx="1524710" cy="534986"/>
        </p:xfrm>
        <a:graphic>
          <a:graphicData uri="http://schemas.openxmlformats.org/presentationml/2006/ole">
            <mc:AlternateContent xmlns:mc="http://schemas.openxmlformats.org/markup-compatibility/2006">
              <mc:Choice xmlns:v="urn:schemas-microsoft-com:vml" Requires="v">
                <p:oleObj name="Equation" r:id="rId7" imgW="723600" imgH="253800" progId="Equation.DSMT4">
                  <p:embed/>
                </p:oleObj>
              </mc:Choice>
              <mc:Fallback>
                <p:oleObj name="Equation" r:id="rId7" imgW="723600" imgH="253800" progId="Equation.DSMT4">
                  <p:embed/>
                  <p:pic>
                    <p:nvPicPr>
                      <p:cNvPr id="0" name=""/>
                      <p:cNvPicPr/>
                      <p:nvPr/>
                    </p:nvPicPr>
                    <p:blipFill>
                      <a:blip r:embed="rId8"/>
                      <a:stretch>
                        <a:fillRect/>
                      </a:stretch>
                    </p:blipFill>
                    <p:spPr>
                      <a:xfrm>
                        <a:off x="4559559" y="4093022"/>
                        <a:ext cx="1524710" cy="53498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F7D845E-2EDD-47CF-A809-743FA317CB96}"/>
              </a:ext>
            </a:extLst>
          </p:cNvPr>
          <p:cNvSpPr>
            <a:spLocks noGrp="1"/>
          </p:cNvSpPr>
          <p:nvPr>
            <p:ph idx="12"/>
          </p:nvPr>
        </p:nvSpPr>
        <p:spPr>
          <a:xfrm>
            <a:off x="5980176" y="4096512"/>
            <a:ext cx="609600" cy="466606"/>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l-GR"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δ</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8" name="Content Placeholder 7">
            <a:extLst>
              <a:ext uri="{FF2B5EF4-FFF2-40B4-BE49-F238E27FC236}">
                <a16:creationId xmlns:a16="http://schemas.microsoft.com/office/drawing/2014/main" id="{B305A9B1-0516-4D1B-814B-C86488C373EF}"/>
              </a:ext>
            </a:extLst>
          </p:cNvPr>
          <p:cNvSpPr>
            <a:spLocks noGrp="1"/>
          </p:cNvSpPr>
          <p:nvPr>
            <p:ph idx="14"/>
          </p:nvPr>
        </p:nvSpPr>
        <p:spPr>
          <a:xfrm>
            <a:off x="457200" y="4614351"/>
            <a:ext cx="2438400" cy="56724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Using quantifiers:</a:t>
            </a:r>
          </a:p>
        </p:txBody>
      </p:sp>
      <p:graphicFrame>
        <p:nvGraphicFramePr>
          <p:cNvPr id="16" name="Object 5">
            <a:extLst>
              <a:ext uri="{FF2B5EF4-FFF2-40B4-BE49-F238E27FC236}">
                <a16:creationId xmlns:a16="http://schemas.microsoft.com/office/drawing/2014/main" id="{54DDDF07-78B0-4CC3-8F41-276070084E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2527847"/>
              </p:ext>
            </p:extLst>
          </p:nvPr>
        </p:nvGraphicFramePr>
        <p:xfrm>
          <a:off x="1066800" y="5156200"/>
          <a:ext cx="5257800" cy="609600"/>
        </p:xfrm>
        <a:graphic>
          <a:graphicData uri="http://schemas.openxmlformats.org/presentationml/2006/ole">
            <mc:AlternateContent xmlns:mc="http://schemas.openxmlformats.org/markup-compatibility/2006">
              <mc:Choice xmlns:v="urn:schemas-microsoft-com:vml" Requires="v">
                <p:oleObj name="Equation" r:id="rId9" imgW="2628720" imgH="304560" progId="Equation.DSMT4">
                  <p:embed/>
                </p:oleObj>
              </mc:Choice>
              <mc:Fallback>
                <p:oleObj name="Equation" r:id="rId9" imgW="2628720" imgH="304560" progId="Equation.DSMT4">
                  <p:embed/>
                  <p:pic>
                    <p:nvPicPr>
                      <p:cNvPr id="9" name="Object 5">
                        <a:extLst>
                          <a:ext uri="{C183D7F6-B498-43B3-948B-1728B52AA6E4}">
                            <adec:decorative xmlns:adec="http://schemas.microsoft.com/office/drawing/2017/decorative" val="1"/>
                          </a:ext>
                        </a:extLst>
                      </p:cNvPr>
                      <p:cNvPicPr/>
                      <p:nvPr/>
                    </p:nvPicPr>
                    <p:blipFill>
                      <a:blip r:embed="rId10"/>
                      <a:stretch>
                        <a:fillRect/>
                      </a:stretch>
                    </p:blipFill>
                    <p:spPr>
                      <a:xfrm>
                        <a:off x="1066800" y="5156200"/>
                        <a:ext cx="5257800" cy="6096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20E98C9-BC09-4E15-BA4E-94EC2531944D}"/>
              </a:ext>
            </a:extLst>
          </p:cNvPr>
          <p:cNvSpPr>
            <a:spLocks noGrp="1"/>
          </p:cNvSpPr>
          <p:nvPr>
            <p:ph idx="15"/>
          </p:nvPr>
        </p:nvSpPr>
        <p:spPr>
          <a:xfrm>
            <a:off x="457200" y="5765800"/>
            <a:ext cx="8382000" cy="787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Where the domain for the variables </a:t>
            </a:r>
            <a:r>
              <a:rPr kumimoji="0" lang="el-GR"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ε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and </a:t>
            </a:r>
            <a:r>
              <a:rPr kumimoji="0" lang="el-GR"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δ</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consists of all positive real numbers and the domain for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consists of all real numbers.</a:t>
            </a:r>
            <a:endParaRPr kumimoji="0" lang="en-IN"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E572BAC3-E6CF-4B7B-BC68-5C4FF89B66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2601412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303B-591B-4C69-8012-3D2B2FC0B6B1}"/>
              </a:ext>
            </a:extLst>
          </p:cNvPr>
          <p:cNvSpPr>
            <a:spLocks noGrp="1"/>
          </p:cNvSpPr>
          <p:nvPr>
            <p:ph type="title"/>
          </p:nvPr>
        </p:nvSpPr>
        <p:spPr/>
        <p:txBody>
          <a:bodyPr/>
          <a:lstStyle/>
          <a:p>
            <a:r>
              <a:rPr lang="en-IN" dirty="0"/>
              <a:t>Questions on Translation from English</a:t>
            </a:r>
            <a:endParaRPr lang="en-US" dirty="0"/>
          </a:p>
        </p:txBody>
      </p:sp>
      <p:sp>
        <p:nvSpPr>
          <p:cNvPr id="3" name="Content Placeholder 2">
            <a:extLst>
              <a:ext uri="{FF2B5EF4-FFF2-40B4-BE49-F238E27FC236}">
                <a16:creationId xmlns:a16="http://schemas.microsoft.com/office/drawing/2014/main" id="{9F0CE292-ED25-4B71-827E-668FF7F37128}"/>
              </a:ext>
            </a:extLst>
          </p:cNvPr>
          <p:cNvSpPr>
            <a:spLocks noGrp="1"/>
          </p:cNvSpPr>
          <p:nvPr>
            <p:ph idx="1"/>
          </p:nvPr>
        </p:nvSpPr>
        <p:spPr>
          <a:xfrm>
            <a:off x="457200" y="1295400"/>
            <a:ext cx="8077200" cy="1288430"/>
          </a:xfrm>
        </p:spPr>
        <p:txBody>
          <a:bodyPr/>
          <a:lstStyle/>
          <a:p>
            <a:pPr marL="0" marR="0" lvl="0" indent="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Choose the obvious predicates and express in predicate logic.</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“Brothers are siblings.”</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6" name="Object 25">
            <a:extLst>
              <a:ext uri="{FF2B5EF4-FFF2-40B4-BE49-F238E27FC236}">
                <a16:creationId xmlns:a16="http://schemas.microsoft.com/office/drawing/2014/main" id="{C9F22BC3-514C-4595-A369-5A652317A0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1977678"/>
              </p:ext>
            </p:extLst>
          </p:nvPr>
        </p:nvGraphicFramePr>
        <p:xfrm>
          <a:off x="2020824" y="2133600"/>
          <a:ext cx="2438400" cy="406400"/>
        </p:xfrm>
        <a:graphic>
          <a:graphicData uri="http://schemas.openxmlformats.org/presentationml/2006/ole">
            <mc:AlternateContent xmlns:mc="http://schemas.openxmlformats.org/markup-compatibility/2006">
              <mc:Choice xmlns:v="urn:schemas-microsoft-com:vml" Requires="v">
                <p:oleObj name="Equation" r:id="rId2" imgW="1523880" imgH="253800" progId="Equation.DSMT4">
                  <p:embed/>
                </p:oleObj>
              </mc:Choice>
              <mc:Fallback>
                <p:oleObj name="Equation" r:id="rId2" imgW="1523880" imgH="253800" progId="Equation.DSMT4">
                  <p:embed/>
                  <p:pic>
                    <p:nvPicPr>
                      <p:cNvPr id="0" name=""/>
                      <p:cNvPicPr/>
                      <p:nvPr/>
                    </p:nvPicPr>
                    <p:blipFill>
                      <a:blip r:embed="rId3"/>
                      <a:stretch>
                        <a:fillRect/>
                      </a:stretch>
                    </p:blipFill>
                    <p:spPr>
                      <a:xfrm>
                        <a:off x="2020824" y="2133600"/>
                        <a:ext cx="2438400" cy="406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A97B040-5C0E-4750-A878-965472537AAB}"/>
              </a:ext>
            </a:extLst>
          </p:cNvPr>
          <p:cNvSpPr>
            <a:spLocks noGrp="1"/>
          </p:cNvSpPr>
          <p:nvPr>
            <p:ph idx="11"/>
          </p:nvPr>
        </p:nvSpPr>
        <p:spPr>
          <a:xfrm>
            <a:off x="454761" y="2516674"/>
            <a:ext cx="4419600" cy="863600"/>
          </a:xfrm>
        </p:spPr>
        <p:txBody>
          <a:bodyPr/>
          <a:lstStyle/>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“Siblinghood is symmetric.”</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endParaRPr lang="en-US" dirty="0"/>
          </a:p>
        </p:txBody>
      </p:sp>
      <p:graphicFrame>
        <p:nvGraphicFramePr>
          <p:cNvPr id="27" name="Object 26">
            <a:extLst>
              <a:ext uri="{FF2B5EF4-FFF2-40B4-BE49-F238E27FC236}">
                <a16:creationId xmlns:a16="http://schemas.microsoft.com/office/drawing/2014/main" id="{C9FFB7B5-84EC-486E-BA02-EC5FDF7C28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5425508"/>
              </p:ext>
            </p:extLst>
          </p:nvPr>
        </p:nvGraphicFramePr>
        <p:xfrm>
          <a:off x="2020888" y="2952750"/>
          <a:ext cx="2514600" cy="403225"/>
        </p:xfrm>
        <a:graphic>
          <a:graphicData uri="http://schemas.openxmlformats.org/presentationml/2006/ole">
            <mc:AlternateContent xmlns:mc="http://schemas.openxmlformats.org/markup-compatibility/2006">
              <mc:Choice xmlns:v="urn:schemas-microsoft-com:vml" Requires="v">
                <p:oleObj name="Equation" r:id="rId4" imgW="1587240" imgH="253800" progId="Equation.DSMT4">
                  <p:embed/>
                </p:oleObj>
              </mc:Choice>
              <mc:Fallback>
                <p:oleObj name="Equation" r:id="rId4" imgW="1587240" imgH="253800" progId="Equation.DSMT4">
                  <p:embed/>
                  <p:pic>
                    <p:nvPicPr>
                      <p:cNvPr id="0" name=""/>
                      <p:cNvPicPr/>
                      <p:nvPr/>
                    </p:nvPicPr>
                    <p:blipFill>
                      <a:blip r:embed="rId5"/>
                      <a:stretch>
                        <a:fillRect/>
                      </a:stretch>
                    </p:blipFill>
                    <p:spPr>
                      <a:xfrm>
                        <a:off x="2020888" y="2952750"/>
                        <a:ext cx="2514600" cy="40322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A298596-1BE5-4DE0-9B98-02FC39156C11}"/>
              </a:ext>
            </a:extLst>
          </p:cNvPr>
          <p:cNvSpPr>
            <a:spLocks noGrp="1"/>
          </p:cNvSpPr>
          <p:nvPr>
            <p:ph idx="13"/>
          </p:nvPr>
        </p:nvSpPr>
        <p:spPr>
          <a:xfrm>
            <a:off x="454761" y="3334708"/>
            <a:ext cx="4553710" cy="915955"/>
          </a:xfrm>
        </p:spPr>
        <p:txBody>
          <a:bodyPr/>
          <a:lstStyle/>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“Everybody loves somebody.”</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endParaRPr lang="en-US" dirty="0"/>
          </a:p>
        </p:txBody>
      </p:sp>
      <p:graphicFrame>
        <p:nvGraphicFramePr>
          <p:cNvPr id="28" name="Object 27">
            <a:extLst>
              <a:ext uri="{FF2B5EF4-FFF2-40B4-BE49-F238E27FC236}">
                <a16:creationId xmlns:a16="http://schemas.microsoft.com/office/drawing/2014/main" id="{EEC22474-A8B2-4AF7-8F27-618A0EE6C9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953453"/>
              </p:ext>
            </p:extLst>
          </p:nvPr>
        </p:nvGraphicFramePr>
        <p:xfrm>
          <a:off x="2020824" y="3758184"/>
          <a:ext cx="1307592" cy="402336"/>
        </p:xfrm>
        <a:graphic>
          <a:graphicData uri="http://schemas.openxmlformats.org/presentationml/2006/ole">
            <mc:AlternateContent xmlns:mc="http://schemas.openxmlformats.org/markup-compatibility/2006">
              <mc:Choice xmlns:v="urn:schemas-microsoft-com:vml" Requires="v">
                <p:oleObj name="Equation" r:id="rId6" imgW="825480" imgH="253800" progId="Equation.DSMT4">
                  <p:embed/>
                </p:oleObj>
              </mc:Choice>
              <mc:Fallback>
                <p:oleObj name="Equation" r:id="rId6" imgW="825480" imgH="253800" progId="Equation.DSMT4">
                  <p:embed/>
                  <p:pic>
                    <p:nvPicPr>
                      <p:cNvPr id="0" name=""/>
                      <p:cNvPicPr/>
                      <p:nvPr/>
                    </p:nvPicPr>
                    <p:blipFill>
                      <a:blip r:embed="rId7"/>
                      <a:stretch>
                        <a:fillRect/>
                      </a:stretch>
                    </p:blipFill>
                    <p:spPr>
                      <a:xfrm>
                        <a:off x="2020824" y="3758184"/>
                        <a:ext cx="1307592" cy="40233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814F21D-245D-4D10-951D-C9FD879DDEC1}"/>
              </a:ext>
            </a:extLst>
          </p:cNvPr>
          <p:cNvSpPr>
            <a:spLocks noGrp="1"/>
          </p:cNvSpPr>
          <p:nvPr>
            <p:ph idx="14"/>
          </p:nvPr>
        </p:nvSpPr>
        <p:spPr>
          <a:xfrm>
            <a:off x="454761" y="4150556"/>
            <a:ext cx="6324600" cy="744179"/>
          </a:xfrm>
        </p:spPr>
        <p:txBody>
          <a:bodyPr/>
          <a:lstStyle/>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“There is someone who is loved by everyone.”</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endParaRPr lang="en-US" dirty="0"/>
          </a:p>
        </p:txBody>
      </p:sp>
      <p:graphicFrame>
        <p:nvGraphicFramePr>
          <p:cNvPr id="29" name="Object 28">
            <a:extLst>
              <a:ext uri="{FF2B5EF4-FFF2-40B4-BE49-F238E27FC236}">
                <a16:creationId xmlns:a16="http://schemas.microsoft.com/office/drawing/2014/main" id="{38E7265C-2544-45E6-970A-DD0824CE3A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3963112"/>
              </p:ext>
            </p:extLst>
          </p:nvPr>
        </p:nvGraphicFramePr>
        <p:xfrm>
          <a:off x="2020824" y="4579154"/>
          <a:ext cx="1307592" cy="402336"/>
        </p:xfrm>
        <a:graphic>
          <a:graphicData uri="http://schemas.openxmlformats.org/presentationml/2006/ole">
            <mc:AlternateContent xmlns:mc="http://schemas.openxmlformats.org/markup-compatibility/2006">
              <mc:Choice xmlns:v="urn:schemas-microsoft-com:vml" Requires="v">
                <p:oleObj name="Equation" r:id="rId8" imgW="825480" imgH="253800" progId="Equation.DSMT4">
                  <p:embed/>
                </p:oleObj>
              </mc:Choice>
              <mc:Fallback>
                <p:oleObj name="Equation" r:id="rId8" imgW="825480" imgH="253800" progId="Equation.DSMT4">
                  <p:embed/>
                  <p:pic>
                    <p:nvPicPr>
                      <p:cNvPr id="0" name=""/>
                      <p:cNvPicPr/>
                      <p:nvPr/>
                    </p:nvPicPr>
                    <p:blipFill>
                      <a:blip r:embed="rId9"/>
                      <a:stretch>
                        <a:fillRect/>
                      </a:stretch>
                    </p:blipFill>
                    <p:spPr>
                      <a:xfrm>
                        <a:off x="2020824" y="4579154"/>
                        <a:ext cx="1307592" cy="40233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B419E22-4F63-43EE-87C9-B3FF381ED94F}"/>
              </a:ext>
            </a:extLst>
          </p:cNvPr>
          <p:cNvSpPr>
            <a:spLocks noGrp="1"/>
          </p:cNvSpPr>
          <p:nvPr>
            <p:ph idx="15"/>
          </p:nvPr>
        </p:nvSpPr>
        <p:spPr>
          <a:xfrm>
            <a:off x="454761" y="4956708"/>
            <a:ext cx="5791200" cy="824525"/>
          </a:xfrm>
        </p:spPr>
        <p:txBody>
          <a:bodyPr/>
          <a:lstStyle/>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“There is someone who loves someone.”</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endParaRPr lang="en-US" dirty="0"/>
          </a:p>
        </p:txBody>
      </p:sp>
      <p:graphicFrame>
        <p:nvGraphicFramePr>
          <p:cNvPr id="31" name="Object 30">
            <a:extLst>
              <a:ext uri="{FF2B5EF4-FFF2-40B4-BE49-F238E27FC236}">
                <a16:creationId xmlns:a16="http://schemas.microsoft.com/office/drawing/2014/main" id="{7BF4C6AB-E286-4AEC-BAE2-BD9BDB4972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53786508"/>
              </p:ext>
            </p:extLst>
          </p:nvPr>
        </p:nvGraphicFramePr>
        <p:xfrm>
          <a:off x="2020824" y="5385816"/>
          <a:ext cx="1287475" cy="402336"/>
        </p:xfrm>
        <a:graphic>
          <a:graphicData uri="http://schemas.openxmlformats.org/presentationml/2006/ole">
            <mc:AlternateContent xmlns:mc="http://schemas.openxmlformats.org/markup-compatibility/2006">
              <mc:Choice xmlns:v="urn:schemas-microsoft-com:vml" Requires="v">
                <p:oleObj name="Equation" r:id="rId10" imgW="812520" imgH="253800" progId="Equation.DSMT4">
                  <p:embed/>
                </p:oleObj>
              </mc:Choice>
              <mc:Fallback>
                <p:oleObj name="Equation" r:id="rId10" imgW="812520" imgH="253800" progId="Equation.DSMT4">
                  <p:embed/>
                  <p:pic>
                    <p:nvPicPr>
                      <p:cNvPr id="0" name=""/>
                      <p:cNvPicPr/>
                      <p:nvPr/>
                    </p:nvPicPr>
                    <p:blipFill>
                      <a:blip r:embed="rId11"/>
                      <a:stretch>
                        <a:fillRect/>
                      </a:stretch>
                    </p:blipFill>
                    <p:spPr>
                      <a:xfrm>
                        <a:off x="2020824" y="5385816"/>
                        <a:ext cx="1287475" cy="4023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EE642D9-9E8E-467D-B9C5-1BD60EA46462}"/>
              </a:ext>
            </a:extLst>
          </p:cNvPr>
          <p:cNvSpPr>
            <a:spLocks noGrp="1"/>
          </p:cNvSpPr>
          <p:nvPr>
            <p:ph idx="16"/>
          </p:nvPr>
        </p:nvSpPr>
        <p:spPr>
          <a:xfrm>
            <a:off x="454761" y="5781233"/>
            <a:ext cx="5522304" cy="750879"/>
          </a:xfrm>
        </p:spPr>
        <p:txBody>
          <a:bodyPr/>
          <a:lstStyle/>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6</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“Everyone loves himself”</a:t>
            </a:r>
          </a:p>
          <a:p>
            <a:pPr marL="514350" marR="0" lvl="0" indent="-514350" algn="l" defTabSz="457200" rtl="0" eaLnBrk="1" fontAlgn="auto" latinLnBrk="0" hangingPunct="1">
              <a:lnSpc>
                <a:spcPct val="100000"/>
              </a:lnSpc>
              <a:spcBef>
                <a:spcPts val="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endParaRPr lang="en-US" dirty="0"/>
          </a:p>
        </p:txBody>
      </p:sp>
      <p:graphicFrame>
        <p:nvGraphicFramePr>
          <p:cNvPr id="32" name="Object 31">
            <a:extLst>
              <a:ext uri="{FF2B5EF4-FFF2-40B4-BE49-F238E27FC236}">
                <a16:creationId xmlns:a16="http://schemas.microsoft.com/office/drawing/2014/main" id="{ECAB6F88-2685-47A7-9B2E-8F7AE86A21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7478311"/>
              </p:ext>
            </p:extLst>
          </p:nvPr>
        </p:nvGraphicFramePr>
        <p:xfrm>
          <a:off x="2020824" y="6201664"/>
          <a:ext cx="1046074" cy="402336"/>
        </p:xfrm>
        <a:graphic>
          <a:graphicData uri="http://schemas.openxmlformats.org/presentationml/2006/ole">
            <mc:AlternateContent xmlns:mc="http://schemas.openxmlformats.org/markup-compatibility/2006">
              <mc:Choice xmlns:v="urn:schemas-microsoft-com:vml" Requires="v">
                <p:oleObj name="Equation" r:id="rId12" imgW="660240" imgH="253800" progId="Equation.DSMT4">
                  <p:embed/>
                </p:oleObj>
              </mc:Choice>
              <mc:Fallback>
                <p:oleObj name="Equation" r:id="rId12" imgW="660240" imgH="253800" progId="Equation.DSMT4">
                  <p:embed/>
                  <p:pic>
                    <p:nvPicPr>
                      <p:cNvPr id="0" name=""/>
                      <p:cNvPicPr/>
                      <p:nvPr/>
                    </p:nvPicPr>
                    <p:blipFill>
                      <a:blip r:embed="rId13"/>
                      <a:stretch>
                        <a:fillRect/>
                      </a:stretch>
                    </p:blipFill>
                    <p:spPr>
                      <a:xfrm>
                        <a:off x="2020824" y="6201664"/>
                        <a:ext cx="1046074" cy="402336"/>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6A3D132-6C73-4B9B-A12C-91F3968498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2168969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Negating Nested Quantifiers</a:t>
            </a:r>
            <a:endParaRPr lang="en-IN" sz="1500" dirty="0"/>
          </a:p>
        </p:txBody>
      </p:sp>
      <p:sp>
        <p:nvSpPr>
          <p:cNvPr id="19" name="Content Placeholder 2"/>
          <p:cNvSpPr>
            <a:spLocks noGrp="1"/>
          </p:cNvSpPr>
          <p:nvPr>
            <p:ph idx="1"/>
          </p:nvPr>
        </p:nvSpPr>
        <p:spPr>
          <a:xfrm>
            <a:off x="457200" y="1295400"/>
            <a:ext cx="8280000" cy="381000"/>
          </a:xfrm>
        </p:spPr>
        <p:txBody>
          <a:bodyPr/>
          <a:lstStyle/>
          <a:p>
            <a:r>
              <a:rPr lang="en-US" sz="1600" b="1" dirty="0">
                <a:latin typeface="Calibri (Body)"/>
              </a:rPr>
              <a:t>Example </a:t>
            </a:r>
            <a:r>
              <a:rPr lang="en-US" sz="1600" b="1" dirty="0">
                <a:latin typeface="Calibri (Body)"/>
                <a:ea typeface="Cambria Math" pitchFamily="18" charset="0"/>
              </a:rPr>
              <a:t>1</a:t>
            </a:r>
            <a:r>
              <a:rPr lang="en-US" sz="1600" dirty="0">
                <a:latin typeface="Calibri (Body)"/>
              </a:rPr>
              <a:t>: Recall the logical expression developed three slides back:</a:t>
            </a:r>
          </a:p>
        </p:txBody>
      </p:sp>
      <p:graphicFrame>
        <p:nvGraphicFramePr>
          <p:cNvPr id="3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6820772"/>
              </p:ext>
            </p:extLst>
          </p:nvPr>
        </p:nvGraphicFramePr>
        <p:xfrm>
          <a:off x="1481328" y="1608138"/>
          <a:ext cx="2279650" cy="330200"/>
        </p:xfrm>
        <a:graphic>
          <a:graphicData uri="http://schemas.openxmlformats.org/presentationml/2006/ole">
            <mc:AlternateContent xmlns:mc="http://schemas.openxmlformats.org/markup-compatibility/2006">
              <mc:Choice xmlns:v="urn:schemas-microsoft-com:vml" Requires="v">
                <p:oleObj name="Equation" r:id="rId3" imgW="1752480" imgH="253800" progId="Equation.DSMT4">
                  <p:embed/>
                </p:oleObj>
              </mc:Choice>
              <mc:Fallback>
                <p:oleObj name="Equation" r:id="rId3" imgW="1752480" imgH="253800" progId="Equation.DSMT4">
                  <p:embed/>
                  <p:pic>
                    <p:nvPicPr>
                      <p:cNvPr id="0" name=""/>
                      <p:cNvPicPr/>
                      <p:nvPr/>
                    </p:nvPicPr>
                    <p:blipFill>
                      <a:blip r:embed="rId4"/>
                      <a:stretch>
                        <a:fillRect/>
                      </a:stretch>
                    </p:blipFill>
                    <p:spPr>
                      <a:xfrm>
                        <a:off x="1481328" y="1608138"/>
                        <a:ext cx="2279650" cy="330200"/>
                      </a:xfrm>
                      <a:prstGeom prst="rect">
                        <a:avLst/>
                      </a:prstGeom>
                    </p:spPr>
                  </p:pic>
                </p:oleObj>
              </mc:Fallback>
            </mc:AlternateContent>
          </a:graphicData>
        </a:graphic>
      </p:graphicFrame>
      <p:sp>
        <p:nvSpPr>
          <p:cNvPr id="20" name="Content Placeholder 4"/>
          <p:cNvSpPr>
            <a:spLocks noGrp="1"/>
          </p:cNvSpPr>
          <p:nvPr>
            <p:ph idx="13"/>
          </p:nvPr>
        </p:nvSpPr>
        <p:spPr>
          <a:xfrm>
            <a:off x="457200" y="1864950"/>
            <a:ext cx="8280000" cy="878250"/>
          </a:xfrm>
        </p:spPr>
        <p:txBody>
          <a:bodyPr/>
          <a:lstStyle/>
          <a:p>
            <a:pPr>
              <a:spcBef>
                <a:spcPts val="0"/>
              </a:spcBef>
            </a:pPr>
            <a:r>
              <a:rPr lang="en-US" sz="1600" b="1" dirty="0">
                <a:latin typeface="Calibri (Body)"/>
              </a:rPr>
              <a:t> Part </a:t>
            </a:r>
            <a:r>
              <a:rPr lang="en-US" sz="1600" b="1" dirty="0">
                <a:latin typeface="Calibri (Body)"/>
                <a:ea typeface="Cambria Math" pitchFamily="18" charset="0"/>
              </a:rPr>
              <a:t>1</a:t>
            </a:r>
            <a:r>
              <a:rPr lang="en-US" sz="1600" dirty="0">
                <a:latin typeface="Calibri (Body)"/>
              </a:rPr>
              <a:t>: Use quantifiers to express the statement that “There does not exist a woman who has taken a flight on every airline in the world.”</a:t>
            </a:r>
          </a:p>
          <a:p>
            <a:pPr>
              <a:spcBef>
                <a:spcPts val="0"/>
              </a:spcBef>
            </a:pPr>
            <a:r>
              <a:rPr lang="en-US" sz="1600" b="1" dirty="0">
                <a:latin typeface="Calibri (Body)"/>
              </a:rPr>
              <a:t>	Solution</a:t>
            </a:r>
            <a:r>
              <a:rPr lang="en-US" sz="1600" dirty="0">
                <a:latin typeface="Calibri (Body)"/>
              </a:rPr>
              <a:t>:</a:t>
            </a:r>
            <a:endParaRPr lang="en-IN" sz="1600" dirty="0">
              <a:latin typeface="Calibri (Body)"/>
            </a:endParaRPr>
          </a:p>
        </p:txBody>
      </p:sp>
      <p:graphicFrame>
        <p:nvGraphicFramePr>
          <p:cNvPr id="37"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1134143"/>
              </p:ext>
            </p:extLst>
          </p:nvPr>
        </p:nvGraphicFramePr>
        <p:xfrm>
          <a:off x="1841500" y="2424113"/>
          <a:ext cx="2411412" cy="330200"/>
        </p:xfrm>
        <a:graphic>
          <a:graphicData uri="http://schemas.openxmlformats.org/presentationml/2006/ole">
            <mc:AlternateContent xmlns:mc="http://schemas.openxmlformats.org/markup-compatibility/2006">
              <mc:Choice xmlns:v="urn:schemas-microsoft-com:vml" Requires="v">
                <p:oleObj name="Equation" r:id="rId5" imgW="1854000" imgH="253800" progId="Equation.DSMT4">
                  <p:embed/>
                </p:oleObj>
              </mc:Choice>
              <mc:Fallback>
                <p:oleObj name="Equation" r:id="rId5" imgW="1854000" imgH="253800" progId="Equation.DSMT4">
                  <p:embed/>
                  <p:pic>
                    <p:nvPicPr>
                      <p:cNvPr id="36" name="Object 35"/>
                      <p:cNvPicPr/>
                      <p:nvPr/>
                    </p:nvPicPr>
                    <p:blipFill>
                      <a:blip r:embed="rId6"/>
                      <a:stretch>
                        <a:fillRect/>
                      </a:stretch>
                    </p:blipFill>
                    <p:spPr>
                      <a:xfrm>
                        <a:off x="1841500" y="2424113"/>
                        <a:ext cx="2411412" cy="330200"/>
                      </a:xfrm>
                      <a:prstGeom prst="rect">
                        <a:avLst/>
                      </a:prstGeom>
                    </p:spPr>
                  </p:pic>
                </p:oleObj>
              </mc:Fallback>
            </mc:AlternateContent>
          </a:graphicData>
        </a:graphic>
      </p:graphicFrame>
      <p:sp>
        <p:nvSpPr>
          <p:cNvPr id="21" name="Content Placeholder 6"/>
          <p:cNvSpPr>
            <a:spLocks noGrp="1"/>
          </p:cNvSpPr>
          <p:nvPr>
            <p:ph idx="14"/>
          </p:nvPr>
        </p:nvSpPr>
        <p:spPr>
          <a:xfrm>
            <a:off x="457200" y="2682240"/>
            <a:ext cx="8280000" cy="670560"/>
          </a:xfrm>
        </p:spPr>
        <p:txBody>
          <a:bodyPr/>
          <a:lstStyle/>
          <a:p>
            <a:pPr>
              <a:spcBef>
                <a:spcPts val="0"/>
              </a:spcBef>
            </a:pPr>
            <a:r>
              <a:rPr lang="en-US" sz="1600" dirty="0">
                <a:latin typeface="Calibri (Body)"/>
              </a:rPr>
              <a:t> </a:t>
            </a:r>
            <a:r>
              <a:rPr lang="en-US" sz="1600" b="1" dirty="0">
                <a:latin typeface="Calibri (Body)"/>
              </a:rPr>
              <a:t>Part </a:t>
            </a:r>
            <a:r>
              <a:rPr lang="en-US" sz="1600" b="1" dirty="0">
                <a:latin typeface="Calibri (Body)"/>
                <a:ea typeface="Cambria Math" pitchFamily="18" charset="0"/>
              </a:rPr>
              <a:t>2</a:t>
            </a:r>
            <a:r>
              <a:rPr lang="en-US" sz="1600" dirty="0">
                <a:latin typeface="Calibri (Body)"/>
              </a:rPr>
              <a:t>: Now use De Morgan’s Laws to move the negation as far inwards as possible.</a:t>
            </a:r>
          </a:p>
          <a:p>
            <a:pPr>
              <a:spcBef>
                <a:spcPts val="0"/>
              </a:spcBef>
            </a:pPr>
            <a:r>
              <a:rPr lang="en-US" sz="1600" b="1" dirty="0">
                <a:latin typeface="Calibri (Body)"/>
              </a:rPr>
              <a:t>	</a:t>
            </a:r>
            <a:r>
              <a:rPr lang="en-US" sz="1600" b="1" dirty="0" err="1">
                <a:latin typeface="Calibri (Body)"/>
              </a:rPr>
              <a:t>Solution</a:t>
            </a:r>
            <a:r>
              <a:rPr lang="en-US" sz="1600" dirty="0" err="1">
                <a:latin typeface="Calibri (Body)"/>
              </a:rPr>
              <a:t>:a</a:t>
            </a:r>
            <a:endParaRPr lang="en-US" sz="1600" dirty="0">
              <a:latin typeface="Calibri (Body)"/>
            </a:endParaRPr>
          </a:p>
        </p:txBody>
      </p:sp>
      <p:sp>
        <p:nvSpPr>
          <p:cNvPr id="22" name="Content Placeholder 7"/>
          <p:cNvSpPr>
            <a:spLocks noGrp="1"/>
          </p:cNvSpPr>
          <p:nvPr>
            <p:ph idx="15"/>
          </p:nvPr>
        </p:nvSpPr>
        <p:spPr>
          <a:xfrm>
            <a:off x="609600" y="3349977"/>
            <a:ext cx="360000" cy="324000"/>
          </a:xfrm>
        </p:spPr>
        <p:txBody>
          <a:bodyPr/>
          <a:lstStyle/>
          <a:p>
            <a:pPr marL="514350" indent="-514350">
              <a:buFont typeface="+mj-lt"/>
              <a:buAutoNum type="arabicPeriod"/>
            </a:pPr>
            <a:r>
              <a:rPr lang="en-IN" sz="1600" dirty="0">
                <a:latin typeface="Calibri (Body)"/>
              </a:rPr>
              <a:t> </a:t>
            </a:r>
          </a:p>
        </p:txBody>
      </p:sp>
      <p:graphicFrame>
        <p:nvGraphicFramePr>
          <p:cNvPr id="38"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3800501"/>
              </p:ext>
            </p:extLst>
          </p:nvPr>
        </p:nvGraphicFramePr>
        <p:xfrm>
          <a:off x="992188" y="3343275"/>
          <a:ext cx="2409825" cy="330200"/>
        </p:xfrm>
        <a:graphic>
          <a:graphicData uri="http://schemas.openxmlformats.org/presentationml/2006/ole">
            <mc:AlternateContent xmlns:mc="http://schemas.openxmlformats.org/markup-compatibility/2006">
              <mc:Choice xmlns:v="urn:schemas-microsoft-com:vml" Requires="v">
                <p:oleObj name="Equation" r:id="rId7" imgW="1854000" imgH="253800" progId="Equation.DSMT4">
                  <p:embed/>
                </p:oleObj>
              </mc:Choice>
              <mc:Fallback>
                <p:oleObj name="Equation" r:id="rId7" imgW="1854000" imgH="253800" progId="Equation.DSMT4">
                  <p:embed/>
                  <p:pic>
                    <p:nvPicPr>
                      <p:cNvPr id="37" name="Object 36"/>
                      <p:cNvPicPr/>
                      <p:nvPr/>
                    </p:nvPicPr>
                    <p:blipFill>
                      <a:blip r:embed="rId8"/>
                      <a:stretch>
                        <a:fillRect/>
                      </a:stretch>
                    </p:blipFill>
                    <p:spPr>
                      <a:xfrm>
                        <a:off x="992188" y="3343275"/>
                        <a:ext cx="2409825" cy="330200"/>
                      </a:xfrm>
                      <a:prstGeom prst="rect">
                        <a:avLst/>
                      </a:prstGeom>
                    </p:spPr>
                  </p:pic>
                </p:oleObj>
              </mc:Fallback>
            </mc:AlternateContent>
          </a:graphicData>
        </a:graphic>
      </p:graphicFrame>
      <p:sp>
        <p:nvSpPr>
          <p:cNvPr id="24" name="Content Placeholder 9"/>
          <p:cNvSpPr>
            <a:spLocks noGrp="1"/>
          </p:cNvSpPr>
          <p:nvPr>
            <p:ph idx="17"/>
          </p:nvPr>
        </p:nvSpPr>
        <p:spPr>
          <a:xfrm>
            <a:off x="609600" y="3730977"/>
            <a:ext cx="360000" cy="324000"/>
          </a:xfrm>
        </p:spPr>
        <p:txBody>
          <a:bodyPr/>
          <a:lstStyle/>
          <a:p>
            <a:pPr marL="514350" indent="-514350">
              <a:buFont typeface="+mj-lt"/>
              <a:buAutoNum type="arabicPeriod" startAt="2"/>
            </a:pPr>
            <a:r>
              <a:rPr lang="en-IN" sz="1600" dirty="0">
                <a:latin typeface="Calibri (Body)"/>
              </a:rPr>
              <a:t> </a:t>
            </a:r>
          </a:p>
        </p:txBody>
      </p:sp>
      <p:graphicFrame>
        <p:nvGraphicFramePr>
          <p:cNvPr id="39"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5839210"/>
              </p:ext>
            </p:extLst>
          </p:nvPr>
        </p:nvGraphicFramePr>
        <p:xfrm>
          <a:off x="992188" y="3763963"/>
          <a:ext cx="2443163" cy="330200"/>
        </p:xfrm>
        <a:graphic>
          <a:graphicData uri="http://schemas.openxmlformats.org/presentationml/2006/ole">
            <mc:AlternateContent xmlns:mc="http://schemas.openxmlformats.org/markup-compatibility/2006">
              <mc:Choice xmlns:v="urn:schemas-microsoft-com:vml" Requires="v">
                <p:oleObj name="Equation" r:id="rId9" imgW="1879560" imgH="253800" progId="Equation.DSMT4">
                  <p:embed/>
                </p:oleObj>
              </mc:Choice>
              <mc:Fallback>
                <p:oleObj name="Equation" r:id="rId9" imgW="1879560" imgH="253800" progId="Equation.DSMT4">
                  <p:embed/>
                  <p:pic>
                    <p:nvPicPr>
                      <p:cNvPr id="38" name="Object 37"/>
                      <p:cNvPicPr/>
                      <p:nvPr/>
                    </p:nvPicPr>
                    <p:blipFill>
                      <a:blip r:embed="rId10"/>
                      <a:stretch>
                        <a:fillRect/>
                      </a:stretch>
                    </p:blipFill>
                    <p:spPr>
                      <a:xfrm>
                        <a:off x="992188" y="3763963"/>
                        <a:ext cx="2443163" cy="330200"/>
                      </a:xfrm>
                      <a:prstGeom prst="rect">
                        <a:avLst/>
                      </a:prstGeom>
                    </p:spPr>
                  </p:pic>
                </p:oleObj>
              </mc:Fallback>
            </mc:AlternateContent>
          </a:graphicData>
        </a:graphic>
      </p:graphicFrame>
      <p:sp>
        <p:nvSpPr>
          <p:cNvPr id="23" name="Content Placeholder 11"/>
          <p:cNvSpPr>
            <a:spLocks noGrp="1"/>
          </p:cNvSpPr>
          <p:nvPr>
            <p:ph idx="16"/>
          </p:nvPr>
        </p:nvSpPr>
        <p:spPr>
          <a:xfrm>
            <a:off x="4052400" y="3730977"/>
            <a:ext cx="2196000" cy="324000"/>
          </a:xfrm>
        </p:spPr>
        <p:txBody>
          <a:bodyPr anchor="ctr"/>
          <a:lstStyle/>
          <a:p>
            <a:r>
              <a:rPr lang="en-US" sz="1600" dirty="0">
                <a:latin typeface="Calibri (Body)"/>
                <a:ea typeface="Cambria Math" pitchFamily="18" charset="0"/>
                <a:sym typeface="Symbol"/>
              </a:rPr>
              <a:t>by De Morgan’s for</a:t>
            </a:r>
            <a:endParaRPr lang="en-IN" sz="1600" dirty="0">
              <a:latin typeface="Calibri (Body)"/>
            </a:endParaRPr>
          </a:p>
        </p:txBody>
      </p:sp>
      <p:graphicFrame>
        <p:nvGraphicFramePr>
          <p:cNvPr id="3" name="Object 2">
            <a:extLst>
              <a:ext uri="{FF2B5EF4-FFF2-40B4-BE49-F238E27FC236}">
                <a16:creationId xmlns:a16="http://schemas.microsoft.com/office/drawing/2014/main" id="{522D1A76-8058-483E-815B-E0C419930C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89541828"/>
              </p:ext>
            </p:extLst>
          </p:nvPr>
        </p:nvGraphicFramePr>
        <p:xfrm>
          <a:off x="5724144" y="3785616"/>
          <a:ext cx="175260" cy="210312"/>
        </p:xfrm>
        <a:graphic>
          <a:graphicData uri="http://schemas.openxmlformats.org/presentationml/2006/ole">
            <mc:AlternateContent xmlns:mc="http://schemas.openxmlformats.org/markup-compatibility/2006">
              <mc:Choice xmlns:v="urn:schemas-microsoft-com:vml" Requires="v">
                <p:oleObj name="Equation" r:id="rId11" imgW="126720" imgH="152280" progId="Equation.DSMT4">
                  <p:embed/>
                </p:oleObj>
              </mc:Choice>
              <mc:Fallback>
                <p:oleObj name="Equation" r:id="rId11" imgW="126720" imgH="152280" progId="Equation.DSMT4">
                  <p:embed/>
                  <p:pic>
                    <p:nvPicPr>
                      <p:cNvPr id="0" name=""/>
                      <p:cNvPicPr/>
                      <p:nvPr/>
                    </p:nvPicPr>
                    <p:blipFill>
                      <a:blip r:embed="rId12"/>
                      <a:stretch>
                        <a:fillRect/>
                      </a:stretch>
                    </p:blipFill>
                    <p:spPr>
                      <a:xfrm>
                        <a:off x="5724144" y="3785616"/>
                        <a:ext cx="175260" cy="210312"/>
                      </a:xfrm>
                      <a:prstGeom prst="rect">
                        <a:avLst/>
                      </a:prstGeom>
                    </p:spPr>
                  </p:pic>
                </p:oleObj>
              </mc:Fallback>
            </mc:AlternateContent>
          </a:graphicData>
        </a:graphic>
      </p:graphicFrame>
      <p:sp>
        <p:nvSpPr>
          <p:cNvPr id="27" name="Content Placeholder 12"/>
          <p:cNvSpPr>
            <a:spLocks noGrp="1"/>
          </p:cNvSpPr>
          <p:nvPr>
            <p:ph idx="21"/>
          </p:nvPr>
        </p:nvSpPr>
        <p:spPr>
          <a:xfrm>
            <a:off x="609600" y="4188177"/>
            <a:ext cx="360000" cy="324000"/>
          </a:xfrm>
        </p:spPr>
        <p:txBody>
          <a:bodyPr/>
          <a:lstStyle/>
          <a:p>
            <a:pPr marL="514350" indent="-514350">
              <a:buFont typeface="+mj-lt"/>
              <a:buAutoNum type="arabicPeriod" startAt="3"/>
            </a:pPr>
            <a:r>
              <a:rPr lang="en-IN" sz="1600" dirty="0">
                <a:latin typeface="Calibri (Body)"/>
              </a:rPr>
              <a:t> </a:t>
            </a:r>
          </a:p>
        </p:txBody>
      </p:sp>
      <p:graphicFrame>
        <p:nvGraphicFramePr>
          <p:cNvPr id="40" name="Object 1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6027356"/>
              </p:ext>
            </p:extLst>
          </p:nvPr>
        </p:nvGraphicFramePr>
        <p:xfrm>
          <a:off x="992188" y="4184650"/>
          <a:ext cx="2411413" cy="330200"/>
        </p:xfrm>
        <a:graphic>
          <a:graphicData uri="http://schemas.openxmlformats.org/presentationml/2006/ole">
            <mc:AlternateContent xmlns:mc="http://schemas.openxmlformats.org/markup-compatibility/2006">
              <mc:Choice xmlns:v="urn:schemas-microsoft-com:vml" Requires="v">
                <p:oleObj name="Equation" r:id="rId13" imgW="1854000" imgH="253800" progId="Equation.DSMT4">
                  <p:embed/>
                </p:oleObj>
              </mc:Choice>
              <mc:Fallback>
                <p:oleObj name="Equation" r:id="rId13" imgW="1854000" imgH="253800" progId="Equation.DSMT4">
                  <p:embed/>
                  <p:pic>
                    <p:nvPicPr>
                      <p:cNvPr id="39" name="Object 38"/>
                      <p:cNvPicPr/>
                      <p:nvPr/>
                    </p:nvPicPr>
                    <p:blipFill>
                      <a:blip r:embed="rId14"/>
                      <a:stretch>
                        <a:fillRect/>
                      </a:stretch>
                    </p:blipFill>
                    <p:spPr>
                      <a:xfrm>
                        <a:off x="992188" y="4184650"/>
                        <a:ext cx="2411413" cy="330200"/>
                      </a:xfrm>
                      <a:prstGeom prst="rect">
                        <a:avLst/>
                      </a:prstGeom>
                    </p:spPr>
                  </p:pic>
                </p:oleObj>
              </mc:Fallback>
            </mc:AlternateContent>
          </a:graphicData>
        </a:graphic>
      </p:graphicFrame>
      <p:sp>
        <p:nvSpPr>
          <p:cNvPr id="26" name="Content Placeholder 14"/>
          <p:cNvSpPr>
            <a:spLocks noGrp="1"/>
          </p:cNvSpPr>
          <p:nvPr>
            <p:ph idx="20"/>
          </p:nvPr>
        </p:nvSpPr>
        <p:spPr>
          <a:xfrm>
            <a:off x="4052400" y="4188177"/>
            <a:ext cx="2196000" cy="324000"/>
          </a:xfrm>
        </p:spPr>
        <p:txBody>
          <a:bodyPr anchor="ctr"/>
          <a:lstStyle/>
          <a:p>
            <a:r>
              <a:rPr lang="en-US" sz="1600" dirty="0">
                <a:latin typeface="Calibri (Body)"/>
                <a:ea typeface="Cambria Math" pitchFamily="18" charset="0"/>
                <a:sym typeface="Symbol"/>
              </a:rPr>
              <a:t>by De Morgan’s for</a:t>
            </a:r>
            <a:endParaRPr lang="en-IN" sz="1600" dirty="0">
              <a:latin typeface="Calibri (Body)"/>
            </a:endParaRPr>
          </a:p>
        </p:txBody>
      </p:sp>
      <p:graphicFrame>
        <p:nvGraphicFramePr>
          <p:cNvPr id="4" name="Object 3">
            <a:extLst>
              <a:ext uri="{FF2B5EF4-FFF2-40B4-BE49-F238E27FC236}">
                <a16:creationId xmlns:a16="http://schemas.microsoft.com/office/drawing/2014/main" id="{AA2A783B-E2E6-466E-9F63-25BEE127BC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96838001"/>
              </p:ext>
            </p:extLst>
          </p:nvPr>
        </p:nvGraphicFramePr>
        <p:xfrm>
          <a:off x="5724144" y="4233672"/>
          <a:ext cx="194134" cy="210312"/>
        </p:xfrm>
        <a:graphic>
          <a:graphicData uri="http://schemas.openxmlformats.org/presentationml/2006/ole">
            <mc:AlternateContent xmlns:mc="http://schemas.openxmlformats.org/markup-compatibility/2006">
              <mc:Choice xmlns:v="urn:schemas-microsoft-com:vml" Requires="v">
                <p:oleObj name="Equation" r:id="rId15" imgW="152280" imgH="164880" progId="Equation.DSMT4">
                  <p:embed/>
                </p:oleObj>
              </mc:Choice>
              <mc:Fallback>
                <p:oleObj name="Equation" r:id="rId15" imgW="152280" imgH="164880" progId="Equation.DSMT4">
                  <p:embed/>
                  <p:pic>
                    <p:nvPicPr>
                      <p:cNvPr id="0" name=""/>
                      <p:cNvPicPr/>
                      <p:nvPr/>
                    </p:nvPicPr>
                    <p:blipFill>
                      <a:blip r:embed="rId16"/>
                      <a:stretch>
                        <a:fillRect/>
                      </a:stretch>
                    </p:blipFill>
                    <p:spPr>
                      <a:xfrm>
                        <a:off x="5724144" y="4233672"/>
                        <a:ext cx="194134" cy="210312"/>
                      </a:xfrm>
                      <a:prstGeom prst="rect">
                        <a:avLst/>
                      </a:prstGeom>
                    </p:spPr>
                  </p:pic>
                </p:oleObj>
              </mc:Fallback>
            </mc:AlternateContent>
          </a:graphicData>
        </a:graphic>
      </p:graphicFrame>
      <p:sp>
        <p:nvSpPr>
          <p:cNvPr id="29" name="Content Placeholder 15"/>
          <p:cNvSpPr>
            <a:spLocks noGrp="1"/>
          </p:cNvSpPr>
          <p:nvPr>
            <p:ph idx="23"/>
          </p:nvPr>
        </p:nvSpPr>
        <p:spPr>
          <a:xfrm>
            <a:off x="609600" y="4645377"/>
            <a:ext cx="360000" cy="324000"/>
          </a:xfrm>
        </p:spPr>
        <p:txBody>
          <a:bodyPr/>
          <a:lstStyle/>
          <a:p>
            <a:pPr marL="514350" indent="-514350">
              <a:buFont typeface="+mj-lt"/>
              <a:buAutoNum type="arabicPeriod" startAt="4"/>
            </a:pPr>
            <a:r>
              <a:rPr lang="en-IN" sz="1600" dirty="0">
                <a:latin typeface="Calibri (Body)"/>
              </a:rPr>
              <a:t> </a:t>
            </a:r>
          </a:p>
        </p:txBody>
      </p:sp>
      <p:graphicFrame>
        <p:nvGraphicFramePr>
          <p:cNvPr id="41" name="Object 1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3771334"/>
              </p:ext>
            </p:extLst>
          </p:nvPr>
        </p:nvGraphicFramePr>
        <p:xfrm>
          <a:off x="992188" y="4605338"/>
          <a:ext cx="2428875" cy="330200"/>
        </p:xfrm>
        <a:graphic>
          <a:graphicData uri="http://schemas.openxmlformats.org/presentationml/2006/ole">
            <mc:AlternateContent xmlns:mc="http://schemas.openxmlformats.org/markup-compatibility/2006">
              <mc:Choice xmlns:v="urn:schemas-microsoft-com:vml" Requires="v">
                <p:oleObj name="Equation" r:id="rId17" imgW="1866600" imgH="253800" progId="Equation.DSMT4">
                  <p:embed/>
                </p:oleObj>
              </mc:Choice>
              <mc:Fallback>
                <p:oleObj name="Equation" r:id="rId17" imgW="1866600" imgH="253800" progId="Equation.DSMT4">
                  <p:embed/>
                  <p:pic>
                    <p:nvPicPr>
                      <p:cNvPr id="40" name="Object 39"/>
                      <p:cNvPicPr/>
                      <p:nvPr/>
                    </p:nvPicPr>
                    <p:blipFill>
                      <a:blip r:embed="rId18"/>
                      <a:stretch>
                        <a:fillRect/>
                      </a:stretch>
                    </p:blipFill>
                    <p:spPr>
                      <a:xfrm>
                        <a:off x="992188" y="4605338"/>
                        <a:ext cx="2428875" cy="330200"/>
                      </a:xfrm>
                      <a:prstGeom prst="rect">
                        <a:avLst/>
                      </a:prstGeom>
                    </p:spPr>
                  </p:pic>
                </p:oleObj>
              </mc:Fallback>
            </mc:AlternateContent>
          </a:graphicData>
        </a:graphic>
      </p:graphicFrame>
      <p:sp>
        <p:nvSpPr>
          <p:cNvPr id="28" name="Content Placeholder 17"/>
          <p:cNvSpPr>
            <a:spLocks noGrp="1"/>
          </p:cNvSpPr>
          <p:nvPr>
            <p:ph idx="22"/>
          </p:nvPr>
        </p:nvSpPr>
        <p:spPr>
          <a:xfrm>
            <a:off x="4052400" y="4645377"/>
            <a:ext cx="2196000" cy="324000"/>
          </a:xfrm>
        </p:spPr>
        <p:txBody>
          <a:bodyPr anchor="ctr"/>
          <a:lstStyle/>
          <a:p>
            <a:pPr lvl="0"/>
            <a:r>
              <a:rPr lang="en-US" sz="1600" dirty="0">
                <a:solidFill>
                  <a:prstClr val="black"/>
                </a:solidFill>
                <a:latin typeface="Calibri (Body)"/>
                <a:ea typeface="Cambria Math" pitchFamily="18" charset="0"/>
                <a:sym typeface="Symbol"/>
              </a:rPr>
              <a:t>by De Morgan’s for</a:t>
            </a:r>
            <a:endParaRPr lang="en-IN" sz="1600" dirty="0">
              <a:solidFill>
                <a:prstClr val="black"/>
              </a:solidFill>
              <a:latin typeface="Calibri (Body)"/>
            </a:endParaRPr>
          </a:p>
        </p:txBody>
      </p:sp>
      <p:graphicFrame>
        <p:nvGraphicFramePr>
          <p:cNvPr id="5" name="Object 4">
            <a:extLst>
              <a:ext uri="{FF2B5EF4-FFF2-40B4-BE49-F238E27FC236}">
                <a16:creationId xmlns:a16="http://schemas.microsoft.com/office/drawing/2014/main" id="{69EC1026-C46A-4A7C-87DC-BF271772F3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39762085"/>
              </p:ext>
            </p:extLst>
          </p:nvPr>
        </p:nvGraphicFramePr>
        <p:xfrm>
          <a:off x="5724144" y="4709160"/>
          <a:ext cx="175260" cy="210312"/>
        </p:xfrm>
        <a:graphic>
          <a:graphicData uri="http://schemas.openxmlformats.org/presentationml/2006/ole">
            <mc:AlternateContent xmlns:mc="http://schemas.openxmlformats.org/markup-compatibility/2006">
              <mc:Choice xmlns:v="urn:schemas-microsoft-com:vml" Requires="v">
                <p:oleObj name="Equation" r:id="rId19" imgW="126720" imgH="152280" progId="Equation.DSMT4">
                  <p:embed/>
                </p:oleObj>
              </mc:Choice>
              <mc:Fallback>
                <p:oleObj name="Equation" r:id="rId19" imgW="126720" imgH="152280" progId="Equation.DSMT4">
                  <p:embed/>
                  <p:pic>
                    <p:nvPicPr>
                      <p:cNvPr id="0" name=""/>
                      <p:cNvPicPr/>
                      <p:nvPr/>
                    </p:nvPicPr>
                    <p:blipFill>
                      <a:blip r:embed="rId20"/>
                      <a:stretch>
                        <a:fillRect/>
                      </a:stretch>
                    </p:blipFill>
                    <p:spPr>
                      <a:xfrm>
                        <a:off x="5724144" y="4709160"/>
                        <a:ext cx="175260" cy="210312"/>
                      </a:xfrm>
                      <a:prstGeom prst="rect">
                        <a:avLst/>
                      </a:prstGeom>
                    </p:spPr>
                  </p:pic>
                </p:oleObj>
              </mc:Fallback>
            </mc:AlternateContent>
          </a:graphicData>
        </a:graphic>
      </p:graphicFrame>
      <p:sp>
        <p:nvSpPr>
          <p:cNvPr id="31" name="Content Placeholder 18"/>
          <p:cNvSpPr>
            <a:spLocks noGrp="1"/>
          </p:cNvSpPr>
          <p:nvPr>
            <p:ph idx="25"/>
          </p:nvPr>
        </p:nvSpPr>
        <p:spPr>
          <a:xfrm>
            <a:off x="609600" y="5026377"/>
            <a:ext cx="360000" cy="324000"/>
          </a:xfrm>
        </p:spPr>
        <p:txBody>
          <a:bodyPr/>
          <a:lstStyle/>
          <a:p>
            <a:pPr marL="514350" indent="-514350">
              <a:buFont typeface="+mj-lt"/>
              <a:buAutoNum type="arabicPeriod" startAt="5"/>
            </a:pPr>
            <a:r>
              <a:rPr lang="en-IN" sz="1600" dirty="0">
                <a:latin typeface="Calibri (Body)"/>
              </a:rPr>
              <a:t> </a:t>
            </a:r>
          </a:p>
        </p:txBody>
      </p:sp>
      <p:graphicFrame>
        <p:nvGraphicFramePr>
          <p:cNvPr id="42" name="Object 1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8422198"/>
              </p:ext>
            </p:extLst>
          </p:nvPr>
        </p:nvGraphicFramePr>
        <p:xfrm>
          <a:off x="992188" y="5026025"/>
          <a:ext cx="2595563" cy="330200"/>
        </p:xfrm>
        <a:graphic>
          <a:graphicData uri="http://schemas.openxmlformats.org/presentationml/2006/ole">
            <mc:AlternateContent xmlns:mc="http://schemas.openxmlformats.org/markup-compatibility/2006">
              <mc:Choice xmlns:v="urn:schemas-microsoft-com:vml" Requires="v">
                <p:oleObj name="Equation" r:id="rId21" imgW="1993680" imgH="253800" progId="Equation.DSMT4">
                  <p:embed/>
                </p:oleObj>
              </mc:Choice>
              <mc:Fallback>
                <p:oleObj name="Equation" r:id="rId21" imgW="1993680" imgH="253800" progId="Equation.DSMT4">
                  <p:embed/>
                  <p:pic>
                    <p:nvPicPr>
                      <p:cNvPr id="41" name="Object 40"/>
                      <p:cNvPicPr/>
                      <p:nvPr/>
                    </p:nvPicPr>
                    <p:blipFill>
                      <a:blip r:embed="rId22"/>
                      <a:stretch>
                        <a:fillRect/>
                      </a:stretch>
                    </p:blipFill>
                    <p:spPr>
                      <a:xfrm>
                        <a:off x="992188" y="5026025"/>
                        <a:ext cx="2595563" cy="330200"/>
                      </a:xfrm>
                      <a:prstGeom prst="rect">
                        <a:avLst/>
                      </a:prstGeom>
                    </p:spPr>
                  </p:pic>
                </p:oleObj>
              </mc:Fallback>
            </mc:AlternateContent>
          </a:graphicData>
        </a:graphic>
      </p:graphicFrame>
      <p:sp>
        <p:nvSpPr>
          <p:cNvPr id="30" name="Content Placeholder 20"/>
          <p:cNvSpPr>
            <a:spLocks noGrp="1"/>
          </p:cNvSpPr>
          <p:nvPr>
            <p:ph idx="24"/>
          </p:nvPr>
        </p:nvSpPr>
        <p:spPr>
          <a:xfrm>
            <a:off x="4052400" y="5026377"/>
            <a:ext cx="2196000" cy="324000"/>
          </a:xfrm>
        </p:spPr>
        <p:txBody>
          <a:bodyPr anchor="ctr"/>
          <a:lstStyle/>
          <a:p>
            <a:r>
              <a:rPr lang="en-US" sz="1600" dirty="0">
                <a:latin typeface="Calibri (Body)"/>
                <a:ea typeface="Cambria Math" pitchFamily="18" charset="0"/>
                <a:sym typeface="Symbol"/>
              </a:rPr>
              <a:t>by De Morgan’s for ∧</a:t>
            </a:r>
            <a:r>
              <a:rPr lang="en-US" sz="1600" dirty="0">
                <a:latin typeface="Calibri (Body)"/>
              </a:rPr>
              <a:t>.</a:t>
            </a:r>
          </a:p>
        </p:txBody>
      </p:sp>
      <p:sp>
        <p:nvSpPr>
          <p:cNvPr id="33" name="Content Placeholder 21"/>
          <p:cNvSpPr>
            <a:spLocks noGrp="1"/>
          </p:cNvSpPr>
          <p:nvPr>
            <p:ph idx="27"/>
          </p:nvPr>
        </p:nvSpPr>
        <p:spPr>
          <a:xfrm>
            <a:off x="457200" y="5387622"/>
            <a:ext cx="7848600" cy="1219200"/>
          </a:xfrm>
        </p:spPr>
        <p:txBody>
          <a:bodyPr/>
          <a:lstStyle/>
          <a:p>
            <a:pPr marL="514350" indent="-514350">
              <a:spcBef>
                <a:spcPts val="0"/>
              </a:spcBef>
            </a:pPr>
            <a:r>
              <a:rPr lang="en-US" sz="1600" b="1" dirty="0">
                <a:latin typeface="Calibri (Body)"/>
              </a:rPr>
              <a:t>Part </a:t>
            </a:r>
            <a:r>
              <a:rPr lang="en-US" sz="1600" b="1" dirty="0">
                <a:latin typeface="Calibri (Body)"/>
                <a:ea typeface="Cambria Math" pitchFamily="18" charset="0"/>
              </a:rPr>
              <a:t>3</a:t>
            </a:r>
            <a:r>
              <a:rPr lang="en-US" sz="1600" dirty="0">
                <a:latin typeface="Calibri (Body)"/>
              </a:rPr>
              <a:t>: Can you translate the result back into English?</a:t>
            </a:r>
          </a:p>
          <a:p>
            <a:pPr marL="514350" indent="-514350">
              <a:spcBef>
                <a:spcPts val="0"/>
              </a:spcBef>
            </a:pPr>
            <a:r>
              <a:rPr lang="en-US" sz="1600" b="1" dirty="0">
                <a:latin typeface="Calibri (Body)"/>
              </a:rPr>
              <a:t>	Solution</a:t>
            </a:r>
            <a:r>
              <a:rPr lang="en-US" sz="1600" dirty="0">
                <a:latin typeface="Calibri (Body)"/>
              </a:rPr>
              <a:t>:</a:t>
            </a:r>
          </a:p>
          <a:p>
            <a:pPr marL="514350" indent="-514350">
              <a:spcBef>
                <a:spcPts val="0"/>
              </a:spcBef>
            </a:pPr>
            <a:r>
              <a:rPr lang="en-US" sz="1600" dirty="0">
                <a:latin typeface="Calibri (Body)"/>
              </a:rPr>
              <a:t>        “For every woman there is an airline such that for all flights, this woman has not taken that flight or that flight is not on this airline”</a:t>
            </a:r>
          </a:p>
        </p:txBody>
      </p:sp>
      <p:sp>
        <p:nvSpPr>
          <p:cNvPr id="25" name="Slide Number Placeholder 5">
            <a:extLst>
              <a:ext uri="{FF2B5EF4-FFF2-40B4-BE49-F238E27FC236}">
                <a16:creationId xmlns:a16="http://schemas.microsoft.com/office/drawing/2014/main" id="{49251135-9460-48D8-B6AC-F02D9358020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2617898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AE43-1405-4853-A739-89EF441E3B2D}"/>
              </a:ext>
            </a:extLst>
          </p:cNvPr>
          <p:cNvSpPr>
            <a:spLocks noGrp="1"/>
          </p:cNvSpPr>
          <p:nvPr>
            <p:ph type="title"/>
          </p:nvPr>
        </p:nvSpPr>
        <p:spPr/>
        <p:txBody>
          <a:bodyPr/>
          <a:lstStyle/>
          <a:p>
            <a:r>
              <a:rPr lang="en-IN" dirty="0"/>
              <a:t>Return to Calculus  and Logic (</a:t>
            </a:r>
            <a:r>
              <a:rPr lang="en-IN" dirty="0" err="1"/>
              <a:t>Opt</a:t>
            </a:r>
            <a:r>
              <a:rPr lang="en-IN" dirty="0"/>
              <a:t>)</a:t>
            </a:r>
            <a:endParaRPr lang="en-US" dirty="0"/>
          </a:p>
        </p:txBody>
      </p:sp>
      <p:sp>
        <p:nvSpPr>
          <p:cNvPr id="3" name="Content Placeholder 2">
            <a:extLst>
              <a:ext uri="{FF2B5EF4-FFF2-40B4-BE49-F238E27FC236}">
                <a16:creationId xmlns:a16="http://schemas.microsoft.com/office/drawing/2014/main" id="{832B5F7D-FEAC-49FA-93C8-300D5F20732D}"/>
              </a:ext>
            </a:extLst>
          </p:cNvPr>
          <p:cNvSpPr>
            <a:spLocks noGrp="1"/>
          </p:cNvSpPr>
          <p:nvPr>
            <p:ph idx="1"/>
          </p:nvPr>
        </p:nvSpPr>
        <p:spPr>
          <a:xfrm>
            <a:off x="457200" y="1295399"/>
            <a:ext cx="8229600" cy="94181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Recall the logical expression developed in the calculus example three slides back. </a:t>
            </a:r>
            <a:b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Use quantifiers and predicates to express that</a:t>
            </a:r>
            <a:endParaRPr kumimoji="0" lang="en-IN"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3">
            <a:extLst>
              <a:ext uri="{FF2B5EF4-FFF2-40B4-BE49-F238E27FC236}">
                <a16:creationId xmlns:a16="http://schemas.microsoft.com/office/drawing/2014/main" id="{23B0820B-8505-430A-8C54-30E7F06A34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08500102"/>
              </p:ext>
            </p:extLst>
          </p:nvPr>
        </p:nvGraphicFramePr>
        <p:xfrm>
          <a:off x="4874662" y="1857992"/>
          <a:ext cx="1148292" cy="382764"/>
        </p:xfrm>
        <a:graphic>
          <a:graphicData uri="http://schemas.openxmlformats.org/presentationml/2006/ole">
            <mc:AlternateContent xmlns:mc="http://schemas.openxmlformats.org/markup-compatibility/2006">
              <mc:Choice xmlns:v="urn:schemas-microsoft-com:vml" Requires="v">
                <p:oleObj name="Equation" r:id="rId2" imgW="761760" imgH="253800" progId="Equation.DSMT4">
                  <p:embed/>
                </p:oleObj>
              </mc:Choice>
              <mc:Fallback>
                <p:oleObj name="Equation" r:id="rId2" imgW="761760" imgH="253800" progId="Equation.DSMT4">
                  <p:embed/>
                  <p:pic>
                    <p:nvPicPr>
                      <p:cNvPr id="12" name="Object 3">
                        <a:extLst>
                          <a:ext uri="{C183D7F6-B498-43B3-948B-1728B52AA6E4}">
                            <adec:decorative xmlns:adec="http://schemas.microsoft.com/office/drawing/2017/decorative" val="1"/>
                          </a:ext>
                        </a:extLst>
                      </p:cNvPr>
                      <p:cNvPicPr/>
                      <p:nvPr/>
                    </p:nvPicPr>
                    <p:blipFill>
                      <a:blip r:embed="rId3"/>
                      <a:stretch>
                        <a:fillRect/>
                      </a:stretch>
                    </p:blipFill>
                    <p:spPr>
                      <a:xfrm>
                        <a:off x="4874662" y="1857992"/>
                        <a:ext cx="1148292" cy="38276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6BB65C5-00AC-43E8-BD34-D8A46801055E}"/>
              </a:ext>
            </a:extLst>
          </p:cNvPr>
          <p:cNvSpPr>
            <a:spLocks noGrp="1"/>
          </p:cNvSpPr>
          <p:nvPr>
            <p:ph idx="10"/>
          </p:nvPr>
        </p:nvSpPr>
        <p:spPr>
          <a:xfrm>
            <a:off x="5943600" y="1865192"/>
            <a:ext cx="1673246"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does not exist.</a:t>
            </a:r>
          </a:p>
        </p:txBody>
      </p:sp>
      <p:sp>
        <p:nvSpPr>
          <p:cNvPr id="5" name="Content Placeholder 4">
            <a:extLst>
              <a:ext uri="{FF2B5EF4-FFF2-40B4-BE49-F238E27FC236}">
                <a16:creationId xmlns:a16="http://schemas.microsoft.com/office/drawing/2014/main" id="{D32B755F-4E4C-4C57-96B5-642BCB72FC0A}"/>
              </a:ext>
            </a:extLst>
          </p:cNvPr>
          <p:cNvSpPr>
            <a:spLocks noGrp="1"/>
          </p:cNvSpPr>
          <p:nvPr>
            <p:ph idx="11"/>
          </p:nvPr>
        </p:nvSpPr>
        <p:spPr>
          <a:xfrm>
            <a:off x="457200" y="2286000"/>
            <a:ext cx="4876800" cy="381000"/>
          </a:xfrm>
        </p:spPr>
        <p:txBody>
          <a:bodyPr/>
          <a:lstStyle/>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need to say that for all real numbers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p:txBody>
      </p:sp>
      <p:graphicFrame>
        <p:nvGraphicFramePr>
          <p:cNvPr id="17" name="Object 6">
            <a:extLst>
              <a:ext uri="{FF2B5EF4-FFF2-40B4-BE49-F238E27FC236}">
                <a16:creationId xmlns:a16="http://schemas.microsoft.com/office/drawing/2014/main" id="{AB5E259A-0B40-4DB9-AFB0-F7BA3EDE45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0296817"/>
              </p:ext>
            </p:extLst>
          </p:nvPr>
        </p:nvGraphicFramePr>
        <p:xfrm>
          <a:off x="4983480" y="2299129"/>
          <a:ext cx="1460492" cy="384048"/>
        </p:xfrm>
        <a:graphic>
          <a:graphicData uri="http://schemas.openxmlformats.org/presentationml/2006/ole">
            <mc:AlternateContent xmlns:mc="http://schemas.openxmlformats.org/markup-compatibility/2006">
              <mc:Choice xmlns:v="urn:schemas-microsoft-com:vml" Requires="v">
                <p:oleObj name="Equation" r:id="rId4" imgW="965160" imgH="253800" progId="Equation.DSMT4">
                  <p:embed/>
                </p:oleObj>
              </mc:Choice>
              <mc:Fallback>
                <p:oleObj name="Equation" r:id="rId4" imgW="965160" imgH="253800" progId="Equation.DSMT4">
                  <p:embed/>
                  <p:pic>
                    <p:nvPicPr>
                      <p:cNvPr id="13" name="Object 6">
                        <a:extLst>
                          <a:ext uri="{C183D7F6-B498-43B3-948B-1728B52AA6E4}">
                            <adec:decorative xmlns:adec="http://schemas.microsoft.com/office/drawing/2017/decorative" val="1"/>
                          </a:ext>
                        </a:extLst>
                      </p:cNvPr>
                      <p:cNvPicPr/>
                      <p:nvPr/>
                    </p:nvPicPr>
                    <p:blipFill>
                      <a:blip r:embed="rId5"/>
                      <a:stretch>
                        <a:fillRect/>
                      </a:stretch>
                    </p:blipFill>
                    <p:spPr>
                      <a:xfrm>
                        <a:off x="4983480" y="2299129"/>
                        <a:ext cx="1460492" cy="3840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7FA8DB5-75ED-4175-9030-E24988668433}"/>
              </a:ext>
            </a:extLst>
          </p:cNvPr>
          <p:cNvSpPr>
            <a:spLocks noGrp="1"/>
          </p:cNvSpPr>
          <p:nvPr>
            <p:ph idx="12"/>
          </p:nvPr>
        </p:nvSpPr>
        <p:spPr>
          <a:xfrm>
            <a:off x="457200" y="2651760"/>
            <a:ext cx="7924800" cy="381000"/>
          </a:xfrm>
        </p:spPr>
        <p:txBody>
          <a:bodyPr/>
          <a:lstStyle/>
          <a:p>
            <a:pPr marL="457200" marR="0" lvl="0" indent="-457200" algn="l" defTabSz="457200" rtl="0" eaLnBrk="1" fontAlgn="auto" latinLnBrk="0" hangingPunct="1">
              <a:lnSpc>
                <a:spcPct val="100000"/>
              </a:lnSpc>
              <a:spcBef>
                <a:spcPts val="0"/>
              </a:spcBef>
              <a:spcAft>
                <a:spcPts val="600"/>
              </a:spcAft>
              <a:buClrTx/>
              <a:buSzTx/>
              <a:buFont typeface="+mj-lt"/>
              <a:buAutoNum type="arabicPeriod" startAt="2"/>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result from the previous example can be negated to yield:</a:t>
            </a:r>
          </a:p>
        </p:txBody>
      </p:sp>
      <p:graphicFrame>
        <p:nvGraphicFramePr>
          <p:cNvPr id="18" name="Object 7">
            <a:extLst>
              <a:ext uri="{FF2B5EF4-FFF2-40B4-BE49-F238E27FC236}">
                <a16:creationId xmlns:a16="http://schemas.microsoft.com/office/drawing/2014/main" id="{4890C950-9F3A-4223-977C-223FBA8F5D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9265298"/>
              </p:ext>
            </p:extLst>
          </p:nvPr>
        </p:nvGraphicFramePr>
        <p:xfrm>
          <a:off x="1162050" y="3124200"/>
          <a:ext cx="3368675" cy="395288"/>
        </p:xfrm>
        <a:graphic>
          <a:graphicData uri="http://schemas.openxmlformats.org/presentationml/2006/ole">
            <mc:AlternateContent xmlns:mc="http://schemas.openxmlformats.org/markup-compatibility/2006">
              <mc:Choice xmlns:v="urn:schemas-microsoft-com:vml" Requires="v">
                <p:oleObj name="Equation" r:id="rId6" imgW="2590560" imgH="304560" progId="Equation.DSMT4">
                  <p:embed/>
                </p:oleObj>
              </mc:Choice>
              <mc:Fallback>
                <p:oleObj name="Equation" r:id="rId6" imgW="2590560" imgH="304560" progId="Equation.DSMT4">
                  <p:embed/>
                  <p:pic>
                    <p:nvPicPr>
                      <p:cNvPr id="14" name="Object 7">
                        <a:extLst>
                          <a:ext uri="{C183D7F6-B498-43B3-948B-1728B52AA6E4}">
                            <adec:decorative xmlns:adec="http://schemas.microsoft.com/office/drawing/2017/decorative" val="1"/>
                          </a:ext>
                        </a:extLst>
                      </p:cNvPr>
                      <p:cNvPicPr/>
                      <p:nvPr/>
                    </p:nvPicPr>
                    <p:blipFill>
                      <a:blip r:embed="rId7"/>
                      <a:stretch>
                        <a:fillRect/>
                      </a:stretch>
                    </p:blipFill>
                    <p:spPr>
                      <a:xfrm>
                        <a:off x="1162050" y="3124200"/>
                        <a:ext cx="3368675" cy="3952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4ADC781-2407-4536-81DB-A85870DA0B2A}"/>
              </a:ext>
            </a:extLst>
          </p:cNvPr>
          <p:cNvSpPr>
            <a:spLocks noGrp="1"/>
          </p:cNvSpPr>
          <p:nvPr>
            <p:ph idx="13"/>
          </p:nvPr>
        </p:nvSpPr>
        <p:spPr>
          <a:xfrm>
            <a:off x="457200" y="3505200"/>
            <a:ext cx="7924800" cy="381000"/>
          </a:xfrm>
        </p:spPr>
        <p:txBody>
          <a:bodyPr/>
          <a:lstStyle/>
          <a:p>
            <a:pPr marL="457200" marR="0" lvl="0" indent="-457200" algn="l" defTabSz="457200" rtl="0" eaLnBrk="1" fontAlgn="auto" latinLnBrk="0" hangingPunct="1">
              <a:lnSpc>
                <a:spcPct val="100000"/>
              </a:lnSpc>
              <a:spcBef>
                <a:spcPts val="1200"/>
              </a:spcBef>
              <a:spcAft>
                <a:spcPts val="600"/>
              </a:spcAft>
              <a:buClrTx/>
              <a:buSzTx/>
              <a:buFont typeface="+mj-lt"/>
              <a:buAutoNum type="arabicPeriod" startAt="3"/>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Now we can repeatedly apply the rules for negating quantified expressions:</a:t>
            </a:r>
          </a:p>
        </p:txBody>
      </p:sp>
      <p:graphicFrame>
        <p:nvGraphicFramePr>
          <p:cNvPr id="19" name="Object 9">
            <a:extLst>
              <a:ext uri="{FF2B5EF4-FFF2-40B4-BE49-F238E27FC236}">
                <a16:creationId xmlns:a16="http://schemas.microsoft.com/office/drawing/2014/main" id="{4C3CAF0B-B93C-4F6D-8DF3-5BE6DA47ED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0134189"/>
              </p:ext>
            </p:extLst>
          </p:nvPr>
        </p:nvGraphicFramePr>
        <p:xfrm>
          <a:off x="1108075" y="3886200"/>
          <a:ext cx="3367088" cy="395288"/>
        </p:xfrm>
        <a:graphic>
          <a:graphicData uri="http://schemas.openxmlformats.org/presentationml/2006/ole">
            <mc:AlternateContent xmlns:mc="http://schemas.openxmlformats.org/markup-compatibility/2006">
              <mc:Choice xmlns:v="urn:schemas-microsoft-com:vml" Requires="v">
                <p:oleObj name="Equation" r:id="rId8" imgW="2590560" imgH="304560" progId="Equation.DSMT4">
                  <p:embed/>
                </p:oleObj>
              </mc:Choice>
              <mc:Fallback>
                <p:oleObj name="Equation" r:id="rId8" imgW="2590560" imgH="304560" progId="Equation.DSMT4">
                  <p:embed/>
                  <p:pic>
                    <p:nvPicPr>
                      <p:cNvPr id="15" name="Object 9">
                        <a:extLst>
                          <a:ext uri="{C183D7F6-B498-43B3-948B-1728B52AA6E4}">
                            <adec:decorative xmlns:adec="http://schemas.microsoft.com/office/drawing/2017/decorative" val="1"/>
                          </a:ext>
                        </a:extLst>
                      </p:cNvPr>
                      <p:cNvPicPr/>
                      <p:nvPr/>
                    </p:nvPicPr>
                    <p:blipFill>
                      <a:blip r:embed="rId9"/>
                      <a:stretch>
                        <a:fillRect/>
                      </a:stretch>
                    </p:blipFill>
                    <p:spPr>
                      <a:xfrm>
                        <a:off x="1108075" y="3886200"/>
                        <a:ext cx="3367088" cy="395288"/>
                      </a:xfrm>
                      <a:prstGeom prst="rect">
                        <a:avLst/>
                      </a:prstGeom>
                    </p:spPr>
                  </p:pic>
                </p:oleObj>
              </mc:Fallback>
            </mc:AlternateContent>
          </a:graphicData>
        </a:graphic>
      </p:graphicFrame>
      <p:graphicFrame>
        <p:nvGraphicFramePr>
          <p:cNvPr id="20" name="Object 10">
            <a:extLst>
              <a:ext uri="{FF2B5EF4-FFF2-40B4-BE49-F238E27FC236}">
                <a16:creationId xmlns:a16="http://schemas.microsoft.com/office/drawing/2014/main" id="{28CBD3A6-F62E-44FC-A039-53427FED79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9164987"/>
              </p:ext>
            </p:extLst>
          </p:nvPr>
        </p:nvGraphicFramePr>
        <p:xfrm>
          <a:off x="1463675" y="4343400"/>
          <a:ext cx="3498850" cy="395288"/>
        </p:xfrm>
        <a:graphic>
          <a:graphicData uri="http://schemas.openxmlformats.org/presentationml/2006/ole">
            <mc:AlternateContent xmlns:mc="http://schemas.openxmlformats.org/markup-compatibility/2006">
              <mc:Choice xmlns:v="urn:schemas-microsoft-com:vml" Requires="v">
                <p:oleObj name="Equation" r:id="rId10" imgW="2692080" imgH="304560" progId="Equation.DSMT4">
                  <p:embed/>
                </p:oleObj>
              </mc:Choice>
              <mc:Fallback>
                <p:oleObj name="Equation" r:id="rId10" imgW="2692080" imgH="304560" progId="Equation.DSMT4">
                  <p:embed/>
                  <p:pic>
                    <p:nvPicPr>
                      <p:cNvPr id="16" name="Object 10">
                        <a:extLst>
                          <a:ext uri="{C183D7F6-B498-43B3-948B-1728B52AA6E4}">
                            <adec:decorative xmlns:adec="http://schemas.microsoft.com/office/drawing/2017/decorative" val="1"/>
                          </a:ext>
                        </a:extLst>
                      </p:cNvPr>
                      <p:cNvPicPr/>
                      <p:nvPr/>
                    </p:nvPicPr>
                    <p:blipFill>
                      <a:blip r:embed="rId11"/>
                      <a:stretch>
                        <a:fillRect/>
                      </a:stretch>
                    </p:blipFill>
                    <p:spPr>
                      <a:xfrm>
                        <a:off x="1463675" y="4343400"/>
                        <a:ext cx="3498850" cy="395288"/>
                      </a:xfrm>
                      <a:prstGeom prst="rect">
                        <a:avLst/>
                      </a:prstGeom>
                    </p:spPr>
                  </p:pic>
                </p:oleObj>
              </mc:Fallback>
            </mc:AlternateContent>
          </a:graphicData>
        </a:graphic>
      </p:graphicFrame>
      <p:graphicFrame>
        <p:nvGraphicFramePr>
          <p:cNvPr id="21" name="Object 11">
            <a:extLst>
              <a:ext uri="{FF2B5EF4-FFF2-40B4-BE49-F238E27FC236}">
                <a16:creationId xmlns:a16="http://schemas.microsoft.com/office/drawing/2014/main" id="{0A14CA8F-F6D6-4814-B812-A439977EEA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9312152"/>
              </p:ext>
            </p:extLst>
          </p:nvPr>
        </p:nvGraphicFramePr>
        <p:xfrm>
          <a:off x="1463675" y="4800600"/>
          <a:ext cx="3532188" cy="395288"/>
        </p:xfrm>
        <a:graphic>
          <a:graphicData uri="http://schemas.openxmlformats.org/presentationml/2006/ole">
            <mc:AlternateContent xmlns:mc="http://schemas.openxmlformats.org/markup-compatibility/2006">
              <mc:Choice xmlns:v="urn:schemas-microsoft-com:vml" Requires="v">
                <p:oleObj name="Equation" r:id="rId12" imgW="2717640" imgH="304560" progId="Equation.DSMT4">
                  <p:embed/>
                </p:oleObj>
              </mc:Choice>
              <mc:Fallback>
                <p:oleObj name="Equation" r:id="rId12" imgW="2717640" imgH="304560" progId="Equation.DSMT4">
                  <p:embed/>
                  <p:pic>
                    <p:nvPicPr>
                      <p:cNvPr id="17" name="Object 11">
                        <a:extLst>
                          <a:ext uri="{C183D7F6-B498-43B3-948B-1728B52AA6E4}">
                            <adec:decorative xmlns:adec="http://schemas.microsoft.com/office/drawing/2017/decorative" val="1"/>
                          </a:ext>
                        </a:extLst>
                      </p:cNvPr>
                      <p:cNvPicPr/>
                      <p:nvPr/>
                    </p:nvPicPr>
                    <p:blipFill>
                      <a:blip r:embed="rId13"/>
                      <a:stretch>
                        <a:fillRect/>
                      </a:stretch>
                    </p:blipFill>
                    <p:spPr>
                      <a:xfrm>
                        <a:off x="1463675" y="4800600"/>
                        <a:ext cx="3532188" cy="395288"/>
                      </a:xfrm>
                      <a:prstGeom prst="rect">
                        <a:avLst/>
                      </a:prstGeom>
                    </p:spPr>
                  </p:pic>
                </p:oleObj>
              </mc:Fallback>
            </mc:AlternateContent>
          </a:graphicData>
        </a:graphic>
      </p:graphicFrame>
      <p:graphicFrame>
        <p:nvGraphicFramePr>
          <p:cNvPr id="22" name="Object 12">
            <a:extLst>
              <a:ext uri="{FF2B5EF4-FFF2-40B4-BE49-F238E27FC236}">
                <a16:creationId xmlns:a16="http://schemas.microsoft.com/office/drawing/2014/main" id="{00AD55CC-92B1-41EC-A25F-CBE9F2990D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1627649"/>
              </p:ext>
            </p:extLst>
          </p:nvPr>
        </p:nvGraphicFramePr>
        <p:xfrm>
          <a:off x="1463675" y="5257800"/>
          <a:ext cx="3481388" cy="395288"/>
        </p:xfrm>
        <a:graphic>
          <a:graphicData uri="http://schemas.openxmlformats.org/presentationml/2006/ole">
            <mc:AlternateContent xmlns:mc="http://schemas.openxmlformats.org/markup-compatibility/2006">
              <mc:Choice xmlns:v="urn:schemas-microsoft-com:vml" Requires="v">
                <p:oleObj name="Equation" r:id="rId14" imgW="2679480" imgH="304560" progId="Equation.DSMT4">
                  <p:embed/>
                </p:oleObj>
              </mc:Choice>
              <mc:Fallback>
                <p:oleObj name="Equation" r:id="rId14" imgW="2679480" imgH="304560" progId="Equation.DSMT4">
                  <p:embed/>
                  <p:pic>
                    <p:nvPicPr>
                      <p:cNvPr id="19" name="Object 12">
                        <a:extLst>
                          <a:ext uri="{C183D7F6-B498-43B3-948B-1728B52AA6E4}">
                            <adec:decorative xmlns:adec="http://schemas.microsoft.com/office/drawing/2017/decorative" val="1"/>
                          </a:ext>
                        </a:extLst>
                      </p:cNvPr>
                      <p:cNvPicPr/>
                      <p:nvPr/>
                    </p:nvPicPr>
                    <p:blipFill>
                      <a:blip r:embed="rId15"/>
                      <a:stretch>
                        <a:fillRect/>
                      </a:stretch>
                    </p:blipFill>
                    <p:spPr>
                      <a:xfrm>
                        <a:off x="1463675" y="5257800"/>
                        <a:ext cx="3481388" cy="395288"/>
                      </a:xfrm>
                      <a:prstGeom prst="rect">
                        <a:avLst/>
                      </a:prstGeom>
                    </p:spPr>
                  </p:pic>
                </p:oleObj>
              </mc:Fallback>
            </mc:AlternateContent>
          </a:graphicData>
        </a:graphic>
      </p:graphicFrame>
      <p:graphicFrame>
        <p:nvGraphicFramePr>
          <p:cNvPr id="23" name="Object 13">
            <a:extLst>
              <a:ext uri="{FF2B5EF4-FFF2-40B4-BE49-F238E27FC236}">
                <a16:creationId xmlns:a16="http://schemas.microsoft.com/office/drawing/2014/main" id="{DD940091-5B10-44EF-AB51-5EA781BFC8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7289971"/>
              </p:ext>
            </p:extLst>
          </p:nvPr>
        </p:nvGraphicFramePr>
        <p:xfrm>
          <a:off x="1463675" y="5715000"/>
          <a:ext cx="3349625" cy="395288"/>
        </p:xfrm>
        <a:graphic>
          <a:graphicData uri="http://schemas.openxmlformats.org/presentationml/2006/ole">
            <mc:AlternateContent xmlns:mc="http://schemas.openxmlformats.org/markup-compatibility/2006">
              <mc:Choice xmlns:v="urn:schemas-microsoft-com:vml" Requires="v">
                <p:oleObj name="Equation" r:id="rId16" imgW="2577960" imgH="304560" progId="Equation.DSMT4">
                  <p:embed/>
                </p:oleObj>
              </mc:Choice>
              <mc:Fallback>
                <p:oleObj name="Equation" r:id="rId16" imgW="2577960" imgH="304560" progId="Equation.DSMT4">
                  <p:embed/>
                  <p:pic>
                    <p:nvPicPr>
                      <p:cNvPr id="18" name="Object 13">
                        <a:extLst>
                          <a:ext uri="{C183D7F6-B498-43B3-948B-1728B52AA6E4}">
                            <adec:decorative xmlns:adec="http://schemas.microsoft.com/office/drawing/2017/decorative" val="1"/>
                          </a:ext>
                        </a:extLst>
                      </p:cNvPr>
                      <p:cNvPicPr/>
                      <p:nvPr/>
                    </p:nvPicPr>
                    <p:blipFill>
                      <a:blip r:embed="rId17"/>
                      <a:stretch>
                        <a:fillRect/>
                      </a:stretch>
                    </p:blipFill>
                    <p:spPr>
                      <a:xfrm>
                        <a:off x="1463675" y="5715000"/>
                        <a:ext cx="3349625" cy="3952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C9D9386-7AEC-4928-B254-4F7289866B70}"/>
              </a:ext>
            </a:extLst>
          </p:cNvPr>
          <p:cNvSpPr>
            <a:spLocks noGrp="1"/>
          </p:cNvSpPr>
          <p:nvPr>
            <p:ph idx="14"/>
          </p:nvPr>
        </p:nvSpPr>
        <p:spPr>
          <a:xfrm>
            <a:off x="457200" y="6147527"/>
            <a:ext cx="3581400" cy="32947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last step uses the equivalence</a:t>
            </a:r>
            <a:endPar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4" name="Object 15">
            <a:extLst>
              <a:ext uri="{FF2B5EF4-FFF2-40B4-BE49-F238E27FC236}">
                <a16:creationId xmlns:a16="http://schemas.microsoft.com/office/drawing/2014/main" id="{4B7FADD2-6E5A-4290-889F-4CB187A9FB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55999798"/>
              </p:ext>
            </p:extLst>
          </p:nvPr>
        </p:nvGraphicFramePr>
        <p:xfrm>
          <a:off x="3810000" y="6167538"/>
          <a:ext cx="1658463" cy="347472"/>
        </p:xfrm>
        <a:graphic>
          <a:graphicData uri="http://schemas.openxmlformats.org/presentationml/2006/ole">
            <mc:AlternateContent xmlns:mc="http://schemas.openxmlformats.org/markup-compatibility/2006">
              <mc:Choice xmlns:v="urn:schemas-microsoft-com:vml" Requires="v">
                <p:oleObj name="Equation" r:id="rId18" imgW="1206360" imgH="253800" progId="Equation.DSMT4">
                  <p:embed/>
                </p:oleObj>
              </mc:Choice>
              <mc:Fallback>
                <p:oleObj name="Equation" r:id="rId18" imgW="1206360" imgH="253800" progId="Equation.DSMT4">
                  <p:embed/>
                  <p:pic>
                    <p:nvPicPr>
                      <p:cNvPr id="20" name="Object 15">
                        <a:extLst>
                          <a:ext uri="{C183D7F6-B498-43B3-948B-1728B52AA6E4}">
                            <adec:decorative xmlns:adec="http://schemas.microsoft.com/office/drawing/2017/decorative" val="1"/>
                          </a:ext>
                        </a:extLst>
                      </p:cNvPr>
                      <p:cNvPicPr/>
                      <p:nvPr/>
                    </p:nvPicPr>
                    <p:blipFill>
                      <a:blip r:embed="rId19"/>
                      <a:stretch>
                        <a:fillRect/>
                      </a:stretch>
                    </p:blipFill>
                    <p:spPr>
                      <a:xfrm>
                        <a:off x="3810000" y="6167538"/>
                        <a:ext cx="1658463" cy="34747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DE24B671-09F8-4E51-9293-15E467775BC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91016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Calculus in Predicate Logic   (</a:t>
            </a:r>
            <a:r>
              <a:rPr lang="en-IN" i="1" dirty="0"/>
              <a:t>optional</a:t>
            </a:r>
            <a:r>
              <a:rPr lang="en-IN" dirty="0"/>
              <a:t>)</a:t>
            </a:r>
          </a:p>
        </p:txBody>
      </p:sp>
      <p:sp>
        <p:nvSpPr>
          <p:cNvPr id="3" name="Content Placeholder 2"/>
          <p:cNvSpPr>
            <a:spLocks noGrp="1"/>
          </p:cNvSpPr>
          <p:nvPr>
            <p:ph idx="1"/>
          </p:nvPr>
        </p:nvSpPr>
        <p:spPr>
          <a:xfrm>
            <a:off x="457200" y="1295400"/>
            <a:ext cx="3420000" cy="396000"/>
          </a:xfrm>
        </p:spPr>
        <p:txBody>
          <a:bodyPr/>
          <a:lstStyle/>
          <a:p>
            <a:pPr marL="457200" indent="-457200">
              <a:buFont typeface="+mj-lt"/>
              <a:buAutoNum type="arabicPeriod" startAt="4"/>
            </a:pPr>
            <a:r>
              <a:rPr lang="en-US" sz="2400" dirty="0">
                <a:latin typeface="Calibri (Body)"/>
              </a:rPr>
              <a:t>Therefore, to say that</a:t>
            </a:r>
            <a:endParaRPr lang="en-IN" sz="2400" dirty="0">
              <a:latin typeface="Calibri (Body)"/>
            </a:endParaRPr>
          </a:p>
        </p:txBody>
      </p:sp>
      <p:graphicFrame>
        <p:nvGraphicFramePr>
          <p:cNvPr id="2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3254563"/>
              </p:ext>
            </p:extLst>
          </p:nvPr>
        </p:nvGraphicFramePr>
        <p:xfrm>
          <a:off x="3758184" y="1344168"/>
          <a:ext cx="1344168" cy="448056"/>
        </p:xfrm>
        <a:graphic>
          <a:graphicData uri="http://schemas.openxmlformats.org/presentationml/2006/ole">
            <mc:AlternateContent xmlns:mc="http://schemas.openxmlformats.org/markup-compatibility/2006">
              <mc:Choice xmlns:v="urn:schemas-microsoft-com:vml" Requires="v">
                <p:oleObj name="Equation" r:id="rId2" imgW="761760" imgH="253800" progId="Equation.DSMT4">
                  <p:embed/>
                </p:oleObj>
              </mc:Choice>
              <mc:Fallback>
                <p:oleObj name="Equation" r:id="rId2" imgW="761760" imgH="253800" progId="Equation.DSMT4">
                  <p:embed/>
                  <p:pic>
                    <p:nvPicPr>
                      <p:cNvPr id="12" name="Object 3"/>
                      <p:cNvPicPr/>
                      <p:nvPr/>
                    </p:nvPicPr>
                    <p:blipFill>
                      <a:blip r:embed="rId3"/>
                      <a:stretch>
                        <a:fillRect/>
                      </a:stretch>
                    </p:blipFill>
                    <p:spPr>
                      <a:xfrm>
                        <a:off x="3758184" y="1344168"/>
                        <a:ext cx="1344168" cy="448056"/>
                      </a:xfrm>
                      <a:prstGeom prst="rect">
                        <a:avLst/>
                      </a:prstGeom>
                    </p:spPr>
                  </p:pic>
                </p:oleObj>
              </mc:Fallback>
            </mc:AlternateContent>
          </a:graphicData>
        </a:graphic>
      </p:graphicFrame>
      <p:sp>
        <p:nvSpPr>
          <p:cNvPr id="17" name="Content Placeholder 4"/>
          <p:cNvSpPr>
            <a:spLocks noGrp="1"/>
          </p:cNvSpPr>
          <p:nvPr>
            <p:ph idx="13"/>
          </p:nvPr>
        </p:nvSpPr>
        <p:spPr>
          <a:xfrm>
            <a:off x="5070151" y="1306747"/>
            <a:ext cx="2844000" cy="396000"/>
          </a:xfrm>
        </p:spPr>
        <p:txBody>
          <a:bodyPr/>
          <a:lstStyle/>
          <a:p>
            <a:r>
              <a:rPr lang="en-US" sz="2400" dirty="0">
                <a:latin typeface="Calibri (Body)"/>
              </a:rPr>
              <a:t>does not exist means</a:t>
            </a:r>
            <a:endParaRPr lang="en-IN" sz="2400" dirty="0">
              <a:latin typeface="Calibri (Body)"/>
            </a:endParaRPr>
          </a:p>
        </p:txBody>
      </p:sp>
      <p:sp>
        <p:nvSpPr>
          <p:cNvPr id="18" name="Content Placeholder 5"/>
          <p:cNvSpPr>
            <a:spLocks noGrp="1"/>
          </p:cNvSpPr>
          <p:nvPr>
            <p:ph idx="14"/>
          </p:nvPr>
        </p:nvSpPr>
        <p:spPr>
          <a:xfrm>
            <a:off x="457200" y="1828800"/>
            <a:ext cx="3960000" cy="396000"/>
          </a:xfrm>
        </p:spPr>
        <p:txBody>
          <a:bodyPr/>
          <a:lstStyle/>
          <a:p>
            <a:pPr marL="457200"/>
            <a:r>
              <a:rPr lang="en-US" sz="2400" dirty="0">
                <a:latin typeface="Calibri (Body)"/>
              </a:rPr>
              <a:t>that for all real numbers </a:t>
            </a:r>
            <a:r>
              <a:rPr lang="en-US" sz="2400" i="1" dirty="0">
                <a:latin typeface="Calibri (Body)"/>
              </a:rPr>
              <a:t>L</a:t>
            </a:r>
            <a:r>
              <a:rPr lang="en-US" sz="2400" dirty="0">
                <a:latin typeface="Calibri (Body)"/>
              </a:rPr>
              <a:t>,</a:t>
            </a:r>
            <a:endParaRPr lang="en-IN" sz="2400" dirty="0">
              <a:latin typeface="Calibri (Body)"/>
            </a:endParaRPr>
          </a:p>
        </p:txBody>
      </p:sp>
      <p:graphicFrame>
        <p:nvGraphicFramePr>
          <p:cNvPr id="25"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1193638"/>
              </p:ext>
            </p:extLst>
          </p:nvPr>
        </p:nvGraphicFramePr>
        <p:xfrm>
          <a:off x="4288536" y="1884645"/>
          <a:ext cx="1703272" cy="448056"/>
        </p:xfrm>
        <a:graphic>
          <a:graphicData uri="http://schemas.openxmlformats.org/presentationml/2006/ole">
            <mc:AlternateContent xmlns:mc="http://schemas.openxmlformats.org/markup-compatibility/2006">
              <mc:Choice xmlns:v="urn:schemas-microsoft-com:vml" Requires="v">
                <p:oleObj name="Equation" r:id="rId4" imgW="965160" imgH="253800" progId="Equation.DSMT4">
                  <p:embed/>
                </p:oleObj>
              </mc:Choice>
              <mc:Fallback>
                <p:oleObj name="Equation" r:id="rId4" imgW="965160" imgH="253800" progId="Equation.DSMT4">
                  <p:embed/>
                  <p:pic>
                    <p:nvPicPr>
                      <p:cNvPr id="13" name="Object 6"/>
                      <p:cNvPicPr/>
                      <p:nvPr/>
                    </p:nvPicPr>
                    <p:blipFill>
                      <a:blip r:embed="rId5"/>
                      <a:stretch>
                        <a:fillRect/>
                      </a:stretch>
                    </p:blipFill>
                    <p:spPr>
                      <a:xfrm>
                        <a:off x="4288536" y="1884645"/>
                        <a:ext cx="1703272" cy="448056"/>
                      </a:xfrm>
                      <a:prstGeom prst="rect">
                        <a:avLst/>
                      </a:prstGeom>
                    </p:spPr>
                  </p:pic>
                </p:oleObj>
              </mc:Fallback>
            </mc:AlternateContent>
          </a:graphicData>
        </a:graphic>
      </p:graphicFrame>
      <p:sp>
        <p:nvSpPr>
          <p:cNvPr id="19" name="Content Placeholder 7"/>
          <p:cNvSpPr>
            <a:spLocks noGrp="1"/>
          </p:cNvSpPr>
          <p:nvPr>
            <p:ph idx="15"/>
          </p:nvPr>
        </p:nvSpPr>
        <p:spPr>
          <a:xfrm>
            <a:off x="5942334" y="1828800"/>
            <a:ext cx="2896866" cy="396000"/>
          </a:xfrm>
        </p:spPr>
        <p:txBody>
          <a:bodyPr/>
          <a:lstStyle/>
          <a:p>
            <a:r>
              <a:rPr lang="en-US" sz="2400" dirty="0">
                <a:latin typeface="Calibri (Body)"/>
              </a:rPr>
              <a:t>can be expressed as:</a:t>
            </a:r>
          </a:p>
        </p:txBody>
      </p:sp>
      <p:graphicFrame>
        <p:nvGraphicFramePr>
          <p:cNvPr id="26"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4871873"/>
              </p:ext>
            </p:extLst>
          </p:nvPr>
        </p:nvGraphicFramePr>
        <p:xfrm>
          <a:off x="990600" y="2514600"/>
          <a:ext cx="4597400" cy="517525"/>
        </p:xfrm>
        <a:graphic>
          <a:graphicData uri="http://schemas.openxmlformats.org/presentationml/2006/ole">
            <mc:AlternateContent xmlns:mc="http://schemas.openxmlformats.org/markup-compatibility/2006">
              <mc:Choice xmlns:v="urn:schemas-microsoft-com:vml" Requires="v">
                <p:oleObj name="Equation" r:id="rId6" imgW="2705040" imgH="304560" progId="Equation.DSMT4">
                  <p:embed/>
                </p:oleObj>
              </mc:Choice>
              <mc:Fallback>
                <p:oleObj name="Equation" r:id="rId6" imgW="2705040" imgH="304560" progId="Equation.DSMT4">
                  <p:embed/>
                  <p:pic>
                    <p:nvPicPr>
                      <p:cNvPr id="14" name="Object 7"/>
                      <p:cNvPicPr/>
                      <p:nvPr/>
                    </p:nvPicPr>
                    <p:blipFill>
                      <a:blip r:embed="rId7"/>
                      <a:stretch>
                        <a:fillRect/>
                      </a:stretch>
                    </p:blipFill>
                    <p:spPr>
                      <a:xfrm>
                        <a:off x="990600" y="2514600"/>
                        <a:ext cx="4597400" cy="517525"/>
                      </a:xfrm>
                      <a:prstGeom prst="rect">
                        <a:avLst/>
                      </a:prstGeom>
                    </p:spPr>
                  </p:pic>
                </p:oleObj>
              </mc:Fallback>
            </mc:AlternateContent>
          </a:graphicData>
        </a:graphic>
      </p:graphicFrame>
      <p:sp>
        <p:nvSpPr>
          <p:cNvPr id="20" name="Content Placeholder 9"/>
          <p:cNvSpPr>
            <a:spLocks noGrp="1"/>
          </p:cNvSpPr>
          <p:nvPr>
            <p:ph idx="16"/>
          </p:nvPr>
        </p:nvSpPr>
        <p:spPr>
          <a:xfrm>
            <a:off x="457200" y="3276600"/>
            <a:ext cx="8229600" cy="2209800"/>
          </a:xfrm>
        </p:spPr>
        <p:txBody>
          <a:bodyPr/>
          <a:lstStyle/>
          <a:p>
            <a:pPr indent="-514350"/>
            <a:r>
              <a:rPr lang="en-US" sz="2400" dirty="0">
                <a:latin typeface="Calibri (Body)"/>
              </a:rPr>
              <a:t>Remember that </a:t>
            </a:r>
            <a:r>
              <a:rPr lang="el-GR" sz="2400" dirty="0">
                <a:latin typeface="Calibri (Body)"/>
                <a:ea typeface="Cambria Math"/>
              </a:rPr>
              <a:t>ε</a:t>
            </a:r>
            <a:r>
              <a:rPr lang="en-US" sz="2400" dirty="0">
                <a:latin typeface="Calibri (Body)"/>
                <a:ea typeface="Cambria Math"/>
              </a:rPr>
              <a:t> and </a:t>
            </a:r>
            <a:r>
              <a:rPr lang="el-GR" sz="2400" dirty="0">
                <a:latin typeface="Calibri (Body)"/>
                <a:ea typeface="Cambria Math"/>
              </a:rPr>
              <a:t>δ</a:t>
            </a:r>
            <a:r>
              <a:rPr lang="en-US" sz="2400" dirty="0">
                <a:latin typeface="Calibri (Body)"/>
                <a:ea typeface="Cambria Math"/>
              </a:rPr>
              <a:t> range over all positive real numbers and </a:t>
            </a:r>
            <a:r>
              <a:rPr lang="en-US" sz="2400" i="1" dirty="0">
                <a:latin typeface="Calibri (Body)"/>
                <a:ea typeface="Cambria Math"/>
              </a:rPr>
              <a:t>x</a:t>
            </a:r>
            <a:r>
              <a:rPr lang="en-US" sz="2400" dirty="0">
                <a:latin typeface="Calibri (Body)"/>
                <a:ea typeface="Cambria Math"/>
              </a:rPr>
              <a:t> over all real numbers.</a:t>
            </a:r>
            <a:endParaRPr lang="en-US" sz="2400" dirty="0">
              <a:latin typeface="Calibri (Body)"/>
            </a:endParaRPr>
          </a:p>
          <a:p>
            <a:pPr marL="457200" indent="-457200">
              <a:buFont typeface="+mj-lt"/>
              <a:buAutoNum type="arabicPeriod" startAt="5"/>
            </a:pPr>
            <a:r>
              <a:rPr lang="en-US" sz="2400" dirty="0">
                <a:latin typeface="Calibri (Body)"/>
              </a:rPr>
              <a:t>Translating back into English we have, for every real number L, there is a real number </a:t>
            </a:r>
            <a:r>
              <a:rPr lang="el-GR" sz="2400" dirty="0">
                <a:latin typeface="Calibri (Body)"/>
                <a:ea typeface="Cambria Math"/>
              </a:rPr>
              <a:t>ε</a:t>
            </a:r>
            <a:r>
              <a:rPr lang="en-US" sz="2400" dirty="0">
                <a:latin typeface="Calibri (Body)"/>
                <a:ea typeface="Cambria Math"/>
              </a:rPr>
              <a:t> &gt; 0, such that for every real number </a:t>
            </a:r>
            <a:r>
              <a:rPr lang="el-GR" sz="2400" dirty="0">
                <a:latin typeface="Calibri (Body)"/>
                <a:ea typeface="Cambria Math"/>
              </a:rPr>
              <a:t>δ</a:t>
            </a:r>
            <a:r>
              <a:rPr lang="en-US" sz="2400" dirty="0">
                <a:latin typeface="Calibri (Body)"/>
                <a:ea typeface="Cambria Math"/>
              </a:rPr>
              <a:t> &gt; 0, there exists a real number </a:t>
            </a:r>
            <a:r>
              <a:rPr lang="en-US" sz="2400" i="1" dirty="0">
                <a:latin typeface="Calibri (Body)"/>
                <a:ea typeface="Cambria Math"/>
              </a:rPr>
              <a:t>x</a:t>
            </a:r>
            <a:r>
              <a:rPr lang="en-US" sz="2400" dirty="0">
                <a:latin typeface="Calibri (Body)"/>
                <a:ea typeface="Cambria Math"/>
              </a:rPr>
              <a:t> such that</a:t>
            </a:r>
            <a:endParaRPr lang="en-IN" sz="2400" dirty="0">
              <a:latin typeface="Calibri (Body)"/>
            </a:endParaRPr>
          </a:p>
        </p:txBody>
      </p:sp>
      <p:graphicFrame>
        <p:nvGraphicFramePr>
          <p:cNvPr id="27"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1952795"/>
              </p:ext>
            </p:extLst>
          </p:nvPr>
        </p:nvGraphicFramePr>
        <p:xfrm>
          <a:off x="1671638" y="5534025"/>
          <a:ext cx="3368675" cy="452438"/>
        </p:xfrm>
        <a:graphic>
          <a:graphicData uri="http://schemas.openxmlformats.org/presentationml/2006/ole">
            <mc:AlternateContent xmlns:mc="http://schemas.openxmlformats.org/markup-compatibility/2006">
              <mc:Choice xmlns:v="urn:schemas-microsoft-com:vml" Requires="v">
                <p:oleObj name="Equation" r:id="rId8" imgW="1981080" imgH="266400" progId="Equation.DSMT4">
                  <p:embed/>
                </p:oleObj>
              </mc:Choice>
              <mc:Fallback>
                <p:oleObj name="Equation" r:id="rId8" imgW="1981080" imgH="266400" progId="Equation.DSMT4">
                  <p:embed/>
                  <p:pic>
                    <p:nvPicPr>
                      <p:cNvPr id="26" name="Object 7"/>
                      <p:cNvPicPr/>
                      <p:nvPr/>
                    </p:nvPicPr>
                    <p:blipFill>
                      <a:blip r:embed="rId9"/>
                      <a:stretch>
                        <a:fillRect/>
                      </a:stretch>
                    </p:blipFill>
                    <p:spPr>
                      <a:xfrm>
                        <a:off x="1671638" y="5534025"/>
                        <a:ext cx="3368675" cy="45243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58D0836A-EB28-45FC-AEDD-AEC2ADBC8E0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3724100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D2-76D3-47C0-A68E-D203C8166EF7}"/>
              </a:ext>
            </a:extLst>
          </p:cNvPr>
          <p:cNvSpPr>
            <a:spLocks noGrp="1"/>
          </p:cNvSpPr>
          <p:nvPr>
            <p:ph type="title"/>
          </p:nvPr>
        </p:nvSpPr>
        <p:spPr/>
        <p:txBody>
          <a:bodyPr/>
          <a:lstStyle/>
          <a:p>
            <a:r>
              <a:rPr lang="fr-FR" dirty="0" err="1"/>
              <a:t>Some</a:t>
            </a:r>
            <a:r>
              <a:rPr lang="fr-FR" dirty="0"/>
              <a:t> Questions about </a:t>
            </a:r>
            <a:r>
              <a:rPr lang="fr-FR" dirty="0" err="1"/>
              <a:t>Quantifiers</a:t>
            </a:r>
            <a:r>
              <a:rPr lang="fr-FR" dirty="0"/>
              <a:t> (</a:t>
            </a:r>
            <a:r>
              <a:rPr lang="fr-FR" i="1" dirty="0" err="1"/>
              <a:t>optional</a:t>
            </a:r>
            <a:r>
              <a:rPr lang="fr-FR" dirty="0"/>
              <a:t>)</a:t>
            </a:r>
            <a:endParaRPr lang="en-US" dirty="0"/>
          </a:p>
        </p:txBody>
      </p:sp>
      <p:sp>
        <p:nvSpPr>
          <p:cNvPr id="3" name="Content Placeholder 2">
            <a:extLst>
              <a:ext uri="{FF2B5EF4-FFF2-40B4-BE49-F238E27FC236}">
                <a16:creationId xmlns:a16="http://schemas.microsoft.com/office/drawing/2014/main" id="{10FA091B-6719-4889-89C4-B9ECFF27DDB5}"/>
              </a:ext>
            </a:extLst>
          </p:cNvPr>
          <p:cNvSpPr>
            <a:spLocks noGrp="1"/>
          </p:cNvSpPr>
          <p:nvPr>
            <p:ph idx="1"/>
          </p:nvPr>
        </p:nvSpPr>
        <p:spPr>
          <a:xfrm>
            <a:off x="457200" y="1295400"/>
            <a:ext cx="8305800" cy="5257800"/>
          </a:xfrm>
        </p:spPr>
        <p:txBody>
          <a:bodyPr/>
          <a:lstStyle/>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you switch the order of quantifiers? </a:t>
            </a:r>
          </a:p>
          <a:p>
            <a:pPr marL="347472" marR="0" lvl="1" indent="-34290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this a valid equivalence?</a:t>
            </a:r>
          </a:p>
        </p:txBody>
      </p:sp>
      <p:graphicFrame>
        <p:nvGraphicFramePr>
          <p:cNvPr id="16" name="Object 15">
            <a:extLst>
              <a:ext uri="{FF2B5EF4-FFF2-40B4-BE49-F238E27FC236}">
                <a16:creationId xmlns:a16="http://schemas.microsoft.com/office/drawing/2014/main" id="{45D1F9D4-E0CD-4387-B36D-1847089276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7849638"/>
              </p:ext>
            </p:extLst>
          </p:nvPr>
        </p:nvGraphicFramePr>
        <p:xfrm>
          <a:off x="3863975" y="1660455"/>
          <a:ext cx="2239137" cy="329184"/>
        </p:xfrm>
        <a:graphic>
          <a:graphicData uri="http://schemas.openxmlformats.org/presentationml/2006/ole">
            <mc:AlternateContent xmlns:mc="http://schemas.openxmlformats.org/markup-compatibility/2006">
              <mc:Choice xmlns:v="urn:schemas-microsoft-com:vml" Requires="v">
                <p:oleObj name="Equation" r:id="rId2" imgW="1726920" imgH="253800" progId="Equation.DSMT4">
                  <p:embed/>
                </p:oleObj>
              </mc:Choice>
              <mc:Fallback>
                <p:oleObj name="Equation" r:id="rId2" imgW="1726920" imgH="253800" progId="Equation.DSMT4">
                  <p:embed/>
                  <p:pic>
                    <p:nvPicPr>
                      <p:cNvPr id="4" name="Object 3">
                        <a:extLst>
                          <a:ext uri="{C183D7F6-B498-43B3-948B-1728B52AA6E4}">
                            <adec:decorative xmlns:adec="http://schemas.microsoft.com/office/drawing/2017/decorative" val="1"/>
                          </a:ext>
                        </a:extLst>
                      </p:cNvPr>
                      <p:cNvPicPr/>
                      <p:nvPr/>
                    </p:nvPicPr>
                    <p:blipFill>
                      <a:blip r:embed="rId3"/>
                      <a:stretch>
                        <a:fillRect/>
                      </a:stretch>
                    </p:blipFill>
                    <p:spPr>
                      <a:xfrm>
                        <a:off x="3863975" y="1660455"/>
                        <a:ext cx="2239137" cy="3291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64E21D5-4C51-44E8-A899-441DD788DAB8}"/>
              </a:ext>
            </a:extLst>
          </p:cNvPr>
          <p:cNvSpPr>
            <a:spLocks noGrp="1"/>
          </p:cNvSpPr>
          <p:nvPr>
            <p:ph idx="10"/>
          </p:nvPr>
        </p:nvSpPr>
        <p:spPr>
          <a:xfrm>
            <a:off x="457200" y="1946535"/>
            <a:ext cx="8382000" cy="1068878"/>
          </a:xfrm>
        </p:spPr>
        <p:txBody>
          <a:bodyPr/>
          <a:lstStyle/>
          <a:p>
            <a:pPr marL="329184" marR="0" lvl="1" indent="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Yes! The left and the right side will always have the same truth value. The order in which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picked does not matter.</a:t>
            </a:r>
          </a:p>
          <a:p>
            <a:pPr marL="347472" marR="0" lvl="1" indent="-34290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this a valid equivalence?</a:t>
            </a:r>
          </a:p>
        </p:txBody>
      </p:sp>
      <p:graphicFrame>
        <p:nvGraphicFramePr>
          <p:cNvPr id="17" name="Object 16">
            <a:extLst>
              <a:ext uri="{FF2B5EF4-FFF2-40B4-BE49-F238E27FC236}">
                <a16:creationId xmlns:a16="http://schemas.microsoft.com/office/drawing/2014/main" id="{12F66611-9DDB-4F3E-A4B6-13AF37F81D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2930748"/>
              </p:ext>
            </p:extLst>
          </p:nvPr>
        </p:nvGraphicFramePr>
        <p:xfrm>
          <a:off x="3863975" y="2582862"/>
          <a:ext cx="2189417" cy="329184"/>
        </p:xfrm>
        <a:graphic>
          <a:graphicData uri="http://schemas.openxmlformats.org/presentationml/2006/ole">
            <mc:AlternateContent xmlns:mc="http://schemas.openxmlformats.org/markup-compatibility/2006">
              <mc:Choice xmlns:v="urn:schemas-microsoft-com:vml" Requires="v">
                <p:oleObj name="Equation" r:id="rId4" imgW="1688760" imgH="253800" progId="Equation.DSMT4">
                  <p:embed/>
                </p:oleObj>
              </mc:Choice>
              <mc:Fallback>
                <p:oleObj name="Equation" r:id="rId4" imgW="1688760" imgH="253800" progId="Equation.DSMT4">
                  <p:embed/>
                  <p:pic>
                    <p:nvPicPr>
                      <p:cNvPr id="5" name="Object 4">
                        <a:extLst>
                          <a:ext uri="{C183D7F6-B498-43B3-948B-1728B52AA6E4}">
                            <adec:decorative xmlns:adec="http://schemas.microsoft.com/office/drawing/2017/decorative" val="1"/>
                          </a:ext>
                        </a:extLst>
                      </p:cNvPr>
                      <p:cNvPicPr/>
                      <p:nvPr/>
                    </p:nvPicPr>
                    <p:blipFill>
                      <a:blip r:embed="rId5"/>
                      <a:stretch>
                        <a:fillRect/>
                      </a:stretch>
                    </p:blipFill>
                    <p:spPr>
                      <a:xfrm>
                        <a:off x="3863975" y="2582862"/>
                        <a:ext cx="2189417" cy="3291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85C97F1-AA70-4FBD-A3F4-AF20BA86E7B9}"/>
              </a:ext>
            </a:extLst>
          </p:cNvPr>
          <p:cNvSpPr>
            <a:spLocks noGrp="1"/>
          </p:cNvSpPr>
          <p:nvPr>
            <p:ph idx="11"/>
          </p:nvPr>
        </p:nvSpPr>
        <p:spPr>
          <a:xfrm>
            <a:off x="457200" y="2843784"/>
            <a:ext cx="8382000" cy="1564704"/>
          </a:xfrm>
        </p:spPr>
        <p:txBody>
          <a:bodyPr/>
          <a:lstStyle/>
          <a:p>
            <a:pPr marL="347472" marR="0" lvl="1" indent="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No! The left and the right side may have different truth values for some propositional functions for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Try “x + y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for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x,y</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being the integers. The order in which the values of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picked does matter.</a:t>
            </a:r>
          </a:p>
          <a:p>
            <a:pPr marL="0"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you distribute quantifiers over logical connectives? </a:t>
            </a:r>
          </a:p>
          <a:p>
            <a:pPr marL="347472" marR="0" lvl="1" indent="-34290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this a valid equivalence?</a:t>
            </a:r>
          </a:p>
        </p:txBody>
      </p:sp>
      <p:graphicFrame>
        <p:nvGraphicFramePr>
          <p:cNvPr id="18" name="Object 17">
            <a:extLst>
              <a:ext uri="{FF2B5EF4-FFF2-40B4-BE49-F238E27FC236}">
                <a16:creationId xmlns:a16="http://schemas.microsoft.com/office/drawing/2014/main" id="{4572F30B-DE4F-45CA-9E30-1D6DD2E952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19245009"/>
              </p:ext>
            </p:extLst>
          </p:nvPr>
        </p:nvGraphicFramePr>
        <p:xfrm>
          <a:off x="3863975" y="4079304"/>
          <a:ext cx="3010662" cy="329184"/>
        </p:xfrm>
        <a:graphic>
          <a:graphicData uri="http://schemas.openxmlformats.org/presentationml/2006/ole">
            <mc:AlternateContent xmlns:mc="http://schemas.openxmlformats.org/markup-compatibility/2006">
              <mc:Choice xmlns:v="urn:schemas-microsoft-com:vml" Requires="v">
                <p:oleObj name="Equation" r:id="rId6" imgW="2323800" imgH="253800" progId="Equation.DSMT4">
                  <p:embed/>
                </p:oleObj>
              </mc:Choice>
              <mc:Fallback>
                <p:oleObj name="Equation" r:id="rId6" imgW="2323800" imgH="253800" progId="Equation.DSMT4">
                  <p:embed/>
                  <p:pic>
                    <p:nvPicPr>
                      <p:cNvPr id="6" name="Object 5">
                        <a:extLst>
                          <a:ext uri="{C183D7F6-B498-43B3-948B-1728B52AA6E4}">
                            <adec:decorative xmlns:adec="http://schemas.microsoft.com/office/drawing/2017/decorative" val="1"/>
                          </a:ext>
                        </a:extLst>
                      </p:cNvPr>
                      <p:cNvPicPr/>
                      <p:nvPr/>
                    </p:nvPicPr>
                    <p:blipFill>
                      <a:blip r:embed="rId7"/>
                      <a:stretch>
                        <a:fillRect/>
                      </a:stretch>
                    </p:blipFill>
                    <p:spPr>
                      <a:xfrm>
                        <a:off x="3863975" y="4079304"/>
                        <a:ext cx="3010662" cy="32918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61A0B15-B8BD-49FC-B30F-504873DEF650}"/>
              </a:ext>
            </a:extLst>
          </p:cNvPr>
          <p:cNvSpPr>
            <a:spLocks noGrp="1"/>
          </p:cNvSpPr>
          <p:nvPr>
            <p:ph idx="12"/>
          </p:nvPr>
        </p:nvSpPr>
        <p:spPr>
          <a:xfrm>
            <a:off x="457200" y="4361688"/>
            <a:ext cx="8229600" cy="950837"/>
          </a:xfrm>
        </p:spPr>
        <p:txBody>
          <a:bodyPr/>
          <a:lstStyle/>
          <a:p>
            <a:pPr marL="347472" marR="0" lvl="1" indent="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Yes! The left and the right side will always have the same truth value no matter what propositional functions are denoted by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Q(x)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0"/>
              </a:spcBef>
              <a:spcAft>
                <a:spcPts val="3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this a valid equivalence?</a:t>
            </a:r>
          </a:p>
        </p:txBody>
      </p:sp>
      <p:graphicFrame>
        <p:nvGraphicFramePr>
          <p:cNvPr id="19" name="Object 6">
            <a:extLst>
              <a:ext uri="{FF2B5EF4-FFF2-40B4-BE49-F238E27FC236}">
                <a16:creationId xmlns:a16="http://schemas.microsoft.com/office/drawing/2014/main" id="{52D556A3-C01E-4556-9A36-A2C4A4B928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8811999"/>
              </p:ext>
            </p:extLst>
          </p:nvPr>
        </p:nvGraphicFramePr>
        <p:xfrm>
          <a:off x="3863975" y="4976553"/>
          <a:ext cx="3175254" cy="329184"/>
        </p:xfrm>
        <a:graphic>
          <a:graphicData uri="http://schemas.openxmlformats.org/presentationml/2006/ole">
            <mc:AlternateContent xmlns:mc="http://schemas.openxmlformats.org/markup-compatibility/2006">
              <mc:Choice xmlns:v="urn:schemas-microsoft-com:vml" Requires="v">
                <p:oleObj name="Equation" r:id="rId8" imgW="2450880" imgH="253800" progId="Equation.DSMT4">
                  <p:embed/>
                </p:oleObj>
              </mc:Choice>
              <mc:Fallback>
                <p:oleObj name="Equation" r:id="rId8" imgW="2450880" imgH="253800" progId="Equation.DSMT4">
                  <p:embed/>
                  <p:pic>
                    <p:nvPicPr>
                      <p:cNvPr id="8" name="Object 6">
                        <a:extLst>
                          <a:ext uri="{C183D7F6-B498-43B3-948B-1728B52AA6E4}">
                            <adec:decorative xmlns:adec="http://schemas.microsoft.com/office/drawing/2017/decorative" val="1"/>
                          </a:ext>
                        </a:extLst>
                      </p:cNvPr>
                      <p:cNvPicPr/>
                      <p:nvPr/>
                    </p:nvPicPr>
                    <p:blipFill>
                      <a:blip r:embed="rId9"/>
                      <a:stretch>
                        <a:fillRect/>
                      </a:stretch>
                    </p:blipFill>
                    <p:spPr>
                      <a:xfrm>
                        <a:off x="3863975" y="4976553"/>
                        <a:ext cx="3175254" cy="32918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7BF5D7C-BE0A-40E6-A579-F23B60343FC3}"/>
              </a:ext>
            </a:extLst>
          </p:cNvPr>
          <p:cNvSpPr>
            <a:spLocks noGrp="1"/>
          </p:cNvSpPr>
          <p:nvPr>
            <p:ph idx="13"/>
          </p:nvPr>
        </p:nvSpPr>
        <p:spPr>
          <a:xfrm>
            <a:off x="457200" y="5271717"/>
            <a:ext cx="8382000" cy="1281483"/>
          </a:xfrm>
        </p:spPr>
        <p:txBody>
          <a:bodyPr/>
          <a:lstStyle/>
          <a:p>
            <a:pPr marL="347472"/>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endParaRPr lang="en-US" dirty="0"/>
          </a:p>
        </p:txBody>
      </p:sp>
      <p:sp>
        <p:nvSpPr>
          <p:cNvPr id="15" name="Slide Number Placeholder 5">
            <a:extLst>
              <a:ext uri="{FF2B5EF4-FFF2-40B4-BE49-F238E27FC236}">
                <a16:creationId xmlns:a16="http://schemas.microsoft.com/office/drawing/2014/main" id="{108EF020-9004-4583-851E-42CAB8151D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3943451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331698-7097-497D-A808-E7DA15A4ABEB}"/>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EF1D2F1A-CCEE-4910-9366-49976F45B054}"/>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59025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Predicate Logic</a:t>
            </a:r>
          </a:p>
        </p:txBody>
      </p:sp>
      <p:sp>
        <p:nvSpPr>
          <p:cNvPr id="3" name="Content Placeholder 2"/>
          <p:cNvSpPr>
            <a:spLocks noGrp="1"/>
          </p:cNvSpPr>
          <p:nvPr>
            <p:ph idx="1"/>
          </p:nvPr>
        </p:nvSpPr>
        <p:spPr>
          <a:xfrm>
            <a:off x="457200" y="1295400"/>
            <a:ext cx="8321040" cy="5257800"/>
          </a:xfrm>
        </p:spPr>
        <p:txBody>
          <a:bodyPr/>
          <a:lstStyle/>
          <a:p>
            <a:pPr>
              <a:spcBef>
                <a:spcPts val="1000"/>
              </a:spcBef>
            </a:pPr>
            <a:r>
              <a:rPr lang="en-US" dirty="0">
                <a:latin typeface="Calibri (Body)"/>
              </a:rPr>
              <a:t>Predicate logic uses the following new features:</a:t>
            </a:r>
          </a:p>
          <a:p>
            <a:pPr marL="347472" lvl="1">
              <a:spcBef>
                <a:spcPts val="1000"/>
              </a:spcBef>
            </a:pPr>
            <a:r>
              <a:rPr lang="en-US" dirty="0">
                <a:latin typeface="Calibri (Body)"/>
              </a:rPr>
              <a:t>Variables: </a:t>
            </a:r>
            <a:r>
              <a:rPr lang="en-US" i="1" dirty="0">
                <a:latin typeface="Calibri (Body)"/>
              </a:rPr>
              <a:t>x</a:t>
            </a:r>
            <a:r>
              <a:rPr lang="en-US" dirty="0">
                <a:latin typeface="Calibri (Body)"/>
              </a:rPr>
              <a:t>, </a:t>
            </a:r>
            <a:r>
              <a:rPr lang="en-US" i="1" dirty="0">
                <a:latin typeface="Calibri (Body)"/>
              </a:rPr>
              <a:t>y</a:t>
            </a:r>
            <a:r>
              <a:rPr lang="en-US" dirty="0">
                <a:latin typeface="Calibri (Body)"/>
              </a:rPr>
              <a:t>, </a:t>
            </a:r>
            <a:r>
              <a:rPr lang="en-US" i="1" dirty="0">
                <a:latin typeface="Calibri (Body)"/>
              </a:rPr>
              <a:t>z.</a:t>
            </a:r>
          </a:p>
          <a:p>
            <a:pPr marL="347472" lvl="1">
              <a:spcBef>
                <a:spcPts val="1000"/>
              </a:spcBef>
            </a:pPr>
            <a:r>
              <a:rPr lang="en-US" dirty="0">
                <a:latin typeface="Calibri (Body)"/>
              </a:rPr>
              <a:t>Predicates: </a:t>
            </a:r>
            <a:r>
              <a:rPr lang="en-US" i="1" dirty="0">
                <a:latin typeface="Calibri (Body)"/>
              </a:rPr>
              <a:t>P</a:t>
            </a:r>
            <a:r>
              <a:rPr lang="en-US" dirty="0">
                <a:latin typeface="Calibri (Body)"/>
              </a:rPr>
              <a:t>(</a:t>
            </a:r>
            <a:r>
              <a:rPr lang="en-US" i="1" dirty="0">
                <a:latin typeface="Calibri (Body)"/>
              </a:rPr>
              <a:t>x</a:t>
            </a:r>
            <a:r>
              <a:rPr lang="en-US" dirty="0">
                <a:latin typeface="Calibri (Body)"/>
              </a:rPr>
              <a:t>), </a:t>
            </a:r>
            <a:r>
              <a:rPr lang="en-US" i="1" dirty="0">
                <a:latin typeface="Calibri (Body)"/>
              </a:rPr>
              <a:t>M</a:t>
            </a:r>
            <a:r>
              <a:rPr lang="en-US" dirty="0">
                <a:latin typeface="Calibri (Body)"/>
              </a:rPr>
              <a:t>(</a:t>
            </a:r>
            <a:r>
              <a:rPr lang="en-US" i="1" dirty="0">
                <a:latin typeface="Calibri (Body)"/>
              </a:rPr>
              <a:t>x</a:t>
            </a:r>
            <a:r>
              <a:rPr lang="en-US" dirty="0">
                <a:latin typeface="Calibri (Body)"/>
              </a:rPr>
              <a:t>).</a:t>
            </a:r>
          </a:p>
          <a:p>
            <a:pPr marL="347472" lvl="1">
              <a:spcBef>
                <a:spcPts val="1000"/>
              </a:spcBef>
            </a:pPr>
            <a:r>
              <a:rPr lang="en-US" dirty="0">
                <a:latin typeface="Calibri (Body)"/>
              </a:rPr>
              <a:t>Quantifiers (</a:t>
            </a:r>
            <a:r>
              <a:rPr lang="en-US" i="1" dirty="0">
                <a:latin typeface="Calibri (Body)"/>
              </a:rPr>
              <a:t>to be covered in a few slides</a:t>
            </a:r>
            <a:r>
              <a:rPr lang="en-US" dirty="0">
                <a:latin typeface="Calibri (Body)"/>
              </a:rPr>
              <a:t>):</a:t>
            </a:r>
          </a:p>
          <a:p>
            <a:pPr>
              <a:spcBef>
                <a:spcPts val="1000"/>
              </a:spcBef>
            </a:pPr>
            <a:r>
              <a:rPr lang="en-US" i="1" dirty="0">
                <a:latin typeface="Calibri (Body)"/>
              </a:rPr>
              <a:t>Propositional functions</a:t>
            </a:r>
            <a:r>
              <a:rPr lang="en-US" dirty="0">
                <a:latin typeface="Calibri (Body)"/>
              </a:rPr>
              <a:t> are a generalization of propositions.</a:t>
            </a:r>
          </a:p>
          <a:p>
            <a:pPr marL="347472" lvl="1">
              <a:spcBef>
                <a:spcPts val="1000"/>
              </a:spcBef>
            </a:pPr>
            <a:r>
              <a:rPr lang="en-US" dirty="0">
                <a:latin typeface="Calibri (Body)"/>
              </a:rPr>
              <a:t>They contain variables and a predicate, e.g., </a:t>
            </a:r>
            <a:r>
              <a:rPr lang="en-US" i="1" dirty="0">
                <a:latin typeface="Calibri (Body)"/>
              </a:rPr>
              <a:t>P</a:t>
            </a:r>
            <a:r>
              <a:rPr lang="en-US" dirty="0">
                <a:latin typeface="Calibri (Body)"/>
              </a:rPr>
              <a:t>(</a:t>
            </a:r>
            <a:r>
              <a:rPr lang="en-US" i="1" dirty="0">
                <a:latin typeface="Calibri (Body)"/>
              </a:rPr>
              <a:t>x</a:t>
            </a:r>
            <a:r>
              <a:rPr lang="en-US" dirty="0">
                <a:latin typeface="Calibri (Body)"/>
              </a:rPr>
              <a:t>).</a:t>
            </a:r>
          </a:p>
          <a:p>
            <a:pPr marL="347472" lvl="1">
              <a:spcBef>
                <a:spcPts val="1000"/>
              </a:spcBef>
            </a:pPr>
            <a:r>
              <a:rPr lang="en-US" dirty="0">
                <a:latin typeface="Calibri (Body)"/>
              </a:rPr>
              <a:t>Variables can be replaced by elements from their </a:t>
            </a:r>
            <a:r>
              <a:rPr lang="en-US" i="1" dirty="0">
                <a:latin typeface="Calibri (Body)"/>
              </a:rPr>
              <a:t>domain</a:t>
            </a:r>
            <a:r>
              <a:rPr lang="en-US" dirty="0">
                <a:latin typeface="Calibri (Body)"/>
              </a:rPr>
              <a:t>.</a:t>
            </a:r>
          </a:p>
        </p:txBody>
      </p:sp>
      <p:sp>
        <p:nvSpPr>
          <p:cNvPr id="4" name="Slide Number Placeholder 5">
            <a:extLst>
              <a:ext uri="{FF2B5EF4-FFF2-40B4-BE49-F238E27FC236}">
                <a16:creationId xmlns:a16="http://schemas.microsoft.com/office/drawing/2014/main" id="{E7DD4AB2-12A5-4B5E-86DC-F41316DF89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Functions</a:t>
            </a:r>
          </a:p>
        </p:txBody>
      </p:sp>
      <p:sp>
        <p:nvSpPr>
          <p:cNvPr id="3" name="Content Placeholder 2"/>
          <p:cNvSpPr>
            <a:spLocks noGrp="1"/>
          </p:cNvSpPr>
          <p:nvPr>
            <p:ph idx="1"/>
          </p:nvPr>
        </p:nvSpPr>
        <p:spPr>
          <a:xfrm>
            <a:off x="457200" y="1295400"/>
            <a:ext cx="8321040" cy="5257800"/>
          </a:xfrm>
        </p:spPr>
        <p:txBody>
          <a:bodyPr/>
          <a:lstStyle/>
          <a:p>
            <a:pPr>
              <a:spcBef>
                <a:spcPts val="600"/>
              </a:spcBef>
            </a:pPr>
            <a:r>
              <a:rPr lang="en-US" sz="2400" dirty="0">
                <a:latin typeface="Calibri (Body)"/>
              </a:rPr>
              <a:t>Propositional functions become propositions (and have truth values) when their variables are each replaced by a value from the </a:t>
            </a:r>
            <a:r>
              <a:rPr lang="en-US" sz="2400" i="1" dirty="0">
                <a:latin typeface="Calibri (Body)"/>
              </a:rPr>
              <a:t>domain </a:t>
            </a:r>
            <a:r>
              <a:rPr lang="en-US" sz="2400" dirty="0">
                <a:latin typeface="Calibri (Body)"/>
              </a:rPr>
              <a:t>(or </a:t>
            </a:r>
            <a:r>
              <a:rPr lang="en-US" sz="2400" i="1" dirty="0">
                <a:latin typeface="Calibri (Body)"/>
              </a:rPr>
              <a:t>bound</a:t>
            </a:r>
            <a:r>
              <a:rPr lang="en-US" sz="2400" dirty="0">
                <a:latin typeface="Calibri (Body)"/>
              </a:rPr>
              <a:t> by a quantifier, as we will see later).</a:t>
            </a:r>
          </a:p>
          <a:p>
            <a:pPr>
              <a:spcBef>
                <a:spcPts val="600"/>
              </a:spcBef>
            </a:pPr>
            <a:r>
              <a:rPr lang="en-US" sz="2400" dirty="0">
                <a:latin typeface="Calibri (Body)"/>
              </a:rPr>
              <a:t>The statement </a:t>
            </a:r>
            <a:r>
              <a:rPr lang="en-US" sz="2400" i="1" dirty="0">
                <a:latin typeface="Calibri (Body)"/>
              </a:rPr>
              <a:t>P(x) </a:t>
            </a:r>
            <a:r>
              <a:rPr lang="en-US" sz="2400" dirty="0">
                <a:latin typeface="Calibri (Body)"/>
              </a:rPr>
              <a:t>is said to be the value of the propositional function </a:t>
            </a:r>
            <a:r>
              <a:rPr lang="en-US" sz="2400" i="1" dirty="0">
                <a:latin typeface="Calibri (Body)"/>
              </a:rPr>
              <a:t>P</a:t>
            </a:r>
            <a:r>
              <a:rPr lang="en-US" sz="2400" dirty="0">
                <a:latin typeface="Calibri (Body)"/>
              </a:rPr>
              <a:t> at </a:t>
            </a:r>
            <a:r>
              <a:rPr lang="en-US" sz="2400" i="1" dirty="0">
                <a:latin typeface="Calibri (Body)"/>
              </a:rPr>
              <a:t>x</a:t>
            </a:r>
            <a:r>
              <a:rPr lang="en-US" sz="2400" dirty="0">
                <a:latin typeface="Calibri (Body)"/>
              </a:rPr>
              <a:t>.</a:t>
            </a:r>
          </a:p>
          <a:p>
            <a:pPr>
              <a:spcBef>
                <a:spcPts val="600"/>
              </a:spcBef>
            </a:pPr>
            <a:r>
              <a:rPr lang="en-US" sz="2400" dirty="0">
                <a:latin typeface="Calibri (Body)"/>
              </a:rPr>
              <a:t>For example, let</a:t>
            </a:r>
            <a:r>
              <a:rPr lang="en-US" sz="2400" i="1" dirty="0">
                <a:latin typeface="Calibri (Body)"/>
              </a:rPr>
              <a:t> P(x)</a:t>
            </a:r>
            <a:r>
              <a:rPr lang="en-US" sz="2400" dirty="0">
                <a:latin typeface="Calibri (Body)"/>
              </a:rPr>
              <a:t> denote “</a:t>
            </a:r>
            <a:r>
              <a:rPr lang="en-US" sz="2400" i="1" dirty="0">
                <a:latin typeface="Calibri (Body)"/>
              </a:rPr>
              <a:t>x</a:t>
            </a:r>
            <a:r>
              <a:rPr lang="en-US" sz="2400" dirty="0">
                <a:latin typeface="Calibri (Body)"/>
              </a:rPr>
              <a:t> &gt; </a:t>
            </a:r>
            <a:r>
              <a:rPr lang="en-US" sz="2400" dirty="0">
                <a:latin typeface="Calibri (Body)"/>
                <a:ea typeface="Cambria Math" pitchFamily="18" charset="0"/>
              </a:rPr>
              <a:t>0”</a:t>
            </a:r>
            <a:r>
              <a:rPr lang="en-US" sz="2400" dirty="0">
                <a:latin typeface="Calibri (Body)"/>
              </a:rPr>
              <a:t> and the domain be the integers. Then:</a:t>
            </a:r>
          </a:p>
          <a:p>
            <a:pPr marL="850392" lvl="1" indent="-457200">
              <a:spcBef>
                <a:spcPts val="6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is false.</a:t>
            </a:r>
          </a:p>
          <a:p>
            <a:pPr marL="850392" lvl="1" indent="-457200">
              <a:spcBef>
                <a:spcPts val="600"/>
              </a:spcBef>
              <a:buNone/>
            </a:pPr>
            <a:r>
              <a:rPr lang="en-US" sz="2000" dirty="0">
                <a:latin typeface="Calibri (Body)"/>
              </a:rPr>
              <a:t>P(</a:t>
            </a:r>
            <a:r>
              <a:rPr lang="en-US" sz="2000" dirty="0">
                <a:latin typeface="Calibri (Body)"/>
                <a:ea typeface="Cambria Math" pitchFamily="18" charset="0"/>
              </a:rPr>
              <a:t>0</a:t>
            </a:r>
            <a:r>
              <a:rPr lang="en-US" sz="2000" dirty="0">
                <a:latin typeface="Calibri (Body)"/>
              </a:rPr>
              <a:t>)   is false.</a:t>
            </a:r>
          </a:p>
          <a:p>
            <a:pPr marL="850392" lvl="1" indent="-457200">
              <a:spcBef>
                <a:spcPts val="6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is true.</a:t>
            </a:r>
          </a:p>
          <a:p>
            <a:pPr>
              <a:spcBef>
                <a:spcPts val="600"/>
              </a:spcBef>
            </a:pPr>
            <a:r>
              <a:rPr lang="en-US" sz="2400" dirty="0">
                <a:latin typeface="Calibri (Body)"/>
              </a:rPr>
              <a:t>Often the domain is denoted by </a:t>
            </a:r>
            <a:r>
              <a:rPr lang="en-US" sz="2400" i="1" dirty="0">
                <a:latin typeface="Calibri (Body)"/>
              </a:rPr>
              <a:t>U</a:t>
            </a:r>
            <a:r>
              <a:rPr lang="en-US" sz="2400" dirty="0">
                <a:latin typeface="Calibri (Body)"/>
              </a:rPr>
              <a:t>. So in this example </a:t>
            </a:r>
            <a:r>
              <a:rPr lang="en-US" sz="2400" i="1" dirty="0">
                <a:latin typeface="Calibri (Body)"/>
              </a:rPr>
              <a:t>U</a:t>
            </a:r>
            <a:r>
              <a:rPr lang="en-US" sz="2400" dirty="0">
                <a:latin typeface="Calibri (Body)"/>
              </a:rPr>
              <a:t> is the integers.</a:t>
            </a:r>
          </a:p>
        </p:txBody>
      </p:sp>
      <p:sp>
        <p:nvSpPr>
          <p:cNvPr id="4" name="Slide Number Placeholder 5">
            <a:extLst>
              <a:ext uri="{FF2B5EF4-FFF2-40B4-BE49-F238E27FC236}">
                <a16:creationId xmlns:a16="http://schemas.microsoft.com/office/drawing/2014/main" id="{42021B08-68FC-4DC1-ACAE-3D453C8FC7C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24451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Propositional Functions</a:t>
            </a:r>
          </a:p>
        </p:txBody>
      </p:sp>
      <p:sp>
        <p:nvSpPr>
          <p:cNvPr id="3" name="Content Placeholder 2"/>
          <p:cNvSpPr>
            <a:spLocks noGrp="1"/>
          </p:cNvSpPr>
          <p:nvPr>
            <p:ph idx="1"/>
          </p:nvPr>
        </p:nvSpPr>
        <p:spPr>
          <a:xfrm>
            <a:off x="457200" y="1295400"/>
            <a:ext cx="8321040" cy="5257800"/>
          </a:xfrm>
        </p:spPr>
        <p:txBody>
          <a:bodyPr/>
          <a:lstStyle/>
          <a:p>
            <a:pPr>
              <a:spcBef>
                <a:spcPts val="0"/>
              </a:spcBef>
              <a:spcAft>
                <a:spcPts val="200"/>
              </a:spcAft>
            </a:pPr>
            <a:r>
              <a:rPr lang="en-US" sz="2400" dirty="0">
                <a:latin typeface="Calibri (Body)"/>
              </a:rPr>
              <a:t>Let “</a:t>
            </a:r>
            <a:r>
              <a:rPr lang="en-US" sz="2400" i="1" dirty="0">
                <a:latin typeface="Calibri (Body)"/>
              </a:rPr>
              <a:t>x</a:t>
            </a:r>
            <a:r>
              <a:rPr lang="en-US" sz="2400" dirty="0">
                <a:latin typeface="Calibri (Body)"/>
              </a:rPr>
              <a:t> + </a:t>
            </a:r>
            <a:r>
              <a:rPr lang="en-US" sz="2400" i="1" dirty="0">
                <a:latin typeface="Calibri (Body)"/>
              </a:rPr>
              <a:t>y</a:t>
            </a:r>
            <a:r>
              <a:rPr lang="en-US" sz="2400" dirty="0">
                <a:latin typeface="Calibri (Body)"/>
              </a:rPr>
              <a:t> = </a:t>
            </a:r>
            <a:r>
              <a:rPr lang="en-US" sz="2400" i="1" dirty="0">
                <a:latin typeface="Calibri (Body)"/>
              </a:rPr>
              <a:t>z” </a:t>
            </a:r>
            <a:r>
              <a:rPr lang="en-US" sz="2400" dirty="0">
                <a:latin typeface="Calibri (Body)"/>
              </a:rPr>
              <a:t>be denoted by  </a:t>
            </a:r>
            <a:r>
              <a:rPr lang="en-US" sz="2400" i="1" dirty="0">
                <a:latin typeface="Calibri (Body)"/>
              </a:rPr>
              <a:t>R</a:t>
            </a:r>
            <a:r>
              <a:rPr lang="en-US" sz="2400" dirty="0">
                <a:latin typeface="Calibri (Body)"/>
              </a:rPr>
              <a:t>(</a:t>
            </a:r>
            <a:r>
              <a:rPr lang="en-US" sz="2400" i="1" dirty="0">
                <a:latin typeface="Calibri (Body)"/>
              </a:rPr>
              <a:t>x, y, z</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rPr>
              <a:t>U</a:t>
            </a:r>
            <a:r>
              <a:rPr lang="en-US" sz="2400" dirty="0">
                <a:latin typeface="Calibri (Body)"/>
              </a:rPr>
              <a:t> (for all three variables) be the integers. Find these truth values:</a:t>
            </a:r>
          </a:p>
          <a:p>
            <a:pPr lvl="1">
              <a:spcBef>
                <a:spcPts val="0"/>
              </a:spcBef>
              <a:spcAft>
                <a:spcPts val="200"/>
              </a:spcAft>
              <a:buNone/>
            </a:pPr>
            <a:r>
              <a:rPr lang="en-US" sz="2000" dirty="0">
                <a:latin typeface="Calibri (Body)"/>
              </a:rPr>
              <a:t>R(</a:t>
            </a:r>
            <a:r>
              <a:rPr lang="en-US" sz="2000" dirty="0">
                <a:latin typeface="Calibri (Body)"/>
                <a:ea typeface="Cambria Math" pitchFamily="18" charset="0"/>
              </a:rPr>
              <a:t>2,-1</a:t>
            </a:r>
            <a:r>
              <a:rPr lang="en-US" sz="2000" dirty="0">
                <a:latin typeface="Calibri (Body)"/>
              </a:rPr>
              <a:t>,</a:t>
            </a:r>
            <a:r>
              <a:rPr lang="en-US" sz="2000" dirty="0">
                <a:latin typeface="Calibri (Body)"/>
                <a:ea typeface="Cambria Math" pitchFamily="18" charset="0"/>
              </a:rPr>
              <a:t>5</a:t>
            </a:r>
            <a:r>
              <a:rPr lang="en-US" sz="2000" dirty="0">
                <a:latin typeface="Calibri (Body)"/>
              </a:rPr>
              <a:t>)</a:t>
            </a:r>
          </a:p>
          <a:p>
            <a:pPr lvl="2">
              <a:spcBef>
                <a:spcPts val="0"/>
              </a:spcBef>
              <a:spcAft>
                <a:spcPts val="200"/>
              </a:spcAft>
              <a:buNone/>
            </a:pPr>
            <a:r>
              <a:rPr lang="en-US" sz="1600" b="1" dirty="0">
                <a:latin typeface="Calibri (Body)"/>
              </a:rPr>
              <a:t>Solution:  F</a:t>
            </a:r>
            <a:endParaRPr lang="en-US" sz="1600" dirty="0">
              <a:latin typeface="Calibri (Body)"/>
            </a:endParaRPr>
          </a:p>
          <a:p>
            <a:pPr lvl="1">
              <a:spcBef>
                <a:spcPts val="0"/>
              </a:spcBef>
              <a:spcAft>
                <a:spcPts val="200"/>
              </a:spcAft>
              <a:buNone/>
            </a:pPr>
            <a:r>
              <a:rPr lang="en-US" sz="2000" dirty="0">
                <a:latin typeface="Calibri (Body)"/>
              </a:rPr>
              <a:t>R(</a:t>
            </a:r>
            <a:r>
              <a:rPr lang="en-US" sz="2000" dirty="0">
                <a:latin typeface="Calibri (Body)"/>
                <a:ea typeface="Cambria Math" pitchFamily="18" charset="0"/>
              </a:rPr>
              <a:t>3,4,7</a:t>
            </a:r>
            <a:r>
              <a:rPr lang="en-US" sz="2000" dirty="0">
                <a:latin typeface="Calibri (Body)"/>
              </a:rPr>
              <a:t>)</a:t>
            </a:r>
          </a:p>
          <a:p>
            <a:pPr lvl="2">
              <a:spcBef>
                <a:spcPts val="0"/>
              </a:spcBef>
              <a:spcAft>
                <a:spcPts val="200"/>
              </a:spcAft>
              <a:buNone/>
            </a:pPr>
            <a:r>
              <a:rPr lang="en-US" sz="1600" b="1" dirty="0">
                <a:latin typeface="Calibri (Body)"/>
              </a:rPr>
              <a:t>Solution: T</a:t>
            </a:r>
            <a:endParaRPr lang="en-US" sz="1600" dirty="0">
              <a:latin typeface="Calibri (Body)"/>
            </a:endParaRPr>
          </a:p>
          <a:p>
            <a:pPr lvl="1">
              <a:spcBef>
                <a:spcPts val="0"/>
              </a:spcBef>
              <a:spcAft>
                <a:spcPts val="200"/>
              </a:spcAft>
              <a:buNone/>
            </a:pPr>
            <a:r>
              <a:rPr lang="en-US" sz="2000" dirty="0">
                <a:latin typeface="Calibri (Body)"/>
              </a:rPr>
              <a:t>R(</a:t>
            </a:r>
            <a:r>
              <a:rPr lang="en-US" sz="2000" i="1" dirty="0">
                <a:latin typeface="Calibri (Body)"/>
              </a:rPr>
              <a:t>x</a:t>
            </a:r>
            <a:r>
              <a:rPr lang="en-US" sz="2000" dirty="0">
                <a:latin typeface="Calibri (Body)"/>
              </a:rPr>
              <a:t>, </a:t>
            </a:r>
            <a:r>
              <a:rPr lang="en-US" sz="2000" dirty="0">
                <a:latin typeface="Calibri (Body)"/>
                <a:ea typeface="Cambria Math" pitchFamily="18" charset="0"/>
              </a:rPr>
              <a:t>3</a:t>
            </a:r>
            <a:r>
              <a:rPr lang="en-US" sz="2000" dirty="0">
                <a:latin typeface="Calibri (Body)"/>
              </a:rPr>
              <a:t>, </a:t>
            </a:r>
            <a:r>
              <a:rPr lang="en-US" sz="2000" i="1" dirty="0">
                <a:latin typeface="Calibri (Body)"/>
              </a:rPr>
              <a:t>z</a:t>
            </a:r>
            <a:r>
              <a:rPr lang="en-US" sz="2000" dirty="0">
                <a:latin typeface="Calibri (Body)"/>
              </a:rPr>
              <a:t>)</a:t>
            </a:r>
          </a:p>
          <a:p>
            <a:pPr lvl="2">
              <a:spcBef>
                <a:spcPts val="0"/>
              </a:spcBef>
              <a:spcAft>
                <a:spcPts val="200"/>
              </a:spcAft>
              <a:buNone/>
            </a:pPr>
            <a:r>
              <a:rPr lang="en-US" sz="1600" b="1" dirty="0">
                <a:latin typeface="Calibri (Body)"/>
              </a:rPr>
              <a:t>Solution: Not a Proposition</a:t>
            </a:r>
            <a:endParaRPr lang="en-US" sz="1600" dirty="0">
              <a:latin typeface="Calibri (Body)"/>
            </a:endParaRPr>
          </a:p>
          <a:p>
            <a:pPr>
              <a:spcBef>
                <a:spcPts val="0"/>
              </a:spcBef>
              <a:spcAft>
                <a:spcPts val="200"/>
              </a:spcAft>
            </a:pPr>
            <a:r>
              <a:rPr lang="en-US" sz="2400" dirty="0">
                <a:latin typeface="Calibri (Body)"/>
              </a:rPr>
              <a:t>Now let  “</a:t>
            </a:r>
            <a:r>
              <a:rPr lang="en-US" sz="2400" i="1" dirty="0">
                <a:latin typeface="Calibri (Body)"/>
              </a:rPr>
              <a:t>x</a:t>
            </a:r>
            <a:r>
              <a:rPr lang="en-US" sz="2400" dirty="0">
                <a:latin typeface="Calibri (Body)"/>
              </a:rPr>
              <a:t> - </a:t>
            </a:r>
            <a:r>
              <a:rPr lang="en-US" sz="2400" i="1" dirty="0">
                <a:latin typeface="Calibri (Body)"/>
              </a:rPr>
              <a:t>y</a:t>
            </a:r>
            <a:r>
              <a:rPr lang="en-US" sz="2400" dirty="0">
                <a:latin typeface="Calibri (Body)"/>
              </a:rPr>
              <a:t> = </a:t>
            </a:r>
            <a:r>
              <a:rPr lang="en-US" sz="2400" i="1" dirty="0">
                <a:latin typeface="Calibri (Body)"/>
              </a:rPr>
              <a:t>z” </a:t>
            </a:r>
            <a:r>
              <a:rPr lang="en-US" sz="2400" dirty="0">
                <a:latin typeface="Calibri (Body)"/>
              </a:rPr>
              <a:t>be denoted by </a:t>
            </a:r>
            <a:r>
              <a:rPr lang="en-US" sz="2400" i="1" dirty="0">
                <a:latin typeface="Calibri (Body)"/>
              </a:rPr>
              <a:t>Q</a:t>
            </a:r>
            <a:r>
              <a:rPr lang="en-US" sz="2400" dirty="0">
                <a:latin typeface="Calibri (Body)"/>
              </a:rPr>
              <a:t>(</a:t>
            </a:r>
            <a:r>
              <a:rPr lang="en-US" sz="2400" i="1" dirty="0">
                <a:latin typeface="Calibri (Body)"/>
              </a:rPr>
              <a:t>x</a:t>
            </a:r>
            <a:r>
              <a:rPr lang="en-US" sz="2400" dirty="0">
                <a:latin typeface="Calibri (Body)"/>
              </a:rPr>
              <a:t>, </a:t>
            </a:r>
            <a:r>
              <a:rPr lang="en-US" sz="2400" i="1" dirty="0">
                <a:latin typeface="Calibri (Body)"/>
              </a:rPr>
              <a:t>y</a:t>
            </a:r>
            <a:r>
              <a:rPr lang="en-US" sz="2400" dirty="0">
                <a:latin typeface="Calibri (Body)"/>
              </a:rPr>
              <a:t>, </a:t>
            </a:r>
            <a:r>
              <a:rPr lang="en-US" sz="2400" i="1" dirty="0">
                <a:latin typeface="Calibri (Body)"/>
              </a:rPr>
              <a:t>z</a:t>
            </a:r>
            <a:r>
              <a:rPr lang="en-US" sz="2400" dirty="0">
                <a:latin typeface="Calibri (Body)"/>
              </a:rPr>
              <a:t>), with U as the integers.</a:t>
            </a:r>
            <a:r>
              <a:rPr lang="en-US" sz="2400" i="1" dirty="0">
                <a:latin typeface="Calibri (Body)"/>
              </a:rPr>
              <a:t> </a:t>
            </a:r>
            <a:r>
              <a:rPr lang="en-US" sz="2400" dirty="0">
                <a:latin typeface="Calibri (Body)"/>
              </a:rPr>
              <a:t>Find</a:t>
            </a:r>
            <a:r>
              <a:rPr lang="en-US" sz="2400" b="1" dirty="0">
                <a:latin typeface="Calibri (Body)"/>
              </a:rPr>
              <a:t> </a:t>
            </a:r>
            <a:r>
              <a:rPr lang="en-US" sz="2400" dirty="0">
                <a:latin typeface="Calibri (Body)"/>
              </a:rPr>
              <a:t>these truth values:</a:t>
            </a:r>
          </a:p>
          <a:p>
            <a:pPr lvl="1">
              <a:spcBef>
                <a:spcPts val="0"/>
              </a:spcBef>
              <a:spcAft>
                <a:spcPts val="200"/>
              </a:spcAft>
              <a:buNone/>
            </a:pPr>
            <a:r>
              <a:rPr lang="en-US" sz="2000" dirty="0">
                <a:latin typeface="Calibri (Body)"/>
              </a:rPr>
              <a:t>Q(</a:t>
            </a:r>
            <a:r>
              <a:rPr lang="en-US" sz="2000" dirty="0">
                <a:latin typeface="Calibri (Body)"/>
                <a:ea typeface="Cambria Math" pitchFamily="18" charset="0"/>
              </a:rPr>
              <a:t>2,-1,3</a:t>
            </a:r>
            <a:r>
              <a:rPr lang="en-US" sz="2000" dirty="0">
                <a:latin typeface="Calibri (Body)"/>
              </a:rPr>
              <a:t>)</a:t>
            </a:r>
          </a:p>
          <a:p>
            <a:pPr lvl="2">
              <a:spcBef>
                <a:spcPts val="0"/>
              </a:spcBef>
              <a:spcAft>
                <a:spcPts val="200"/>
              </a:spcAft>
              <a:buNone/>
            </a:pPr>
            <a:r>
              <a:rPr lang="en-US" sz="1600" b="1" dirty="0">
                <a:latin typeface="Calibri (Body)"/>
              </a:rPr>
              <a:t>Solution:  T</a:t>
            </a:r>
            <a:endParaRPr lang="en-US" sz="1600" dirty="0">
              <a:latin typeface="Calibri (Body)"/>
            </a:endParaRPr>
          </a:p>
          <a:p>
            <a:pPr lvl="1">
              <a:spcBef>
                <a:spcPts val="0"/>
              </a:spcBef>
              <a:spcAft>
                <a:spcPts val="200"/>
              </a:spcAft>
              <a:buNone/>
            </a:pPr>
            <a:r>
              <a:rPr lang="en-US" sz="2000" dirty="0">
                <a:latin typeface="Calibri (Body)"/>
              </a:rPr>
              <a:t>Q(</a:t>
            </a:r>
            <a:r>
              <a:rPr lang="en-US" sz="2000" dirty="0">
                <a:latin typeface="Calibri (Body)"/>
                <a:ea typeface="Cambria Math" pitchFamily="18" charset="0"/>
              </a:rPr>
              <a:t>3,4,7</a:t>
            </a:r>
            <a:r>
              <a:rPr lang="en-US" sz="2000" dirty="0">
                <a:latin typeface="Calibri (Body)"/>
              </a:rPr>
              <a:t>)</a:t>
            </a:r>
          </a:p>
          <a:p>
            <a:pPr lvl="2">
              <a:spcBef>
                <a:spcPts val="0"/>
              </a:spcBef>
              <a:spcAft>
                <a:spcPts val="200"/>
              </a:spcAft>
              <a:buNone/>
            </a:pPr>
            <a:r>
              <a:rPr lang="en-US" sz="1600" b="1" dirty="0">
                <a:latin typeface="Calibri (Body)"/>
              </a:rPr>
              <a:t>Solution: F</a:t>
            </a:r>
            <a:endParaRPr lang="en-US" sz="1600" dirty="0">
              <a:latin typeface="Calibri (Body)"/>
            </a:endParaRPr>
          </a:p>
          <a:p>
            <a:pPr lvl="1">
              <a:spcBef>
                <a:spcPts val="0"/>
              </a:spcBef>
              <a:spcAft>
                <a:spcPts val="200"/>
              </a:spcAft>
              <a:buNone/>
            </a:pPr>
            <a:r>
              <a:rPr lang="en-US" sz="2000" dirty="0">
                <a:latin typeface="Calibri (Body)"/>
              </a:rPr>
              <a:t>Q(</a:t>
            </a:r>
            <a:r>
              <a:rPr lang="en-US" sz="2000" i="1" dirty="0">
                <a:latin typeface="Calibri (Body)"/>
              </a:rPr>
              <a:t>x</a:t>
            </a:r>
            <a:r>
              <a:rPr lang="en-US" sz="2000" dirty="0">
                <a:latin typeface="Calibri (Body)"/>
              </a:rPr>
              <a:t>, </a:t>
            </a:r>
            <a:r>
              <a:rPr lang="en-US" sz="2000" dirty="0">
                <a:latin typeface="Calibri (Body)"/>
                <a:ea typeface="Cambria Math" pitchFamily="18" charset="0"/>
              </a:rPr>
              <a:t>3</a:t>
            </a:r>
            <a:r>
              <a:rPr lang="en-US" sz="2000" dirty="0">
                <a:latin typeface="Calibri (Body)"/>
              </a:rPr>
              <a:t>, </a:t>
            </a:r>
            <a:r>
              <a:rPr lang="en-US" sz="2000" i="1" dirty="0">
                <a:latin typeface="Calibri (Body)"/>
              </a:rPr>
              <a:t>z</a:t>
            </a:r>
            <a:r>
              <a:rPr lang="en-US" sz="2000" dirty="0">
                <a:latin typeface="Calibri (Body)"/>
              </a:rPr>
              <a:t>)</a:t>
            </a:r>
          </a:p>
          <a:p>
            <a:pPr lvl="2">
              <a:spcBef>
                <a:spcPts val="0"/>
              </a:spcBef>
              <a:spcAft>
                <a:spcPts val="200"/>
              </a:spcAft>
              <a:buNone/>
            </a:pPr>
            <a:r>
              <a:rPr lang="en-US" sz="1600" b="1" dirty="0">
                <a:latin typeface="Calibri (Body)"/>
              </a:rPr>
              <a:t>Solution:  Not a Proposition</a:t>
            </a:r>
          </a:p>
        </p:txBody>
      </p:sp>
      <p:sp>
        <p:nvSpPr>
          <p:cNvPr id="4" name="Slide Number Placeholder 5">
            <a:extLst>
              <a:ext uri="{FF2B5EF4-FFF2-40B4-BE49-F238E27FC236}">
                <a16:creationId xmlns:a16="http://schemas.microsoft.com/office/drawing/2014/main" id="{3A4D0D31-B054-4F3C-8013-970D228FAB8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2912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Expressions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21040" cy="5257800"/>
              </a:xfrm>
            </p:spPr>
            <p:txBody>
              <a:bodyPr/>
              <a:lstStyle/>
              <a:p>
                <a:pPr>
                  <a:spcBef>
                    <a:spcPts val="300"/>
                  </a:spcBef>
                </a:pPr>
                <a:r>
                  <a:rPr lang="en-US" sz="2400" dirty="0">
                    <a:latin typeface="Calibri (Body)"/>
                  </a:rPr>
                  <a:t>Connectives from propositional logic carry over to predicate logic. </a:t>
                </a:r>
              </a:p>
              <a:p>
                <a:pPr>
                  <a:spcBef>
                    <a:spcPts val="300"/>
                  </a:spcBef>
                </a:pPr>
                <a:r>
                  <a:rPr lang="en-US" sz="2400" dirty="0">
                    <a:latin typeface="Calibri (Body)"/>
                  </a:rPr>
                  <a:t>If </a:t>
                </a:r>
                <a:r>
                  <a:rPr lang="en-US" sz="2400" i="1" dirty="0">
                    <a:latin typeface="Calibri (Body)"/>
                  </a:rPr>
                  <a:t>P(x)</a:t>
                </a:r>
                <a:r>
                  <a:rPr lang="en-US" sz="2400" dirty="0">
                    <a:latin typeface="Calibri (Body)"/>
                  </a:rPr>
                  <a:t> denotes “</a:t>
                </a:r>
                <a:r>
                  <a:rPr lang="en-US" sz="2400" i="1" dirty="0">
                    <a:latin typeface="Calibri (Body)"/>
                  </a:rPr>
                  <a:t>x</a:t>
                </a:r>
                <a:r>
                  <a:rPr lang="en-US" sz="2400" dirty="0">
                    <a:latin typeface="Calibri (Body)"/>
                  </a:rPr>
                  <a:t> </a:t>
                </a:r>
                <a14:m>
                  <m:oMath xmlns:m="http://schemas.openxmlformats.org/officeDocument/2006/math">
                    <m:r>
                      <a:rPr lang="en-US" sz="2400" i="1" dirty="0" smtClean="0">
                        <a:latin typeface="Cambria Math" panose="02040503050406030204" pitchFamily="18" charset="0"/>
                      </a:rPr>
                      <m:t>&gt;</m:t>
                    </m:r>
                  </m:oMath>
                </a14:m>
                <a:r>
                  <a:rPr lang="en-US" sz="2400" dirty="0">
                    <a:latin typeface="Calibri (Body)"/>
                  </a:rPr>
                  <a:t> </a:t>
                </a:r>
                <a:r>
                  <a:rPr lang="en-US" sz="2400" dirty="0">
                    <a:latin typeface="Calibri (Body)"/>
                    <a:ea typeface="Cambria Math" pitchFamily="18" charset="0"/>
                  </a:rPr>
                  <a:t>0,”</a:t>
                </a:r>
                <a:r>
                  <a:rPr lang="en-US" sz="2400" dirty="0">
                    <a:latin typeface="Calibri (Body)"/>
                  </a:rPr>
                  <a:t> find these truth values:</a:t>
                </a:r>
              </a:p>
              <a:p>
                <a:pPr lvl="1">
                  <a:spcBef>
                    <a:spcPts val="3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a:t>
                </a:r>
                <a:r>
                  <a:rPr lang="en-US" sz="2000" dirty="0">
                    <a:latin typeface="Calibri (Body)"/>
                    <a:ea typeface="Cambria Math" panose="02040503050406030204" pitchFamily="18" charset="0"/>
                    <a:sym typeface="Symbol"/>
                  </a:rPr>
                  <a:t>∨</a:t>
                </a:r>
                <a:r>
                  <a:rPr lang="en-US" sz="2000" dirty="0">
                    <a:latin typeface="Calibri (Body)"/>
                    <a:ea typeface="Cambria Math"/>
                  </a:rPr>
                  <a:t> P(-1)		</a:t>
                </a:r>
                <a:r>
                  <a:rPr lang="en-US" sz="2000" b="1" dirty="0">
                    <a:latin typeface="Calibri (Body)"/>
                    <a:ea typeface="Cambria Math"/>
                  </a:rPr>
                  <a:t>Solution</a:t>
                </a:r>
                <a:r>
                  <a:rPr lang="en-US" sz="2000" dirty="0">
                    <a:latin typeface="Calibri (Body)"/>
                    <a:ea typeface="Cambria Math"/>
                  </a:rPr>
                  <a:t>: T</a:t>
                </a:r>
              </a:p>
              <a:p>
                <a:pPr lvl="1">
                  <a:spcBef>
                    <a:spcPts val="3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a:t>
                </a:r>
                <a:r>
                  <a:rPr lang="en-US" sz="2000" dirty="0">
                    <a:latin typeface="Calibri (Body)"/>
                    <a:ea typeface="Cambria Math" pitchFamily="18" charset="0"/>
                  </a:rPr>
                  <a:t>∧</a:t>
                </a:r>
                <a:r>
                  <a:rPr lang="en-US" sz="2000" dirty="0">
                    <a:latin typeface="Calibri (Body)"/>
                    <a:ea typeface="Cambria Math"/>
                  </a:rPr>
                  <a:t> P(-1)		</a:t>
                </a:r>
                <a:r>
                  <a:rPr lang="en-US" sz="2000" b="1" dirty="0">
                    <a:latin typeface="Calibri (Body)"/>
                    <a:ea typeface="Cambria Math"/>
                  </a:rPr>
                  <a:t>Solution</a:t>
                </a:r>
                <a:r>
                  <a:rPr lang="en-US" sz="2000" dirty="0">
                    <a:latin typeface="Calibri (Body)"/>
                    <a:ea typeface="Cambria Math"/>
                  </a:rPr>
                  <a:t>: F</a:t>
                </a:r>
              </a:p>
              <a:p>
                <a:pPr lvl="1">
                  <a:spcBef>
                    <a:spcPts val="3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a:t>
                </a:r>
                <a:r>
                  <a:rPr lang="en-US" sz="2000" dirty="0">
                    <a:latin typeface="Calibri (Body)"/>
                    <a:ea typeface="Cambria Math"/>
                  </a:rPr>
                  <a:t>→ P(-1)		</a:t>
                </a:r>
                <a:r>
                  <a:rPr lang="en-US" sz="2000" b="1" dirty="0">
                    <a:latin typeface="Calibri (Body)"/>
                    <a:ea typeface="Cambria Math"/>
                  </a:rPr>
                  <a:t>Solution</a:t>
                </a:r>
                <a:r>
                  <a:rPr lang="en-US" sz="2000" dirty="0">
                    <a:latin typeface="Calibri (Body)"/>
                    <a:ea typeface="Cambria Math"/>
                  </a:rPr>
                  <a:t>: F</a:t>
                </a:r>
              </a:p>
              <a:p>
                <a:pPr lvl="1">
                  <a:spcBef>
                    <a:spcPts val="3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a:t>
                </a:r>
                <a:r>
                  <a:rPr lang="en-US" sz="2000" dirty="0">
                    <a:latin typeface="Calibri (Body)"/>
                    <a:ea typeface="Cambria Math"/>
                  </a:rPr>
                  <a:t>→ </a:t>
                </a:r>
                <a14:m>
                  <m:oMath xmlns:m="http://schemas.openxmlformats.org/officeDocument/2006/math">
                    <m:r>
                      <a:rPr lang="en-US" sz="2000" i="1" dirty="0" smtClean="0">
                        <a:latin typeface="Cambria Math" panose="02040503050406030204" pitchFamily="18" charset="0"/>
                        <a:ea typeface="Cambria Math"/>
                      </a:rPr>
                      <m:t>¬</m:t>
                    </m:r>
                  </m:oMath>
                </a14:m>
                <a:r>
                  <a:rPr lang="en-US" sz="2000" dirty="0">
                    <a:latin typeface="Calibri (Body)"/>
                    <a:ea typeface="Cambria Math"/>
                  </a:rPr>
                  <a:t>P(-1)	</a:t>
                </a:r>
                <a:r>
                  <a:rPr lang="en-US" sz="2000" b="1" dirty="0">
                    <a:latin typeface="Calibri (Body)"/>
                    <a:ea typeface="Cambria Math"/>
                  </a:rPr>
                  <a:t>Solution</a:t>
                </a:r>
                <a:r>
                  <a:rPr lang="en-US" sz="2000" dirty="0">
                    <a:latin typeface="Calibri (Body)"/>
                    <a:ea typeface="Cambria Math"/>
                  </a:rPr>
                  <a:t>: T</a:t>
                </a:r>
                <a:endParaRPr lang="en-US" sz="2000" dirty="0">
                  <a:latin typeface="Calibri (Body)"/>
                </a:endParaRPr>
              </a:p>
              <a:p>
                <a:pPr>
                  <a:spcBef>
                    <a:spcPts val="300"/>
                  </a:spcBef>
                </a:pPr>
                <a:r>
                  <a:rPr lang="en-US" sz="2400" dirty="0">
                    <a:latin typeface="Calibri (Body)"/>
                  </a:rPr>
                  <a:t>Expressions with variables are not propositions and therefore do not have truth values. For example,</a:t>
                </a:r>
              </a:p>
              <a:p>
                <a:pPr lvl="1">
                  <a:spcBef>
                    <a:spcPts val="300"/>
                  </a:spcBef>
                  <a:buNone/>
                </a:pPr>
                <a:r>
                  <a:rPr lang="en-US" sz="2000" dirty="0">
                    <a:latin typeface="Calibri (Body)"/>
                  </a:rPr>
                  <a:t>P(</a:t>
                </a:r>
                <a:r>
                  <a:rPr lang="en-US" sz="2000" dirty="0">
                    <a:latin typeface="Calibri (Body)"/>
                    <a:ea typeface="Cambria Math" pitchFamily="18" charset="0"/>
                  </a:rPr>
                  <a:t>3</a:t>
                </a:r>
                <a:r>
                  <a:rPr lang="en-US" sz="2000" dirty="0">
                    <a:latin typeface="Calibri (Body)"/>
                  </a:rPr>
                  <a:t>) </a:t>
                </a:r>
                <a:r>
                  <a:rPr lang="en-US" sz="2000" dirty="0">
                    <a:latin typeface="Calibri (Body)"/>
                    <a:ea typeface="Cambria Math" pitchFamily="18" charset="0"/>
                  </a:rPr>
                  <a:t>∧</a:t>
                </a:r>
                <a:r>
                  <a:rPr lang="en-US" sz="2000" dirty="0">
                    <a:latin typeface="Calibri (Body)"/>
                    <a:ea typeface="Cambria Math"/>
                  </a:rPr>
                  <a:t> P(</a:t>
                </a:r>
                <a:r>
                  <a:rPr lang="en-US" sz="2000" i="1" dirty="0">
                    <a:latin typeface="Calibri (Body)"/>
                    <a:ea typeface="Cambria Math"/>
                  </a:rPr>
                  <a:t>y</a:t>
                </a:r>
                <a:r>
                  <a:rPr lang="en-US" sz="2000" dirty="0">
                    <a:latin typeface="Calibri (Body)"/>
                    <a:ea typeface="Cambria Math"/>
                  </a:rPr>
                  <a:t>)</a:t>
                </a:r>
              </a:p>
              <a:p>
                <a:pPr lvl="1">
                  <a:spcBef>
                    <a:spcPts val="300"/>
                  </a:spcBef>
                  <a:buNone/>
                </a:pPr>
                <a:r>
                  <a:rPr lang="en-US" sz="2000" dirty="0">
                    <a:latin typeface="Calibri (Body)"/>
                  </a:rPr>
                  <a:t>P(</a:t>
                </a:r>
                <a:r>
                  <a:rPr lang="en-US" sz="2000" i="1" dirty="0">
                    <a:latin typeface="Calibri (Body)"/>
                    <a:ea typeface="Cambria Math" pitchFamily="18" charset="0"/>
                  </a:rPr>
                  <a:t>x</a:t>
                </a:r>
                <a:r>
                  <a:rPr lang="en-US" sz="2000" dirty="0">
                    <a:latin typeface="Calibri (Body)"/>
                  </a:rPr>
                  <a:t>) </a:t>
                </a:r>
                <a:r>
                  <a:rPr lang="en-US" sz="2000" dirty="0">
                    <a:latin typeface="Calibri (Body)"/>
                    <a:ea typeface="Cambria Math"/>
                  </a:rPr>
                  <a:t>→ P(</a:t>
                </a:r>
                <a:r>
                  <a:rPr lang="en-US" sz="2000" i="1" dirty="0">
                    <a:latin typeface="Calibri (Body)"/>
                    <a:ea typeface="Cambria Math"/>
                  </a:rPr>
                  <a:t>y</a:t>
                </a:r>
                <a:r>
                  <a:rPr lang="en-US" sz="2000" dirty="0">
                    <a:latin typeface="Calibri (Body)"/>
                    <a:ea typeface="Cambria Math"/>
                  </a:rPr>
                  <a:t>)</a:t>
                </a:r>
              </a:p>
              <a:p>
                <a:pPr>
                  <a:spcBef>
                    <a:spcPts val="300"/>
                  </a:spcBef>
                </a:pPr>
                <a:r>
                  <a:rPr lang="en-US" sz="2400" dirty="0">
                    <a:latin typeface="Calibri (Body)"/>
                  </a:rPr>
                  <a:t>When used with quantifiers (to be introduced next), these expressions (propositional functions) become propositions.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21040" cy="5257800"/>
              </a:xfrm>
              <a:blipFill>
                <a:blip r:embed="rId2"/>
                <a:stretch>
                  <a:fillRect l="-1099" t="-928" r="-1538" b="-464"/>
                </a:stretch>
              </a:blipFill>
            </p:spPr>
            <p:txBody>
              <a:bodyPr/>
              <a:lstStyle/>
              <a:p>
                <a:r>
                  <a:rPr lang="en-US">
                    <a:noFill/>
                  </a:rPr>
                  <a:t> </a:t>
                </a:r>
              </a:p>
            </p:txBody>
          </p:sp>
        </mc:Fallback>
      </mc:AlternateContent>
      <p:sp>
        <p:nvSpPr>
          <p:cNvPr id="4" name="Slide Number Placeholder 5">
            <a:extLst>
              <a:ext uri="{FF2B5EF4-FFF2-40B4-BE49-F238E27FC236}">
                <a16:creationId xmlns:a16="http://schemas.microsoft.com/office/drawing/2014/main" id="{823A52F2-B6B6-4D0A-9AA2-1E2F341EFBE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155078478"/>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6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18B"/>
      </a:hlink>
      <a:folHlink>
        <a:srgbClr val="005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5455</TotalTime>
  <Words>5146</Words>
  <Application>Microsoft Office PowerPoint</Application>
  <PresentationFormat>On-screen Show (4:3)</PresentationFormat>
  <Paragraphs>567</Paragraphs>
  <Slides>58</Slides>
  <Notes>3</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2</vt:i4>
      </vt:variant>
      <vt:variant>
        <vt:lpstr>Slide Titles</vt:lpstr>
      </vt:variant>
      <vt:variant>
        <vt:i4>58</vt:i4>
      </vt:variant>
    </vt:vector>
  </HeadingPairs>
  <TitlesOfParts>
    <vt:vector size="78" baseType="lpstr">
      <vt:lpstr>Arial</vt:lpstr>
      <vt:lpstr>ArumSans Bold</vt:lpstr>
      <vt:lpstr>ArumSans Regular</vt:lpstr>
      <vt:lpstr>Calibri</vt:lpstr>
      <vt:lpstr>Calibri (Body)</vt:lpstr>
      <vt:lpstr>Cambria Math</vt:lpstr>
      <vt:lpstr>Lucida Sans Typewriter</vt:lpstr>
      <vt:lpstr>Vectipede Rg</vt:lpstr>
      <vt:lpstr>FIRST, BREAK, LAST slides </vt:lpstr>
      <vt:lpstr>Alternate FIRST, BREAK, LAST slides</vt:lpstr>
      <vt:lpstr>Plain BODY/MAIN CONTENT</vt:lpstr>
      <vt:lpstr>Red bar footer BODY/MAIN CONTENT</vt:lpstr>
      <vt:lpstr>PLAIN Section Divider, Quotes, Callouts</vt:lpstr>
      <vt:lpstr>End slide</vt:lpstr>
      <vt:lpstr>RED FOOTER Section Divider, Quotes, Callouts</vt:lpstr>
      <vt:lpstr>BLUE Section Divider, Quotes, Callouts</vt:lpstr>
      <vt:lpstr>Plain_APPENDIX</vt:lpstr>
      <vt:lpstr>Red Bar Footer_APPENDIX</vt:lpstr>
      <vt:lpstr>Equation</vt:lpstr>
      <vt:lpstr>MathType 7.0 Equation</vt:lpstr>
      <vt:lpstr>The Foundations: Logic and Proofs</vt:lpstr>
      <vt:lpstr>Summary</vt:lpstr>
      <vt:lpstr>Predicates and Quantifiers</vt:lpstr>
      <vt:lpstr>Section Summary 1</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 (optional)</vt:lpstr>
      <vt:lpstr>Thinking about Quantifiers</vt:lpstr>
      <vt:lpstr>Properties of Quantifiers</vt:lpstr>
      <vt:lpstr>Precedence of Quantifiers</vt:lpstr>
      <vt:lpstr>Translating from English to Logic 1</vt:lpstr>
      <vt:lpstr>Translating from English to Logic 2</vt:lpstr>
      <vt:lpstr>Returning to the Socrates Example</vt:lpstr>
      <vt:lpstr>Equivalences in Predicate Logic</vt:lpstr>
      <vt:lpstr>Thinking about Quantifiers as Conjunctions and Disjunctions</vt:lpstr>
      <vt:lpstr>Negating Quantified Expressions 1</vt:lpstr>
      <vt:lpstr>Negating Quantified Expressions 2</vt:lpstr>
      <vt:lpstr>De Morgan’s Laws for Quantifiers</vt:lpstr>
      <vt:lpstr>Translation from English to Logic</vt:lpstr>
      <vt:lpstr>Some Fun with Translating from English into Logical Expressions 1</vt:lpstr>
      <vt:lpstr>Some Fun with Translating from English into Logical Expressions 2</vt:lpstr>
      <vt:lpstr>Some Fun with Translating from English into Logical Expressions 3</vt:lpstr>
      <vt:lpstr>Some Fun with Translating from English into Logical Expressions 4</vt:lpstr>
      <vt:lpstr>Some Fun with Translating from English into Logical Expressions 5</vt:lpstr>
      <vt:lpstr>Some Fun with Translating from English into Logical Expressions 6</vt:lpstr>
      <vt:lpstr>System Specification Example</vt:lpstr>
      <vt:lpstr>Lewis Carroll Example</vt:lpstr>
      <vt:lpstr>Some Predicate Calculus Definitions (optional)</vt:lpstr>
      <vt:lpstr>MorePredicate Calculus Definitions (optional)</vt:lpstr>
      <vt:lpstr>Logic Programming (optional) 1</vt:lpstr>
      <vt:lpstr>Logic Programming (optional) 2</vt:lpstr>
      <vt:lpstr>Logic Programming (optional) 3</vt:lpstr>
      <vt:lpstr>Logic Programming (optional) 4</vt:lpstr>
      <vt:lpstr>Logic Programming (optional) 5</vt:lpstr>
      <vt:lpstr>Nested Quantifiers </vt:lpstr>
      <vt:lpstr>Section Summary 2</vt:lpstr>
      <vt:lpstr>Nested Quantifiers</vt:lpstr>
      <vt:lpstr>Thinking of Nested Quantification</vt:lpstr>
      <vt:lpstr>Order of Quantifiers</vt:lpstr>
      <vt:lpstr>Questions on Order of Quantifiers 1</vt:lpstr>
      <vt:lpstr>Questions on Order of Quantifiers 2</vt:lpstr>
      <vt:lpstr>Quantifications of Two Variables</vt:lpstr>
      <vt:lpstr>Translating Nested Quantifiers into English</vt:lpstr>
      <vt:lpstr>Translating Mathematical Statements into Predicate Logic</vt:lpstr>
      <vt:lpstr>Translating English into Logical Expressions Example</vt:lpstr>
      <vt:lpstr>Calculus in Logic (optional)</vt:lpstr>
      <vt:lpstr>Questions on Translation from English</vt:lpstr>
      <vt:lpstr>Negating Nested Quantifiers</vt:lpstr>
      <vt:lpstr>Return to Calculus  and Logic (Opt)</vt:lpstr>
      <vt:lpstr>Calculus in Predicate Logic   (optional)</vt:lpstr>
      <vt:lpstr>Some Questions about Quantifiers (optional)</vt:lpstr>
      <vt:lpstr>End of Main Content</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Part II: Predicate Logic</dc:title>
  <dc:creator>Hahn, Sandra</dc:creator>
  <cp:lastModifiedBy>Ritik Singh</cp:lastModifiedBy>
  <cp:revision>739</cp:revision>
  <dcterms:created xsi:type="dcterms:W3CDTF">2017-12-05T17:18:18Z</dcterms:created>
  <dcterms:modified xsi:type="dcterms:W3CDTF">2021-08-08T17:30:17Z</dcterms:modified>
</cp:coreProperties>
</file>