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5.xml" ContentType="application/vnd.openxmlformats-officedocument.theme+xml"/>
  <Override PartName="/ppt/slideLayouts/slideLayout50.xml" ContentType="application/vnd.openxmlformats-officedocument.presentationml.slideLayout+xml"/>
  <Override PartName="/ppt/theme/theme6.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7.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8.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9.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10.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859" r:id="rId2"/>
    <p:sldMasterId id="2147483744" r:id="rId3"/>
    <p:sldMasterId id="2147483780" r:id="rId4"/>
    <p:sldMasterId id="2147483972" r:id="rId5"/>
    <p:sldMasterId id="2147483983" r:id="rId6"/>
    <p:sldMasterId id="2147483838" r:id="rId7"/>
    <p:sldMasterId id="2147483713" r:id="rId8"/>
    <p:sldMasterId id="2147483674" r:id="rId9"/>
    <p:sldMasterId id="2147483897" r:id="rId10"/>
    <p:sldMasterId id="2147483960" r:id="rId11"/>
  </p:sldMasterIdLst>
  <p:notesMasterIdLst>
    <p:notesMasterId r:id="rId79"/>
  </p:notesMasterIdLst>
  <p:handoutMasterIdLst>
    <p:handoutMasterId r:id="rId80"/>
  </p:handoutMasterIdLst>
  <p:sldIdLst>
    <p:sldId id="484" r:id="rId12"/>
    <p:sldId id="276" r:id="rId13"/>
    <p:sldId id="419" r:id="rId14"/>
    <p:sldId id="414" r:id="rId15"/>
    <p:sldId id="415" r:id="rId16"/>
    <p:sldId id="416" r:id="rId17"/>
    <p:sldId id="420" r:id="rId18"/>
    <p:sldId id="417" r:id="rId19"/>
    <p:sldId id="421" r:id="rId20"/>
    <p:sldId id="422" r:id="rId21"/>
    <p:sldId id="486" r:id="rId22"/>
    <p:sldId id="423" r:id="rId23"/>
    <p:sldId id="424" r:id="rId24"/>
    <p:sldId id="425" r:id="rId25"/>
    <p:sldId id="426" r:id="rId26"/>
    <p:sldId id="427" r:id="rId27"/>
    <p:sldId id="428" r:id="rId28"/>
    <p:sldId id="429" r:id="rId29"/>
    <p:sldId id="430" r:id="rId30"/>
    <p:sldId id="431" r:id="rId31"/>
    <p:sldId id="432" r:id="rId32"/>
    <p:sldId id="433" r:id="rId33"/>
    <p:sldId id="487" r:id="rId34"/>
    <p:sldId id="435" r:id="rId35"/>
    <p:sldId id="436" r:id="rId36"/>
    <p:sldId id="437" r:id="rId37"/>
    <p:sldId id="438" r:id="rId38"/>
    <p:sldId id="439" r:id="rId39"/>
    <p:sldId id="440" r:id="rId40"/>
    <p:sldId id="441" r:id="rId41"/>
    <p:sldId id="442" r:id="rId42"/>
    <p:sldId id="480" r:id="rId43"/>
    <p:sldId id="444" r:id="rId44"/>
    <p:sldId id="481" r:id="rId45"/>
    <p:sldId id="446" r:id="rId46"/>
    <p:sldId id="490" r:id="rId47"/>
    <p:sldId id="448" r:id="rId48"/>
    <p:sldId id="449" r:id="rId49"/>
    <p:sldId id="450" r:id="rId50"/>
    <p:sldId id="451" r:id="rId51"/>
    <p:sldId id="452" r:id="rId52"/>
    <p:sldId id="453" r:id="rId53"/>
    <p:sldId id="488" r:id="rId54"/>
    <p:sldId id="455" r:id="rId55"/>
    <p:sldId id="456" r:id="rId56"/>
    <p:sldId id="457" r:id="rId57"/>
    <p:sldId id="489" r:id="rId58"/>
    <p:sldId id="459" r:id="rId59"/>
    <p:sldId id="462" r:id="rId60"/>
    <p:sldId id="463" r:id="rId61"/>
    <p:sldId id="464" r:id="rId62"/>
    <p:sldId id="465" r:id="rId63"/>
    <p:sldId id="466" r:id="rId64"/>
    <p:sldId id="467" r:id="rId65"/>
    <p:sldId id="468" r:id="rId66"/>
    <p:sldId id="469" r:id="rId67"/>
    <p:sldId id="470" r:id="rId68"/>
    <p:sldId id="471" r:id="rId69"/>
    <p:sldId id="472" r:id="rId70"/>
    <p:sldId id="473" r:id="rId71"/>
    <p:sldId id="474" r:id="rId72"/>
    <p:sldId id="475" r:id="rId73"/>
    <p:sldId id="476" r:id="rId74"/>
    <p:sldId id="485" r:id="rId75"/>
    <p:sldId id="483" r:id="rId76"/>
    <p:sldId id="479" r:id="rId77"/>
    <p:sldId id="482" r:id="rId7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Content" id="{38D6A629-BC0C-4EA9-A4D5-690498327154}">
          <p14:sldIdLst>
            <p14:sldId id="484"/>
            <p14:sldId id="276"/>
            <p14:sldId id="419"/>
            <p14:sldId id="414"/>
            <p14:sldId id="415"/>
            <p14:sldId id="416"/>
            <p14:sldId id="420"/>
            <p14:sldId id="417"/>
            <p14:sldId id="421"/>
            <p14:sldId id="422"/>
            <p14:sldId id="486"/>
            <p14:sldId id="423"/>
            <p14:sldId id="424"/>
            <p14:sldId id="425"/>
            <p14:sldId id="426"/>
            <p14:sldId id="427"/>
            <p14:sldId id="428"/>
            <p14:sldId id="429"/>
            <p14:sldId id="430"/>
            <p14:sldId id="431"/>
            <p14:sldId id="432"/>
            <p14:sldId id="433"/>
            <p14:sldId id="487"/>
            <p14:sldId id="435"/>
            <p14:sldId id="436"/>
            <p14:sldId id="437"/>
            <p14:sldId id="438"/>
            <p14:sldId id="439"/>
            <p14:sldId id="440"/>
            <p14:sldId id="441"/>
            <p14:sldId id="442"/>
            <p14:sldId id="480"/>
            <p14:sldId id="444"/>
            <p14:sldId id="481"/>
            <p14:sldId id="446"/>
            <p14:sldId id="490"/>
            <p14:sldId id="448"/>
            <p14:sldId id="449"/>
            <p14:sldId id="450"/>
            <p14:sldId id="451"/>
            <p14:sldId id="452"/>
            <p14:sldId id="453"/>
            <p14:sldId id="488"/>
            <p14:sldId id="455"/>
            <p14:sldId id="456"/>
            <p14:sldId id="457"/>
            <p14:sldId id="489"/>
            <p14:sldId id="459"/>
            <p14:sldId id="462"/>
            <p14:sldId id="463"/>
            <p14:sldId id="464"/>
            <p14:sldId id="465"/>
            <p14:sldId id="466"/>
            <p14:sldId id="467"/>
            <p14:sldId id="468"/>
            <p14:sldId id="469"/>
            <p14:sldId id="470"/>
            <p14:sldId id="471"/>
            <p14:sldId id="472"/>
            <p14:sldId id="473"/>
            <p14:sldId id="474"/>
            <p14:sldId id="475"/>
            <p14:sldId id="476"/>
            <p14:sldId id="485"/>
          </p14:sldIdLst>
        </p14:section>
        <p14:section name="Appendix: Image Descriptions for Unsighted Students" id="{8440C596-3734-4C98-8D60-30D2D8A195BA}">
          <p14:sldIdLst>
            <p14:sldId id="483"/>
            <p14:sldId id="479"/>
            <p14:sldId id="482"/>
          </p14:sldIdLst>
        </p14:section>
      </p14:sectionLst>
    </p:ext>
    <p:ext uri="{EFAFB233-063F-42B5-8137-9DF3F51BA10A}">
      <p15:sldGuideLst xmlns:p15="http://schemas.microsoft.com/office/powerpoint/2012/main">
        <p15:guide id="1" orient="horz" pos="3408">
          <p15:clr>
            <a:srgbClr val="A4A3A4"/>
          </p15:clr>
        </p15:guide>
        <p15:guide id="2" orient="horz" pos="3600">
          <p15:clr>
            <a:srgbClr val="A4A3A4"/>
          </p15:clr>
        </p15:guide>
        <p15:guide id="3" orient="horz" pos="912" userDrawn="1">
          <p15:clr>
            <a:srgbClr val="A4A3A4"/>
          </p15:clr>
        </p15:guide>
        <p15:guide id="4" orient="horz" pos="3360">
          <p15:clr>
            <a:srgbClr val="A4A3A4"/>
          </p15:clr>
        </p15:guide>
        <p15:guide id="5" pos="5616">
          <p15:clr>
            <a:srgbClr val="A4A3A4"/>
          </p15:clr>
        </p15:guide>
        <p15:guide id="6" pos="432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617B"/>
    <a:srgbClr val="E1F3FF"/>
    <a:srgbClr val="14AAE1"/>
    <a:srgbClr val="802754"/>
    <a:srgbClr val="000000"/>
    <a:srgbClr val="505050"/>
    <a:srgbClr val="1A587B"/>
    <a:srgbClr val="B60000"/>
    <a:srgbClr val="00518B"/>
    <a:srgbClr val="214E9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00" autoAdjust="0"/>
    <p:restoredTop sz="96229" autoAdjust="0"/>
  </p:normalViewPr>
  <p:slideViewPr>
    <p:cSldViewPr>
      <p:cViewPr varScale="1">
        <p:scale>
          <a:sx n="106" d="100"/>
          <a:sy n="106" d="100"/>
        </p:scale>
        <p:origin x="666" y="90"/>
      </p:cViewPr>
      <p:guideLst>
        <p:guide orient="horz" pos="3408"/>
        <p:guide orient="horz" pos="3600"/>
        <p:guide orient="horz" pos="912"/>
        <p:guide orient="horz" pos="3360"/>
        <p:guide pos="5616"/>
        <p:guide pos="4320"/>
      </p:guideLst>
    </p:cSldViewPr>
  </p:slideViewPr>
  <p:outlineViewPr>
    <p:cViewPr>
      <p:scale>
        <a:sx n="33" d="100"/>
        <a:sy n="33" d="100"/>
      </p:scale>
      <p:origin x="0" y="-2788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5.xml"/><Relationship Id="rId21" Type="http://schemas.openxmlformats.org/officeDocument/2006/relationships/slide" Target="slides/slide10.xml"/><Relationship Id="rId42" Type="http://schemas.openxmlformats.org/officeDocument/2006/relationships/slide" Target="slides/slide31.xml"/><Relationship Id="rId47" Type="http://schemas.openxmlformats.org/officeDocument/2006/relationships/slide" Target="slides/slide36.xml"/><Relationship Id="rId63" Type="http://schemas.openxmlformats.org/officeDocument/2006/relationships/slide" Target="slides/slide52.xml"/><Relationship Id="rId68" Type="http://schemas.openxmlformats.org/officeDocument/2006/relationships/slide" Target="slides/slide57.xml"/><Relationship Id="rId84" Type="http://schemas.openxmlformats.org/officeDocument/2006/relationships/tableStyles" Target="tableStyles.xml"/><Relationship Id="rId16" Type="http://schemas.openxmlformats.org/officeDocument/2006/relationships/slide" Target="slides/slide5.xml"/><Relationship Id="rId11" Type="http://schemas.openxmlformats.org/officeDocument/2006/relationships/slideMaster" Target="slideMasters/slideMaster11.xml"/><Relationship Id="rId32" Type="http://schemas.openxmlformats.org/officeDocument/2006/relationships/slide" Target="slides/slide21.xml"/><Relationship Id="rId37" Type="http://schemas.openxmlformats.org/officeDocument/2006/relationships/slide" Target="slides/slide26.xml"/><Relationship Id="rId53" Type="http://schemas.openxmlformats.org/officeDocument/2006/relationships/slide" Target="slides/slide42.xml"/><Relationship Id="rId58" Type="http://schemas.openxmlformats.org/officeDocument/2006/relationships/slide" Target="slides/slide47.xml"/><Relationship Id="rId74" Type="http://schemas.openxmlformats.org/officeDocument/2006/relationships/slide" Target="slides/slide63.xml"/><Relationship Id="rId79" Type="http://schemas.openxmlformats.org/officeDocument/2006/relationships/notesMaster" Target="notesMasters/notesMaster1.xml"/><Relationship Id="rId5" Type="http://schemas.openxmlformats.org/officeDocument/2006/relationships/slideMaster" Target="slideMasters/slideMaster5.xml"/><Relationship Id="rId61" Type="http://schemas.openxmlformats.org/officeDocument/2006/relationships/slide" Target="slides/slide50.xml"/><Relationship Id="rId82" Type="http://schemas.openxmlformats.org/officeDocument/2006/relationships/viewProps" Target="viewProps.xml"/><Relationship Id="rId19" Type="http://schemas.openxmlformats.org/officeDocument/2006/relationships/slide" Target="slides/slide8.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 Id="rId43" Type="http://schemas.openxmlformats.org/officeDocument/2006/relationships/slide" Target="slides/slide32.xml"/><Relationship Id="rId48" Type="http://schemas.openxmlformats.org/officeDocument/2006/relationships/slide" Target="slides/slide37.xml"/><Relationship Id="rId56" Type="http://schemas.openxmlformats.org/officeDocument/2006/relationships/slide" Target="slides/slide45.xml"/><Relationship Id="rId64" Type="http://schemas.openxmlformats.org/officeDocument/2006/relationships/slide" Target="slides/slide53.xml"/><Relationship Id="rId69" Type="http://schemas.openxmlformats.org/officeDocument/2006/relationships/slide" Target="slides/slide58.xml"/><Relationship Id="rId77" Type="http://schemas.openxmlformats.org/officeDocument/2006/relationships/slide" Target="slides/slide66.xml"/><Relationship Id="rId8" Type="http://schemas.openxmlformats.org/officeDocument/2006/relationships/slideMaster" Target="slideMasters/slideMaster8.xml"/><Relationship Id="rId51" Type="http://schemas.openxmlformats.org/officeDocument/2006/relationships/slide" Target="slides/slide40.xml"/><Relationship Id="rId72" Type="http://schemas.openxmlformats.org/officeDocument/2006/relationships/slide" Target="slides/slide61.xml"/><Relationship Id="rId80" Type="http://schemas.openxmlformats.org/officeDocument/2006/relationships/handoutMaster" Target="handoutMasters/handoutMaster1.xml"/><Relationship Id="rId3" Type="http://schemas.openxmlformats.org/officeDocument/2006/relationships/slideMaster" Target="slideMasters/slideMaster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slide" Target="slides/slide27.xml"/><Relationship Id="rId46" Type="http://schemas.openxmlformats.org/officeDocument/2006/relationships/slide" Target="slides/slide35.xml"/><Relationship Id="rId59" Type="http://schemas.openxmlformats.org/officeDocument/2006/relationships/slide" Target="slides/slide48.xml"/><Relationship Id="rId67" Type="http://schemas.openxmlformats.org/officeDocument/2006/relationships/slide" Target="slides/slide56.xml"/><Relationship Id="rId20" Type="http://schemas.openxmlformats.org/officeDocument/2006/relationships/slide" Target="slides/slide9.xml"/><Relationship Id="rId41" Type="http://schemas.openxmlformats.org/officeDocument/2006/relationships/slide" Target="slides/slide30.xml"/><Relationship Id="rId54" Type="http://schemas.openxmlformats.org/officeDocument/2006/relationships/slide" Target="slides/slide43.xml"/><Relationship Id="rId62" Type="http://schemas.openxmlformats.org/officeDocument/2006/relationships/slide" Target="slides/slide51.xml"/><Relationship Id="rId70" Type="http://schemas.openxmlformats.org/officeDocument/2006/relationships/slide" Target="slides/slide59.xml"/><Relationship Id="rId75" Type="http://schemas.openxmlformats.org/officeDocument/2006/relationships/slide" Target="slides/slide6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slide" Target="slides/slide25.xml"/><Relationship Id="rId49" Type="http://schemas.openxmlformats.org/officeDocument/2006/relationships/slide" Target="slides/slide38.xml"/><Relationship Id="rId57" Type="http://schemas.openxmlformats.org/officeDocument/2006/relationships/slide" Target="slides/slide46.xml"/><Relationship Id="rId10" Type="http://schemas.openxmlformats.org/officeDocument/2006/relationships/slideMaster" Target="slideMasters/slideMaster10.xml"/><Relationship Id="rId31" Type="http://schemas.openxmlformats.org/officeDocument/2006/relationships/slide" Target="slides/slide20.xml"/><Relationship Id="rId44" Type="http://schemas.openxmlformats.org/officeDocument/2006/relationships/slide" Target="slides/slide33.xml"/><Relationship Id="rId52" Type="http://schemas.openxmlformats.org/officeDocument/2006/relationships/slide" Target="slides/slide41.xml"/><Relationship Id="rId60" Type="http://schemas.openxmlformats.org/officeDocument/2006/relationships/slide" Target="slides/slide49.xml"/><Relationship Id="rId65" Type="http://schemas.openxmlformats.org/officeDocument/2006/relationships/slide" Target="slides/slide54.xml"/><Relationship Id="rId73" Type="http://schemas.openxmlformats.org/officeDocument/2006/relationships/slide" Target="slides/slide62.xml"/><Relationship Id="rId78" Type="http://schemas.openxmlformats.org/officeDocument/2006/relationships/slide" Target="slides/slide67.xml"/><Relationship Id="rId8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2.xml"/><Relationship Id="rId18" Type="http://schemas.openxmlformats.org/officeDocument/2006/relationships/slide" Target="slides/slide7.xml"/><Relationship Id="rId39" Type="http://schemas.openxmlformats.org/officeDocument/2006/relationships/slide" Target="slides/slide28.xml"/><Relationship Id="rId34" Type="http://schemas.openxmlformats.org/officeDocument/2006/relationships/slide" Target="slides/slide23.xml"/><Relationship Id="rId50" Type="http://schemas.openxmlformats.org/officeDocument/2006/relationships/slide" Target="slides/slide39.xml"/><Relationship Id="rId55" Type="http://schemas.openxmlformats.org/officeDocument/2006/relationships/slide" Target="slides/slide44.xml"/><Relationship Id="rId76" Type="http://schemas.openxmlformats.org/officeDocument/2006/relationships/slide" Target="slides/slide65.xml"/><Relationship Id="rId7" Type="http://schemas.openxmlformats.org/officeDocument/2006/relationships/slideMaster" Target="slideMasters/slideMaster7.xml"/><Relationship Id="rId71" Type="http://schemas.openxmlformats.org/officeDocument/2006/relationships/slide" Target="slides/slide60.xml"/><Relationship Id="rId2" Type="http://schemas.openxmlformats.org/officeDocument/2006/relationships/slideMaster" Target="slideMasters/slideMaster2.xml"/><Relationship Id="rId29" Type="http://schemas.openxmlformats.org/officeDocument/2006/relationships/slide" Target="slides/slide18.xml"/><Relationship Id="rId24" Type="http://schemas.openxmlformats.org/officeDocument/2006/relationships/slide" Target="slides/slide13.xml"/><Relationship Id="rId40" Type="http://schemas.openxmlformats.org/officeDocument/2006/relationships/slide" Target="slides/slide29.xml"/><Relationship Id="rId45" Type="http://schemas.openxmlformats.org/officeDocument/2006/relationships/slide" Target="slides/slide34.xml"/><Relationship Id="rId66" Type="http://schemas.openxmlformats.org/officeDocument/2006/relationships/slide" Target="slides/slide5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24CCBF-31CF-4FCA-A5B4-50142834420A}" type="datetimeFigureOut">
              <a:rPr lang="en-US" smtClean="0"/>
              <a:t>08-Aug-21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895618-5249-4F12-80E4-2F3A0FD18481}" type="slidenum">
              <a:rPr lang="en-US" smtClean="0"/>
              <a:t>‹#›</a:t>
            </a:fld>
            <a:endParaRPr lang="en-US"/>
          </a:p>
        </p:txBody>
      </p:sp>
    </p:spTree>
    <p:extLst>
      <p:ext uri="{BB962C8B-B14F-4D97-AF65-F5344CB8AC3E}">
        <p14:creationId xmlns:p14="http://schemas.microsoft.com/office/powerpoint/2010/main" val="472110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4B720-C9F6-4BFC-BC5C-B1B8D70204DA}" type="datetimeFigureOut">
              <a:rPr lang="en-US" smtClean="0"/>
              <a:t>08-Aug-21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03D02-7E89-4EBF-B123-9C334E1BFEF7}" type="slidenum">
              <a:rPr lang="en-US" smtClean="0"/>
              <a:t>‹#›</a:t>
            </a:fld>
            <a:endParaRPr lang="en-US"/>
          </a:p>
        </p:txBody>
      </p:sp>
    </p:spTree>
    <p:extLst>
      <p:ext uri="{BB962C8B-B14F-4D97-AF65-F5344CB8AC3E}">
        <p14:creationId xmlns:p14="http://schemas.microsoft.com/office/powerpoint/2010/main" val="618904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003D02-7E89-4EBF-B123-9C334E1BFEF7}" type="slidenum">
              <a:rPr lang="en-US" smtClean="0"/>
              <a:t>1</a:t>
            </a:fld>
            <a:endParaRPr lang="en-US"/>
          </a:p>
        </p:txBody>
      </p:sp>
    </p:spTree>
    <p:extLst>
      <p:ext uri="{BB962C8B-B14F-4D97-AF65-F5344CB8AC3E}">
        <p14:creationId xmlns:p14="http://schemas.microsoft.com/office/powerpoint/2010/main" val="3720308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429000"/>
            <a:ext cx="561594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7" name="Text Placeholder 1"/>
          <p:cNvSpPr>
            <a:spLocks noGrp="1"/>
          </p:cNvSpPr>
          <p:nvPr>
            <p:ph type="body" sz="quarter" idx="10"/>
          </p:nvPr>
        </p:nvSpPr>
        <p:spPr>
          <a:xfrm>
            <a:off x="49530" y="4114800"/>
            <a:ext cx="5615940" cy="685800"/>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15602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hite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581400"/>
            <a:ext cx="561594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ite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idx="1"/>
          </p:nvPr>
        </p:nvSpPr>
        <p:spPr>
          <a:xfrm>
            <a:off x="457200" y="990600"/>
            <a:ext cx="8229600" cy="5562600"/>
          </a:xfrm>
          <a:prstGeom prst="rect">
            <a:avLst/>
          </a:prstGeom>
        </p:spPr>
        <p:txBody>
          <a:bodyPr/>
          <a:lstStyle>
            <a:lvl1pPr marL="0" indent="0">
              <a:spcAft>
                <a:spcPts val="800"/>
              </a:spcAft>
              <a:buFont typeface="Arial" panose="020B0604020202020204" pitchFamily="34" charset="0"/>
              <a:buNone/>
              <a:defRPr sz="2400"/>
            </a:lvl1pPr>
            <a:lvl2pPr marL="742950" indent="-285750">
              <a:spcAft>
                <a:spcPts val="800"/>
              </a:spcAft>
              <a:buFont typeface="Arial" panose="020B0604020202020204" pitchFamily="34" charset="0"/>
              <a:buChar char="•"/>
              <a:defRPr sz="2000"/>
            </a:lvl2pPr>
            <a:lvl3pPr marL="1143000" indent="-228600">
              <a:spcAft>
                <a:spcPts val="800"/>
              </a:spcAft>
              <a:buFont typeface="Arial" panose="020B0604020202020204" pitchFamily="34" charset="0"/>
              <a:buChar char="•"/>
              <a:defRPr sz="1800"/>
            </a:lvl3pPr>
            <a:lvl4pPr marL="1600200" indent="-228600">
              <a:spcAft>
                <a:spcPts val="800"/>
              </a:spcAft>
              <a:buFont typeface="Arial" panose="020B0604020202020204" pitchFamily="34" charset="0"/>
              <a:buChar char="•"/>
              <a:defRPr sz="1600"/>
            </a:lvl4pPr>
            <a:lvl5pPr marL="2057400" indent="-22860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7" hasCustomPrompt="1"/>
          </p:nvPr>
        </p:nvSpPr>
        <p:spPr>
          <a:xfrm>
            <a:off x="3465912" y="66056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3801041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a:t>Click to edit Master title style</a:t>
            </a:r>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Jump Link"/>
          <p:cNvSpPr>
            <a:spLocks noGrp="1"/>
          </p:cNvSpPr>
          <p:nvPr>
            <p:ph type="body" sz="quarter" idx="17" hasCustomPrompt="1"/>
          </p:nvPr>
        </p:nvSpPr>
        <p:spPr>
          <a:xfrm>
            <a:off x="3465912"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1" name="Photo Credit"/>
          <p:cNvSpPr>
            <a:spLocks noGrp="1"/>
          </p:cNvSpPr>
          <p:nvPr>
            <p:ph type="body" sz="quarter" idx="16"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562023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Bar-12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a:t>Click to edit Master title style</a:t>
            </a:r>
          </a:p>
        </p:txBody>
      </p:sp>
      <p:sp>
        <p:nvSpPr>
          <p:cNvPr id="8" name="Content Placeholder 1"/>
          <p:cNvSpPr>
            <a:spLocks noGrp="1"/>
          </p:cNvSpPr>
          <p:nvPr>
            <p:ph sz="quarter" idx="12"/>
          </p:nvPr>
        </p:nvSpPr>
        <p:spPr>
          <a:xfrm>
            <a:off x="159416" y="10668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3"/>
          </p:nvPr>
        </p:nvSpPr>
        <p:spPr>
          <a:xfrm>
            <a:off x="159416" y="19812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quarter" idx="14"/>
          </p:nvPr>
        </p:nvSpPr>
        <p:spPr>
          <a:xfrm>
            <a:off x="159416" y="28956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5"/>
          </p:nvPr>
        </p:nvSpPr>
        <p:spPr>
          <a:xfrm>
            <a:off x="159416" y="38100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quarter" idx="10"/>
          </p:nvPr>
        </p:nvSpPr>
        <p:spPr>
          <a:xfrm>
            <a:off x="159416" y="47244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1"/>
          </p:nvPr>
        </p:nvSpPr>
        <p:spPr>
          <a:xfrm>
            <a:off x="159416" y="56388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7"/>
          <p:cNvSpPr>
            <a:spLocks noGrp="1"/>
          </p:cNvSpPr>
          <p:nvPr>
            <p:ph sz="quarter" idx="18"/>
          </p:nvPr>
        </p:nvSpPr>
        <p:spPr>
          <a:xfrm>
            <a:off x="4800600" y="10668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dirty="0"/>
              <a:t>Click to edit Master text styles</a:t>
            </a:r>
          </a:p>
          <a:p>
            <a:pPr marL="800100" lvl="1" indent="-342900">
              <a:spcAft>
                <a:spcPts val="800"/>
              </a:spcAft>
              <a:buFont typeface="Arial" panose="020B0604020202020204" pitchFamily="34" charset="0"/>
              <a:buChar char="•"/>
            </a:pPr>
            <a:r>
              <a:rPr lang="en-US" dirty="0"/>
              <a:t>Second level</a:t>
            </a:r>
          </a:p>
          <a:p>
            <a:pPr marL="1200150" lvl="2" indent="-285750">
              <a:spcAft>
                <a:spcPts val="800"/>
              </a:spcAft>
              <a:buFont typeface="Arial" panose="020B0604020202020204" pitchFamily="34" charset="0"/>
            </a:pPr>
            <a:r>
              <a:rPr lang="en-US" dirty="0"/>
              <a:t>Third level</a:t>
            </a:r>
          </a:p>
          <a:p>
            <a:pPr marL="1657350" lvl="3" indent="-285750">
              <a:spcAft>
                <a:spcPts val="800"/>
              </a:spcAft>
              <a:buFont typeface="Arial" panose="020B0604020202020204" pitchFamily="34" charset="0"/>
              <a:buChar char="•"/>
            </a:pPr>
            <a:r>
              <a:rPr lang="en-US" dirty="0"/>
              <a:t>Fourth level</a:t>
            </a:r>
          </a:p>
          <a:p>
            <a:pPr marL="2114550" lvl="4" indent="-285750">
              <a:spcAft>
                <a:spcPts val="800"/>
              </a:spcAft>
              <a:buFont typeface="Arial" panose="020B0604020202020204" pitchFamily="34" charset="0"/>
              <a:buChar char="•"/>
            </a:pPr>
            <a:r>
              <a:rPr lang="en-US" dirty="0"/>
              <a:t>Fifth level</a:t>
            </a:r>
          </a:p>
        </p:txBody>
      </p:sp>
      <p:sp>
        <p:nvSpPr>
          <p:cNvPr id="19" name="Content Placeholder 8"/>
          <p:cNvSpPr>
            <a:spLocks noGrp="1"/>
          </p:cNvSpPr>
          <p:nvPr>
            <p:ph sz="quarter" idx="19"/>
          </p:nvPr>
        </p:nvSpPr>
        <p:spPr>
          <a:xfrm>
            <a:off x="4800600" y="19812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1" name="Content Placeholder 9"/>
          <p:cNvSpPr>
            <a:spLocks noGrp="1"/>
          </p:cNvSpPr>
          <p:nvPr>
            <p:ph sz="quarter" idx="20"/>
          </p:nvPr>
        </p:nvSpPr>
        <p:spPr>
          <a:xfrm>
            <a:off x="4800600" y="28956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3" name="Content Placeholder 10"/>
          <p:cNvSpPr>
            <a:spLocks noGrp="1"/>
          </p:cNvSpPr>
          <p:nvPr>
            <p:ph sz="quarter" idx="21"/>
          </p:nvPr>
        </p:nvSpPr>
        <p:spPr>
          <a:xfrm>
            <a:off x="4800600" y="38100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5" name="Content Placeholder 11"/>
          <p:cNvSpPr>
            <a:spLocks noGrp="1"/>
          </p:cNvSpPr>
          <p:nvPr>
            <p:ph sz="quarter" idx="22"/>
          </p:nvPr>
        </p:nvSpPr>
        <p:spPr>
          <a:xfrm>
            <a:off x="4800600" y="47244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7" name="Content Placeholder 12"/>
          <p:cNvSpPr>
            <a:spLocks noGrp="1"/>
          </p:cNvSpPr>
          <p:nvPr>
            <p:ph sz="quarter" idx="23"/>
          </p:nvPr>
        </p:nvSpPr>
        <p:spPr>
          <a:xfrm>
            <a:off x="4800600" y="56388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13" name="Jump Link"/>
          <p:cNvSpPr>
            <a:spLocks noGrp="1"/>
          </p:cNvSpPr>
          <p:nvPr>
            <p:ph type="body" sz="quarter" idx="17" hasCustomPrompt="1"/>
          </p:nvPr>
        </p:nvSpPr>
        <p:spPr>
          <a:xfrm>
            <a:off x="3467512"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1" name="Photo Credit"/>
          <p:cNvSpPr>
            <a:spLocks noGrp="1"/>
          </p:cNvSpPr>
          <p:nvPr>
            <p:ph type="body" sz="quarter" idx="16"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9805406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sz="half" idx="1"/>
          </p:nvPr>
        </p:nvSpPr>
        <p:spPr>
          <a:xfrm>
            <a:off x="457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sz="half" idx="2"/>
          </p:nvPr>
        </p:nvSpPr>
        <p:spPr>
          <a:xfrm>
            <a:off x="4648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Jump Link"/>
          <p:cNvSpPr>
            <a:spLocks noGrp="1"/>
          </p:cNvSpPr>
          <p:nvPr>
            <p:ph type="body" sz="quarter" idx="17" hasCustomPrompt="1"/>
          </p:nvPr>
        </p:nvSpPr>
        <p:spPr>
          <a:xfrm>
            <a:off x="34659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1187976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5612"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Jump Link"/>
          <p:cNvSpPr>
            <a:spLocks noGrp="1"/>
          </p:cNvSpPr>
          <p:nvPr>
            <p:ph type="body" sz="quarter" idx="17" hasCustomPrompt="1"/>
          </p:nvPr>
        </p:nvSpPr>
        <p:spPr>
          <a:xfrm>
            <a:off x="34659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2"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874073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a:t>Click to edit Master title style</a:t>
            </a:r>
            <a:endParaRPr lang="en-US" dirty="0"/>
          </a:p>
        </p:txBody>
      </p:sp>
      <p:sp>
        <p:nvSpPr>
          <p:cNvPr id="7" name="Text Placeholder 1"/>
          <p:cNvSpPr>
            <a:spLocks noGrp="1"/>
          </p:cNvSpPr>
          <p:nvPr>
            <p:ph type="body" sz="quarter" idx="10"/>
          </p:nvPr>
        </p:nvSpPr>
        <p:spPr>
          <a:xfrm>
            <a:off x="3436620" y="4260273"/>
            <a:ext cx="569976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4806866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Jump Link"/>
          <p:cNvSpPr>
            <a:spLocks noGrp="1"/>
          </p:cNvSpPr>
          <p:nvPr>
            <p:ph type="body" sz="quarter" idx="17" hasCustomPrompt="1"/>
          </p:nvPr>
        </p:nvSpPr>
        <p:spPr>
          <a:xfrm>
            <a:off x="3465912" y="60198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5873770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o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Jump Link"/>
          <p:cNvSpPr>
            <a:spLocks noGrp="1"/>
          </p:cNvSpPr>
          <p:nvPr>
            <p:ph type="body" sz="quarter" idx="13" hasCustomPrompt="1"/>
          </p:nvPr>
        </p:nvSpPr>
        <p:spPr>
          <a:xfrm>
            <a:off x="4999894" y="6488875"/>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8"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9750495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1908587" y="6488875"/>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4910042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8" name="Jump Link"/>
          <p:cNvSpPr>
            <a:spLocks noGrp="1"/>
          </p:cNvSpPr>
          <p:nvPr>
            <p:ph type="body" sz="quarter" idx="12" hasCustomPrompt="1"/>
          </p:nvPr>
        </p:nvSpPr>
        <p:spPr>
          <a:xfrm>
            <a:off x="3357063" y="510540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326611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No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a:t>Click to edit Master title style</a:t>
            </a:r>
          </a:p>
        </p:txBody>
      </p:sp>
      <p:sp>
        <p:nvSpPr>
          <p:cNvPr id="6" name="Media Placeholder 1"/>
          <p:cNvSpPr>
            <a:spLocks noGrp="1"/>
          </p:cNvSpPr>
          <p:nvPr>
            <p:ph type="media" sz="quarter" idx="11"/>
          </p:nvPr>
        </p:nvSpPr>
        <p:spPr>
          <a:xfrm>
            <a:off x="0" y="1066799"/>
            <a:ext cx="9144000" cy="5315957"/>
          </a:xfrm>
          <a:prstGeom prst="rect">
            <a:avLst/>
          </a:prstGeom>
        </p:spPr>
        <p:txBody>
          <a:bodyPr/>
          <a:lstStyle>
            <a:lvl1pPr marL="0" indent="0">
              <a:buNone/>
              <a:defRPr/>
            </a:lvl1pPr>
          </a:lstStyle>
          <a:p>
            <a:endParaRPr lang="en-US" dirty="0"/>
          </a:p>
        </p:txBody>
      </p:sp>
      <p:sp>
        <p:nvSpPr>
          <p:cNvPr id="5" name="Video Credit"/>
          <p:cNvSpPr>
            <a:spLocks noGrp="1"/>
          </p:cNvSpPr>
          <p:nvPr>
            <p:ph type="body" sz="quarter" idx="12"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Video Credit Here</a:t>
            </a:r>
          </a:p>
        </p:txBody>
      </p:sp>
    </p:spTree>
    <p:extLst>
      <p:ext uri="{BB962C8B-B14F-4D97-AF65-F5344CB8AC3E}">
        <p14:creationId xmlns:p14="http://schemas.microsoft.com/office/powerpoint/2010/main" val="1987417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5257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4675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8626553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2362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3810000"/>
            <a:ext cx="8229600" cy="2362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4"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3" name="Photo Credit"/>
          <p:cNvSpPr>
            <a:spLocks noGrp="1"/>
          </p:cNvSpPr>
          <p:nvPr>
            <p:ph type="body" sz="quarter" idx="15" hasCustomPrompt="1"/>
          </p:nvPr>
        </p:nvSpPr>
        <p:spPr>
          <a:xfrm>
            <a:off x="6473952" y="6705599"/>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704760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6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3600" b="0">
                <a:solidFill>
                  <a:srgbClr val="04617B"/>
                </a:solidFill>
                <a:latin typeface="+mj-lt"/>
                <a:cs typeface="Arial" panose="020B0604020202020204" pitchFamily="34" charset="0"/>
              </a:defRPr>
            </a:lvl1pPr>
          </a:lstStyle>
          <a:p>
            <a:endParaRPr lang="en-US" dirty="0"/>
          </a:p>
        </p:txBody>
      </p:sp>
      <p:sp>
        <p:nvSpPr>
          <p:cNvPr id="4" name="Text Placeholder 3">
            <a:extLst>
              <a:ext uri="{FF2B5EF4-FFF2-40B4-BE49-F238E27FC236}">
                <a16:creationId xmlns:a16="http://schemas.microsoft.com/office/drawing/2014/main" id="{371255F7-7AE7-4190-BAB3-A3B1521F10BE}"/>
              </a:ext>
            </a:extLst>
          </p:cNvPr>
          <p:cNvSpPr>
            <a:spLocks noGrp="1"/>
          </p:cNvSpPr>
          <p:nvPr>
            <p:ph type="body" sz="quarter" idx="13"/>
          </p:nvPr>
        </p:nvSpPr>
        <p:spPr>
          <a:xfrm>
            <a:off x="3124200" y="1295400"/>
            <a:ext cx="2895600" cy="228600"/>
          </a:xfrm>
          <a:prstGeom prst="rect">
            <a:avLst/>
          </a:prstGeom>
        </p:spPr>
        <p:txBody>
          <a:bodyPr/>
          <a:lstStyle>
            <a:lvl1pPr marL="0" indent="0" algn="ctr">
              <a:buNone/>
              <a:defRPr sz="900"/>
            </a:lvl1pPr>
            <a:lvl2pPr marL="457200" indent="0" algn="ctr">
              <a:buNone/>
              <a:defRPr sz="900"/>
            </a:lvl2pPr>
            <a:lvl3pPr marL="914400" indent="0" algn="ctr">
              <a:buNone/>
              <a:defRPr sz="900"/>
            </a:lvl3pPr>
            <a:lvl4pPr marL="1371600" indent="0" algn="ctr">
              <a:buNone/>
              <a:defRPr sz="900"/>
            </a:lvl4pPr>
            <a:lvl5pPr marL="1828800" indent="0" algn="ctr">
              <a:buNone/>
              <a:defRPr sz="900"/>
            </a:lvl5pPr>
          </a:lstStyle>
          <a:p>
            <a:pPr lvl="0"/>
            <a:endParaRPr lang="en-US" dirty="0"/>
          </a:p>
        </p:txBody>
      </p:sp>
      <p:sp>
        <p:nvSpPr>
          <p:cNvPr id="7" name="Content Placeholder 6">
            <a:extLst>
              <a:ext uri="{FF2B5EF4-FFF2-40B4-BE49-F238E27FC236}">
                <a16:creationId xmlns:a16="http://schemas.microsoft.com/office/drawing/2014/main" id="{F9C4DB6B-DD6A-43E0-BF97-584094BF809F}"/>
              </a:ext>
            </a:extLst>
          </p:cNvPr>
          <p:cNvSpPr>
            <a:spLocks noGrp="1"/>
          </p:cNvSpPr>
          <p:nvPr>
            <p:ph sz="quarter" idx="14"/>
          </p:nvPr>
        </p:nvSpPr>
        <p:spPr>
          <a:xfrm>
            <a:off x="457200" y="1626393"/>
            <a:ext cx="8229600" cy="4724400"/>
          </a:xfrm>
          <a:prstGeom prst="rect">
            <a:avLst/>
          </a:prstGeom>
        </p:spPr>
        <p:txBody>
          <a:bodyPr/>
          <a:lstStyle>
            <a:lvl1pPr marL="0" indent="0">
              <a:buNone/>
              <a:defRPr sz="2400"/>
            </a:lvl1pPr>
            <a:lvl2pPr marL="457200" indent="0">
              <a:buNone/>
              <a:defRPr sz="2400"/>
            </a:lvl2pPr>
            <a:lvl3pPr marL="914400" indent="0">
              <a:buNone/>
              <a:defRPr sz="2400"/>
            </a:lvl3pPr>
            <a:lvl4pPr marL="1371600" indent="0">
              <a:buNone/>
              <a:defRPr sz="2400"/>
            </a:lvl4pPr>
            <a:lvl5pPr marL="1828800" indent="0">
              <a:buNone/>
              <a:defRPr sz="2400"/>
            </a:lvl5pPr>
          </a:lstStyle>
          <a:p>
            <a:pPr lvl="0"/>
            <a:endParaRPr lang="en-US" dirty="0"/>
          </a:p>
        </p:txBody>
      </p:sp>
      <p:sp>
        <p:nvSpPr>
          <p:cNvPr id="10" name="Text Placeholder 3">
            <a:extLst>
              <a:ext uri="{FF2B5EF4-FFF2-40B4-BE49-F238E27FC236}">
                <a16:creationId xmlns:a16="http://schemas.microsoft.com/office/drawing/2014/main" id="{37D7826E-AAB6-4E2F-99DD-9A680BF8C22F}"/>
              </a:ext>
            </a:extLst>
          </p:cNvPr>
          <p:cNvSpPr>
            <a:spLocks noGrp="1"/>
          </p:cNvSpPr>
          <p:nvPr>
            <p:ph type="body" sz="quarter" idx="15"/>
          </p:nvPr>
        </p:nvSpPr>
        <p:spPr>
          <a:xfrm>
            <a:off x="3124200" y="6453187"/>
            <a:ext cx="2895600" cy="228600"/>
          </a:xfrm>
          <a:prstGeom prst="rect">
            <a:avLst/>
          </a:prstGeom>
        </p:spPr>
        <p:txBody>
          <a:bodyPr/>
          <a:lstStyle>
            <a:lvl1pPr marL="0" indent="0" algn="ctr">
              <a:buNone/>
              <a:defRPr sz="900"/>
            </a:lvl1pPr>
            <a:lvl2pPr marL="457200" indent="0" algn="ctr">
              <a:buNone/>
              <a:defRPr sz="900"/>
            </a:lvl2pPr>
            <a:lvl3pPr marL="914400" indent="0" algn="ctr">
              <a:buNone/>
              <a:defRPr sz="900"/>
            </a:lvl3pPr>
            <a:lvl4pPr marL="1371600" indent="0" algn="ctr">
              <a:buNone/>
              <a:defRPr sz="900"/>
            </a:lvl4pPr>
            <a:lvl5pPr marL="1828800" indent="0" algn="ctr">
              <a:buNone/>
              <a:defRPr sz="900"/>
            </a:lvl5pPr>
          </a:lstStyle>
          <a:p>
            <a:pPr lvl="0"/>
            <a:endParaRPr lang="en-US" dirty="0"/>
          </a:p>
        </p:txBody>
      </p:sp>
    </p:spTree>
    <p:extLst>
      <p:ext uri="{BB962C8B-B14F-4D97-AF65-F5344CB8AC3E}">
        <p14:creationId xmlns:p14="http://schemas.microsoft.com/office/powerpoint/2010/main" val="17863147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15240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3048000"/>
            <a:ext cx="8229600" cy="1600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4800600"/>
            <a:ext cx="8229600" cy="1600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5" hasCustomPrompt="1"/>
          </p:nvPr>
        </p:nvSpPr>
        <p:spPr>
          <a:xfrm>
            <a:off x="3465576" y="6553200"/>
            <a:ext cx="2212848" cy="100584"/>
          </a:xfrm>
          <a:prstGeom prst="rect">
            <a:avLst/>
          </a:prstGeom>
        </p:spPr>
        <p:txBody>
          <a:bodyPr lIns="0" tIns="0" rIns="0" bIns="0"/>
          <a:lstStyle>
            <a:lvl1pPr marL="0" indent="0" algn="ctr">
              <a:buNone/>
              <a:defRPr sz="800"/>
            </a:lvl1pPr>
            <a:lvl2pPr>
              <a:defRPr sz="800"/>
            </a:lvl2pPr>
            <a:lvl3pPr>
              <a:defRPr sz="800"/>
            </a:lvl3pPr>
            <a:lvl4pPr>
              <a:defRPr sz="800"/>
            </a:lvl4pPr>
            <a:lvl5pPr>
              <a:defRPr sz="800"/>
            </a:lvl5pPr>
          </a:lstStyle>
          <a:p>
            <a:pPr lvl="0"/>
            <a:r>
              <a:rPr lang="en-US" dirty="0"/>
              <a:t>Add “Access the text alternative for slide images.”</a:t>
            </a:r>
          </a:p>
        </p:txBody>
      </p:sp>
      <p:sp>
        <p:nvSpPr>
          <p:cNvPr id="14" name="Photo Credit"/>
          <p:cNvSpPr>
            <a:spLocks noGrp="1"/>
          </p:cNvSpPr>
          <p:nvPr>
            <p:ph type="body" sz="quarter" idx="16"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a:defRPr sz="800"/>
            </a:lvl2pPr>
            <a:lvl3pPr>
              <a:defRPr sz="800"/>
            </a:lvl3pPr>
            <a:lvl4pPr>
              <a:defRPr sz="800"/>
            </a:lvl4pPr>
            <a:lvl5pPr>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028062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5146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8100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50292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6"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4" name="Photo Credit"/>
          <p:cNvSpPr>
            <a:spLocks noGrp="1"/>
          </p:cNvSpPr>
          <p:nvPr>
            <p:ph type="body" sz="quarter" idx="17"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588451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dTagline-Gray BG, Title-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581400"/>
            <a:ext cx="561594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36828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17932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06324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394716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483108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57200" y="571500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8"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6" name="Photo Credit"/>
          <p:cNvSpPr>
            <a:spLocks noGrp="1"/>
          </p:cNvSpPr>
          <p:nvPr>
            <p:ph type="body" sz="quarter" idx="19"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5107265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663440" y="12954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21488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663440" y="21488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300228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663440" y="300228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8"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4" name="Content Placeholder 1"/>
          <p:cNvSpPr>
            <a:spLocks noGrp="1"/>
          </p:cNvSpPr>
          <p:nvPr>
            <p:ph idx="20"/>
          </p:nvPr>
        </p:nvSpPr>
        <p:spPr>
          <a:xfrm>
            <a:off x="457200" y="385572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
          <p:cNvSpPr>
            <a:spLocks noGrp="1"/>
          </p:cNvSpPr>
          <p:nvPr>
            <p:ph idx="21"/>
          </p:nvPr>
        </p:nvSpPr>
        <p:spPr>
          <a:xfrm>
            <a:off x="4663440" y="385572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1"/>
          <p:cNvSpPr>
            <a:spLocks noGrp="1"/>
          </p:cNvSpPr>
          <p:nvPr>
            <p:ph idx="22"/>
          </p:nvPr>
        </p:nvSpPr>
        <p:spPr>
          <a:xfrm>
            <a:off x="457200" y="470916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
          <p:cNvSpPr>
            <a:spLocks noGrp="1"/>
          </p:cNvSpPr>
          <p:nvPr>
            <p:ph idx="23"/>
          </p:nvPr>
        </p:nvSpPr>
        <p:spPr>
          <a:xfrm>
            <a:off x="4663440" y="470916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
          <p:cNvSpPr>
            <a:spLocks noGrp="1"/>
          </p:cNvSpPr>
          <p:nvPr>
            <p:ph idx="24"/>
          </p:nvPr>
        </p:nvSpPr>
        <p:spPr>
          <a:xfrm>
            <a:off x="457200" y="55626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
          <p:cNvSpPr>
            <a:spLocks noGrp="1"/>
          </p:cNvSpPr>
          <p:nvPr>
            <p:ph idx="25"/>
          </p:nvPr>
        </p:nvSpPr>
        <p:spPr>
          <a:xfrm>
            <a:off x="4663440" y="55626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Photo Credit"/>
          <p:cNvSpPr>
            <a:spLocks noGrp="1"/>
          </p:cNvSpPr>
          <p:nvPr>
            <p:ph type="body" sz="quarter" idx="26" hasCustomPrompt="1"/>
          </p:nvPr>
        </p:nvSpPr>
        <p:spPr>
          <a:xfrm>
            <a:off x="6473952" y="6705600"/>
            <a:ext cx="2670048" cy="155448"/>
          </a:xfrm>
          <a:prstGeom prst="rect">
            <a:avLst/>
          </a:prstGeom>
        </p:spPr>
        <p:txBody>
          <a:bodyPr lIns="0" tIns="0" rIns="45720" bIns="0"/>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4381643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Red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sz="half" idx="1"/>
          </p:nvPr>
        </p:nvSpPr>
        <p:spPr>
          <a:xfrm>
            <a:off x="457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sz="half" idx="2"/>
          </p:nvPr>
        </p:nvSpPr>
        <p:spPr>
          <a:xfrm>
            <a:off x="4648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357063" y="65294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0"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194019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ed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Jump Link"/>
          <p:cNvSpPr>
            <a:spLocks noGrp="1"/>
          </p:cNvSpPr>
          <p:nvPr>
            <p:ph type="body" sz="quarter" idx="12" hasCustomPrompt="1"/>
          </p:nvPr>
        </p:nvSpPr>
        <p:spPr>
          <a:xfrm>
            <a:off x="3273243" y="65294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2"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75055679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ed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Jump Link"/>
          <p:cNvSpPr>
            <a:spLocks noGrp="1"/>
          </p:cNvSpPr>
          <p:nvPr>
            <p:ph type="body" sz="quarter" idx="16" hasCustomPrompt="1"/>
          </p:nvPr>
        </p:nvSpPr>
        <p:spPr>
          <a:xfrm>
            <a:off x="3357063" y="59960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207924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ed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5026437"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8"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4853900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ed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1908587"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91643512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Red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p:cNvSpPr>
            <a:spLocks noGrp="1"/>
          </p:cNvSpPr>
          <p:nvPr>
            <p:ph type="body" sz="quarter" idx="16" hasCustomPrompt="1"/>
          </p:nvPr>
        </p:nvSpPr>
        <p:spPr>
          <a:xfrm>
            <a:off x="3467512" y="50816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5795019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Red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a:t>Click to edit Master title style</a:t>
            </a:r>
          </a:p>
        </p:txBody>
      </p:sp>
      <p:sp>
        <p:nvSpPr>
          <p:cNvPr id="6" name="Media Placeholder 5"/>
          <p:cNvSpPr>
            <a:spLocks noGrp="1"/>
          </p:cNvSpPr>
          <p:nvPr>
            <p:ph type="media" sz="quarter" idx="11"/>
          </p:nvPr>
        </p:nvSpPr>
        <p:spPr>
          <a:xfrm>
            <a:off x="0" y="1066799"/>
            <a:ext cx="9144000" cy="5315957"/>
          </a:xfrm>
          <a:prstGeom prst="rect">
            <a:avLst/>
          </a:prstGeom>
        </p:spPr>
        <p:txBody>
          <a:bodyPr/>
          <a:lstStyle>
            <a:lvl1pPr marL="0" indent="0">
              <a:buNone/>
              <a:defRPr/>
            </a:lvl1pPr>
          </a:lstStyle>
          <a:p>
            <a:endParaRPr lang="en-US"/>
          </a:p>
        </p:txBody>
      </p:sp>
      <p:sp>
        <p:nvSpPr>
          <p:cNvPr id="5" name="Video Credit"/>
          <p:cNvSpPr>
            <a:spLocks noGrp="1"/>
          </p:cNvSpPr>
          <p:nvPr>
            <p:ph type="body" sz="quarter" idx="12"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Video Credit Here</a:t>
            </a:r>
          </a:p>
        </p:txBody>
      </p:sp>
    </p:spTree>
    <p:extLst>
      <p:ext uri="{BB962C8B-B14F-4D97-AF65-F5344CB8AC3E}">
        <p14:creationId xmlns:p14="http://schemas.microsoft.com/office/powerpoint/2010/main" val="246929799"/>
      </p:ext>
    </p:extLst>
  </p:cSld>
  <p:clrMapOvr>
    <a:masterClrMapping/>
  </p:clrMapOvr>
  <p:extLst>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0_placeholder">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1" name="Content Placeholder 1">
            <a:extLst>
              <a:ext uri="{FF2B5EF4-FFF2-40B4-BE49-F238E27FC236}">
                <a16:creationId xmlns:a16="http://schemas.microsoft.com/office/drawing/2014/main" id="{100B6D5B-B32F-403D-94BB-CABB7FB55909}"/>
              </a:ext>
            </a:extLst>
          </p:cNvPr>
          <p:cNvSpPr>
            <a:spLocks noGrp="1"/>
          </p:cNvSpPr>
          <p:nvPr>
            <p:ph idx="10"/>
          </p:nvPr>
        </p:nvSpPr>
        <p:spPr>
          <a:xfrm>
            <a:off x="457200" y="1826723"/>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2" name="Content Placeholder 1">
            <a:extLst>
              <a:ext uri="{FF2B5EF4-FFF2-40B4-BE49-F238E27FC236}">
                <a16:creationId xmlns:a16="http://schemas.microsoft.com/office/drawing/2014/main" id="{175CFE97-9AD7-41CA-A193-8A06D838990B}"/>
              </a:ext>
            </a:extLst>
          </p:cNvPr>
          <p:cNvSpPr>
            <a:spLocks noGrp="1"/>
          </p:cNvSpPr>
          <p:nvPr>
            <p:ph idx="11"/>
          </p:nvPr>
        </p:nvSpPr>
        <p:spPr>
          <a:xfrm>
            <a:off x="457200" y="2358046"/>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3" name="Content Placeholder 1">
            <a:extLst>
              <a:ext uri="{FF2B5EF4-FFF2-40B4-BE49-F238E27FC236}">
                <a16:creationId xmlns:a16="http://schemas.microsoft.com/office/drawing/2014/main" id="{32FE6B19-E72F-4CA3-93C5-6E5243E62933}"/>
              </a:ext>
            </a:extLst>
          </p:cNvPr>
          <p:cNvSpPr>
            <a:spLocks noGrp="1"/>
          </p:cNvSpPr>
          <p:nvPr>
            <p:ph idx="12"/>
          </p:nvPr>
        </p:nvSpPr>
        <p:spPr>
          <a:xfrm>
            <a:off x="457200" y="2889369"/>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4" name="Content Placeholder 1">
            <a:extLst>
              <a:ext uri="{FF2B5EF4-FFF2-40B4-BE49-F238E27FC236}">
                <a16:creationId xmlns:a16="http://schemas.microsoft.com/office/drawing/2014/main" id="{FD92AB8B-8594-4828-9EC4-1A363CB6E661}"/>
              </a:ext>
            </a:extLst>
          </p:cNvPr>
          <p:cNvSpPr>
            <a:spLocks noGrp="1"/>
          </p:cNvSpPr>
          <p:nvPr>
            <p:ph idx="13"/>
          </p:nvPr>
        </p:nvSpPr>
        <p:spPr>
          <a:xfrm>
            <a:off x="457200" y="3420692"/>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5" name="Content Placeholder 1">
            <a:extLst>
              <a:ext uri="{FF2B5EF4-FFF2-40B4-BE49-F238E27FC236}">
                <a16:creationId xmlns:a16="http://schemas.microsoft.com/office/drawing/2014/main" id="{50138BB1-8873-4123-8F37-AEDB5A60401F}"/>
              </a:ext>
            </a:extLst>
          </p:cNvPr>
          <p:cNvSpPr>
            <a:spLocks noGrp="1"/>
          </p:cNvSpPr>
          <p:nvPr>
            <p:ph idx="14"/>
          </p:nvPr>
        </p:nvSpPr>
        <p:spPr>
          <a:xfrm>
            <a:off x="457200" y="3952015"/>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6" name="Content Placeholder 1">
            <a:extLst>
              <a:ext uri="{FF2B5EF4-FFF2-40B4-BE49-F238E27FC236}">
                <a16:creationId xmlns:a16="http://schemas.microsoft.com/office/drawing/2014/main" id="{636A5A5B-3C55-4328-BA90-D0741B9DD23D}"/>
              </a:ext>
            </a:extLst>
          </p:cNvPr>
          <p:cNvSpPr>
            <a:spLocks noGrp="1"/>
          </p:cNvSpPr>
          <p:nvPr>
            <p:ph idx="15"/>
          </p:nvPr>
        </p:nvSpPr>
        <p:spPr>
          <a:xfrm>
            <a:off x="457200" y="4483338"/>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7" name="Content Placeholder 1">
            <a:extLst>
              <a:ext uri="{FF2B5EF4-FFF2-40B4-BE49-F238E27FC236}">
                <a16:creationId xmlns:a16="http://schemas.microsoft.com/office/drawing/2014/main" id="{88310007-E242-4176-90F4-E92611A8608E}"/>
              </a:ext>
            </a:extLst>
          </p:cNvPr>
          <p:cNvSpPr>
            <a:spLocks noGrp="1"/>
          </p:cNvSpPr>
          <p:nvPr>
            <p:ph idx="16"/>
          </p:nvPr>
        </p:nvSpPr>
        <p:spPr>
          <a:xfrm>
            <a:off x="457200" y="5014661"/>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8" name="Content Placeholder 1">
            <a:extLst>
              <a:ext uri="{FF2B5EF4-FFF2-40B4-BE49-F238E27FC236}">
                <a16:creationId xmlns:a16="http://schemas.microsoft.com/office/drawing/2014/main" id="{AEF3391E-B6AC-45E6-B130-854D466DAAD9}"/>
              </a:ext>
            </a:extLst>
          </p:cNvPr>
          <p:cNvSpPr>
            <a:spLocks noGrp="1"/>
          </p:cNvSpPr>
          <p:nvPr>
            <p:ph idx="17"/>
          </p:nvPr>
        </p:nvSpPr>
        <p:spPr>
          <a:xfrm>
            <a:off x="457200" y="5545984"/>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9" name="Content Placeholder 1">
            <a:extLst>
              <a:ext uri="{FF2B5EF4-FFF2-40B4-BE49-F238E27FC236}">
                <a16:creationId xmlns:a16="http://schemas.microsoft.com/office/drawing/2014/main" id="{D6750761-5C91-48BE-AE85-17F55D4D0EC1}"/>
              </a:ext>
            </a:extLst>
          </p:cNvPr>
          <p:cNvSpPr>
            <a:spLocks noGrp="1"/>
          </p:cNvSpPr>
          <p:nvPr>
            <p:ph idx="18"/>
          </p:nvPr>
        </p:nvSpPr>
        <p:spPr>
          <a:xfrm>
            <a:off x="457200" y="6077310"/>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50" name="Jump Link">
            <a:extLst>
              <a:ext uri="{FF2B5EF4-FFF2-40B4-BE49-F238E27FC236}">
                <a16:creationId xmlns:a16="http://schemas.microsoft.com/office/drawing/2014/main" id="{4C5A98A2-7405-45EA-A119-818241A28D4D}"/>
              </a:ext>
            </a:extLst>
          </p:cNvPr>
          <p:cNvSpPr>
            <a:spLocks noGrp="1"/>
          </p:cNvSpPr>
          <p:nvPr>
            <p:ph type="body" sz="quarter" idx="39" hasCustomPrompt="1"/>
          </p:nvPr>
        </p:nvSpPr>
        <p:spPr>
          <a:xfrm>
            <a:off x="3465576" y="6553200"/>
            <a:ext cx="2212848" cy="100584"/>
          </a:xfrm>
          <a:prstGeom prst="rect">
            <a:avLst/>
          </a:prstGeom>
        </p:spPr>
        <p:txBody>
          <a:bodyPr lIns="0" tIns="0" rIns="0" bIns="0" anchor="ctr"/>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51" name="Photo Credit">
            <a:extLst>
              <a:ext uri="{FF2B5EF4-FFF2-40B4-BE49-F238E27FC236}">
                <a16:creationId xmlns:a16="http://schemas.microsoft.com/office/drawing/2014/main" id="{2949DC30-1123-4272-9CF0-4B729A3E0D7E}"/>
              </a:ext>
            </a:extLst>
          </p:cNvPr>
          <p:cNvSpPr>
            <a:spLocks noGrp="1"/>
          </p:cNvSpPr>
          <p:nvPr>
            <p:ph type="body" sz="quarter" idx="40" hasCustomPrompt="1"/>
          </p:nvPr>
        </p:nvSpPr>
        <p:spPr>
          <a:xfrm>
            <a:off x="6096000" y="6702552"/>
            <a:ext cx="2670048" cy="155448"/>
          </a:xfrm>
          <a:prstGeom prst="rect">
            <a:avLst/>
          </a:prstGeom>
        </p:spPr>
        <p:txBody>
          <a:bodyPr lIns="0" tIns="0" rIns="45720" bIns="0" anchor="ctr"/>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2256370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Tagline-Gray BG, Title-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8335032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1_placeholder">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1" name="Content Placeholder 1">
            <a:extLst>
              <a:ext uri="{FF2B5EF4-FFF2-40B4-BE49-F238E27FC236}">
                <a16:creationId xmlns:a16="http://schemas.microsoft.com/office/drawing/2014/main" id="{100B6D5B-B32F-403D-94BB-CABB7FB55909}"/>
              </a:ext>
            </a:extLst>
          </p:cNvPr>
          <p:cNvSpPr>
            <a:spLocks noGrp="1"/>
          </p:cNvSpPr>
          <p:nvPr>
            <p:ph idx="10"/>
          </p:nvPr>
        </p:nvSpPr>
        <p:spPr>
          <a:xfrm>
            <a:off x="457200" y="1826723"/>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2" name="Content Placeholder 1">
            <a:extLst>
              <a:ext uri="{FF2B5EF4-FFF2-40B4-BE49-F238E27FC236}">
                <a16:creationId xmlns:a16="http://schemas.microsoft.com/office/drawing/2014/main" id="{175CFE97-9AD7-41CA-A193-8A06D838990B}"/>
              </a:ext>
            </a:extLst>
          </p:cNvPr>
          <p:cNvSpPr>
            <a:spLocks noGrp="1"/>
          </p:cNvSpPr>
          <p:nvPr>
            <p:ph idx="11"/>
          </p:nvPr>
        </p:nvSpPr>
        <p:spPr>
          <a:xfrm>
            <a:off x="457200" y="2358046"/>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3" name="Content Placeholder 1">
            <a:extLst>
              <a:ext uri="{FF2B5EF4-FFF2-40B4-BE49-F238E27FC236}">
                <a16:creationId xmlns:a16="http://schemas.microsoft.com/office/drawing/2014/main" id="{32FE6B19-E72F-4CA3-93C5-6E5243E62933}"/>
              </a:ext>
            </a:extLst>
          </p:cNvPr>
          <p:cNvSpPr>
            <a:spLocks noGrp="1"/>
          </p:cNvSpPr>
          <p:nvPr>
            <p:ph idx="12"/>
          </p:nvPr>
        </p:nvSpPr>
        <p:spPr>
          <a:xfrm>
            <a:off x="457200" y="2889369"/>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4" name="Content Placeholder 1">
            <a:extLst>
              <a:ext uri="{FF2B5EF4-FFF2-40B4-BE49-F238E27FC236}">
                <a16:creationId xmlns:a16="http://schemas.microsoft.com/office/drawing/2014/main" id="{FD92AB8B-8594-4828-9EC4-1A363CB6E661}"/>
              </a:ext>
            </a:extLst>
          </p:cNvPr>
          <p:cNvSpPr>
            <a:spLocks noGrp="1"/>
          </p:cNvSpPr>
          <p:nvPr>
            <p:ph idx="13"/>
          </p:nvPr>
        </p:nvSpPr>
        <p:spPr>
          <a:xfrm>
            <a:off x="457200" y="3420692"/>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5" name="Content Placeholder 1">
            <a:extLst>
              <a:ext uri="{FF2B5EF4-FFF2-40B4-BE49-F238E27FC236}">
                <a16:creationId xmlns:a16="http://schemas.microsoft.com/office/drawing/2014/main" id="{50138BB1-8873-4123-8F37-AEDB5A60401F}"/>
              </a:ext>
            </a:extLst>
          </p:cNvPr>
          <p:cNvSpPr>
            <a:spLocks noGrp="1"/>
          </p:cNvSpPr>
          <p:nvPr>
            <p:ph idx="14"/>
          </p:nvPr>
        </p:nvSpPr>
        <p:spPr>
          <a:xfrm>
            <a:off x="457200" y="3952015"/>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6" name="Content Placeholder 1">
            <a:extLst>
              <a:ext uri="{FF2B5EF4-FFF2-40B4-BE49-F238E27FC236}">
                <a16:creationId xmlns:a16="http://schemas.microsoft.com/office/drawing/2014/main" id="{636A5A5B-3C55-4328-BA90-D0741B9DD23D}"/>
              </a:ext>
            </a:extLst>
          </p:cNvPr>
          <p:cNvSpPr>
            <a:spLocks noGrp="1"/>
          </p:cNvSpPr>
          <p:nvPr>
            <p:ph idx="15"/>
          </p:nvPr>
        </p:nvSpPr>
        <p:spPr>
          <a:xfrm>
            <a:off x="457200" y="4483338"/>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7" name="Content Placeholder 1">
            <a:extLst>
              <a:ext uri="{FF2B5EF4-FFF2-40B4-BE49-F238E27FC236}">
                <a16:creationId xmlns:a16="http://schemas.microsoft.com/office/drawing/2014/main" id="{88310007-E242-4176-90F4-E92611A8608E}"/>
              </a:ext>
            </a:extLst>
          </p:cNvPr>
          <p:cNvSpPr>
            <a:spLocks noGrp="1"/>
          </p:cNvSpPr>
          <p:nvPr>
            <p:ph idx="16"/>
          </p:nvPr>
        </p:nvSpPr>
        <p:spPr>
          <a:xfrm>
            <a:off x="457200" y="5014661"/>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8" name="Content Placeholder 1">
            <a:extLst>
              <a:ext uri="{FF2B5EF4-FFF2-40B4-BE49-F238E27FC236}">
                <a16:creationId xmlns:a16="http://schemas.microsoft.com/office/drawing/2014/main" id="{AEF3391E-B6AC-45E6-B130-854D466DAAD9}"/>
              </a:ext>
            </a:extLst>
          </p:cNvPr>
          <p:cNvSpPr>
            <a:spLocks noGrp="1"/>
          </p:cNvSpPr>
          <p:nvPr>
            <p:ph idx="17"/>
          </p:nvPr>
        </p:nvSpPr>
        <p:spPr>
          <a:xfrm>
            <a:off x="457200" y="5545984"/>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9" name="Content Placeholder 1">
            <a:extLst>
              <a:ext uri="{FF2B5EF4-FFF2-40B4-BE49-F238E27FC236}">
                <a16:creationId xmlns:a16="http://schemas.microsoft.com/office/drawing/2014/main" id="{D6750761-5C91-48BE-AE85-17F55D4D0EC1}"/>
              </a:ext>
            </a:extLst>
          </p:cNvPr>
          <p:cNvSpPr>
            <a:spLocks noGrp="1"/>
          </p:cNvSpPr>
          <p:nvPr>
            <p:ph idx="18"/>
          </p:nvPr>
        </p:nvSpPr>
        <p:spPr>
          <a:xfrm>
            <a:off x="457200" y="6077310"/>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0" name="Content Placeholder 1">
            <a:extLst>
              <a:ext uri="{FF2B5EF4-FFF2-40B4-BE49-F238E27FC236}">
                <a16:creationId xmlns:a16="http://schemas.microsoft.com/office/drawing/2014/main" id="{F68BA59F-B2B7-43A8-BD3D-92CC992C7311}"/>
              </a:ext>
            </a:extLst>
          </p:cNvPr>
          <p:cNvSpPr>
            <a:spLocks noGrp="1"/>
          </p:cNvSpPr>
          <p:nvPr>
            <p:ph idx="19"/>
          </p:nvPr>
        </p:nvSpPr>
        <p:spPr>
          <a:xfrm>
            <a:off x="4953000" y="1295400"/>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1" name="Content Placeholder 1">
            <a:extLst>
              <a:ext uri="{FF2B5EF4-FFF2-40B4-BE49-F238E27FC236}">
                <a16:creationId xmlns:a16="http://schemas.microsoft.com/office/drawing/2014/main" id="{D81CCA73-2289-48F6-AD53-A8982796E64A}"/>
              </a:ext>
            </a:extLst>
          </p:cNvPr>
          <p:cNvSpPr>
            <a:spLocks noGrp="1"/>
          </p:cNvSpPr>
          <p:nvPr>
            <p:ph idx="20"/>
          </p:nvPr>
        </p:nvSpPr>
        <p:spPr>
          <a:xfrm>
            <a:off x="4953000" y="1826723"/>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2" name="Content Placeholder 1">
            <a:extLst>
              <a:ext uri="{FF2B5EF4-FFF2-40B4-BE49-F238E27FC236}">
                <a16:creationId xmlns:a16="http://schemas.microsoft.com/office/drawing/2014/main" id="{8EB25B95-33AE-4B43-8FC6-82EDB2E3C63D}"/>
              </a:ext>
            </a:extLst>
          </p:cNvPr>
          <p:cNvSpPr>
            <a:spLocks noGrp="1"/>
          </p:cNvSpPr>
          <p:nvPr>
            <p:ph idx="21"/>
          </p:nvPr>
        </p:nvSpPr>
        <p:spPr>
          <a:xfrm>
            <a:off x="4953000" y="2358046"/>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3" name="Content Placeholder 1">
            <a:extLst>
              <a:ext uri="{FF2B5EF4-FFF2-40B4-BE49-F238E27FC236}">
                <a16:creationId xmlns:a16="http://schemas.microsoft.com/office/drawing/2014/main" id="{7423505E-D007-4C48-A00F-AB0F071AE383}"/>
              </a:ext>
            </a:extLst>
          </p:cNvPr>
          <p:cNvSpPr>
            <a:spLocks noGrp="1"/>
          </p:cNvSpPr>
          <p:nvPr>
            <p:ph idx="22"/>
          </p:nvPr>
        </p:nvSpPr>
        <p:spPr>
          <a:xfrm>
            <a:off x="4953000" y="2889369"/>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4" name="Content Placeholder 1">
            <a:extLst>
              <a:ext uri="{FF2B5EF4-FFF2-40B4-BE49-F238E27FC236}">
                <a16:creationId xmlns:a16="http://schemas.microsoft.com/office/drawing/2014/main" id="{90F8FADA-42BF-478C-ADF1-2C585D34E3C8}"/>
              </a:ext>
            </a:extLst>
          </p:cNvPr>
          <p:cNvSpPr>
            <a:spLocks noGrp="1"/>
          </p:cNvSpPr>
          <p:nvPr>
            <p:ph idx="23"/>
          </p:nvPr>
        </p:nvSpPr>
        <p:spPr>
          <a:xfrm>
            <a:off x="4953000" y="3420692"/>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5" name="Content Placeholder 1">
            <a:extLst>
              <a:ext uri="{FF2B5EF4-FFF2-40B4-BE49-F238E27FC236}">
                <a16:creationId xmlns:a16="http://schemas.microsoft.com/office/drawing/2014/main" id="{C3D3B322-7E11-4A74-822F-210C90049E4C}"/>
              </a:ext>
            </a:extLst>
          </p:cNvPr>
          <p:cNvSpPr>
            <a:spLocks noGrp="1"/>
          </p:cNvSpPr>
          <p:nvPr>
            <p:ph idx="24"/>
          </p:nvPr>
        </p:nvSpPr>
        <p:spPr>
          <a:xfrm>
            <a:off x="4953000" y="3952015"/>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6" name="Content Placeholder 1">
            <a:extLst>
              <a:ext uri="{FF2B5EF4-FFF2-40B4-BE49-F238E27FC236}">
                <a16:creationId xmlns:a16="http://schemas.microsoft.com/office/drawing/2014/main" id="{A1B973CF-2BB8-478D-AD3C-0D055434637B}"/>
              </a:ext>
            </a:extLst>
          </p:cNvPr>
          <p:cNvSpPr>
            <a:spLocks noGrp="1"/>
          </p:cNvSpPr>
          <p:nvPr>
            <p:ph idx="25"/>
          </p:nvPr>
        </p:nvSpPr>
        <p:spPr>
          <a:xfrm>
            <a:off x="4953000" y="4483338"/>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7" name="Content Placeholder 1">
            <a:extLst>
              <a:ext uri="{FF2B5EF4-FFF2-40B4-BE49-F238E27FC236}">
                <a16:creationId xmlns:a16="http://schemas.microsoft.com/office/drawing/2014/main" id="{5D454119-E814-45B7-942B-86815A62C091}"/>
              </a:ext>
            </a:extLst>
          </p:cNvPr>
          <p:cNvSpPr>
            <a:spLocks noGrp="1"/>
          </p:cNvSpPr>
          <p:nvPr>
            <p:ph idx="26"/>
          </p:nvPr>
        </p:nvSpPr>
        <p:spPr>
          <a:xfrm>
            <a:off x="4953000" y="5014661"/>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8" name="Content Placeholder 1">
            <a:extLst>
              <a:ext uri="{FF2B5EF4-FFF2-40B4-BE49-F238E27FC236}">
                <a16:creationId xmlns:a16="http://schemas.microsoft.com/office/drawing/2014/main" id="{EF5640C2-3BCC-40E9-B32F-F1256BC966A1}"/>
              </a:ext>
            </a:extLst>
          </p:cNvPr>
          <p:cNvSpPr>
            <a:spLocks noGrp="1"/>
          </p:cNvSpPr>
          <p:nvPr>
            <p:ph idx="27"/>
          </p:nvPr>
        </p:nvSpPr>
        <p:spPr>
          <a:xfrm>
            <a:off x="4953000" y="5545984"/>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9" name="Content Placeholder 1">
            <a:extLst>
              <a:ext uri="{FF2B5EF4-FFF2-40B4-BE49-F238E27FC236}">
                <a16:creationId xmlns:a16="http://schemas.microsoft.com/office/drawing/2014/main" id="{E08DC7A5-6E88-4B17-B755-094995E3DADB}"/>
              </a:ext>
            </a:extLst>
          </p:cNvPr>
          <p:cNvSpPr>
            <a:spLocks noGrp="1"/>
          </p:cNvSpPr>
          <p:nvPr>
            <p:ph idx="28"/>
          </p:nvPr>
        </p:nvSpPr>
        <p:spPr>
          <a:xfrm>
            <a:off x="4953000" y="6077310"/>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50" name="Jump Link">
            <a:extLst>
              <a:ext uri="{FF2B5EF4-FFF2-40B4-BE49-F238E27FC236}">
                <a16:creationId xmlns:a16="http://schemas.microsoft.com/office/drawing/2014/main" id="{4C5A98A2-7405-45EA-A119-818241A28D4D}"/>
              </a:ext>
            </a:extLst>
          </p:cNvPr>
          <p:cNvSpPr>
            <a:spLocks noGrp="1"/>
          </p:cNvSpPr>
          <p:nvPr>
            <p:ph type="body" sz="quarter" idx="39" hasCustomPrompt="1"/>
          </p:nvPr>
        </p:nvSpPr>
        <p:spPr>
          <a:xfrm>
            <a:off x="3465576" y="6553200"/>
            <a:ext cx="2212848" cy="100584"/>
          </a:xfrm>
          <a:prstGeom prst="rect">
            <a:avLst/>
          </a:prstGeom>
        </p:spPr>
        <p:txBody>
          <a:bodyPr lIns="0" tIns="0" rIns="0" bIns="0" anchor="ctr"/>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51" name="Photo Credit">
            <a:extLst>
              <a:ext uri="{FF2B5EF4-FFF2-40B4-BE49-F238E27FC236}">
                <a16:creationId xmlns:a16="http://schemas.microsoft.com/office/drawing/2014/main" id="{2949DC30-1123-4272-9CF0-4B729A3E0D7E}"/>
              </a:ext>
            </a:extLst>
          </p:cNvPr>
          <p:cNvSpPr>
            <a:spLocks noGrp="1"/>
          </p:cNvSpPr>
          <p:nvPr>
            <p:ph type="body" sz="quarter" idx="40" hasCustomPrompt="1"/>
          </p:nvPr>
        </p:nvSpPr>
        <p:spPr>
          <a:xfrm>
            <a:off x="6096000" y="6702552"/>
            <a:ext cx="2670048" cy="155448"/>
          </a:xfrm>
          <a:prstGeom prst="rect">
            <a:avLst/>
          </a:prstGeom>
        </p:spPr>
        <p:txBody>
          <a:bodyPr lIns="0" tIns="0" rIns="45720" bIns="0" anchor="ctr"/>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145783901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0_Placeholder">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1" name="Content Placeholder 1">
            <a:extLst>
              <a:ext uri="{FF2B5EF4-FFF2-40B4-BE49-F238E27FC236}">
                <a16:creationId xmlns:a16="http://schemas.microsoft.com/office/drawing/2014/main" id="{100B6D5B-B32F-403D-94BB-CABB7FB55909}"/>
              </a:ext>
            </a:extLst>
          </p:cNvPr>
          <p:cNvSpPr>
            <a:spLocks noGrp="1"/>
          </p:cNvSpPr>
          <p:nvPr>
            <p:ph idx="10"/>
          </p:nvPr>
        </p:nvSpPr>
        <p:spPr>
          <a:xfrm>
            <a:off x="457200" y="1826723"/>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2" name="Content Placeholder 1">
            <a:extLst>
              <a:ext uri="{FF2B5EF4-FFF2-40B4-BE49-F238E27FC236}">
                <a16:creationId xmlns:a16="http://schemas.microsoft.com/office/drawing/2014/main" id="{175CFE97-9AD7-41CA-A193-8A06D838990B}"/>
              </a:ext>
            </a:extLst>
          </p:cNvPr>
          <p:cNvSpPr>
            <a:spLocks noGrp="1"/>
          </p:cNvSpPr>
          <p:nvPr>
            <p:ph idx="11"/>
          </p:nvPr>
        </p:nvSpPr>
        <p:spPr>
          <a:xfrm>
            <a:off x="457200" y="2358046"/>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3" name="Content Placeholder 1">
            <a:extLst>
              <a:ext uri="{FF2B5EF4-FFF2-40B4-BE49-F238E27FC236}">
                <a16:creationId xmlns:a16="http://schemas.microsoft.com/office/drawing/2014/main" id="{32FE6B19-E72F-4CA3-93C5-6E5243E62933}"/>
              </a:ext>
            </a:extLst>
          </p:cNvPr>
          <p:cNvSpPr>
            <a:spLocks noGrp="1"/>
          </p:cNvSpPr>
          <p:nvPr>
            <p:ph idx="12"/>
          </p:nvPr>
        </p:nvSpPr>
        <p:spPr>
          <a:xfrm>
            <a:off x="457200" y="2889369"/>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4" name="Content Placeholder 1">
            <a:extLst>
              <a:ext uri="{FF2B5EF4-FFF2-40B4-BE49-F238E27FC236}">
                <a16:creationId xmlns:a16="http://schemas.microsoft.com/office/drawing/2014/main" id="{FD92AB8B-8594-4828-9EC4-1A363CB6E661}"/>
              </a:ext>
            </a:extLst>
          </p:cNvPr>
          <p:cNvSpPr>
            <a:spLocks noGrp="1"/>
          </p:cNvSpPr>
          <p:nvPr>
            <p:ph idx="13"/>
          </p:nvPr>
        </p:nvSpPr>
        <p:spPr>
          <a:xfrm>
            <a:off x="457200" y="3420692"/>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5" name="Content Placeholder 1">
            <a:extLst>
              <a:ext uri="{FF2B5EF4-FFF2-40B4-BE49-F238E27FC236}">
                <a16:creationId xmlns:a16="http://schemas.microsoft.com/office/drawing/2014/main" id="{50138BB1-8873-4123-8F37-AEDB5A60401F}"/>
              </a:ext>
            </a:extLst>
          </p:cNvPr>
          <p:cNvSpPr>
            <a:spLocks noGrp="1"/>
          </p:cNvSpPr>
          <p:nvPr>
            <p:ph idx="14"/>
          </p:nvPr>
        </p:nvSpPr>
        <p:spPr>
          <a:xfrm>
            <a:off x="457200" y="3952015"/>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6" name="Content Placeholder 1">
            <a:extLst>
              <a:ext uri="{FF2B5EF4-FFF2-40B4-BE49-F238E27FC236}">
                <a16:creationId xmlns:a16="http://schemas.microsoft.com/office/drawing/2014/main" id="{636A5A5B-3C55-4328-BA90-D0741B9DD23D}"/>
              </a:ext>
            </a:extLst>
          </p:cNvPr>
          <p:cNvSpPr>
            <a:spLocks noGrp="1"/>
          </p:cNvSpPr>
          <p:nvPr>
            <p:ph idx="15"/>
          </p:nvPr>
        </p:nvSpPr>
        <p:spPr>
          <a:xfrm>
            <a:off x="457200" y="4483338"/>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7" name="Content Placeholder 1">
            <a:extLst>
              <a:ext uri="{FF2B5EF4-FFF2-40B4-BE49-F238E27FC236}">
                <a16:creationId xmlns:a16="http://schemas.microsoft.com/office/drawing/2014/main" id="{88310007-E242-4176-90F4-E92611A8608E}"/>
              </a:ext>
            </a:extLst>
          </p:cNvPr>
          <p:cNvSpPr>
            <a:spLocks noGrp="1"/>
          </p:cNvSpPr>
          <p:nvPr>
            <p:ph idx="16"/>
          </p:nvPr>
        </p:nvSpPr>
        <p:spPr>
          <a:xfrm>
            <a:off x="457200" y="5014661"/>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8" name="Content Placeholder 1">
            <a:extLst>
              <a:ext uri="{FF2B5EF4-FFF2-40B4-BE49-F238E27FC236}">
                <a16:creationId xmlns:a16="http://schemas.microsoft.com/office/drawing/2014/main" id="{AEF3391E-B6AC-45E6-B130-854D466DAAD9}"/>
              </a:ext>
            </a:extLst>
          </p:cNvPr>
          <p:cNvSpPr>
            <a:spLocks noGrp="1"/>
          </p:cNvSpPr>
          <p:nvPr>
            <p:ph idx="17"/>
          </p:nvPr>
        </p:nvSpPr>
        <p:spPr>
          <a:xfrm>
            <a:off x="457200" y="5545984"/>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9" name="Content Placeholder 1">
            <a:extLst>
              <a:ext uri="{FF2B5EF4-FFF2-40B4-BE49-F238E27FC236}">
                <a16:creationId xmlns:a16="http://schemas.microsoft.com/office/drawing/2014/main" id="{D6750761-5C91-48BE-AE85-17F55D4D0EC1}"/>
              </a:ext>
            </a:extLst>
          </p:cNvPr>
          <p:cNvSpPr>
            <a:spLocks noGrp="1"/>
          </p:cNvSpPr>
          <p:nvPr>
            <p:ph idx="18"/>
          </p:nvPr>
        </p:nvSpPr>
        <p:spPr>
          <a:xfrm>
            <a:off x="457200" y="6077310"/>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0" name="Content Placeholder 1">
            <a:extLst>
              <a:ext uri="{FF2B5EF4-FFF2-40B4-BE49-F238E27FC236}">
                <a16:creationId xmlns:a16="http://schemas.microsoft.com/office/drawing/2014/main" id="{F68BA59F-B2B7-43A8-BD3D-92CC992C7311}"/>
              </a:ext>
            </a:extLst>
          </p:cNvPr>
          <p:cNvSpPr>
            <a:spLocks noGrp="1"/>
          </p:cNvSpPr>
          <p:nvPr>
            <p:ph idx="19"/>
          </p:nvPr>
        </p:nvSpPr>
        <p:spPr>
          <a:xfrm>
            <a:off x="3238500" y="1295400"/>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1" name="Content Placeholder 1">
            <a:extLst>
              <a:ext uri="{FF2B5EF4-FFF2-40B4-BE49-F238E27FC236}">
                <a16:creationId xmlns:a16="http://schemas.microsoft.com/office/drawing/2014/main" id="{D81CCA73-2289-48F6-AD53-A8982796E64A}"/>
              </a:ext>
            </a:extLst>
          </p:cNvPr>
          <p:cNvSpPr>
            <a:spLocks noGrp="1"/>
          </p:cNvSpPr>
          <p:nvPr>
            <p:ph idx="20"/>
          </p:nvPr>
        </p:nvSpPr>
        <p:spPr>
          <a:xfrm>
            <a:off x="3238500" y="1826723"/>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2" name="Content Placeholder 1">
            <a:extLst>
              <a:ext uri="{FF2B5EF4-FFF2-40B4-BE49-F238E27FC236}">
                <a16:creationId xmlns:a16="http://schemas.microsoft.com/office/drawing/2014/main" id="{8EB25B95-33AE-4B43-8FC6-82EDB2E3C63D}"/>
              </a:ext>
            </a:extLst>
          </p:cNvPr>
          <p:cNvSpPr>
            <a:spLocks noGrp="1"/>
          </p:cNvSpPr>
          <p:nvPr>
            <p:ph idx="21"/>
          </p:nvPr>
        </p:nvSpPr>
        <p:spPr>
          <a:xfrm>
            <a:off x="3238500" y="2358046"/>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3" name="Content Placeholder 1">
            <a:extLst>
              <a:ext uri="{FF2B5EF4-FFF2-40B4-BE49-F238E27FC236}">
                <a16:creationId xmlns:a16="http://schemas.microsoft.com/office/drawing/2014/main" id="{7423505E-D007-4C48-A00F-AB0F071AE383}"/>
              </a:ext>
            </a:extLst>
          </p:cNvPr>
          <p:cNvSpPr>
            <a:spLocks noGrp="1"/>
          </p:cNvSpPr>
          <p:nvPr>
            <p:ph idx="22"/>
          </p:nvPr>
        </p:nvSpPr>
        <p:spPr>
          <a:xfrm>
            <a:off x="3238500" y="2889369"/>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4" name="Content Placeholder 1">
            <a:extLst>
              <a:ext uri="{FF2B5EF4-FFF2-40B4-BE49-F238E27FC236}">
                <a16:creationId xmlns:a16="http://schemas.microsoft.com/office/drawing/2014/main" id="{90F8FADA-42BF-478C-ADF1-2C585D34E3C8}"/>
              </a:ext>
            </a:extLst>
          </p:cNvPr>
          <p:cNvSpPr>
            <a:spLocks noGrp="1"/>
          </p:cNvSpPr>
          <p:nvPr>
            <p:ph idx="23"/>
          </p:nvPr>
        </p:nvSpPr>
        <p:spPr>
          <a:xfrm>
            <a:off x="3238500" y="3420692"/>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5" name="Content Placeholder 1">
            <a:extLst>
              <a:ext uri="{FF2B5EF4-FFF2-40B4-BE49-F238E27FC236}">
                <a16:creationId xmlns:a16="http://schemas.microsoft.com/office/drawing/2014/main" id="{C3D3B322-7E11-4A74-822F-210C90049E4C}"/>
              </a:ext>
            </a:extLst>
          </p:cNvPr>
          <p:cNvSpPr>
            <a:spLocks noGrp="1"/>
          </p:cNvSpPr>
          <p:nvPr>
            <p:ph idx="24"/>
          </p:nvPr>
        </p:nvSpPr>
        <p:spPr>
          <a:xfrm>
            <a:off x="3238500" y="3952015"/>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6" name="Content Placeholder 1">
            <a:extLst>
              <a:ext uri="{FF2B5EF4-FFF2-40B4-BE49-F238E27FC236}">
                <a16:creationId xmlns:a16="http://schemas.microsoft.com/office/drawing/2014/main" id="{A1B973CF-2BB8-478D-AD3C-0D055434637B}"/>
              </a:ext>
            </a:extLst>
          </p:cNvPr>
          <p:cNvSpPr>
            <a:spLocks noGrp="1"/>
          </p:cNvSpPr>
          <p:nvPr>
            <p:ph idx="25"/>
          </p:nvPr>
        </p:nvSpPr>
        <p:spPr>
          <a:xfrm>
            <a:off x="3238500" y="4483338"/>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7" name="Content Placeholder 1">
            <a:extLst>
              <a:ext uri="{FF2B5EF4-FFF2-40B4-BE49-F238E27FC236}">
                <a16:creationId xmlns:a16="http://schemas.microsoft.com/office/drawing/2014/main" id="{5D454119-E814-45B7-942B-86815A62C091}"/>
              </a:ext>
            </a:extLst>
          </p:cNvPr>
          <p:cNvSpPr>
            <a:spLocks noGrp="1"/>
          </p:cNvSpPr>
          <p:nvPr>
            <p:ph idx="26"/>
          </p:nvPr>
        </p:nvSpPr>
        <p:spPr>
          <a:xfrm>
            <a:off x="3238500" y="5014661"/>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8" name="Content Placeholder 1">
            <a:extLst>
              <a:ext uri="{FF2B5EF4-FFF2-40B4-BE49-F238E27FC236}">
                <a16:creationId xmlns:a16="http://schemas.microsoft.com/office/drawing/2014/main" id="{EF5640C2-3BCC-40E9-B32F-F1256BC966A1}"/>
              </a:ext>
            </a:extLst>
          </p:cNvPr>
          <p:cNvSpPr>
            <a:spLocks noGrp="1"/>
          </p:cNvSpPr>
          <p:nvPr>
            <p:ph idx="27"/>
          </p:nvPr>
        </p:nvSpPr>
        <p:spPr>
          <a:xfrm>
            <a:off x="3238500" y="5545984"/>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9" name="Content Placeholder 1">
            <a:extLst>
              <a:ext uri="{FF2B5EF4-FFF2-40B4-BE49-F238E27FC236}">
                <a16:creationId xmlns:a16="http://schemas.microsoft.com/office/drawing/2014/main" id="{E08DC7A5-6E88-4B17-B755-094995E3DADB}"/>
              </a:ext>
            </a:extLst>
          </p:cNvPr>
          <p:cNvSpPr>
            <a:spLocks noGrp="1"/>
          </p:cNvSpPr>
          <p:nvPr>
            <p:ph idx="28"/>
          </p:nvPr>
        </p:nvSpPr>
        <p:spPr>
          <a:xfrm>
            <a:off x="3238500" y="6077310"/>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0" name="Content Placeholder 1">
            <a:extLst>
              <a:ext uri="{FF2B5EF4-FFF2-40B4-BE49-F238E27FC236}">
                <a16:creationId xmlns:a16="http://schemas.microsoft.com/office/drawing/2014/main" id="{084B054C-062B-4A0B-90CB-FAB34B715EB8}"/>
              </a:ext>
            </a:extLst>
          </p:cNvPr>
          <p:cNvSpPr>
            <a:spLocks noGrp="1"/>
          </p:cNvSpPr>
          <p:nvPr>
            <p:ph idx="29"/>
          </p:nvPr>
        </p:nvSpPr>
        <p:spPr>
          <a:xfrm>
            <a:off x="6019800" y="1295400"/>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1" name="Content Placeholder 1">
            <a:extLst>
              <a:ext uri="{FF2B5EF4-FFF2-40B4-BE49-F238E27FC236}">
                <a16:creationId xmlns:a16="http://schemas.microsoft.com/office/drawing/2014/main" id="{193C2628-8F0A-47DF-8D62-DF518A540185}"/>
              </a:ext>
            </a:extLst>
          </p:cNvPr>
          <p:cNvSpPr>
            <a:spLocks noGrp="1"/>
          </p:cNvSpPr>
          <p:nvPr>
            <p:ph idx="30"/>
          </p:nvPr>
        </p:nvSpPr>
        <p:spPr>
          <a:xfrm>
            <a:off x="6019800" y="1826723"/>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2" name="Content Placeholder 1">
            <a:extLst>
              <a:ext uri="{FF2B5EF4-FFF2-40B4-BE49-F238E27FC236}">
                <a16:creationId xmlns:a16="http://schemas.microsoft.com/office/drawing/2014/main" id="{A9D8E977-3271-4B66-BEBB-E23DA98A6589}"/>
              </a:ext>
            </a:extLst>
          </p:cNvPr>
          <p:cNvSpPr>
            <a:spLocks noGrp="1"/>
          </p:cNvSpPr>
          <p:nvPr>
            <p:ph idx="31"/>
          </p:nvPr>
        </p:nvSpPr>
        <p:spPr>
          <a:xfrm>
            <a:off x="6019800" y="2358046"/>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3" name="Content Placeholder 1">
            <a:extLst>
              <a:ext uri="{FF2B5EF4-FFF2-40B4-BE49-F238E27FC236}">
                <a16:creationId xmlns:a16="http://schemas.microsoft.com/office/drawing/2014/main" id="{7B7DD5C7-415C-4DA2-91DD-527017549699}"/>
              </a:ext>
            </a:extLst>
          </p:cNvPr>
          <p:cNvSpPr>
            <a:spLocks noGrp="1"/>
          </p:cNvSpPr>
          <p:nvPr>
            <p:ph idx="32"/>
          </p:nvPr>
        </p:nvSpPr>
        <p:spPr>
          <a:xfrm>
            <a:off x="6019800" y="2889369"/>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4" name="Content Placeholder 1">
            <a:extLst>
              <a:ext uri="{FF2B5EF4-FFF2-40B4-BE49-F238E27FC236}">
                <a16:creationId xmlns:a16="http://schemas.microsoft.com/office/drawing/2014/main" id="{00F834A0-64EE-4EEF-A85F-B15443AF59B6}"/>
              </a:ext>
            </a:extLst>
          </p:cNvPr>
          <p:cNvSpPr>
            <a:spLocks noGrp="1"/>
          </p:cNvSpPr>
          <p:nvPr>
            <p:ph idx="33"/>
          </p:nvPr>
        </p:nvSpPr>
        <p:spPr>
          <a:xfrm>
            <a:off x="6019800" y="3420692"/>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5" name="Content Placeholder 1">
            <a:extLst>
              <a:ext uri="{FF2B5EF4-FFF2-40B4-BE49-F238E27FC236}">
                <a16:creationId xmlns:a16="http://schemas.microsoft.com/office/drawing/2014/main" id="{A5E1AF77-D3A8-4434-A1F9-5E89CE0A2727}"/>
              </a:ext>
            </a:extLst>
          </p:cNvPr>
          <p:cNvSpPr>
            <a:spLocks noGrp="1"/>
          </p:cNvSpPr>
          <p:nvPr>
            <p:ph idx="34"/>
          </p:nvPr>
        </p:nvSpPr>
        <p:spPr>
          <a:xfrm>
            <a:off x="6019800" y="3952015"/>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6" name="Content Placeholder 1">
            <a:extLst>
              <a:ext uri="{FF2B5EF4-FFF2-40B4-BE49-F238E27FC236}">
                <a16:creationId xmlns:a16="http://schemas.microsoft.com/office/drawing/2014/main" id="{5136B46E-83E7-4338-BBAB-3B76E68C4908}"/>
              </a:ext>
            </a:extLst>
          </p:cNvPr>
          <p:cNvSpPr>
            <a:spLocks noGrp="1"/>
          </p:cNvSpPr>
          <p:nvPr>
            <p:ph idx="35"/>
          </p:nvPr>
        </p:nvSpPr>
        <p:spPr>
          <a:xfrm>
            <a:off x="6019800" y="4483338"/>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7" name="Content Placeholder 1">
            <a:extLst>
              <a:ext uri="{FF2B5EF4-FFF2-40B4-BE49-F238E27FC236}">
                <a16:creationId xmlns:a16="http://schemas.microsoft.com/office/drawing/2014/main" id="{48D2FCF0-3724-46BF-A3BB-A69D7044FA6A}"/>
              </a:ext>
            </a:extLst>
          </p:cNvPr>
          <p:cNvSpPr>
            <a:spLocks noGrp="1"/>
          </p:cNvSpPr>
          <p:nvPr>
            <p:ph idx="36"/>
          </p:nvPr>
        </p:nvSpPr>
        <p:spPr>
          <a:xfrm>
            <a:off x="6019800" y="5014661"/>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8" name="Content Placeholder 1">
            <a:extLst>
              <a:ext uri="{FF2B5EF4-FFF2-40B4-BE49-F238E27FC236}">
                <a16:creationId xmlns:a16="http://schemas.microsoft.com/office/drawing/2014/main" id="{A47CA91F-80EE-45AF-B96A-8131EA17326F}"/>
              </a:ext>
            </a:extLst>
          </p:cNvPr>
          <p:cNvSpPr>
            <a:spLocks noGrp="1"/>
          </p:cNvSpPr>
          <p:nvPr>
            <p:ph idx="37"/>
          </p:nvPr>
        </p:nvSpPr>
        <p:spPr>
          <a:xfrm>
            <a:off x="6019800" y="5545984"/>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9" name="Content Placeholder 1">
            <a:extLst>
              <a:ext uri="{FF2B5EF4-FFF2-40B4-BE49-F238E27FC236}">
                <a16:creationId xmlns:a16="http://schemas.microsoft.com/office/drawing/2014/main" id="{0FECE6AA-FDAF-420D-856A-E818977AE947}"/>
              </a:ext>
            </a:extLst>
          </p:cNvPr>
          <p:cNvSpPr>
            <a:spLocks noGrp="1"/>
          </p:cNvSpPr>
          <p:nvPr>
            <p:ph idx="38"/>
          </p:nvPr>
        </p:nvSpPr>
        <p:spPr>
          <a:xfrm>
            <a:off x="6019800" y="6077310"/>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50" name="Jump Link">
            <a:extLst>
              <a:ext uri="{FF2B5EF4-FFF2-40B4-BE49-F238E27FC236}">
                <a16:creationId xmlns:a16="http://schemas.microsoft.com/office/drawing/2014/main" id="{4C5A98A2-7405-45EA-A119-818241A28D4D}"/>
              </a:ext>
            </a:extLst>
          </p:cNvPr>
          <p:cNvSpPr>
            <a:spLocks noGrp="1"/>
          </p:cNvSpPr>
          <p:nvPr>
            <p:ph type="body" sz="quarter" idx="39" hasCustomPrompt="1"/>
          </p:nvPr>
        </p:nvSpPr>
        <p:spPr>
          <a:xfrm>
            <a:off x="3465576" y="6553200"/>
            <a:ext cx="2212848" cy="100584"/>
          </a:xfrm>
          <a:prstGeom prst="rect">
            <a:avLst/>
          </a:prstGeom>
        </p:spPr>
        <p:txBody>
          <a:bodyPr lIns="0" tIns="0" rIns="0" bIns="0" anchor="ctr"/>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51" name="Photo Credit">
            <a:extLst>
              <a:ext uri="{FF2B5EF4-FFF2-40B4-BE49-F238E27FC236}">
                <a16:creationId xmlns:a16="http://schemas.microsoft.com/office/drawing/2014/main" id="{2949DC30-1123-4272-9CF0-4B729A3E0D7E}"/>
              </a:ext>
            </a:extLst>
          </p:cNvPr>
          <p:cNvSpPr>
            <a:spLocks noGrp="1"/>
          </p:cNvSpPr>
          <p:nvPr>
            <p:ph type="body" sz="quarter" idx="40" hasCustomPrompt="1"/>
          </p:nvPr>
        </p:nvSpPr>
        <p:spPr>
          <a:xfrm>
            <a:off x="6096000" y="6702552"/>
            <a:ext cx="2670048" cy="155448"/>
          </a:xfrm>
          <a:prstGeom prst="rect">
            <a:avLst/>
          </a:prstGeom>
        </p:spPr>
        <p:txBody>
          <a:bodyPr lIns="0" tIns="0" rIns="45720" bIns="0" anchor="ctr"/>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111337713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Appendix_Master_1">
    <p:spTree>
      <p:nvGrpSpPr>
        <p:cNvPr id="1" name=""/>
        <p:cNvGrpSpPr/>
        <p:nvPr/>
      </p:nvGrpSpPr>
      <p:grpSpPr>
        <a:xfrm>
          <a:off x="0" y="0"/>
          <a:ext cx="0" cy="0"/>
          <a:chOff x="0" y="0"/>
          <a:chExt cx="0" cy="0"/>
        </a:xfrm>
      </p:grpSpPr>
      <p:sp>
        <p:nvSpPr>
          <p:cNvPr id="6" name="Slide Title"/>
          <p:cNvSpPr>
            <a:spLocks noGrp="1"/>
          </p:cNvSpPr>
          <p:nvPr>
            <p:ph type="title"/>
          </p:nvPr>
        </p:nvSpPr>
        <p:spPr>
          <a:xfrm>
            <a:off x="0" y="1828800"/>
            <a:ext cx="9144000" cy="1719072"/>
          </a:xfrm>
          <a:prstGeom prst="rect">
            <a:avLst/>
          </a:prstGeom>
        </p:spPr>
        <p:txBody>
          <a:bodyPr anchor="ctr"/>
          <a:lstStyle>
            <a:lvl1pPr>
              <a:defRPr sz="6000" b="1">
                <a:solidFill>
                  <a:srgbClr val="04617B"/>
                </a:solidFill>
                <a:latin typeface="+mj-lt"/>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33409279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Appendix_Master_2">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3600" b="0">
                <a:solidFill>
                  <a:srgbClr val="04617B"/>
                </a:solidFill>
                <a:latin typeface="+mj-lt"/>
                <a:cs typeface="Arial" panose="020B0604020202020204" pitchFamily="34" charset="0"/>
              </a:defRPr>
            </a:lvl1pPr>
          </a:lstStyle>
          <a:p>
            <a:endParaRPr lang="en-US" dirty="0"/>
          </a:p>
        </p:txBody>
      </p:sp>
      <p:sp>
        <p:nvSpPr>
          <p:cNvPr id="4" name="Text Placeholder 3">
            <a:extLst>
              <a:ext uri="{FF2B5EF4-FFF2-40B4-BE49-F238E27FC236}">
                <a16:creationId xmlns:a16="http://schemas.microsoft.com/office/drawing/2014/main" id="{371255F7-7AE7-4190-BAB3-A3B1521F10BE}"/>
              </a:ext>
            </a:extLst>
          </p:cNvPr>
          <p:cNvSpPr>
            <a:spLocks noGrp="1"/>
          </p:cNvSpPr>
          <p:nvPr>
            <p:ph type="body" sz="quarter" idx="13"/>
          </p:nvPr>
        </p:nvSpPr>
        <p:spPr>
          <a:xfrm>
            <a:off x="3124200" y="1295400"/>
            <a:ext cx="2895600" cy="228600"/>
          </a:xfrm>
          <a:prstGeom prst="rect">
            <a:avLst/>
          </a:prstGeom>
        </p:spPr>
        <p:txBody>
          <a:bodyPr/>
          <a:lstStyle>
            <a:lvl1pPr marL="0" indent="0" algn="ctr">
              <a:buNone/>
              <a:defRPr sz="900"/>
            </a:lvl1pPr>
            <a:lvl2pPr marL="457200" indent="0" algn="ctr">
              <a:buNone/>
              <a:defRPr sz="900"/>
            </a:lvl2pPr>
            <a:lvl3pPr marL="914400" indent="0" algn="ctr">
              <a:buNone/>
              <a:defRPr sz="900"/>
            </a:lvl3pPr>
            <a:lvl4pPr marL="1371600" indent="0" algn="ctr">
              <a:buNone/>
              <a:defRPr sz="900"/>
            </a:lvl4pPr>
            <a:lvl5pPr marL="1828800" indent="0" algn="ctr">
              <a:buNone/>
              <a:defRPr sz="900"/>
            </a:lvl5pPr>
          </a:lstStyle>
          <a:p>
            <a:pPr lvl="0"/>
            <a:endParaRPr lang="en-US" dirty="0"/>
          </a:p>
        </p:txBody>
      </p:sp>
      <p:sp>
        <p:nvSpPr>
          <p:cNvPr id="7" name="Content Placeholder 6">
            <a:extLst>
              <a:ext uri="{FF2B5EF4-FFF2-40B4-BE49-F238E27FC236}">
                <a16:creationId xmlns:a16="http://schemas.microsoft.com/office/drawing/2014/main" id="{F9C4DB6B-DD6A-43E0-BF97-584094BF809F}"/>
              </a:ext>
            </a:extLst>
          </p:cNvPr>
          <p:cNvSpPr>
            <a:spLocks noGrp="1"/>
          </p:cNvSpPr>
          <p:nvPr>
            <p:ph sz="quarter" idx="14"/>
          </p:nvPr>
        </p:nvSpPr>
        <p:spPr>
          <a:xfrm>
            <a:off x="457200" y="1626393"/>
            <a:ext cx="8229600" cy="4724400"/>
          </a:xfrm>
          <a:prstGeom prst="rect">
            <a:avLst/>
          </a:prstGeom>
        </p:spPr>
        <p:txBody>
          <a:bodyPr/>
          <a:lstStyle>
            <a:lvl1pPr marL="0" indent="0">
              <a:buNone/>
              <a:defRPr sz="2400"/>
            </a:lvl1pPr>
            <a:lvl2pPr marL="457200" indent="0">
              <a:buNone/>
              <a:defRPr sz="2400"/>
            </a:lvl2pPr>
            <a:lvl3pPr marL="914400" indent="0">
              <a:buNone/>
              <a:defRPr sz="2400"/>
            </a:lvl3pPr>
            <a:lvl4pPr marL="1371600" indent="0">
              <a:buNone/>
              <a:defRPr sz="2400"/>
            </a:lvl4pPr>
            <a:lvl5pPr marL="1828800" indent="0">
              <a:buNone/>
              <a:defRPr sz="2400"/>
            </a:lvl5pPr>
          </a:lstStyle>
          <a:p>
            <a:pPr lvl="0"/>
            <a:endParaRPr lang="en-US" dirty="0"/>
          </a:p>
        </p:txBody>
      </p:sp>
      <p:sp>
        <p:nvSpPr>
          <p:cNvPr id="10" name="Text Placeholder 3">
            <a:extLst>
              <a:ext uri="{FF2B5EF4-FFF2-40B4-BE49-F238E27FC236}">
                <a16:creationId xmlns:a16="http://schemas.microsoft.com/office/drawing/2014/main" id="{37D7826E-AAB6-4E2F-99DD-9A680BF8C22F}"/>
              </a:ext>
            </a:extLst>
          </p:cNvPr>
          <p:cNvSpPr>
            <a:spLocks noGrp="1"/>
          </p:cNvSpPr>
          <p:nvPr>
            <p:ph type="body" sz="quarter" idx="15"/>
          </p:nvPr>
        </p:nvSpPr>
        <p:spPr>
          <a:xfrm>
            <a:off x="3124200" y="6453187"/>
            <a:ext cx="2895600" cy="228600"/>
          </a:xfrm>
          <a:prstGeom prst="rect">
            <a:avLst/>
          </a:prstGeom>
        </p:spPr>
        <p:txBody>
          <a:bodyPr/>
          <a:lstStyle>
            <a:lvl1pPr marL="0" indent="0" algn="ctr">
              <a:buNone/>
              <a:defRPr sz="900"/>
            </a:lvl1pPr>
            <a:lvl2pPr marL="457200" indent="0" algn="ctr">
              <a:buNone/>
              <a:defRPr sz="900"/>
            </a:lvl2pPr>
            <a:lvl3pPr marL="914400" indent="0" algn="ctr">
              <a:buNone/>
              <a:defRPr sz="900"/>
            </a:lvl3pPr>
            <a:lvl4pPr marL="1371600" indent="0" algn="ctr">
              <a:buNone/>
              <a:defRPr sz="900"/>
            </a:lvl4pPr>
            <a:lvl5pPr marL="1828800" indent="0" algn="ctr">
              <a:buNone/>
              <a:defRPr sz="900"/>
            </a:lvl5pPr>
          </a:lstStyle>
          <a:p>
            <a:pPr lvl="0"/>
            <a:endParaRPr lang="en-US" dirty="0"/>
          </a:p>
        </p:txBody>
      </p:sp>
    </p:spTree>
    <p:extLst>
      <p:ext uri="{BB962C8B-B14F-4D97-AF65-F5344CB8AC3E}">
        <p14:creationId xmlns:p14="http://schemas.microsoft.com/office/powerpoint/2010/main" val="270767255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5257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4675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23860536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1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2362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3810000"/>
            <a:ext cx="8229600" cy="2362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4"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3" name="Photo Credit"/>
          <p:cNvSpPr>
            <a:spLocks noGrp="1"/>
          </p:cNvSpPr>
          <p:nvPr>
            <p:ph type="body" sz="quarter" idx="15" hasCustomPrompt="1"/>
          </p:nvPr>
        </p:nvSpPr>
        <p:spPr>
          <a:xfrm>
            <a:off x="6473952" y="6705599"/>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371268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2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15240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3048000"/>
            <a:ext cx="8229600" cy="1600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4800600"/>
            <a:ext cx="8229600" cy="1600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5" hasCustomPrompt="1"/>
          </p:nvPr>
        </p:nvSpPr>
        <p:spPr>
          <a:xfrm>
            <a:off x="3465576" y="6553200"/>
            <a:ext cx="2212848" cy="100584"/>
          </a:xfrm>
          <a:prstGeom prst="rect">
            <a:avLst/>
          </a:prstGeom>
        </p:spPr>
        <p:txBody>
          <a:bodyPr lIns="0" tIns="0" rIns="0" bIns="0"/>
          <a:lstStyle>
            <a:lvl1pPr marL="0" indent="0" algn="ctr">
              <a:buNone/>
              <a:defRPr sz="800"/>
            </a:lvl1pPr>
            <a:lvl2pPr>
              <a:defRPr sz="800"/>
            </a:lvl2pPr>
            <a:lvl3pPr>
              <a:defRPr sz="800"/>
            </a:lvl3pPr>
            <a:lvl4pPr>
              <a:defRPr sz="800"/>
            </a:lvl4pPr>
            <a:lvl5pPr>
              <a:defRPr sz="800"/>
            </a:lvl5pPr>
          </a:lstStyle>
          <a:p>
            <a:pPr lvl="0"/>
            <a:r>
              <a:rPr lang="en-US" dirty="0"/>
              <a:t>Add “Access the text alternative for slide images.”</a:t>
            </a:r>
          </a:p>
        </p:txBody>
      </p:sp>
      <p:sp>
        <p:nvSpPr>
          <p:cNvPr id="14" name="Photo Credit"/>
          <p:cNvSpPr>
            <a:spLocks noGrp="1"/>
          </p:cNvSpPr>
          <p:nvPr>
            <p:ph type="body" sz="quarter" idx="16"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a:defRPr sz="800"/>
            </a:lvl2pPr>
            <a:lvl3pPr>
              <a:defRPr sz="800"/>
            </a:lvl3pPr>
            <a:lvl4pPr>
              <a:defRPr sz="800"/>
            </a:lvl4pPr>
            <a:lvl5pPr>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31276184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3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5146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8100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50292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6"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4" name="Photo Credit"/>
          <p:cNvSpPr>
            <a:spLocks noGrp="1"/>
          </p:cNvSpPr>
          <p:nvPr>
            <p:ph type="body" sz="quarter" idx="17"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3471652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4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17932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06324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394716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483108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57200" y="571500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8"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6" name="Photo Credit"/>
          <p:cNvSpPr>
            <a:spLocks noGrp="1"/>
          </p:cNvSpPr>
          <p:nvPr>
            <p:ph type="body" sz="quarter" idx="19"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3708010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5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663440" y="12954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21488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663440" y="21488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300228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663440" y="300228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8"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4" name="Content Placeholder 1"/>
          <p:cNvSpPr>
            <a:spLocks noGrp="1"/>
          </p:cNvSpPr>
          <p:nvPr>
            <p:ph idx="20"/>
          </p:nvPr>
        </p:nvSpPr>
        <p:spPr>
          <a:xfrm>
            <a:off x="457200" y="385572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
          <p:cNvSpPr>
            <a:spLocks noGrp="1"/>
          </p:cNvSpPr>
          <p:nvPr>
            <p:ph idx="21"/>
          </p:nvPr>
        </p:nvSpPr>
        <p:spPr>
          <a:xfrm>
            <a:off x="4663440" y="385572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1"/>
          <p:cNvSpPr>
            <a:spLocks noGrp="1"/>
          </p:cNvSpPr>
          <p:nvPr>
            <p:ph idx="22"/>
          </p:nvPr>
        </p:nvSpPr>
        <p:spPr>
          <a:xfrm>
            <a:off x="457200" y="470916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
          <p:cNvSpPr>
            <a:spLocks noGrp="1"/>
          </p:cNvSpPr>
          <p:nvPr>
            <p:ph idx="23"/>
          </p:nvPr>
        </p:nvSpPr>
        <p:spPr>
          <a:xfrm>
            <a:off x="4663440" y="470916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
          <p:cNvSpPr>
            <a:spLocks noGrp="1"/>
          </p:cNvSpPr>
          <p:nvPr>
            <p:ph idx="24"/>
          </p:nvPr>
        </p:nvSpPr>
        <p:spPr>
          <a:xfrm>
            <a:off x="457200" y="55626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
          <p:cNvSpPr>
            <a:spLocks noGrp="1"/>
          </p:cNvSpPr>
          <p:nvPr>
            <p:ph idx="25"/>
          </p:nvPr>
        </p:nvSpPr>
        <p:spPr>
          <a:xfrm>
            <a:off x="4663440" y="55626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Photo Credit"/>
          <p:cNvSpPr>
            <a:spLocks noGrp="1"/>
          </p:cNvSpPr>
          <p:nvPr>
            <p:ph type="body" sz="quarter" idx="26" hasCustomPrompt="1"/>
          </p:nvPr>
        </p:nvSpPr>
        <p:spPr>
          <a:xfrm>
            <a:off x="6473952" y="6705600"/>
            <a:ext cx="2670048" cy="155448"/>
          </a:xfrm>
          <a:prstGeom prst="rect">
            <a:avLst/>
          </a:prstGeom>
        </p:spPr>
        <p:txBody>
          <a:bodyPr lIns="0" tIns="0" rIns="45720" bIns="0"/>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3778544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d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457200" y="1143000"/>
            <a:ext cx="8229600" cy="1470025"/>
          </a:xfrm>
          <a:prstGeom prst="rect">
            <a:avLst/>
          </a:prstGeom>
        </p:spPr>
        <p:txBody>
          <a:bodyPr/>
          <a:lstStyle>
            <a:lvl1pPr>
              <a:defRPr sz="4800" b="1">
                <a:solidFill>
                  <a:srgbClr val="04617B"/>
                </a:solidFill>
                <a:latin typeface="+mj-lt"/>
              </a:defRPr>
            </a:lvl1pPr>
          </a:lstStyle>
          <a:p>
            <a:r>
              <a:rPr lang="en-US" dirty="0"/>
              <a:t>Click to edit Master title style</a:t>
            </a:r>
          </a:p>
        </p:txBody>
      </p:sp>
      <p:sp>
        <p:nvSpPr>
          <p:cNvPr id="3" name="Subtitle 2"/>
          <p:cNvSpPr>
            <a:spLocks noGrp="1"/>
          </p:cNvSpPr>
          <p:nvPr>
            <p:ph type="subTitle" idx="1"/>
          </p:nvPr>
        </p:nvSpPr>
        <p:spPr>
          <a:xfrm>
            <a:off x="457200" y="3048000"/>
            <a:ext cx="8229600" cy="1143000"/>
          </a:xfrm>
          <a:prstGeom prst="rect">
            <a:avLst/>
          </a:prstGeom>
        </p:spPr>
        <p:txBody>
          <a:bodyPr/>
          <a:lstStyle>
            <a:lvl1pPr marL="0" indent="0" algn="ctr">
              <a:buNone/>
              <a:defRPr>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Content Placeholder 5"/>
          <p:cNvSpPr>
            <a:spLocks noGrp="1"/>
          </p:cNvSpPr>
          <p:nvPr>
            <p:ph sz="quarter" idx="12" hasCustomPrompt="1"/>
          </p:nvPr>
        </p:nvSpPr>
        <p:spPr>
          <a:xfrm>
            <a:off x="1752600" y="5029200"/>
            <a:ext cx="5486400" cy="548640"/>
          </a:xfrm>
          <a:prstGeom prst="rect">
            <a:avLst/>
          </a:prstGeom>
        </p:spPr>
        <p:txBody>
          <a:bodyPr/>
          <a:lstStyle>
            <a:lvl1pPr algn="ctr">
              <a:defRPr sz="2800">
                <a:solidFill>
                  <a:srgbClr val="505050"/>
                </a:solidFill>
              </a:defRPr>
            </a:lvl1pPr>
          </a:lstStyle>
          <a:p>
            <a:pPr lvl="0"/>
            <a:r>
              <a:rPr lang="en-US" dirty="0"/>
              <a:t>Click to edit Master text styles</a:t>
            </a:r>
          </a:p>
        </p:txBody>
      </p:sp>
      <p:sp>
        <p:nvSpPr>
          <p:cNvPr id="7" name="Text Placeholder 15">
            <a:extLst>
              <a:ext uri="{FF2B5EF4-FFF2-40B4-BE49-F238E27FC236}">
                <a16:creationId xmlns:a16="http://schemas.microsoft.com/office/drawing/2014/main" id="{2F183A96-B26F-4657-AEA3-73BD139C94C6}"/>
              </a:ext>
            </a:extLst>
          </p:cNvPr>
          <p:cNvSpPr>
            <a:spLocks noGrp="1"/>
          </p:cNvSpPr>
          <p:nvPr>
            <p:ph type="body" sz="quarter" idx="13"/>
          </p:nvPr>
        </p:nvSpPr>
        <p:spPr>
          <a:xfrm>
            <a:off x="0" y="6248400"/>
            <a:ext cx="9144000" cy="502920"/>
          </a:xfrm>
          <a:prstGeom prst="rect">
            <a:avLst/>
          </a:prstGeom>
        </p:spPr>
        <p:txBody>
          <a:bodyPr anchor="ctr"/>
          <a:lstStyle>
            <a:lvl1pPr algn="ctr">
              <a:defRPr sz="800">
                <a:solidFill>
                  <a:schemeClr val="bg1"/>
                </a:solidFill>
              </a:defRPr>
            </a:lvl1pPr>
            <a:lvl2pPr algn="ctr">
              <a:defRPr/>
            </a:lvl2pPr>
            <a:lvl3pPr algn="ctr">
              <a:defRPr/>
            </a:lvl3pPr>
            <a:lvl4pPr algn="ctr">
              <a:defRPr/>
            </a:lvl4pPr>
            <a:lvl5pPr algn="ctr">
              <a:defRPr/>
            </a:lvl5pPr>
          </a:lstStyle>
          <a:p>
            <a:pPr lvl="0"/>
            <a:endParaRPr lang="en-US" dirty="0"/>
          </a:p>
        </p:txBody>
      </p:sp>
    </p:spTree>
    <p:extLst>
      <p:ext uri="{BB962C8B-B14F-4D97-AF65-F5344CB8AC3E}">
        <p14:creationId xmlns:p14="http://schemas.microsoft.com/office/powerpoint/2010/main" val="38599204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1A1A5-0185-4C8C-90C9-F4F89355814D}"/>
              </a:ext>
            </a:extLst>
          </p:cNvPr>
          <p:cNvSpPr>
            <a:spLocks noGrp="1"/>
          </p:cNvSpPr>
          <p:nvPr>
            <p:ph type="title"/>
          </p:nvPr>
        </p:nvSpPr>
        <p:spPr>
          <a:xfrm>
            <a:off x="3168362" y="365126"/>
            <a:ext cx="2807277" cy="383020"/>
          </a:xfrm>
          <a:prstGeom prst="rect">
            <a:avLst/>
          </a:prstGeom>
        </p:spPr>
        <p:txBody>
          <a:bodyPr anchor="ctr"/>
          <a:lstStyle>
            <a:lvl1pPr>
              <a:defRPr sz="1600"/>
            </a:lvl1pPr>
          </a:lstStyle>
          <a:p>
            <a:endParaRPr lang="en-US" dirty="0"/>
          </a:p>
        </p:txBody>
      </p:sp>
      <p:pic>
        <p:nvPicPr>
          <p:cNvPr id="3" name="MGH Logo">
            <a:extLst>
              <a:ext uri="{FF2B5EF4-FFF2-40B4-BE49-F238E27FC236}">
                <a16:creationId xmlns:a16="http://schemas.microsoft.com/office/drawing/2014/main" id="{A689E94F-7B33-4D5F-9F4A-42711CB2DD5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50211" y="1318936"/>
            <a:ext cx="2443579" cy="2443579"/>
          </a:xfrm>
          <a:prstGeom prst="rect">
            <a:avLst/>
          </a:prstGeom>
        </p:spPr>
      </p:pic>
      <p:sp>
        <p:nvSpPr>
          <p:cNvPr id="4" name="MGH Tagline">
            <a:extLst>
              <a:ext uri="{FF2B5EF4-FFF2-40B4-BE49-F238E27FC236}">
                <a16:creationId xmlns:a16="http://schemas.microsoft.com/office/drawing/2014/main" id="{DC2E3C99-F453-4C9E-A454-103DD24CF66E}"/>
              </a:ext>
            </a:extLst>
          </p:cNvPr>
          <p:cNvSpPr txBox="1"/>
          <p:nvPr userDrawn="1"/>
        </p:nvSpPr>
        <p:spPr>
          <a:xfrm>
            <a:off x="783662" y="4372424"/>
            <a:ext cx="757667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40" normalizeH="0" baseline="0" noProof="0" dirty="0">
                <a:ln>
                  <a:noFill/>
                </a:ln>
                <a:solidFill>
                  <a:srgbClr val="000000"/>
                </a:solidFill>
                <a:effectLst/>
                <a:uLnTx/>
                <a:uFillTx/>
                <a:latin typeface="Calibri (Body)"/>
                <a:ea typeface="Microsoft YaHei" panose="020B0503020204020204" pitchFamily="34" charset="-122"/>
                <a:cs typeface="+mn-cs"/>
              </a:rPr>
              <a:t>Because learning changes everything.</a:t>
            </a:r>
            <a:r>
              <a:rPr kumimoji="0" lang="en-US" sz="2400" b="0" i="0" u="none" strike="noStrike" kern="1200" cap="none" spc="40" normalizeH="0" baseline="40000" noProof="0" dirty="0">
                <a:ln>
                  <a:noFill/>
                </a:ln>
                <a:solidFill>
                  <a:srgbClr val="000000"/>
                </a:solidFill>
                <a:effectLst/>
                <a:uLnTx/>
                <a:uFillTx/>
                <a:latin typeface="Calibri (Body)"/>
                <a:ea typeface="Microsoft YaHei" panose="020B0503020204020204" pitchFamily="34" charset="-122"/>
                <a:cs typeface="+mn-cs"/>
              </a:rPr>
              <a:t>®</a:t>
            </a:r>
          </a:p>
        </p:txBody>
      </p:sp>
      <p:sp>
        <p:nvSpPr>
          <p:cNvPr id="5" name="MGH URL">
            <a:extLst>
              <a:ext uri="{FF2B5EF4-FFF2-40B4-BE49-F238E27FC236}">
                <a16:creationId xmlns:a16="http://schemas.microsoft.com/office/drawing/2014/main" id="{1DD63D4F-50BD-484B-9DAF-9C9A5B242C22}"/>
              </a:ext>
            </a:extLst>
          </p:cNvPr>
          <p:cNvSpPr txBox="1"/>
          <p:nvPr userDrawn="1"/>
        </p:nvSpPr>
        <p:spPr>
          <a:xfrm>
            <a:off x="2834780" y="5329121"/>
            <a:ext cx="3474441"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Calibri (Body)"/>
                <a:ea typeface="Microsoft YaHei" panose="020B0503020204020204" pitchFamily="34" charset="-122"/>
                <a:cs typeface="+mn-cs"/>
              </a:rPr>
              <a:t>www.mheducation.com</a:t>
            </a:r>
          </a:p>
        </p:txBody>
      </p:sp>
      <p:sp>
        <p:nvSpPr>
          <p:cNvPr id="7" name="Text Placeholder 15">
            <a:extLst>
              <a:ext uri="{FF2B5EF4-FFF2-40B4-BE49-F238E27FC236}">
                <a16:creationId xmlns:a16="http://schemas.microsoft.com/office/drawing/2014/main" id="{BD141979-4038-42C6-805B-8796EC2A4CDA}"/>
              </a:ext>
            </a:extLst>
          </p:cNvPr>
          <p:cNvSpPr>
            <a:spLocks noGrp="1"/>
          </p:cNvSpPr>
          <p:nvPr>
            <p:ph type="body" sz="quarter" idx="13"/>
          </p:nvPr>
        </p:nvSpPr>
        <p:spPr>
          <a:xfrm>
            <a:off x="0" y="6248400"/>
            <a:ext cx="9144000" cy="502920"/>
          </a:xfrm>
          <a:prstGeom prst="rect">
            <a:avLst/>
          </a:prstGeom>
        </p:spPr>
        <p:txBody>
          <a:bodyPr anchor="ctr"/>
          <a:lstStyle>
            <a:lvl1pPr marL="0" indent="0" algn="ctr">
              <a:buNone/>
              <a:defRPr sz="800">
                <a:solidFill>
                  <a:schemeClr val="bg1"/>
                </a:solidFill>
              </a:defRPr>
            </a:lvl1pPr>
            <a:lvl2pPr algn="ctr">
              <a:defRPr/>
            </a:lvl2pPr>
            <a:lvl3pPr algn="ctr">
              <a:defRPr/>
            </a:lvl3pPr>
            <a:lvl4pPr algn="ctr">
              <a:defRPr/>
            </a:lvl4pPr>
            <a:lvl5pPr algn="ctr">
              <a:defRPr/>
            </a:lvl5pPr>
          </a:lstStyle>
          <a:p>
            <a:pPr lvl="0"/>
            <a:endParaRPr lang="en-US" dirty="0"/>
          </a:p>
        </p:txBody>
      </p:sp>
    </p:spTree>
    <p:extLst>
      <p:ext uri="{BB962C8B-B14F-4D97-AF65-F5344CB8AC3E}">
        <p14:creationId xmlns:p14="http://schemas.microsoft.com/office/powerpoint/2010/main" val="158341406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No 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No 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No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No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No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3"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d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7556411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SmallRedBar-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SmallRedBar-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SmallRedBar-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SmallRedBar-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2"/>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SmallRedBar-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Blue Slide Title above text">
    <p:spTree>
      <p:nvGrpSpPr>
        <p:cNvPr id="1" name=""/>
        <p:cNvGrpSpPr/>
        <p:nvPr/>
      </p:nvGrpSpPr>
      <p:grpSpPr>
        <a:xfrm>
          <a:off x="0" y="0"/>
          <a:ext cx="0" cy="0"/>
          <a:chOff x="0" y="0"/>
          <a:chExt cx="0" cy="0"/>
        </a:xfrm>
      </p:grpSpPr>
      <p:sp>
        <p:nvSpPr>
          <p:cNvPr id="2" name="Slide Title"/>
          <p:cNvSpPr>
            <a:spLocks noGrp="1"/>
          </p:cNvSpPr>
          <p:nvPr>
            <p:ph type="ctrTitle"/>
          </p:nvPr>
        </p:nvSpPr>
        <p:spPr>
          <a:xfrm>
            <a:off x="1066800" y="1524000"/>
            <a:ext cx="7048500" cy="1470025"/>
          </a:xfrm>
          <a:prstGeom prst="rect">
            <a:avLst/>
          </a:prstGeom>
        </p:spPr>
        <p:txBody>
          <a:bodyPr/>
          <a:lstStyle>
            <a:lvl1pPr algn="l">
              <a:defRPr sz="4400">
                <a:solidFill>
                  <a:schemeClr val="bg1"/>
                </a:solidFill>
              </a:defRPr>
            </a:lvl1pPr>
          </a:lstStyle>
          <a:p>
            <a:r>
              <a:rPr lang="en-US" dirty="0"/>
              <a:t>Click to edit Master title style</a:t>
            </a:r>
          </a:p>
        </p:txBody>
      </p:sp>
      <p:sp>
        <p:nvSpPr>
          <p:cNvPr id="3" name="Subtitle 1"/>
          <p:cNvSpPr>
            <a:spLocks noGrp="1"/>
          </p:cNvSpPr>
          <p:nvPr>
            <p:ph type="subTitle" idx="1"/>
          </p:nvPr>
        </p:nvSpPr>
        <p:spPr>
          <a:xfrm>
            <a:off x="1066800" y="2971800"/>
            <a:ext cx="6400800" cy="1752600"/>
          </a:xfrm>
          <a:prstGeom prst="rect">
            <a:avLst/>
          </a:prstGeom>
        </p:spPr>
        <p:txBody>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38872374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Blue Slide 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722313" y="2643186"/>
            <a:ext cx="7202487" cy="1362075"/>
          </a:xfrm>
          <a:prstGeom prst="rect">
            <a:avLst/>
          </a:prstGeom>
        </p:spPr>
        <p:txBody>
          <a:bodyPr anchor="t"/>
          <a:lstStyle>
            <a:lvl1pPr algn="l">
              <a:defRPr sz="4400" b="1" cap="all">
                <a:solidFill>
                  <a:schemeClr val="bg1"/>
                </a:solidFill>
              </a:defRPr>
            </a:lvl1pPr>
          </a:lstStyle>
          <a:p>
            <a:r>
              <a:rPr lang="en-US" dirty="0"/>
              <a:t>Click to edit Master title style</a:t>
            </a:r>
          </a:p>
        </p:txBody>
      </p:sp>
      <p:sp>
        <p:nvSpPr>
          <p:cNvPr id="3" name="Text Placeholder 1"/>
          <p:cNvSpPr>
            <a:spLocks noGrp="1"/>
          </p:cNvSpPr>
          <p:nvPr>
            <p:ph type="body" idx="1"/>
          </p:nvPr>
        </p:nvSpPr>
        <p:spPr>
          <a:xfrm>
            <a:off x="722313" y="1143000"/>
            <a:ext cx="7202487" cy="1500187"/>
          </a:xfrm>
          <a:prstGeom prst="rect">
            <a:avLst/>
          </a:prstGeo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70531504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Plain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8" name="Text Placeholder 1"/>
          <p:cNvSpPr>
            <a:spLocks noGrp="1"/>
          </p:cNvSpPr>
          <p:nvPr>
            <p:ph type="body" sz="quarter" idx="12"/>
          </p:nvPr>
        </p:nvSpPr>
        <p:spPr>
          <a:xfrm>
            <a:off x="457200" y="1066800"/>
            <a:ext cx="8229600" cy="55626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
        <p:nvSpPr>
          <p:cNvPr id="7" name="Jump Link"/>
          <p:cNvSpPr>
            <a:spLocks noGrp="1"/>
          </p:cNvSpPr>
          <p:nvPr>
            <p:ph type="body" sz="quarter" idx="11" hasCustomPrompt="1"/>
          </p:nvPr>
        </p:nvSpPr>
        <p:spPr>
          <a:xfrm>
            <a:off x="3356610" y="66294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701755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Plain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8"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94921454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Plain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7" name="Header 3"/>
          <p:cNvSpPr>
            <a:spLocks noGrp="1"/>
          </p:cNvSpPr>
          <p:nvPr>
            <p:ph type="body" sz="quarter" idx="12"/>
          </p:nvPr>
        </p:nvSpPr>
        <p:spPr>
          <a:xfrm>
            <a:off x="457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5" name="Text Placeholder 3"/>
          <p:cNvSpPr>
            <a:spLocks noGrp="1"/>
          </p:cNvSpPr>
          <p:nvPr>
            <p:ph type="body" sz="quarter" idx="16"/>
          </p:nvPr>
        </p:nvSpPr>
        <p:spPr>
          <a:xfrm>
            <a:off x="457200" y="43434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0" name="Header 4"/>
          <p:cNvSpPr>
            <a:spLocks noGrp="1"/>
          </p:cNvSpPr>
          <p:nvPr>
            <p:ph type="body" sz="quarter" idx="13"/>
          </p:nvPr>
        </p:nvSpPr>
        <p:spPr>
          <a:xfrm>
            <a:off x="4648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7" name="Text Placeholder 4"/>
          <p:cNvSpPr>
            <a:spLocks noGrp="1"/>
          </p:cNvSpPr>
          <p:nvPr>
            <p:ph type="body" sz="quarter" idx="17"/>
          </p:nvPr>
        </p:nvSpPr>
        <p:spPr>
          <a:xfrm>
            <a:off x="4648200" y="43434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2"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656260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d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0741044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Red Bar Footer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5"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
        <p:nvSpPr>
          <p:cNvPr id="8" name="Text Placeholder 1"/>
          <p:cNvSpPr>
            <a:spLocks noGrp="1"/>
          </p:cNvSpPr>
          <p:nvPr>
            <p:ph type="body" sz="quarter" idx="12"/>
          </p:nvPr>
        </p:nvSpPr>
        <p:spPr>
          <a:xfrm>
            <a:off x="457200" y="990600"/>
            <a:ext cx="8229600" cy="54102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Tree>
    <p:extLst>
      <p:ext uri="{BB962C8B-B14F-4D97-AF65-F5344CB8AC3E}">
        <p14:creationId xmlns:p14="http://schemas.microsoft.com/office/powerpoint/2010/main" val="2678369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Red Bar Footer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3" name="Jump link"/>
          <p:cNvSpPr>
            <a:spLocks noGrp="1"/>
          </p:cNvSpPr>
          <p:nvPr>
            <p:ph type="body" sz="quarter" idx="13"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109974784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Red Bar Footer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7" name="Header 3"/>
          <p:cNvSpPr>
            <a:spLocks noGrp="1"/>
          </p:cNvSpPr>
          <p:nvPr>
            <p:ph type="body" sz="quarter" idx="12"/>
          </p:nvPr>
        </p:nvSpPr>
        <p:spPr>
          <a:xfrm>
            <a:off x="457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5" name="Text Placeholder 3"/>
          <p:cNvSpPr>
            <a:spLocks noGrp="1"/>
          </p:cNvSpPr>
          <p:nvPr>
            <p:ph type="body" sz="quarter" idx="16"/>
          </p:nvPr>
        </p:nvSpPr>
        <p:spPr>
          <a:xfrm>
            <a:off x="457200" y="42672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0" name="Header 4"/>
          <p:cNvSpPr>
            <a:spLocks noGrp="1"/>
          </p:cNvSpPr>
          <p:nvPr>
            <p:ph type="body" sz="quarter" idx="13"/>
          </p:nvPr>
        </p:nvSpPr>
        <p:spPr>
          <a:xfrm>
            <a:off x="4648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7" name="Text Placeholder 4"/>
          <p:cNvSpPr>
            <a:spLocks noGrp="1"/>
          </p:cNvSpPr>
          <p:nvPr>
            <p:ph type="body" sz="quarter" idx="17"/>
          </p:nvPr>
        </p:nvSpPr>
        <p:spPr>
          <a:xfrm>
            <a:off x="4648200" y="42672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8"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112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429000"/>
            <a:ext cx="561594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49530" y="4114800"/>
            <a:ext cx="561594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436620" y="4260273"/>
            <a:ext cx="569976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69.xml"/><Relationship Id="rId2" Type="http://schemas.openxmlformats.org/officeDocument/2006/relationships/slideLayout" Target="../slideLayouts/slideLayout68.xml"/><Relationship Id="rId1" Type="http://schemas.openxmlformats.org/officeDocument/2006/relationships/slideLayout" Target="../slideLayouts/slideLayout67.xml"/><Relationship Id="rId4"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72.xml"/><Relationship Id="rId2" Type="http://schemas.openxmlformats.org/officeDocument/2006/relationships/slideLayout" Target="../slideLayouts/slideLayout71.xml"/><Relationship Id="rId1" Type="http://schemas.openxmlformats.org/officeDocument/2006/relationships/slideLayout" Target="../slideLayouts/slideLayout70.xml"/><Relationship Id="rId4" Type="http://schemas.openxmlformats.org/officeDocument/2006/relationships/theme" Target="../theme/theme1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1.png"/><Relationship Id="rId4" Type="http://schemas.openxmlformats.org/officeDocument/2006/relationships/slideLayout" Target="../slideLayouts/slideLayout11.xml"/><Relationship Id="rId9" Type="http://schemas.openxmlformats.org/officeDocument/2006/relationships/image" Target="../media/image2.gi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theme" Target="../theme/theme3.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theme" Target="../theme/theme4.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6.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theme" Target="../theme/theme5.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50.xml"/></Relationships>
</file>

<file path=ppt/slideMasters/_rels/slideMaster7.xml.rels><?xml version="1.0" encoding="UTF-8" standalone="yes"?>
<Relationships xmlns="http://schemas.openxmlformats.org/package/2006/relationships"><Relationship Id="rId8" Type="http://schemas.openxmlformats.org/officeDocument/2006/relationships/theme" Target="../theme/theme7.xml"/><Relationship Id="rId3" Type="http://schemas.openxmlformats.org/officeDocument/2006/relationships/slideLayout" Target="../slideLayouts/slideLayout53.xml"/><Relationship Id="rId7" Type="http://schemas.openxmlformats.org/officeDocument/2006/relationships/slideLayout" Target="../slideLayouts/slideLayout57.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5" Type="http://schemas.openxmlformats.org/officeDocument/2006/relationships/slideLayout" Target="../slideLayouts/slideLayout55.xml"/><Relationship Id="rId4" Type="http://schemas.openxmlformats.org/officeDocument/2006/relationships/slideLayout" Target="../slideLayouts/slideLayout54.xml"/></Relationships>
</file>

<file path=ppt/slideMasters/_rels/slideMaster8.xml.rels><?xml version="1.0" encoding="UTF-8" standalone="yes"?>
<Relationships xmlns="http://schemas.openxmlformats.org/package/2006/relationships"><Relationship Id="rId8" Type="http://schemas.openxmlformats.org/officeDocument/2006/relationships/theme" Target="../theme/theme8.xml"/><Relationship Id="rId3" Type="http://schemas.openxmlformats.org/officeDocument/2006/relationships/slideLayout" Target="../slideLayouts/slideLayout60.xml"/><Relationship Id="rId7" Type="http://schemas.openxmlformats.org/officeDocument/2006/relationships/slideLayout" Target="../slideLayouts/slideLayout64.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5" Type="http://schemas.openxmlformats.org/officeDocument/2006/relationships/slideLayout" Target="../slideLayouts/slideLayout62.xml"/><Relationship Id="rId4" Type="http://schemas.openxmlformats.org/officeDocument/2006/relationships/slideLayout" Target="../slideLayouts/slideLayout61.xml"/></Relationships>
</file>

<file path=ppt/slideMasters/_rels/slideMaster9.xml.rels><?xml version="1.0" encoding="UTF-8" standalone="yes"?>
<Relationships xmlns="http://schemas.openxmlformats.org/package/2006/relationships"><Relationship Id="rId3" Type="http://schemas.openxmlformats.org/officeDocument/2006/relationships/theme" Target="../theme/theme9.xml"/><Relationship Id="rId2" Type="http://schemas.openxmlformats.org/officeDocument/2006/relationships/slideLayout" Target="../slideLayouts/slideLayout66.xml"/><Relationship Id="rId1" Type="http://schemas.openxmlformats.org/officeDocument/2006/relationships/slideLayout" Target="../slideLayouts/slideLayout65.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Red Bar"/>
          <p:cNvSpPr/>
          <p:nvPr userDrawn="1"/>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5" name="MGH Tagline">
            <a:extLst>
              <a:ext uri="{FF2B5EF4-FFF2-40B4-BE49-F238E27FC236}">
                <a16:creationId xmlns:a16="http://schemas.microsoft.com/office/drawing/2014/main" id="{551C0DC3-14CD-42B1-8E57-09AA13CEA73E}"/>
              </a:ext>
            </a:extLst>
          </p:cNvPr>
          <p:cNvSpPr txBox="1"/>
          <p:nvPr userDrawn="1"/>
        </p:nvSpPr>
        <p:spPr>
          <a:xfrm>
            <a:off x="5105400" y="137694"/>
            <a:ext cx="3886200" cy="369332"/>
          </a:xfrm>
          <a:prstGeom prst="rect">
            <a:avLst/>
          </a:prstGeom>
          <a:noFill/>
        </p:spPr>
        <p:txBody>
          <a:bodyPr wrap="square" lIns="45720" rIns="4572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spc="40" dirty="0">
                <a:effectLst/>
                <a:latin typeface="Calibri (Body)"/>
                <a:ea typeface="Calibri" panose="020F0502020204030204" pitchFamily="34" charset="0"/>
              </a:rPr>
              <a:t>Because learning changes everything.</a:t>
            </a:r>
            <a:r>
              <a:rPr lang="en-US" sz="1800" spc="40" baseline="60000" dirty="0">
                <a:effectLst/>
                <a:latin typeface="Calibri (Body)"/>
                <a:ea typeface="Calibri" panose="020F0502020204030204" pitchFamily="34" charset="0"/>
              </a:rPr>
              <a:t>®</a:t>
            </a:r>
            <a:endParaRPr lang="en-US" sz="1800" spc="40" baseline="60000" dirty="0">
              <a:latin typeface="Calibri (Body)"/>
            </a:endParaRPr>
          </a:p>
        </p:txBody>
      </p:sp>
      <p:pic>
        <p:nvPicPr>
          <p:cNvPr id="6" name="MGH logo">
            <a:extLst>
              <a:ext uri="{FF2B5EF4-FFF2-40B4-BE49-F238E27FC236}">
                <a16:creationId xmlns:a16="http://schemas.microsoft.com/office/drawing/2014/main" id="{EE57EC07-C9DB-4177-A91D-5815B6041D65}"/>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spTree>
    <p:extLst>
      <p:ext uri="{BB962C8B-B14F-4D97-AF65-F5344CB8AC3E}">
        <p14:creationId xmlns:p14="http://schemas.microsoft.com/office/powerpoint/2010/main" val="1066235593"/>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33" r:id="rId5"/>
    <p:sldLayoutId id="2147483734" r:id="rId6"/>
    <p:sldLayoutId id="2147483914"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marR="0" indent="0" algn="r" defTabSz="914400" rtl="0" eaLnBrk="1" fontAlgn="auto" latinLnBrk="0" hangingPunct="1">
        <a:lnSpc>
          <a:spcPct val="100000"/>
        </a:lnSpc>
        <a:spcBef>
          <a:spcPts val="0"/>
        </a:spcBef>
        <a:spcAft>
          <a:spcPts val="0"/>
        </a:spcAft>
        <a:buClrTx/>
        <a:buSzTx/>
        <a:buFontTx/>
        <a:buNone/>
        <a:tabLst/>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Copyright" descr="©McGraw-Hill Education&#10;">
            <a:extLst>
              <a:ext uri="{FF2B5EF4-FFF2-40B4-BE49-F238E27FC236}">
                <a16:creationId xmlns:a16="http://schemas.microsoft.com/office/drawing/2014/main" id="{F7D4D870-8763-40CD-8AA9-1CFD002FFBDB}"/>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tx1"/>
                </a:solidFill>
                <a:latin typeface="+mn-lt"/>
              </a:rPr>
              <a:t>© McGraw Hill LLC</a:t>
            </a:r>
          </a:p>
        </p:txBody>
      </p:sp>
    </p:spTree>
    <p:extLst>
      <p:ext uri="{BB962C8B-B14F-4D97-AF65-F5344CB8AC3E}">
        <p14:creationId xmlns:p14="http://schemas.microsoft.com/office/powerpoint/2010/main" val="782738187"/>
      </p:ext>
    </p:extLst>
  </p:cSld>
  <p:clrMap bg1="lt1" tx1="dk1" bg2="lt2" tx2="dk2" accent1="accent1" accent2="accent2" accent3="accent3" accent4="accent4" accent5="accent5" accent6="accent6" hlink="hlink" folHlink="folHlink"/>
  <p:sldLayoutIdLst>
    <p:sldLayoutId id="2147483902" r:id="rId1"/>
    <p:sldLayoutId id="2147483906" r:id="rId2"/>
    <p:sldLayoutId id="21474837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4" name="Copyright" descr="©McGraw-Hill Education&#10;">
            <a:extLst>
              <a:ext uri="{FF2B5EF4-FFF2-40B4-BE49-F238E27FC236}">
                <a16:creationId xmlns:a16="http://schemas.microsoft.com/office/drawing/2014/main" id="{D36F3130-2AA1-4F0C-9FF9-3494F01B93B1}"/>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bg1"/>
                </a:solidFill>
                <a:latin typeface="+mn-lt"/>
              </a:rPr>
              <a:t>© McGraw Hill LLC</a:t>
            </a:r>
          </a:p>
        </p:txBody>
      </p:sp>
    </p:spTree>
    <p:extLst>
      <p:ext uri="{BB962C8B-B14F-4D97-AF65-F5344CB8AC3E}">
        <p14:creationId xmlns:p14="http://schemas.microsoft.com/office/powerpoint/2010/main" val="2366522392"/>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MH Tagline" descr="Tag line: Because learning changes everything™"/>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0" y="6257775"/>
            <a:ext cx="3371850" cy="476250"/>
          </a:xfrm>
          <a:prstGeom prst="rect">
            <a:avLst/>
          </a:prstGeom>
        </p:spPr>
      </p:pic>
      <p:pic>
        <p:nvPicPr>
          <p:cNvPr id="4" name="MGH logo">
            <a:extLst>
              <a:ext uri="{FF2B5EF4-FFF2-40B4-BE49-F238E27FC236}">
                <a16:creationId xmlns:a16="http://schemas.microsoft.com/office/drawing/2014/main" id="{5CE318A8-EED4-4AC3-BE8B-49F692429A1B}"/>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spTree>
    <p:extLst>
      <p:ext uri="{BB962C8B-B14F-4D97-AF65-F5344CB8AC3E}">
        <p14:creationId xmlns:p14="http://schemas.microsoft.com/office/powerpoint/2010/main" val="1460950632"/>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Copyright" descr="©McGraw-Hill Education&#10;">
            <a:extLst>
              <a:ext uri="{FF2B5EF4-FFF2-40B4-BE49-F238E27FC236}">
                <a16:creationId xmlns:a16="http://schemas.microsoft.com/office/drawing/2014/main" id="{C51484D2-9E4F-4D29-BD56-C7D100130C25}"/>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tx1"/>
                </a:solidFill>
                <a:latin typeface="+mn-lt"/>
              </a:rPr>
              <a:t>© McGraw Hill LLC</a:t>
            </a:r>
          </a:p>
        </p:txBody>
      </p:sp>
    </p:spTree>
    <p:extLst>
      <p:ext uri="{BB962C8B-B14F-4D97-AF65-F5344CB8AC3E}">
        <p14:creationId xmlns:p14="http://schemas.microsoft.com/office/powerpoint/2010/main" val="1192571768"/>
      </p:ext>
    </p:extLst>
  </p:cSld>
  <p:clrMap bg1="lt1" tx1="dk1" bg2="lt2" tx2="dk2" accent1="accent1" accent2="accent2" accent3="accent3" accent4="accent4" accent5="accent5" accent6="accent6" hlink="hlink" folHlink="folHlink"/>
  <p:sldLayoutIdLst>
    <p:sldLayoutId id="2147483751" r:id="rId1"/>
    <p:sldLayoutId id="2147483896" r:id="rId2"/>
    <p:sldLayoutId id="2147483965" r:id="rId3"/>
    <p:sldLayoutId id="2147483753" r:id="rId4"/>
    <p:sldLayoutId id="2147483908" r:id="rId5"/>
    <p:sldLayoutId id="2147483950" r:id="rId6"/>
    <p:sldLayoutId id="2147483757" r:id="rId7"/>
    <p:sldLayoutId id="2147483877" r:id="rId8"/>
    <p:sldLayoutId id="2147483761" r:id="rId9"/>
    <p:sldLayoutId id="2147483800"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4" name="Copyright" descr="©McGraw-Hill Education&#10;">
            <a:extLst>
              <a:ext uri="{FF2B5EF4-FFF2-40B4-BE49-F238E27FC236}">
                <a16:creationId xmlns:a16="http://schemas.microsoft.com/office/drawing/2014/main" id="{75C26904-0504-4FBD-BFFA-0AB16247484D}"/>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bg1"/>
                </a:solidFill>
                <a:latin typeface="+mn-lt"/>
              </a:rPr>
              <a:t>© McGraw Hill LLC</a:t>
            </a:r>
          </a:p>
        </p:txBody>
      </p:sp>
    </p:spTree>
    <p:extLst>
      <p:ext uri="{BB962C8B-B14F-4D97-AF65-F5344CB8AC3E}">
        <p14:creationId xmlns:p14="http://schemas.microsoft.com/office/powerpoint/2010/main" val="1283304046"/>
      </p:ext>
    </p:extLst>
  </p:cSld>
  <p:clrMap bg1="lt1" tx1="dk1" bg2="lt2" tx2="dk2" accent1="accent1" accent2="accent2" accent3="accent3" accent4="accent4" accent5="accent5" accent6="accent6" hlink="hlink" folHlink="folHlink"/>
  <p:sldLayoutIdLst>
    <p:sldLayoutId id="2147483951" r:id="rId1"/>
    <p:sldLayoutId id="2147483966" r:id="rId2"/>
    <p:sldLayoutId id="2147483971" r:id="rId3"/>
    <p:sldLayoutId id="2147483967" r:id="rId4"/>
    <p:sldLayoutId id="2147483968" r:id="rId5"/>
    <p:sldLayoutId id="2147483969" r:id="rId6"/>
    <p:sldLayoutId id="2147483970" r:id="rId7"/>
    <p:sldLayoutId id="2147483953" r:id="rId8"/>
    <p:sldLayoutId id="2147483954" r:id="rId9"/>
    <p:sldLayoutId id="2147483955" r:id="rId10"/>
    <p:sldLayoutId id="2147483956" r:id="rId11"/>
    <p:sldLayoutId id="2147483957" r:id="rId12"/>
    <p:sldLayoutId id="2147483958" r:id="rId13"/>
    <p:sldLayoutId id="2147483959" r:id="rId1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4" name="Copyright" descr="©McGraw-Hill Education&#10;">
            <a:extLst>
              <a:ext uri="{FF2B5EF4-FFF2-40B4-BE49-F238E27FC236}">
                <a16:creationId xmlns:a16="http://schemas.microsoft.com/office/drawing/2014/main" id="{26476B0B-206B-4AFE-9AEC-D3FA261CB927}"/>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bg1"/>
                </a:solidFill>
                <a:latin typeface="+mn-lt"/>
              </a:rPr>
              <a:t>© McGraw Hill LLC</a:t>
            </a:r>
          </a:p>
        </p:txBody>
      </p:sp>
    </p:spTree>
    <p:extLst>
      <p:ext uri="{BB962C8B-B14F-4D97-AF65-F5344CB8AC3E}">
        <p14:creationId xmlns:p14="http://schemas.microsoft.com/office/powerpoint/2010/main" val="1780142723"/>
      </p:ext>
    </p:extLst>
  </p:cSld>
  <p:clrMap bg1="lt1" tx1="dk1" bg2="lt2" tx2="dk2" accent1="accent1" accent2="accent2" accent3="accent3" accent4="accent4" accent5="accent5" accent6="accent6" hlink="hlink" folHlink="folHlink"/>
  <p:sldLayoutIdLst>
    <p:sldLayoutId id="2147483985" r:id="rId1"/>
    <p:sldLayoutId id="2147483987" r:id="rId2"/>
    <p:sldLayoutId id="2147483986" r:id="rId3"/>
    <p:sldLayoutId id="2147483974" r:id="rId4"/>
    <p:sldLayoutId id="2147483975" r:id="rId5"/>
    <p:sldLayoutId id="2147483977" r:id="rId6"/>
    <p:sldLayoutId id="2147483978" r:id="rId7"/>
    <p:sldLayoutId id="2147483979" r:id="rId8"/>
    <p:sldLayoutId id="2147483980" r:id="rId9"/>
    <p:sldLayoutId id="2147483981" r:id="rId10"/>
    <p:sldLayoutId id="2147483982"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a:extLst>
              <a:ext uri="{FF2B5EF4-FFF2-40B4-BE49-F238E27FC236}">
                <a16:creationId xmlns:a16="http://schemas.microsoft.com/office/drawing/2014/main" id="{D5C57365-728F-4B6F-B61C-7A6AEA8B4DF0}"/>
              </a:ext>
            </a:extLst>
          </p:cNvPr>
          <p:cNvSpPr/>
          <p:nvPr userDrawn="1"/>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Tree>
    <p:extLst>
      <p:ext uri="{BB962C8B-B14F-4D97-AF65-F5344CB8AC3E}">
        <p14:creationId xmlns:p14="http://schemas.microsoft.com/office/powerpoint/2010/main" val="825230114"/>
      </p:ext>
    </p:extLst>
  </p:cSld>
  <p:clrMap bg1="lt1" tx1="dk1" bg2="lt2" tx2="dk2" accent1="accent1" accent2="accent2" accent3="accent3" accent4="accent4" accent5="accent5" accent6="accent6" hlink="hlink" folHlink="folHlink"/>
  <p:sldLayoutIdLst>
    <p:sldLayoutId id="2147483984" r:id="rId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Copyright" descr="©McGraw-Hill Education&#10;">
            <a:extLst>
              <a:ext uri="{FF2B5EF4-FFF2-40B4-BE49-F238E27FC236}">
                <a16:creationId xmlns:a16="http://schemas.microsoft.com/office/drawing/2014/main" id="{C7FDD0E5-F1A0-4A6C-ABA7-24F1D54CECDB}"/>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tx1"/>
                </a:solidFill>
                <a:latin typeface="+mn-lt"/>
              </a:rPr>
              <a:t>© McGraw Hill LLC</a:t>
            </a:r>
          </a:p>
        </p:txBody>
      </p:sp>
    </p:spTree>
    <p:extLst>
      <p:ext uri="{BB962C8B-B14F-4D97-AF65-F5344CB8AC3E}">
        <p14:creationId xmlns:p14="http://schemas.microsoft.com/office/powerpoint/2010/main" val="85764253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629400"/>
            <a:ext cx="9144000" cy="2286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4" name="Copyright" descr="©McGraw-Hill Education&#10;">
            <a:extLst>
              <a:ext uri="{FF2B5EF4-FFF2-40B4-BE49-F238E27FC236}">
                <a16:creationId xmlns:a16="http://schemas.microsoft.com/office/drawing/2014/main" id="{D09A8F51-305A-455B-B502-C76B986575EB}"/>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bg1"/>
                </a:solidFill>
                <a:latin typeface="+mn-lt"/>
              </a:rPr>
              <a:t>© McGraw Hill LLC</a:t>
            </a:r>
          </a:p>
        </p:txBody>
      </p:sp>
    </p:spTree>
    <p:extLst>
      <p:ext uri="{BB962C8B-B14F-4D97-AF65-F5344CB8AC3E}">
        <p14:creationId xmlns:p14="http://schemas.microsoft.com/office/powerpoint/2010/main" val="520106136"/>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ackground"/>
          <p:cNvSpPr/>
          <p:nvPr userDrawn="1"/>
        </p:nvSpPr>
        <p:spPr>
          <a:xfrm>
            <a:off x="0" y="0"/>
            <a:ext cx="9144000" cy="6858000"/>
          </a:xfrm>
          <a:prstGeom prst="rect">
            <a:avLst/>
          </a:prstGeom>
          <a:solidFill>
            <a:srgbClr val="3070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MH BG Image"/>
          <p:cNvPicPr>
            <a:picLocks noChangeAspect="1"/>
          </p:cNvPicPr>
          <p:nvPr userDrawn="1"/>
        </p:nvPicPr>
        <p:blipFill rotWithShape="1">
          <a:blip r:embed="rId4" cstate="screen">
            <a:alphaModFix amt="25000"/>
            <a:extLst>
              <a:ext uri="{28A0092B-C50C-407E-A947-70E740481C1C}">
                <a14:useLocalDpi xmlns:a14="http://schemas.microsoft.com/office/drawing/2010/main"/>
              </a:ext>
            </a:extLst>
          </a:blip>
          <a:srcRect r="28644" b="27282"/>
          <a:stretch/>
        </p:blipFill>
        <p:spPr>
          <a:xfrm>
            <a:off x="461821" y="1943668"/>
            <a:ext cx="8682180" cy="4914333"/>
          </a:xfrm>
          <a:prstGeom prst="rect">
            <a:avLst/>
          </a:prstGeom>
        </p:spPr>
      </p:pic>
      <p:sp>
        <p:nvSpPr>
          <p:cNvPr id="5" name="Copyright" descr="©McGraw-Hill Education&#10;">
            <a:extLst>
              <a:ext uri="{FF2B5EF4-FFF2-40B4-BE49-F238E27FC236}">
                <a16:creationId xmlns:a16="http://schemas.microsoft.com/office/drawing/2014/main" id="{25E4CDD6-C943-4020-93B0-7407E45135C5}"/>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bg1"/>
                </a:solidFill>
                <a:latin typeface="+mn-lt"/>
              </a:rPr>
              <a:t>© McGraw Hill LLC</a:t>
            </a:r>
          </a:p>
        </p:txBody>
      </p:sp>
    </p:spTree>
    <p:extLst>
      <p:ext uri="{BB962C8B-B14F-4D97-AF65-F5344CB8AC3E}">
        <p14:creationId xmlns:p14="http://schemas.microsoft.com/office/powerpoint/2010/main" val="263611861"/>
      </p:ext>
    </p:extLst>
  </p:cSld>
  <p:clrMap bg1="lt1" tx1="dk1" bg2="lt2" tx2="dk2" accent1="accent1" accent2="accent2" accent3="accent3" accent4="accent4" accent5="accent5" accent6="accent6" hlink="hlink" folHlink="folHlink"/>
  <p:sldLayoutIdLst>
    <p:sldLayoutId id="2147483677" r:id="rId1"/>
    <p:sldLayoutId id="2147483769"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1.xml.rels><?xml version="1.0" encoding="UTF-8" standalone="yes"?>
<Relationships xmlns="http://schemas.openxmlformats.org/package/2006/relationships"><Relationship Id="rId13" Type="http://schemas.openxmlformats.org/officeDocument/2006/relationships/image" Target="../media/image10.wmf"/><Relationship Id="rId18" Type="http://schemas.openxmlformats.org/officeDocument/2006/relationships/oleObject" Target="../embeddings/oleObject9.bin"/><Relationship Id="rId26" Type="http://schemas.openxmlformats.org/officeDocument/2006/relationships/oleObject" Target="../embeddings/oleObject13.bin"/><Relationship Id="rId3" Type="http://schemas.openxmlformats.org/officeDocument/2006/relationships/image" Target="../media/image5.wmf"/><Relationship Id="rId21" Type="http://schemas.openxmlformats.org/officeDocument/2006/relationships/image" Target="../media/image14.wmf"/><Relationship Id="rId34" Type="http://schemas.openxmlformats.org/officeDocument/2006/relationships/oleObject" Target="../embeddings/oleObject17.bin"/><Relationship Id="rId7" Type="http://schemas.openxmlformats.org/officeDocument/2006/relationships/image" Target="../media/image7.wmf"/><Relationship Id="rId12" Type="http://schemas.openxmlformats.org/officeDocument/2006/relationships/oleObject" Target="../embeddings/oleObject6.bin"/><Relationship Id="rId17" Type="http://schemas.openxmlformats.org/officeDocument/2006/relationships/image" Target="../media/image12.wmf"/><Relationship Id="rId25" Type="http://schemas.openxmlformats.org/officeDocument/2006/relationships/image" Target="../media/image16.wmf"/><Relationship Id="rId33" Type="http://schemas.openxmlformats.org/officeDocument/2006/relationships/image" Target="../media/image20.wmf"/><Relationship Id="rId2" Type="http://schemas.openxmlformats.org/officeDocument/2006/relationships/oleObject" Target="../embeddings/oleObject1.bin"/><Relationship Id="rId16" Type="http://schemas.openxmlformats.org/officeDocument/2006/relationships/oleObject" Target="../embeddings/oleObject8.bin"/><Relationship Id="rId20" Type="http://schemas.openxmlformats.org/officeDocument/2006/relationships/oleObject" Target="../embeddings/oleObject10.bin"/><Relationship Id="rId29" Type="http://schemas.openxmlformats.org/officeDocument/2006/relationships/image" Target="../media/image18.wmf"/><Relationship Id="rId1" Type="http://schemas.openxmlformats.org/officeDocument/2006/relationships/slideLayout" Target="../slideLayouts/slideLayout39.xml"/><Relationship Id="rId6" Type="http://schemas.openxmlformats.org/officeDocument/2006/relationships/oleObject" Target="../embeddings/oleObject3.bin"/><Relationship Id="rId11" Type="http://schemas.openxmlformats.org/officeDocument/2006/relationships/image" Target="../media/image9.wmf"/><Relationship Id="rId24" Type="http://schemas.openxmlformats.org/officeDocument/2006/relationships/oleObject" Target="../embeddings/oleObject12.bin"/><Relationship Id="rId32" Type="http://schemas.openxmlformats.org/officeDocument/2006/relationships/oleObject" Target="../embeddings/oleObject16.bin"/><Relationship Id="rId5" Type="http://schemas.openxmlformats.org/officeDocument/2006/relationships/image" Target="../media/image6.wmf"/><Relationship Id="rId15" Type="http://schemas.openxmlformats.org/officeDocument/2006/relationships/image" Target="../media/image11.wmf"/><Relationship Id="rId23" Type="http://schemas.openxmlformats.org/officeDocument/2006/relationships/image" Target="../media/image15.wmf"/><Relationship Id="rId28" Type="http://schemas.openxmlformats.org/officeDocument/2006/relationships/oleObject" Target="../embeddings/oleObject14.bin"/><Relationship Id="rId10" Type="http://schemas.openxmlformats.org/officeDocument/2006/relationships/oleObject" Target="../embeddings/oleObject5.bin"/><Relationship Id="rId19" Type="http://schemas.openxmlformats.org/officeDocument/2006/relationships/image" Target="../media/image13.wmf"/><Relationship Id="rId31" Type="http://schemas.openxmlformats.org/officeDocument/2006/relationships/image" Target="../media/image19.wmf"/><Relationship Id="rId4" Type="http://schemas.openxmlformats.org/officeDocument/2006/relationships/oleObject" Target="../embeddings/oleObject2.bin"/><Relationship Id="rId9" Type="http://schemas.openxmlformats.org/officeDocument/2006/relationships/image" Target="../media/image8.wmf"/><Relationship Id="rId14" Type="http://schemas.openxmlformats.org/officeDocument/2006/relationships/oleObject" Target="../embeddings/oleObject7.bin"/><Relationship Id="rId22" Type="http://schemas.openxmlformats.org/officeDocument/2006/relationships/oleObject" Target="../embeddings/oleObject11.bin"/><Relationship Id="rId27" Type="http://schemas.openxmlformats.org/officeDocument/2006/relationships/image" Target="../media/image17.wmf"/><Relationship Id="rId30" Type="http://schemas.openxmlformats.org/officeDocument/2006/relationships/oleObject" Target="../embeddings/oleObject15.bin"/><Relationship Id="rId35" Type="http://schemas.openxmlformats.org/officeDocument/2006/relationships/image" Target="../media/image21.wmf"/><Relationship Id="rId8"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23.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oleObject" Target="../embeddings/oleObject18.bin"/><Relationship Id="rId1" Type="http://schemas.openxmlformats.org/officeDocument/2006/relationships/slideLayout" Target="../slideLayouts/slideLayout39.xml"/><Relationship Id="rId5" Type="http://schemas.openxmlformats.org/officeDocument/2006/relationships/image" Target="../media/image23.wmf"/><Relationship Id="rId4" Type="http://schemas.openxmlformats.org/officeDocument/2006/relationships/oleObject" Target="../embeddings/oleObject19.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27.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oleObject" Target="../embeddings/oleObject20.bin"/><Relationship Id="rId1" Type="http://schemas.openxmlformats.org/officeDocument/2006/relationships/slideLayout" Target="../slideLayouts/slideLayout45.xml"/></Relationships>
</file>

<file path=ppt/slides/_rels/slide28.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oleObject" Target="../embeddings/oleObject21.bin"/><Relationship Id="rId1" Type="http://schemas.openxmlformats.org/officeDocument/2006/relationships/slideLayout" Target="../slideLayouts/slideLayout44.xml"/></Relationships>
</file>

<file path=ppt/slides/_rels/slide29.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oleObject" Target="../embeddings/oleObject22.bin"/><Relationship Id="rId1" Type="http://schemas.openxmlformats.org/officeDocument/2006/relationships/slideLayout" Target="../slideLayouts/slideLayout4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31.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46.xml"/></Relationships>
</file>

<file path=ppt/slides/_rels/slide32.xml.rels><?xml version="1.0" encoding="UTF-8" standalone="yes"?>
<Relationships xmlns="http://schemas.openxmlformats.org/package/2006/relationships"><Relationship Id="rId3" Type="http://schemas.openxmlformats.org/officeDocument/2006/relationships/image" Target="../media/image29.jpg"/><Relationship Id="rId2" Type="http://schemas.openxmlformats.org/officeDocument/2006/relationships/image" Target="../media/image28.jpg"/><Relationship Id="rId1" Type="http://schemas.openxmlformats.org/officeDocument/2006/relationships/slideLayout" Target="../slideLayouts/slideLayout47.xml"/><Relationship Id="rId5" Type="http://schemas.openxmlformats.org/officeDocument/2006/relationships/slide" Target="slide65.xml"/><Relationship Id="rId4" Type="http://schemas.openxmlformats.org/officeDocument/2006/relationships/slide" Target="slide6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34.xml.rels><?xml version="1.0" encoding="UTF-8" standalone="yes"?>
<Relationships xmlns="http://schemas.openxmlformats.org/package/2006/relationships"><Relationship Id="rId3" Type="http://schemas.openxmlformats.org/officeDocument/2006/relationships/slide" Target="slide67.xml"/><Relationship Id="rId2" Type="http://schemas.openxmlformats.org/officeDocument/2006/relationships/image" Target="../media/image30.png"/><Relationship Id="rId1" Type="http://schemas.openxmlformats.org/officeDocument/2006/relationships/slideLayout" Target="../slideLayouts/slideLayout47.xml"/><Relationship Id="rId4" Type="http://schemas.openxmlformats.org/officeDocument/2006/relationships/slide" Target="slide6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43.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oleObject" Target="../embeddings/oleObject23.bin"/><Relationship Id="rId1" Type="http://schemas.openxmlformats.org/officeDocument/2006/relationships/slideLayout" Target="../slideLayouts/slideLayout39.x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image" Target="../media/image32.jpg"/><Relationship Id="rId1" Type="http://schemas.openxmlformats.org/officeDocument/2006/relationships/slideLayout" Target="../slideLayouts/slideLayout46.xml"/><Relationship Id="rId4" Type="http://schemas.openxmlformats.org/officeDocument/2006/relationships/image" Target="../media/image33.wmf"/></Relationships>
</file>

<file path=ppt/slides/_rels/slide45.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image" Target="../media/image34.wmf"/><Relationship Id="rId7" Type="http://schemas.openxmlformats.org/officeDocument/2006/relationships/image" Target="../media/image36.wmf"/><Relationship Id="rId2" Type="http://schemas.openxmlformats.org/officeDocument/2006/relationships/oleObject" Target="../embeddings/oleObject25.bin"/><Relationship Id="rId1" Type="http://schemas.openxmlformats.org/officeDocument/2006/relationships/slideLayout" Target="../slideLayouts/slideLayout48.xml"/><Relationship Id="rId6" Type="http://schemas.openxmlformats.org/officeDocument/2006/relationships/oleObject" Target="../embeddings/oleObject27.bin"/><Relationship Id="rId11" Type="http://schemas.openxmlformats.org/officeDocument/2006/relationships/image" Target="../media/image38.wmf"/><Relationship Id="rId5" Type="http://schemas.openxmlformats.org/officeDocument/2006/relationships/image" Target="../media/image35.wmf"/><Relationship Id="rId10" Type="http://schemas.openxmlformats.org/officeDocument/2006/relationships/oleObject" Target="../embeddings/oleObject29.bin"/><Relationship Id="rId4" Type="http://schemas.openxmlformats.org/officeDocument/2006/relationships/oleObject" Target="../embeddings/oleObject26.bin"/><Relationship Id="rId9" Type="http://schemas.openxmlformats.org/officeDocument/2006/relationships/image" Target="../media/image37.wmf"/></Relationships>
</file>

<file path=ppt/slides/_rels/slide46.xml.rels><?xml version="1.0" encoding="UTF-8" standalone="yes"?>
<Relationships xmlns="http://schemas.openxmlformats.org/package/2006/relationships"><Relationship Id="rId8" Type="http://schemas.openxmlformats.org/officeDocument/2006/relationships/oleObject" Target="../embeddings/oleObject33.bin"/><Relationship Id="rId3" Type="http://schemas.openxmlformats.org/officeDocument/2006/relationships/image" Target="../media/image39.wmf"/><Relationship Id="rId7" Type="http://schemas.openxmlformats.org/officeDocument/2006/relationships/image" Target="../media/image41.wmf"/><Relationship Id="rId2" Type="http://schemas.openxmlformats.org/officeDocument/2006/relationships/oleObject" Target="../embeddings/oleObject30.bin"/><Relationship Id="rId1" Type="http://schemas.openxmlformats.org/officeDocument/2006/relationships/slideLayout" Target="../slideLayouts/slideLayout48.xml"/><Relationship Id="rId6" Type="http://schemas.openxmlformats.org/officeDocument/2006/relationships/oleObject" Target="../embeddings/oleObject32.bin"/><Relationship Id="rId5" Type="http://schemas.openxmlformats.org/officeDocument/2006/relationships/image" Target="../media/image40.wmf"/><Relationship Id="rId4" Type="http://schemas.openxmlformats.org/officeDocument/2006/relationships/oleObject" Target="../embeddings/oleObject31.bin"/><Relationship Id="rId9" Type="http://schemas.openxmlformats.org/officeDocument/2006/relationships/image" Target="../media/image42.wmf"/></Relationships>
</file>

<file path=ppt/slides/_rels/slide47.x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oleObject" Target="../embeddings/oleObject34.bin"/><Relationship Id="rId1" Type="http://schemas.openxmlformats.org/officeDocument/2006/relationships/slideLayout" Target="../slideLayouts/slideLayout39.xml"/><Relationship Id="rId5" Type="http://schemas.openxmlformats.org/officeDocument/2006/relationships/image" Target="../media/image44.wmf"/><Relationship Id="rId4" Type="http://schemas.openxmlformats.org/officeDocument/2006/relationships/oleObject" Target="../embeddings/oleObject35.bin"/></Relationships>
</file>

<file path=ppt/slides/_rels/slide48.x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oleObject" Target="../embeddings/oleObject36.bin"/><Relationship Id="rId1" Type="http://schemas.openxmlformats.org/officeDocument/2006/relationships/slideLayout" Target="../slideLayouts/slideLayout45.xml"/></Relationships>
</file>

<file path=ppt/slides/_rels/slide49.xml.rels><?xml version="1.0" encoding="UTF-8" standalone="yes"?>
<Relationships xmlns="http://schemas.openxmlformats.org/package/2006/relationships"><Relationship Id="rId8" Type="http://schemas.openxmlformats.org/officeDocument/2006/relationships/oleObject" Target="../embeddings/oleObject40.bin"/><Relationship Id="rId13" Type="http://schemas.openxmlformats.org/officeDocument/2006/relationships/image" Target="../media/image51.wmf"/><Relationship Id="rId18" Type="http://schemas.openxmlformats.org/officeDocument/2006/relationships/oleObject" Target="../embeddings/oleObject45.bin"/><Relationship Id="rId3" Type="http://schemas.openxmlformats.org/officeDocument/2006/relationships/image" Target="../media/image46.wmf"/><Relationship Id="rId21" Type="http://schemas.openxmlformats.org/officeDocument/2006/relationships/image" Target="../media/image55.wmf"/><Relationship Id="rId7" Type="http://schemas.openxmlformats.org/officeDocument/2006/relationships/image" Target="../media/image48.wmf"/><Relationship Id="rId12" Type="http://schemas.openxmlformats.org/officeDocument/2006/relationships/oleObject" Target="../embeddings/oleObject42.bin"/><Relationship Id="rId17" Type="http://schemas.openxmlformats.org/officeDocument/2006/relationships/image" Target="../media/image53.wmf"/><Relationship Id="rId2" Type="http://schemas.openxmlformats.org/officeDocument/2006/relationships/oleObject" Target="../embeddings/oleObject37.bin"/><Relationship Id="rId16" Type="http://schemas.openxmlformats.org/officeDocument/2006/relationships/oleObject" Target="../embeddings/oleObject44.bin"/><Relationship Id="rId20" Type="http://schemas.openxmlformats.org/officeDocument/2006/relationships/oleObject" Target="../embeddings/oleObject46.bin"/><Relationship Id="rId1" Type="http://schemas.openxmlformats.org/officeDocument/2006/relationships/slideLayout" Target="../slideLayouts/slideLayout49.xml"/><Relationship Id="rId6" Type="http://schemas.openxmlformats.org/officeDocument/2006/relationships/oleObject" Target="../embeddings/oleObject39.bin"/><Relationship Id="rId11" Type="http://schemas.openxmlformats.org/officeDocument/2006/relationships/image" Target="../media/image50.wmf"/><Relationship Id="rId5" Type="http://schemas.openxmlformats.org/officeDocument/2006/relationships/image" Target="../media/image47.wmf"/><Relationship Id="rId15" Type="http://schemas.openxmlformats.org/officeDocument/2006/relationships/image" Target="../media/image52.wmf"/><Relationship Id="rId10" Type="http://schemas.openxmlformats.org/officeDocument/2006/relationships/oleObject" Target="../embeddings/oleObject41.bin"/><Relationship Id="rId19" Type="http://schemas.openxmlformats.org/officeDocument/2006/relationships/image" Target="../media/image54.wmf"/><Relationship Id="rId4" Type="http://schemas.openxmlformats.org/officeDocument/2006/relationships/oleObject" Target="../embeddings/oleObject38.bin"/><Relationship Id="rId9" Type="http://schemas.openxmlformats.org/officeDocument/2006/relationships/image" Target="../media/image49.wmf"/><Relationship Id="rId14" Type="http://schemas.openxmlformats.org/officeDocument/2006/relationships/oleObject" Target="../embeddings/oleObject43.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50.xml.rels><?xml version="1.0" encoding="UTF-8" standalone="yes"?>
<Relationships xmlns="http://schemas.openxmlformats.org/package/2006/relationships"><Relationship Id="rId8" Type="http://schemas.openxmlformats.org/officeDocument/2006/relationships/oleObject" Target="../embeddings/oleObject50.bin"/><Relationship Id="rId13" Type="http://schemas.openxmlformats.org/officeDocument/2006/relationships/image" Target="../media/image61.wmf"/><Relationship Id="rId3" Type="http://schemas.openxmlformats.org/officeDocument/2006/relationships/image" Target="../media/image56.wmf"/><Relationship Id="rId7" Type="http://schemas.openxmlformats.org/officeDocument/2006/relationships/image" Target="../media/image58.wmf"/><Relationship Id="rId12" Type="http://schemas.openxmlformats.org/officeDocument/2006/relationships/oleObject" Target="../embeddings/oleObject52.bin"/><Relationship Id="rId2" Type="http://schemas.openxmlformats.org/officeDocument/2006/relationships/oleObject" Target="../embeddings/oleObject47.bin"/><Relationship Id="rId1" Type="http://schemas.openxmlformats.org/officeDocument/2006/relationships/slideLayout" Target="../slideLayouts/slideLayout49.xml"/><Relationship Id="rId6" Type="http://schemas.openxmlformats.org/officeDocument/2006/relationships/oleObject" Target="../embeddings/oleObject49.bin"/><Relationship Id="rId11" Type="http://schemas.openxmlformats.org/officeDocument/2006/relationships/image" Target="../media/image60.wmf"/><Relationship Id="rId5" Type="http://schemas.openxmlformats.org/officeDocument/2006/relationships/image" Target="../media/image57.wmf"/><Relationship Id="rId10" Type="http://schemas.openxmlformats.org/officeDocument/2006/relationships/oleObject" Target="../embeddings/oleObject51.bin"/><Relationship Id="rId4" Type="http://schemas.openxmlformats.org/officeDocument/2006/relationships/oleObject" Target="../embeddings/oleObject48.bin"/><Relationship Id="rId9" Type="http://schemas.openxmlformats.org/officeDocument/2006/relationships/image" Target="../media/image59.wmf"/></Relationships>
</file>

<file path=ppt/slides/_rels/slide51.xml.rels><?xml version="1.0" encoding="UTF-8" standalone="yes"?>
<Relationships xmlns="http://schemas.openxmlformats.org/package/2006/relationships"><Relationship Id="rId3" Type="http://schemas.openxmlformats.org/officeDocument/2006/relationships/image" Target="../media/image62.wmf"/><Relationship Id="rId2" Type="http://schemas.openxmlformats.org/officeDocument/2006/relationships/oleObject" Target="../embeddings/oleObject53.bin"/><Relationship Id="rId1" Type="http://schemas.openxmlformats.org/officeDocument/2006/relationships/slideLayout" Target="../slideLayouts/slideLayout46.xml"/><Relationship Id="rId5" Type="http://schemas.openxmlformats.org/officeDocument/2006/relationships/image" Target="../media/image63.wmf"/><Relationship Id="rId4" Type="http://schemas.openxmlformats.org/officeDocument/2006/relationships/oleObject" Target="../embeddings/oleObject54.bin"/></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53.xml.rels><?xml version="1.0" encoding="UTF-8" standalone="yes"?>
<Relationships xmlns="http://schemas.openxmlformats.org/package/2006/relationships"><Relationship Id="rId3" Type="http://schemas.openxmlformats.org/officeDocument/2006/relationships/image" Target="../media/image64.wmf"/><Relationship Id="rId2" Type="http://schemas.openxmlformats.org/officeDocument/2006/relationships/oleObject" Target="../embeddings/oleObject55.bin"/><Relationship Id="rId1" Type="http://schemas.openxmlformats.org/officeDocument/2006/relationships/slideLayout" Target="../slideLayouts/slideLayout45.xml"/><Relationship Id="rId5" Type="http://schemas.openxmlformats.org/officeDocument/2006/relationships/image" Target="../media/image65.wmf"/><Relationship Id="rId4" Type="http://schemas.openxmlformats.org/officeDocument/2006/relationships/oleObject" Target="../embeddings/oleObject56.bin"/></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55.xml.rels><?xml version="1.0" encoding="UTF-8" standalone="yes"?>
<Relationships xmlns="http://schemas.openxmlformats.org/package/2006/relationships"><Relationship Id="rId8" Type="http://schemas.openxmlformats.org/officeDocument/2006/relationships/oleObject" Target="../embeddings/oleObject60.bin"/><Relationship Id="rId3" Type="http://schemas.openxmlformats.org/officeDocument/2006/relationships/image" Target="../media/image66.wmf"/><Relationship Id="rId7" Type="http://schemas.openxmlformats.org/officeDocument/2006/relationships/image" Target="../media/image68.wmf"/><Relationship Id="rId2" Type="http://schemas.openxmlformats.org/officeDocument/2006/relationships/oleObject" Target="../embeddings/oleObject57.bin"/><Relationship Id="rId1" Type="http://schemas.openxmlformats.org/officeDocument/2006/relationships/slideLayout" Target="../slideLayouts/slideLayout47.xml"/><Relationship Id="rId6" Type="http://schemas.openxmlformats.org/officeDocument/2006/relationships/oleObject" Target="../embeddings/oleObject59.bin"/><Relationship Id="rId5" Type="http://schemas.openxmlformats.org/officeDocument/2006/relationships/image" Target="../media/image67.wmf"/><Relationship Id="rId4" Type="http://schemas.openxmlformats.org/officeDocument/2006/relationships/oleObject" Target="../embeddings/oleObject58.bin"/><Relationship Id="rId9" Type="http://schemas.openxmlformats.org/officeDocument/2006/relationships/image" Target="../media/image69.wmf"/></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57.xml.rels><?xml version="1.0" encoding="UTF-8" standalone="yes"?>
<Relationships xmlns="http://schemas.openxmlformats.org/package/2006/relationships"><Relationship Id="rId3" Type="http://schemas.openxmlformats.org/officeDocument/2006/relationships/image" Target="../media/image70.wmf"/><Relationship Id="rId7" Type="http://schemas.openxmlformats.org/officeDocument/2006/relationships/image" Target="../media/image72.wmf"/><Relationship Id="rId2" Type="http://schemas.openxmlformats.org/officeDocument/2006/relationships/oleObject" Target="../embeddings/oleObject61.bin"/><Relationship Id="rId1" Type="http://schemas.openxmlformats.org/officeDocument/2006/relationships/slideLayout" Target="../slideLayouts/slideLayout47.xml"/><Relationship Id="rId6" Type="http://schemas.openxmlformats.org/officeDocument/2006/relationships/oleObject" Target="../embeddings/oleObject63.bin"/><Relationship Id="rId5" Type="http://schemas.openxmlformats.org/officeDocument/2006/relationships/image" Target="../media/image71.wmf"/><Relationship Id="rId4" Type="http://schemas.openxmlformats.org/officeDocument/2006/relationships/oleObject" Target="../embeddings/oleObject62.bin"/></Relationships>
</file>

<file path=ppt/slides/_rels/slide58.xml.rels><?xml version="1.0" encoding="UTF-8" standalone="yes"?>
<Relationships xmlns="http://schemas.openxmlformats.org/package/2006/relationships"><Relationship Id="rId3" Type="http://schemas.openxmlformats.org/officeDocument/2006/relationships/image" Target="../media/image73.wmf"/><Relationship Id="rId2" Type="http://schemas.openxmlformats.org/officeDocument/2006/relationships/oleObject" Target="../embeddings/oleObject64.bin"/><Relationship Id="rId1" Type="http://schemas.openxmlformats.org/officeDocument/2006/relationships/slideLayout" Target="../slideLayouts/slideLayout44.xml"/></Relationships>
</file>

<file path=ppt/slides/_rels/slide59.xml.rels><?xml version="1.0" encoding="UTF-8" standalone="yes"?>
<Relationships xmlns="http://schemas.openxmlformats.org/package/2006/relationships"><Relationship Id="rId2" Type="http://schemas.openxmlformats.org/officeDocument/2006/relationships/image" Target="../media/image74.jpg"/><Relationship Id="rId1" Type="http://schemas.openxmlformats.org/officeDocument/2006/relationships/slideLayout" Target="../slideLayouts/slideLayout4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61.xml.rels><?xml version="1.0" encoding="UTF-8" standalone="yes"?>
<Relationships xmlns="http://schemas.openxmlformats.org/package/2006/relationships"><Relationship Id="rId3" Type="http://schemas.openxmlformats.org/officeDocument/2006/relationships/image" Target="../media/image75.wmf"/><Relationship Id="rId2" Type="http://schemas.openxmlformats.org/officeDocument/2006/relationships/oleObject" Target="../embeddings/oleObject65.bin"/><Relationship Id="rId1" Type="http://schemas.openxmlformats.org/officeDocument/2006/relationships/slideLayout" Target="../slideLayouts/slideLayout45.xml"/><Relationship Id="rId5" Type="http://schemas.openxmlformats.org/officeDocument/2006/relationships/image" Target="../media/image76.wmf"/><Relationship Id="rId4" Type="http://schemas.openxmlformats.org/officeDocument/2006/relationships/oleObject" Target="../embeddings/oleObject66.bin"/></Relationships>
</file>

<file path=ppt/slides/_rels/slide62.xml.rels><?xml version="1.0" encoding="UTF-8" standalone="yes"?>
<Relationships xmlns="http://schemas.openxmlformats.org/package/2006/relationships"><Relationship Id="rId3" Type="http://schemas.openxmlformats.org/officeDocument/2006/relationships/image" Target="../media/image77.wmf"/><Relationship Id="rId2" Type="http://schemas.openxmlformats.org/officeDocument/2006/relationships/oleObject" Target="../embeddings/oleObject67.bin"/><Relationship Id="rId1" Type="http://schemas.openxmlformats.org/officeDocument/2006/relationships/slideLayout" Target="../slideLayouts/slideLayout45.xml"/><Relationship Id="rId5" Type="http://schemas.openxmlformats.org/officeDocument/2006/relationships/image" Target="../media/image78.wmf"/><Relationship Id="rId4" Type="http://schemas.openxmlformats.org/officeDocument/2006/relationships/oleObject" Target="../embeddings/oleObject68.bin"/></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66.xml.rels><?xml version="1.0" encoding="UTF-8" standalone="yes"?>
<Relationships xmlns="http://schemas.openxmlformats.org/package/2006/relationships"><Relationship Id="rId2" Type="http://schemas.openxmlformats.org/officeDocument/2006/relationships/slide" Target="slide32.xml"/><Relationship Id="rId1" Type="http://schemas.openxmlformats.org/officeDocument/2006/relationships/slideLayout" Target="../slideLayouts/slideLayout27.xml"/></Relationships>
</file>

<file path=ppt/slides/_rels/slide67.xml.rels><?xml version="1.0" encoding="UTF-8" standalone="yes"?>
<Relationships xmlns="http://schemas.openxmlformats.org/package/2006/relationships"><Relationship Id="rId2" Type="http://schemas.openxmlformats.org/officeDocument/2006/relationships/slide" Target="slide34.xml"/><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9E5F8-BF3A-4470-B5F1-61C372CA1BB4}"/>
              </a:ext>
            </a:extLst>
          </p:cNvPr>
          <p:cNvSpPr>
            <a:spLocks noGrp="1"/>
          </p:cNvSpPr>
          <p:nvPr>
            <p:ph type="ctrTitle"/>
          </p:nvPr>
        </p:nvSpPr>
        <p:spPr/>
        <p:txBody>
          <a:bodyPr/>
          <a:lstStyle/>
          <a:p>
            <a:r>
              <a:rPr kumimoji="0" lang="en-US" sz="4800" b="1" i="0" u="none" strike="noStrike" kern="1200" cap="none" spc="0" normalizeH="0" baseline="0" noProof="0" dirty="0">
                <a:ln>
                  <a:noFill/>
                </a:ln>
                <a:solidFill>
                  <a:srgbClr val="04617B"/>
                </a:solidFill>
                <a:effectLst/>
                <a:uLnTx/>
                <a:uFillTx/>
                <a:latin typeface="Calibri"/>
                <a:ea typeface="+mj-ea"/>
                <a:cs typeface="+mj-cs"/>
              </a:rPr>
              <a:t>The Foundations: Logic and Proofs</a:t>
            </a:r>
            <a:endParaRPr lang="en-US" dirty="0"/>
          </a:p>
        </p:txBody>
      </p:sp>
      <p:sp>
        <p:nvSpPr>
          <p:cNvPr id="3" name="Subtitle 2">
            <a:extLst>
              <a:ext uri="{FF2B5EF4-FFF2-40B4-BE49-F238E27FC236}">
                <a16:creationId xmlns:a16="http://schemas.microsoft.com/office/drawing/2014/main" id="{D0E5C7ED-204D-44D0-93E0-E2D531315098}"/>
              </a:ext>
            </a:extLst>
          </p:cNvPr>
          <p:cNvSpPr>
            <a:spLocks noGrp="1"/>
          </p:cNvSpPr>
          <p:nvPr>
            <p:ph type="subTitle" idx="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32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Chapter</a:t>
            </a:r>
            <a:r>
              <a:rPr kumimoji="0" lang="fr-FR"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1, Part I: </a:t>
            </a:r>
            <a:r>
              <a:rPr kumimoji="0" lang="fr-FR" sz="32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Propositional</a:t>
            </a:r>
            <a:r>
              <a:rPr kumimoji="0" lang="fr-FR"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Logic</a:t>
            </a:r>
          </a:p>
        </p:txBody>
      </p:sp>
      <p:sp>
        <p:nvSpPr>
          <p:cNvPr id="5" name="Content Placeholder 4">
            <a:extLst>
              <a:ext uri="{FF2B5EF4-FFF2-40B4-BE49-F238E27FC236}">
                <a16:creationId xmlns:a16="http://schemas.microsoft.com/office/drawing/2014/main" id="{8B4C8A3C-F971-410B-9033-8439C7DBD03D}"/>
              </a:ext>
            </a:extLst>
          </p:cNvPr>
          <p:cNvSpPr>
            <a:spLocks noGrp="1"/>
          </p:cNvSpPr>
          <p:nvPr>
            <p:ph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505050"/>
                </a:solidFill>
                <a:effectLst/>
                <a:uLnTx/>
                <a:uFillTx/>
                <a:latin typeface="Calibri"/>
                <a:ea typeface="+mn-ea"/>
                <a:cs typeface="+mn-cs"/>
              </a:rPr>
              <a:t>With Question/Answer Animations</a:t>
            </a:r>
          </a:p>
        </p:txBody>
      </p:sp>
      <p:sp>
        <p:nvSpPr>
          <p:cNvPr id="7" name="Text Placeholder 15">
            <a:extLst>
              <a:ext uri="{FF2B5EF4-FFF2-40B4-BE49-F238E27FC236}">
                <a16:creationId xmlns:a16="http://schemas.microsoft.com/office/drawing/2014/main" id="{265070E0-4362-4162-AA91-66D35DC79CA9}"/>
              </a:ext>
            </a:extLst>
          </p:cNvPr>
          <p:cNvSpPr txBox="1">
            <a:spLocks/>
          </p:cNvSpPr>
          <p:nvPr/>
        </p:nvSpPr>
        <p:spPr>
          <a:xfrm>
            <a:off x="0" y="6248400"/>
            <a:ext cx="9144000" cy="502920"/>
          </a:xfrm>
          <a:prstGeom prst="rect">
            <a:avLst/>
          </a:prstGeom>
        </p:spPr>
        <p:txBody>
          <a:bodyPr anchor="ctr"/>
          <a:lstStyle>
            <a:lvl1pPr marL="0" marR="0" indent="0" algn="ctr" defTabSz="914400" rtl="0" eaLnBrk="1" fontAlgn="auto" latinLnBrk="0" hangingPunct="1">
              <a:lnSpc>
                <a:spcPct val="100000"/>
              </a:lnSpc>
              <a:spcBef>
                <a:spcPts val="0"/>
              </a:spcBef>
              <a:spcAft>
                <a:spcPts val="0"/>
              </a:spcAft>
              <a:buClrTx/>
              <a:buSzTx/>
              <a:buFontTx/>
              <a:buNone/>
              <a:tabLst/>
              <a:defRPr sz="800" kern="1200">
                <a:solidFill>
                  <a:schemeClr val="bg1"/>
                </a:solidFill>
                <a:latin typeface="+mn-lt"/>
                <a:ea typeface="+mn-ea"/>
                <a:cs typeface="+mn-cs"/>
              </a:defRPr>
            </a:lvl1pPr>
            <a:lvl2pPr marL="742950" indent="-285750" algn="ctr"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ctr"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ctr"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ctr"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 McGraw Hill LLC. All rights reserved. No reproduction or distribution without the prior written consent of McGraw Hill LLC.</a:t>
            </a:r>
          </a:p>
        </p:txBody>
      </p:sp>
    </p:spTree>
    <p:extLst>
      <p:ext uri="{BB962C8B-B14F-4D97-AF65-F5344CB8AC3E}">
        <p14:creationId xmlns:p14="http://schemas.microsoft.com/office/powerpoint/2010/main" val="3516494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Disjunction</a:t>
            </a:r>
          </a:p>
        </p:txBody>
      </p:sp>
      <p:sp>
        <p:nvSpPr>
          <p:cNvPr id="5" name="Content Placeholder 2"/>
          <p:cNvSpPr>
            <a:spLocks noGrp="1"/>
          </p:cNvSpPr>
          <p:nvPr>
            <p:ph idx="1"/>
          </p:nvPr>
        </p:nvSpPr>
        <p:spPr>
          <a:xfrm>
            <a:off x="411480" y="1295400"/>
            <a:ext cx="8229600" cy="1066800"/>
          </a:xfrm>
        </p:spPr>
        <p:txBody>
          <a:bodyPr/>
          <a:lstStyle/>
          <a:p>
            <a:r>
              <a:rPr lang="en-US" dirty="0">
                <a:latin typeface="Calibri (Body)"/>
              </a:rPr>
              <a:t>The </a:t>
            </a:r>
            <a:r>
              <a:rPr lang="en-US" i="1" dirty="0">
                <a:latin typeface="Calibri (Body)"/>
              </a:rPr>
              <a:t>disjunction</a:t>
            </a:r>
            <a:r>
              <a:rPr lang="en-US" dirty="0">
                <a:latin typeface="Calibri (Body)"/>
              </a:rPr>
              <a:t> of propositions </a:t>
            </a:r>
            <a:r>
              <a:rPr lang="en-US" i="1" dirty="0">
                <a:latin typeface="Calibri (Body)"/>
                <a:ea typeface="Cambria Math" pitchFamily="18" charset="0"/>
              </a:rPr>
              <a:t>p</a:t>
            </a:r>
            <a:r>
              <a:rPr lang="en-US" dirty="0">
                <a:latin typeface="Calibri (Body)"/>
              </a:rPr>
              <a:t> and </a:t>
            </a:r>
            <a:r>
              <a:rPr lang="en-US" i="1" dirty="0">
                <a:latin typeface="Calibri (Body)"/>
                <a:ea typeface="Cambria Math" pitchFamily="18" charset="0"/>
              </a:rPr>
              <a:t>q</a:t>
            </a:r>
            <a:r>
              <a:rPr lang="en-US" dirty="0">
                <a:latin typeface="Calibri (Body)"/>
              </a:rPr>
              <a:t> is denoted by </a:t>
            </a:r>
            <a:r>
              <a:rPr lang="en-US" i="1" dirty="0">
                <a:latin typeface="Calibri (Body)"/>
                <a:ea typeface="Cambria Math" pitchFamily="18" charset="0"/>
              </a:rPr>
              <a:t>p </a:t>
            </a:r>
            <a:r>
              <a:rPr lang="en-US" dirty="0">
                <a:latin typeface="Calibri (Body)"/>
                <a:ea typeface="Cambria Math" pitchFamily="18" charset="0"/>
              </a:rPr>
              <a:t>∨ </a:t>
            </a:r>
            <a:r>
              <a:rPr lang="en-US" i="1" dirty="0">
                <a:latin typeface="Calibri (Body)"/>
                <a:ea typeface="Cambria Math" pitchFamily="18" charset="0"/>
              </a:rPr>
              <a:t>q  </a:t>
            </a:r>
            <a:r>
              <a:rPr lang="en-US" dirty="0">
                <a:latin typeface="Calibri (Body)"/>
              </a:rPr>
              <a:t>and has this truth table:</a:t>
            </a:r>
          </a:p>
        </p:txBody>
      </p:sp>
      <p:graphicFrame>
        <p:nvGraphicFramePr>
          <p:cNvPr id="9" name="Table 3"/>
          <p:cNvGraphicFramePr>
            <a:graphicFrameLocks noGrp="1"/>
          </p:cNvGraphicFramePr>
          <p:nvPr/>
        </p:nvGraphicFramePr>
        <p:xfrm>
          <a:off x="1524000" y="2438400"/>
          <a:ext cx="6096000" cy="2590800"/>
        </p:xfrm>
        <a:graphic>
          <a:graphicData uri="http://schemas.openxmlformats.org/drawingml/2006/table">
            <a:tbl>
              <a:tblPr firstRow="1" bandRow="1">
                <a:tableStyleId>{21E4AEA4-8DFA-4A89-87EB-49C32662AFE0}</a:tableStyleId>
              </a:tblPr>
              <a:tblGrid>
                <a:gridCol w="2032000">
                  <a:extLst>
                    <a:ext uri="{9D8B030D-6E8A-4147-A177-3AD203B41FA5}">
                      <a16:colId xmlns:a16="http://schemas.microsoft.com/office/drawing/2014/main" val="831567363"/>
                    </a:ext>
                  </a:extLst>
                </a:gridCol>
                <a:gridCol w="2032000">
                  <a:extLst>
                    <a:ext uri="{9D8B030D-6E8A-4147-A177-3AD203B41FA5}">
                      <a16:colId xmlns:a16="http://schemas.microsoft.com/office/drawing/2014/main" val="1633824391"/>
                    </a:ext>
                  </a:extLst>
                </a:gridCol>
                <a:gridCol w="2032000">
                  <a:extLst>
                    <a:ext uri="{9D8B030D-6E8A-4147-A177-3AD203B41FA5}">
                      <a16:colId xmlns:a16="http://schemas.microsoft.com/office/drawing/2014/main" val="2270511431"/>
                    </a:ext>
                  </a:extLst>
                </a:gridCol>
              </a:tblGrid>
              <a:tr h="457200">
                <a:tc>
                  <a:txBody>
                    <a:bodyPr/>
                    <a:lstStyle/>
                    <a:p>
                      <a:r>
                        <a:rPr lang="en-US" sz="2800" b="0" i="1" dirty="0"/>
                        <a:t>p</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b="0" i="1" dirty="0">
                          <a:latin typeface="+mj-lt"/>
                          <a:ea typeface="Cambria Math" panose="02040503050406030204" pitchFamily="18" charset="0"/>
                        </a:rPr>
                        <a:t>q</a:t>
                      </a:r>
                      <a:endParaRPr lang="en-US" sz="2800" b="0" i="1"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b="0" i="1" dirty="0">
                          <a:latin typeface="+mj-lt"/>
                        </a:rPr>
                        <a:t>P </a:t>
                      </a:r>
                      <a:r>
                        <a:rPr lang="en-US" sz="2800" dirty="0">
                          <a:latin typeface="Cambria Math" pitchFamily="18" charset="0"/>
                          <a:ea typeface="Cambria Math" pitchFamily="18" charset="0"/>
                        </a:rPr>
                        <a:t>∨</a:t>
                      </a:r>
                      <a:r>
                        <a:rPr lang="en-US" sz="2800" b="0" dirty="0">
                          <a:latin typeface="+mj-lt"/>
                          <a:ea typeface="Cambria Math" pitchFamily="18" charset="0"/>
                        </a:rPr>
                        <a:t> </a:t>
                      </a:r>
                      <a:r>
                        <a:rPr lang="en-US" sz="2800" b="0" i="1" dirty="0">
                          <a:latin typeface="+mj-lt"/>
                          <a:ea typeface="Cambria Math" pitchFamily="18" charset="0"/>
                        </a:rPr>
                        <a:t>q</a:t>
                      </a:r>
                      <a:endParaRPr lang="en-US" sz="2800" b="0" i="1"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88888009"/>
                  </a:ext>
                </a:extLst>
              </a:tr>
              <a:tr h="457200">
                <a:tc>
                  <a:txBody>
                    <a:bodyPr/>
                    <a:lstStyle/>
                    <a:p>
                      <a:r>
                        <a:rPr lang="en-US" sz="2800" dirty="0"/>
                        <a:t>T</a:t>
                      </a:r>
                      <a:endParaRPr lang="en-US" sz="28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dirty="0"/>
                        <a:t>T</a:t>
                      </a:r>
                      <a:endParaRPr lang="en-US" sz="28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b="0" dirty="0"/>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2903125"/>
                  </a:ext>
                </a:extLst>
              </a:tr>
              <a:tr h="457200">
                <a:tc>
                  <a:txBody>
                    <a:bodyPr/>
                    <a:lstStyle/>
                    <a:p>
                      <a:r>
                        <a:rPr lang="en-US" sz="2800" dirty="0"/>
                        <a:t>T</a:t>
                      </a:r>
                      <a:endParaRPr lang="en-US" sz="28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dirty="0"/>
                        <a:t>F</a:t>
                      </a:r>
                      <a:endParaRPr lang="en-US" sz="28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b="0" dirty="0"/>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1960711"/>
                  </a:ext>
                </a:extLst>
              </a:tr>
              <a:tr h="457200">
                <a:tc>
                  <a:txBody>
                    <a:bodyPr/>
                    <a:lstStyle/>
                    <a:p>
                      <a:r>
                        <a:rPr lang="en-US" sz="2800" b="0" dirty="0"/>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b="0" dirty="0"/>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b="0" dirty="0"/>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04318555"/>
                  </a:ext>
                </a:extLst>
              </a:tr>
              <a:tr h="457200">
                <a:tc>
                  <a:txBody>
                    <a:bodyPr/>
                    <a:lstStyle/>
                    <a:p>
                      <a:r>
                        <a:rPr lang="en-US" sz="2800" b="0" dirty="0"/>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b="0" dirty="0"/>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b="0" dirty="0"/>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13631452"/>
                  </a:ext>
                </a:extLst>
              </a:tr>
            </a:tbl>
          </a:graphicData>
        </a:graphic>
      </p:graphicFrame>
      <p:sp>
        <p:nvSpPr>
          <p:cNvPr id="6" name="Content Placeholder 4"/>
          <p:cNvSpPr>
            <a:spLocks noGrp="1"/>
          </p:cNvSpPr>
          <p:nvPr>
            <p:ph idx="13"/>
          </p:nvPr>
        </p:nvSpPr>
        <p:spPr>
          <a:xfrm>
            <a:off x="411480" y="5029200"/>
            <a:ext cx="8321040" cy="1600200"/>
          </a:xfrm>
        </p:spPr>
        <p:txBody>
          <a:bodyPr/>
          <a:lstStyle/>
          <a:p>
            <a:r>
              <a:rPr lang="en-US" b="1" dirty="0">
                <a:latin typeface="Calibri (Body)"/>
              </a:rPr>
              <a:t>Example</a:t>
            </a:r>
            <a:r>
              <a:rPr lang="en-US" dirty="0">
                <a:latin typeface="Calibri (Body)"/>
              </a:rPr>
              <a:t>:  If </a:t>
            </a:r>
            <a:r>
              <a:rPr lang="en-US" i="1" dirty="0">
                <a:latin typeface="Calibri (Body)"/>
                <a:ea typeface="Cambria Math" pitchFamily="18" charset="0"/>
              </a:rPr>
              <a:t>p</a:t>
            </a:r>
            <a:r>
              <a:rPr lang="en-US" dirty="0">
                <a:latin typeface="Calibri (Body)"/>
              </a:rPr>
              <a:t> denotes “I am at home.” and </a:t>
            </a:r>
            <a:r>
              <a:rPr lang="en-US" i="1" dirty="0">
                <a:latin typeface="Calibri (Body)"/>
                <a:ea typeface="Cambria Math" pitchFamily="18" charset="0"/>
              </a:rPr>
              <a:t>q</a:t>
            </a:r>
            <a:r>
              <a:rPr lang="en-US" dirty="0">
                <a:latin typeface="Calibri (Body)"/>
              </a:rPr>
              <a:t>  denotes “It is raining.” then </a:t>
            </a:r>
            <a:r>
              <a:rPr lang="en-US" i="1" dirty="0">
                <a:latin typeface="Calibri (Body)"/>
                <a:ea typeface="Cambria Math" pitchFamily="18" charset="0"/>
              </a:rPr>
              <a:t>p </a:t>
            </a:r>
            <a:r>
              <a:rPr lang="en-US" dirty="0">
                <a:latin typeface="Calibri (Body)"/>
                <a:ea typeface="Cambria Math" pitchFamily="18" charset="0"/>
              </a:rPr>
              <a:t>∨ </a:t>
            </a:r>
            <a:r>
              <a:rPr lang="en-US" i="1" dirty="0">
                <a:latin typeface="Calibri (Body)"/>
                <a:ea typeface="Cambria Math" pitchFamily="18" charset="0"/>
              </a:rPr>
              <a:t>q</a:t>
            </a:r>
            <a:r>
              <a:rPr lang="en-US" dirty="0">
                <a:latin typeface="Calibri (Body)"/>
              </a:rPr>
              <a:t> denotes “I am at home or it is raining.”</a:t>
            </a:r>
          </a:p>
        </p:txBody>
      </p:sp>
      <p:sp>
        <p:nvSpPr>
          <p:cNvPr id="7" name="Slide Number Placeholder 5">
            <a:extLst>
              <a:ext uri="{FF2B5EF4-FFF2-40B4-BE49-F238E27FC236}">
                <a16:creationId xmlns:a16="http://schemas.microsoft.com/office/drawing/2014/main" id="{1C9FBEAA-47B4-46FE-99FB-E5BDA7F0966C}"/>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10</a:t>
            </a:fld>
            <a:endParaRPr lang="en-US" dirty="0">
              <a:solidFill>
                <a:schemeClr val="bg1"/>
              </a:solidFill>
            </a:endParaRPr>
          </a:p>
        </p:txBody>
      </p:sp>
    </p:spTree>
    <p:extLst>
      <p:ext uri="{BB962C8B-B14F-4D97-AF65-F5344CB8AC3E}">
        <p14:creationId xmlns:p14="http://schemas.microsoft.com/office/powerpoint/2010/main" val="3850535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D7B19-946E-44FE-9819-6CEBB00CEC3D}"/>
              </a:ext>
            </a:extLst>
          </p:cNvPr>
          <p:cNvSpPr>
            <a:spLocks noGrp="1"/>
          </p:cNvSpPr>
          <p:nvPr>
            <p:ph type="title"/>
          </p:nvPr>
        </p:nvSpPr>
        <p:spPr/>
        <p:txBody>
          <a:bodyPr/>
          <a:lstStyle/>
          <a:p>
            <a:r>
              <a:rPr lang="en-US" dirty="0"/>
              <a:t>The Connective Or in English</a:t>
            </a:r>
          </a:p>
        </p:txBody>
      </p:sp>
      <p:sp>
        <p:nvSpPr>
          <p:cNvPr id="3" name="Content Placeholder 2">
            <a:extLst>
              <a:ext uri="{FF2B5EF4-FFF2-40B4-BE49-F238E27FC236}">
                <a16:creationId xmlns:a16="http://schemas.microsoft.com/office/drawing/2014/main" id="{6251663E-7BCC-4053-BFA7-F00AD16E7155}"/>
              </a:ext>
            </a:extLst>
          </p:cNvPr>
          <p:cNvSpPr>
            <a:spLocks noGrp="1"/>
          </p:cNvSpPr>
          <p:nvPr>
            <p:ph idx="1"/>
          </p:nvPr>
        </p:nvSpPr>
        <p:spPr>
          <a:xfrm>
            <a:off x="457200" y="1295400"/>
            <a:ext cx="7881042" cy="2590800"/>
          </a:xfrm>
        </p:spPr>
        <p:txBody>
          <a:bodyPr/>
          <a:lstStyle/>
          <a:p>
            <a:pPr marL="0" marR="0" lvl="0"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rPr>
              <a:t>In English “or” has two distinct meanings.</a:t>
            </a:r>
          </a:p>
          <a:p>
            <a:pPr marL="347472" marR="0" lvl="1" indent="-342900" algn="l" defTabSz="457200" rtl="0" eaLnBrk="1" fontAlgn="auto" latinLnBrk="0" hangingPunct="1">
              <a:lnSpc>
                <a:spcPct val="100000"/>
              </a:lnSpc>
              <a:spcBef>
                <a:spcPts val="0"/>
              </a:spcBef>
              <a:spcAft>
                <a:spcPts val="6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Body)"/>
              </a:rPr>
              <a:t>“Inclusive Or”  - In the sentence “Students who have taken CS</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rPr>
              <a:t>202 </a:t>
            </a:r>
            <a:r>
              <a:rPr kumimoji="0" lang="en-US" sz="1800" b="0" i="0" u="none" strike="noStrike" kern="1200" cap="none" spc="0" normalizeH="0" baseline="0" noProof="0" dirty="0">
                <a:ln>
                  <a:noFill/>
                </a:ln>
                <a:solidFill>
                  <a:prstClr val="black"/>
                </a:solidFill>
                <a:effectLst/>
                <a:uLnTx/>
                <a:uFillTx/>
                <a:latin typeface="Calibri (Body)"/>
              </a:rPr>
              <a:t>or Math</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rPr>
              <a:t>120</a:t>
            </a:r>
            <a:r>
              <a:rPr kumimoji="0" lang="en-US" sz="1800" b="0" i="0" u="none" strike="noStrike" kern="1200" cap="none" spc="0" normalizeH="0" baseline="0" noProof="0" dirty="0">
                <a:ln>
                  <a:noFill/>
                </a:ln>
                <a:solidFill>
                  <a:prstClr val="black"/>
                </a:solidFill>
                <a:effectLst/>
                <a:uLnTx/>
                <a:uFillTx/>
                <a:latin typeface="Calibri (Body)"/>
              </a:rPr>
              <a:t> may take this class,” we assume that students need to have taken one of the prerequisites, but may have taken both. This is the meaning of </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rPr>
              <a:t>disjunction. For </a:t>
            </a:r>
            <a:r>
              <a:rPr kumimoji="0" lang="en-US" sz="1800" b="0" i="1" u="none" strike="noStrike" kern="1200" cap="none" spc="0" normalizeH="0" baseline="0" noProof="0" dirty="0">
                <a:ln>
                  <a:noFill/>
                </a:ln>
                <a:solidFill>
                  <a:prstClr val="black"/>
                </a:solidFill>
                <a:effectLst/>
                <a:uLnTx/>
                <a:uFillTx/>
                <a:latin typeface="Calibri (Body)"/>
                <a:ea typeface="Cambria Math" pitchFamily="18" charset="0"/>
              </a:rPr>
              <a:t>p </a:t>
            </a:r>
            <a:r>
              <a:rPr kumimoji="0" lang="en-US" sz="1800" b="0" i="0" u="none" strike="noStrike" kern="1200" cap="none" spc="0" normalizeH="0" baseline="0" noProof="0" dirty="0">
                <a:ln>
                  <a:noFill/>
                </a:ln>
                <a:solidFill>
                  <a:prstClr val="black"/>
                </a:solidFill>
                <a:effectLst/>
                <a:uLnTx/>
                <a:uFillTx/>
                <a:latin typeface="Calibri (Body)"/>
                <a:ea typeface="Cambria Math"/>
              </a:rPr>
              <a:t>∨ </a:t>
            </a:r>
            <a:r>
              <a:rPr kumimoji="0" lang="en-US" sz="1800" b="0" i="1" u="none" strike="noStrike" kern="1200" cap="none" spc="0" normalizeH="0" baseline="0" noProof="0" dirty="0">
                <a:ln>
                  <a:noFill/>
                </a:ln>
                <a:solidFill>
                  <a:prstClr val="black"/>
                </a:solidFill>
                <a:effectLst/>
                <a:uLnTx/>
                <a:uFillTx/>
                <a:latin typeface="Calibri (Body)"/>
                <a:ea typeface="Cambria Math"/>
              </a:rPr>
              <a:t>q</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rPr>
              <a:t>  to be true, either one or both of </a:t>
            </a:r>
            <a:r>
              <a:rPr kumimoji="0" lang="en-US" sz="1800" b="0" i="1" u="none" strike="noStrike" kern="1200" cap="none" spc="0" normalizeH="0" baseline="0" noProof="0" dirty="0">
                <a:ln>
                  <a:noFill/>
                </a:ln>
                <a:solidFill>
                  <a:prstClr val="black"/>
                </a:solidFill>
                <a:effectLst/>
                <a:uLnTx/>
                <a:uFillTx/>
                <a:latin typeface="Calibri (Body)"/>
                <a:ea typeface="Cambria Math" pitchFamily="18" charset="0"/>
              </a:rPr>
              <a:t>p</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rPr>
              <a:t> and </a:t>
            </a:r>
            <a:r>
              <a:rPr kumimoji="0" lang="en-US" sz="1800" b="0" i="1" u="none" strike="noStrike" kern="1200" cap="none" spc="0" normalizeH="0" baseline="0" noProof="0" dirty="0">
                <a:ln>
                  <a:noFill/>
                </a:ln>
                <a:solidFill>
                  <a:prstClr val="black"/>
                </a:solidFill>
                <a:effectLst/>
                <a:uLnTx/>
                <a:uFillTx/>
                <a:latin typeface="Calibri (Body)"/>
                <a:ea typeface="Cambria Math" pitchFamily="18" charset="0"/>
              </a:rPr>
              <a:t>q </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rPr>
              <a:t>must be true.</a:t>
            </a:r>
            <a:endParaRPr kumimoji="0" lang="en-US" sz="1800" b="0" i="0" u="none" strike="noStrike" kern="1200" cap="none" spc="0" normalizeH="0" baseline="0" noProof="0" dirty="0">
              <a:ln>
                <a:noFill/>
              </a:ln>
              <a:solidFill>
                <a:prstClr val="black"/>
              </a:solidFill>
              <a:effectLst/>
              <a:uLnTx/>
              <a:uFillTx/>
              <a:latin typeface="Calibri (Body)"/>
            </a:endParaRPr>
          </a:p>
          <a:p>
            <a:pPr marL="347472" marR="0" lvl="1" indent="-342900" algn="l" defTabSz="457200" rtl="0" eaLnBrk="1" fontAlgn="auto" latinLnBrk="0" hangingPunct="1">
              <a:lnSpc>
                <a:spcPct val="100000"/>
              </a:lnSpc>
              <a:spcBef>
                <a:spcPts val="0"/>
              </a:spcBef>
              <a:spcAft>
                <a:spcPts val="6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Body)"/>
              </a:rPr>
              <a:t>“Exclusive Or”  - When reading the sentence “Soup or salad comes with this entrée,” we do not expect to be able to get both soup and salad. This is the meaning of Exclusive Or (</a:t>
            </a:r>
            <a:r>
              <a:rPr kumimoji="0" lang="en-US" sz="1800" b="0" i="0" u="none" strike="noStrike" kern="1200" cap="none" spc="0" normalizeH="0" baseline="0" noProof="0" dirty="0" err="1">
                <a:ln>
                  <a:noFill/>
                </a:ln>
                <a:solidFill>
                  <a:prstClr val="black"/>
                </a:solidFill>
                <a:effectLst/>
                <a:uLnTx/>
                <a:uFillTx/>
                <a:latin typeface="Calibri (Body)"/>
              </a:rPr>
              <a:t>Xor</a:t>
            </a:r>
            <a:r>
              <a:rPr kumimoji="0" lang="en-US" sz="1800" b="0" i="0" u="none" strike="noStrike" kern="1200" cap="none" spc="0" normalizeH="0" baseline="0" noProof="0" dirty="0">
                <a:ln>
                  <a:noFill/>
                </a:ln>
                <a:solidFill>
                  <a:prstClr val="black"/>
                </a:solidFill>
                <a:effectLst/>
                <a:uLnTx/>
                <a:uFillTx/>
                <a:latin typeface="Calibri (Body)"/>
              </a:rPr>
              <a:t>). In</a:t>
            </a:r>
            <a:endParaRPr kumimoji="0" lang="en-US" sz="1800" b="0" i="1" u="none" strike="noStrike" kern="1200" cap="none" spc="0" normalizeH="0" baseline="0" noProof="0" dirty="0">
              <a:ln>
                <a:noFill/>
              </a:ln>
              <a:solidFill>
                <a:prstClr val="black"/>
              </a:solidFill>
              <a:effectLst/>
              <a:uLnTx/>
              <a:uFillTx/>
              <a:latin typeface="Calibri (Body)"/>
            </a:endParaRPr>
          </a:p>
        </p:txBody>
      </p:sp>
      <p:graphicFrame>
        <p:nvGraphicFramePr>
          <p:cNvPr id="18" name="Object 17">
            <a:extLst>
              <a:ext uri="{FF2B5EF4-FFF2-40B4-BE49-F238E27FC236}">
                <a16:creationId xmlns:a16="http://schemas.microsoft.com/office/drawing/2014/main" id="{55F61B6C-8717-4DB2-BE01-1E9B6D8C1D37}"/>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720841008"/>
              </p:ext>
            </p:extLst>
          </p:nvPr>
        </p:nvGraphicFramePr>
        <p:xfrm>
          <a:off x="3962400" y="3548063"/>
          <a:ext cx="676275" cy="338137"/>
        </p:xfrm>
        <a:graphic>
          <a:graphicData uri="http://schemas.openxmlformats.org/presentationml/2006/ole">
            <mc:AlternateContent xmlns:mc="http://schemas.openxmlformats.org/markup-compatibility/2006">
              <mc:Choice xmlns:v="urn:schemas-microsoft-com:vml" Requires="v">
                <p:oleObj name="Equation" r:id="rId2" imgW="406080" imgH="203040" progId="Equation.DSMT4">
                  <p:embed/>
                </p:oleObj>
              </mc:Choice>
              <mc:Fallback>
                <p:oleObj name="Equation" r:id="rId2" imgW="406080" imgH="203040" progId="Equation.DSMT4">
                  <p:embed/>
                  <p:pic>
                    <p:nvPicPr>
                      <p:cNvPr id="0" name=""/>
                      <p:cNvPicPr/>
                      <p:nvPr/>
                    </p:nvPicPr>
                    <p:blipFill>
                      <a:blip r:embed="rId3"/>
                      <a:stretch>
                        <a:fillRect/>
                      </a:stretch>
                    </p:blipFill>
                    <p:spPr>
                      <a:xfrm>
                        <a:off x="3962400" y="3548063"/>
                        <a:ext cx="676275" cy="338137"/>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261746CF-CCC4-4DB3-AC1C-3907510053FF}"/>
              </a:ext>
            </a:extLst>
          </p:cNvPr>
          <p:cNvSpPr>
            <a:spLocks noGrp="1"/>
          </p:cNvSpPr>
          <p:nvPr>
            <p:ph idx="10"/>
          </p:nvPr>
        </p:nvSpPr>
        <p:spPr>
          <a:xfrm>
            <a:off x="805758" y="3525660"/>
            <a:ext cx="7347642" cy="591114"/>
          </a:xfrm>
        </p:spPr>
        <p:txBody>
          <a:bodyPr/>
          <a:lstStyle/>
          <a:p>
            <a:pPr marL="374904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Calibri (Body)"/>
                <a:ea typeface="Cambria Math"/>
              </a:rPr>
              <a:t>one of </a:t>
            </a:r>
            <a:r>
              <a:rPr kumimoji="0" lang="en-US" sz="1800" b="0" i="1" u="none" strike="noStrike" kern="1200" cap="none" spc="0" normalizeH="0" baseline="0" noProof="0" dirty="0">
                <a:ln>
                  <a:noFill/>
                </a:ln>
                <a:solidFill>
                  <a:prstClr val="black"/>
                </a:solidFill>
                <a:effectLst/>
                <a:uLnTx/>
                <a:uFillTx/>
                <a:latin typeface="Calibri (Body)"/>
                <a:ea typeface="Cambria Math"/>
              </a:rPr>
              <a:t>p</a:t>
            </a:r>
            <a:r>
              <a:rPr kumimoji="0" lang="en-US" sz="1800" b="0" i="0" u="none" strike="noStrike" kern="1200" cap="none" spc="0" normalizeH="0" baseline="0" noProof="0" dirty="0">
                <a:ln>
                  <a:noFill/>
                </a:ln>
                <a:solidFill>
                  <a:prstClr val="black"/>
                </a:solidFill>
                <a:effectLst/>
                <a:uLnTx/>
                <a:uFillTx/>
                <a:latin typeface="Calibri (Body)"/>
                <a:ea typeface="Cambria Math"/>
              </a:rPr>
              <a:t> and </a:t>
            </a:r>
            <a:r>
              <a:rPr kumimoji="0" lang="en-US" sz="1800" b="0" i="1" u="none" strike="noStrike" kern="1200" cap="none" spc="0" normalizeH="0" baseline="0" noProof="0" dirty="0">
                <a:ln>
                  <a:noFill/>
                </a:ln>
                <a:solidFill>
                  <a:prstClr val="black"/>
                </a:solidFill>
                <a:effectLst/>
                <a:uLnTx/>
                <a:uFillTx/>
                <a:latin typeface="Calibri (Body)"/>
                <a:ea typeface="Cambria Math"/>
              </a:rPr>
              <a:t>q</a:t>
            </a:r>
            <a:r>
              <a:rPr kumimoji="0" lang="en-US" sz="1800" b="0" i="0" u="none" strike="noStrike" kern="1200" cap="none" spc="0" normalizeH="0" baseline="0" noProof="0" dirty="0">
                <a:ln>
                  <a:noFill/>
                </a:ln>
                <a:solidFill>
                  <a:prstClr val="black"/>
                </a:solidFill>
                <a:effectLst/>
                <a:uLnTx/>
                <a:uFillTx/>
                <a:latin typeface="Calibri (Body)"/>
                <a:ea typeface="Cambria Math"/>
              </a:rPr>
              <a:t> must be true, but not </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both.  The truth table for</a:t>
            </a:r>
            <a:endPar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9" name="Object 18">
            <a:extLst>
              <a:ext uri="{FF2B5EF4-FFF2-40B4-BE49-F238E27FC236}">
                <a16:creationId xmlns:a16="http://schemas.microsoft.com/office/drawing/2014/main" id="{99FAD664-0989-474C-9B11-606E2B25762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942792897"/>
              </p:ext>
            </p:extLst>
          </p:nvPr>
        </p:nvGraphicFramePr>
        <p:xfrm>
          <a:off x="3255439" y="3810000"/>
          <a:ext cx="325961" cy="350520"/>
        </p:xfrm>
        <a:graphic>
          <a:graphicData uri="http://schemas.openxmlformats.org/presentationml/2006/ole">
            <mc:AlternateContent xmlns:mc="http://schemas.openxmlformats.org/markup-compatibility/2006">
              <mc:Choice xmlns:v="urn:schemas-microsoft-com:vml" Requires="v">
                <p:oleObj name="Equation" r:id="rId4" imgW="164880" imgH="177480" progId="Equation.DSMT4">
                  <p:embed/>
                </p:oleObj>
              </mc:Choice>
              <mc:Fallback>
                <p:oleObj name="Equation" r:id="rId4" imgW="164880" imgH="177480" progId="Equation.DSMT4">
                  <p:embed/>
                  <p:pic>
                    <p:nvPicPr>
                      <p:cNvPr id="0" name=""/>
                      <p:cNvPicPr/>
                      <p:nvPr/>
                    </p:nvPicPr>
                    <p:blipFill>
                      <a:blip r:embed="rId5"/>
                      <a:stretch>
                        <a:fillRect/>
                      </a:stretch>
                    </p:blipFill>
                    <p:spPr>
                      <a:xfrm>
                        <a:off x="3255439" y="3810000"/>
                        <a:ext cx="325961" cy="350520"/>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CEAECFD3-ED53-4762-987F-EE59EAE8C5B1}"/>
              </a:ext>
            </a:extLst>
          </p:cNvPr>
          <p:cNvSpPr>
            <a:spLocks noGrp="1"/>
          </p:cNvSpPr>
          <p:nvPr>
            <p:ph idx="11"/>
          </p:nvPr>
        </p:nvSpPr>
        <p:spPr>
          <a:xfrm>
            <a:off x="3508972" y="3802380"/>
            <a:ext cx="419100" cy="381000"/>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Cambria Math"/>
              </a:rPr>
              <a:t>is:</a:t>
            </a:r>
            <a:endParaRPr lang="en-US" sz="1800" dirty="0">
              <a:latin typeface="Calibri (Body)"/>
            </a:endParaRPr>
          </a:p>
        </p:txBody>
      </p:sp>
      <p:sp>
        <p:nvSpPr>
          <p:cNvPr id="6" name="Content Placeholder 5" hidden="1">
            <a:extLst>
              <a:ext uri="{FF2B5EF4-FFF2-40B4-BE49-F238E27FC236}">
                <a16:creationId xmlns:a16="http://schemas.microsoft.com/office/drawing/2014/main" id="{F0ECE125-051E-42B4-92DD-E9721DB58BB6}"/>
              </a:ext>
            </a:extLst>
          </p:cNvPr>
          <p:cNvSpPr>
            <a:spLocks noGrp="1"/>
          </p:cNvSpPr>
          <p:nvPr>
            <p:ph idx="12"/>
          </p:nvPr>
        </p:nvSpPr>
        <p:spPr>
          <a:xfrm>
            <a:off x="2505687" y="5120577"/>
            <a:ext cx="3899587" cy="789982"/>
          </a:xfrm>
        </p:spPr>
        <p:txBody>
          <a:bodyPr/>
          <a:lstStyle/>
          <a:p>
            <a:r>
              <a:rPr lang="en-US" sz="2000" dirty="0">
                <a:effectLst/>
                <a:latin typeface="Calibri (Body)"/>
                <a:ea typeface="Calibri" panose="020F0502020204030204" pitchFamily="34" charset="0"/>
              </a:rPr>
              <a:t>The following content is arranged like a table.</a:t>
            </a:r>
            <a:endParaRPr lang="en-US" sz="2000" dirty="0">
              <a:latin typeface="Calibri (Body)"/>
            </a:endParaRPr>
          </a:p>
        </p:txBody>
      </p:sp>
      <p:graphicFrame>
        <p:nvGraphicFramePr>
          <p:cNvPr id="15" name="Table 14">
            <a:extLst>
              <a:ext uri="{FF2B5EF4-FFF2-40B4-BE49-F238E27FC236}">
                <a16:creationId xmlns:a16="http://schemas.microsoft.com/office/drawing/2014/main" id="{4401BEFE-008F-47E8-94D8-191D54DE3987}"/>
              </a:ext>
            </a:extLst>
          </p:cNvPr>
          <p:cNvGraphicFramePr>
            <a:graphicFrameLocks noGrp="1"/>
          </p:cNvGraphicFramePr>
          <p:nvPr>
            <p:extLst>
              <p:ext uri="{D42A27DB-BD31-4B8C-83A1-F6EECF244321}">
                <p14:modId xmlns:p14="http://schemas.microsoft.com/office/powerpoint/2010/main" val="963769704"/>
              </p:ext>
            </p:extLst>
          </p:nvPr>
        </p:nvGraphicFramePr>
        <p:xfrm>
          <a:off x="1524000" y="4267200"/>
          <a:ext cx="6096000" cy="2286000"/>
        </p:xfrm>
        <a:graphic>
          <a:graphicData uri="http://schemas.openxmlformats.org/drawingml/2006/table">
            <a:tbl>
              <a:tblPr firstRow="1" bandRow="1">
                <a:tableStyleId>{21E4AEA4-8DFA-4A89-87EB-49C32662AFE0}</a:tableStyleId>
              </a:tblPr>
              <a:tblGrid>
                <a:gridCol w="2032000">
                  <a:extLst>
                    <a:ext uri="{9D8B030D-6E8A-4147-A177-3AD203B41FA5}">
                      <a16:colId xmlns:a16="http://schemas.microsoft.com/office/drawing/2014/main" val="831567363"/>
                    </a:ext>
                  </a:extLst>
                </a:gridCol>
                <a:gridCol w="2032000">
                  <a:extLst>
                    <a:ext uri="{9D8B030D-6E8A-4147-A177-3AD203B41FA5}">
                      <a16:colId xmlns:a16="http://schemas.microsoft.com/office/drawing/2014/main" val="1633824391"/>
                    </a:ext>
                  </a:extLst>
                </a:gridCol>
                <a:gridCol w="2032000">
                  <a:extLst>
                    <a:ext uri="{9D8B030D-6E8A-4147-A177-3AD203B41FA5}">
                      <a16:colId xmlns:a16="http://schemas.microsoft.com/office/drawing/2014/main" val="2270511431"/>
                    </a:ext>
                  </a:extLst>
                </a:gridCol>
              </a:tblGrid>
              <a:tr h="365760">
                <a:tc>
                  <a:txBody>
                    <a:bodyPr/>
                    <a:lstStyle/>
                    <a:p>
                      <a:endParaRPr lang="en-US" sz="2400" b="0" i="1"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2400" b="0" i="1"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2400" b="0" i="1"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88888009"/>
                  </a:ext>
                </a:extLst>
              </a:tr>
              <a:tr h="365760">
                <a:tc>
                  <a:txBody>
                    <a:bodyPr/>
                    <a:lstStyle/>
                    <a:p>
                      <a:endParaRPr lang="en-US" sz="24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24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24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2903125"/>
                  </a:ext>
                </a:extLst>
              </a:tr>
              <a:tr h="365760">
                <a:tc>
                  <a:txBody>
                    <a:bodyPr/>
                    <a:lstStyle/>
                    <a:p>
                      <a:endParaRPr lang="en-US" sz="24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24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24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1960711"/>
                  </a:ext>
                </a:extLst>
              </a:tr>
              <a:tr h="365760">
                <a:tc>
                  <a:txBody>
                    <a:bodyPr/>
                    <a:lstStyle/>
                    <a:p>
                      <a:endParaRPr lang="en-US" sz="24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24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24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04318555"/>
                  </a:ext>
                </a:extLst>
              </a:tr>
              <a:tr h="365760">
                <a:tc>
                  <a:txBody>
                    <a:bodyPr/>
                    <a:lstStyle/>
                    <a:p>
                      <a:endParaRPr lang="en-US" sz="24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24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24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13631452"/>
                  </a:ext>
                </a:extLst>
              </a:tr>
            </a:tbl>
          </a:graphicData>
        </a:graphic>
      </p:graphicFrame>
      <p:graphicFrame>
        <p:nvGraphicFramePr>
          <p:cNvPr id="24" name="Object 23">
            <a:extLst>
              <a:ext uri="{FF2B5EF4-FFF2-40B4-BE49-F238E27FC236}">
                <a16:creationId xmlns:a16="http://schemas.microsoft.com/office/drawing/2014/main" id="{067AE6EC-0114-4F7C-A66A-2D1C824DC99F}"/>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293885424"/>
              </p:ext>
            </p:extLst>
          </p:nvPr>
        </p:nvGraphicFramePr>
        <p:xfrm>
          <a:off x="1560688" y="4387497"/>
          <a:ext cx="268112" cy="348545"/>
        </p:xfrm>
        <a:graphic>
          <a:graphicData uri="http://schemas.openxmlformats.org/presentationml/2006/ole">
            <mc:AlternateContent xmlns:mc="http://schemas.openxmlformats.org/markup-compatibility/2006">
              <mc:Choice xmlns:v="urn:schemas-microsoft-com:vml" Requires="v">
                <p:oleObj name="Equation" r:id="rId6" imgW="126720" imgH="164880" progId="Equation.DSMT4">
                  <p:embed/>
                </p:oleObj>
              </mc:Choice>
              <mc:Fallback>
                <p:oleObj name="Equation" r:id="rId6" imgW="126720" imgH="164880" progId="Equation.DSMT4">
                  <p:embed/>
                  <p:pic>
                    <p:nvPicPr>
                      <p:cNvPr id="0" name=""/>
                      <p:cNvPicPr/>
                      <p:nvPr/>
                    </p:nvPicPr>
                    <p:blipFill>
                      <a:blip r:embed="rId7"/>
                      <a:stretch>
                        <a:fillRect/>
                      </a:stretch>
                    </p:blipFill>
                    <p:spPr>
                      <a:xfrm>
                        <a:off x="1560688" y="4387497"/>
                        <a:ext cx="268112" cy="348545"/>
                      </a:xfrm>
                      <a:prstGeom prst="rect">
                        <a:avLst/>
                      </a:prstGeom>
                    </p:spPr>
                  </p:pic>
                </p:oleObj>
              </mc:Fallback>
            </mc:AlternateContent>
          </a:graphicData>
        </a:graphic>
      </p:graphicFrame>
      <p:graphicFrame>
        <p:nvGraphicFramePr>
          <p:cNvPr id="25" name="Object 24">
            <a:extLst>
              <a:ext uri="{FF2B5EF4-FFF2-40B4-BE49-F238E27FC236}">
                <a16:creationId xmlns:a16="http://schemas.microsoft.com/office/drawing/2014/main" id="{963B3C6C-78F6-42F3-B6E6-881AE5F3AC6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164661675"/>
              </p:ext>
            </p:extLst>
          </p:nvPr>
        </p:nvGraphicFramePr>
        <p:xfrm>
          <a:off x="3618088" y="4389120"/>
          <a:ext cx="268112" cy="348546"/>
        </p:xfrm>
        <a:graphic>
          <a:graphicData uri="http://schemas.openxmlformats.org/presentationml/2006/ole">
            <mc:AlternateContent xmlns:mc="http://schemas.openxmlformats.org/markup-compatibility/2006">
              <mc:Choice xmlns:v="urn:schemas-microsoft-com:vml" Requires="v">
                <p:oleObj name="Equation" r:id="rId8" imgW="126720" imgH="164880" progId="Equation.DSMT4">
                  <p:embed/>
                </p:oleObj>
              </mc:Choice>
              <mc:Fallback>
                <p:oleObj name="Equation" r:id="rId8" imgW="126720" imgH="164880" progId="Equation.DSMT4">
                  <p:embed/>
                  <p:pic>
                    <p:nvPicPr>
                      <p:cNvPr id="0" name=""/>
                      <p:cNvPicPr/>
                      <p:nvPr/>
                    </p:nvPicPr>
                    <p:blipFill>
                      <a:blip r:embed="rId9"/>
                      <a:stretch>
                        <a:fillRect/>
                      </a:stretch>
                    </p:blipFill>
                    <p:spPr>
                      <a:xfrm>
                        <a:off x="3618088" y="4389120"/>
                        <a:ext cx="268112" cy="348546"/>
                      </a:xfrm>
                      <a:prstGeom prst="rect">
                        <a:avLst/>
                      </a:prstGeom>
                    </p:spPr>
                  </p:pic>
                </p:oleObj>
              </mc:Fallback>
            </mc:AlternateContent>
          </a:graphicData>
        </a:graphic>
      </p:graphicFrame>
      <p:graphicFrame>
        <p:nvGraphicFramePr>
          <p:cNvPr id="27" name="Object 26">
            <a:extLst>
              <a:ext uri="{FF2B5EF4-FFF2-40B4-BE49-F238E27FC236}">
                <a16:creationId xmlns:a16="http://schemas.microsoft.com/office/drawing/2014/main" id="{3FA03861-6202-44DF-99DF-FE459BA6AC7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379234006"/>
              </p:ext>
            </p:extLst>
          </p:nvPr>
        </p:nvGraphicFramePr>
        <p:xfrm>
          <a:off x="5638800" y="4308242"/>
          <a:ext cx="775387" cy="427800"/>
        </p:xfrm>
        <a:graphic>
          <a:graphicData uri="http://schemas.openxmlformats.org/presentationml/2006/ole">
            <mc:AlternateContent xmlns:mc="http://schemas.openxmlformats.org/markup-compatibility/2006">
              <mc:Choice xmlns:v="urn:schemas-microsoft-com:vml" Requires="v">
                <p:oleObj name="Equation" r:id="rId10" imgW="368280" imgH="203040" progId="Equation.DSMT4">
                  <p:embed/>
                </p:oleObj>
              </mc:Choice>
              <mc:Fallback>
                <p:oleObj name="Equation" r:id="rId10" imgW="368280" imgH="203040" progId="Equation.DSMT4">
                  <p:embed/>
                  <p:pic>
                    <p:nvPicPr>
                      <p:cNvPr id="0" name=""/>
                      <p:cNvPicPr/>
                      <p:nvPr/>
                    </p:nvPicPr>
                    <p:blipFill>
                      <a:blip r:embed="rId11"/>
                      <a:stretch>
                        <a:fillRect/>
                      </a:stretch>
                    </p:blipFill>
                    <p:spPr>
                      <a:xfrm>
                        <a:off x="5638800" y="4308242"/>
                        <a:ext cx="775387" cy="427800"/>
                      </a:xfrm>
                      <a:prstGeom prst="rect">
                        <a:avLst/>
                      </a:prstGeom>
                    </p:spPr>
                  </p:pic>
                </p:oleObj>
              </mc:Fallback>
            </mc:AlternateContent>
          </a:graphicData>
        </a:graphic>
      </p:graphicFrame>
      <p:graphicFrame>
        <p:nvGraphicFramePr>
          <p:cNvPr id="28" name="Object 27">
            <a:extLst>
              <a:ext uri="{FF2B5EF4-FFF2-40B4-BE49-F238E27FC236}">
                <a16:creationId xmlns:a16="http://schemas.microsoft.com/office/drawing/2014/main" id="{A148EB2A-74F0-40E8-BD80-FEE83C60950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489170166"/>
              </p:ext>
            </p:extLst>
          </p:nvPr>
        </p:nvGraphicFramePr>
        <p:xfrm>
          <a:off x="1560688" y="4795308"/>
          <a:ext cx="268112" cy="321734"/>
        </p:xfrm>
        <a:graphic>
          <a:graphicData uri="http://schemas.openxmlformats.org/presentationml/2006/ole">
            <mc:AlternateContent xmlns:mc="http://schemas.openxmlformats.org/markup-compatibility/2006">
              <mc:Choice xmlns:v="urn:schemas-microsoft-com:vml" Requires="v">
                <p:oleObj name="Equation" r:id="rId12" imgW="126720" imgH="152280" progId="Equation.DSMT4">
                  <p:embed/>
                </p:oleObj>
              </mc:Choice>
              <mc:Fallback>
                <p:oleObj name="Equation" r:id="rId12" imgW="126720" imgH="152280" progId="Equation.DSMT4">
                  <p:embed/>
                  <p:pic>
                    <p:nvPicPr>
                      <p:cNvPr id="0" name=""/>
                      <p:cNvPicPr/>
                      <p:nvPr/>
                    </p:nvPicPr>
                    <p:blipFill>
                      <a:blip r:embed="rId13"/>
                      <a:stretch>
                        <a:fillRect/>
                      </a:stretch>
                    </p:blipFill>
                    <p:spPr>
                      <a:xfrm>
                        <a:off x="1560688" y="4795308"/>
                        <a:ext cx="268112" cy="321734"/>
                      </a:xfrm>
                      <a:prstGeom prst="rect">
                        <a:avLst/>
                      </a:prstGeom>
                    </p:spPr>
                  </p:pic>
                </p:oleObj>
              </mc:Fallback>
            </mc:AlternateContent>
          </a:graphicData>
        </a:graphic>
      </p:graphicFrame>
      <p:graphicFrame>
        <p:nvGraphicFramePr>
          <p:cNvPr id="29" name="Object 28">
            <a:extLst>
              <a:ext uri="{FF2B5EF4-FFF2-40B4-BE49-F238E27FC236}">
                <a16:creationId xmlns:a16="http://schemas.microsoft.com/office/drawing/2014/main" id="{5994E8A5-FCF4-464C-870E-52BEC031A83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643116821"/>
              </p:ext>
            </p:extLst>
          </p:nvPr>
        </p:nvGraphicFramePr>
        <p:xfrm>
          <a:off x="3604694" y="4797002"/>
          <a:ext cx="266700" cy="320040"/>
        </p:xfrm>
        <a:graphic>
          <a:graphicData uri="http://schemas.openxmlformats.org/presentationml/2006/ole">
            <mc:AlternateContent xmlns:mc="http://schemas.openxmlformats.org/markup-compatibility/2006">
              <mc:Choice xmlns:v="urn:schemas-microsoft-com:vml" Requires="v">
                <p:oleObj name="Equation" r:id="rId14" imgW="126720" imgH="152280" progId="Equation.DSMT4">
                  <p:embed/>
                </p:oleObj>
              </mc:Choice>
              <mc:Fallback>
                <p:oleObj name="Equation" r:id="rId14" imgW="126720" imgH="152280" progId="Equation.DSMT4">
                  <p:embed/>
                  <p:pic>
                    <p:nvPicPr>
                      <p:cNvPr id="0" name=""/>
                      <p:cNvPicPr/>
                      <p:nvPr/>
                    </p:nvPicPr>
                    <p:blipFill>
                      <a:blip r:embed="rId15"/>
                      <a:stretch>
                        <a:fillRect/>
                      </a:stretch>
                    </p:blipFill>
                    <p:spPr>
                      <a:xfrm>
                        <a:off x="3604694" y="4797002"/>
                        <a:ext cx="266700" cy="320040"/>
                      </a:xfrm>
                      <a:prstGeom prst="rect">
                        <a:avLst/>
                      </a:prstGeom>
                    </p:spPr>
                  </p:pic>
                </p:oleObj>
              </mc:Fallback>
            </mc:AlternateContent>
          </a:graphicData>
        </a:graphic>
      </p:graphicFrame>
      <p:graphicFrame>
        <p:nvGraphicFramePr>
          <p:cNvPr id="34" name="Object 33">
            <a:extLst>
              <a:ext uri="{FF2B5EF4-FFF2-40B4-BE49-F238E27FC236}">
                <a16:creationId xmlns:a16="http://schemas.microsoft.com/office/drawing/2014/main" id="{EE6D3EFD-EFB4-4886-82C9-266C6DF610F8}"/>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155818468"/>
              </p:ext>
            </p:extLst>
          </p:nvPr>
        </p:nvGraphicFramePr>
        <p:xfrm>
          <a:off x="5650992" y="4818124"/>
          <a:ext cx="201167" cy="301752"/>
        </p:xfrm>
        <a:graphic>
          <a:graphicData uri="http://schemas.openxmlformats.org/presentationml/2006/ole">
            <mc:AlternateContent xmlns:mc="http://schemas.openxmlformats.org/markup-compatibility/2006">
              <mc:Choice xmlns:v="urn:schemas-microsoft-com:vml" Requires="v">
                <p:oleObj name="Equation" r:id="rId16" imgW="101520" imgH="152280" progId="Equation.DSMT4">
                  <p:embed/>
                </p:oleObj>
              </mc:Choice>
              <mc:Fallback>
                <p:oleObj name="Equation" r:id="rId16" imgW="101520" imgH="152280" progId="Equation.DSMT4">
                  <p:embed/>
                  <p:pic>
                    <p:nvPicPr>
                      <p:cNvPr id="0" name=""/>
                      <p:cNvPicPr/>
                      <p:nvPr/>
                    </p:nvPicPr>
                    <p:blipFill>
                      <a:blip r:embed="rId17"/>
                      <a:stretch>
                        <a:fillRect/>
                      </a:stretch>
                    </p:blipFill>
                    <p:spPr>
                      <a:xfrm>
                        <a:off x="5650992" y="4818124"/>
                        <a:ext cx="201167" cy="301752"/>
                      </a:xfrm>
                      <a:prstGeom prst="rect">
                        <a:avLst/>
                      </a:prstGeom>
                    </p:spPr>
                  </p:pic>
                </p:oleObj>
              </mc:Fallback>
            </mc:AlternateContent>
          </a:graphicData>
        </a:graphic>
      </p:graphicFrame>
      <p:graphicFrame>
        <p:nvGraphicFramePr>
          <p:cNvPr id="31" name="Object 30">
            <a:extLst>
              <a:ext uri="{FF2B5EF4-FFF2-40B4-BE49-F238E27FC236}">
                <a16:creationId xmlns:a16="http://schemas.microsoft.com/office/drawing/2014/main" id="{E605240D-2F22-4CE1-8976-48111603FD3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024274811"/>
              </p:ext>
            </p:extLst>
          </p:nvPr>
        </p:nvGraphicFramePr>
        <p:xfrm>
          <a:off x="1562100" y="5250180"/>
          <a:ext cx="266700" cy="320040"/>
        </p:xfrm>
        <a:graphic>
          <a:graphicData uri="http://schemas.openxmlformats.org/presentationml/2006/ole">
            <mc:AlternateContent xmlns:mc="http://schemas.openxmlformats.org/markup-compatibility/2006">
              <mc:Choice xmlns:v="urn:schemas-microsoft-com:vml" Requires="v">
                <p:oleObj name="Equation" r:id="rId18" imgW="126720" imgH="152280" progId="Equation.DSMT4">
                  <p:embed/>
                </p:oleObj>
              </mc:Choice>
              <mc:Fallback>
                <p:oleObj name="Equation" r:id="rId18" imgW="126720" imgH="152280" progId="Equation.DSMT4">
                  <p:embed/>
                  <p:pic>
                    <p:nvPicPr>
                      <p:cNvPr id="0" name=""/>
                      <p:cNvPicPr/>
                      <p:nvPr/>
                    </p:nvPicPr>
                    <p:blipFill>
                      <a:blip r:embed="rId19"/>
                      <a:stretch>
                        <a:fillRect/>
                      </a:stretch>
                    </p:blipFill>
                    <p:spPr>
                      <a:xfrm>
                        <a:off x="1562100" y="5250180"/>
                        <a:ext cx="266700" cy="320040"/>
                      </a:xfrm>
                      <a:prstGeom prst="rect">
                        <a:avLst/>
                      </a:prstGeom>
                    </p:spPr>
                  </p:pic>
                </p:oleObj>
              </mc:Fallback>
            </mc:AlternateContent>
          </a:graphicData>
        </a:graphic>
      </p:graphicFrame>
      <p:graphicFrame>
        <p:nvGraphicFramePr>
          <p:cNvPr id="35" name="Object 34">
            <a:extLst>
              <a:ext uri="{FF2B5EF4-FFF2-40B4-BE49-F238E27FC236}">
                <a16:creationId xmlns:a16="http://schemas.microsoft.com/office/drawing/2014/main" id="{71E5EF0D-A60C-4215-861A-67CBB6A2B01F}"/>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711215239"/>
              </p:ext>
            </p:extLst>
          </p:nvPr>
        </p:nvGraphicFramePr>
        <p:xfrm>
          <a:off x="3633559" y="5279136"/>
          <a:ext cx="201168" cy="301752"/>
        </p:xfrm>
        <a:graphic>
          <a:graphicData uri="http://schemas.openxmlformats.org/presentationml/2006/ole">
            <mc:AlternateContent xmlns:mc="http://schemas.openxmlformats.org/markup-compatibility/2006">
              <mc:Choice xmlns:v="urn:schemas-microsoft-com:vml" Requires="v">
                <p:oleObj name="Equation" r:id="rId20" imgW="101520" imgH="152280" progId="Equation.DSMT4">
                  <p:embed/>
                </p:oleObj>
              </mc:Choice>
              <mc:Fallback>
                <p:oleObj name="Equation" r:id="rId20" imgW="101520" imgH="152280" progId="Equation.DSMT4">
                  <p:embed/>
                  <p:pic>
                    <p:nvPicPr>
                      <p:cNvPr id="0" name=""/>
                      <p:cNvPicPr/>
                      <p:nvPr/>
                    </p:nvPicPr>
                    <p:blipFill>
                      <a:blip r:embed="rId21"/>
                      <a:stretch>
                        <a:fillRect/>
                      </a:stretch>
                    </p:blipFill>
                    <p:spPr>
                      <a:xfrm>
                        <a:off x="3633559" y="5279136"/>
                        <a:ext cx="201168" cy="301752"/>
                      </a:xfrm>
                      <a:prstGeom prst="rect">
                        <a:avLst/>
                      </a:prstGeom>
                    </p:spPr>
                  </p:pic>
                </p:oleObj>
              </mc:Fallback>
            </mc:AlternateContent>
          </a:graphicData>
        </a:graphic>
      </p:graphicFrame>
      <p:graphicFrame>
        <p:nvGraphicFramePr>
          <p:cNvPr id="30" name="Object 29">
            <a:extLst>
              <a:ext uri="{FF2B5EF4-FFF2-40B4-BE49-F238E27FC236}">
                <a16:creationId xmlns:a16="http://schemas.microsoft.com/office/drawing/2014/main" id="{AFEC787D-76F9-42BB-8B02-4829EE42E6F1}"/>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165168475"/>
              </p:ext>
            </p:extLst>
          </p:nvPr>
        </p:nvGraphicFramePr>
        <p:xfrm>
          <a:off x="5638800" y="5242560"/>
          <a:ext cx="266700" cy="320040"/>
        </p:xfrm>
        <a:graphic>
          <a:graphicData uri="http://schemas.openxmlformats.org/presentationml/2006/ole">
            <mc:AlternateContent xmlns:mc="http://schemas.openxmlformats.org/markup-compatibility/2006">
              <mc:Choice xmlns:v="urn:schemas-microsoft-com:vml" Requires="v">
                <p:oleObj name="Equation" r:id="rId22" imgW="126720" imgH="152280" progId="Equation.DSMT4">
                  <p:embed/>
                </p:oleObj>
              </mc:Choice>
              <mc:Fallback>
                <p:oleObj name="Equation" r:id="rId22" imgW="126720" imgH="152280" progId="Equation.DSMT4">
                  <p:embed/>
                  <p:pic>
                    <p:nvPicPr>
                      <p:cNvPr id="0" name=""/>
                      <p:cNvPicPr/>
                      <p:nvPr/>
                    </p:nvPicPr>
                    <p:blipFill>
                      <a:blip r:embed="rId23"/>
                      <a:stretch>
                        <a:fillRect/>
                      </a:stretch>
                    </p:blipFill>
                    <p:spPr>
                      <a:xfrm>
                        <a:off x="5638800" y="5242560"/>
                        <a:ext cx="266700" cy="320040"/>
                      </a:xfrm>
                      <a:prstGeom prst="rect">
                        <a:avLst/>
                      </a:prstGeom>
                    </p:spPr>
                  </p:pic>
                </p:oleObj>
              </mc:Fallback>
            </mc:AlternateContent>
          </a:graphicData>
        </a:graphic>
      </p:graphicFrame>
      <p:graphicFrame>
        <p:nvGraphicFramePr>
          <p:cNvPr id="36" name="Object 35">
            <a:extLst>
              <a:ext uri="{FF2B5EF4-FFF2-40B4-BE49-F238E27FC236}">
                <a16:creationId xmlns:a16="http://schemas.microsoft.com/office/drawing/2014/main" id="{86C30F91-D38E-4F34-A254-C57E9C1D5552}"/>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222480597"/>
              </p:ext>
            </p:extLst>
          </p:nvPr>
        </p:nvGraphicFramePr>
        <p:xfrm>
          <a:off x="1600256" y="5737860"/>
          <a:ext cx="201168" cy="301752"/>
        </p:xfrm>
        <a:graphic>
          <a:graphicData uri="http://schemas.openxmlformats.org/presentationml/2006/ole">
            <mc:AlternateContent xmlns:mc="http://schemas.openxmlformats.org/markup-compatibility/2006">
              <mc:Choice xmlns:v="urn:schemas-microsoft-com:vml" Requires="v">
                <p:oleObj name="Equation" r:id="rId24" imgW="101520" imgH="152280" progId="Equation.DSMT4">
                  <p:embed/>
                </p:oleObj>
              </mc:Choice>
              <mc:Fallback>
                <p:oleObj name="Equation" r:id="rId24" imgW="101520" imgH="152280" progId="Equation.DSMT4">
                  <p:embed/>
                  <p:pic>
                    <p:nvPicPr>
                      <p:cNvPr id="0" name=""/>
                      <p:cNvPicPr/>
                      <p:nvPr/>
                    </p:nvPicPr>
                    <p:blipFill>
                      <a:blip r:embed="rId25"/>
                      <a:stretch>
                        <a:fillRect/>
                      </a:stretch>
                    </p:blipFill>
                    <p:spPr>
                      <a:xfrm>
                        <a:off x="1600256" y="5737860"/>
                        <a:ext cx="201168" cy="301752"/>
                      </a:xfrm>
                      <a:prstGeom prst="rect">
                        <a:avLst/>
                      </a:prstGeom>
                    </p:spPr>
                  </p:pic>
                </p:oleObj>
              </mc:Fallback>
            </mc:AlternateContent>
          </a:graphicData>
        </a:graphic>
      </p:graphicFrame>
      <p:graphicFrame>
        <p:nvGraphicFramePr>
          <p:cNvPr id="32" name="Object 31">
            <a:extLst>
              <a:ext uri="{FF2B5EF4-FFF2-40B4-BE49-F238E27FC236}">
                <a16:creationId xmlns:a16="http://schemas.microsoft.com/office/drawing/2014/main" id="{9024442B-5F78-48FD-9AF5-C48023ECE98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06025651"/>
              </p:ext>
            </p:extLst>
          </p:nvPr>
        </p:nvGraphicFramePr>
        <p:xfrm>
          <a:off x="3600450" y="5715000"/>
          <a:ext cx="266700" cy="320040"/>
        </p:xfrm>
        <a:graphic>
          <a:graphicData uri="http://schemas.openxmlformats.org/presentationml/2006/ole">
            <mc:AlternateContent xmlns:mc="http://schemas.openxmlformats.org/markup-compatibility/2006">
              <mc:Choice xmlns:v="urn:schemas-microsoft-com:vml" Requires="v">
                <p:oleObj name="Equation" r:id="rId26" imgW="126720" imgH="152280" progId="Equation.DSMT4">
                  <p:embed/>
                </p:oleObj>
              </mc:Choice>
              <mc:Fallback>
                <p:oleObj name="Equation" r:id="rId26" imgW="126720" imgH="152280" progId="Equation.DSMT4">
                  <p:embed/>
                  <p:pic>
                    <p:nvPicPr>
                      <p:cNvPr id="0" name=""/>
                      <p:cNvPicPr/>
                      <p:nvPr/>
                    </p:nvPicPr>
                    <p:blipFill>
                      <a:blip r:embed="rId27"/>
                      <a:stretch>
                        <a:fillRect/>
                      </a:stretch>
                    </p:blipFill>
                    <p:spPr>
                      <a:xfrm>
                        <a:off x="3600450" y="5715000"/>
                        <a:ext cx="266700" cy="320040"/>
                      </a:xfrm>
                      <a:prstGeom prst="rect">
                        <a:avLst/>
                      </a:prstGeom>
                    </p:spPr>
                  </p:pic>
                </p:oleObj>
              </mc:Fallback>
            </mc:AlternateContent>
          </a:graphicData>
        </a:graphic>
      </p:graphicFrame>
      <p:graphicFrame>
        <p:nvGraphicFramePr>
          <p:cNvPr id="33" name="Object 32">
            <a:extLst>
              <a:ext uri="{FF2B5EF4-FFF2-40B4-BE49-F238E27FC236}">
                <a16:creationId xmlns:a16="http://schemas.microsoft.com/office/drawing/2014/main" id="{D0F2FBCE-793F-45F8-A8B3-973B585EF06C}"/>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30754757"/>
              </p:ext>
            </p:extLst>
          </p:nvPr>
        </p:nvGraphicFramePr>
        <p:xfrm>
          <a:off x="5638800" y="5737860"/>
          <a:ext cx="266700" cy="320040"/>
        </p:xfrm>
        <a:graphic>
          <a:graphicData uri="http://schemas.openxmlformats.org/presentationml/2006/ole">
            <mc:AlternateContent xmlns:mc="http://schemas.openxmlformats.org/markup-compatibility/2006">
              <mc:Choice xmlns:v="urn:schemas-microsoft-com:vml" Requires="v">
                <p:oleObj name="Equation" r:id="rId28" imgW="126720" imgH="152280" progId="Equation.DSMT4">
                  <p:embed/>
                </p:oleObj>
              </mc:Choice>
              <mc:Fallback>
                <p:oleObj name="Equation" r:id="rId28" imgW="126720" imgH="152280" progId="Equation.DSMT4">
                  <p:embed/>
                  <p:pic>
                    <p:nvPicPr>
                      <p:cNvPr id="0" name=""/>
                      <p:cNvPicPr/>
                      <p:nvPr/>
                    </p:nvPicPr>
                    <p:blipFill>
                      <a:blip r:embed="rId29"/>
                      <a:stretch>
                        <a:fillRect/>
                      </a:stretch>
                    </p:blipFill>
                    <p:spPr>
                      <a:xfrm>
                        <a:off x="5638800" y="5737860"/>
                        <a:ext cx="266700" cy="320040"/>
                      </a:xfrm>
                      <a:prstGeom prst="rect">
                        <a:avLst/>
                      </a:prstGeom>
                    </p:spPr>
                  </p:pic>
                </p:oleObj>
              </mc:Fallback>
            </mc:AlternateContent>
          </a:graphicData>
        </a:graphic>
      </p:graphicFrame>
      <p:graphicFrame>
        <p:nvGraphicFramePr>
          <p:cNvPr id="37" name="Object 36">
            <a:extLst>
              <a:ext uri="{FF2B5EF4-FFF2-40B4-BE49-F238E27FC236}">
                <a16:creationId xmlns:a16="http://schemas.microsoft.com/office/drawing/2014/main" id="{B9BAF12D-AFD6-49AE-93A2-DE26FD3033E3}"/>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66211067"/>
              </p:ext>
            </p:extLst>
          </p:nvPr>
        </p:nvGraphicFramePr>
        <p:xfrm>
          <a:off x="1600256" y="6198435"/>
          <a:ext cx="201168" cy="301752"/>
        </p:xfrm>
        <a:graphic>
          <a:graphicData uri="http://schemas.openxmlformats.org/presentationml/2006/ole">
            <mc:AlternateContent xmlns:mc="http://schemas.openxmlformats.org/markup-compatibility/2006">
              <mc:Choice xmlns:v="urn:schemas-microsoft-com:vml" Requires="v">
                <p:oleObj name="Equation" r:id="rId30" imgW="101520" imgH="152280" progId="Equation.DSMT4">
                  <p:embed/>
                </p:oleObj>
              </mc:Choice>
              <mc:Fallback>
                <p:oleObj name="Equation" r:id="rId30" imgW="101520" imgH="152280" progId="Equation.DSMT4">
                  <p:embed/>
                  <p:pic>
                    <p:nvPicPr>
                      <p:cNvPr id="0" name=""/>
                      <p:cNvPicPr/>
                      <p:nvPr/>
                    </p:nvPicPr>
                    <p:blipFill>
                      <a:blip r:embed="rId31"/>
                      <a:stretch>
                        <a:fillRect/>
                      </a:stretch>
                    </p:blipFill>
                    <p:spPr>
                      <a:xfrm>
                        <a:off x="1600256" y="6198435"/>
                        <a:ext cx="201168" cy="301752"/>
                      </a:xfrm>
                      <a:prstGeom prst="rect">
                        <a:avLst/>
                      </a:prstGeom>
                    </p:spPr>
                  </p:pic>
                </p:oleObj>
              </mc:Fallback>
            </mc:AlternateContent>
          </a:graphicData>
        </a:graphic>
      </p:graphicFrame>
      <p:graphicFrame>
        <p:nvGraphicFramePr>
          <p:cNvPr id="38" name="Object 37">
            <a:extLst>
              <a:ext uri="{FF2B5EF4-FFF2-40B4-BE49-F238E27FC236}">
                <a16:creationId xmlns:a16="http://schemas.microsoft.com/office/drawing/2014/main" id="{A1FD0BC2-CEC0-4527-82DD-8711F725476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26349334"/>
              </p:ext>
            </p:extLst>
          </p:nvPr>
        </p:nvGraphicFramePr>
        <p:xfrm>
          <a:off x="3618088" y="6185466"/>
          <a:ext cx="201168" cy="301752"/>
        </p:xfrm>
        <a:graphic>
          <a:graphicData uri="http://schemas.openxmlformats.org/presentationml/2006/ole">
            <mc:AlternateContent xmlns:mc="http://schemas.openxmlformats.org/markup-compatibility/2006">
              <mc:Choice xmlns:v="urn:schemas-microsoft-com:vml" Requires="v">
                <p:oleObj name="Equation" r:id="rId32" imgW="101520" imgH="152280" progId="Equation.DSMT4">
                  <p:embed/>
                </p:oleObj>
              </mc:Choice>
              <mc:Fallback>
                <p:oleObj name="Equation" r:id="rId32" imgW="101520" imgH="152280" progId="Equation.DSMT4">
                  <p:embed/>
                  <p:pic>
                    <p:nvPicPr>
                      <p:cNvPr id="0" name=""/>
                      <p:cNvPicPr/>
                      <p:nvPr/>
                    </p:nvPicPr>
                    <p:blipFill>
                      <a:blip r:embed="rId33"/>
                      <a:stretch>
                        <a:fillRect/>
                      </a:stretch>
                    </p:blipFill>
                    <p:spPr>
                      <a:xfrm>
                        <a:off x="3618088" y="6185466"/>
                        <a:ext cx="201168" cy="301752"/>
                      </a:xfrm>
                      <a:prstGeom prst="rect">
                        <a:avLst/>
                      </a:prstGeom>
                    </p:spPr>
                  </p:pic>
                </p:oleObj>
              </mc:Fallback>
            </mc:AlternateContent>
          </a:graphicData>
        </a:graphic>
      </p:graphicFrame>
      <p:graphicFrame>
        <p:nvGraphicFramePr>
          <p:cNvPr id="39" name="Object 38">
            <a:extLst>
              <a:ext uri="{FF2B5EF4-FFF2-40B4-BE49-F238E27FC236}">
                <a16:creationId xmlns:a16="http://schemas.microsoft.com/office/drawing/2014/main" id="{409AD02B-78A1-4BB9-8C59-6EBEA085BE57}"/>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69737855"/>
              </p:ext>
            </p:extLst>
          </p:nvPr>
        </p:nvGraphicFramePr>
        <p:xfrm>
          <a:off x="5652517" y="6194840"/>
          <a:ext cx="201168" cy="301752"/>
        </p:xfrm>
        <a:graphic>
          <a:graphicData uri="http://schemas.openxmlformats.org/presentationml/2006/ole">
            <mc:AlternateContent xmlns:mc="http://schemas.openxmlformats.org/markup-compatibility/2006">
              <mc:Choice xmlns:v="urn:schemas-microsoft-com:vml" Requires="v">
                <p:oleObj name="Equation" r:id="rId34" imgW="101520" imgH="152280" progId="Equation.DSMT4">
                  <p:embed/>
                </p:oleObj>
              </mc:Choice>
              <mc:Fallback>
                <p:oleObj name="Equation" r:id="rId34" imgW="101520" imgH="152280" progId="Equation.DSMT4">
                  <p:embed/>
                  <p:pic>
                    <p:nvPicPr>
                      <p:cNvPr id="0" name=""/>
                      <p:cNvPicPr/>
                      <p:nvPr/>
                    </p:nvPicPr>
                    <p:blipFill>
                      <a:blip r:embed="rId35"/>
                      <a:stretch>
                        <a:fillRect/>
                      </a:stretch>
                    </p:blipFill>
                    <p:spPr>
                      <a:xfrm>
                        <a:off x="5652517" y="6194840"/>
                        <a:ext cx="201168" cy="301752"/>
                      </a:xfrm>
                      <a:prstGeom prst="rect">
                        <a:avLst/>
                      </a:prstGeom>
                    </p:spPr>
                  </p:pic>
                </p:oleObj>
              </mc:Fallback>
            </mc:AlternateContent>
          </a:graphicData>
        </a:graphic>
      </p:graphicFrame>
      <p:sp>
        <p:nvSpPr>
          <p:cNvPr id="16" name="Slide Number Placeholder 5">
            <a:extLst>
              <a:ext uri="{FF2B5EF4-FFF2-40B4-BE49-F238E27FC236}">
                <a16:creationId xmlns:a16="http://schemas.microsoft.com/office/drawing/2014/main" id="{02D22856-56F4-41A8-9463-3A8A3B1F392E}"/>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11</a:t>
            </a:fld>
            <a:endParaRPr lang="en-US" dirty="0">
              <a:solidFill>
                <a:schemeClr val="bg1"/>
              </a:solidFill>
            </a:endParaRPr>
          </a:p>
        </p:txBody>
      </p:sp>
    </p:spTree>
    <p:extLst>
      <p:ext uri="{BB962C8B-B14F-4D97-AF65-F5344CB8AC3E}">
        <p14:creationId xmlns:p14="http://schemas.microsoft.com/office/powerpoint/2010/main" val="1448523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Implication</a:t>
            </a:r>
          </a:p>
        </p:txBody>
      </p:sp>
      <p:sp>
        <p:nvSpPr>
          <p:cNvPr id="5" name="Content Placeholder 2"/>
          <p:cNvSpPr>
            <a:spLocks noGrp="1"/>
          </p:cNvSpPr>
          <p:nvPr>
            <p:ph idx="1"/>
          </p:nvPr>
        </p:nvSpPr>
        <p:spPr>
          <a:xfrm>
            <a:off x="457200" y="1295400"/>
            <a:ext cx="8229600" cy="1188720"/>
          </a:xfrm>
        </p:spPr>
        <p:txBody>
          <a:bodyPr/>
          <a:lstStyle/>
          <a:p>
            <a:r>
              <a:rPr lang="en-US" sz="2400" dirty="0">
                <a:latin typeface="Calibri (Body)"/>
              </a:rPr>
              <a:t>If </a:t>
            </a:r>
            <a:r>
              <a:rPr lang="en-US" sz="2400" i="1" dirty="0">
                <a:latin typeface="Calibri (Body)"/>
                <a:ea typeface="Cambria Math" pitchFamily="18" charset="0"/>
              </a:rPr>
              <a:t>p</a:t>
            </a:r>
            <a:r>
              <a:rPr lang="en-US" sz="2400" dirty="0">
                <a:latin typeface="Calibri (Body)"/>
              </a:rPr>
              <a:t> and </a:t>
            </a:r>
            <a:r>
              <a:rPr lang="en-US" sz="2400" i="1" dirty="0">
                <a:latin typeface="Calibri (Body)"/>
                <a:ea typeface="Cambria Math" pitchFamily="18" charset="0"/>
              </a:rPr>
              <a:t>q</a:t>
            </a:r>
            <a:r>
              <a:rPr lang="en-US" sz="2400" dirty="0">
                <a:latin typeface="Calibri (Body)"/>
              </a:rPr>
              <a:t>  are propositions, then </a:t>
            </a:r>
            <a:r>
              <a:rPr lang="en-US" sz="2400" i="1" dirty="0">
                <a:latin typeface="Calibri (Body)"/>
                <a:ea typeface="Cambria Math" pitchFamily="18" charset="0"/>
              </a:rPr>
              <a:t>p </a:t>
            </a:r>
            <a:r>
              <a:rPr lang="en-US" sz="2400" dirty="0">
                <a:latin typeface="Calibri (Body)"/>
                <a:ea typeface="Cambria Math"/>
              </a:rPr>
              <a:t>→ </a:t>
            </a:r>
            <a:r>
              <a:rPr lang="en-US" sz="2400" i="1" dirty="0">
                <a:latin typeface="Calibri (Body)"/>
                <a:ea typeface="Cambria Math" pitchFamily="18" charset="0"/>
              </a:rPr>
              <a:t>q</a:t>
            </a:r>
            <a:r>
              <a:rPr lang="en-US" sz="2400" dirty="0">
                <a:latin typeface="Calibri (Body)"/>
              </a:rPr>
              <a:t> is a </a:t>
            </a:r>
            <a:r>
              <a:rPr lang="en-US" sz="2400" i="1" dirty="0">
                <a:latin typeface="Calibri (Body)"/>
              </a:rPr>
              <a:t>conditional statement </a:t>
            </a:r>
            <a:r>
              <a:rPr lang="en-US" sz="2400" dirty="0">
                <a:latin typeface="Calibri (Body)"/>
              </a:rPr>
              <a:t>or </a:t>
            </a:r>
            <a:r>
              <a:rPr lang="en-US" sz="2400" i="1" dirty="0">
                <a:latin typeface="Calibri (Body)"/>
              </a:rPr>
              <a:t>implication </a:t>
            </a:r>
            <a:r>
              <a:rPr lang="en-US" sz="2400" dirty="0">
                <a:latin typeface="Calibri (Body)"/>
              </a:rPr>
              <a:t>which is read as “if </a:t>
            </a:r>
            <a:r>
              <a:rPr lang="en-US" sz="2400" i="1" dirty="0">
                <a:latin typeface="Calibri (Body)"/>
                <a:ea typeface="Cambria Math" pitchFamily="18" charset="0"/>
              </a:rPr>
              <a:t>p</a:t>
            </a:r>
            <a:r>
              <a:rPr lang="en-US" sz="2400" dirty="0">
                <a:latin typeface="Calibri (Body)"/>
              </a:rPr>
              <a:t>, then </a:t>
            </a:r>
            <a:r>
              <a:rPr lang="en-US" sz="2400" i="1" dirty="0">
                <a:latin typeface="Calibri (Body)"/>
                <a:ea typeface="Cambria Math" pitchFamily="18" charset="0"/>
              </a:rPr>
              <a:t>q</a:t>
            </a:r>
            <a:r>
              <a:rPr lang="en-US" sz="2400" dirty="0">
                <a:latin typeface="Calibri (Body)"/>
              </a:rPr>
              <a:t>” and has this truth table:</a:t>
            </a:r>
          </a:p>
        </p:txBody>
      </p:sp>
      <p:graphicFrame>
        <p:nvGraphicFramePr>
          <p:cNvPr id="9" name="Table 3"/>
          <p:cNvGraphicFramePr>
            <a:graphicFrameLocks noGrp="1"/>
          </p:cNvGraphicFramePr>
          <p:nvPr/>
        </p:nvGraphicFramePr>
        <p:xfrm>
          <a:off x="1524000" y="2514600"/>
          <a:ext cx="6096000" cy="2286000"/>
        </p:xfrm>
        <a:graphic>
          <a:graphicData uri="http://schemas.openxmlformats.org/drawingml/2006/table">
            <a:tbl>
              <a:tblPr firstRow="1" bandRow="1">
                <a:tableStyleId>{21E4AEA4-8DFA-4A89-87EB-49C32662AFE0}</a:tableStyleId>
              </a:tblPr>
              <a:tblGrid>
                <a:gridCol w="2032000">
                  <a:extLst>
                    <a:ext uri="{9D8B030D-6E8A-4147-A177-3AD203B41FA5}">
                      <a16:colId xmlns:a16="http://schemas.microsoft.com/office/drawing/2014/main" val="831567363"/>
                    </a:ext>
                  </a:extLst>
                </a:gridCol>
                <a:gridCol w="2032000">
                  <a:extLst>
                    <a:ext uri="{9D8B030D-6E8A-4147-A177-3AD203B41FA5}">
                      <a16:colId xmlns:a16="http://schemas.microsoft.com/office/drawing/2014/main" val="1633824391"/>
                    </a:ext>
                  </a:extLst>
                </a:gridCol>
                <a:gridCol w="2032000">
                  <a:extLst>
                    <a:ext uri="{9D8B030D-6E8A-4147-A177-3AD203B41FA5}">
                      <a16:colId xmlns:a16="http://schemas.microsoft.com/office/drawing/2014/main" val="2270511431"/>
                    </a:ext>
                  </a:extLst>
                </a:gridCol>
              </a:tblGrid>
              <a:tr h="457200">
                <a:tc>
                  <a:txBody>
                    <a:bodyPr/>
                    <a:lstStyle/>
                    <a:p>
                      <a:r>
                        <a:rPr lang="en-US" sz="2400" b="0" i="1" dirty="0">
                          <a:latin typeface="+mj-lt"/>
                        </a:rPr>
                        <a:t>p</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i="1" dirty="0">
                          <a:latin typeface="+mj-lt"/>
                          <a:ea typeface="Cambria Math" panose="02040503050406030204" pitchFamily="18" charset="0"/>
                        </a:rPr>
                        <a:t>q</a:t>
                      </a:r>
                      <a:endParaRPr lang="en-US" sz="2400" b="0" i="1"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i="1" dirty="0">
                          <a:latin typeface="+mj-lt"/>
                        </a:rPr>
                        <a:t>P </a:t>
                      </a:r>
                      <a:r>
                        <a:rPr lang="en-US" sz="2400" b="0" dirty="0">
                          <a:latin typeface="+mj-lt"/>
                          <a:ea typeface="Cambria Math"/>
                        </a:rPr>
                        <a:t>→</a:t>
                      </a:r>
                      <a:r>
                        <a:rPr lang="en-US" sz="2400" b="0" dirty="0">
                          <a:latin typeface="+mj-lt"/>
                          <a:ea typeface="Cambria Math" pitchFamily="18" charset="0"/>
                        </a:rPr>
                        <a:t> </a:t>
                      </a:r>
                      <a:r>
                        <a:rPr lang="en-US" sz="2400" b="0" i="1" dirty="0">
                          <a:latin typeface="+mj-lt"/>
                          <a:ea typeface="Cambria Math" pitchFamily="18" charset="0"/>
                        </a:rPr>
                        <a:t>q</a:t>
                      </a:r>
                      <a:endParaRPr lang="en-US" sz="2400" b="0" i="1"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88888009"/>
                  </a:ext>
                </a:extLst>
              </a:tr>
              <a:tr h="457200">
                <a:tc>
                  <a:txBody>
                    <a:bodyPr/>
                    <a:lstStyle/>
                    <a:p>
                      <a:r>
                        <a:rPr lang="en-US" sz="2400" dirty="0">
                          <a:latin typeface="+mj-lt"/>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latin typeface="+mj-lt"/>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2903125"/>
                  </a:ext>
                </a:extLst>
              </a:tr>
              <a:tr h="457200">
                <a:tc>
                  <a:txBody>
                    <a:bodyPr/>
                    <a:lstStyle/>
                    <a:p>
                      <a:r>
                        <a:rPr lang="en-US" sz="2400" dirty="0">
                          <a:latin typeface="+mj-lt"/>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latin typeface="+mj-lt"/>
                        </a:rPr>
                        <a:t>F</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1960711"/>
                  </a:ext>
                </a:extLst>
              </a:tr>
              <a:tr h="457200">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04318555"/>
                  </a:ext>
                </a:extLst>
              </a:tr>
              <a:tr h="457200">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13631452"/>
                  </a:ext>
                </a:extLst>
              </a:tr>
            </a:tbl>
          </a:graphicData>
        </a:graphic>
      </p:graphicFrame>
      <p:sp>
        <p:nvSpPr>
          <p:cNvPr id="6" name="Content Placeholder 4"/>
          <p:cNvSpPr>
            <a:spLocks noGrp="1"/>
          </p:cNvSpPr>
          <p:nvPr>
            <p:ph idx="13"/>
          </p:nvPr>
        </p:nvSpPr>
        <p:spPr>
          <a:xfrm>
            <a:off x="457200" y="4876800"/>
            <a:ext cx="8321040" cy="1737360"/>
          </a:xfrm>
        </p:spPr>
        <p:txBody>
          <a:bodyPr/>
          <a:lstStyle/>
          <a:p>
            <a:pPr>
              <a:spcBef>
                <a:spcPts val="600"/>
              </a:spcBef>
            </a:pPr>
            <a:r>
              <a:rPr lang="en-US" sz="2400" b="1" dirty="0">
                <a:latin typeface="Calibri (Body)"/>
              </a:rPr>
              <a:t>Example</a:t>
            </a:r>
            <a:r>
              <a:rPr lang="en-US" sz="2400" dirty="0">
                <a:latin typeface="Calibri (Body)"/>
              </a:rPr>
              <a:t>: If </a:t>
            </a:r>
            <a:r>
              <a:rPr lang="en-US" sz="2400" i="1" dirty="0">
                <a:latin typeface="Calibri (Body)"/>
                <a:ea typeface="Cambria Math" pitchFamily="18" charset="0"/>
              </a:rPr>
              <a:t>p</a:t>
            </a:r>
            <a:r>
              <a:rPr lang="en-US" sz="2400" dirty="0">
                <a:latin typeface="Calibri (Body)"/>
              </a:rPr>
              <a:t>  denotes “I am at home.” and </a:t>
            </a:r>
            <a:r>
              <a:rPr lang="en-US" sz="2400" i="1" dirty="0">
                <a:latin typeface="Calibri (Body)"/>
                <a:ea typeface="Cambria Math" pitchFamily="18" charset="0"/>
              </a:rPr>
              <a:t>q</a:t>
            </a:r>
            <a:r>
              <a:rPr lang="en-US" sz="2400" dirty="0">
                <a:latin typeface="Calibri (Body)"/>
              </a:rPr>
              <a:t> denotes “It is raining.” then </a:t>
            </a:r>
            <a:r>
              <a:rPr lang="en-US" sz="2400" i="1" dirty="0">
                <a:latin typeface="Calibri (Body)"/>
                <a:ea typeface="Cambria Math" pitchFamily="18" charset="0"/>
              </a:rPr>
              <a:t>p </a:t>
            </a:r>
            <a:r>
              <a:rPr lang="en-US" sz="2400" dirty="0">
                <a:latin typeface="Calibri (Body)"/>
                <a:ea typeface="Cambria Math"/>
              </a:rPr>
              <a:t>→ </a:t>
            </a:r>
            <a:r>
              <a:rPr lang="en-US" sz="2400" i="1" dirty="0">
                <a:latin typeface="Calibri (Body)"/>
                <a:ea typeface="Cambria Math" pitchFamily="18" charset="0"/>
              </a:rPr>
              <a:t>q</a:t>
            </a:r>
            <a:r>
              <a:rPr lang="en-US" sz="2400" dirty="0">
                <a:latin typeface="Calibri (Body)"/>
              </a:rPr>
              <a:t> denotes “If I am at home then it is raining.” </a:t>
            </a:r>
          </a:p>
          <a:p>
            <a:pPr>
              <a:spcBef>
                <a:spcPts val="600"/>
              </a:spcBef>
            </a:pPr>
            <a:r>
              <a:rPr lang="en-US" sz="2400" dirty="0">
                <a:latin typeface="Calibri (Body)"/>
              </a:rPr>
              <a:t>In </a:t>
            </a:r>
            <a:r>
              <a:rPr lang="en-US" sz="2400" i="1" dirty="0">
                <a:latin typeface="Calibri (Body)"/>
                <a:ea typeface="Cambria Math" pitchFamily="18" charset="0"/>
              </a:rPr>
              <a:t>p </a:t>
            </a:r>
            <a:r>
              <a:rPr lang="en-US" sz="2400" dirty="0">
                <a:latin typeface="Calibri (Body)"/>
                <a:ea typeface="Cambria Math"/>
              </a:rPr>
              <a:t>→ </a:t>
            </a:r>
            <a:r>
              <a:rPr lang="en-US" sz="2400" i="1" dirty="0">
                <a:latin typeface="Calibri (Body)"/>
                <a:ea typeface="Cambria Math" pitchFamily="18" charset="0"/>
              </a:rPr>
              <a:t>q</a:t>
            </a:r>
            <a:r>
              <a:rPr lang="en-US" sz="2400" dirty="0">
                <a:latin typeface="Calibri (Body)"/>
              </a:rPr>
              <a:t>, </a:t>
            </a:r>
            <a:r>
              <a:rPr lang="en-US" sz="2400" i="1" dirty="0">
                <a:latin typeface="Calibri (Body)"/>
                <a:ea typeface="Cambria Math" pitchFamily="18" charset="0"/>
              </a:rPr>
              <a:t>p</a:t>
            </a:r>
            <a:r>
              <a:rPr lang="en-US" sz="2400" dirty="0">
                <a:latin typeface="Calibri (Body)"/>
              </a:rPr>
              <a:t> is the </a:t>
            </a:r>
            <a:r>
              <a:rPr lang="en-US" sz="2400" i="1" dirty="0">
                <a:latin typeface="Calibri (Body)"/>
              </a:rPr>
              <a:t>hypothesis</a:t>
            </a:r>
            <a:r>
              <a:rPr lang="en-US" sz="2400" dirty="0">
                <a:latin typeface="Calibri (Body)"/>
              </a:rPr>
              <a:t> (</a:t>
            </a:r>
            <a:r>
              <a:rPr lang="en-US" sz="2400" i="1" dirty="0">
                <a:latin typeface="Calibri (Body)"/>
              </a:rPr>
              <a:t>antecedent</a:t>
            </a:r>
            <a:r>
              <a:rPr lang="en-US" sz="2400" dirty="0">
                <a:latin typeface="Calibri (Body)"/>
              </a:rPr>
              <a:t> or </a:t>
            </a:r>
            <a:r>
              <a:rPr lang="en-US" sz="2400" i="1" dirty="0">
                <a:latin typeface="Calibri (Body)"/>
              </a:rPr>
              <a:t>premise</a:t>
            </a:r>
            <a:r>
              <a:rPr lang="en-US" sz="2400" dirty="0">
                <a:latin typeface="Calibri (Body)"/>
              </a:rPr>
              <a:t>) and </a:t>
            </a:r>
            <a:r>
              <a:rPr lang="en-US" sz="2400" i="1" dirty="0">
                <a:latin typeface="Calibri (Body)"/>
                <a:ea typeface="Cambria Math" pitchFamily="18" charset="0"/>
              </a:rPr>
              <a:t>q</a:t>
            </a:r>
            <a:r>
              <a:rPr lang="en-US" sz="2400" dirty="0">
                <a:latin typeface="Calibri (Body)"/>
              </a:rPr>
              <a:t> is the </a:t>
            </a:r>
            <a:r>
              <a:rPr lang="en-US" sz="2400" i="1" dirty="0">
                <a:latin typeface="Calibri (Body)"/>
              </a:rPr>
              <a:t>conclusion</a:t>
            </a:r>
            <a:r>
              <a:rPr lang="en-US" sz="2400" dirty="0">
                <a:latin typeface="Calibri (Body)"/>
              </a:rPr>
              <a:t> (or </a:t>
            </a:r>
            <a:r>
              <a:rPr lang="en-US" sz="2400" i="1" dirty="0">
                <a:latin typeface="Calibri (Body)"/>
              </a:rPr>
              <a:t>consequence</a:t>
            </a:r>
            <a:r>
              <a:rPr lang="en-US" sz="2400" dirty="0">
                <a:latin typeface="Calibri (Body)"/>
              </a:rPr>
              <a:t>).</a:t>
            </a:r>
          </a:p>
        </p:txBody>
      </p:sp>
      <p:sp>
        <p:nvSpPr>
          <p:cNvPr id="7" name="Slide Number Placeholder 5">
            <a:extLst>
              <a:ext uri="{FF2B5EF4-FFF2-40B4-BE49-F238E27FC236}">
                <a16:creationId xmlns:a16="http://schemas.microsoft.com/office/drawing/2014/main" id="{7A4BFE34-AC7F-43D9-96B9-E720535F754E}"/>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12</a:t>
            </a:fld>
            <a:endParaRPr lang="en-US" dirty="0">
              <a:solidFill>
                <a:schemeClr val="bg1"/>
              </a:solidFill>
            </a:endParaRPr>
          </a:p>
        </p:txBody>
      </p:sp>
    </p:spTree>
    <p:extLst>
      <p:ext uri="{BB962C8B-B14F-4D97-AF65-F5344CB8AC3E}">
        <p14:creationId xmlns:p14="http://schemas.microsoft.com/office/powerpoint/2010/main" val="481779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Understanding Implication</a:t>
            </a:r>
            <a:r>
              <a:rPr lang="en-US" sz="1500" dirty="0"/>
              <a:t> 1</a:t>
            </a:r>
            <a:endParaRPr lang="en-US" dirty="0"/>
          </a:p>
        </p:txBody>
      </p:sp>
      <p:sp>
        <p:nvSpPr>
          <p:cNvPr id="3" name="Content Placeholder 2"/>
          <p:cNvSpPr>
            <a:spLocks noGrp="1"/>
          </p:cNvSpPr>
          <p:nvPr>
            <p:ph idx="1"/>
          </p:nvPr>
        </p:nvSpPr>
        <p:spPr>
          <a:xfrm>
            <a:off x="457200" y="1295400"/>
            <a:ext cx="8321040" cy="5257800"/>
          </a:xfrm>
        </p:spPr>
        <p:txBody>
          <a:bodyPr/>
          <a:lstStyle/>
          <a:p>
            <a:pPr marL="0" lvl="1" indent="0">
              <a:buClr>
                <a:schemeClr val="accent3"/>
              </a:buClr>
              <a:buSzPct val="95000"/>
              <a:buNone/>
            </a:pPr>
            <a:r>
              <a:rPr lang="en-US" dirty="0">
                <a:latin typeface="Calibri (Body)"/>
              </a:rPr>
              <a:t>In </a:t>
            </a:r>
            <a:r>
              <a:rPr lang="en-US" i="1" dirty="0">
                <a:latin typeface="Calibri (Body)"/>
                <a:ea typeface="Cambria Math" pitchFamily="18" charset="0"/>
              </a:rPr>
              <a:t>p </a:t>
            </a:r>
            <a:r>
              <a:rPr lang="en-US" dirty="0">
                <a:latin typeface="Calibri (Body)"/>
                <a:ea typeface="Cambria Math"/>
              </a:rPr>
              <a:t>→ </a:t>
            </a:r>
            <a:r>
              <a:rPr lang="en-US" i="1" dirty="0">
                <a:latin typeface="Calibri (Body)"/>
                <a:ea typeface="Cambria Math" pitchFamily="18" charset="0"/>
              </a:rPr>
              <a:t>q </a:t>
            </a:r>
            <a:r>
              <a:rPr lang="en-US" dirty="0">
                <a:latin typeface="Calibri (Body)"/>
                <a:ea typeface="Cambria Math" pitchFamily="18" charset="0"/>
              </a:rPr>
              <a:t>there does not need to be any connection between the antecedent or the consequent. The “meaning” of </a:t>
            </a:r>
            <a:r>
              <a:rPr lang="en-US" i="1" dirty="0">
                <a:latin typeface="Calibri (Body)"/>
                <a:ea typeface="Cambria Math" pitchFamily="18" charset="0"/>
              </a:rPr>
              <a:t>p </a:t>
            </a:r>
            <a:r>
              <a:rPr lang="en-US" dirty="0">
                <a:latin typeface="Calibri (Body)"/>
                <a:ea typeface="Cambria Math"/>
              </a:rPr>
              <a:t>→ </a:t>
            </a:r>
            <a:r>
              <a:rPr lang="en-US" i="1" dirty="0">
                <a:latin typeface="Calibri (Body)"/>
                <a:ea typeface="Cambria Math" pitchFamily="18" charset="0"/>
              </a:rPr>
              <a:t>q </a:t>
            </a:r>
            <a:r>
              <a:rPr lang="en-US" dirty="0">
                <a:latin typeface="Calibri (Body)"/>
                <a:ea typeface="Cambria Math" pitchFamily="18" charset="0"/>
              </a:rPr>
              <a:t>depends only on the truth values of </a:t>
            </a:r>
            <a:r>
              <a:rPr lang="en-US" i="1" dirty="0">
                <a:latin typeface="Calibri (Body)"/>
                <a:ea typeface="Cambria Math" pitchFamily="18" charset="0"/>
              </a:rPr>
              <a:t>p</a:t>
            </a:r>
            <a:r>
              <a:rPr lang="en-US" dirty="0">
                <a:latin typeface="Calibri (Body)"/>
                <a:ea typeface="Cambria Math" pitchFamily="18" charset="0"/>
              </a:rPr>
              <a:t> and </a:t>
            </a:r>
            <a:r>
              <a:rPr lang="en-US" i="1" dirty="0">
                <a:latin typeface="Calibri (Body)"/>
                <a:ea typeface="Cambria Math" pitchFamily="18" charset="0"/>
              </a:rPr>
              <a:t>q</a:t>
            </a:r>
            <a:r>
              <a:rPr lang="en-US" dirty="0">
                <a:latin typeface="Calibri (Body)"/>
                <a:ea typeface="Cambria Math" pitchFamily="18" charset="0"/>
              </a:rPr>
              <a:t>. </a:t>
            </a:r>
            <a:endParaRPr lang="en-US" dirty="0">
              <a:latin typeface="Calibri (Body)"/>
            </a:endParaRPr>
          </a:p>
          <a:p>
            <a:r>
              <a:rPr lang="en-US" sz="2800" dirty="0">
                <a:latin typeface="Calibri (Body)"/>
              </a:rPr>
              <a:t>These implications are perfectly fine, but would not be used in ordinary English.</a:t>
            </a:r>
          </a:p>
          <a:p>
            <a:pPr marL="347472" lvl="1"/>
            <a:r>
              <a:rPr lang="en-US" sz="2400" dirty="0">
                <a:latin typeface="Calibri (Body)"/>
              </a:rPr>
              <a:t>“If the moon is made of green cheese, then I have more money than Bill Gates. ”</a:t>
            </a:r>
          </a:p>
          <a:p>
            <a:pPr marL="347472" lvl="1"/>
            <a:r>
              <a:rPr lang="en-US" sz="2400" dirty="0">
                <a:latin typeface="Calibri (Body)"/>
              </a:rPr>
              <a:t>“If the moon is made of green cheese then I’m on welfare.”</a:t>
            </a:r>
          </a:p>
          <a:p>
            <a:pPr marL="347472" lvl="1"/>
            <a:r>
              <a:rPr lang="en-US" sz="2400" dirty="0">
                <a:latin typeface="Calibri (Body)"/>
              </a:rPr>
              <a:t>“If 1 + 1 = 3, then your grandma wears combat boots.”</a:t>
            </a:r>
          </a:p>
        </p:txBody>
      </p:sp>
      <p:sp>
        <p:nvSpPr>
          <p:cNvPr id="4" name="Slide Number Placeholder 5">
            <a:extLst>
              <a:ext uri="{FF2B5EF4-FFF2-40B4-BE49-F238E27FC236}">
                <a16:creationId xmlns:a16="http://schemas.microsoft.com/office/drawing/2014/main" id="{3092ABA0-7735-4656-99E7-EFB52D47DF58}"/>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13</a:t>
            </a:fld>
            <a:endParaRPr lang="en-US" dirty="0">
              <a:solidFill>
                <a:schemeClr val="bg1"/>
              </a:solidFill>
            </a:endParaRPr>
          </a:p>
        </p:txBody>
      </p:sp>
    </p:spTree>
    <p:extLst>
      <p:ext uri="{BB962C8B-B14F-4D97-AF65-F5344CB8AC3E}">
        <p14:creationId xmlns:p14="http://schemas.microsoft.com/office/powerpoint/2010/main" val="2238811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Understanding Implication</a:t>
            </a:r>
            <a:r>
              <a:rPr lang="en-US" sz="1500" dirty="0"/>
              <a:t> 2</a:t>
            </a:r>
            <a:endParaRPr lang="en-US" dirty="0"/>
          </a:p>
        </p:txBody>
      </p:sp>
      <p:sp>
        <p:nvSpPr>
          <p:cNvPr id="3" name="Content Placeholder 2"/>
          <p:cNvSpPr>
            <a:spLocks noGrp="1"/>
          </p:cNvSpPr>
          <p:nvPr>
            <p:ph idx="1"/>
          </p:nvPr>
        </p:nvSpPr>
        <p:spPr>
          <a:xfrm>
            <a:off x="457200" y="1295400"/>
            <a:ext cx="8321040" cy="5257800"/>
          </a:xfrm>
        </p:spPr>
        <p:txBody>
          <a:bodyPr/>
          <a:lstStyle/>
          <a:p>
            <a:r>
              <a:rPr lang="en-US" dirty="0">
                <a:latin typeface="Calibri (Body)"/>
              </a:rPr>
              <a:t>One way to view the logical conditional is to think of an obligation or contract.</a:t>
            </a:r>
          </a:p>
          <a:p>
            <a:pPr marL="347472" lvl="1"/>
            <a:r>
              <a:rPr lang="en-US" dirty="0">
                <a:latin typeface="Calibri (Body)"/>
              </a:rPr>
              <a:t>“If I am elected, then I will lower taxes.”</a:t>
            </a:r>
          </a:p>
          <a:p>
            <a:pPr marL="347472" lvl="1"/>
            <a:r>
              <a:rPr lang="en-US" dirty="0">
                <a:latin typeface="Calibri (Body)"/>
              </a:rPr>
              <a:t>“If you get 100% on the final, then you will get an A.”</a:t>
            </a:r>
          </a:p>
          <a:p>
            <a:r>
              <a:rPr lang="en-US" dirty="0">
                <a:latin typeface="Calibri (Body)"/>
              </a:rPr>
              <a:t>If the politician is elected and does not lower taxes, then the voters can say that he or she has broken the campaign pledge. Something similar holds for the professor. This corresponds to the case where </a:t>
            </a:r>
            <a:r>
              <a:rPr lang="en-US" i="1" dirty="0">
                <a:latin typeface="Calibri (Body)"/>
                <a:ea typeface="Cambria Math" pitchFamily="18" charset="0"/>
              </a:rPr>
              <a:t>p</a:t>
            </a:r>
            <a:r>
              <a:rPr lang="en-US" dirty="0">
                <a:latin typeface="Calibri (Body)"/>
              </a:rPr>
              <a:t> is true and </a:t>
            </a:r>
            <a:r>
              <a:rPr lang="en-US" i="1" dirty="0">
                <a:latin typeface="Calibri (Body)"/>
                <a:ea typeface="Cambria Math" pitchFamily="18" charset="0"/>
              </a:rPr>
              <a:t>q</a:t>
            </a:r>
            <a:r>
              <a:rPr lang="en-US" dirty="0">
                <a:latin typeface="Calibri (Body)"/>
              </a:rPr>
              <a:t> is false.</a:t>
            </a:r>
          </a:p>
        </p:txBody>
      </p:sp>
      <p:sp>
        <p:nvSpPr>
          <p:cNvPr id="4" name="Slide Number Placeholder 5">
            <a:extLst>
              <a:ext uri="{FF2B5EF4-FFF2-40B4-BE49-F238E27FC236}">
                <a16:creationId xmlns:a16="http://schemas.microsoft.com/office/drawing/2014/main" id="{DADF5ED7-1959-4A0A-8447-0F0CDB7E9ECA}"/>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14</a:t>
            </a:fld>
            <a:endParaRPr lang="en-US" dirty="0">
              <a:solidFill>
                <a:schemeClr val="bg1"/>
              </a:solidFill>
            </a:endParaRPr>
          </a:p>
        </p:txBody>
      </p:sp>
    </p:spTree>
    <p:extLst>
      <p:ext uri="{BB962C8B-B14F-4D97-AF65-F5344CB8AC3E}">
        <p14:creationId xmlns:p14="http://schemas.microsoft.com/office/powerpoint/2010/main" val="720438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Different Ways of Expressing </a:t>
            </a:r>
            <a:r>
              <a:rPr lang="en-US" i="1" dirty="0">
                <a:ea typeface="Cambria Math" pitchFamily="18" charset="0"/>
              </a:rPr>
              <a:t>p </a:t>
            </a:r>
            <a:r>
              <a:rPr lang="en-US" dirty="0">
                <a:ea typeface="Cambria Math"/>
              </a:rPr>
              <a:t>→ </a:t>
            </a:r>
            <a:r>
              <a:rPr lang="en-US" i="1" dirty="0">
                <a:ea typeface="Cambria Math" pitchFamily="18" charset="0"/>
              </a:rPr>
              <a:t>q</a:t>
            </a:r>
            <a:endParaRPr lang="en-US" dirty="0"/>
          </a:p>
        </p:txBody>
      </p:sp>
      <p:sp>
        <p:nvSpPr>
          <p:cNvPr id="3" name="Content Placeholder 2"/>
          <p:cNvSpPr>
            <a:spLocks noGrp="1"/>
          </p:cNvSpPr>
          <p:nvPr>
            <p:ph idx="1"/>
          </p:nvPr>
        </p:nvSpPr>
        <p:spPr>
          <a:xfrm>
            <a:off x="457200" y="1295400"/>
            <a:ext cx="3505200" cy="3840480"/>
          </a:xfrm>
        </p:spPr>
        <p:txBody>
          <a:bodyPr/>
          <a:lstStyle/>
          <a:p>
            <a:r>
              <a:rPr lang="en-US" sz="2800" b="1" dirty="0">
                <a:latin typeface="Calibri (Body)"/>
              </a:rPr>
              <a:t>if</a:t>
            </a:r>
            <a:r>
              <a:rPr lang="en-US" sz="2800" dirty="0">
                <a:latin typeface="Calibri (Body)"/>
              </a:rPr>
              <a:t> </a:t>
            </a:r>
            <a:r>
              <a:rPr lang="en-US" sz="2800" i="1" dirty="0">
                <a:latin typeface="Calibri (Body)"/>
                <a:ea typeface="Cambria Math" pitchFamily="18" charset="0"/>
              </a:rPr>
              <a:t>p</a:t>
            </a:r>
            <a:r>
              <a:rPr lang="en-US" sz="2800" dirty="0">
                <a:latin typeface="Calibri (Body)"/>
              </a:rPr>
              <a:t>, </a:t>
            </a:r>
            <a:r>
              <a:rPr lang="en-US" sz="2800" b="1" dirty="0">
                <a:latin typeface="Calibri (Body)"/>
              </a:rPr>
              <a:t>then</a:t>
            </a:r>
            <a:r>
              <a:rPr lang="en-US" sz="2800" dirty="0">
                <a:latin typeface="Calibri (Body)"/>
              </a:rPr>
              <a:t> </a:t>
            </a:r>
            <a:r>
              <a:rPr lang="en-US" sz="2800" i="1" dirty="0">
                <a:latin typeface="Calibri (Body)"/>
                <a:ea typeface="Cambria Math" pitchFamily="18" charset="0"/>
              </a:rPr>
              <a:t>q</a:t>
            </a:r>
            <a:endParaRPr lang="en-US" sz="2800" dirty="0">
              <a:latin typeface="Calibri (Body)"/>
            </a:endParaRPr>
          </a:p>
          <a:p>
            <a:r>
              <a:rPr lang="en-US" sz="2800" b="1" dirty="0">
                <a:latin typeface="Calibri (Body)"/>
              </a:rPr>
              <a:t>if </a:t>
            </a:r>
            <a:r>
              <a:rPr lang="en-US" sz="2800" i="1" dirty="0">
                <a:latin typeface="Calibri (Body)"/>
                <a:ea typeface="Cambria Math" pitchFamily="18" charset="0"/>
              </a:rPr>
              <a:t>p</a:t>
            </a:r>
            <a:r>
              <a:rPr lang="en-US" sz="2800" dirty="0">
                <a:latin typeface="Calibri (Body)"/>
              </a:rPr>
              <a:t>, </a:t>
            </a:r>
            <a:r>
              <a:rPr lang="en-US" sz="2800" i="1" dirty="0">
                <a:latin typeface="Calibri (Body)"/>
                <a:ea typeface="Cambria Math" pitchFamily="18" charset="0"/>
              </a:rPr>
              <a:t>q</a:t>
            </a:r>
            <a:endParaRPr lang="en-US" sz="2800" dirty="0">
              <a:latin typeface="Calibri (Body)"/>
            </a:endParaRPr>
          </a:p>
          <a:p>
            <a:r>
              <a:rPr lang="en-US" sz="2800" dirty="0">
                <a:latin typeface="Calibri (Body)"/>
                <a:ea typeface="Cambria Math" pitchFamily="18" charset="0"/>
              </a:rPr>
              <a:t>q</a:t>
            </a:r>
            <a:r>
              <a:rPr lang="en-US" sz="2800" dirty="0">
                <a:latin typeface="Calibri (Body)"/>
              </a:rPr>
              <a:t> </a:t>
            </a:r>
            <a:r>
              <a:rPr lang="en-US" sz="2800" b="1" dirty="0">
                <a:latin typeface="Calibri (Body)"/>
              </a:rPr>
              <a:t>unless </a:t>
            </a:r>
            <a:r>
              <a:rPr lang="en-US" sz="2800" dirty="0">
                <a:latin typeface="Cambria Math" pitchFamily="18" charset="0"/>
                <a:ea typeface="Cambria Math" pitchFamily="18" charset="0"/>
              </a:rPr>
              <a:t>¬</a:t>
            </a:r>
            <a:r>
              <a:rPr lang="en-US" sz="2800" i="1" dirty="0">
                <a:latin typeface="Calibri (Body)"/>
                <a:ea typeface="Cambria Math" pitchFamily="18" charset="0"/>
              </a:rPr>
              <a:t>p</a:t>
            </a:r>
            <a:endParaRPr lang="en-US" sz="2800" dirty="0">
              <a:latin typeface="Calibri (Body)"/>
            </a:endParaRPr>
          </a:p>
          <a:p>
            <a:r>
              <a:rPr lang="en-US" sz="2800" i="1" dirty="0">
                <a:latin typeface="Calibri (Body)"/>
                <a:ea typeface="Cambria Math" pitchFamily="18" charset="0"/>
              </a:rPr>
              <a:t>q</a:t>
            </a:r>
            <a:r>
              <a:rPr lang="en-US" sz="2800" dirty="0">
                <a:latin typeface="Calibri (Body)"/>
              </a:rPr>
              <a:t> </a:t>
            </a:r>
            <a:r>
              <a:rPr lang="en-US" sz="2800" b="1" dirty="0">
                <a:latin typeface="Calibri (Body)"/>
              </a:rPr>
              <a:t>if</a:t>
            </a:r>
            <a:r>
              <a:rPr lang="en-US" sz="2800" dirty="0">
                <a:latin typeface="Calibri (Body)"/>
              </a:rPr>
              <a:t> </a:t>
            </a:r>
            <a:r>
              <a:rPr lang="en-US" sz="2800" i="1" dirty="0">
                <a:latin typeface="Calibri (Body)"/>
                <a:ea typeface="Cambria Math" pitchFamily="18" charset="0"/>
              </a:rPr>
              <a:t>p</a:t>
            </a:r>
            <a:endParaRPr lang="en-US" sz="2800" dirty="0">
              <a:latin typeface="Calibri (Body)"/>
            </a:endParaRPr>
          </a:p>
          <a:p>
            <a:r>
              <a:rPr lang="en-US" sz="2800" i="1" dirty="0">
                <a:latin typeface="Calibri (Body)"/>
                <a:ea typeface="Cambria Math" pitchFamily="18" charset="0"/>
              </a:rPr>
              <a:t>q</a:t>
            </a:r>
            <a:r>
              <a:rPr lang="en-US" sz="2800" dirty="0">
                <a:latin typeface="Calibri (Body)"/>
              </a:rPr>
              <a:t> </a:t>
            </a:r>
            <a:r>
              <a:rPr lang="en-US" sz="2800" b="1" dirty="0">
                <a:latin typeface="Calibri (Body)"/>
              </a:rPr>
              <a:t>whenever</a:t>
            </a:r>
            <a:r>
              <a:rPr lang="en-US" sz="2800" dirty="0">
                <a:latin typeface="Calibri (Body)"/>
              </a:rPr>
              <a:t> </a:t>
            </a:r>
            <a:r>
              <a:rPr lang="en-US" sz="2800" i="1" dirty="0">
                <a:latin typeface="Calibri (Body)"/>
                <a:ea typeface="Cambria Math" pitchFamily="18" charset="0"/>
              </a:rPr>
              <a:t>p</a:t>
            </a:r>
            <a:endParaRPr lang="en-US" sz="2800" dirty="0">
              <a:latin typeface="Calibri (Body)"/>
            </a:endParaRPr>
          </a:p>
          <a:p>
            <a:r>
              <a:rPr lang="en-US" sz="2800" i="1" dirty="0">
                <a:latin typeface="Calibri (Body)"/>
                <a:ea typeface="Cambria Math" pitchFamily="18" charset="0"/>
              </a:rPr>
              <a:t>q</a:t>
            </a:r>
            <a:r>
              <a:rPr lang="en-US" sz="2800" dirty="0">
                <a:latin typeface="Calibri (Body)"/>
              </a:rPr>
              <a:t> </a:t>
            </a:r>
            <a:r>
              <a:rPr lang="en-US" sz="2800" b="1" dirty="0">
                <a:latin typeface="Calibri (Body)"/>
              </a:rPr>
              <a:t>follows from </a:t>
            </a:r>
            <a:r>
              <a:rPr lang="en-US" sz="2800" i="1" dirty="0">
                <a:latin typeface="Calibri (Body)"/>
                <a:ea typeface="Cambria Math" pitchFamily="18" charset="0"/>
              </a:rPr>
              <a:t>p</a:t>
            </a:r>
          </a:p>
        </p:txBody>
      </p:sp>
      <p:sp>
        <p:nvSpPr>
          <p:cNvPr id="4" name="Content Placeholder 3"/>
          <p:cNvSpPr>
            <a:spLocks noGrp="1"/>
          </p:cNvSpPr>
          <p:nvPr>
            <p:ph idx="13"/>
          </p:nvPr>
        </p:nvSpPr>
        <p:spPr>
          <a:xfrm>
            <a:off x="4343400" y="1295400"/>
            <a:ext cx="3733800" cy="3840480"/>
          </a:xfrm>
        </p:spPr>
        <p:txBody>
          <a:bodyPr/>
          <a:lstStyle/>
          <a:p>
            <a:pPr lvl="0"/>
            <a:r>
              <a:rPr lang="en-US" sz="2800" i="1" dirty="0">
                <a:solidFill>
                  <a:prstClr val="black"/>
                </a:solidFill>
                <a:latin typeface="Calibri (Body)"/>
                <a:ea typeface="Cambria Math" pitchFamily="18" charset="0"/>
              </a:rPr>
              <a:t>p</a:t>
            </a:r>
            <a:r>
              <a:rPr lang="en-US" sz="2800" dirty="0">
                <a:solidFill>
                  <a:prstClr val="black"/>
                </a:solidFill>
                <a:latin typeface="Calibri (Body)"/>
              </a:rPr>
              <a:t> </a:t>
            </a:r>
            <a:r>
              <a:rPr lang="en-US" sz="2800" b="1" dirty="0">
                <a:solidFill>
                  <a:prstClr val="black"/>
                </a:solidFill>
                <a:latin typeface="Calibri (Body)"/>
              </a:rPr>
              <a:t>implies</a:t>
            </a:r>
            <a:r>
              <a:rPr lang="en-US" sz="2800" dirty="0">
                <a:solidFill>
                  <a:prstClr val="black"/>
                </a:solidFill>
                <a:latin typeface="Calibri (Body)"/>
              </a:rPr>
              <a:t> </a:t>
            </a:r>
            <a:r>
              <a:rPr lang="en-US" sz="2800" i="1" dirty="0">
                <a:solidFill>
                  <a:prstClr val="black"/>
                </a:solidFill>
                <a:latin typeface="Calibri (Body)"/>
                <a:ea typeface="Cambria Math" pitchFamily="18" charset="0"/>
              </a:rPr>
              <a:t>q</a:t>
            </a:r>
          </a:p>
          <a:p>
            <a:pPr lvl="0"/>
            <a:r>
              <a:rPr lang="en-US" sz="2800" i="1" dirty="0">
                <a:solidFill>
                  <a:prstClr val="black"/>
                </a:solidFill>
                <a:latin typeface="Calibri (Body)"/>
                <a:ea typeface="Cambria Math" pitchFamily="18" charset="0"/>
              </a:rPr>
              <a:t>p</a:t>
            </a:r>
            <a:r>
              <a:rPr lang="en-US" sz="2800" dirty="0">
                <a:solidFill>
                  <a:prstClr val="black"/>
                </a:solidFill>
                <a:latin typeface="Calibri (Body)"/>
              </a:rPr>
              <a:t> </a:t>
            </a:r>
            <a:r>
              <a:rPr lang="en-US" sz="2800" b="1" dirty="0">
                <a:solidFill>
                  <a:prstClr val="black"/>
                </a:solidFill>
                <a:latin typeface="Calibri (Body)"/>
              </a:rPr>
              <a:t>only if </a:t>
            </a:r>
            <a:r>
              <a:rPr lang="en-US" sz="2800" i="1" dirty="0">
                <a:solidFill>
                  <a:prstClr val="black"/>
                </a:solidFill>
                <a:latin typeface="Calibri (Body)"/>
                <a:ea typeface="Cambria Math" pitchFamily="18" charset="0"/>
              </a:rPr>
              <a:t>q</a:t>
            </a:r>
          </a:p>
          <a:p>
            <a:pPr lvl="0"/>
            <a:r>
              <a:rPr lang="en-US" sz="2800" i="1" dirty="0">
                <a:solidFill>
                  <a:prstClr val="black"/>
                </a:solidFill>
                <a:latin typeface="Calibri (Body)"/>
                <a:ea typeface="Cambria Math" pitchFamily="18" charset="0"/>
              </a:rPr>
              <a:t>q</a:t>
            </a:r>
            <a:r>
              <a:rPr lang="en-US" sz="2800" dirty="0">
                <a:solidFill>
                  <a:prstClr val="black"/>
                </a:solidFill>
                <a:latin typeface="Calibri (Body)"/>
              </a:rPr>
              <a:t> </a:t>
            </a:r>
            <a:r>
              <a:rPr lang="en-US" sz="2800" b="1" dirty="0">
                <a:solidFill>
                  <a:prstClr val="black"/>
                </a:solidFill>
                <a:latin typeface="Calibri (Body)"/>
              </a:rPr>
              <a:t>when</a:t>
            </a:r>
            <a:r>
              <a:rPr lang="en-US" sz="2800" dirty="0">
                <a:solidFill>
                  <a:prstClr val="black"/>
                </a:solidFill>
                <a:latin typeface="Calibri (Body)"/>
              </a:rPr>
              <a:t> </a:t>
            </a:r>
            <a:r>
              <a:rPr lang="en-US" sz="2800" i="1" dirty="0">
                <a:solidFill>
                  <a:prstClr val="black"/>
                </a:solidFill>
                <a:latin typeface="Calibri (Body)"/>
                <a:ea typeface="Cambria Math" pitchFamily="18" charset="0"/>
              </a:rPr>
              <a:t>p</a:t>
            </a:r>
          </a:p>
          <a:p>
            <a:pPr lvl="0"/>
            <a:endParaRPr lang="en-US" sz="2800" i="1" dirty="0">
              <a:solidFill>
                <a:prstClr val="black"/>
              </a:solidFill>
              <a:latin typeface="Calibri (Body)"/>
              <a:ea typeface="Cambria Math" pitchFamily="18" charset="0"/>
            </a:endParaRPr>
          </a:p>
          <a:p>
            <a:pPr lvl="0"/>
            <a:r>
              <a:rPr lang="en-US" sz="2800" i="1" dirty="0">
                <a:solidFill>
                  <a:prstClr val="black"/>
                </a:solidFill>
                <a:latin typeface="Calibri (Body)"/>
                <a:ea typeface="Cambria Math" pitchFamily="18" charset="0"/>
              </a:rPr>
              <a:t>p</a:t>
            </a:r>
            <a:r>
              <a:rPr lang="en-US" sz="2800" dirty="0">
                <a:solidFill>
                  <a:prstClr val="black"/>
                </a:solidFill>
                <a:latin typeface="Calibri (Body)"/>
              </a:rPr>
              <a:t> </a:t>
            </a:r>
            <a:r>
              <a:rPr lang="en-US" sz="2800" b="1" dirty="0">
                <a:solidFill>
                  <a:prstClr val="black"/>
                </a:solidFill>
                <a:latin typeface="Calibri (Body)"/>
              </a:rPr>
              <a:t>is sufficient for </a:t>
            </a:r>
            <a:r>
              <a:rPr lang="en-US" sz="2800" i="1" dirty="0">
                <a:solidFill>
                  <a:prstClr val="black"/>
                </a:solidFill>
                <a:latin typeface="Calibri (Body)"/>
                <a:ea typeface="Cambria Math" pitchFamily="18" charset="0"/>
              </a:rPr>
              <a:t>q</a:t>
            </a:r>
          </a:p>
          <a:p>
            <a:pPr lvl="0"/>
            <a:r>
              <a:rPr lang="en-US" sz="2800" i="1" dirty="0">
                <a:solidFill>
                  <a:prstClr val="black"/>
                </a:solidFill>
                <a:latin typeface="Calibri (Body)"/>
                <a:ea typeface="Cambria Math" pitchFamily="18" charset="0"/>
              </a:rPr>
              <a:t>q</a:t>
            </a:r>
            <a:r>
              <a:rPr lang="en-US" sz="2800" dirty="0">
                <a:solidFill>
                  <a:prstClr val="black"/>
                </a:solidFill>
                <a:latin typeface="Calibri (Body)"/>
              </a:rPr>
              <a:t> </a:t>
            </a:r>
            <a:r>
              <a:rPr lang="en-US" sz="2800" b="1" dirty="0">
                <a:solidFill>
                  <a:prstClr val="black"/>
                </a:solidFill>
                <a:latin typeface="Calibri (Body)"/>
              </a:rPr>
              <a:t>is necessary for </a:t>
            </a:r>
            <a:r>
              <a:rPr lang="en-US" sz="2800" i="1" dirty="0">
                <a:solidFill>
                  <a:prstClr val="black"/>
                </a:solidFill>
                <a:latin typeface="Calibri (Body)"/>
                <a:ea typeface="Cambria Math" pitchFamily="18" charset="0"/>
              </a:rPr>
              <a:t>p</a:t>
            </a:r>
            <a:endParaRPr lang="en-US" sz="2800" dirty="0">
              <a:solidFill>
                <a:prstClr val="black"/>
              </a:solidFill>
              <a:latin typeface="Calibri (Body)"/>
            </a:endParaRPr>
          </a:p>
        </p:txBody>
      </p:sp>
      <p:sp>
        <p:nvSpPr>
          <p:cNvPr id="5" name="Content Placeholder 4"/>
          <p:cNvSpPr>
            <a:spLocks noGrp="1"/>
          </p:cNvSpPr>
          <p:nvPr>
            <p:ph idx="14"/>
          </p:nvPr>
        </p:nvSpPr>
        <p:spPr>
          <a:xfrm>
            <a:off x="457200" y="5364480"/>
            <a:ext cx="8229600" cy="1188720"/>
          </a:xfrm>
        </p:spPr>
        <p:txBody>
          <a:bodyPr/>
          <a:lstStyle/>
          <a:p>
            <a:pPr lvl="0"/>
            <a:r>
              <a:rPr lang="en-US" sz="2800" b="1" dirty="0">
                <a:solidFill>
                  <a:prstClr val="black"/>
                </a:solidFill>
                <a:latin typeface="Calibri (Body)"/>
              </a:rPr>
              <a:t>a necessary condition for </a:t>
            </a:r>
            <a:r>
              <a:rPr lang="en-US" sz="2800" i="1" dirty="0">
                <a:solidFill>
                  <a:prstClr val="black"/>
                </a:solidFill>
                <a:latin typeface="Calibri (Body)"/>
                <a:ea typeface="Cambria Math" pitchFamily="18" charset="0"/>
              </a:rPr>
              <a:t>p</a:t>
            </a:r>
            <a:r>
              <a:rPr lang="en-US" sz="2800" dirty="0">
                <a:solidFill>
                  <a:prstClr val="black"/>
                </a:solidFill>
                <a:latin typeface="Calibri (Body)"/>
              </a:rPr>
              <a:t> </a:t>
            </a:r>
            <a:r>
              <a:rPr lang="en-US" sz="2800" b="1" dirty="0">
                <a:solidFill>
                  <a:prstClr val="black"/>
                </a:solidFill>
                <a:latin typeface="Calibri (Body)"/>
              </a:rPr>
              <a:t>is</a:t>
            </a:r>
            <a:r>
              <a:rPr lang="en-US" sz="2800" dirty="0">
                <a:solidFill>
                  <a:prstClr val="black"/>
                </a:solidFill>
                <a:latin typeface="Calibri (Body)"/>
              </a:rPr>
              <a:t> </a:t>
            </a:r>
            <a:r>
              <a:rPr lang="en-US" sz="2800" i="1" dirty="0">
                <a:solidFill>
                  <a:prstClr val="black"/>
                </a:solidFill>
                <a:latin typeface="Calibri (Body)"/>
              </a:rPr>
              <a:t>q</a:t>
            </a:r>
            <a:endParaRPr lang="en-US" sz="2800" dirty="0">
              <a:solidFill>
                <a:prstClr val="black"/>
              </a:solidFill>
              <a:latin typeface="Calibri (Body)"/>
            </a:endParaRPr>
          </a:p>
          <a:p>
            <a:pPr lvl="0"/>
            <a:r>
              <a:rPr lang="en-US" sz="2800" b="1" dirty="0">
                <a:solidFill>
                  <a:prstClr val="black"/>
                </a:solidFill>
                <a:latin typeface="Calibri (Body)"/>
              </a:rPr>
              <a:t>a sufficient condition for </a:t>
            </a:r>
            <a:r>
              <a:rPr lang="en-US" sz="2800" i="1" dirty="0">
                <a:solidFill>
                  <a:prstClr val="black"/>
                </a:solidFill>
                <a:latin typeface="Calibri (Body)"/>
                <a:ea typeface="Cambria Math" pitchFamily="18" charset="0"/>
              </a:rPr>
              <a:t>q</a:t>
            </a:r>
            <a:r>
              <a:rPr lang="en-US" sz="2800" dirty="0">
                <a:solidFill>
                  <a:prstClr val="black"/>
                </a:solidFill>
                <a:latin typeface="Calibri (Body)"/>
              </a:rPr>
              <a:t> </a:t>
            </a:r>
            <a:r>
              <a:rPr lang="en-US" sz="2800" b="1" dirty="0">
                <a:solidFill>
                  <a:prstClr val="black"/>
                </a:solidFill>
                <a:latin typeface="Calibri (Body)"/>
              </a:rPr>
              <a:t>is</a:t>
            </a:r>
            <a:r>
              <a:rPr lang="en-US" sz="2800" dirty="0">
                <a:solidFill>
                  <a:prstClr val="black"/>
                </a:solidFill>
                <a:latin typeface="Calibri (Body)"/>
              </a:rPr>
              <a:t> </a:t>
            </a:r>
            <a:r>
              <a:rPr lang="en-US" sz="2800" i="1" dirty="0">
                <a:solidFill>
                  <a:prstClr val="black"/>
                </a:solidFill>
                <a:latin typeface="Calibri (Body)"/>
                <a:ea typeface="Cambria Math" pitchFamily="18" charset="0"/>
              </a:rPr>
              <a:t>p</a:t>
            </a:r>
            <a:endParaRPr lang="en-US" sz="2800" dirty="0">
              <a:solidFill>
                <a:prstClr val="black"/>
              </a:solidFill>
              <a:latin typeface="Calibri (Body)"/>
            </a:endParaRPr>
          </a:p>
        </p:txBody>
      </p:sp>
      <p:sp>
        <p:nvSpPr>
          <p:cNvPr id="6" name="Slide Number Placeholder 5">
            <a:extLst>
              <a:ext uri="{FF2B5EF4-FFF2-40B4-BE49-F238E27FC236}">
                <a16:creationId xmlns:a16="http://schemas.microsoft.com/office/drawing/2014/main" id="{67EE548E-8B2E-4B64-BCAB-F93E18D3E317}"/>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15</a:t>
            </a:fld>
            <a:endParaRPr lang="en-US" dirty="0">
              <a:solidFill>
                <a:schemeClr val="bg1"/>
              </a:solidFill>
            </a:endParaRPr>
          </a:p>
        </p:txBody>
      </p:sp>
    </p:spTree>
    <p:extLst>
      <p:ext uri="{BB962C8B-B14F-4D97-AF65-F5344CB8AC3E}">
        <p14:creationId xmlns:p14="http://schemas.microsoft.com/office/powerpoint/2010/main" val="2939342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Converse, Contrapositive, and Inverse</a:t>
            </a:r>
          </a:p>
        </p:txBody>
      </p:sp>
      <p:sp>
        <p:nvSpPr>
          <p:cNvPr id="3" name="Content Placeholder 2"/>
          <p:cNvSpPr>
            <a:spLocks noGrp="1"/>
          </p:cNvSpPr>
          <p:nvPr>
            <p:ph idx="1"/>
          </p:nvPr>
        </p:nvSpPr>
        <p:spPr>
          <a:xfrm>
            <a:off x="457200" y="1295400"/>
            <a:ext cx="8321040" cy="5257800"/>
          </a:xfrm>
        </p:spPr>
        <p:txBody>
          <a:bodyPr/>
          <a:lstStyle/>
          <a:p>
            <a:pPr>
              <a:spcBef>
                <a:spcPts val="600"/>
              </a:spcBef>
              <a:spcAft>
                <a:spcPts val="0"/>
              </a:spcAft>
            </a:pPr>
            <a:r>
              <a:rPr lang="en-US" sz="2800" dirty="0">
                <a:latin typeface="Calibri (Body)"/>
              </a:rPr>
              <a:t>From </a:t>
            </a:r>
            <a:r>
              <a:rPr lang="en-US" sz="2800" i="1" dirty="0">
                <a:latin typeface="Calibri (Body)"/>
                <a:ea typeface="Cambria Math" pitchFamily="18" charset="0"/>
              </a:rPr>
              <a:t>p </a:t>
            </a:r>
            <a:r>
              <a:rPr lang="en-US" sz="2800" dirty="0">
                <a:latin typeface="Calibri (Body)"/>
                <a:ea typeface="Cambria Math"/>
              </a:rPr>
              <a:t>→ </a:t>
            </a:r>
            <a:r>
              <a:rPr lang="en-US" sz="2800" i="1" dirty="0">
                <a:latin typeface="Calibri (Body)"/>
                <a:ea typeface="Cambria Math" pitchFamily="18" charset="0"/>
              </a:rPr>
              <a:t>q</a:t>
            </a:r>
            <a:r>
              <a:rPr lang="en-US" sz="2800" dirty="0">
                <a:latin typeface="Calibri (Body)"/>
              </a:rPr>
              <a:t>  we can form new conditional statements.</a:t>
            </a:r>
          </a:p>
          <a:p>
            <a:pPr marL="347472" lvl="1">
              <a:spcBef>
                <a:spcPts val="600"/>
              </a:spcBef>
              <a:spcAft>
                <a:spcPts val="0"/>
              </a:spcAft>
            </a:pPr>
            <a:r>
              <a:rPr lang="en-US" sz="2400" i="1" dirty="0">
                <a:ea typeface="Cambria Math" pitchFamily="18" charset="0"/>
              </a:rPr>
              <a:t>q </a:t>
            </a:r>
            <a:r>
              <a:rPr lang="en-US" sz="2400" dirty="0">
                <a:ea typeface="Cambria Math"/>
              </a:rPr>
              <a:t>→ </a:t>
            </a:r>
            <a:r>
              <a:rPr lang="en-US" sz="2400" i="1" dirty="0">
                <a:ea typeface="Cambria Math" pitchFamily="18" charset="0"/>
              </a:rPr>
              <a:t>p</a:t>
            </a:r>
            <a:r>
              <a:rPr lang="en-US" sz="2400" dirty="0"/>
              <a:t>            </a:t>
            </a:r>
            <a:r>
              <a:rPr lang="en-US" sz="2400" dirty="0">
                <a:latin typeface="Calibri (Body)"/>
              </a:rPr>
              <a:t>is the </a:t>
            </a:r>
            <a:r>
              <a:rPr lang="en-US" sz="2400" b="1" dirty="0">
                <a:latin typeface="Calibri (Body)"/>
              </a:rPr>
              <a:t>converse</a:t>
            </a:r>
            <a:r>
              <a:rPr lang="en-US" sz="2400" dirty="0">
                <a:latin typeface="Calibri (Body)"/>
              </a:rPr>
              <a:t> of </a:t>
            </a:r>
            <a:r>
              <a:rPr lang="en-US" sz="2400" i="1" dirty="0">
                <a:latin typeface="Calibri (Body)"/>
                <a:ea typeface="Cambria Math" pitchFamily="18" charset="0"/>
              </a:rPr>
              <a:t>p </a:t>
            </a:r>
            <a:r>
              <a:rPr lang="en-US" sz="2400" dirty="0">
                <a:latin typeface="Calibri (Body)"/>
                <a:ea typeface="Cambria Math"/>
              </a:rPr>
              <a:t>→ </a:t>
            </a:r>
            <a:r>
              <a:rPr lang="en-US" sz="2400" i="1" dirty="0">
                <a:latin typeface="Calibri (Body)"/>
                <a:ea typeface="Cambria Math" pitchFamily="18" charset="0"/>
              </a:rPr>
              <a:t>q.</a:t>
            </a:r>
            <a:endParaRPr lang="en-US" sz="2400" dirty="0">
              <a:latin typeface="Calibri (Body)"/>
            </a:endParaRPr>
          </a:p>
          <a:p>
            <a:pPr marL="347472" lvl="1">
              <a:spcBef>
                <a:spcPts val="600"/>
              </a:spcBef>
              <a:spcAft>
                <a:spcPts val="0"/>
              </a:spcAft>
            </a:pPr>
            <a:r>
              <a:rPr lang="en-US" sz="2400" dirty="0">
                <a:latin typeface="Cambria Math"/>
                <a:ea typeface="Cambria Math"/>
              </a:rPr>
              <a:t>¬</a:t>
            </a:r>
            <a:r>
              <a:rPr lang="en-US" sz="2400" i="1" dirty="0">
                <a:ea typeface="Cambria Math" pitchFamily="18" charset="0"/>
              </a:rPr>
              <a:t>q </a:t>
            </a:r>
            <a:r>
              <a:rPr lang="en-US" sz="2400" dirty="0">
                <a:ea typeface="Cambria Math"/>
              </a:rPr>
              <a:t>→ </a:t>
            </a:r>
            <a:r>
              <a:rPr lang="en-US" sz="2400" dirty="0">
                <a:latin typeface="Cambria Math"/>
                <a:ea typeface="Cambria Math"/>
              </a:rPr>
              <a:t>¬</a:t>
            </a:r>
            <a:r>
              <a:rPr lang="en-US" sz="2400" i="1" dirty="0">
                <a:ea typeface="Cambria Math" pitchFamily="18" charset="0"/>
              </a:rPr>
              <a:t>p</a:t>
            </a:r>
            <a:r>
              <a:rPr lang="en-US" sz="2400" dirty="0"/>
              <a:t>    </a:t>
            </a:r>
            <a:r>
              <a:rPr lang="en-US" sz="2400" dirty="0">
                <a:latin typeface="Calibri (Body)"/>
              </a:rPr>
              <a:t>is the </a:t>
            </a:r>
            <a:r>
              <a:rPr lang="en-US" sz="2400" b="1" dirty="0">
                <a:latin typeface="Calibri (Body)"/>
              </a:rPr>
              <a:t>contrapositive</a:t>
            </a:r>
            <a:r>
              <a:rPr lang="en-US" sz="2400" dirty="0">
                <a:latin typeface="Calibri (Body)"/>
              </a:rPr>
              <a:t>  of </a:t>
            </a:r>
            <a:r>
              <a:rPr lang="en-US" sz="2400" i="1" dirty="0">
                <a:latin typeface="Calibri (Body)"/>
                <a:ea typeface="Cambria Math" pitchFamily="18" charset="0"/>
              </a:rPr>
              <a:t>p </a:t>
            </a:r>
            <a:r>
              <a:rPr lang="en-US" sz="2400" dirty="0">
                <a:latin typeface="Calibri (Body)"/>
                <a:ea typeface="Cambria Math"/>
              </a:rPr>
              <a:t>→ </a:t>
            </a:r>
            <a:r>
              <a:rPr lang="en-US" sz="2400" i="1" dirty="0">
                <a:latin typeface="Calibri (Body)"/>
                <a:ea typeface="Cambria Math" pitchFamily="18" charset="0"/>
              </a:rPr>
              <a:t>q.</a:t>
            </a:r>
            <a:endParaRPr lang="en-US" sz="2400" dirty="0">
              <a:latin typeface="Calibri (Body)"/>
            </a:endParaRPr>
          </a:p>
          <a:p>
            <a:pPr marL="347472" lvl="1">
              <a:spcBef>
                <a:spcPts val="600"/>
              </a:spcBef>
              <a:spcAft>
                <a:spcPts val="0"/>
              </a:spcAft>
            </a:pPr>
            <a:r>
              <a:rPr lang="en-US" sz="2400" dirty="0">
                <a:latin typeface="Cambria Math"/>
                <a:ea typeface="Cambria Math"/>
              </a:rPr>
              <a:t>¬</a:t>
            </a:r>
            <a:r>
              <a:rPr lang="en-US" sz="2400" i="1" dirty="0">
                <a:ea typeface="Cambria Math" pitchFamily="18" charset="0"/>
              </a:rPr>
              <a:t>p </a:t>
            </a:r>
            <a:r>
              <a:rPr lang="en-US" sz="2400" dirty="0">
                <a:ea typeface="Cambria Math"/>
              </a:rPr>
              <a:t>→ </a:t>
            </a:r>
            <a:r>
              <a:rPr lang="en-US" sz="2400" dirty="0">
                <a:latin typeface="Cambria Math"/>
                <a:ea typeface="Cambria Math"/>
              </a:rPr>
              <a:t>¬</a:t>
            </a:r>
            <a:r>
              <a:rPr lang="en-US" sz="2400" i="1" dirty="0">
                <a:ea typeface="Cambria Math" pitchFamily="18" charset="0"/>
              </a:rPr>
              <a:t>q</a:t>
            </a:r>
            <a:r>
              <a:rPr lang="en-US" sz="2400" dirty="0"/>
              <a:t>     </a:t>
            </a:r>
            <a:r>
              <a:rPr lang="en-US" sz="2400" dirty="0">
                <a:latin typeface="Calibri (Body)"/>
              </a:rPr>
              <a:t>is the </a:t>
            </a:r>
            <a:r>
              <a:rPr lang="en-US" sz="2400" b="1" dirty="0">
                <a:latin typeface="Calibri (Body)"/>
              </a:rPr>
              <a:t>inverse</a:t>
            </a:r>
            <a:r>
              <a:rPr lang="en-US" sz="2400" dirty="0">
                <a:latin typeface="Calibri (Body)"/>
              </a:rPr>
              <a:t> of </a:t>
            </a:r>
            <a:r>
              <a:rPr lang="en-US" sz="2400" i="1" dirty="0">
                <a:latin typeface="Calibri (Body)"/>
                <a:ea typeface="Cambria Math" pitchFamily="18" charset="0"/>
              </a:rPr>
              <a:t>p </a:t>
            </a:r>
            <a:r>
              <a:rPr lang="en-US" sz="2400" dirty="0">
                <a:latin typeface="Calibri (Body)"/>
                <a:ea typeface="Cambria Math"/>
              </a:rPr>
              <a:t>→ </a:t>
            </a:r>
            <a:r>
              <a:rPr lang="en-US" sz="2400" i="1" dirty="0">
                <a:latin typeface="Calibri (Body)"/>
                <a:ea typeface="Cambria Math" pitchFamily="18" charset="0"/>
              </a:rPr>
              <a:t>q.</a:t>
            </a:r>
            <a:endParaRPr lang="en-US" sz="2400" dirty="0">
              <a:latin typeface="Calibri (Body)"/>
            </a:endParaRPr>
          </a:p>
          <a:p>
            <a:pPr>
              <a:spcBef>
                <a:spcPts val="600"/>
              </a:spcBef>
              <a:spcAft>
                <a:spcPts val="0"/>
              </a:spcAft>
            </a:pPr>
            <a:r>
              <a:rPr lang="en-US" sz="2800" b="1" dirty="0">
                <a:latin typeface="Calibri (Body)"/>
              </a:rPr>
              <a:t>Example</a:t>
            </a:r>
            <a:r>
              <a:rPr lang="en-US" sz="2800" dirty="0">
                <a:latin typeface="Calibri (Body)"/>
              </a:rPr>
              <a:t>: Find the converse, inverse, and contrapositive of “It raining is a sufficient condition for my not going to town.”</a:t>
            </a:r>
          </a:p>
          <a:p>
            <a:pPr>
              <a:spcBef>
                <a:spcPts val="600"/>
              </a:spcBef>
              <a:spcAft>
                <a:spcPts val="0"/>
              </a:spcAft>
            </a:pPr>
            <a:r>
              <a:rPr lang="en-US" sz="2800" b="1" dirty="0">
                <a:latin typeface="Calibri (Body)"/>
              </a:rPr>
              <a:t>Solution:</a:t>
            </a:r>
            <a:r>
              <a:rPr lang="en-US" sz="2800" dirty="0">
                <a:latin typeface="Calibri (Body)"/>
              </a:rPr>
              <a:t> </a:t>
            </a:r>
          </a:p>
          <a:p>
            <a:pPr marL="274320" lvl="1" indent="0">
              <a:spcBef>
                <a:spcPts val="600"/>
              </a:spcBef>
              <a:spcAft>
                <a:spcPts val="0"/>
              </a:spcAft>
              <a:buNone/>
            </a:pPr>
            <a:r>
              <a:rPr lang="en-US" b="1" dirty="0">
                <a:latin typeface="Calibri (Body)"/>
              </a:rPr>
              <a:t>converse</a:t>
            </a:r>
            <a:r>
              <a:rPr lang="en-US" dirty="0">
                <a:latin typeface="Calibri (Body)"/>
              </a:rPr>
              <a:t>: If I do not go to town, then it is  raining.</a:t>
            </a:r>
          </a:p>
          <a:p>
            <a:pPr marL="274320" lvl="1" indent="0">
              <a:spcBef>
                <a:spcPts val="600"/>
              </a:spcBef>
              <a:spcAft>
                <a:spcPts val="0"/>
              </a:spcAft>
              <a:buNone/>
            </a:pPr>
            <a:r>
              <a:rPr lang="en-US" b="1" dirty="0">
                <a:latin typeface="Calibri (Body)"/>
              </a:rPr>
              <a:t>inverse</a:t>
            </a:r>
            <a:r>
              <a:rPr lang="en-US" dirty="0">
                <a:latin typeface="Calibri (Body)"/>
              </a:rPr>
              <a:t>: If it is not raining, then I will go to town.</a:t>
            </a:r>
          </a:p>
          <a:p>
            <a:pPr marL="274320" lvl="1" indent="0">
              <a:spcBef>
                <a:spcPts val="600"/>
              </a:spcBef>
              <a:spcAft>
                <a:spcPts val="0"/>
              </a:spcAft>
              <a:buNone/>
            </a:pPr>
            <a:r>
              <a:rPr lang="en-US" b="1" dirty="0">
                <a:latin typeface="Calibri (Body)"/>
              </a:rPr>
              <a:t>contrapositive</a:t>
            </a:r>
            <a:r>
              <a:rPr lang="en-US" dirty="0">
                <a:latin typeface="Calibri (Body)"/>
              </a:rPr>
              <a:t>: If I go to town, then it is not raining.</a:t>
            </a:r>
          </a:p>
        </p:txBody>
      </p:sp>
      <p:sp>
        <p:nvSpPr>
          <p:cNvPr id="4" name="Slide Number Placeholder 5">
            <a:extLst>
              <a:ext uri="{FF2B5EF4-FFF2-40B4-BE49-F238E27FC236}">
                <a16:creationId xmlns:a16="http://schemas.microsoft.com/office/drawing/2014/main" id="{A4144C41-8964-4AD9-9C73-5E97884DE81C}"/>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16</a:t>
            </a:fld>
            <a:endParaRPr lang="en-US" dirty="0">
              <a:solidFill>
                <a:schemeClr val="bg1"/>
              </a:solidFill>
            </a:endParaRPr>
          </a:p>
        </p:txBody>
      </p:sp>
    </p:spTree>
    <p:extLst>
      <p:ext uri="{BB962C8B-B14F-4D97-AF65-F5344CB8AC3E}">
        <p14:creationId xmlns:p14="http://schemas.microsoft.com/office/powerpoint/2010/main" val="31378593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Biconditional</a:t>
            </a:r>
          </a:p>
        </p:txBody>
      </p:sp>
      <p:sp>
        <p:nvSpPr>
          <p:cNvPr id="5" name="Content Placeholder 2"/>
          <p:cNvSpPr>
            <a:spLocks noGrp="1"/>
          </p:cNvSpPr>
          <p:nvPr>
            <p:ph idx="1"/>
          </p:nvPr>
        </p:nvSpPr>
        <p:spPr>
          <a:xfrm>
            <a:off x="457200" y="1295400"/>
            <a:ext cx="8412480" cy="1188720"/>
          </a:xfrm>
        </p:spPr>
        <p:txBody>
          <a:bodyPr/>
          <a:lstStyle/>
          <a:p>
            <a:r>
              <a:rPr lang="en-US" sz="2400" dirty="0">
                <a:latin typeface="Calibri (Body)"/>
              </a:rPr>
              <a:t>If </a:t>
            </a:r>
            <a:r>
              <a:rPr lang="en-US" sz="2400" i="1" dirty="0">
                <a:latin typeface="Calibri (Body)"/>
                <a:ea typeface="Cambria Math" pitchFamily="18" charset="0"/>
              </a:rPr>
              <a:t>p</a:t>
            </a:r>
            <a:r>
              <a:rPr lang="en-US" sz="2400" dirty="0">
                <a:latin typeface="Calibri (Body)"/>
              </a:rPr>
              <a:t>  and </a:t>
            </a:r>
            <a:r>
              <a:rPr lang="en-US" sz="2400" i="1" dirty="0">
                <a:latin typeface="Calibri (Body)"/>
                <a:ea typeface="Cambria Math" pitchFamily="18" charset="0"/>
              </a:rPr>
              <a:t>q</a:t>
            </a:r>
            <a:r>
              <a:rPr lang="en-US" sz="2400" dirty="0">
                <a:latin typeface="Calibri (Body)"/>
              </a:rPr>
              <a:t>  are propositions, then  we can form the </a:t>
            </a:r>
            <a:r>
              <a:rPr lang="en-US" sz="2400" i="1" dirty="0" err="1">
                <a:latin typeface="Calibri (Body)"/>
              </a:rPr>
              <a:t>biconditional</a:t>
            </a:r>
            <a:r>
              <a:rPr lang="en-US" sz="2400" i="1" dirty="0">
                <a:latin typeface="Calibri (Body)"/>
              </a:rPr>
              <a:t> </a:t>
            </a:r>
            <a:r>
              <a:rPr lang="en-US" sz="2400" dirty="0">
                <a:latin typeface="Calibri (Body)"/>
              </a:rPr>
              <a:t>proposition </a:t>
            </a:r>
            <a:r>
              <a:rPr lang="en-US" sz="2400" i="1" dirty="0">
                <a:latin typeface="Calibri (Body)"/>
                <a:ea typeface="Cambria Math" pitchFamily="18" charset="0"/>
              </a:rPr>
              <a:t>p </a:t>
            </a:r>
            <a:r>
              <a:rPr lang="en-US" sz="2400" dirty="0">
                <a:latin typeface="Calibri (Body)"/>
                <a:ea typeface="Cambria Math"/>
              </a:rPr>
              <a:t>↔ </a:t>
            </a:r>
            <a:r>
              <a:rPr lang="en-US" sz="2400" i="1" dirty="0">
                <a:latin typeface="Calibri (Body)"/>
                <a:ea typeface="Cambria Math" pitchFamily="18" charset="0"/>
              </a:rPr>
              <a:t>q</a:t>
            </a:r>
            <a:r>
              <a:rPr lang="en-US" sz="2400" dirty="0">
                <a:latin typeface="Calibri (Body)"/>
              </a:rPr>
              <a:t>, read as “</a:t>
            </a:r>
            <a:r>
              <a:rPr lang="en-US" sz="2400" i="1" dirty="0">
                <a:latin typeface="Calibri (Body)"/>
                <a:ea typeface="Cambria Math" pitchFamily="18" charset="0"/>
              </a:rPr>
              <a:t>p</a:t>
            </a:r>
            <a:r>
              <a:rPr lang="en-US" sz="2400" dirty="0">
                <a:latin typeface="Calibri (Body)"/>
              </a:rPr>
              <a:t>  if and only if </a:t>
            </a:r>
            <a:r>
              <a:rPr lang="en-US" sz="2400" i="1" dirty="0">
                <a:latin typeface="Calibri (Body)"/>
                <a:ea typeface="Cambria Math" pitchFamily="18" charset="0"/>
              </a:rPr>
              <a:t>q</a:t>
            </a:r>
            <a:r>
              <a:rPr lang="en-US" sz="2400" dirty="0">
                <a:latin typeface="Calibri (Body)"/>
              </a:rPr>
              <a:t> .” The </a:t>
            </a:r>
            <a:r>
              <a:rPr lang="en-US" sz="2400" dirty="0" err="1">
                <a:latin typeface="Calibri (Body)"/>
              </a:rPr>
              <a:t>biconditional</a:t>
            </a:r>
            <a:r>
              <a:rPr lang="en-US" sz="2400" dirty="0">
                <a:latin typeface="Calibri (Body)"/>
              </a:rPr>
              <a:t> </a:t>
            </a:r>
            <a:r>
              <a:rPr lang="en-US" sz="2400" i="1" dirty="0">
                <a:latin typeface="Calibri (Body)"/>
                <a:ea typeface="Cambria Math" pitchFamily="18" charset="0"/>
              </a:rPr>
              <a:t>p </a:t>
            </a:r>
            <a:r>
              <a:rPr lang="en-US" sz="2400" dirty="0">
                <a:latin typeface="Calibri (Body)"/>
                <a:ea typeface="Cambria Math"/>
              </a:rPr>
              <a:t>↔ </a:t>
            </a:r>
            <a:r>
              <a:rPr lang="en-US" sz="2400" i="1" dirty="0">
                <a:latin typeface="Calibri (Body)"/>
                <a:ea typeface="Cambria Math" pitchFamily="18" charset="0"/>
              </a:rPr>
              <a:t>q</a:t>
            </a:r>
            <a:r>
              <a:rPr lang="en-US" sz="2400" dirty="0">
                <a:latin typeface="Calibri (Body)"/>
              </a:rPr>
              <a:t>  denotes the proposition with this truth table:</a:t>
            </a:r>
          </a:p>
        </p:txBody>
      </p:sp>
      <p:graphicFrame>
        <p:nvGraphicFramePr>
          <p:cNvPr id="9" name="Table 3"/>
          <p:cNvGraphicFramePr>
            <a:graphicFrameLocks noGrp="1"/>
          </p:cNvGraphicFramePr>
          <p:nvPr/>
        </p:nvGraphicFramePr>
        <p:xfrm>
          <a:off x="1524000" y="2667000"/>
          <a:ext cx="6096000" cy="2286000"/>
        </p:xfrm>
        <a:graphic>
          <a:graphicData uri="http://schemas.openxmlformats.org/drawingml/2006/table">
            <a:tbl>
              <a:tblPr firstRow="1" bandRow="1">
                <a:tableStyleId>{21E4AEA4-8DFA-4A89-87EB-49C32662AFE0}</a:tableStyleId>
              </a:tblPr>
              <a:tblGrid>
                <a:gridCol w="2032000">
                  <a:extLst>
                    <a:ext uri="{9D8B030D-6E8A-4147-A177-3AD203B41FA5}">
                      <a16:colId xmlns:a16="http://schemas.microsoft.com/office/drawing/2014/main" val="831567363"/>
                    </a:ext>
                  </a:extLst>
                </a:gridCol>
                <a:gridCol w="2032000">
                  <a:extLst>
                    <a:ext uri="{9D8B030D-6E8A-4147-A177-3AD203B41FA5}">
                      <a16:colId xmlns:a16="http://schemas.microsoft.com/office/drawing/2014/main" val="1633824391"/>
                    </a:ext>
                  </a:extLst>
                </a:gridCol>
                <a:gridCol w="2032000">
                  <a:extLst>
                    <a:ext uri="{9D8B030D-6E8A-4147-A177-3AD203B41FA5}">
                      <a16:colId xmlns:a16="http://schemas.microsoft.com/office/drawing/2014/main" val="2270511431"/>
                    </a:ext>
                  </a:extLst>
                </a:gridCol>
              </a:tblGrid>
              <a:tr h="457200">
                <a:tc>
                  <a:txBody>
                    <a:bodyPr/>
                    <a:lstStyle/>
                    <a:p>
                      <a:r>
                        <a:rPr lang="en-US" sz="2400" b="0" i="1" dirty="0">
                          <a:latin typeface="+mj-lt"/>
                        </a:rPr>
                        <a:t>p</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i="1" dirty="0">
                          <a:latin typeface="+mj-lt"/>
                          <a:ea typeface="Cambria Math" panose="02040503050406030204" pitchFamily="18" charset="0"/>
                        </a:rPr>
                        <a:t>q</a:t>
                      </a:r>
                      <a:endParaRPr lang="en-US" sz="2400" b="0" i="1"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i="1" dirty="0">
                          <a:latin typeface="+mj-lt"/>
                        </a:rPr>
                        <a:t>P </a:t>
                      </a:r>
                      <a:r>
                        <a:rPr lang="en-US" sz="2400" b="0" dirty="0">
                          <a:latin typeface="+mj-lt"/>
                          <a:ea typeface="Cambria Math"/>
                        </a:rPr>
                        <a:t>↔</a:t>
                      </a:r>
                      <a:r>
                        <a:rPr lang="en-US" sz="2400" b="0" dirty="0">
                          <a:latin typeface="+mj-lt"/>
                          <a:ea typeface="Cambria Math" pitchFamily="18" charset="0"/>
                        </a:rPr>
                        <a:t> </a:t>
                      </a:r>
                      <a:r>
                        <a:rPr lang="en-US" sz="2400" b="0" i="1" dirty="0">
                          <a:latin typeface="+mj-lt"/>
                          <a:ea typeface="Cambria Math" pitchFamily="18" charset="0"/>
                        </a:rPr>
                        <a:t>q</a:t>
                      </a:r>
                      <a:endParaRPr lang="en-US" sz="2400" b="0" i="1"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88888009"/>
                  </a:ext>
                </a:extLst>
              </a:tr>
              <a:tr h="457200">
                <a:tc>
                  <a:txBody>
                    <a:bodyPr/>
                    <a:lstStyle/>
                    <a:p>
                      <a:r>
                        <a:rPr lang="en-US" sz="2400" dirty="0">
                          <a:latin typeface="+mj-lt"/>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latin typeface="+mj-lt"/>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2903125"/>
                  </a:ext>
                </a:extLst>
              </a:tr>
              <a:tr h="457200">
                <a:tc>
                  <a:txBody>
                    <a:bodyPr/>
                    <a:lstStyle/>
                    <a:p>
                      <a:r>
                        <a:rPr lang="en-US" sz="2400" dirty="0">
                          <a:latin typeface="+mj-lt"/>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latin typeface="+mj-lt"/>
                        </a:rPr>
                        <a:t>F</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1960711"/>
                  </a:ext>
                </a:extLst>
              </a:tr>
              <a:tr h="457200">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04318555"/>
                  </a:ext>
                </a:extLst>
              </a:tr>
              <a:tr h="457200">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13631452"/>
                  </a:ext>
                </a:extLst>
              </a:tr>
            </a:tbl>
          </a:graphicData>
        </a:graphic>
      </p:graphicFrame>
      <p:sp>
        <p:nvSpPr>
          <p:cNvPr id="6" name="Content Placeholder 4"/>
          <p:cNvSpPr>
            <a:spLocks noGrp="1"/>
          </p:cNvSpPr>
          <p:nvPr>
            <p:ph idx="13"/>
          </p:nvPr>
        </p:nvSpPr>
        <p:spPr>
          <a:xfrm>
            <a:off x="457200" y="5257800"/>
            <a:ext cx="8138160" cy="822960"/>
          </a:xfrm>
        </p:spPr>
        <p:txBody>
          <a:bodyPr/>
          <a:lstStyle/>
          <a:p>
            <a:r>
              <a:rPr lang="en-US" sz="2400" dirty="0">
                <a:latin typeface="Calibri (Body)"/>
              </a:rPr>
              <a:t> If </a:t>
            </a:r>
            <a:r>
              <a:rPr lang="en-US" sz="2400" i="1" dirty="0">
                <a:latin typeface="Calibri (Body)"/>
                <a:ea typeface="Cambria Math" pitchFamily="18" charset="0"/>
              </a:rPr>
              <a:t>p</a:t>
            </a:r>
            <a:r>
              <a:rPr lang="en-US" sz="2400" dirty="0">
                <a:latin typeface="Calibri (Body)"/>
              </a:rPr>
              <a:t>  denotes “I am at home.” and </a:t>
            </a:r>
            <a:r>
              <a:rPr lang="en-US" sz="2400" i="1" dirty="0">
                <a:latin typeface="Calibri (Body)"/>
                <a:ea typeface="Cambria Math" pitchFamily="18" charset="0"/>
              </a:rPr>
              <a:t>q</a:t>
            </a:r>
            <a:r>
              <a:rPr lang="en-US" sz="2400" dirty="0">
                <a:latin typeface="Calibri (Body)"/>
              </a:rPr>
              <a:t> denotes “It is raining.” then </a:t>
            </a:r>
            <a:r>
              <a:rPr lang="en-US" sz="2400" i="1" dirty="0">
                <a:latin typeface="Calibri (Body)"/>
                <a:ea typeface="Cambria Math" pitchFamily="18" charset="0"/>
              </a:rPr>
              <a:t>p </a:t>
            </a:r>
            <a:r>
              <a:rPr lang="en-US" sz="2400" dirty="0">
                <a:latin typeface="Calibri (Body)"/>
                <a:ea typeface="Cambria Math"/>
              </a:rPr>
              <a:t>↔ </a:t>
            </a:r>
            <a:r>
              <a:rPr lang="en-US" sz="2400" i="1" dirty="0">
                <a:latin typeface="Calibri (Body)"/>
                <a:ea typeface="Cambria Math" pitchFamily="18" charset="0"/>
              </a:rPr>
              <a:t>q</a:t>
            </a:r>
            <a:r>
              <a:rPr lang="en-US" sz="2400" dirty="0">
                <a:latin typeface="Calibri (Body)"/>
              </a:rPr>
              <a:t> denotes “I am at home if and only if it is raining.”</a:t>
            </a:r>
          </a:p>
        </p:txBody>
      </p:sp>
      <p:sp>
        <p:nvSpPr>
          <p:cNvPr id="7" name="Slide Number Placeholder 5">
            <a:extLst>
              <a:ext uri="{FF2B5EF4-FFF2-40B4-BE49-F238E27FC236}">
                <a16:creationId xmlns:a16="http://schemas.microsoft.com/office/drawing/2014/main" id="{12EC350D-623B-4EF3-8914-33FAC5AE8439}"/>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17</a:t>
            </a:fld>
            <a:endParaRPr lang="en-US" dirty="0">
              <a:solidFill>
                <a:schemeClr val="bg1"/>
              </a:solidFill>
            </a:endParaRPr>
          </a:p>
        </p:txBody>
      </p:sp>
    </p:spTree>
    <p:extLst>
      <p:ext uri="{BB962C8B-B14F-4D97-AF65-F5344CB8AC3E}">
        <p14:creationId xmlns:p14="http://schemas.microsoft.com/office/powerpoint/2010/main" val="40769683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Expressing the Biconditional</a:t>
            </a:r>
          </a:p>
        </p:txBody>
      </p:sp>
      <p:sp>
        <p:nvSpPr>
          <p:cNvPr id="3" name="Content Placeholder 2"/>
          <p:cNvSpPr>
            <a:spLocks noGrp="1"/>
          </p:cNvSpPr>
          <p:nvPr>
            <p:ph idx="1"/>
          </p:nvPr>
        </p:nvSpPr>
        <p:spPr>
          <a:xfrm>
            <a:off x="457200" y="1295400"/>
            <a:ext cx="8321040" cy="5257800"/>
          </a:xfrm>
        </p:spPr>
        <p:txBody>
          <a:bodyPr/>
          <a:lstStyle/>
          <a:p>
            <a:r>
              <a:rPr lang="en-US" dirty="0">
                <a:latin typeface="Calibri (Body)"/>
              </a:rPr>
              <a:t>Some alternati</a:t>
            </a:r>
            <a:r>
              <a:rPr lang="en-US" dirty="0">
                <a:solidFill>
                  <a:srgbClr val="000000"/>
                </a:solidFill>
                <a:latin typeface="Calibri (Body)"/>
              </a:rPr>
              <a:t>v</a:t>
            </a:r>
            <a:r>
              <a:rPr lang="en-US" dirty="0">
                <a:latin typeface="Calibri (Body)"/>
              </a:rPr>
              <a:t>e ways “</a:t>
            </a:r>
            <a:r>
              <a:rPr lang="en-US" i="1" dirty="0">
                <a:latin typeface="Calibri (Body)"/>
              </a:rPr>
              <a:t>p</a:t>
            </a:r>
            <a:r>
              <a:rPr lang="en-US" dirty="0">
                <a:latin typeface="Calibri (Body)"/>
              </a:rPr>
              <a:t> if and only if </a:t>
            </a:r>
            <a:r>
              <a:rPr lang="en-US" i="1" dirty="0">
                <a:latin typeface="Calibri (Body)"/>
              </a:rPr>
              <a:t>q</a:t>
            </a:r>
            <a:r>
              <a:rPr lang="en-US" dirty="0">
                <a:latin typeface="Calibri (Body)"/>
              </a:rPr>
              <a:t>” is expressed in English:</a:t>
            </a:r>
          </a:p>
          <a:p>
            <a:pPr marL="347472" lvl="1"/>
            <a:r>
              <a:rPr lang="en-US" dirty="0">
                <a:latin typeface="Calibri (Body)"/>
              </a:rPr>
              <a:t>  </a:t>
            </a:r>
            <a:r>
              <a:rPr lang="en-US" i="1" dirty="0">
                <a:latin typeface="Calibri (Body)"/>
              </a:rPr>
              <a:t>p</a:t>
            </a:r>
            <a:r>
              <a:rPr lang="en-US" dirty="0">
                <a:latin typeface="Calibri (Body)"/>
              </a:rPr>
              <a:t> </a:t>
            </a:r>
            <a:r>
              <a:rPr lang="en-US" b="1" dirty="0">
                <a:latin typeface="Calibri (Body)"/>
              </a:rPr>
              <a:t>is necessary and sufficient for </a:t>
            </a:r>
            <a:r>
              <a:rPr lang="en-US" i="1" dirty="0">
                <a:latin typeface="Calibri (Body)"/>
              </a:rPr>
              <a:t>q.</a:t>
            </a:r>
            <a:endParaRPr lang="en-US" dirty="0">
              <a:latin typeface="Calibri (Body)"/>
            </a:endParaRPr>
          </a:p>
          <a:p>
            <a:pPr marL="347472" lvl="1"/>
            <a:r>
              <a:rPr lang="en-US" dirty="0">
                <a:latin typeface="Calibri (Body)"/>
              </a:rPr>
              <a:t>  </a:t>
            </a:r>
            <a:r>
              <a:rPr lang="en-US" b="1" dirty="0">
                <a:latin typeface="Calibri (Body)"/>
              </a:rPr>
              <a:t>if</a:t>
            </a:r>
            <a:r>
              <a:rPr lang="en-US" dirty="0">
                <a:latin typeface="Calibri (Body)"/>
              </a:rPr>
              <a:t> </a:t>
            </a:r>
            <a:r>
              <a:rPr lang="en-US" i="1" dirty="0">
                <a:latin typeface="Calibri (Body)"/>
              </a:rPr>
              <a:t>p</a:t>
            </a:r>
            <a:r>
              <a:rPr lang="en-US" dirty="0">
                <a:latin typeface="Calibri (Body)"/>
              </a:rPr>
              <a:t> </a:t>
            </a:r>
            <a:r>
              <a:rPr lang="en-US" b="1" dirty="0">
                <a:latin typeface="Calibri (Body)"/>
              </a:rPr>
              <a:t>then</a:t>
            </a:r>
            <a:r>
              <a:rPr lang="en-US" dirty="0">
                <a:latin typeface="Calibri (Body)"/>
              </a:rPr>
              <a:t> </a:t>
            </a:r>
            <a:r>
              <a:rPr lang="en-US" i="1" dirty="0">
                <a:latin typeface="Calibri (Body)"/>
              </a:rPr>
              <a:t>q</a:t>
            </a:r>
            <a:r>
              <a:rPr lang="en-US" dirty="0">
                <a:latin typeface="Calibri (Body)"/>
              </a:rPr>
              <a:t>, </a:t>
            </a:r>
            <a:r>
              <a:rPr lang="en-US" b="1" dirty="0">
                <a:latin typeface="Calibri (Body)"/>
              </a:rPr>
              <a:t>and conversely</a:t>
            </a:r>
            <a:r>
              <a:rPr lang="en-US" dirty="0">
                <a:latin typeface="Calibri (Body)"/>
              </a:rPr>
              <a:t>.</a:t>
            </a:r>
          </a:p>
          <a:p>
            <a:pPr marL="347472" lvl="1"/>
            <a:r>
              <a:rPr lang="en-US" dirty="0">
                <a:latin typeface="Calibri (Body)"/>
              </a:rPr>
              <a:t>  </a:t>
            </a:r>
            <a:r>
              <a:rPr lang="en-US" i="1" dirty="0">
                <a:latin typeface="Calibri (Body)"/>
              </a:rPr>
              <a:t>p</a:t>
            </a:r>
            <a:r>
              <a:rPr lang="en-US" dirty="0">
                <a:latin typeface="Calibri (Body)"/>
              </a:rPr>
              <a:t> </a:t>
            </a:r>
            <a:r>
              <a:rPr lang="en-US" b="1" dirty="0">
                <a:latin typeface="Calibri (Body)"/>
              </a:rPr>
              <a:t>if</a:t>
            </a:r>
            <a:r>
              <a:rPr lang="en-US" dirty="0">
                <a:latin typeface="Calibri (Body)"/>
              </a:rPr>
              <a:t> </a:t>
            </a:r>
            <a:r>
              <a:rPr lang="en-US" i="1" dirty="0">
                <a:latin typeface="Calibri (Body)"/>
              </a:rPr>
              <a:t>q.</a:t>
            </a:r>
            <a:endParaRPr lang="en-US" dirty="0">
              <a:latin typeface="Calibri (Body)"/>
            </a:endParaRPr>
          </a:p>
        </p:txBody>
      </p:sp>
      <p:sp>
        <p:nvSpPr>
          <p:cNvPr id="4" name="Slide Number Placeholder 5">
            <a:extLst>
              <a:ext uri="{FF2B5EF4-FFF2-40B4-BE49-F238E27FC236}">
                <a16:creationId xmlns:a16="http://schemas.microsoft.com/office/drawing/2014/main" id="{8A56451E-C577-4747-9DB7-51748E53DE04}"/>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18</a:t>
            </a:fld>
            <a:endParaRPr lang="en-US" dirty="0">
              <a:solidFill>
                <a:schemeClr val="bg1"/>
              </a:solidFill>
            </a:endParaRPr>
          </a:p>
        </p:txBody>
      </p:sp>
    </p:spTree>
    <p:extLst>
      <p:ext uri="{BB962C8B-B14F-4D97-AF65-F5344CB8AC3E}">
        <p14:creationId xmlns:p14="http://schemas.microsoft.com/office/powerpoint/2010/main" val="4081207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Truth Tables For Compound Propositions</a:t>
            </a:r>
          </a:p>
        </p:txBody>
      </p:sp>
      <p:sp>
        <p:nvSpPr>
          <p:cNvPr id="3" name="Content Placeholder 2"/>
          <p:cNvSpPr>
            <a:spLocks noGrp="1"/>
          </p:cNvSpPr>
          <p:nvPr>
            <p:ph idx="1"/>
          </p:nvPr>
        </p:nvSpPr>
        <p:spPr>
          <a:xfrm>
            <a:off x="457200" y="1295400"/>
            <a:ext cx="8321040" cy="5257800"/>
          </a:xfrm>
        </p:spPr>
        <p:txBody>
          <a:bodyPr/>
          <a:lstStyle/>
          <a:p>
            <a:pPr>
              <a:spcBef>
                <a:spcPts val="600"/>
              </a:spcBef>
            </a:pPr>
            <a:r>
              <a:rPr lang="en-US" sz="3000" dirty="0">
                <a:latin typeface="Calibri (Body)"/>
              </a:rPr>
              <a:t>Construction of a truth table:</a:t>
            </a:r>
          </a:p>
          <a:p>
            <a:pPr>
              <a:spcBef>
                <a:spcPts val="600"/>
              </a:spcBef>
            </a:pPr>
            <a:r>
              <a:rPr lang="en-US" sz="3000" dirty="0">
                <a:latin typeface="Calibri (Body)"/>
              </a:rPr>
              <a:t>Rows.</a:t>
            </a:r>
          </a:p>
          <a:p>
            <a:pPr marL="0" lvl="1" indent="0">
              <a:spcBef>
                <a:spcPts val="600"/>
              </a:spcBef>
              <a:buNone/>
            </a:pPr>
            <a:r>
              <a:rPr lang="en-US" sz="2600" dirty="0">
                <a:latin typeface="Calibri (Body)"/>
              </a:rPr>
              <a:t>Need a row for every possible combination of values  for the  atomic propositions.</a:t>
            </a:r>
          </a:p>
          <a:p>
            <a:pPr>
              <a:spcBef>
                <a:spcPts val="600"/>
              </a:spcBef>
            </a:pPr>
            <a:r>
              <a:rPr lang="en-US" sz="3000" dirty="0">
                <a:latin typeface="Calibri (Body)"/>
              </a:rPr>
              <a:t>Columns.</a:t>
            </a:r>
          </a:p>
          <a:p>
            <a:pPr marL="0" lvl="1" indent="0">
              <a:spcBef>
                <a:spcPts val="600"/>
              </a:spcBef>
              <a:buNone/>
            </a:pPr>
            <a:r>
              <a:rPr lang="en-US" sz="2600" dirty="0">
                <a:latin typeface="Calibri (Body)"/>
              </a:rPr>
              <a:t>Need a column for the compound proposition (usually at far right).</a:t>
            </a:r>
          </a:p>
          <a:p>
            <a:pPr marL="0" lvl="1" indent="0">
              <a:spcBef>
                <a:spcPts val="600"/>
              </a:spcBef>
              <a:buNone/>
            </a:pPr>
            <a:r>
              <a:rPr lang="en-US" sz="2600" dirty="0">
                <a:latin typeface="Calibri (Body)"/>
              </a:rPr>
              <a:t>Need a column for the truth value of each expression that occurs in the compound proposition as it is built up.</a:t>
            </a:r>
          </a:p>
          <a:p>
            <a:pPr marL="347472" lvl="2" indent="-347472">
              <a:spcBef>
                <a:spcPts val="600"/>
              </a:spcBef>
            </a:pPr>
            <a:r>
              <a:rPr lang="en-US" sz="2200" dirty="0">
                <a:latin typeface="Calibri (Body)"/>
              </a:rPr>
              <a:t>This includes the atomic propositions.</a:t>
            </a:r>
          </a:p>
        </p:txBody>
      </p:sp>
      <p:sp>
        <p:nvSpPr>
          <p:cNvPr id="4" name="Slide Number Placeholder 5">
            <a:extLst>
              <a:ext uri="{FF2B5EF4-FFF2-40B4-BE49-F238E27FC236}">
                <a16:creationId xmlns:a16="http://schemas.microsoft.com/office/drawing/2014/main" id="{6B9176A1-2955-4D42-A2C1-0083B0BD08F9}"/>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19</a:t>
            </a:fld>
            <a:endParaRPr lang="en-US" dirty="0">
              <a:solidFill>
                <a:schemeClr val="bg1"/>
              </a:solidFill>
            </a:endParaRPr>
          </a:p>
        </p:txBody>
      </p:sp>
    </p:spTree>
    <p:extLst>
      <p:ext uri="{BB962C8B-B14F-4D97-AF65-F5344CB8AC3E}">
        <p14:creationId xmlns:p14="http://schemas.microsoft.com/office/powerpoint/2010/main" val="1375041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Summary</a:t>
            </a:r>
          </a:p>
        </p:txBody>
      </p:sp>
      <p:sp>
        <p:nvSpPr>
          <p:cNvPr id="3" name="Content Placeholder 2"/>
          <p:cNvSpPr>
            <a:spLocks noGrp="1"/>
          </p:cNvSpPr>
          <p:nvPr>
            <p:ph idx="1"/>
          </p:nvPr>
        </p:nvSpPr>
        <p:spPr/>
        <p:txBody>
          <a:bodyPr/>
          <a:lstStyle/>
          <a:p>
            <a:pPr>
              <a:spcBef>
                <a:spcPts val="600"/>
              </a:spcBef>
            </a:pPr>
            <a:r>
              <a:rPr lang="en-US" sz="2800" dirty="0">
                <a:latin typeface="Calibri (Body)"/>
              </a:rPr>
              <a:t>Propositional Logic</a:t>
            </a:r>
          </a:p>
          <a:p>
            <a:pPr marL="347472" lvl="1">
              <a:spcBef>
                <a:spcPts val="0"/>
              </a:spcBef>
              <a:spcAft>
                <a:spcPts val="200"/>
              </a:spcAft>
            </a:pPr>
            <a:r>
              <a:rPr lang="en-US" sz="2400" dirty="0">
                <a:latin typeface="Calibri (Body)"/>
              </a:rPr>
              <a:t>The Language of Propositions.</a:t>
            </a:r>
          </a:p>
          <a:p>
            <a:pPr marL="347472" lvl="1">
              <a:spcBef>
                <a:spcPts val="0"/>
              </a:spcBef>
              <a:spcAft>
                <a:spcPts val="200"/>
              </a:spcAft>
            </a:pPr>
            <a:r>
              <a:rPr lang="en-US" sz="2400" dirty="0">
                <a:latin typeface="Calibri (Body)"/>
              </a:rPr>
              <a:t>Applications.</a:t>
            </a:r>
          </a:p>
          <a:p>
            <a:pPr marL="347472" lvl="1">
              <a:spcBef>
                <a:spcPts val="0"/>
              </a:spcBef>
              <a:spcAft>
                <a:spcPts val="200"/>
              </a:spcAft>
            </a:pPr>
            <a:r>
              <a:rPr lang="en-US" sz="2400" dirty="0">
                <a:latin typeface="Calibri (Body)"/>
              </a:rPr>
              <a:t>Logical Equivalences.</a:t>
            </a:r>
          </a:p>
          <a:p>
            <a:pPr>
              <a:spcBef>
                <a:spcPts val="600"/>
              </a:spcBef>
            </a:pPr>
            <a:r>
              <a:rPr lang="en-US" sz="2800" dirty="0">
                <a:latin typeface="Calibri (Body)"/>
              </a:rPr>
              <a:t>Predicate Logic</a:t>
            </a:r>
          </a:p>
          <a:p>
            <a:pPr marL="347472" lvl="1">
              <a:spcBef>
                <a:spcPts val="0"/>
              </a:spcBef>
              <a:spcAft>
                <a:spcPts val="200"/>
              </a:spcAft>
            </a:pPr>
            <a:r>
              <a:rPr lang="en-US" sz="2400" dirty="0">
                <a:latin typeface="Calibri (Body)"/>
              </a:rPr>
              <a:t>The Language of Quantifiers.</a:t>
            </a:r>
          </a:p>
          <a:p>
            <a:pPr marL="347472" lvl="1">
              <a:spcBef>
                <a:spcPts val="0"/>
              </a:spcBef>
              <a:spcAft>
                <a:spcPts val="200"/>
              </a:spcAft>
            </a:pPr>
            <a:r>
              <a:rPr lang="en-US" sz="2400" dirty="0">
                <a:latin typeface="Calibri (Body)"/>
              </a:rPr>
              <a:t>Logical Equivalences.</a:t>
            </a:r>
          </a:p>
          <a:p>
            <a:pPr marL="347472" lvl="1">
              <a:spcBef>
                <a:spcPts val="0"/>
              </a:spcBef>
              <a:spcAft>
                <a:spcPts val="200"/>
              </a:spcAft>
            </a:pPr>
            <a:r>
              <a:rPr lang="en-US" sz="2400" dirty="0">
                <a:latin typeface="Calibri (Body)"/>
              </a:rPr>
              <a:t>Nested Quantifiers.</a:t>
            </a:r>
          </a:p>
          <a:p>
            <a:pPr>
              <a:spcBef>
                <a:spcPts val="600"/>
              </a:spcBef>
            </a:pPr>
            <a:r>
              <a:rPr lang="en-US" sz="2800" dirty="0">
                <a:latin typeface="Calibri (Body)"/>
              </a:rPr>
              <a:t>Proofs</a:t>
            </a:r>
          </a:p>
          <a:p>
            <a:pPr marL="347472" lvl="1">
              <a:spcBef>
                <a:spcPts val="0"/>
              </a:spcBef>
              <a:spcAft>
                <a:spcPts val="200"/>
              </a:spcAft>
            </a:pPr>
            <a:r>
              <a:rPr lang="en-US" sz="2400" dirty="0">
                <a:latin typeface="Calibri (Body)"/>
              </a:rPr>
              <a:t>Rules of Inference.</a:t>
            </a:r>
          </a:p>
          <a:p>
            <a:pPr marL="347472" lvl="1">
              <a:spcBef>
                <a:spcPts val="0"/>
              </a:spcBef>
              <a:spcAft>
                <a:spcPts val="200"/>
              </a:spcAft>
            </a:pPr>
            <a:r>
              <a:rPr lang="en-US" sz="2400" dirty="0">
                <a:latin typeface="Calibri (Body)"/>
              </a:rPr>
              <a:t>Proof Methods.</a:t>
            </a:r>
          </a:p>
          <a:p>
            <a:pPr marL="347472" lvl="1">
              <a:spcBef>
                <a:spcPts val="0"/>
              </a:spcBef>
              <a:spcAft>
                <a:spcPts val="200"/>
              </a:spcAft>
            </a:pPr>
            <a:r>
              <a:rPr lang="en-US" sz="2400" dirty="0">
                <a:latin typeface="Calibri (Body)"/>
              </a:rPr>
              <a:t>Proof Strategy.</a:t>
            </a:r>
          </a:p>
        </p:txBody>
      </p:sp>
      <p:sp>
        <p:nvSpPr>
          <p:cNvPr id="4" name="Slide Number Placeholder 5">
            <a:extLst>
              <a:ext uri="{FF2B5EF4-FFF2-40B4-BE49-F238E27FC236}">
                <a16:creationId xmlns:a16="http://schemas.microsoft.com/office/drawing/2014/main" id="{03D27B85-8EAD-4B0B-A2EE-2FBE157E1513}"/>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2</a:t>
            </a:fld>
            <a:endParaRPr lang="en-US" dirty="0">
              <a:solidFill>
                <a:schemeClr val="bg1"/>
              </a:solidFill>
            </a:endParaRPr>
          </a:p>
        </p:txBody>
      </p:sp>
    </p:spTree>
    <p:extLst>
      <p:ext uri="{BB962C8B-B14F-4D97-AF65-F5344CB8AC3E}">
        <p14:creationId xmlns:p14="http://schemas.microsoft.com/office/powerpoint/2010/main" val="7327968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Truth Table</a:t>
            </a:r>
          </a:p>
        </p:txBody>
      </p:sp>
      <p:sp>
        <p:nvSpPr>
          <p:cNvPr id="3" name="Content Placeholder 2"/>
          <p:cNvSpPr>
            <a:spLocks noGrp="1"/>
          </p:cNvSpPr>
          <p:nvPr>
            <p:ph idx="1"/>
          </p:nvPr>
        </p:nvSpPr>
        <p:spPr>
          <a:xfrm>
            <a:off x="457200" y="1295400"/>
            <a:ext cx="8321040" cy="5257800"/>
          </a:xfrm>
        </p:spPr>
        <p:txBody>
          <a:bodyPr/>
          <a:lstStyle/>
          <a:p>
            <a:r>
              <a:rPr lang="en-US" dirty="0">
                <a:latin typeface="Calibri (Body)"/>
              </a:rPr>
              <a:t>Construct a truth table for </a:t>
            </a:r>
            <a:r>
              <a:rPr lang="en-US" i="1" dirty="0">
                <a:latin typeface="Calibri (Body)"/>
                <a:ea typeface="Cambria Math" pitchFamily="18" charset="0"/>
              </a:rPr>
              <a:t>p</a:t>
            </a:r>
            <a:r>
              <a:rPr lang="en-US" i="1" dirty="0">
                <a:latin typeface="Cambria Math" pitchFamily="18" charset="0"/>
                <a:ea typeface="Cambria Math" pitchFamily="18" charset="0"/>
              </a:rPr>
              <a:t> </a:t>
            </a:r>
            <a:r>
              <a:rPr lang="en-US" dirty="0">
                <a:latin typeface="Cambria Math" pitchFamily="18" charset="0"/>
                <a:ea typeface="Cambria Math" pitchFamily="18" charset="0"/>
              </a:rPr>
              <a:t>∨ </a:t>
            </a:r>
            <a:r>
              <a:rPr lang="en-US" i="1" dirty="0">
                <a:latin typeface="Calibri (Body)"/>
                <a:ea typeface="Cambria Math" pitchFamily="18" charset="0"/>
              </a:rPr>
              <a:t>q </a:t>
            </a:r>
            <a:r>
              <a:rPr lang="en-US" dirty="0">
                <a:latin typeface="Calibri (Body)"/>
                <a:ea typeface="Cambria Math" pitchFamily="18" charset="0"/>
              </a:rPr>
              <a:t>→</a:t>
            </a:r>
            <a:r>
              <a:rPr lang="en-US" i="1" dirty="0">
                <a:ea typeface="Cambria Math" pitchFamily="18" charset="0"/>
              </a:rPr>
              <a:t> </a:t>
            </a:r>
            <a:r>
              <a:rPr lang="en-US" dirty="0">
                <a:latin typeface="Cambria Math"/>
                <a:ea typeface="Cambria Math"/>
              </a:rPr>
              <a:t>¬</a:t>
            </a:r>
            <a:r>
              <a:rPr lang="en-US" i="1" dirty="0">
                <a:latin typeface="Calibri (Body)"/>
                <a:ea typeface="Cambria Math" pitchFamily="18" charset="0"/>
              </a:rPr>
              <a:t>r</a:t>
            </a:r>
            <a:endParaRPr lang="en-US" dirty="0">
              <a:latin typeface="Calibri (Body)"/>
            </a:endParaRPr>
          </a:p>
        </p:txBody>
      </p:sp>
      <p:graphicFrame>
        <p:nvGraphicFramePr>
          <p:cNvPr id="4" name="Table 3"/>
          <p:cNvGraphicFramePr>
            <a:graphicFrameLocks noGrp="1"/>
          </p:cNvGraphicFramePr>
          <p:nvPr/>
        </p:nvGraphicFramePr>
        <p:xfrm>
          <a:off x="457200" y="2133600"/>
          <a:ext cx="8229600" cy="4114800"/>
        </p:xfrm>
        <a:graphic>
          <a:graphicData uri="http://schemas.openxmlformats.org/drawingml/2006/table">
            <a:tbl>
              <a:tblPr firstRow="1" bandRow="1">
                <a:tableStyleId>{21E4AEA4-8DFA-4A89-87EB-49C32662AFE0}</a:tableStyleId>
              </a:tblPr>
              <a:tblGrid>
                <a:gridCol w="1280160">
                  <a:extLst>
                    <a:ext uri="{9D8B030D-6E8A-4147-A177-3AD203B41FA5}">
                      <a16:colId xmlns:a16="http://schemas.microsoft.com/office/drawing/2014/main" val="831567363"/>
                    </a:ext>
                  </a:extLst>
                </a:gridCol>
                <a:gridCol w="1280160">
                  <a:extLst>
                    <a:ext uri="{9D8B030D-6E8A-4147-A177-3AD203B41FA5}">
                      <a16:colId xmlns:a16="http://schemas.microsoft.com/office/drawing/2014/main" val="1633824391"/>
                    </a:ext>
                  </a:extLst>
                </a:gridCol>
                <a:gridCol w="1280160">
                  <a:extLst>
                    <a:ext uri="{9D8B030D-6E8A-4147-A177-3AD203B41FA5}">
                      <a16:colId xmlns:a16="http://schemas.microsoft.com/office/drawing/2014/main" val="2270511431"/>
                    </a:ext>
                  </a:extLst>
                </a:gridCol>
                <a:gridCol w="1280160">
                  <a:extLst>
                    <a:ext uri="{9D8B030D-6E8A-4147-A177-3AD203B41FA5}">
                      <a16:colId xmlns:a16="http://schemas.microsoft.com/office/drawing/2014/main" val="2468978270"/>
                    </a:ext>
                  </a:extLst>
                </a:gridCol>
                <a:gridCol w="1280160">
                  <a:extLst>
                    <a:ext uri="{9D8B030D-6E8A-4147-A177-3AD203B41FA5}">
                      <a16:colId xmlns:a16="http://schemas.microsoft.com/office/drawing/2014/main" val="1828901928"/>
                    </a:ext>
                  </a:extLst>
                </a:gridCol>
                <a:gridCol w="1828800">
                  <a:extLst>
                    <a:ext uri="{9D8B030D-6E8A-4147-A177-3AD203B41FA5}">
                      <a16:colId xmlns:a16="http://schemas.microsoft.com/office/drawing/2014/main" val="973339140"/>
                    </a:ext>
                  </a:extLst>
                </a:gridCol>
              </a:tblGrid>
              <a:tr h="457200">
                <a:tc>
                  <a:txBody>
                    <a:bodyPr/>
                    <a:lstStyle/>
                    <a:p>
                      <a:r>
                        <a:rPr lang="en-US" sz="2400" b="1" i="1" dirty="0">
                          <a:latin typeface="+mj-lt"/>
                        </a:rPr>
                        <a:t>p</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1" i="1" dirty="0">
                          <a:latin typeface="+mj-lt"/>
                          <a:ea typeface="Cambria Math" panose="02040503050406030204" pitchFamily="18" charset="0"/>
                        </a:rPr>
                        <a:t>q</a:t>
                      </a:r>
                      <a:endParaRPr lang="en-US" sz="2400" b="1" i="1"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1" i="1" dirty="0">
                          <a:latin typeface="+mj-lt"/>
                        </a:rPr>
                        <a:t>r</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1" i="0" dirty="0">
                          <a:latin typeface="Cambria Math"/>
                          <a:ea typeface="Cambria Math"/>
                        </a:rPr>
                        <a:t>¬</a:t>
                      </a:r>
                      <a:r>
                        <a:rPr lang="en-US" sz="2400" b="1" i="1" dirty="0">
                          <a:ea typeface="Cambria Math" pitchFamily="18" charset="0"/>
                        </a:rPr>
                        <a:t>r</a:t>
                      </a:r>
                      <a:endParaRPr lang="en-US" sz="2400" b="1" i="1"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1" i="1" dirty="0">
                          <a:ea typeface="Cambria Math" pitchFamily="18" charset="0"/>
                        </a:rPr>
                        <a:t>p</a:t>
                      </a:r>
                      <a:r>
                        <a:rPr lang="en-US" sz="2400" b="1" i="0" dirty="0">
                          <a:latin typeface="Cambria Math" pitchFamily="18" charset="0"/>
                          <a:ea typeface="Cambria Math" pitchFamily="18" charset="0"/>
                        </a:rPr>
                        <a:t> ∨ </a:t>
                      </a:r>
                      <a:r>
                        <a:rPr lang="en-US" sz="2400" b="1" i="1" dirty="0">
                          <a:ea typeface="Cambria Math" pitchFamily="18" charset="0"/>
                        </a:rPr>
                        <a:t>q</a:t>
                      </a:r>
                      <a:r>
                        <a:rPr lang="en-US" sz="2400" b="1" i="0" dirty="0">
                          <a:ea typeface="Cambria Math" pitchFamily="18" charset="0"/>
                        </a:rPr>
                        <a:t> </a:t>
                      </a:r>
                      <a:endParaRPr lang="en-US" sz="2400" b="1" i="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1" i="1" dirty="0">
                          <a:ea typeface="Cambria Math" pitchFamily="18" charset="0"/>
                        </a:rPr>
                        <a:t>p</a:t>
                      </a:r>
                      <a:r>
                        <a:rPr lang="en-US" sz="2400" b="1" i="0" dirty="0">
                          <a:latin typeface="Cambria Math" pitchFamily="18" charset="0"/>
                          <a:ea typeface="Cambria Math" pitchFamily="18" charset="0"/>
                        </a:rPr>
                        <a:t> ∨ </a:t>
                      </a:r>
                      <a:r>
                        <a:rPr lang="en-US" sz="2400" b="1" i="1" dirty="0">
                          <a:ea typeface="Cambria Math" pitchFamily="18" charset="0"/>
                        </a:rPr>
                        <a:t>q</a:t>
                      </a:r>
                      <a:r>
                        <a:rPr lang="en-US" sz="2400" b="1" i="0" dirty="0">
                          <a:ea typeface="Cambria Math" pitchFamily="18" charset="0"/>
                        </a:rPr>
                        <a:t> → </a:t>
                      </a:r>
                      <a:r>
                        <a:rPr lang="en-US" sz="2400" b="1" i="0" dirty="0">
                          <a:latin typeface="Cambria Math"/>
                          <a:ea typeface="Cambria Math"/>
                        </a:rPr>
                        <a:t>¬</a:t>
                      </a:r>
                      <a:r>
                        <a:rPr lang="en-US" sz="2400" b="1" i="1" dirty="0">
                          <a:ea typeface="Cambria Math" pitchFamily="18" charset="0"/>
                        </a:rPr>
                        <a:t>r</a:t>
                      </a:r>
                      <a:endParaRPr lang="en-US" sz="2400" b="1" i="1"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88888009"/>
                  </a:ext>
                </a:extLst>
              </a:tr>
              <a:tr h="457200">
                <a:tc>
                  <a:txBody>
                    <a:bodyPr/>
                    <a:lstStyle/>
                    <a:p>
                      <a:r>
                        <a:rPr lang="en-US" sz="2400" dirty="0">
                          <a:latin typeface="+mj-lt"/>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latin typeface="+mj-lt"/>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0" lang="en-US" sz="2400" b="0" i="0" u="none" strike="noStrike" kern="1200" cap="none" spc="0" normalizeH="0" baseline="0" noProof="0" dirty="0">
                          <a:ln>
                            <a:noFill/>
                          </a:ln>
                          <a:solidFill>
                            <a:prstClr val="black"/>
                          </a:solidFill>
                          <a:effectLst/>
                          <a:uLnTx/>
                          <a:uFillTx/>
                          <a:latin typeface="Calibri"/>
                          <a:ea typeface="+mn-ea"/>
                          <a:cs typeface="+mn-cs"/>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2903125"/>
                  </a:ext>
                </a:extLst>
              </a:tr>
              <a:tr h="457200">
                <a:tc>
                  <a:txBody>
                    <a:bodyPr/>
                    <a:lstStyle/>
                    <a:p>
                      <a:r>
                        <a:rPr lang="en-US" sz="2400" dirty="0">
                          <a:latin typeface="+mj-lt"/>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latin typeface="+mj-lt"/>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0" lang="en-US" sz="2400" b="0" i="0" u="none" strike="noStrike" kern="1200" cap="none" spc="0" normalizeH="0" baseline="0" noProof="0">
                          <a:ln>
                            <a:noFill/>
                          </a:ln>
                          <a:solidFill>
                            <a:prstClr val="black"/>
                          </a:solidFill>
                          <a:effectLst/>
                          <a:uLnTx/>
                          <a:uFillTx/>
                          <a:latin typeface="Calibri"/>
                          <a:ea typeface="+mn-ea"/>
                          <a:cs typeface="+mn-cs"/>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1960711"/>
                  </a:ext>
                </a:extLst>
              </a:tr>
              <a:tr h="4572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a:ea typeface="+mn-ea"/>
                          <a:cs typeface="+mn-cs"/>
                        </a:rPr>
                        <a:t>T</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0" lang="en-US" sz="2400" b="0" i="0" u="none" strike="noStrike" kern="1200" cap="none" spc="0" normalizeH="0" baseline="0" noProof="0">
                          <a:ln>
                            <a:noFill/>
                          </a:ln>
                          <a:solidFill>
                            <a:prstClr val="black"/>
                          </a:solidFill>
                          <a:effectLst/>
                          <a:uLnTx/>
                          <a:uFillTx/>
                          <a:latin typeface="Calibri"/>
                          <a:ea typeface="+mn-ea"/>
                          <a:cs typeface="+mn-cs"/>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04318555"/>
                  </a:ext>
                </a:extLst>
              </a:tr>
              <a:tr h="4572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0" lang="en-US" sz="2400" b="0" i="0" u="none" strike="noStrike" kern="1200" cap="none" spc="0" normalizeH="0" baseline="0" noProof="0">
                          <a:ln>
                            <a:noFill/>
                          </a:ln>
                          <a:solidFill>
                            <a:prstClr val="black"/>
                          </a:solidFill>
                          <a:effectLst/>
                          <a:uLnTx/>
                          <a:uFillTx/>
                          <a:latin typeface="Calibri"/>
                          <a:ea typeface="+mn-ea"/>
                          <a:cs typeface="+mn-cs"/>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13631452"/>
                  </a:ext>
                </a:extLst>
              </a:tr>
              <a:tr h="4572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a:ea typeface="+mn-ea"/>
                          <a:cs typeface="+mn-cs"/>
                        </a:rPr>
                        <a:t>F</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latin typeface="+mj-lt"/>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0" lang="en-US" sz="2400" b="0" i="0" u="none" strike="noStrike" kern="1200" cap="none" spc="0" normalizeH="0" baseline="0" noProof="0">
                          <a:ln>
                            <a:noFill/>
                          </a:ln>
                          <a:solidFill>
                            <a:prstClr val="black"/>
                          </a:solidFill>
                          <a:effectLst/>
                          <a:uLnTx/>
                          <a:uFillTx/>
                          <a:latin typeface="Calibri"/>
                          <a:ea typeface="+mn-ea"/>
                          <a:cs typeface="+mn-cs"/>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81036102"/>
                  </a:ext>
                </a:extLst>
              </a:tr>
              <a:tr h="4572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a:ea typeface="+mn-ea"/>
                          <a:cs typeface="+mn-cs"/>
                        </a:rPr>
                        <a:t>F</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latin typeface="+mj-lt"/>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0" lang="en-US" sz="2400" b="0" i="0" u="none" strike="noStrike" kern="1200" cap="none" spc="0" normalizeH="0" baseline="0" noProof="0" dirty="0">
                          <a:ln>
                            <a:noFill/>
                          </a:ln>
                          <a:solidFill>
                            <a:prstClr val="black"/>
                          </a:solidFill>
                          <a:effectLst/>
                          <a:uLnTx/>
                          <a:uFillTx/>
                          <a:latin typeface="Calibri"/>
                          <a:ea typeface="+mn-ea"/>
                          <a:cs typeface="+mn-cs"/>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36578784"/>
                  </a:ext>
                </a:extLst>
              </a:tr>
              <a:tr h="4572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a:ea typeface="+mn-ea"/>
                          <a:cs typeface="+mn-cs"/>
                        </a:rPr>
                        <a:t>F</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b="0" kern="1200" dirty="0">
                          <a:solidFill>
                            <a:schemeClr val="dk1"/>
                          </a:solidFill>
                          <a:latin typeface="+mn-lt"/>
                          <a:ea typeface="+mn-ea"/>
                          <a:cs typeface="+mn-cs"/>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96197536"/>
                  </a:ext>
                </a:extLst>
              </a:tr>
              <a:tr h="4572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b="0" kern="1200" dirty="0">
                          <a:solidFill>
                            <a:schemeClr val="dk1"/>
                          </a:solidFill>
                          <a:latin typeface="+mn-lt"/>
                          <a:ea typeface="+mn-ea"/>
                          <a:cs typeface="+mn-cs"/>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12039154"/>
                  </a:ext>
                </a:extLst>
              </a:tr>
            </a:tbl>
          </a:graphicData>
        </a:graphic>
      </p:graphicFrame>
      <p:sp>
        <p:nvSpPr>
          <p:cNvPr id="5" name="Slide Number Placeholder 5">
            <a:extLst>
              <a:ext uri="{FF2B5EF4-FFF2-40B4-BE49-F238E27FC236}">
                <a16:creationId xmlns:a16="http://schemas.microsoft.com/office/drawing/2014/main" id="{47CD684B-0F29-4F39-B1D2-843F5B8EFCFA}"/>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20</a:t>
            </a:fld>
            <a:endParaRPr lang="en-US" dirty="0">
              <a:solidFill>
                <a:schemeClr val="bg1"/>
              </a:solidFill>
            </a:endParaRPr>
          </a:p>
        </p:txBody>
      </p:sp>
    </p:spTree>
    <p:extLst>
      <p:ext uri="{BB962C8B-B14F-4D97-AF65-F5344CB8AC3E}">
        <p14:creationId xmlns:p14="http://schemas.microsoft.com/office/powerpoint/2010/main" val="2677020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Equivalent Propositions</a:t>
            </a:r>
          </a:p>
        </p:txBody>
      </p:sp>
      <p:sp>
        <p:nvSpPr>
          <p:cNvPr id="3" name="Content Placeholder 2"/>
          <p:cNvSpPr>
            <a:spLocks noGrp="1"/>
          </p:cNvSpPr>
          <p:nvPr>
            <p:ph idx="1"/>
          </p:nvPr>
        </p:nvSpPr>
        <p:spPr>
          <a:xfrm>
            <a:off x="457200" y="1295400"/>
            <a:ext cx="8321040" cy="2971800"/>
          </a:xfrm>
        </p:spPr>
        <p:txBody>
          <a:bodyPr/>
          <a:lstStyle/>
          <a:p>
            <a:r>
              <a:rPr lang="en-US" dirty="0">
                <a:latin typeface="Calibri (Body)"/>
              </a:rPr>
              <a:t>Two propositions are </a:t>
            </a:r>
            <a:r>
              <a:rPr lang="en-US" i="1" dirty="0">
                <a:latin typeface="Calibri (Body)"/>
              </a:rPr>
              <a:t>equivalent</a:t>
            </a:r>
            <a:r>
              <a:rPr lang="en-US" b="1" dirty="0">
                <a:latin typeface="Calibri (Body)"/>
              </a:rPr>
              <a:t> </a:t>
            </a:r>
            <a:r>
              <a:rPr lang="en-US" dirty="0">
                <a:latin typeface="Calibri (Body)"/>
              </a:rPr>
              <a:t>if they always have the same truth value.</a:t>
            </a:r>
            <a:endParaRPr lang="en-US" b="1" dirty="0">
              <a:latin typeface="Calibri (Body)"/>
            </a:endParaRPr>
          </a:p>
          <a:p>
            <a:r>
              <a:rPr lang="en-US" b="1" dirty="0">
                <a:latin typeface="Calibri (Body)"/>
              </a:rPr>
              <a:t>Example</a:t>
            </a:r>
            <a:r>
              <a:rPr lang="en-US" dirty="0">
                <a:latin typeface="Calibri (Body)"/>
              </a:rPr>
              <a:t>: Show using a truth table that the conditional is equivalent to the contrapositive.</a:t>
            </a:r>
          </a:p>
          <a:p>
            <a:r>
              <a:rPr lang="en-US" b="1" dirty="0">
                <a:latin typeface="Calibri (Body)"/>
              </a:rPr>
              <a:t>Solution:</a:t>
            </a:r>
            <a:r>
              <a:rPr lang="en-US" dirty="0">
                <a:latin typeface="Calibri (Body)"/>
              </a:rPr>
              <a:t> </a:t>
            </a:r>
          </a:p>
        </p:txBody>
      </p:sp>
      <p:graphicFrame>
        <p:nvGraphicFramePr>
          <p:cNvPr id="4" name="Table 3"/>
          <p:cNvGraphicFramePr>
            <a:graphicFrameLocks noGrp="1"/>
          </p:cNvGraphicFramePr>
          <p:nvPr/>
        </p:nvGraphicFramePr>
        <p:xfrm>
          <a:off x="640080" y="4267200"/>
          <a:ext cx="7863840" cy="2286000"/>
        </p:xfrm>
        <a:graphic>
          <a:graphicData uri="http://schemas.openxmlformats.org/drawingml/2006/table">
            <a:tbl>
              <a:tblPr firstRow="1" bandRow="1">
                <a:tableStyleId>{21E4AEA4-8DFA-4A89-87EB-49C32662AFE0}</a:tableStyleId>
              </a:tblPr>
              <a:tblGrid>
                <a:gridCol w="1280160">
                  <a:extLst>
                    <a:ext uri="{9D8B030D-6E8A-4147-A177-3AD203B41FA5}">
                      <a16:colId xmlns:a16="http://schemas.microsoft.com/office/drawing/2014/main" val="831567363"/>
                    </a:ext>
                  </a:extLst>
                </a:gridCol>
                <a:gridCol w="1280160">
                  <a:extLst>
                    <a:ext uri="{9D8B030D-6E8A-4147-A177-3AD203B41FA5}">
                      <a16:colId xmlns:a16="http://schemas.microsoft.com/office/drawing/2014/main" val="1633824391"/>
                    </a:ext>
                  </a:extLst>
                </a:gridCol>
                <a:gridCol w="1280160">
                  <a:extLst>
                    <a:ext uri="{9D8B030D-6E8A-4147-A177-3AD203B41FA5}">
                      <a16:colId xmlns:a16="http://schemas.microsoft.com/office/drawing/2014/main" val="2270511431"/>
                    </a:ext>
                  </a:extLst>
                </a:gridCol>
                <a:gridCol w="1280160">
                  <a:extLst>
                    <a:ext uri="{9D8B030D-6E8A-4147-A177-3AD203B41FA5}">
                      <a16:colId xmlns:a16="http://schemas.microsoft.com/office/drawing/2014/main" val="2468978270"/>
                    </a:ext>
                  </a:extLst>
                </a:gridCol>
                <a:gridCol w="1280160">
                  <a:extLst>
                    <a:ext uri="{9D8B030D-6E8A-4147-A177-3AD203B41FA5}">
                      <a16:colId xmlns:a16="http://schemas.microsoft.com/office/drawing/2014/main" val="1828901928"/>
                    </a:ext>
                  </a:extLst>
                </a:gridCol>
                <a:gridCol w="1463040">
                  <a:extLst>
                    <a:ext uri="{9D8B030D-6E8A-4147-A177-3AD203B41FA5}">
                      <a16:colId xmlns:a16="http://schemas.microsoft.com/office/drawing/2014/main" val="973339140"/>
                    </a:ext>
                  </a:extLst>
                </a:gridCol>
              </a:tblGrid>
              <a:tr h="457200">
                <a:tc>
                  <a:txBody>
                    <a:bodyPr/>
                    <a:lstStyle/>
                    <a:p>
                      <a:r>
                        <a:rPr lang="en-US" sz="2400" b="1" i="1" dirty="0">
                          <a:latin typeface="+mj-lt"/>
                        </a:rPr>
                        <a:t>p</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1" i="1" dirty="0">
                          <a:latin typeface="+mj-lt"/>
                          <a:ea typeface="Cambria Math" panose="02040503050406030204" pitchFamily="18" charset="0"/>
                        </a:rPr>
                        <a:t>q</a:t>
                      </a:r>
                      <a:endParaRPr lang="en-US" sz="2400" b="1" i="1"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b="1" i="0" dirty="0">
                          <a:latin typeface="Cambria Math"/>
                          <a:ea typeface="Cambria Math"/>
                        </a:rPr>
                        <a:t>¬</a:t>
                      </a:r>
                      <a:r>
                        <a:rPr lang="en-US" sz="2400" b="1" i="1" dirty="0">
                          <a:ea typeface="Cambria Math" pitchFamily="18" charset="0"/>
                        </a:rPr>
                        <a:t>p</a:t>
                      </a:r>
                      <a:endParaRPr lang="en-US" sz="2400" b="1" i="1" kern="1200" dirty="0">
                        <a:solidFill>
                          <a:schemeClr val="lt1"/>
                        </a:solidFill>
                        <a:latin typeface="+mn-lt"/>
                        <a:ea typeface="+mn-ea"/>
                        <a:cs typeface="+mn-cs"/>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1" i="0" dirty="0">
                          <a:latin typeface="Cambria Math"/>
                          <a:ea typeface="Cambria Math"/>
                        </a:rPr>
                        <a:t>¬</a:t>
                      </a:r>
                      <a:r>
                        <a:rPr lang="en-US" sz="2400" b="1" i="1" dirty="0">
                          <a:ea typeface="Cambria Math" pitchFamily="18" charset="0"/>
                        </a:rPr>
                        <a:t>q</a:t>
                      </a:r>
                      <a:endParaRPr lang="en-US" sz="2400" b="1" i="1"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1" i="1" dirty="0">
                          <a:ea typeface="Cambria Math" pitchFamily="18" charset="0"/>
                        </a:rPr>
                        <a:t>p</a:t>
                      </a:r>
                      <a:r>
                        <a:rPr lang="en-US" sz="2400" b="1" i="0" dirty="0">
                          <a:latin typeface="Cambria Math" pitchFamily="18" charset="0"/>
                          <a:ea typeface="Cambria Math" pitchFamily="18" charset="0"/>
                        </a:rPr>
                        <a:t> </a:t>
                      </a:r>
                      <a:r>
                        <a:rPr lang="en-US" sz="2400" b="1" i="0" dirty="0">
                          <a:ea typeface="Cambria Math" pitchFamily="18" charset="0"/>
                        </a:rPr>
                        <a:t>→</a:t>
                      </a:r>
                      <a:r>
                        <a:rPr lang="en-US" sz="2400" b="1" i="0" dirty="0">
                          <a:latin typeface="Cambria Math" pitchFamily="18" charset="0"/>
                          <a:ea typeface="Cambria Math" pitchFamily="18" charset="0"/>
                        </a:rPr>
                        <a:t> </a:t>
                      </a:r>
                      <a:r>
                        <a:rPr lang="en-US" sz="2400" b="1" i="1" dirty="0">
                          <a:ea typeface="Cambria Math" pitchFamily="18" charset="0"/>
                        </a:rPr>
                        <a:t>q</a:t>
                      </a:r>
                      <a:r>
                        <a:rPr lang="en-US" sz="2400" b="1" i="0" dirty="0">
                          <a:ea typeface="Cambria Math" pitchFamily="18" charset="0"/>
                        </a:rPr>
                        <a:t> </a:t>
                      </a:r>
                      <a:endParaRPr lang="en-US" sz="2400" b="1" i="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1" i="0" dirty="0">
                          <a:latin typeface="Cambria Math"/>
                          <a:ea typeface="Cambria Math"/>
                        </a:rPr>
                        <a:t>¬</a:t>
                      </a:r>
                      <a:r>
                        <a:rPr lang="en-US" sz="2400" b="1" i="1" dirty="0">
                          <a:ea typeface="Cambria Math" pitchFamily="18" charset="0"/>
                        </a:rPr>
                        <a:t>q</a:t>
                      </a:r>
                      <a:r>
                        <a:rPr lang="en-US" sz="2400" b="1" i="0" dirty="0">
                          <a:ea typeface="Cambria Math" pitchFamily="18" charset="0"/>
                        </a:rPr>
                        <a:t> → </a:t>
                      </a:r>
                      <a:r>
                        <a:rPr lang="en-US" sz="2400" b="1" i="0" dirty="0">
                          <a:latin typeface="Cambria Math"/>
                          <a:ea typeface="Cambria Math"/>
                        </a:rPr>
                        <a:t>¬</a:t>
                      </a:r>
                      <a:r>
                        <a:rPr lang="en-US" sz="2400" b="1" i="1" dirty="0">
                          <a:ea typeface="Cambria Math" pitchFamily="18" charset="0"/>
                        </a:rPr>
                        <a:t>p</a:t>
                      </a:r>
                      <a:endParaRPr lang="en-US" sz="2400" b="1" i="1"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88888009"/>
                  </a:ext>
                </a:extLst>
              </a:tr>
              <a:tr h="457200">
                <a:tc>
                  <a:txBody>
                    <a:bodyPr/>
                    <a:lstStyle/>
                    <a:p>
                      <a:r>
                        <a:rPr lang="en-US" sz="2400" dirty="0">
                          <a:latin typeface="+mj-lt"/>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latin typeface="+mj-lt"/>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0" lang="en-US" sz="2400" b="0" i="0" u="none" strike="noStrike" kern="1200" cap="none" spc="0" normalizeH="0" baseline="0" noProof="0" dirty="0">
                          <a:ln>
                            <a:noFill/>
                          </a:ln>
                          <a:solidFill>
                            <a:prstClr val="black"/>
                          </a:solidFill>
                          <a:effectLst/>
                          <a:uLnTx/>
                          <a:uFillTx/>
                          <a:latin typeface="Calibri"/>
                          <a:ea typeface="+mn-ea"/>
                          <a:cs typeface="+mn-cs"/>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2903125"/>
                  </a:ext>
                </a:extLst>
              </a:tr>
              <a:tr h="457200">
                <a:tc>
                  <a:txBody>
                    <a:bodyPr/>
                    <a:lstStyle/>
                    <a:p>
                      <a:r>
                        <a:rPr lang="en-US" sz="2400" dirty="0">
                          <a:latin typeface="+mj-lt"/>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latin typeface="+mj-lt"/>
                        </a:rPr>
                        <a:t>F</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0" lang="en-US" sz="2400" b="0" i="0" u="none" strike="noStrike" kern="1200" cap="none" spc="0" normalizeH="0" baseline="0" noProof="0" dirty="0">
                          <a:ln>
                            <a:noFill/>
                          </a:ln>
                          <a:solidFill>
                            <a:prstClr val="black"/>
                          </a:solidFill>
                          <a:effectLst/>
                          <a:uLnTx/>
                          <a:uFillTx/>
                          <a:latin typeface="Calibri"/>
                          <a:ea typeface="+mn-ea"/>
                          <a:cs typeface="+mn-cs"/>
                        </a:rPr>
                        <a:t>F</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1960711"/>
                  </a:ext>
                </a:extLst>
              </a:tr>
              <a:tr h="4572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b="0" kern="1200" dirty="0">
                          <a:solidFill>
                            <a:schemeClr val="dk1"/>
                          </a:solidFill>
                          <a:latin typeface="+mn-lt"/>
                          <a:ea typeface="+mn-ea"/>
                          <a:cs typeface="+mn-cs"/>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96197536"/>
                  </a:ext>
                </a:extLst>
              </a:tr>
              <a:tr h="4572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b="0" kern="1200" dirty="0">
                          <a:solidFill>
                            <a:schemeClr val="dk1"/>
                          </a:solidFill>
                          <a:latin typeface="+mn-lt"/>
                          <a:ea typeface="+mn-ea"/>
                          <a:cs typeface="+mn-cs"/>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12039154"/>
                  </a:ext>
                </a:extLst>
              </a:tr>
            </a:tbl>
          </a:graphicData>
        </a:graphic>
      </p:graphicFrame>
      <p:sp>
        <p:nvSpPr>
          <p:cNvPr id="5" name="Slide Number Placeholder 5">
            <a:extLst>
              <a:ext uri="{FF2B5EF4-FFF2-40B4-BE49-F238E27FC236}">
                <a16:creationId xmlns:a16="http://schemas.microsoft.com/office/drawing/2014/main" id="{BC87D425-9BC1-4A7F-8609-36B1EB09C40F}"/>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21</a:t>
            </a:fld>
            <a:endParaRPr lang="en-US" dirty="0">
              <a:solidFill>
                <a:schemeClr val="bg1"/>
              </a:solidFill>
            </a:endParaRPr>
          </a:p>
        </p:txBody>
      </p:sp>
    </p:spTree>
    <p:extLst>
      <p:ext uri="{BB962C8B-B14F-4D97-AF65-F5344CB8AC3E}">
        <p14:creationId xmlns:p14="http://schemas.microsoft.com/office/powerpoint/2010/main" val="25083489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a Truth Table to Show Non-Equivalence</a:t>
            </a:r>
          </a:p>
        </p:txBody>
      </p:sp>
      <p:sp>
        <p:nvSpPr>
          <p:cNvPr id="3" name="Content Placeholder 2"/>
          <p:cNvSpPr>
            <a:spLocks noGrp="1"/>
          </p:cNvSpPr>
          <p:nvPr>
            <p:ph idx="1"/>
          </p:nvPr>
        </p:nvSpPr>
        <p:spPr>
          <a:xfrm>
            <a:off x="457200" y="1295400"/>
            <a:ext cx="8321040" cy="2286000"/>
          </a:xfrm>
        </p:spPr>
        <p:txBody>
          <a:bodyPr/>
          <a:lstStyle/>
          <a:p>
            <a:r>
              <a:rPr lang="en-US" b="1" dirty="0">
                <a:latin typeface="Calibri (Body)"/>
              </a:rPr>
              <a:t>Example</a:t>
            </a:r>
            <a:r>
              <a:rPr lang="en-US" dirty="0">
                <a:latin typeface="Calibri (Body)"/>
              </a:rPr>
              <a:t>: Show using truth tables that neither  the converse nor inverse of an implication are not equivalent to the implication.</a:t>
            </a:r>
          </a:p>
          <a:p>
            <a:r>
              <a:rPr lang="en-US" b="1" dirty="0">
                <a:latin typeface="Calibri (Body)"/>
              </a:rPr>
              <a:t>Solution:</a:t>
            </a:r>
            <a:endParaRPr lang="en-US" dirty="0">
              <a:latin typeface="Calibri (Body)"/>
            </a:endParaRPr>
          </a:p>
        </p:txBody>
      </p:sp>
      <p:graphicFrame>
        <p:nvGraphicFramePr>
          <p:cNvPr id="4" name="Table 3"/>
          <p:cNvGraphicFramePr>
            <a:graphicFrameLocks noGrp="1"/>
          </p:cNvGraphicFramePr>
          <p:nvPr/>
        </p:nvGraphicFramePr>
        <p:xfrm>
          <a:off x="457200" y="3733800"/>
          <a:ext cx="8229600" cy="2286000"/>
        </p:xfrm>
        <a:graphic>
          <a:graphicData uri="http://schemas.openxmlformats.org/drawingml/2006/table">
            <a:tbl>
              <a:tblPr firstRow="1" bandRow="1">
                <a:tableStyleId>{21E4AEA4-8DFA-4A89-87EB-49C32662AFE0}</a:tableStyleId>
              </a:tblPr>
              <a:tblGrid>
                <a:gridCol w="1097523">
                  <a:extLst>
                    <a:ext uri="{9D8B030D-6E8A-4147-A177-3AD203B41FA5}">
                      <a16:colId xmlns:a16="http://schemas.microsoft.com/office/drawing/2014/main" val="831567363"/>
                    </a:ext>
                  </a:extLst>
                </a:gridCol>
                <a:gridCol w="1097523">
                  <a:extLst>
                    <a:ext uri="{9D8B030D-6E8A-4147-A177-3AD203B41FA5}">
                      <a16:colId xmlns:a16="http://schemas.microsoft.com/office/drawing/2014/main" val="1633824391"/>
                    </a:ext>
                  </a:extLst>
                </a:gridCol>
                <a:gridCol w="1097523">
                  <a:extLst>
                    <a:ext uri="{9D8B030D-6E8A-4147-A177-3AD203B41FA5}">
                      <a16:colId xmlns:a16="http://schemas.microsoft.com/office/drawing/2014/main" val="2270511431"/>
                    </a:ext>
                  </a:extLst>
                </a:gridCol>
                <a:gridCol w="1097523">
                  <a:extLst>
                    <a:ext uri="{9D8B030D-6E8A-4147-A177-3AD203B41FA5}">
                      <a16:colId xmlns:a16="http://schemas.microsoft.com/office/drawing/2014/main" val="2468978270"/>
                    </a:ext>
                  </a:extLst>
                </a:gridCol>
                <a:gridCol w="1097523">
                  <a:extLst>
                    <a:ext uri="{9D8B030D-6E8A-4147-A177-3AD203B41FA5}">
                      <a16:colId xmlns:a16="http://schemas.microsoft.com/office/drawing/2014/main" val="1828901928"/>
                    </a:ext>
                  </a:extLst>
                </a:gridCol>
                <a:gridCol w="1487673">
                  <a:extLst>
                    <a:ext uri="{9D8B030D-6E8A-4147-A177-3AD203B41FA5}">
                      <a16:colId xmlns:a16="http://schemas.microsoft.com/office/drawing/2014/main" val="973339140"/>
                    </a:ext>
                  </a:extLst>
                </a:gridCol>
                <a:gridCol w="1254312">
                  <a:extLst>
                    <a:ext uri="{9D8B030D-6E8A-4147-A177-3AD203B41FA5}">
                      <a16:colId xmlns:a16="http://schemas.microsoft.com/office/drawing/2014/main" val="2209165444"/>
                    </a:ext>
                  </a:extLst>
                </a:gridCol>
              </a:tblGrid>
              <a:tr h="457200">
                <a:tc>
                  <a:txBody>
                    <a:bodyPr/>
                    <a:lstStyle/>
                    <a:p>
                      <a:r>
                        <a:rPr lang="en-US" sz="2400" b="1" i="1" dirty="0">
                          <a:latin typeface="+mj-lt"/>
                        </a:rPr>
                        <a:t>p</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1" i="1" dirty="0">
                          <a:latin typeface="+mj-lt"/>
                          <a:ea typeface="Cambria Math" panose="02040503050406030204" pitchFamily="18" charset="0"/>
                        </a:rPr>
                        <a:t>q</a:t>
                      </a:r>
                      <a:endParaRPr lang="en-US" sz="2400" b="1" i="1"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b="1" i="0" dirty="0">
                          <a:latin typeface="Cambria Math"/>
                          <a:ea typeface="Cambria Math"/>
                        </a:rPr>
                        <a:t>¬</a:t>
                      </a:r>
                      <a:r>
                        <a:rPr lang="en-US" sz="2400" b="1" i="1" dirty="0">
                          <a:ea typeface="Cambria Math" pitchFamily="18" charset="0"/>
                        </a:rPr>
                        <a:t>p</a:t>
                      </a:r>
                      <a:endParaRPr lang="en-US" sz="2400" b="1" i="1" kern="1200" dirty="0">
                        <a:solidFill>
                          <a:schemeClr val="lt1"/>
                        </a:solidFill>
                        <a:latin typeface="+mn-lt"/>
                        <a:ea typeface="+mn-ea"/>
                        <a:cs typeface="+mn-cs"/>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1" i="0" dirty="0">
                          <a:latin typeface="Cambria Math"/>
                          <a:ea typeface="Cambria Math"/>
                        </a:rPr>
                        <a:t>¬</a:t>
                      </a:r>
                      <a:r>
                        <a:rPr lang="en-US" sz="2400" b="1" i="1" dirty="0">
                          <a:ea typeface="Cambria Math" pitchFamily="18" charset="0"/>
                        </a:rPr>
                        <a:t>q</a:t>
                      </a:r>
                      <a:endParaRPr lang="en-US" sz="2400" b="1" i="1"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1" i="1" dirty="0">
                          <a:ea typeface="Cambria Math" pitchFamily="18" charset="0"/>
                        </a:rPr>
                        <a:t>p</a:t>
                      </a:r>
                      <a:r>
                        <a:rPr lang="en-US" sz="2400" b="1" i="0" dirty="0">
                          <a:latin typeface="Cambria Math" pitchFamily="18" charset="0"/>
                          <a:ea typeface="Cambria Math" pitchFamily="18" charset="0"/>
                        </a:rPr>
                        <a:t> </a:t>
                      </a:r>
                      <a:r>
                        <a:rPr lang="en-US" sz="2400" b="1" i="0" dirty="0">
                          <a:ea typeface="Cambria Math" pitchFamily="18" charset="0"/>
                        </a:rPr>
                        <a:t>→</a:t>
                      </a:r>
                      <a:r>
                        <a:rPr lang="en-US" sz="2400" b="1" i="0" dirty="0">
                          <a:latin typeface="Cambria Math" pitchFamily="18" charset="0"/>
                          <a:ea typeface="Cambria Math" pitchFamily="18" charset="0"/>
                        </a:rPr>
                        <a:t> </a:t>
                      </a:r>
                      <a:r>
                        <a:rPr lang="en-US" sz="2400" b="1" i="1" dirty="0">
                          <a:ea typeface="Cambria Math" pitchFamily="18" charset="0"/>
                        </a:rPr>
                        <a:t>q</a:t>
                      </a:r>
                      <a:r>
                        <a:rPr lang="en-US" sz="2400" b="1" i="0" dirty="0">
                          <a:ea typeface="Cambria Math" pitchFamily="18" charset="0"/>
                        </a:rPr>
                        <a:t> </a:t>
                      </a:r>
                      <a:endParaRPr lang="en-US" sz="2400" b="1" i="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1" i="0" dirty="0">
                          <a:latin typeface="Cambria Math"/>
                          <a:ea typeface="Cambria Math"/>
                        </a:rPr>
                        <a:t>¬</a:t>
                      </a:r>
                      <a:r>
                        <a:rPr lang="en-US" sz="2400" b="1" i="1" dirty="0">
                          <a:ea typeface="Cambria Math" pitchFamily="18" charset="0"/>
                        </a:rPr>
                        <a:t>p</a:t>
                      </a:r>
                      <a:r>
                        <a:rPr lang="en-US" sz="2400" b="1" i="0" dirty="0">
                          <a:ea typeface="Cambria Math" pitchFamily="18" charset="0"/>
                        </a:rPr>
                        <a:t> → </a:t>
                      </a:r>
                      <a:r>
                        <a:rPr lang="en-US" sz="2400" b="1" i="0" dirty="0">
                          <a:latin typeface="Cambria Math"/>
                          <a:ea typeface="Cambria Math"/>
                        </a:rPr>
                        <a:t>¬</a:t>
                      </a:r>
                      <a:r>
                        <a:rPr lang="en-US" sz="2400" b="1" i="1" dirty="0">
                          <a:ea typeface="Cambria Math" pitchFamily="18" charset="0"/>
                        </a:rPr>
                        <a:t>q</a:t>
                      </a:r>
                      <a:endParaRPr lang="en-US" sz="2400" b="1" i="1"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1" i="1" dirty="0">
                          <a:ea typeface="Cambria Math" pitchFamily="18" charset="0"/>
                        </a:rPr>
                        <a:t>q</a:t>
                      </a:r>
                      <a:r>
                        <a:rPr lang="en-US" sz="2400" b="1" i="0" dirty="0">
                          <a:latin typeface="Cambria Math" pitchFamily="18" charset="0"/>
                          <a:ea typeface="Cambria Math" pitchFamily="18" charset="0"/>
                        </a:rPr>
                        <a:t> </a:t>
                      </a:r>
                      <a:r>
                        <a:rPr lang="en-US" sz="2400" b="1" i="0" dirty="0">
                          <a:ea typeface="Cambria Math" pitchFamily="18" charset="0"/>
                        </a:rPr>
                        <a:t>→</a:t>
                      </a:r>
                      <a:r>
                        <a:rPr lang="en-US" sz="2400" b="1" i="0" dirty="0">
                          <a:latin typeface="Cambria Math" pitchFamily="18" charset="0"/>
                          <a:ea typeface="Cambria Math" pitchFamily="18" charset="0"/>
                        </a:rPr>
                        <a:t> </a:t>
                      </a:r>
                      <a:r>
                        <a:rPr lang="en-US" sz="2400" b="1" i="1" dirty="0">
                          <a:ea typeface="Cambria Math" pitchFamily="18" charset="0"/>
                        </a:rPr>
                        <a:t>p</a:t>
                      </a:r>
                      <a:endParaRPr lang="en-US" sz="2400" b="1" i="1"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88888009"/>
                  </a:ext>
                </a:extLst>
              </a:tr>
              <a:tr h="457200">
                <a:tc>
                  <a:txBody>
                    <a:bodyPr/>
                    <a:lstStyle/>
                    <a:p>
                      <a:r>
                        <a:rPr lang="en-US" sz="2400" dirty="0">
                          <a:latin typeface="+mj-lt"/>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latin typeface="+mj-lt"/>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0" lang="en-US" sz="2400" b="0" i="0" u="none" strike="noStrike" kern="1200" cap="none" spc="0" normalizeH="0" baseline="0" noProof="0" dirty="0">
                          <a:ln>
                            <a:noFill/>
                          </a:ln>
                          <a:solidFill>
                            <a:prstClr val="black"/>
                          </a:solidFill>
                          <a:effectLst/>
                          <a:uLnTx/>
                          <a:uFillTx/>
                          <a:latin typeface="Calibri"/>
                          <a:ea typeface="+mn-ea"/>
                          <a:cs typeface="+mn-cs"/>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2903125"/>
                  </a:ext>
                </a:extLst>
              </a:tr>
              <a:tr h="457200">
                <a:tc>
                  <a:txBody>
                    <a:bodyPr/>
                    <a:lstStyle/>
                    <a:p>
                      <a:r>
                        <a:rPr lang="en-US" sz="2400" dirty="0">
                          <a:latin typeface="+mj-lt"/>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latin typeface="+mj-lt"/>
                        </a:rPr>
                        <a:t>F</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0" lang="en-US" sz="2400" b="0" i="0" u="none" strike="noStrike" kern="1200" cap="none" spc="0" normalizeH="0" baseline="0" noProof="0" dirty="0">
                          <a:ln>
                            <a:noFill/>
                          </a:ln>
                          <a:solidFill>
                            <a:prstClr val="black"/>
                          </a:solidFill>
                          <a:effectLst/>
                          <a:uLnTx/>
                          <a:uFillTx/>
                          <a:latin typeface="Calibri"/>
                          <a:ea typeface="+mn-ea"/>
                          <a:cs typeface="+mn-cs"/>
                        </a:rPr>
                        <a:t>F</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1960711"/>
                  </a:ext>
                </a:extLst>
              </a:tr>
              <a:tr h="4572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b="0" kern="1200" dirty="0">
                          <a:solidFill>
                            <a:schemeClr val="dk1"/>
                          </a:solidFill>
                          <a:latin typeface="+mn-lt"/>
                          <a:ea typeface="+mn-ea"/>
                          <a:cs typeface="+mn-cs"/>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96197536"/>
                  </a:ext>
                </a:extLst>
              </a:tr>
              <a:tr h="4572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b="0" kern="1200" dirty="0">
                          <a:solidFill>
                            <a:schemeClr val="dk1"/>
                          </a:solidFill>
                          <a:latin typeface="+mn-lt"/>
                          <a:ea typeface="+mn-ea"/>
                          <a:cs typeface="+mn-cs"/>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12039154"/>
                  </a:ext>
                </a:extLst>
              </a:tr>
            </a:tbl>
          </a:graphicData>
        </a:graphic>
      </p:graphicFrame>
      <p:sp>
        <p:nvSpPr>
          <p:cNvPr id="5" name="Rectangle 4">
            <a:extLst>
              <a:ext uri="{C183D7F6-B498-43B3-948B-1728B52AA6E4}">
                <adec:decorative xmlns:adec="http://schemas.microsoft.com/office/drawing/2017/decorative" val="1"/>
              </a:ext>
            </a:extLst>
          </p:cNvPr>
          <p:cNvSpPr/>
          <p:nvPr/>
        </p:nvSpPr>
        <p:spPr>
          <a:xfrm>
            <a:off x="4876800" y="4673600"/>
            <a:ext cx="3733800" cy="381000"/>
          </a:xfrm>
          <a:prstGeom prst="rect">
            <a:avLst/>
          </a:prstGeom>
          <a:noFill/>
          <a:ln w="38100">
            <a:solidFill>
              <a:srgbClr val="04617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2D893615-A294-4C05-82FB-2FD4220C366A}"/>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22</a:t>
            </a:fld>
            <a:endParaRPr lang="en-US" dirty="0">
              <a:solidFill>
                <a:schemeClr val="bg1"/>
              </a:solidFill>
            </a:endParaRPr>
          </a:p>
        </p:txBody>
      </p:sp>
    </p:spTree>
    <p:extLst>
      <p:ext uri="{BB962C8B-B14F-4D97-AF65-F5344CB8AC3E}">
        <p14:creationId xmlns:p14="http://schemas.microsoft.com/office/powerpoint/2010/main" val="22158785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17C9D-66C3-4E77-AA6A-585961B79559}"/>
              </a:ext>
            </a:extLst>
          </p:cNvPr>
          <p:cNvSpPr>
            <a:spLocks noGrp="1"/>
          </p:cNvSpPr>
          <p:nvPr>
            <p:ph type="title"/>
          </p:nvPr>
        </p:nvSpPr>
        <p:spPr/>
        <p:txBody>
          <a:bodyPr/>
          <a:lstStyle/>
          <a:p>
            <a:r>
              <a:rPr lang="en-US" dirty="0"/>
              <a:t>Problem</a:t>
            </a:r>
          </a:p>
        </p:txBody>
      </p:sp>
      <p:sp>
        <p:nvSpPr>
          <p:cNvPr id="3" name="Content Placeholder 2">
            <a:extLst>
              <a:ext uri="{FF2B5EF4-FFF2-40B4-BE49-F238E27FC236}">
                <a16:creationId xmlns:a16="http://schemas.microsoft.com/office/drawing/2014/main" id="{1DE481CF-FA2A-40EA-A623-D2175A4B1A60}"/>
              </a:ext>
            </a:extLst>
          </p:cNvPr>
          <p:cNvSpPr>
            <a:spLocks noGrp="1"/>
          </p:cNvSpPr>
          <p:nvPr>
            <p:ph idx="1"/>
          </p:nvPr>
        </p:nvSpPr>
        <p:spPr>
          <a:xfrm>
            <a:off x="457200" y="1295400"/>
            <a:ext cx="8229600" cy="4495800"/>
          </a:xfrm>
        </p:spPr>
        <p:txBody>
          <a:bodyPr/>
          <a:lstStyle/>
          <a:p>
            <a:pPr marL="0" marR="0" lvl="0" indent="0" algn="l" defTabSz="457200" rtl="0" eaLnBrk="1" fontAlgn="auto" latinLnBrk="0" hangingPunct="1">
              <a:lnSpc>
                <a:spcPct val="100000"/>
              </a:lnSpc>
              <a:spcBef>
                <a:spcPts val="1200"/>
              </a:spcBef>
              <a:spcAft>
                <a:spcPts val="1200"/>
              </a:spcAft>
              <a:buClrTx/>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Calibri (Body)"/>
              </a:rPr>
              <a:t>How many rows are there in a truth table with </a:t>
            </a:r>
            <a:r>
              <a:rPr kumimoji="0" lang="en-US" sz="3200" b="0" i="1" u="none" strike="noStrike" kern="1200" cap="none" spc="0" normalizeH="0" baseline="0" noProof="0" dirty="0">
                <a:ln>
                  <a:noFill/>
                </a:ln>
                <a:solidFill>
                  <a:prstClr val="black"/>
                </a:solidFill>
                <a:effectLst/>
                <a:uLnTx/>
                <a:uFillTx/>
                <a:latin typeface="Calibri (Body)"/>
              </a:rPr>
              <a:t>n</a:t>
            </a:r>
            <a:r>
              <a:rPr kumimoji="0" lang="en-US" sz="3200" b="0" i="0" u="none" strike="noStrike" kern="1200" cap="none" spc="0" normalizeH="0" baseline="0" noProof="0" dirty="0">
                <a:ln>
                  <a:noFill/>
                </a:ln>
                <a:solidFill>
                  <a:prstClr val="black"/>
                </a:solidFill>
                <a:effectLst/>
                <a:uLnTx/>
                <a:uFillTx/>
                <a:latin typeface="Calibri (Body)"/>
              </a:rPr>
              <a:t> propositional variables?</a:t>
            </a:r>
            <a:endParaRPr kumimoji="0" lang="en-US" sz="3200" b="1" i="0" u="none" strike="noStrike" kern="1200" cap="none" spc="0" normalizeH="0" baseline="0" noProof="0" dirty="0">
              <a:ln>
                <a:noFill/>
              </a:ln>
              <a:solidFill>
                <a:prstClr val="black"/>
              </a:solidFill>
              <a:effectLst/>
              <a:uLnTx/>
              <a:uFillTx/>
              <a:latin typeface="Calibri (Body)"/>
            </a:endParaRPr>
          </a:p>
          <a:p>
            <a:pPr marL="0" marR="0" lvl="0" indent="0" algn="l" defTabSz="457200" rtl="0" eaLnBrk="1" fontAlgn="auto" latinLnBrk="0" hangingPunct="1">
              <a:lnSpc>
                <a:spcPct val="100000"/>
              </a:lnSpc>
              <a:spcBef>
                <a:spcPts val="1200"/>
              </a:spcBef>
              <a:spcAft>
                <a:spcPts val="120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Body)"/>
              </a:rPr>
              <a:t>Solution</a:t>
            </a:r>
            <a:r>
              <a:rPr kumimoji="0" lang="en-US" sz="3200" b="0" i="0" u="none" strike="noStrike" kern="1200" cap="none" spc="0" normalizeH="0" baseline="0" noProof="0" dirty="0">
                <a:ln>
                  <a:noFill/>
                </a:ln>
                <a:solidFill>
                  <a:prstClr val="black"/>
                </a:solidFill>
                <a:effectLst/>
                <a:uLnTx/>
                <a:uFillTx/>
                <a:latin typeface="Calibri (Body)"/>
              </a:rPr>
              <a:t>:</a:t>
            </a:r>
          </a:p>
        </p:txBody>
      </p:sp>
      <p:graphicFrame>
        <p:nvGraphicFramePr>
          <p:cNvPr id="16" name="Object 15">
            <a:extLst>
              <a:ext uri="{FF2B5EF4-FFF2-40B4-BE49-F238E27FC236}">
                <a16:creationId xmlns:a16="http://schemas.microsoft.com/office/drawing/2014/main" id="{E1683BA0-6287-4789-B858-F468DE13772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614398728"/>
              </p:ext>
            </p:extLst>
          </p:nvPr>
        </p:nvGraphicFramePr>
        <p:xfrm>
          <a:off x="2112264" y="2532888"/>
          <a:ext cx="457200" cy="527538"/>
        </p:xfrm>
        <a:graphic>
          <a:graphicData uri="http://schemas.openxmlformats.org/presentationml/2006/ole">
            <mc:AlternateContent xmlns:mc="http://schemas.openxmlformats.org/markup-compatibility/2006">
              <mc:Choice xmlns:v="urn:schemas-microsoft-com:vml" Requires="v">
                <p:oleObj name="Equation" r:id="rId2" imgW="164880" imgH="190440" progId="Equation.DSMT4">
                  <p:embed/>
                </p:oleObj>
              </mc:Choice>
              <mc:Fallback>
                <p:oleObj name="Equation" r:id="rId2" imgW="164880" imgH="190440" progId="Equation.DSMT4">
                  <p:embed/>
                  <p:pic>
                    <p:nvPicPr>
                      <p:cNvPr id="0" name=""/>
                      <p:cNvPicPr/>
                      <p:nvPr/>
                    </p:nvPicPr>
                    <p:blipFill>
                      <a:blip r:embed="rId3"/>
                      <a:stretch>
                        <a:fillRect/>
                      </a:stretch>
                    </p:blipFill>
                    <p:spPr>
                      <a:xfrm>
                        <a:off x="2112264" y="2532888"/>
                        <a:ext cx="457200" cy="527538"/>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DC3203D7-0B75-45BA-B8D1-7363A35BC41C}"/>
              </a:ext>
            </a:extLst>
          </p:cNvPr>
          <p:cNvSpPr>
            <a:spLocks noGrp="1"/>
          </p:cNvSpPr>
          <p:nvPr>
            <p:ph idx="10"/>
          </p:nvPr>
        </p:nvSpPr>
        <p:spPr>
          <a:xfrm>
            <a:off x="2496312" y="2573549"/>
            <a:ext cx="5077358" cy="599485"/>
          </a:xfrm>
        </p:spPr>
        <p:txBody>
          <a:bodyPr/>
          <a:lstStyle/>
          <a:p>
            <a:r>
              <a:rPr kumimoji="0" lang="en-US" sz="3200" b="0" i="0" u="none" strike="noStrike" kern="1200" cap="none" spc="0" normalizeH="0" baseline="0" noProof="0" dirty="0">
                <a:ln>
                  <a:noFill/>
                </a:ln>
                <a:solidFill>
                  <a:prstClr val="black"/>
                </a:solidFill>
                <a:effectLst/>
                <a:uLnTx/>
                <a:uFillTx/>
                <a:latin typeface="Calibri (Body)"/>
                <a:ea typeface="Cambria Math" pitchFamily="18" charset="0"/>
              </a:rPr>
              <a:t>We will see how to do this in</a:t>
            </a:r>
            <a:endParaRPr lang="en-US" dirty="0">
              <a:latin typeface="Calibri (Body)"/>
            </a:endParaRPr>
          </a:p>
        </p:txBody>
      </p:sp>
      <p:sp>
        <p:nvSpPr>
          <p:cNvPr id="5" name="Content Placeholder 4">
            <a:extLst>
              <a:ext uri="{FF2B5EF4-FFF2-40B4-BE49-F238E27FC236}">
                <a16:creationId xmlns:a16="http://schemas.microsoft.com/office/drawing/2014/main" id="{0E8569EC-367F-409D-A719-D56517570848}"/>
              </a:ext>
            </a:extLst>
          </p:cNvPr>
          <p:cNvSpPr>
            <a:spLocks noGrp="1"/>
          </p:cNvSpPr>
          <p:nvPr>
            <p:ph idx="11"/>
          </p:nvPr>
        </p:nvSpPr>
        <p:spPr>
          <a:xfrm>
            <a:off x="457200" y="3043846"/>
            <a:ext cx="7924800" cy="1832954"/>
          </a:xfrm>
        </p:spPr>
        <p:txBody>
          <a:bodyPr/>
          <a:lstStyle/>
          <a:p>
            <a:pPr marL="0" marR="0" lvl="0" indent="0" algn="l" defTabSz="457200" rtl="0" eaLnBrk="1" fontAlgn="auto" latinLnBrk="0" hangingPunct="1">
              <a:lnSpc>
                <a:spcPct val="100000"/>
              </a:lnSpc>
              <a:spcBef>
                <a:spcPts val="1200"/>
              </a:spcBef>
              <a:spcAft>
                <a:spcPts val="1200"/>
              </a:spcAft>
              <a:buClrTx/>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Calibri (Body)"/>
                <a:ea typeface="Cambria Math" pitchFamily="18" charset="0"/>
              </a:rPr>
              <a:t>Chapter 6.</a:t>
            </a:r>
            <a:endParaRPr kumimoji="0" lang="en-US" sz="3200" b="0" i="0" u="none" strike="noStrike" kern="1200" cap="none" spc="0" normalizeH="0" baseline="0" noProof="0" dirty="0">
              <a:ln>
                <a:noFill/>
              </a:ln>
              <a:solidFill>
                <a:prstClr val="black"/>
              </a:solidFill>
              <a:effectLst/>
              <a:uLnTx/>
              <a:uFillTx/>
              <a:latin typeface="Calibri (Body)"/>
            </a:endParaRPr>
          </a:p>
          <a:p>
            <a:pPr marL="0" marR="0" lvl="0" indent="0" algn="l" defTabSz="457200" rtl="0" eaLnBrk="1" fontAlgn="auto" latinLnBrk="0" hangingPunct="1">
              <a:lnSpc>
                <a:spcPct val="100000"/>
              </a:lnSpc>
              <a:spcBef>
                <a:spcPts val="1200"/>
              </a:spcBef>
              <a:spcAft>
                <a:spcPts val="1200"/>
              </a:spcAft>
              <a:buClrTx/>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Calibri (Body)"/>
              </a:rPr>
              <a:t>Note that this means that with n propositional variables, we can construct</a:t>
            </a:r>
            <a:endParaRPr lang="en-US" dirty="0">
              <a:latin typeface="Calibri (Body)"/>
            </a:endParaRPr>
          </a:p>
        </p:txBody>
      </p:sp>
      <p:graphicFrame>
        <p:nvGraphicFramePr>
          <p:cNvPr id="17" name="Object 16">
            <a:extLst>
              <a:ext uri="{FF2B5EF4-FFF2-40B4-BE49-F238E27FC236}">
                <a16:creationId xmlns:a16="http://schemas.microsoft.com/office/drawing/2014/main" id="{CF77F7D3-62AB-42E5-A7E7-3E711F9E0753}"/>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52759039"/>
              </p:ext>
            </p:extLst>
          </p:nvPr>
        </p:nvGraphicFramePr>
        <p:xfrm>
          <a:off x="5074920" y="4306824"/>
          <a:ext cx="459638" cy="530352"/>
        </p:xfrm>
        <a:graphic>
          <a:graphicData uri="http://schemas.openxmlformats.org/presentationml/2006/ole">
            <mc:AlternateContent xmlns:mc="http://schemas.openxmlformats.org/markup-compatibility/2006">
              <mc:Choice xmlns:v="urn:schemas-microsoft-com:vml" Requires="v">
                <p:oleObj name="Equation" r:id="rId4" imgW="164880" imgH="190440" progId="Equation.DSMT4">
                  <p:embed/>
                </p:oleObj>
              </mc:Choice>
              <mc:Fallback>
                <p:oleObj name="Equation" r:id="rId4" imgW="164880" imgH="190440" progId="Equation.DSMT4">
                  <p:embed/>
                  <p:pic>
                    <p:nvPicPr>
                      <p:cNvPr id="0" name=""/>
                      <p:cNvPicPr/>
                      <p:nvPr/>
                    </p:nvPicPr>
                    <p:blipFill>
                      <a:blip r:embed="rId5"/>
                      <a:stretch>
                        <a:fillRect/>
                      </a:stretch>
                    </p:blipFill>
                    <p:spPr>
                      <a:xfrm>
                        <a:off x="5074920" y="4306824"/>
                        <a:ext cx="459638" cy="530352"/>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647B78E4-E511-4C39-BFE6-C65199944E1A}"/>
              </a:ext>
            </a:extLst>
          </p:cNvPr>
          <p:cNvSpPr>
            <a:spLocks noGrp="1"/>
          </p:cNvSpPr>
          <p:nvPr>
            <p:ph idx="12"/>
          </p:nvPr>
        </p:nvSpPr>
        <p:spPr>
          <a:xfrm>
            <a:off x="5486400" y="4344371"/>
            <a:ext cx="2819400" cy="599485"/>
          </a:xfrm>
        </p:spPr>
        <p:txBody>
          <a:bodyPr/>
          <a:lstStyle/>
          <a:p>
            <a:r>
              <a:rPr kumimoji="0" lang="en-US" sz="3200" b="0" i="0" u="none" strike="noStrike" kern="1200" cap="none" spc="0" normalizeH="0" baseline="0" noProof="0" dirty="0">
                <a:ln>
                  <a:noFill/>
                </a:ln>
                <a:solidFill>
                  <a:prstClr val="black"/>
                </a:solidFill>
                <a:effectLst/>
                <a:uLnTx/>
                <a:uFillTx/>
                <a:latin typeface="Calibri (Body)"/>
                <a:ea typeface="Cambria Math" pitchFamily="18" charset="0"/>
              </a:rPr>
              <a:t>distinct (that is,</a:t>
            </a:r>
            <a:endParaRPr lang="en-US" dirty="0">
              <a:latin typeface="Calibri (Body)"/>
            </a:endParaRPr>
          </a:p>
        </p:txBody>
      </p:sp>
      <p:sp>
        <p:nvSpPr>
          <p:cNvPr id="7" name="Content Placeholder 6">
            <a:extLst>
              <a:ext uri="{FF2B5EF4-FFF2-40B4-BE49-F238E27FC236}">
                <a16:creationId xmlns:a16="http://schemas.microsoft.com/office/drawing/2014/main" id="{2E04AC64-25AC-4FF6-ADF6-89B38261E934}"/>
              </a:ext>
            </a:extLst>
          </p:cNvPr>
          <p:cNvSpPr>
            <a:spLocks noGrp="1"/>
          </p:cNvSpPr>
          <p:nvPr>
            <p:ph idx="13"/>
          </p:nvPr>
        </p:nvSpPr>
        <p:spPr>
          <a:xfrm>
            <a:off x="457200" y="4810715"/>
            <a:ext cx="5077358" cy="599485"/>
          </a:xfrm>
        </p:spPr>
        <p:txBody>
          <a:bodyPr/>
          <a:lstStyle/>
          <a:p>
            <a:r>
              <a:rPr kumimoji="0" lang="en-US" sz="3200" b="0" i="0" u="none" strike="noStrike" kern="1200" cap="none" spc="0" normalizeH="0" baseline="0" noProof="0" dirty="0">
                <a:ln>
                  <a:noFill/>
                </a:ln>
                <a:solidFill>
                  <a:prstClr val="black"/>
                </a:solidFill>
                <a:effectLst/>
                <a:uLnTx/>
                <a:uFillTx/>
                <a:latin typeface="Calibri (Body)"/>
                <a:ea typeface="Cambria Math" pitchFamily="18" charset="0"/>
              </a:rPr>
              <a:t>not equivalent) propositions.</a:t>
            </a:r>
            <a:endParaRPr lang="en-US" dirty="0">
              <a:latin typeface="Calibri (Body)"/>
            </a:endParaRPr>
          </a:p>
        </p:txBody>
      </p:sp>
      <p:sp>
        <p:nvSpPr>
          <p:cNvPr id="15" name="Slide Number Placeholder 5">
            <a:extLst>
              <a:ext uri="{FF2B5EF4-FFF2-40B4-BE49-F238E27FC236}">
                <a16:creationId xmlns:a16="http://schemas.microsoft.com/office/drawing/2014/main" id="{D8468711-0DFD-44CC-82DC-9BD1AF471931}"/>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23</a:t>
            </a:fld>
            <a:endParaRPr lang="en-US" dirty="0">
              <a:solidFill>
                <a:schemeClr val="bg1"/>
              </a:solidFill>
            </a:endParaRPr>
          </a:p>
        </p:txBody>
      </p:sp>
    </p:spTree>
    <p:extLst>
      <p:ext uri="{BB962C8B-B14F-4D97-AF65-F5344CB8AC3E}">
        <p14:creationId xmlns:p14="http://schemas.microsoft.com/office/powerpoint/2010/main" val="27591691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Precedence of Logical Operators</a:t>
            </a:r>
          </a:p>
        </p:txBody>
      </p:sp>
      <p:graphicFrame>
        <p:nvGraphicFramePr>
          <p:cNvPr id="4" name="Table 2"/>
          <p:cNvGraphicFramePr>
            <a:graphicFrameLocks noGrp="1"/>
          </p:cNvGraphicFramePr>
          <p:nvPr/>
        </p:nvGraphicFramePr>
        <p:xfrm>
          <a:off x="1828800" y="1447800"/>
          <a:ext cx="5486400" cy="2743200"/>
        </p:xfrm>
        <a:graphic>
          <a:graphicData uri="http://schemas.openxmlformats.org/drawingml/2006/table">
            <a:tbl>
              <a:tblPr firstRow="1" bandRow="1">
                <a:tableStyleId>{21E4AEA4-8DFA-4A89-87EB-49C32662AFE0}</a:tableStyleId>
              </a:tblPr>
              <a:tblGrid>
                <a:gridCol w="2743200">
                  <a:extLst>
                    <a:ext uri="{9D8B030D-6E8A-4147-A177-3AD203B41FA5}">
                      <a16:colId xmlns:a16="http://schemas.microsoft.com/office/drawing/2014/main" val="831567363"/>
                    </a:ext>
                  </a:extLst>
                </a:gridCol>
                <a:gridCol w="2743200">
                  <a:extLst>
                    <a:ext uri="{9D8B030D-6E8A-4147-A177-3AD203B41FA5}">
                      <a16:colId xmlns:a16="http://schemas.microsoft.com/office/drawing/2014/main" val="1633824391"/>
                    </a:ext>
                  </a:extLst>
                </a:gridCol>
              </a:tblGrid>
              <a:tr h="457200">
                <a:tc>
                  <a:txBody>
                    <a:bodyPr/>
                    <a:lstStyle/>
                    <a:p>
                      <a:r>
                        <a:rPr lang="en-US" sz="2400" dirty="0"/>
                        <a:t>Operator</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t>Precedence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88888009"/>
                  </a:ext>
                </a:extLst>
              </a:tr>
              <a:tr h="457200">
                <a:tc>
                  <a:txBody>
                    <a:bodyPr/>
                    <a:lstStyle/>
                    <a:p>
                      <a:r>
                        <a:rPr lang="en-US" sz="2400" b="0" i="0" dirty="0">
                          <a:latin typeface="Cambria Math" pitchFamily="18" charset="0"/>
                          <a:ea typeface="Cambria Math" pitchFamily="18" charset="0"/>
                          <a:sym typeface="Symbol"/>
                        </a:rPr>
                        <a:t>¬</a:t>
                      </a:r>
                      <a:endParaRPr lang="en-US" sz="2400" b="0" i="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latin typeface="+mj-lt"/>
                        </a:rPr>
                        <a:t>1</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2903125"/>
                  </a:ext>
                </a:extLst>
              </a:tr>
              <a:tr h="457200">
                <a:tc>
                  <a:txBody>
                    <a:bodyPr/>
                    <a:lstStyle/>
                    <a:p>
                      <a:r>
                        <a:rPr lang="en-US" sz="2400" b="0" dirty="0">
                          <a:latin typeface="Cambria Math" pitchFamily="18" charset="0"/>
                          <a:ea typeface="Cambria Math" pitchFamily="18" charset="0"/>
                          <a:sym typeface="Symbol" panose="05050102010706020507" pitchFamily="18" charset="2"/>
                        </a:rPr>
                        <a: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latin typeface="+mj-lt"/>
                        </a:rPr>
                        <a:t>2</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1960711"/>
                  </a:ext>
                </a:extLst>
              </a:tr>
              <a:tr h="4572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400" b="0" dirty="0">
                          <a:latin typeface="Cambria Math" pitchFamily="18" charset="0"/>
                          <a:ea typeface="Cambria Math" pitchFamily="18" charset="0"/>
                          <a:sym typeface="Symbol" panose="05050102010706020507" pitchFamily="18" charset="2"/>
                        </a:rPr>
                        <a:t>∨</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3</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96197536"/>
                  </a:ext>
                </a:extLst>
              </a:tr>
              <a:tr h="4572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4</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12039154"/>
                  </a:ext>
                </a:extLst>
              </a:tr>
              <a:tr h="4572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5</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32965957"/>
                  </a:ext>
                </a:extLst>
              </a:tr>
            </a:tbl>
          </a:graphicData>
        </a:graphic>
      </p:graphicFrame>
      <p:sp>
        <p:nvSpPr>
          <p:cNvPr id="3" name="Content Placeholder 3"/>
          <p:cNvSpPr>
            <a:spLocks noGrp="1"/>
          </p:cNvSpPr>
          <p:nvPr>
            <p:ph idx="1"/>
          </p:nvPr>
        </p:nvSpPr>
        <p:spPr>
          <a:xfrm>
            <a:off x="457200" y="4495800"/>
            <a:ext cx="8321040" cy="1828800"/>
          </a:xfrm>
        </p:spPr>
        <p:txBody>
          <a:bodyPr/>
          <a:lstStyle/>
          <a:p>
            <a:pPr>
              <a:spcBef>
                <a:spcPts val="600"/>
              </a:spcBef>
            </a:pPr>
            <a:r>
              <a:rPr lang="en-US" i="1" dirty="0">
                <a:ea typeface="Cambria Math" pitchFamily="18" charset="0"/>
              </a:rPr>
              <a:t>p </a:t>
            </a:r>
            <a:r>
              <a:rPr lang="en-US" dirty="0">
                <a:latin typeface="Cambria Math" panose="02040503050406030204" pitchFamily="18" charset="0"/>
                <a:ea typeface="Cambria Math" panose="02040503050406030204" pitchFamily="18" charset="0"/>
                <a:sym typeface="Symbol"/>
              </a:rPr>
              <a:t>∨</a:t>
            </a:r>
            <a:r>
              <a:rPr lang="en-US" dirty="0">
                <a:ea typeface="Cambria Math" pitchFamily="18" charset="0"/>
                <a:sym typeface="Symbol"/>
              </a:rPr>
              <a:t> </a:t>
            </a:r>
            <a:r>
              <a:rPr lang="en-US" i="1" dirty="0">
                <a:ea typeface="Cambria Math" pitchFamily="18" charset="0"/>
                <a:sym typeface="Symbol"/>
              </a:rPr>
              <a:t>q </a:t>
            </a:r>
            <a:r>
              <a:rPr lang="en-US" dirty="0">
                <a:latin typeface="Calibri" panose="020F0502020204030204" pitchFamily="34" charset="0"/>
                <a:ea typeface="Cambria Math" pitchFamily="18" charset="0"/>
                <a:sym typeface="Symbol"/>
              </a:rPr>
              <a:t>→</a:t>
            </a:r>
            <a:r>
              <a:rPr lang="en-US" i="1" dirty="0">
                <a:ea typeface="Cambria Math" pitchFamily="18" charset="0"/>
                <a:sym typeface="Symbol"/>
              </a:rPr>
              <a:t> </a:t>
            </a:r>
            <a:r>
              <a:rPr lang="en-US" dirty="0">
                <a:latin typeface="Cambria Math" panose="02040503050406030204" pitchFamily="18" charset="0"/>
                <a:ea typeface="Cambria Math" panose="02040503050406030204" pitchFamily="18" charset="0"/>
                <a:sym typeface="Symbol"/>
              </a:rPr>
              <a:t>¬</a:t>
            </a:r>
            <a:r>
              <a:rPr lang="en-US" i="1" dirty="0">
                <a:latin typeface="Calibri (Body)"/>
                <a:ea typeface="Cambria Math" pitchFamily="18" charset="0"/>
                <a:sym typeface="Symbol"/>
              </a:rPr>
              <a:t>r </a:t>
            </a:r>
            <a:r>
              <a:rPr lang="en-US" dirty="0">
                <a:latin typeface="Calibri (Body)"/>
                <a:ea typeface="Cambria Math" pitchFamily="18" charset="0"/>
                <a:sym typeface="Symbol"/>
              </a:rPr>
              <a:t>is equivalent to</a:t>
            </a:r>
            <a:r>
              <a:rPr lang="en-US" dirty="0">
                <a:latin typeface="Calibri (Body)"/>
                <a:ea typeface="Cambria Math" pitchFamily="18" charset="0"/>
              </a:rPr>
              <a:t> </a:t>
            </a:r>
            <a:r>
              <a:rPr lang="en-US" dirty="0">
                <a:ea typeface="Cambria Math" pitchFamily="18" charset="0"/>
              </a:rPr>
              <a:t>(</a:t>
            </a:r>
            <a:r>
              <a:rPr lang="en-US" i="1" dirty="0">
                <a:ea typeface="Cambria Math" pitchFamily="18" charset="0"/>
              </a:rPr>
              <a:t>p </a:t>
            </a:r>
            <a:r>
              <a:rPr lang="en-US" dirty="0">
                <a:latin typeface="Cambria Math" panose="02040503050406030204" pitchFamily="18" charset="0"/>
                <a:ea typeface="Cambria Math" panose="02040503050406030204" pitchFamily="18" charset="0"/>
                <a:sym typeface="Symbol"/>
              </a:rPr>
              <a:t>∨ </a:t>
            </a:r>
            <a:r>
              <a:rPr lang="en-US" i="1" dirty="0">
                <a:ea typeface="Cambria Math" pitchFamily="18" charset="0"/>
                <a:sym typeface="Symbol"/>
              </a:rPr>
              <a:t>q</a:t>
            </a:r>
            <a:r>
              <a:rPr lang="en-US" dirty="0">
                <a:ea typeface="Cambria Math" pitchFamily="18" charset="0"/>
                <a:sym typeface="Symbol"/>
              </a:rPr>
              <a:t>)</a:t>
            </a:r>
            <a:r>
              <a:rPr lang="en-US" i="1" dirty="0">
                <a:ea typeface="Cambria Math" pitchFamily="18" charset="0"/>
                <a:sym typeface="Symbol"/>
              </a:rPr>
              <a:t> </a:t>
            </a:r>
            <a:r>
              <a:rPr lang="en-US" dirty="0">
                <a:latin typeface="Calibri" panose="020F0502020204030204" pitchFamily="34" charset="0"/>
                <a:ea typeface="Cambria Math" pitchFamily="18" charset="0"/>
                <a:sym typeface="Symbol"/>
              </a:rPr>
              <a:t>→</a:t>
            </a:r>
            <a:r>
              <a:rPr lang="en-US" i="1" dirty="0">
                <a:ea typeface="Cambria Math" pitchFamily="18" charset="0"/>
                <a:sym typeface="Symbol"/>
              </a:rPr>
              <a:t> </a:t>
            </a:r>
            <a:r>
              <a:rPr lang="en-US" dirty="0">
                <a:latin typeface="Cambria Math" panose="02040503050406030204" pitchFamily="18" charset="0"/>
                <a:ea typeface="Cambria Math" panose="02040503050406030204" pitchFamily="18" charset="0"/>
                <a:sym typeface="Symbol"/>
              </a:rPr>
              <a:t>¬</a:t>
            </a:r>
            <a:r>
              <a:rPr lang="en-US" i="1" dirty="0">
                <a:ea typeface="Cambria Math" pitchFamily="18" charset="0"/>
                <a:sym typeface="Symbol"/>
              </a:rPr>
              <a:t>r</a:t>
            </a:r>
          </a:p>
          <a:p>
            <a:pPr>
              <a:spcBef>
                <a:spcPts val="600"/>
              </a:spcBef>
            </a:pPr>
            <a:r>
              <a:rPr lang="en-US" dirty="0">
                <a:latin typeface="Calibri (Body)"/>
                <a:ea typeface="Cambria Math" pitchFamily="18" charset="0"/>
                <a:sym typeface="Symbol"/>
              </a:rPr>
              <a:t>If the intended meaning is </a:t>
            </a:r>
            <a:r>
              <a:rPr lang="en-US" i="1" dirty="0">
                <a:latin typeface="Calibri (Body)"/>
                <a:ea typeface="Cambria Math" pitchFamily="18" charset="0"/>
              </a:rPr>
              <a:t>p </a:t>
            </a:r>
            <a:r>
              <a:rPr lang="en-US" dirty="0">
                <a:latin typeface="Cambria Math" panose="02040503050406030204" pitchFamily="18" charset="0"/>
                <a:ea typeface="Cambria Math" panose="02040503050406030204" pitchFamily="18" charset="0"/>
                <a:sym typeface="Symbol"/>
              </a:rPr>
              <a:t>∨</a:t>
            </a:r>
            <a:r>
              <a:rPr lang="en-US" dirty="0">
                <a:ea typeface="Cambria Math" pitchFamily="18" charset="0"/>
                <a:sym typeface="Symbol"/>
              </a:rPr>
              <a:t>(</a:t>
            </a:r>
            <a:r>
              <a:rPr lang="en-US" i="1" dirty="0">
                <a:ea typeface="Cambria Math" pitchFamily="18" charset="0"/>
                <a:sym typeface="Symbol"/>
              </a:rPr>
              <a:t>q </a:t>
            </a:r>
            <a:r>
              <a:rPr lang="en-US" dirty="0">
                <a:latin typeface="Calibri" panose="020F0502020204030204" pitchFamily="34" charset="0"/>
                <a:ea typeface="Cambria Math" pitchFamily="18" charset="0"/>
                <a:sym typeface="Symbol"/>
              </a:rPr>
              <a:t>→</a:t>
            </a:r>
            <a:r>
              <a:rPr lang="en-US" i="1" dirty="0">
                <a:ea typeface="Cambria Math" pitchFamily="18" charset="0"/>
                <a:sym typeface="Symbol"/>
              </a:rPr>
              <a:t> </a:t>
            </a:r>
            <a:r>
              <a:rPr lang="en-US" dirty="0">
                <a:latin typeface="Cambria Math" panose="02040503050406030204" pitchFamily="18" charset="0"/>
                <a:ea typeface="Cambria Math" panose="02040503050406030204" pitchFamily="18" charset="0"/>
                <a:sym typeface="Symbol"/>
              </a:rPr>
              <a:t>¬</a:t>
            </a:r>
            <a:r>
              <a:rPr lang="en-US" i="1" dirty="0">
                <a:ea typeface="Cambria Math" pitchFamily="18" charset="0"/>
                <a:sym typeface="Symbol"/>
              </a:rPr>
              <a:t>r</a:t>
            </a:r>
            <a:r>
              <a:rPr lang="en-US" dirty="0">
                <a:ea typeface="Cambria Math" pitchFamily="18" charset="0"/>
                <a:sym typeface="Symbol"/>
              </a:rPr>
              <a:t>)</a:t>
            </a:r>
          </a:p>
          <a:p>
            <a:pPr>
              <a:spcBef>
                <a:spcPts val="600"/>
              </a:spcBef>
            </a:pPr>
            <a:r>
              <a:rPr lang="en-US" dirty="0">
                <a:latin typeface="Calibri (Body)"/>
                <a:ea typeface="Cambria Math" pitchFamily="18" charset="0"/>
                <a:sym typeface="Symbol"/>
              </a:rPr>
              <a:t>then parentheses must be used.</a:t>
            </a:r>
            <a:endParaRPr lang="en-US" dirty="0">
              <a:latin typeface="Calibri (Body)"/>
            </a:endParaRPr>
          </a:p>
        </p:txBody>
      </p:sp>
      <p:sp>
        <p:nvSpPr>
          <p:cNvPr id="5" name="Slide Number Placeholder 5">
            <a:extLst>
              <a:ext uri="{FF2B5EF4-FFF2-40B4-BE49-F238E27FC236}">
                <a16:creationId xmlns:a16="http://schemas.microsoft.com/office/drawing/2014/main" id="{27998D23-6C6D-45CF-8867-9344A7226096}"/>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24</a:t>
            </a:fld>
            <a:endParaRPr lang="en-US" dirty="0">
              <a:solidFill>
                <a:schemeClr val="bg1"/>
              </a:solidFill>
            </a:endParaRPr>
          </a:p>
        </p:txBody>
      </p:sp>
    </p:spTree>
    <p:extLst>
      <p:ext uri="{BB962C8B-B14F-4D97-AF65-F5344CB8AC3E}">
        <p14:creationId xmlns:p14="http://schemas.microsoft.com/office/powerpoint/2010/main" val="202648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8800"/>
            <a:ext cx="9144000" cy="1722120"/>
          </a:xfrm>
        </p:spPr>
        <p:txBody>
          <a:bodyPr/>
          <a:lstStyle/>
          <a:p>
            <a:r>
              <a:rPr lang="en-US" sz="6000" b="1" dirty="0"/>
              <a:t>Applications of Propositional Logic</a:t>
            </a:r>
          </a:p>
        </p:txBody>
      </p:sp>
      <p:sp>
        <p:nvSpPr>
          <p:cNvPr id="3" name="Content Placeholder 2"/>
          <p:cNvSpPr>
            <a:spLocks noGrp="1"/>
          </p:cNvSpPr>
          <p:nvPr>
            <p:ph idx="1"/>
          </p:nvPr>
        </p:nvSpPr>
        <p:spPr>
          <a:xfrm>
            <a:off x="3200400" y="3810000"/>
            <a:ext cx="2743200" cy="640080"/>
          </a:xfrm>
        </p:spPr>
        <p:txBody>
          <a:bodyPr/>
          <a:lstStyle/>
          <a:p>
            <a:pPr algn="ctr"/>
            <a:r>
              <a:rPr lang="en-US" dirty="0"/>
              <a:t>Section 1.2</a:t>
            </a:r>
          </a:p>
        </p:txBody>
      </p:sp>
      <p:sp>
        <p:nvSpPr>
          <p:cNvPr id="4" name="Slide Number Placeholder 5">
            <a:extLst>
              <a:ext uri="{FF2B5EF4-FFF2-40B4-BE49-F238E27FC236}">
                <a16:creationId xmlns:a16="http://schemas.microsoft.com/office/drawing/2014/main" id="{D0CE8943-8A16-4BD5-A132-98DE44E0CE24}"/>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25</a:t>
            </a:fld>
            <a:endParaRPr lang="en-US" dirty="0">
              <a:solidFill>
                <a:schemeClr val="bg1"/>
              </a:solidFill>
            </a:endParaRPr>
          </a:p>
        </p:txBody>
      </p:sp>
    </p:spTree>
    <p:extLst>
      <p:ext uri="{BB962C8B-B14F-4D97-AF65-F5344CB8AC3E}">
        <p14:creationId xmlns:p14="http://schemas.microsoft.com/office/powerpoint/2010/main" val="15059926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Applications of Propositional Logic: Summary</a:t>
            </a:r>
          </a:p>
        </p:txBody>
      </p:sp>
      <p:sp>
        <p:nvSpPr>
          <p:cNvPr id="3" name="Content Placeholder 2"/>
          <p:cNvSpPr>
            <a:spLocks noGrp="1"/>
          </p:cNvSpPr>
          <p:nvPr>
            <p:ph idx="1"/>
          </p:nvPr>
        </p:nvSpPr>
        <p:spPr>
          <a:xfrm>
            <a:off x="457200" y="1295400"/>
            <a:ext cx="8321040" cy="5257800"/>
          </a:xfrm>
        </p:spPr>
        <p:txBody>
          <a:bodyPr/>
          <a:lstStyle/>
          <a:p>
            <a:r>
              <a:rPr lang="en-US" dirty="0">
                <a:latin typeface="Calibri (Body)"/>
              </a:rPr>
              <a:t>Translating English to Propositional Logic.</a:t>
            </a:r>
          </a:p>
          <a:p>
            <a:r>
              <a:rPr lang="en-US" dirty="0">
                <a:latin typeface="Calibri (Body)"/>
              </a:rPr>
              <a:t>System Specifications.</a:t>
            </a:r>
          </a:p>
          <a:p>
            <a:r>
              <a:rPr lang="en-US" dirty="0">
                <a:latin typeface="Calibri (Body)"/>
              </a:rPr>
              <a:t>Boolean Searching.</a:t>
            </a:r>
          </a:p>
          <a:p>
            <a:r>
              <a:rPr lang="en-US" dirty="0">
                <a:latin typeface="Calibri (Body)"/>
              </a:rPr>
              <a:t>Logic Puzzles.</a:t>
            </a:r>
          </a:p>
          <a:p>
            <a:r>
              <a:rPr lang="en-US" dirty="0">
                <a:latin typeface="Calibri (Body)"/>
              </a:rPr>
              <a:t>Logic Circuits.</a:t>
            </a:r>
          </a:p>
          <a:p>
            <a:r>
              <a:rPr lang="en-US" dirty="0">
                <a:latin typeface="Calibri (Body)"/>
              </a:rPr>
              <a:t>AI Diagnosis Method (Optional).</a:t>
            </a:r>
          </a:p>
        </p:txBody>
      </p:sp>
      <p:sp>
        <p:nvSpPr>
          <p:cNvPr id="4" name="Slide Number Placeholder 5">
            <a:extLst>
              <a:ext uri="{FF2B5EF4-FFF2-40B4-BE49-F238E27FC236}">
                <a16:creationId xmlns:a16="http://schemas.microsoft.com/office/drawing/2014/main" id="{93FCE45E-34FB-47DB-BE6D-028E06759761}"/>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26</a:t>
            </a:fld>
            <a:endParaRPr lang="en-US" dirty="0">
              <a:solidFill>
                <a:schemeClr val="bg1"/>
              </a:solidFill>
            </a:endParaRPr>
          </a:p>
        </p:txBody>
      </p:sp>
    </p:spTree>
    <p:extLst>
      <p:ext uri="{BB962C8B-B14F-4D97-AF65-F5344CB8AC3E}">
        <p14:creationId xmlns:p14="http://schemas.microsoft.com/office/powerpoint/2010/main" val="6134647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Translating English Sentences</a:t>
            </a:r>
          </a:p>
        </p:txBody>
      </p:sp>
      <p:sp>
        <p:nvSpPr>
          <p:cNvPr id="3" name="Content Placeholder 2"/>
          <p:cNvSpPr>
            <a:spLocks noGrp="1"/>
          </p:cNvSpPr>
          <p:nvPr>
            <p:ph idx="1"/>
          </p:nvPr>
        </p:nvSpPr>
        <p:spPr>
          <a:xfrm>
            <a:off x="457200" y="1295400"/>
            <a:ext cx="8229600" cy="5181600"/>
          </a:xfrm>
        </p:spPr>
        <p:txBody>
          <a:bodyPr/>
          <a:lstStyle/>
          <a:p>
            <a:pPr>
              <a:spcBef>
                <a:spcPts val="600"/>
              </a:spcBef>
            </a:pPr>
            <a:r>
              <a:rPr lang="en-US" dirty="0">
                <a:latin typeface="Calibri (Body)"/>
              </a:rPr>
              <a:t>Steps to convert an English sentence to a statement in propositional logic.</a:t>
            </a:r>
          </a:p>
          <a:p>
            <a:pPr marL="347472" lvl="1">
              <a:spcBef>
                <a:spcPts val="0"/>
              </a:spcBef>
            </a:pPr>
            <a:r>
              <a:rPr lang="en-US" dirty="0">
                <a:latin typeface="Calibri (Body)"/>
              </a:rPr>
              <a:t>Identify atomic propositions and represent using propositional variables.</a:t>
            </a:r>
          </a:p>
          <a:p>
            <a:pPr marL="347472" lvl="1">
              <a:spcBef>
                <a:spcPts val="0"/>
              </a:spcBef>
            </a:pPr>
            <a:r>
              <a:rPr lang="en-US" dirty="0">
                <a:latin typeface="Calibri (Body)"/>
              </a:rPr>
              <a:t>Determine appropriate logical connectives.</a:t>
            </a:r>
          </a:p>
          <a:p>
            <a:pPr>
              <a:spcBef>
                <a:spcPts val="600"/>
              </a:spcBef>
            </a:pPr>
            <a:r>
              <a:rPr lang="en-US" dirty="0">
                <a:latin typeface="Calibri (Body)"/>
              </a:rPr>
              <a:t>“If I go to Harry’s or to the country, I will not go shopping.”</a:t>
            </a:r>
          </a:p>
          <a:p>
            <a:pPr marL="347472" lvl="1">
              <a:spcBef>
                <a:spcPts val="0"/>
              </a:spcBef>
            </a:pPr>
            <a:r>
              <a:rPr lang="en-US" i="1" dirty="0">
                <a:latin typeface="Calibri (Body)"/>
              </a:rPr>
              <a:t>p</a:t>
            </a:r>
            <a:r>
              <a:rPr lang="en-US" dirty="0">
                <a:latin typeface="Calibri (Body)"/>
              </a:rPr>
              <a:t>: I go to Harry’s.</a:t>
            </a:r>
          </a:p>
          <a:p>
            <a:pPr marL="347472" lvl="1">
              <a:spcBef>
                <a:spcPts val="0"/>
              </a:spcBef>
            </a:pPr>
            <a:r>
              <a:rPr lang="en-US" i="1" dirty="0">
                <a:latin typeface="Calibri (Body)"/>
              </a:rPr>
              <a:t>q</a:t>
            </a:r>
            <a:r>
              <a:rPr lang="en-US" dirty="0">
                <a:latin typeface="Calibri (Body)"/>
              </a:rPr>
              <a:t>: I go to the country.</a:t>
            </a:r>
          </a:p>
          <a:p>
            <a:pPr marL="347472" lvl="1">
              <a:spcBef>
                <a:spcPts val="0"/>
              </a:spcBef>
            </a:pPr>
            <a:r>
              <a:rPr lang="en-US" i="1" dirty="0">
                <a:latin typeface="Calibri (Body)"/>
              </a:rPr>
              <a:t>r</a:t>
            </a:r>
            <a:r>
              <a:rPr lang="en-US" dirty="0">
                <a:latin typeface="Calibri (Body)"/>
              </a:rPr>
              <a:t>:  I will go shopping.</a:t>
            </a:r>
          </a:p>
        </p:txBody>
      </p:sp>
      <p:sp>
        <p:nvSpPr>
          <p:cNvPr id="4" name="Content Placeholder 3"/>
          <p:cNvSpPr>
            <a:spLocks noGrp="1"/>
          </p:cNvSpPr>
          <p:nvPr>
            <p:ph idx="13"/>
          </p:nvPr>
        </p:nvSpPr>
        <p:spPr>
          <a:xfrm>
            <a:off x="4876800" y="4876800"/>
            <a:ext cx="3581400" cy="640080"/>
          </a:xfrm>
        </p:spPr>
        <p:txBody>
          <a:bodyPr/>
          <a:lstStyle/>
          <a:p>
            <a:pPr algn="ctr"/>
            <a:r>
              <a:rPr lang="en-US" dirty="0">
                <a:latin typeface="Calibri (Body)"/>
              </a:rPr>
              <a:t>If </a:t>
            </a:r>
            <a:r>
              <a:rPr lang="en-US" i="1" dirty="0">
                <a:latin typeface="Calibri (Body)"/>
              </a:rPr>
              <a:t>p</a:t>
            </a:r>
            <a:r>
              <a:rPr lang="en-US" dirty="0">
                <a:latin typeface="Calibri (Body)"/>
              </a:rPr>
              <a:t> or </a:t>
            </a:r>
            <a:r>
              <a:rPr lang="en-US" i="1" dirty="0">
                <a:latin typeface="Calibri (Body)"/>
              </a:rPr>
              <a:t>q</a:t>
            </a:r>
            <a:r>
              <a:rPr lang="en-US" dirty="0">
                <a:latin typeface="Calibri (Body)"/>
              </a:rPr>
              <a:t> then not </a:t>
            </a:r>
            <a:r>
              <a:rPr lang="en-US" i="1" dirty="0">
                <a:latin typeface="Calibri (Body)"/>
              </a:rPr>
              <a:t>r</a:t>
            </a:r>
            <a:r>
              <a:rPr lang="en-US" dirty="0">
                <a:latin typeface="Calibri (Body)"/>
              </a:rPr>
              <a:t>.</a:t>
            </a:r>
            <a:endParaRPr lang="en-US" i="1" dirty="0">
              <a:latin typeface="Calibri (Body)"/>
            </a:endParaRPr>
          </a:p>
        </p:txBody>
      </p:sp>
      <p:graphicFrame>
        <p:nvGraphicFramePr>
          <p:cNvPr id="5" name="Object 4">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745791702"/>
              </p:ext>
            </p:extLst>
          </p:nvPr>
        </p:nvGraphicFramePr>
        <p:xfrm>
          <a:off x="5410200" y="5543550"/>
          <a:ext cx="2514600" cy="762000"/>
        </p:xfrm>
        <a:graphic>
          <a:graphicData uri="http://schemas.openxmlformats.org/presentationml/2006/ole">
            <mc:AlternateContent xmlns:mc="http://schemas.openxmlformats.org/markup-compatibility/2006">
              <mc:Choice xmlns:v="urn:schemas-microsoft-com:vml" Requires="v">
                <p:oleObj name="Equation" r:id="rId2" imgW="838080" imgH="253800" progId="Equation.DSMT4">
                  <p:embed/>
                </p:oleObj>
              </mc:Choice>
              <mc:Fallback>
                <p:oleObj name="Equation" r:id="rId2" imgW="838080" imgH="253800" progId="Equation.DSMT4">
                  <p:embed/>
                  <p:pic>
                    <p:nvPicPr>
                      <p:cNvPr id="5" name="Object 4">
                        <a:extLst>
                          <a:ext uri="{C183D7F6-B498-43B3-948B-1728B52AA6E4}">
                            <adec:decorative xmlns:adec="http://schemas.microsoft.com/office/drawing/2017/decorative" val="1"/>
                          </a:ext>
                        </a:extLst>
                      </p:cNvPr>
                      <p:cNvPicPr/>
                      <p:nvPr/>
                    </p:nvPicPr>
                    <p:blipFill>
                      <a:blip r:embed="rId3"/>
                      <a:stretch>
                        <a:fillRect/>
                      </a:stretch>
                    </p:blipFill>
                    <p:spPr>
                      <a:xfrm>
                        <a:off x="5410200" y="5543550"/>
                        <a:ext cx="2514600" cy="762000"/>
                      </a:xfrm>
                      <a:prstGeom prst="rect">
                        <a:avLst/>
                      </a:prstGeom>
                    </p:spPr>
                  </p:pic>
                </p:oleObj>
              </mc:Fallback>
            </mc:AlternateContent>
          </a:graphicData>
        </a:graphic>
      </p:graphicFrame>
      <p:sp>
        <p:nvSpPr>
          <p:cNvPr id="6" name="Slide Number Placeholder 5">
            <a:extLst>
              <a:ext uri="{FF2B5EF4-FFF2-40B4-BE49-F238E27FC236}">
                <a16:creationId xmlns:a16="http://schemas.microsoft.com/office/drawing/2014/main" id="{BC188087-C941-40B9-BDD7-1E3B07856015}"/>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27</a:t>
            </a:fld>
            <a:endParaRPr lang="en-US" dirty="0">
              <a:solidFill>
                <a:schemeClr val="bg1"/>
              </a:solidFill>
            </a:endParaRPr>
          </a:p>
        </p:txBody>
      </p:sp>
    </p:spTree>
    <p:extLst>
      <p:ext uri="{BB962C8B-B14F-4D97-AF65-F5344CB8AC3E}">
        <p14:creationId xmlns:p14="http://schemas.microsoft.com/office/powerpoint/2010/main" val="16604575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457200" y="1295400"/>
            <a:ext cx="8229600" cy="4038600"/>
          </a:xfrm>
        </p:spPr>
        <p:txBody>
          <a:bodyPr/>
          <a:lstStyle/>
          <a:p>
            <a:r>
              <a:rPr lang="en-US" sz="2800" b="1" dirty="0">
                <a:latin typeface="Calibri (Body)"/>
              </a:rPr>
              <a:t>Problem:</a:t>
            </a:r>
            <a:r>
              <a:rPr lang="en-US" sz="2800" dirty="0">
                <a:latin typeface="Calibri (Body)"/>
              </a:rPr>
              <a:t> Translate the following sentence into propositional logic:</a:t>
            </a:r>
          </a:p>
          <a:p>
            <a:r>
              <a:rPr lang="en-US" sz="2800" dirty="0">
                <a:latin typeface="Calibri (Body)"/>
              </a:rPr>
              <a:t>“You can access the Internet from campus only if you are a computer science major or you are not a freshman.”</a:t>
            </a:r>
          </a:p>
          <a:p>
            <a:r>
              <a:rPr lang="en-US" sz="2800" b="1" dirty="0">
                <a:latin typeface="Calibri (Body)"/>
              </a:rPr>
              <a:t>One Solution</a:t>
            </a:r>
            <a:r>
              <a:rPr lang="en-US" sz="2800" dirty="0">
                <a:latin typeface="Calibri (Body)"/>
              </a:rPr>
              <a:t>: Let </a:t>
            </a:r>
            <a:r>
              <a:rPr lang="en-US" sz="2800" i="1" dirty="0">
                <a:latin typeface="Calibri (Body)"/>
                <a:ea typeface="Cambria Math" pitchFamily="18" charset="0"/>
              </a:rPr>
              <a:t>a</a:t>
            </a:r>
            <a:r>
              <a:rPr lang="en-US" sz="2800" dirty="0">
                <a:latin typeface="Calibri (Body)"/>
              </a:rPr>
              <a:t>, </a:t>
            </a:r>
            <a:r>
              <a:rPr lang="en-US" sz="2800" i="1" dirty="0">
                <a:latin typeface="Calibri (Body)"/>
                <a:ea typeface="Cambria Math" pitchFamily="18" charset="0"/>
              </a:rPr>
              <a:t>c</a:t>
            </a:r>
            <a:r>
              <a:rPr lang="en-US" sz="2800" dirty="0">
                <a:latin typeface="Calibri (Body)"/>
              </a:rPr>
              <a:t>, and </a:t>
            </a:r>
            <a:r>
              <a:rPr lang="en-US" sz="2800" i="1" dirty="0">
                <a:latin typeface="Calibri (Body)"/>
                <a:ea typeface="Cambria Math" pitchFamily="18" charset="0"/>
              </a:rPr>
              <a:t>f</a:t>
            </a:r>
            <a:r>
              <a:rPr lang="en-US" sz="2800" dirty="0">
                <a:latin typeface="Calibri (Body)"/>
              </a:rPr>
              <a:t>  represent respectively “You can access the internet from campus,” “You are a computer science major,” and “You are a freshman.”</a:t>
            </a:r>
          </a:p>
        </p:txBody>
      </p:sp>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418442957"/>
              </p:ext>
            </p:extLst>
          </p:nvPr>
        </p:nvGraphicFramePr>
        <p:xfrm>
          <a:off x="3335338" y="5391150"/>
          <a:ext cx="2474912" cy="762000"/>
        </p:xfrm>
        <a:graphic>
          <a:graphicData uri="http://schemas.openxmlformats.org/presentationml/2006/ole">
            <mc:AlternateContent xmlns:mc="http://schemas.openxmlformats.org/markup-compatibility/2006">
              <mc:Choice xmlns:v="urn:schemas-microsoft-com:vml" Requires="v">
                <p:oleObj name="Equation" r:id="rId2" imgW="825480" imgH="253800" progId="Equation.DSMT4">
                  <p:embed/>
                </p:oleObj>
              </mc:Choice>
              <mc:Fallback>
                <p:oleObj name="Equation" r:id="rId2" imgW="825480" imgH="253800" progId="Equation.DSMT4">
                  <p:embed/>
                  <p:pic>
                    <p:nvPicPr>
                      <p:cNvPr id="4" name="Object 3">
                        <a:extLst>
                          <a:ext uri="{C183D7F6-B498-43B3-948B-1728B52AA6E4}">
                            <adec:decorative xmlns:adec="http://schemas.microsoft.com/office/drawing/2017/decorative" val="1"/>
                          </a:ext>
                        </a:extLst>
                      </p:cNvPr>
                      <p:cNvPicPr/>
                      <p:nvPr/>
                    </p:nvPicPr>
                    <p:blipFill>
                      <a:blip r:embed="rId3"/>
                      <a:stretch>
                        <a:fillRect/>
                      </a:stretch>
                    </p:blipFill>
                    <p:spPr>
                      <a:xfrm>
                        <a:off x="3335338" y="5391150"/>
                        <a:ext cx="2474912" cy="762000"/>
                      </a:xfrm>
                      <a:prstGeom prst="rect">
                        <a:avLst/>
                      </a:prstGeom>
                    </p:spPr>
                  </p:pic>
                </p:oleObj>
              </mc:Fallback>
            </mc:AlternateContent>
          </a:graphicData>
        </a:graphic>
      </p:graphicFrame>
      <p:sp>
        <p:nvSpPr>
          <p:cNvPr id="5" name="Slide Number Placeholder 5">
            <a:extLst>
              <a:ext uri="{FF2B5EF4-FFF2-40B4-BE49-F238E27FC236}">
                <a16:creationId xmlns:a16="http://schemas.microsoft.com/office/drawing/2014/main" id="{0EAB405B-C6FE-47DF-952C-2C19A4B49D3C}"/>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28</a:t>
            </a:fld>
            <a:endParaRPr lang="en-US" dirty="0">
              <a:solidFill>
                <a:schemeClr val="bg1"/>
              </a:solidFill>
            </a:endParaRPr>
          </a:p>
        </p:txBody>
      </p:sp>
    </p:spTree>
    <p:extLst>
      <p:ext uri="{BB962C8B-B14F-4D97-AF65-F5344CB8AC3E}">
        <p14:creationId xmlns:p14="http://schemas.microsoft.com/office/powerpoint/2010/main" val="1456458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Specifications</a:t>
            </a:r>
          </a:p>
        </p:txBody>
      </p:sp>
      <p:sp>
        <p:nvSpPr>
          <p:cNvPr id="3" name="Content Placeholder 2"/>
          <p:cNvSpPr>
            <a:spLocks noGrp="1"/>
          </p:cNvSpPr>
          <p:nvPr>
            <p:ph idx="1"/>
          </p:nvPr>
        </p:nvSpPr>
        <p:spPr>
          <a:xfrm>
            <a:off x="457200" y="1295400"/>
            <a:ext cx="8229600" cy="4419600"/>
          </a:xfrm>
        </p:spPr>
        <p:txBody>
          <a:bodyPr/>
          <a:lstStyle/>
          <a:p>
            <a:pPr>
              <a:spcBef>
                <a:spcPts val="600"/>
              </a:spcBef>
            </a:pPr>
            <a:r>
              <a:rPr lang="en-US" sz="2800" dirty="0">
                <a:latin typeface="Calibri (Body)"/>
              </a:rPr>
              <a:t>System and Software engineers take requirements in English and express them in a precise specification language based on logic.</a:t>
            </a:r>
          </a:p>
          <a:p>
            <a:pPr>
              <a:spcBef>
                <a:spcPts val="600"/>
              </a:spcBef>
            </a:pPr>
            <a:r>
              <a:rPr lang="en-US" sz="2800" b="1" dirty="0">
                <a:latin typeface="Calibri (Body)"/>
              </a:rPr>
              <a:t>Example</a:t>
            </a:r>
            <a:r>
              <a:rPr lang="en-US" sz="2800" dirty="0">
                <a:latin typeface="Calibri (Body)"/>
              </a:rPr>
              <a:t>: Express in propositional logic:</a:t>
            </a:r>
          </a:p>
          <a:p>
            <a:pPr>
              <a:spcBef>
                <a:spcPts val="600"/>
              </a:spcBef>
            </a:pPr>
            <a:r>
              <a:rPr lang="en-US" sz="2800" dirty="0">
                <a:latin typeface="Calibri (Body)"/>
              </a:rPr>
              <a:t>“The automated reply cannot be sent when the file system is full”</a:t>
            </a:r>
          </a:p>
          <a:p>
            <a:pPr>
              <a:spcBef>
                <a:spcPts val="600"/>
              </a:spcBef>
            </a:pPr>
            <a:r>
              <a:rPr lang="en-US" sz="2800" b="1" dirty="0">
                <a:latin typeface="Calibri (Body)"/>
              </a:rPr>
              <a:t>Solution</a:t>
            </a:r>
            <a:r>
              <a:rPr lang="en-US" sz="2800" dirty="0">
                <a:latin typeface="Calibri (Body)"/>
              </a:rPr>
              <a:t>: One possible solution: Let </a:t>
            </a:r>
            <a:r>
              <a:rPr lang="en-US" sz="2800" i="1" dirty="0">
                <a:latin typeface="Calibri (Body)"/>
              </a:rPr>
              <a:t>p</a:t>
            </a:r>
            <a:r>
              <a:rPr lang="en-US" sz="2800" dirty="0">
                <a:latin typeface="Calibri (Body)"/>
              </a:rPr>
              <a:t> denote “The automated reply can be sent” and </a:t>
            </a:r>
            <a:r>
              <a:rPr lang="en-US" sz="2800" i="1" dirty="0">
                <a:latin typeface="Calibri (Body)"/>
              </a:rPr>
              <a:t>q</a:t>
            </a:r>
            <a:r>
              <a:rPr lang="en-US" sz="2800" dirty="0">
                <a:latin typeface="Calibri (Body)"/>
              </a:rPr>
              <a:t> denote “The file system is full.”</a:t>
            </a:r>
            <a:endParaRPr lang="en-US" dirty="0">
              <a:latin typeface="Calibri (Body)"/>
            </a:endParaRPr>
          </a:p>
        </p:txBody>
      </p:sp>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834515202"/>
              </p:ext>
            </p:extLst>
          </p:nvPr>
        </p:nvGraphicFramePr>
        <p:xfrm>
          <a:off x="3790950" y="5734050"/>
          <a:ext cx="1562100" cy="495300"/>
        </p:xfrm>
        <a:graphic>
          <a:graphicData uri="http://schemas.openxmlformats.org/presentationml/2006/ole">
            <mc:AlternateContent xmlns:mc="http://schemas.openxmlformats.org/markup-compatibility/2006">
              <mc:Choice xmlns:v="urn:schemas-microsoft-com:vml" Requires="v">
                <p:oleObj name="Equation" r:id="rId2" imgW="520560" imgH="164880" progId="Equation.DSMT4">
                  <p:embed/>
                </p:oleObj>
              </mc:Choice>
              <mc:Fallback>
                <p:oleObj name="Equation" r:id="rId2" imgW="520560" imgH="164880" progId="Equation.DSMT4">
                  <p:embed/>
                  <p:pic>
                    <p:nvPicPr>
                      <p:cNvPr id="4" name="Object 3">
                        <a:extLst>
                          <a:ext uri="{C183D7F6-B498-43B3-948B-1728B52AA6E4}">
                            <adec:decorative xmlns:adec="http://schemas.microsoft.com/office/drawing/2017/decorative" val="1"/>
                          </a:ext>
                        </a:extLst>
                      </p:cNvPr>
                      <p:cNvPicPr/>
                      <p:nvPr/>
                    </p:nvPicPr>
                    <p:blipFill>
                      <a:blip r:embed="rId3"/>
                      <a:stretch>
                        <a:fillRect/>
                      </a:stretch>
                    </p:blipFill>
                    <p:spPr>
                      <a:xfrm>
                        <a:off x="3790950" y="5734050"/>
                        <a:ext cx="1562100" cy="495300"/>
                      </a:xfrm>
                      <a:prstGeom prst="rect">
                        <a:avLst/>
                      </a:prstGeom>
                    </p:spPr>
                  </p:pic>
                </p:oleObj>
              </mc:Fallback>
            </mc:AlternateContent>
          </a:graphicData>
        </a:graphic>
      </p:graphicFrame>
      <p:sp>
        <p:nvSpPr>
          <p:cNvPr id="5" name="Slide Number Placeholder 5">
            <a:extLst>
              <a:ext uri="{FF2B5EF4-FFF2-40B4-BE49-F238E27FC236}">
                <a16:creationId xmlns:a16="http://schemas.microsoft.com/office/drawing/2014/main" id="{17A005B4-C85C-4237-B034-804CC27E549E}"/>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29</a:t>
            </a:fld>
            <a:endParaRPr lang="en-US" dirty="0">
              <a:solidFill>
                <a:schemeClr val="bg1"/>
              </a:solidFill>
            </a:endParaRPr>
          </a:p>
        </p:txBody>
      </p:sp>
    </p:spTree>
    <p:extLst>
      <p:ext uri="{BB962C8B-B14F-4D97-AF65-F5344CB8AC3E}">
        <p14:creationId xmlns:p14="http://schemas.microsoft.com/office/powerpoint/2010/main" val="2322425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Propositional Logic Summary</a:t>
            </a:r>
          </a:p>
        </p:txBody>
      </p:sp>
      <p:sp>
        <p:nvSpPr>
          <p:cNvPr id="3" name="Content Placeholder 2"/>
          <p:cNvSpPr>
            <a:spLocks noGrp="1"/>
          </p:cNvSpPr>
          <p:nvPr>
            <p:ph idx="1"/>
          </p:nvPr>
        </p:nvSpPr>
        <p:spPr/>
        <p:txBody>
          <a:bodyPr/>
          <a:lstStyle/>
          <a:p>
            <a:pPr>
              <a:spcBef>
                <a:spcPts val="600"/>
              </a:spcBef>
            </a:pPr>
            <a:r>
              <a:rPr lang="en-US" sz="2800" dirty="0">
                <a:latin typeface="Calibri (Body)"/>
              </a:rPr>
              <a:t>The Language of Propositions</a:t>
            </a:r>
          </a:p>
          <a:p>
            <a:pPr marL="347472" lvl="1">
              <a:lnSpc>
                <a:spcPct val="95000"/>
              </a:lnSpc>
              <a:spcBef>
                <a:spcPts val="0"/>
              </a:spcBef>
              <a:spcAft>
                <a:spcPts val="0"/>
              </a:spcAft>
            </a:pPr>
            <a:r>
              <a:rPr lang="en-US" sz="2400" dirty="0">
                <a:latin typeface="Calibri (Body)"/>
              </a:rPr>
              <a:t>Connectives.</a:t>
            </a:r>
          </a:p>
          <a:p>
            <a:pPr marL="347472" lvl="1">
              <a:lnSpc>
                <a:spcPct val="95000"/>
              </a:lnSpc>
              <a:spcBef>
                <a:spcPts val="0"/>
              </a:spcBef>
              <a:spcAft>
                <a:spcPts val="0"/>
              </a:spcAft>
            </a:pPr>
            <a:r>
              <a:rPr lang="en-US" sz="2400" dirty="0">
                <a:latin typeface="Calibri (Body)"/>
              </a:rPr>
              <a:t>Truth Values.</a:t>
            </a:r>
          </a:p>
          <a:p>
            <a:pPr marL="347472" lvl="1">
              <a:lnSpc>
                <a:spcPct val="95000"/>
              </a:lnSpc>
              <a:spcBef>
                <a:spcPts val="0"/>
              </a:spcBef>
              <a:spcAft>
                <a:spcPts val="0"/>
              </a:spcAft>
            </a:pPr>
            <a:r>
              <a:rPr lang="en-US" sz="2400" dirty="0">
                <a:latin typeface="Calibri (Body)"/>
              </a:rPr>
              <a:t>Truth Tables.</a:t>
            </a:r>
          </a:p>
          <a:p>
            <a:pPr>
              <a:spcBef>
                <a:spcPts val="600"/>
              </a:spcBef>
            </a:pPr>
            <a:r>
              <a:rPr lang="en-US" sz="2800" dirty="0">
                <a:latin typeface="Calibri (Body)"/>
              </a:rPr>
              <a:t>Applications</a:t>
            </a:r>
          </a:p>
          <a:p>
            <a:pPr marL="347472" lvl="1">
              <a:lnSpc>
                <a:spcPct val="95000"/>
              </a:lnSpc>
              <a:spcBef>
                <a:spcPts val="0"/>
              </a:spcBef>
              <a:spcAft>
                <a:spcPts val="0"/>
              </a:spcAft>
            </a:pPr>
            <a:r>
              <a:rPr lang="en-US" sz="2400" dirty="0">
                <a:latin typeface="Calibri (Body)"/>
              </a:rPr>
              <a:t>Translating English Sentences.</a:t>
            </a:r>
          </a:p>
          <a:p>
            <a:pPr marL="347472" lvl="1">
              <a:lnSpc>
                <a:spcPct val="95000"/>
              </a:lnSpc>
              <a:spcBef>
                <a:spcPts val="0"/>
              </a:spcBef>
              <a:spcAft>
                <a:spcPts val="0"/>
              </a:spcAft>
            </a:pPr>
            <a:r>
              <a:rPr lang="en-US" sz="2400" dirty="0">
                <a:latin typeface="Calibri (Body)"/>
              </a:rPr>
              <a:t>System Specifications.</a:t>
            </a:r>
          </a:p>
          <a:p>
            <a:pPr marL="347472" lvl="1">
              <a:lnSpc>
                <a:spcPct val="95000"/>
              </a:lnSpc>
              <a:spcBef>
                <a:spcPts val="0"/>
              </a:spcBef>
              <a:spcAft>
                <a:spcPts val="0"/>
              </a:spcAft>
            </a:pPr>
            <a:r>
              <a:rPr lang="en-US" sz="2400" dirty="0">
                <a:latin typeface="Calibri (Body)"/>
              </a:rPr>
              <a:t>Logic Puzzles.</a:t>
            </a:r>
          </a:p>
          <a:p>
            <a:pPr marL="347472" lvl="1">
              <a:lnSpc>
                <a:spcPct val="95000"/>
              </a:lnSpc>
              <a:spcBef>
                <a:spcPts val="0"/>
              </a:spcBef>
              <a:spcAft>
                <a:spcPts val="0"/>
              </a:spcAft>
            </a:pPr>
            <a:r>
              <a:rPr lang="en-US" sz="2400" dirty="0">
                <a:latin typeface="Calibri (Body)"/>
              </a:rPr>
              <a:t>Logic Circuits.</a:t>
            </a:r>
          </a:p>
          <a:p>
            <a:pPr>
              <a:spcBef>
                <a:spcPts val="600"/>
              </a:spcBef>
            </a:pPr>
            <a:r>
              <a:rPr lang="en-US" sz="2800" dirty="0">
                <a:latin typeface="Calibri (Body)"/>
              </a:rPr>
              <a:t>Logical Equivalences</a:t>
            </a:r>
          </a:p>
          <a:p>
            <a:pPr marL="347472" lvl="1">
              <a:lnSpc>
                <a:spcPct val="95000"/>
              </a:lnSpc>
              <a:spcBef>
                <a:spcPts val="0"/>
              </a:spcBef>
              <a:spcAft>
                <a:spcPts val="0"/>
              </a:spcAft>
            </a:pPr>
            <a:r>
              <a:rPr lang="en-US" sz="2400" dirty="0">
                <a:latin typeface="Calibri (Body)"/>
              </a:rPr>
              <a:t>Important Equivalences.</a:t>
            </a:r>
          </a:p>
          <a:p>
            <a:pPr marL="347472" lvl="1">
              <a:lnSpc>
                <a:spcPct val="95000"/>
              </a:lnSpc>
              <a:spcBef>
                <a:spcPts val="0"/>
              </a:spcBef>
              <a:spcAft>
                <a:spcPts val="0"/>
              </a:spcAft>
            </a:pPr>
            <a:r>
              <a:rPr lang="en-US" sz="2400" dirty="0">
                <a:latin typeface="Calibri (Body)"/>
              </a:rPr>
              <a:t>Showing Equivalence.</a:t>
            </a:r>
          </a:p>
          <a:p>
            <a:pPr marL="347472" lvl="1">
              <a:lnSpc>
                <a:spcPct val="95000"/>
              </a:lnSpc>
              <a:spcBef>
                <a:spcPts val="0"/>
              </a:spcBef>
              <a:spcAft>
                <a:spcPts val="0"/>
              </a:spcAft>
            </a:pPr>
            <a:r>
              <a:rPr lang="en-US" sz="2400" dirty="0">
                <a:latin typeface="Calibri (Body)"/>
              </a:rPr>
              <a:t>Satisfiability.</a:t>
            </a:r>
          </a:p>
        </p:txBody>
      </p:sp>
      <p:sp>
        <p:nvSpPr>
          <p:cNvPr id="4" name="Slide Number Placeholder 5">
            <a:extLst>
              <a:ext uri="{FF2B5EF4-FFF2-40B4-BE49-F238E27FC236}">
                <a16:creationId xmlns:a16="http://schemas.microsoft.com/office/drawing/2014/main" id="{A523A45A-20BA-4AC3-B340-82513D5F0543}"/>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3</a:t>
            </a:fld>
            <a:endParaRPr lang="en-US" dirty="0">
              <a:solidFill>
                <a:schemeClr val="bg1"/>
              </a:solidFill>
            </a:endParaRPr>
          </a:p>
        </p:txBody>
      </p:sp>
    </p:spTree>
    <p:extLst>
      <p:ext uri="{BB962C8B-B14F-4D97-AF65-F5344CB8AC3E}">
        <p14:creationId xmlns:p14="http://schemas.microsoft.com/office/powerpoint/2010/main" val="36507876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Consistent System Specifications</a:t>
            </a:r>
          </a:p>
        </p:txBody>
      </p:sp>
      <p:sp>
        <p:nvSpPr>
          <p:cNvPr id="3" name="Content Placeholder 2"/>
          <p:cNvSpPr>
            <a:spLocks noGrp="1"/>
          </p:cNvSpPr>
          <p:nvPr>
            <p:ph idx="1"/>
          </p:nvPr>
        </p:nvSpPr>
        <p:spPr>
          <a:xfrm>
            <a:off x="457200" y="1295400"/>
            <a:ext cx="8229600" cy="5257800"/>
          </a:xfrm>
        </p:spPr>
        <p:txBody>
          <a:bodyPr/>
          <a:lstStyle/>
          <a:p>
            <a:pPr>
              <a:spcBef>
                <a:spcPts val="600"/>
              </a:spcBef>
            </a:pPr>
            <a:r>
              <a:rPr lang="en-US" sz="2400" b="1" dirty="0">
                <a:latin typeface="Calibri (Body)"/>
              </a:rPr>
              <a:t>Definition</a:t>
            </a:r>
            <a:r>
              <a:rPr lang="en-US" sz="2400" dirty="0">
                <a:latin typeface="Calibri (Body)"/>
              </a:rPr>
              <a:t>: A list of propositions is </a:t>
            </a:r>
            <a:r>
              <a:rPr lang="en-US" sz="2400" i="1" dirty="0">
                <a:latin typeface="Calibri (Body)"/>
              </a:rPr>
              <a:t>consistent</a:t>
            </a:r>
            <a:r>
              <a:rPr lang="en-US" sz="2400" dirty="0">
                <a:latin typeface="Calibri (Body)"/>
              </a:rPr>
              <a:t> if it is possible to assign truth values to the proposition variables so that each proposition is true.</a:t>
            </a:r>
          </a:p>
          <a:p>
            <a:pPr>
              <a:spcBef>
                <a:spcPts val="600"/>
              </a:spcBef>
            </a:pPr>
            <a:r>
              <a:rPr lang="en-US" sz="2400" b="1" dirty="0">
                <a:latin typeface="Calibri (Body)"/>
              </a:rPr>
              <a:t>Exercise</a:t>
            </a:r>
            <a:r>
              <a:rPr lang="en-US" sz="2400" dirty="0">
                <a:latin typeface="Calibri (Body)"/>
              </a:rPr>
              <a:t>: Are these specifications consistent?</a:t>
            </a:r>
          </a:p>
          <a:p>
            <a:pPr marL="347472" lvl="1">
              <a:spcBef>
                <a:spcPts val="0"/>
              </a:spcBef>
            </a:pPr>
            <a:r>
              <a:rPr lang="en-US" sz="1800" dirty="0">
                <a:latin typeface="Calibri (Body)"/>
              </a:rPr>
              <a:t>“The diagnostic message is stored in the buffer or it is retransmitted.”</a:t>
            </a:r>
          </a:p>
          <a:p>
            <a:pPr marL="347472" lvl="1">
              <a:spcBef>
                <a:spcPts val="0"/>
              </a:spcBef>
            </a:pPr>
            <a:r>
              <a:rPr lang="en-US" sz="1800" dirty="0">
                <a:latin typeface="Calibri (Body)"/>
              </a:rPr>
              <a:t>“The diagnostic message is stored in the buffer.”</a:t>
            </a:r>
          </a:p>
          <a:p>
            <a:pPr marL="347472" lvl="1">
              <a:spcBef>
                <a:spcPts val="0"/>
              </a:spcBef>
            </a:pPr>
            <a:r>
              <a:rPr lang="en-US" sz="1800" dirty="0">
                <a:latin typeface="Calibri (Body)"/>
              </a:rPr>
              <a:t>“If the diagnostic message is stored in the buffer, then it is retransmitted.”</a:t>
            </a:r>
          </a:p>
          <a:p>
            <a:pPr>
              <a:spcBef>
                <a:spcPts val="600"/>
              </a:spcBef>
            </a:pPr>
            <a:r>
              <a:rPr lang="en-US" sz="2000" b="1" dirty="0">
                <a:latin typeface="Calibri (Body)"/>
              </a:rPr>
              <a:t>Solution</a:t>
            </a:r>
            <a:r>
              <a:rPr lang="en-US" sz="2000" dirty="0">
                <a:latin typeface="Calibri (Body)"/>
              </a:rPr>
              <a:t>: Let p denote “The diagnostic message is stored in the buffer.” Let q denote “The diagnostic message is retransmitted” The specification can be written as:</a:t>
            </a:r>
            <a:r>
              <a:rPr lang="en-US" sz="2000" dirty="0">
                <a:latin typeface="Calibri (Body)"/>
                <a:ea typeface="Cambria Math"/>
              </a:rPr>
              <a:t> p </a:t>
            </a:r>
            <a:r>
              <a:rPr lang="en-US" sz="2000" dirty="0">
                <a:latin typeface="Calibri (Body)"/>
                <a:ea typeface="Cambria Math" panose="02040503050406030204" pitchFamily="18" charset="0"/>
              </a:rPr>
              <a:t>∨</a:t>
            </a:r>
            <a:r>
              <a:rPr lang="en-US" sz="2000" dirty="0">
                <a:latin typeface="Calibri (Body)"/>
                <a:ea typeface="Cambria Math"/>
              </a:rPr>
              <a:t> </a:t>
            </a:r>
            <a:r>
              <a:rPr lang="en-US" sz="2000" i="1" dirty="0">
                <a:latin typeface="Calibri (Body)"/>
                <a:ea typeface="Cambria Math" pitchFamily="18" charset="0"/>
              </a:rPr>
              <a:t>q</a:t>
            </a:r>
            <a:r>
              <a:rPr lang="en-US" sz="2000" dirty="0">
                <a:latin typeface="Calibri (Body)"/>
                <a:ea typeface="Cambria Math"/>
              </a:rPr>
              <a:t>, </a:t>
            </a:r>
            <a:r>
              <a:rPr lang="en-US" sz="2000" dirty="0">
                <a:latin typeface="Cambria Math" panose="02040503050406030204" pitchFamily="18" charset="0"/>
                <a:ea typeface="Cambria Math" panose="02040503050406030204" pitchFamily="18" charset="0"/>
              </a:rPr>
              <a:t>¬</a:t>
            </a:r>
            <a:r>
              <a:rPr lang="en-US" sz="2000" i="1" dirty="0">
                <a:latin typeface="Calibri (Body)"/>
                <a:ea typeface="Cambria Math" pitchFamily="18" charset="0"/>
              </a:rPr>
              <a:t>p,</a:t>
            </a:r>
            <a:r>
              <a:rPr lang="en-US" sz="2000" dirty="0">
                <a:latin typeface="Calibri (Body)"/>
              </a:rPr>
              <a:t> </a:t>
            </a:r>
            <a:r>
              <a:rPr lang="en-US" sz="2000" i="1" dirty="0">
                <a:latin typeface="Calibri (Body)"/>
                <a:ea typeface="Cambria Math"/>
              </a:rPr>
              <a:t>p → q</a:t>
            </a:r>
            <a:r>
              <a:rPr lang="en-US" sz="2000" dirty="0">
                <a:latin typeface="Calibri (Body)"/>
              </a:rPr>
              <a:t>. When p is false and q is true all three statements are true. So the specification is consistent.</a:t>
            </a:r>
            <a:endParaRPr lang="en-US" dirty="0">
              <a:latin typeface="Calibri (Body)"/>
            </a:endParaRPr>
          </a:p>
          <a:p>
            <a:pPr marL="347472" lvl="1">
              <a:spcBef>
                <a:spcPts val="600"/>
              </a:spcBef>
            </a:pPr>
            <a:r>
              <a:rPr lang="en-US" sz="1800" dirty="0">
                <a:latin typeface="Calibri (Body)"/>
              </a:rPr>
              <a:t>What if “The diagnostic message is not retransmitted” is added.</a:t>
            </a:r>
          </a:p>
          <a:p>
            <a:pPr marL="347472" lvl="1" indent="0">
              <a:spcBef>
                <a:spcPts val="600"/>
              </a:spcBef>
              <a:buNone/>
            </a:pPr>
            <a:r>
              <a:rPr lang="en-US" sz="1800" b="1" dirty="0">
                <a:latin typeface="Calibri (Body)"/>
              </a:rPr>
              <a:t>Solution</a:t>
            </a:r>
            <a:r>
              <a:rPr lang="en-US" sz="1800" dirty="0">
                <a:latin typeface="Calibri (Body)"/>
              </a:rPr>
              <a:t>: Now we are adding </a:t>
            </a:r>
            <a:r>
              <a:rPr lang="en-US" sz="1800" dirty="0">
                <a:latin typeface="Calibri (Body)"/>
                <a:ea typeface="Cambria Math"/>
              </a:rPr>
              <a:t>¬</a:t>
            </a:r>
            <a:r>
              <a:rPr lang="en-US" sz="1800" i="1" dirty="0">
                <a:latin typeface="Calibri (Body)"/>
                <a:ea typeface="Cambria Math" pitchFamily="18" charset="0"/>
              </a:rPr>
              <a:t>q</a:t>
            </a:r>
            <a:r>
              <a:rPr lang="en-US" sz="1800" dirty="0">
                <a:latin typeface="Calibri (Body)"/>
              </a:rPr>
              <a:t> and there is no satisfying assignment. So the specification is not consistent.</a:t>
            </a:r>
          </a:p>
        </p:txBody>
      </p:sp>
      <p:sp>
        <p:nvSpPr>
          <p:cNvPr id="4" name="Slide Number Placeholder 5">
            <a:extLst>
              <a:ext uri="{FF2B5EF4-FFF2-40B4-BE49-F238E27FC236}">
                <a16:creationId xmlns:a16="http://schemas.microsoft.com/office/drawing/2014/main" id="{F3FC5102-DF98-4CCE-B299-11DCE64F06A5}"/>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30</a:t>
            </a:fld>
            <a:endParaRPr lang="en-US" dirty="0">
              <a:solidFill>
                <a:schemeClr val="bg1"/>
              </a:solidFill>
            </a:endParaRPr>
          </a:p>
        </p:txBody>
      </p:sp>
    </p:spTree>
    <p:extLst>
      <p:ext uri="{BB962C8B-B14F-4D97-AF65-F5344CB8AC3E}">
        <p14:creationId xmlns:p14="http://schemas.microsoft.com/office/powerpoint/2010/main" val="1029599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Logic Puzzles</a:t>
            </a:r>
          </a:p>
        </p:txBody>
      </p:sp>
      <p:pic>
        <p:nvPicPr>
          <p:cNvPr id="15" name="Picture 3" descr="A portrait of Raymond Smullyan."/>
          <p:cNvPicPr>
            <a:picLocks noGrp="1" noChangeAspect="1" noChangeArrowheads="1"/>
          </p:cNvPicPr>
          <p:nvPr>
            <p:ph idx="13"/>
          </p:nvPr>
        </p:nvPicPr>
        <p:blipFill>
          <a:blip r:embed="rId2">
            <a:extLst>
              <a:ext uri="{28A0092B-C50C-407E-A947-70E740481C1C}">
                <a14:useLocalDpi xmlns:a14="http://schemas.microsoft.com/office/drawing/2010/main" val="0"/>
              </a:ext>
            </a:extLst>
          </a:blip>
          <a:srcRect/>
          <a:stretch>
            <a:fillRect/>
          </a:stretch>
        </p:blipFill>
        <p:spPr bwMode="auto">
          <a:xfrm>
            <a:off x="6553200" y="152400"/>
            <a:ext cx="928468" cy="109728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idx="14"/>
          </p:nvPr>
        </p:nvSpPr>
        <p:spPr>
          <a:xfrm>
            <a:off x="7543800" y="182880"/>
            <a:ext cx="1463040" cy="1005840"/>
          </a:xfrm>
        </p:spPr>
        <p:txBody>
          <a:bodyPr/>
          <a:lstStyle/>
          <a:p>
            <a:r>
              <a:rPr lang="en-US" sz="2000" dirty="0"/>
              <a:t>Raymond </a:t>
            </a:r>
            <a:r>
              <a:rPr lang="en-US" sz="2000" dirty="0" err="1"/>
              <a:t>Smullyan</a:t>
            </a:r>
            <a:r>
              <a:rPr lang="en-US" sz="2000" dirty="0"/>
              <a:t> (Born 1919)</a:t>
            </a:r>
          </a:p>
        </p:txBody>
      </p:sp>
      <p:sp>
        <p:nvSpPr>
          <p:cNvPr id="3" name="Content Placeholder 2"/>
          <p:cNvSpPr>
            <a:spLocks noGrp="1"/>
          </p:cNvSpPr>
          <p:nvPr>
            <p:ph idx="1"/>
          </p:nvPr>
        </p:nvSpPr>
        <p:spPr>
          <a:xfrm>
            <a:off x="457200" y="1295400"/>
            <a:ext cx="8229600" cy="5257800"/>
          </a:xfrm>
        </p:spPr>
        <p:txBody>
          <a:bodyPr/>
          <a:lstStyle/>
          <a:p>
            <a:pPr>
              <a:spcBef>
                <a:spcPts val="600"/>
              </a:spcBef>
            </a:pPr>
            <a:r>
              <a:rPr lang="en-US" sz="2000" dirty="0">
                <a:latin typeface="Calibri (Body)"/>
              </a:rPr>
              <a:t>An island has two kinds of inhabitants, </a:t>
            </a:r>
            <a:r>
              <a:rPr lang="en-US" sz="2000" i="1" dirty="0">
                <a:latin typeface="Calibri (Body)"/>
              </a:rPr>
              <a:t>knights</a:t>
            </a:r>
            <a:r>
              <a:rPr lang="en-US" sz="2000" dirty="0">
                <a:latin typeface="Calibri (Body)"/>
              </a:rPr>
              <a:t>, who always tell the truth, and </a:t>
            </a:r>
            <a:r>
              <a:rPr lang="en-US" sz="2000" i="1" dirty="0">
                <a:latin typeface="Calibri (Body)"/>
              </a:rPr>
              <a:t>knaves</a:t>
            </a:r>
            <a:r>
              <a:rPr lang="en-US" sz="2000" dirty="0">
                <a:latin typeface="Calibri (Body)"/>
              </a:rPr>
              <a:t>, who always lie. </a:t>
            </a:r>
          </a:p>
          <a:p>
            <a:pPr>
              <a:spcBef>
                <a:spcPts val="600"/>
              </a:spcBef>
            </a:pPr>
            <a:r>
              <a:rPr lang="en-US" sz="2000" dirty="0">
                <a:latin typeface="Calibri (Body)"/>
              </a:rPr>
              <a:t>You go to the island and meet A and B. </a:t>
            </a:r>
          </a:p>
          <a:p>
            <a:pPr marL="347472" lvl="1">
              <a:spcBef>
                <a:spcPts val="600"/>
              </a:spcBef>
            </a:pPr>
            <a:r>
              <a:rPr lang="en-US" sz="1800" dirty="0">
                <a:latin typeface="Calibri (Body)"/>
              </a:rPr>
              <a:t>A says “B is a knight.”</a:t>
            </a:r>
          </a:p>
          <a:p>
            <a:pPr marL="347472" lvl="1">
              <a:spcBef>
                <a:spcPts val="600"/>
              </a:spcBef>
            </a:pPr>
            <a:r>
              <a:rPr lang="en-US" sz="1800" dirty="0">
                <a:latin typeface="Calibri (Body)"/>
              </a:rPr>
              <a:t>B says “The two of us are of opposite types.”</a:t>
            </a:r>
          </a:p>
          <a:p>
            <a:pPr>
              <a:spcBef>
                <a:spcPts val="600"/>
              </a:spcBef>
            </a:pPr>
            <a:r>
              <a:rPr lang="en-US" sz="2000" b="1" dirty="0">
                <a:latin typeface="Calibri (Body)"/>
              </a:rPr>
              <a:t>Example</a:t>
            </a:r>
            <a:r>
              <a:rPr lang="en-US" sz="2000" dirty="0">
                <a:latin typeface="Calibri (Body)"/>
              </a:rPr>
              <a:t>: What are the types of A and B?</a:t>
            </a:r>
          </a:p>
          <a:p>
            <a:pPr>
              <a:spcBef>
                <a:spcPts val="600"/>
              </a:spcBef>
            </a:pPr>
            <a:r>
              <a:rPr lang="en-US" sz="2000" b="1" dirty="0">
                <a:latin typeface="Calibri (Body)"/>
              </a:rPr>
              <a:t>Solution: </a:t>
            </a:r>
            <a:r>
              <a:rPr lang="en-US" sz="2000" dirty="0">
                <a:latin typeface="Calibri (Body)"/>
              </a:rPr>
              <a:t>Let </a:t>
            </a:r>
            <a:r>
              <a:rPr lang="en-US" sz="2000" i="1" dirty="0">
                <a:latin typeface="Calibri (Body)"/>
                <a:ea typeface="Cambria Math" pitchFamily="18" charset="0"/>
              </a:rPr>
              <a:t>p</a:t>
            </a:r>
            <a:r>
              <a:rPr lang="en-US" sz="2000" dirty="0">
                <a:latin typeface="Calibri (Body)"/>
              </a:rPr>
              <a:t> and </a:t>
            </a:r>
            <a:r>
              <a:rPr lang="en-US" sz="2000" i="1" dirty="0">
                <a:latin typeface="Calibri (Body)"/>
                <a:ea typeface="Cambria Math" pitchFamily="18" charset="0"/>
              </a:rPr>
              <a:t>q</a:t>
            </a:r>
            <a:r>
              <a:rPr lang="en-US" sz="2000" dirty="0">
                <a:latin typeface="Calibri (Body)"/>
              </a:rPr>
              <a:t> be the statements that A is a knight and B is a knight, respectively. So, then</a:t>
            </a:r>
            <a:r>
              <a:rPr lang="en-US" sz="2000" dirty="0"/>
              <a:t> </a:t>
            </a:r>
            <a:r>
              <a:rPr lang="en-US" sz="2000" dirty="0">
                <a:latin typeface="Cambria Math" panose="02040503050406030204" pitchFamily="18" charset="0"/>
                <a:ea typeface="Cambria Math" panose="02040503050406030204" pitchFamily="18" charset="0"/>
                <a:sym typeface="Symbol"/>
              </a:rPr>
              <a:t>¬</a:t>
            </a:r>
            <a:r>
              <a:rPr lang="en-US" sz="2000" i="1" dirty="0">
                <a:latin typeface="Calibri (Body)"/>
                <a:sym typeface="Symbol"/>
              </a:rPr>
              <a:t>p</a:t>
            </a:r>
            <a:r>
              <a:rPr lang="en-US" sz="2000" dirty="0">
                <a:latin typeface="Calibri (Body)"/>
                <a:sym typeface="Symbol"/>
              </a:rPr>
              <a:t> represents the proposition that A is a knave and </a:t>
            </a:r>
            <a:r>
              <a:rPr lang="en-US" sz="2000" dirty="0">
                <a:latin typeface="Cambria Math" panose="02040503050406030204" pitchFamily="18" charset="0"/>
                <a:ea typeface="Cambria Math" panose="02040503050406030204" pitchFamily="18" charset="0"/>
                <a:sym typeface="Symbol"/>
              </a:rPr>
              <a:t>¬</a:t>
            </a:r>
            <a:r>
              <a:rPr lang="en-US" sz="2000" i="1" dirty="0">
                <a:sym typeface="Symbol"/>
              </a:rPr>
              <a:t>q</a:t>
            </a:r>
            <a:r>
              <a:rPr lang="en-US" sz="2000" dirty="0">
                <a:sym typeface="Symbol"/>
              </a:rPr>
              <a:t> </a:t>
            </a:r>
            <a:r>
              <a:rPr lang="en-US" sz="2000" dirty="0">
                <a:latin typeface="Calibri (Body)"/>
                <a:sym typeface="Symbol"/>
              </a:rPr>
              <a:t>that B is a knave.</a:t>
            </a:r>
          </a:p>
          <a:p>
            <a:pPr marL="347472" lvl="1">
              <a:spcBef>
                <a:spcPts val="600"/>
              </a:spcBef>
            </a:pPr>
            <a:r>
              <a:rPr lang="en-US" sz="1800" dirty="0">
                <a:latin typeface="Calibri (Body)"/>
                <a:sym typeface="Symbol"/>
              </a:rPr>
              <a:t>If A is a knight, then </a:t>
            </a:r>
            <a:r>
              <a:rPr lang="en-US" sz="1800" i="1" dirty="0">
                <a:latin typeface="Calibri (Body)"/>
                <a:ea typeface="Cambria Math" pitchFamily="18" charset="0"/>
                <a:sym typeface="Symbol"/>
              </a:rPr>
              <a:t>p</a:t>
            </a:r>
            <a:r>
              <a:rPr lang="en-US" sz="1800" dirty="0">
                <a:latin typeface="Calibri (Body)"/>
                <a:sym typeface="Symbol"/>
              </a:rPr>
              <a:t>  is  true. Since knights tell the truth, </a:t>
            </a:r>
            <a:r>
              <a:rPr lang="en-US" sz="1800" i="1" dirty="0">
                <a:latin typeface="Calibri (Body)"/>
                <a:sym typeface="Symbol"/>
              </a:rPr>
              <a:t>q </a:t>
            </a:r>
            <a:r>
              <a:rPr lang="en-US" sz="1800" dirty="0">
                <a:latin typeface="Calibri (Body)"/>
                <a:sym typeface="Symbol"/>
              </a:rPr>
              <a:t>must also be true. Then (</a:t>
            </a:r>
            <a:r>
              <a:rPr lang="en-US" sz="1800" dirty="0">
                <a:latin typeface="Calibri (Body)"/>
                <a:ea typeface="Cambria Math"/>
              </a:rPr>
              <a:t>p </a:t>
            </a:r>
            <a:r>
              <a:rPr lang="en-US" sz="1800" dirty="0">
                <a:latin typeface="Cambria Math" panose="02040503050406030204" pitchFamily="18" charset="0"/>
                <a:ea typeface="Cambria Math" panose="02040503050406030204" pitchFamily="18" charset="0"/>
              </a:rPr>
              <a:t>∧</a:t>
            </a:r>
            <a:r>
              <a:rPr lang="en-US" sz="1800" i="1" dirty="0">
                <a:sym typeface="Symbol"/>
              </a:rPr>
              <a:t> </a:t>
            </a:r>
            <a:r>
              <a:rPr lang="en-US" sz="1800" dirty="0">
                <a:latin typeface="Cambria Math" panose="02040503050406030204" pitchFamily="18" charset="0"/>
                <a:ea typeface="Cambria Math" panose="02040503050406030204" pitchFamily="18" charset="0"/>
                <a:sym typeface="Symbol"/>
              </a:rPr>
              <a:t>¬</a:t>
            </a:r>
            <a:r>
              <a:rPr lang="en-US" sz="1800" i="1" dirty="0">
                <a:sym typeface="Symbol"/>
              </a:rPr>
              <a:t> </a:t>
            </a:r>
            <a:r>
              <a:rPr lang="en-US" sz="1800" dirty="0">
                <a:latin typeface="Calibri (Body)"/>
                <a:ea typeface="Cambria Math"/>
              </a:rPr>
              <a:t>q) </a:t>
            </a:r>
            <a:r>
              <a:rPr lang="en-US" sz="1800" dirty="0">
                <a:latin typeface="Cambria Math" panose="02040503050406030204" pitchFamily="18" charset="0"/>
                <a:ea typeface="Cambria Math" panose="02040503050406030204" pitchFamily="18" charset="0"/>
              </a:rPr>
              <a:t>∨</a:t>
            </a:r>
            <a:r>
              <a:rPr lang="en-US" sz="1800" dirty="0">
                <a:ea typeface="Cambria Math"/>
              </a:rPr>
              <a:t> (</a:t>
            </a:r>
            <a:r>
              <a:rPr lang="en-US" sz="1800" dirty="0">
                <a:latin typeface="Cambria Math" panose="02040503050406030204" pitchFamily="18" charset="0"/>
                <a:ea typeface="Cambria Math" panose="02040503050406030204" pitchFamily="18" charset="0"/>
                <a:sym typeface="Symbol"/>
              </a:rPr>
              <a:t>¬</a:t>
            </a:r>
            <a:r>
              <a:rPr lang="en-US" sz="1800" dirty="0">
                <a:ea typeface="Cambria Math"/>
              </a:rPr>
              <a:t> </a:t>
            </a:r>
            <a:r>
              <a:rPr lang="en-US" sz="1800" dirty="0">
                <a:latin typeface="Calibri (Body)"/>
                <a:ea typeface="Cambria Math"/>
              </a:rPr>
              <a:t>p</a:t>
            </a:r>
            <a:r>
              <a:rPr lang="en-US" sz="1800" dirty="0">
                <a:ea typeface="Cambria Math"/>
              </a:rPr>
              <a:t> </a:t>
            </a:r>
            <a:r>
              <a:rPr lang="en-US" sz="1800" dirty="0">
                <a:latin typeface="Cambria Math" panose="02040503050406030204" pitchFamily="18" charset="0"/>
                <a:ea typeface="Cambria Math" panose="02040503050406030204" pitchFamily="18" charset="0"/>
              </a:rPr>
              <a:t>∧</a:t>
            </a:r>
            <a:r>
              <a:rPr lang="en-US" sz="1800" i="1" dirty="0">
                <a:sym typeface="Symbol"/>
              </a:rPr>
              <a:t> </a:t>
            </a:r>
            <a:r>
              <a:rPr lang="en-US" sz="1800" i="1" dirty="0">
                <a:latin typeface="Calibri (Body)"/>
                <a:ea typeface="Cambria Math" pitchFamily="18" charset="0"/>
              </a:rPr>
              <a:t>q</a:t>
            </a:r>
            <a:r>
              <a:rPr lang="en-US" sz="1800" dirty="0">
                <a:latin typeface="Calibri (Body)"/>
                <a:ea typeface="Cambria Math" pitchFamily="18" charset="0"/>
              </a:rPr>
              <a:t>)</a:t>
            </a:r>
            <a:r>
              <a:rPr lang="en-US" sz="1800" i="1" dirty="0">
                <a:latin typeface="Calibri (Body)"/>
                <a:ea typeface="Cambria Math" pitchFamily="18" charset="0"/>
              </a:rPr>
              <a:t> </a:t>
            </a:r>
            <a:r>
              <a:rPr lang="en-US" sz="1800" dirty="0">
                <a:latin typeface="Calibri (Body)"/>
                <a:ea typeface="Cambria Math" pitchFamily="18" charset="0"/>
              </a:rPr>
              <a:t>would have to be true, but it is not. So, A is not a knight and therefore </a:t>
            </a:r>
            <a:r>
              <a:rPr lang="en-US" sz="1800" dirty="0">
                <a:latin typeface="Cambria Math" panose="02040503050406030204" pitchFamily="18" charset="0"/>
                <a:ea typeface="Cambria Math" panose="02040503050406030204" pitchFamily="18" charset="0"/>
                <a:sym typeface="Symbol"/>
              </a:rPr>
              <a:t>¬</a:t>
            </a:r>
            <a:r>
              <a:rPr lang="en-US" sz="1800" i="1" dirty="0">
                <a:latin typeface="Calibri (Body)"/>
                <a:sym typeface="Symbol"/>
              </a:rPr>
              <a:t>p </a:t>
            </a:r>
            <a:r>
              <a:rPr lang="en-US" sz="1800" dirty="0">
                <a:latin typeface="Calibri (Body)"/>
                <a:sym typeface="Symbol"/>
              </a:rPr>
              <a:t>must be true</a:t>
            </a:r>
            <a:r>
              <a:rPr lang="en-US" sz="1800" i="1" dirty="0">
                <a:latin typeface="Calibri (Body)"/>
                <a:sym typeface="Symbol"/>
              </a:rPr>
              <a:t>.</a:t>
            </a:r>
          </a:p>
          <a:p>
            <a:pPr marL="347472" lvl="1">
              <a:spcBef>
                <a:spcPts val="600"/>
              </a:spcBef>
            </a:pPr>
            <a:r>
              <a:rPr lang="en-US" sz="1800" dirty="0">
                <a:latin typeface="Calibri (Body)"/>
                <a:sym typeface="Symbol"/>
              </a:rPr>
              <a:t>If A is a knave, then B must not be a knight since knaves always lie. So, then both </a:t>
            </a:r>
            <a:r>
              <a:rPr lang="en-US" sz="1800" dirty="0">
                <a:latin typeface="Cambria Math" panose="02040503050406030204" pitchFamily="18" charset="0"/>
                <a:ea typeface="Cambria Math" panose="02040503050406030204" pitchFamily="18" charset="0"/>
                <a:sym typeface="Symbol"/>
              </a:rPr>
              <a:t>¬</a:t>
            </a:r>
            <a:r>
              <a:rPr lang="en-US" sz="1800" i="1" dirty="0">
                <a:latin typeface="Calibri (Body)"/>
                <a:sym typeface="Symbol"/>
              </a:rPr>
              <a:t>p </a:t>
            </a:r>
            <a:r>
              <a:rPr lang="en-US" sz="1800" dirty="0">
                <a:latin typeface="Calibri (Body)"/>
                <a:sym typeface="Symbol"/>
              </a:rPr>
              <a:t>and</a:t>
            </a:r>
            <a:r>
              <a:rPr lang="en-US" sz="1800" i="1" dirty="0">
                <a:latin typeface="Calibri (Body)"/>
                <a:sym typeface="Symbol"/>
              </a:rPr>
              <a:t> </a:t>
            </a:r>
            <a:r>
              <a:rPr lang="en-US" sz="1800" dirty="0">
                <a:latin typeface="Cambria Math" panose="02040503050406030204" pitchFamily="18" charset="0"/>
                <a:ea typeface="Cambria Math" panose="02040503050406030204" pitchFamily="18" charset="0"/>
                <a:sym typeface="Symbol"/>
              </a:rPr>
              <a:t>¬</a:t>
            </a:r>
            <a:r>
              <a:rPr lang="en-US" sz="1800" i="1" dirty="0">
                <a:latin typeface="Calibri (Body)"/>
                <a:sym typeface="Symbol"/>
              </a:rPr>
              <a:t>q </a:t>
            </a:r>
            <a:r>
              <a:rPr lang="en-US" sz="1800" dirty="0">
                <a:latin typeface="Calibri (Body)"/>
                <a:sym typeface="Symbol"/>
              </a:rPr>
              <a:t>hold since both are knaves</a:t>
            </a:r>
            <a:r>
              <a:rPr lang="en-US" sz="1800" i="1" dirty="0">
                <a:latin typeface="Calibri (Body)"/>
                <a:sym typeface="Symbol"/>
              </a:rPr>
              <a:t>.</a:t>
            </a:r>
            <a:endParaRPr lang="en-US" sz="1800" dirty="0">
              <a:latin typeface="Calibri (Body)"/>
              <a:sym typeface="Symbol"/>
            </a:endParaRPr>
          </a:p>
        </p:txBody>
      </p:sp>
      <p:sp>
        <p:nvSpPr>
          <p:cNvPr id="6" name="Slide Number Placeholder 5">
            <a:extLst>
              <a:ext uri="{FF2B5EF4-FFF2-40B4-BE49-F238E27FC236}">
                <a16:creationId xmlns:a16="http://schemas.microsoft.com/office/drawing/2014/main" id="{77A9623D-4496-4611-BD9B-834F2E55E082}"/>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31</a:t>
            </a:fld>
            <a:endParaRPr lang="en-US" dirty="0">
              <a:solidFill>
                <a:schemeClr val="bg1"/>
              </a:solidFill>
            </a:endParaRPr>
          </a:p>
        </p:txBody>
      </p:sp>
    </p:spTree>
    <p:extLst>
      <p:ext uri="{BB962C8B-B14F-4D97-AF65-F5344CB8AC3E}">
        <p14:creationId xmlns:p14="http://schemas.microsoft.com/office/powerpoint/2010/main" val="11295543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A4E9F-02D9-4FDD-B7CA-1C46756AE53F}"/>
              </a:ext>
            </a:extLst>
          </p:cNvPr>
          <p:cNvSpPr>
            <a:spLocks noGrp="1"/>
          </p:cNvSpPr>
          <p:nvPr>
            <p:ph type="title"/>
          </p:nvPr>
        </p:nvSpPr>
        <p:spPr>
          <a:xfrm>
            <a:off x="762000" y="0"/>
            <a:ext cx="7620000" cy="1188720"/>
          </a:xfrm>
        </p:spPr>
        <p:txBody>
          <a:bodyPr/>
          <a:lstStyle/>
          <a:p>
            <a:r>
              <a:rPr kumimoji="0" lang="en-US" sz="4400" b="0" i="0" u="none" strike="noStrike" kern="1200" cap="none" spc="0" normalizeH="0" baseline="0" noProof="0" dirty="0">
                <a:ln>
                  <a:noFill/>
                </a:ln>
                <a:solidFill>
                  <a:srgbClr val="04617B"/>
                </a:solidFill>
                <a:effectLst/>
                <a:uLnTx/>
                <a:uFillTx/>
                <a:latin typeface="Calibri"/>
                <a:ea typeface="+mj-ea"/>
                <a:cs typeface="Arial" panose="020B0604020202020204" pitchFamily="34" charset="0"/>
              </a:rPr>
              <a:t>Logic Circuits                          (</a:t>
            </a:r>
            <a:r>
              <a:rPr kumimoji="0" lang="en-US" sz="4400" b="0" i="0" u="none" strike="noStrike" kern="1200" cap="none" spc="0" normalizeH="0" baseline="0" noProof="0" dirty="0">
                <a:ln>
                  <a:noFill/>
                </a:ln>
                <a:solidFill>
                  <a:srgbClr val="04617B"/>
                </a:solidFill>
                <a:effectLst/>
                <a:uLnTx/>
                <a:uFillTx/>
                <a:ea typeface="+mj-ea"/>
                <a:cs typeface="Arial" panose="020B0604020202020204" pitchFamily="34" charset="0"/>
              </a:rPr>
              <a:t>Studied</a:t>
            </a:r>
            <a:r>
              <a:rPr kumimoji="0" lang="en-US" sz="4400" b="0" i="0" u="none" strike="noStrike" kern="1200" cap="none" spc="0" normalizeH="0" baseline="0" noProof="0" dirty="0">
                <a:ln>
                  <a:noFill/>
                </a:ln>
                <a:solidFill>
                  <a:srgbClr val="04617B"/>
                </a:solidFill>
                <a:effectLst/>
                <a:uLnTx/>
                <a:uFillTx/>
                <a:latin typeface="Calibri"/>
                <a:ea typeface="+mj-ea"/>
                <a:cs typeface="Arial" panose="020B0604020202020204" pitchFamily="34" charset="0"/>
              </a:rPr>
              <a:t> in </a:t>
            </a:r>
            <a:r>
              <a:rPr kumimoji="0" lang="en-US" sz="4400" b="0" i="0" u="none" strike="noStrike" kern="1200" cap="none" spc="0" normalizeH="0" baseline="0" noProof="0" dirty="0">
                <a:ln>
                  <a:noFill/>
                </a:ln>
                <a:solidFill>
                  <a:srgbClr val="04617B"/>
                </a:solidFill>
                <a:effectLst/>
                <a:uLnTx/>
                <a:uFillTx/>
                <a:ea typeface="+mj-ea"/>
                <a:cs typeface="Arial" panose="020B0604020202020204" pitchFamily="34" charset="0"/>
              </a:rPr>
              <a:t>depth</a:t>
            </a:r>
            <a:r>
              <a:rPr kumimoji="0" lang="en-US" sz="4400" b="0" i="0" u="none" strike="noStrike" kern="1200" cap="none" spc="0" normalizeH="0" baseline="0" noProof="0" dirty="0">
                <a:ln>
                  <a:noFill/>
                </a:ln>
                <a:solidFill>
                  <a:srgbClr val="04617B"/>
                </a:solidFill>
                <a:effectLst/>
                <a:uLnTx/>
                <a:uFillTx/>
                <a:latin typeface="Calibri"/>
                <a:ea typeface="+mj-ea"/>
                <a:cs typeface="Arial" panose="020B0604020202020204" pitchFamily="34" charset="0"/>
              </a:rPr>
              <a:t> in Chapter 12)</a:t>
            </a:r>
            <a:endParaRPr lang="en-US" dirty="0"/>
          </a:p>
        </p:txBody>
      </p:sp>
      <p:sp>
        <p:nvSpPr>
          <p:cNvPr id="3" name="Content Placeholder 2">
            <a:extLst>
              <a:ext uri="{FF2B5EF4-FFF2-40B4-BE49-F238E27FC236}">
                <a16:creationId xmlns:a16="http://schemas.microsoft.com/office/drawing/2014/main" id="{043EAC3E-A9A0-4EEB-90C5-CEFB6C776F83}"/>
              </a:ext>
            </a:extLst>
          </p:cNvPr>
          <p:cNvSpPr>
            <a:spLocks noGrp="1"/>
          </p:cNvSpPr>
          <p:nvPr>
            <p:ph idx="1"/>
          </p:nvPr>
        </p:nvSpPr>
        <p:spPr>
          <a:xfrm>
            <a:off x="457200" y="1295400"/>
            <a:ext cx="8229600" cy="1371600"/>
          </a:xfrm>
        </p:spPr>
        <p:txBody>
          <a:bodyPr/>
          <a:lstStyle/>
          <a:p>
            <a:pPr marL="0" marR="0" lvl="0" indent="0" algn="l" defTabSz="45720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rPr>
              <a:t>Electronic circuits; each input/output signal  can be viewed as a 0 or 1. </a:t>
            </a:r>
          </a:p>
          <a:p>
            <a:pPr marL="347472" marR="0" lvl="1" indent="-342900" algn="l" defTabSz="457200" rtl="0" eaLnBrk="1" fontAlgn="auto" latinLnBrk="0" hangingPunct="1">
              <a:lnSpc>
                <a:spcPct val="90000"/>
              </a:lnSpc>
              <a:spcBef>
                <a:spcPts val="0"/>
              </a:spcBef>
              <a:spcAft>
                <a:spcPts val="6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rPr>
              <a:t>0 represents </a:t>
            </a:r>
            <a:r>
              <a:rPr kumimoji="0" lang="en-US" sz="1800" b="1" i="0" u="none" strike="noStrike" kern="1200" cap="none" spc="0" normalizeH="0" baseline="0" noProof="0" dirty="0">
                <a:ln>
                  <a:noFill/>
                </a:ln>
                <a:solidFill>
                  <a:prstClr val="black"/>
                </a:solidFill>
                <a:effectLst/>
                <a:uLnTx/>
                <a:uFillTx/>
                <a:latin typeface="+mn-lt"/>
                <a:ea typeface="+mn-ea"/>
                <a:cs typeface="Calibri" panose="020F0502020204030204" pitchFamily="34" charset="0"/>
              </a:rPr>
              <a:t>False</a:t>
            </a:r>
            <a:r>
              <a:rPr kumimoji="0" lang="en-US" sz="1800" i="0" u="none" strike="noStrike" kern="1200" cap="none" spc="0" normalizeH="0" baseline="0" noProof="0" dirty="0">
                <a:ln>
                  <a:noFill/>
                </a:ln>
                <a:solidFill>
                  <a:prstClr val="black"/>
                </a:solidFill>
                <a:effectLst/>
                <a:uLnTx/>
                <a:uFillTx/>
                <a:latin typeface="+mn-lt"/>
                <a:ea typeface="+mn-ea"/>
                <a:cs typeface="Calibri" panose="020F0502020204030204" pitchFamily="34" charset="0"/>
              </a:rPr>
              <a:t>.</a:t>
            </a:r>
          </a:p>
          <a:p>
            <a:pPr marL="347472" marR="0" lvl="1" indent="-342900" algn="l" defTabSz="457200" rtl="0" eaLnBrk="1" fontAlgn="auto" latinLnBrk="0" hangingPunct="1">
              <a:lnSpc>
                <a:spcPct val="90000"/>
              </a:lnSpc>
              <a:spcBef>
                <a:spcPts val="0"/>
              </a:spcBef>
              <a:spcAft>
                <a:spcPts val="6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rPr>
              <a:t>1 represents </a:t>
            </a:r>
            <a:r>
              <a:rPr kumimoji="0" lang="en-US" sz="1800" b="1" i="0" u="none" strike="noStrike" kern="1200" cap="none" spc="0" normalizeH="0" baseline="0" noProof="0" dirty="0">
                <a:ln>
                  <a:noFill/>
                </a:ln>
                <a:solidFill>
                  <a:prstClr val="black"/>
                </a:solidFill>
                <a:effectLst/>
                <a:uLnTx/>
                <a:uFillTx/>
                <a:latin typeface="+mn-lt"/>
                <a:ea typeface="+mn-ea"/>
                <a:cs typeface="Calibri" panose="020F0502020204030204" pitchFamily="34" charset="0"/>
              </a:rPr>
              <a:t>True</a:t>
            </a:r>
            <a:r>
              <a:rPr kumimoji="0" lang="en-US" sz="1800" i="0" u="none" strike="noStrike" kern="1200" cap="none" spc="0" normalizeH="0" baseline="0" noProof="0" dirty="0">
                <a:ln>
                  <a:noFill/>
                </a:ln>
                <a:solidFill>
                  <a:prstClr val="black"/>
                </a:solidFill>
                <a:effectLst/>
                <a:uLnTx/>
                <a:uFillTx/>
                <a:latin typeface="+mn-lt"/>
                <a:ea typeface="+mn-ea"/>
                <a:cs typeface="Calibri" panose="020F0502020204030204" pitchFamily="34" charset="0"/>
              </a:rPr>
              <a:t>.</a:t>
            </a:r>
          </a:p>
          <a:p>
            <a:pPr marL="0" marR="0" lvl="0" indent="0" algn="l" defTabSz="45720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rPr>
              <a:t>Complicated circuits are constructed from three basic circuits called gates.</a:t>
            </a:r>
          </a:p>
        </p:txBody>
      </p:sp>
      <p:pic>
        <p:nvPicPr>
          <p:cNvPr id="9" name="Picture 3" descr="The electronic circuits are: Inverter, OR gate, and AND gate.">
            <a:extLst>
              <a:ext uri="{FF2B5EF4-FFF2-40B4-BE49-F238E27FC236}">
                <a16:creationId xmlns:a16="http://schemas.microsoft.com/office/drawing/2014/main" id="{FF100791-78B2-4899-8ED7-B1260065071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732223" y="2621280"/>
            <a:ext cx="5679554" cy="731520"/>
          </a:xfrm>
          <a:prstGeom prst="rect">
            <a:avLst/>
          </a:prstGeom>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9A0F4D81-2D6E-47A6-869F-0BAFAEF8725A}"/>
              </a:ext>
            </a:extLst>
          </p:cNvPr>
          <p:cNvSpPr>
            <a:spLocks noGrp="1"/>
          </p:cNvSpPr>
          <p:nvPr>
            <p:ph idx="15"/>
          </p:nvPr>
        </p:nvSpPr>
        <p:spPr>
          <a:xfrm>
            <a:off x="457200" y="3383280"/>
            <a:ext cx="8595360" cy="2346960"/>
          </a:xfrm>
        </p:spPr>
        <p:txBody>
          <a:bodyPr/>
          <a:lstStyle/>
          <a:p>
            <a:pPr marL="347472" marR="0" lvl="1" indent="-342900" algn="l" defTabSz="457200" rtl="0" eaLnBrk="1" fontAlgn="auto" latinLnBrk="0" hangingPunct="1">
              <a:lnSpc>
                <a:spcPct val="90000"/>
              </a:lnSpc>
              <a:spcBef>
                <a:spcPts val="0"/>
              </a:spcBef>
              <a:spcAft>
                <a:spcPts val="6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rPr>
              <a:t>The inverter  (</a:t>
            </a:r>
            <a:r>
              <a:rPr kumimoji="0" lang="en-US" sz="1800" b="1" i="0" u="none" strike="noStrike" kern="1200" cap="none" spc="0" normalizeH="0" baseline="0" noProof="0" dirty="0">
                <a:ln>
                  <a:noFill/>
                </a:ln>
                <a:solidFill>
                  <a:prstClr val="black"/>
                </a:solidFill>
                <a:effectLst/>
                <a:uLnTx/>
                <a:uFillTx/>
                <a:latin typeface="+mn-lt"/>
                <a:ea typeface="+mn-ea"/>
                <a:cs typeface="Calibri" panose="020F0502020204030204" pitchFamily="34" charset="0"/>
              </a:rPr>
              <a:t>NOT gate</a:t>
            </a:r>
            <a:r>
              <a:rPr kumimoji="0" lang="en-US" sz="1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rPr>
              <a:t>)takes an input bit and produces the negation of that bit.</a:t>
            </a:r>
          </a:p>
          <a:p>
            <a:pPr marL="347472" marR="0" lvl="1" indent="-342900" algn="l" defTabSz="457200" rtl="0" eaLnBrk="1" fontAlgn="auto" latinLnBrk="0" hangingPunct="1">
              <a:lnSpc>
                <a:spcPct val="90000"/>
              </a:lnSpc>
              <a:spcBef>
                <a:spcPts val="0"/>
              </a:spcBef>
              <a:spcAft>
                <a:spcPts val="6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rPr>
              <a:t>The </a:t>
            </a:r>
            <a:r>
              <a:rPr kumimoji="0" lang="en-US" sz="1800" b="1" i="0" u="none" strike="noStrike" kern="1200" cap="none" spc="0" normalizeH="0" baseline="0" noProof="0" dirty="0">
                <a:ln>
                  <a:noFill/>
                </a:ln>
                <a:solidFill>
                  <a:prstClr val="black"/>
                </a:solidFill>
                <a:effectLst/>
                <a:uLnTx/>
                <a:uFillTx/>
                <a:latin typeface="+mn-lt"/>
                <a:ea typeface="+mn-ea"/>
                <a:cs typeface="Calibri" panose="020F0502020204030204" pitchFamily="34" charset="0"/>
              </a:rPr>
              <a:t>OR gate </a:t>
            </a:r>
            <a:r>
              <a:rPr kumimoji="0" lang="en-US" sz="1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rPr>
              <a:t>takes two input bits and produces the value equivalent to the disjunction of the two bits.</a:t>
            </a:r>
          </a:p>
          <a:p>
            <a:pPr marL="347472" marR="0" lvl="1" indent="-342900" algn="l" defTabSz="457200" rtl="0" eaLnBrk="1" fontAlgn="auto" latinLnBrk="0" hangingPunct="1">
              <a:lnSpc>
                <a:spcPct val="90000"/>
              </a:lnSpc>
              <a:spcBef>
                <a:spcPts val="0"/>
              </a:spcBef>
              <a:spcAft>
                <a:spcPts val="6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rPr>
              <a:t>The </a:t>
            </a:r>
            <a:r>
              <a:rPr kumimoji="0" lang="en-US" sz="1800" b="1" i="0" u="none" strike="noStrike" kern="1200" cap="none" spc="0" normalizeH="0" baseline="0" noProof="0" dirty="0">
                <a:ln>
                  <a:noFill/>
                </a:ln>
                <a:solidFill>
                  <a:prstClr val="black"/>
                </a:solidFill>
                <a:effectLst/>
                <a:uLnTx/>
                <a:uFillTx/>
                <a:latin typeface="+mn-lt"/>
                <a:ea typeface="+mn-ea"/>
                <a:cs typeface="Calibri" panose="020F0502020204030204" pitchFamily="34" charset="0"/>
              </a:rPr>
              <a:t>AND gate </a:t>
            </a:r>
            <a:r>
              <a:rPr kumimoji="0" lang="en-US" sz="1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rPr>
              <a:t>takes two input bits and produces the value equivalent to the conjunction of the two bits.</a:t>
            </a:r>
          </a:p>
          <a:p>
            <a:pPr marL="0" marR="0" lvl="0" indent="0" algn="l" defTabSz="45720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rPr>
              <a:t>More complicated digital circuits can be constructed by combining these basic circuits  to produce the desired output given the input signals by building a circuit for each piece of the output expression and then combining them. For example:</a:t>
            </a:r>
          </a:p>
        </p:txBody>
      </p:sp>
      <p:pic>
        <p:nvPicPr>
          <p:cNvPr id="10" name="Picture 5" descr="The inputs are p, q, and r and the output is (p AND not q) OR not R.">
            <a:extLst>
              <a:ext uri="{FF2B5EF4-FFF2-40B4-BE49-F238E27FC236}">
                <a16:creationId xmlns:a16="http://schemas.microsoft.com/office/drawing/2014/main" id="{026CAEB2-8213-456E-AC38-7411136C3199}"/>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769499" y="5730240"/>
            <a:ext cx="3605002" cy="822960"/>
          </a:xfrm>
          <a:prstGeom prst="rect">
            <a:avLst/>
          </a:prstGeom>
          <a:extLst>
            <a:ext uri="{909E8E84-426E-40DD-AFC4-6F175D3DCCD1}">
              <a14:hiddenFill xmlns:a14="http://schemas.microsoft.com/office/drawing/2010/main">
                <a:solidFill>
                  <a:srgbClr val="FFFFFF"/>
                </a:solidFill>
              </a14:hiddenFill>
            </a:ext>
          </a:extLst>
        </p:spPr>
      </p:pic>
      <p:sp>
        <p:nvSpPr>
          <p:cNvPr id="7" name="Text Placeholder 6">
            <a:extLst>
              <a:ext uri="{FF2B5EF4-FFF2-40B4-BE49-F238E27FC236}">
                <a16:creationId xmlns:a16="http://schemas.microsoft.com/office/drawing/2014/main" id="{98A43DBE-E589-4B3D-A1A4-D4E031F847AB}"/>
              </a:ext>
            </a:extLst>
          </p:cNvPr>
          <p:cNvSpPr>
            <a:spLocks noGrp="1"/>
          </p:cNvSpPr>
          <p:nvPr>
            <p:ph type="body" sz="quarter" idx="16"/>
          </p:nvPr>
        </p:nvSpPr>
        <p:spPr/>
        <p:txBody>
          <a:bodyPr/>
          <a:lstStyle/>
          <a:p>
            <a:r>
              <a:rPr lang="en-US" dirty="0">
                <a:hlinkClick r:id="rId4" action="ppaction://hlinksldjump"/>
              </a:rPr>
              <a:t>Access the text alternative for slide images.</a:t>
            </a:r>
            <a:endParaRPr lang="en-US" dirty="0">
              <a:hlinkClick r:id="rId5" action="ppaction://hlinksldjump"/>
            </a:endParaRPr>
          </a:p>
        </p:txBody>
      </p:sp>
      <p:sp>
        <p:nvSpPr>
          <p:cNvPr id="8" name="Slide Number Placeholder 5">
            <a:extLst>
              <a:ext uri="{FF2B5EF4-FFF2-40B4-BE49-F238E27FC236}">
                <a16:creationId xmlns:a16="http://schemas.microsoft.com/office/drawing/2014/main" id="{C79CA80E-E50E-4BCD-9D30-7AB5D569A3E5}"/>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32</a:t>
            </a:fld>
            <a:endParaRPr lang="en-US" dirty="0">
              <a:solidFill>
                <a:schemeClr val="bg1"/>
              </a:solidFill>
            </a:endParaRPr>
          </a:p>
        </p:txBody>
      </p:sp>
    </p:spTree>
    <p:extLst>
      <p:ext uri="{BB962C8B-B14F-4D97-AF65-F5344CB8AC3E}">
        <p14:creationId xmlns:p14="http://schemas.microsoft.com/office/powerpoint/2010/main" val="40137098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Diagnosis of Faults in an Electrical System (</a:t>
            </a:r>
            <a:r>
              <a:rPr lang="en-US" i="1" dirty="0"/>
              <a:t>Optional</a:t>
            </a:r>
            <a:r>
              <a:rPr lang="en-US" dirty="0"/>
              <a:t>)</a:t>
            </a:r>
          </a:p>
        </p:txBody>
      </p:sp>
      <p:sp>
        <p:nvSpPr>
          <p:cNvPr id="3" name="Content Placeholder 2"/>
          <p:cNvSpPr>
            <a:spLocks noGrp="1"/>
          </p:cNvSpPr>
          <p:nvPr>
            <p:ph idx="1"/>
          </p:nvPr>
        </p:nvSpPr>
        <p:spPr>
          <a:xfrm>
            <a:off x="457200" y="1295400"/>
            <a:ext cx="8229600" cy="5257800"/>
          </a:xfrm>
        </p:spPr>
        <p:txBody>
          <a:bodyPr/>
          <a:lstStyle/>
          <a:p>
            <a:r>
              <a:rPr lang="en-US" sz="2800" dirty="0">
                <a:latin typeface="Calibri (Body)"/>
              </a:rPr>
              <a:t>AI Example (from </a:t>
            </a:r>
            <a:r>
              <a:rPr lang="en-US" sz="2800" i="1" dirty="0">
                <a:latin typeface="Calibri (Body)"/>
              </a:rPr>
              <a:t>Artificial Intelligence: Foundations of Computational Agents </a:t>
            </a:r>
            <a:r>
              <a:rPr lang="en-US" sz="2800" dirty="0">
                <a:latin typeface="Calibri (Body)"/>
              </a:rPr>
              <a:t>by David Poole and Alan Mackworth, 2010).</a:t>
            </a:r>
          </a:p>
          <a:p>
            <a:r>
              <a:rPr lang="en-US" sz="2800" dirty="0">
                <a:latin typeface="Calibri (Body)"/>
              </a:rPr>
              <a:t>Need to represent in propositional logic the features of a piece of machinery or circuitry that are required for the operation to produce observable features. This is called the </a:t>
            </a:r>
            <a:r>
              <a:rPr lang="en-US" sz="2800" b="1" dirty="0">
                <a:latin typeface="Calibri (Body)"/>
              </a:rPr>
              <a:t>Knowledge Base (KB)</a:t>
            </a:r>
            <a:r>
              <a:rPr lang="en-US" sz="2800" dirty="0">
                <a:latin typeface="Calibri (Body)"/>
              </a:rPr>
              <a:t>. </a:t>
            </a:r>
          </a:p>
          <a:p>
            <a:r>
              <a:rPr lang="en-US" sz="2800" dirty="0">
                <a:latin typeface="Calibri (Body)"/>
              </a:rPr>
              <a:t>We also have observations representing the features that the system is exhibiting now. </a:t>
            </a:r>
          </a:p>
        </p:txBody>
      </p:sp>
      <p:sp>
        <p:nvSpPr>
          <p:cNvPr id="4" name="Slide Number Placeholder 5">
            <a:extLst>
              <a:ext uri="{FF2B5EF4-FFF2-40B4-BE49-F238E27FC236}">
                <a16:creationId xmlns:a16="http://schemas.microsoft.com/office/drawing/2014/main" id="{7AC876B4-E24A-4DDD-A992-566A1F520AEB}"/>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33</a:t>
            </a:fld>
            <a:endParaRPr lang="en-US" dirty="0">
              <a:solidFill>
                <a:schemeClr val="bg1"/>
              </a:solidFill>
            </a:endParaRPr>
          </a:p>
        </p:txBody>
      </p:sp>
    </p:spTree>
    <p:extLst>
      <p:ext uri="{BB962C8B-B14F-4D97-AF65-F5344CB8AC3E}">
        <p14:creationId xmlns:p14="http://schemas.microsoft.com/office/powerpoint/2010/main" val="14317720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A4E9F-02D9-4FDD-B7CA-1C46756AE53F}"/>
              </a:ext>
            </a:extLst>
          </p:cNvPr>
          <p:cNvSpPr>
            <a:spLocks noGrp="1"/>
          </p:cNvSpPr>
          <p:nvPr>
            <p:ph type="title"/>
          </p:nvPr>
        </p:nvSpPr>
        <p:spPr/>
        <p:txBody>
          <a:bodyPr/>
          <a:lstStyle/>
          <a:p>
            <a:r>
              <a:rPr lang="en-US" dirty="0"/>
              <a:t>Electrical System Diagram (optional)</a:t>
            </a:r>
          </a:p>
        </p:txBody>
      </p:sp>
      <p:pic>
        <p:nvPicPr>
          <p:cNvPr id="8" name="Picture 2" descr="An electrical system shows l1 connected to s2 via w0 which is connected to s1 via w1 and l2 connected to s3 via s4 which is connected to cb1 via s3.">
            <a:extLst>
              <a:ext uri="{FF2B5EF4-FFF2-40B4-BE49-F238E27FC236}">
                <a16:creationId xmlns:a16="http://schemas.microsoft.com/office/drawing/2014/main" id="{FCA79E7C-7B68-4F97-9895-C13FBCDBCF2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14400" y="1214119"/>
            <a:ext cx="7605558" cy="5303520"/>
          </a:xfrm>
          <a:prstGeom prst="rect">
            <a:avLst/>
          </a:prstGeom>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043EAC3E-A9A0-4EEB-90C5-CEFB6C776F83}"/>
              </a:ext>
            </a:extLst>
          </p:cNvPr>
          <p:cNvSpPr>
            <a:spLocks noGrp="1"/>
          </p:cNvSpPr>
          <p:nvPr>
            <p:ph idx="1"/>
          </p:nvPr>
        </p:nvSpPr>
        <p:spPr>
          <a:xfrm>
            <a:off x="5102352" y="2670048"/>
            <a:ext cx="3566160" cy="1600200"/>
          </a:xfrm>
        </p:spPr>
        <p:txBody>
          <a:bodyPr/>
          <a:lstStyle/>
          <a:p>
            <a:r>
              <a:rPr lang="en-US" sz="2400" dirty="0">
                <a:latin typeface="Calibri (Body)"/>
              </a:rPr>
              <a:t>Have lights (l1, l2), wires (w0, w1, w2, w3, w4), switches (s1, s2, s3), and circuit breakers (cb1)</a:t>
            </a:r>
          </a:p>
        </p:txBody>
      </p:sp>
      <p:sp>
        <p:nvSpPr>
          <p:cNvPr id="6" name="Content Placeholder 5">
            <a:extLst>
              <a:ext uri="{FF2B5EF4-FFF2-40B4-BE49-F238E27FC236}">
                <a16:creationId xmlns:a16="http://schemas.microsoft.com/office/drawing/2014/main" id="{9A0F4D81-2D6E-47A6-869F-0BAFAEF8725A}"/>
              </a:ext>
            </a:extLst>
          </p:cNvPr>
          <p:cNvSpPr>
            <a:spLocks noGrp="1"/>
          </p:cNvSpPr>
          <p:nvPr>
            <p:ph idx="15"/>
          </p:nvPr>
        </p:nvSpPr>
        <p:spPr>
          <a:xfrm>
            <a:off x="5102352" y="4416552"/>
            <a:ext cx="3566160" cy="1600200"/>
          </a:xfrm>
        </p:spPr>
        <p:txBody>
          <a:bodyPr/>
          <a:lstStyle/>
          <a:p>
            <a:r>
              <a:rPr lang="en-US" sz="2400" dirty="0">
                <a:latin typeface="Calibri (Body)"/>
              </a:rPr>
              <a:t>The next page gives the knowledge base describing the circuit and the current observations.</a:t>
            </a:r>
          </a:p>
        </p:txBody>
      </p:sp>
      <p:sp>
        <p:nvSpPr>
          <p:cNvPr id="7" name="Text Placeholder 6">
            <a:extLst>
              <a:ext uri="{FF2B5EF4-FFF2-40B4-BE49-F238E27FC236}">
                <a16:creationId xmlns:a16="http://schemas.microsoft.com/office/drawing/2014/main" id="{98A43DBE-E589-4B3D-A1A4-D4E031F847AB}"/>
              </a:ext>
            </a:extLst>
          </p:cNvPr>
          <p:cNvSpPr>
            <a:spLocks noGrp="1"/>
          </p:cNvSpPr>
          <p:nvPr>
            <p:ph type="body" sz="quarter" idx="16"/>
          </p:nvPr>
        </p:nvSpPr>
        <p:spPr/>
        <p:txBody>
          <a:bodyPr/>
          <a:lstStyle/>
          <a:p>
            <a:r>
              <a:rPr lang="en-US" dirty="0">
                <a:hlinkClick r:id="rId3" action="ppaction://hlinksldjump"/>
              </a:rPr>
              <a:t>Access the text alternative for slide images.</a:t>
            </a:r>
            <a:endParaRPr lang="en-US" dirty="0">
              <a:hlinkClick r:id="rId4" action="ppaction://hlinksldjump"/>
            </a:endParaRPr>
          </a:p>
        </p:txBody>
      </p:sp>
      <p:sp>
        <p:nvSpPr>
          <p:cNvPr id="9" name="Slide Number Placeholder 5">
            <a:extLst>
              <a:ext uri="{FF2B5EF4-FFF2-40B4-BE49-F238E27FC236}">
                <a16:creationId xmlns:a16="http://schemas.microsoft.com/office/drawing/2014/main" id="{45C123B5-114F-4B5F-9AA0-2006DD67F95A}"/>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34</a:t>
            </a:fld>
            <a:endParaRPr lang="en-US" dirty="0">
              <a:solidFill>
                <a:schemeClr val="bg1"/>
              </a:solidFill>
            </a:endParaRPr>
          </a:p>
        </p:txBody>
      </p:sp>
    </p:spTree>
    <p:extLst>
      <p:ext uri="{BB962C8B-B14F-4D97-AF65-F5344CB8AC3E}">
        <p14:creationId xmlns:p14="http://schemas.microsoft.com/office/powerpoint/2010/main" val="29721252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Representing the Electrical System in Propositional Logic</a:t>
            </a:r>
          </a:p>
        </p:txBody>
      </p:sp>
      <p:sp>
        <p:nvSpPr>
          <p:cNvPr id="3" name="Content Placeholder 2"/>
          <p:cNvSpPr>
            <a:spLocks noGrp="1"/>
          </p:cNvSpPr>
          <p:nvPr>
            <p:ph idx="1"/>
          </p:nvPr>
        </p:nvSpPr>
        <p:spPr>
          <a:xfrm>
            <a:off x="457200" y="1295400"/>
            <a:ext cx="8229600" cy="5257800"/>
          </a:xfrm>
        </p:spPr>
        <p:txBody>
          <a:bodyPr/>
          <a:lstStyle/>
          <a:p>
            <a:pPr>
              <a:spcBef>
                <a:spcPts val="600"/>
              </a:spcBef>
            </a:pPr>
            <a:r>
              <a:rPr lang="en-US" sz="2800" dirty="0">
                <a:latin typeface="Calibri (Body)"/>
              </a:rPr>
              <a:t>We need to represent our common-sense understanding of how the electrical system works in propositional logic.</a:t>
            </a:r>
          </a:p>
          <a:p>
            <a:pPr>
              <a:spcBef>
                <a:spcPts val="600"/>
              </a:spcBef>
            </a:pPr>
            <a:r>
              <a:rPr lang="en-US" sz="2800" dirty="0">
                <a:latin typeface="Calibri (Body)"/>
              </a:rPr>
              <a:t>For example: “If l1 is a light and if l1 is receiving current, then l1 is lit. </a:t>
            </a:r>
          </a:p>
          <a:p>
            <a:pPr marL="347472" lvl="1">
              <a:spcBef>
                <a:spcPts val="0"/>
              </a:spcBef>
            </a:pPr>
            <a:r>
              <a:rPr lang="en-US" sz="2400" dirty="0">
                <a:latin typeface="Calibri (Body)"/>
                <a:sym typeface="Wingdings" pitchFamily="2" charset="2"/>
              </a:rPr>
              <a:t>light_l1 </a:t>
            </a:r>
            <a:r>
              <a:rPr lang="en-US" sz="2400" b="1" dirty="0">
                <a:latin typeface="Calibri (Body)"/>
                <a:ea typeface="Cambria Math" panose="02040503050406030204" pitchFamily="18" charset="0"/>
                <a:sym typeface="Symbol"/>
              </a:rPr>
              <a:t>∧</a:t>
            </a:r>
            <a:r>
              <a:rPr lang="en-US" sz="2400" b="1" dirty="0">
                <a:latin typeface="Calibri (Body)"/>
                <a:sym typeface="Symbol"/>
              </a:rPr>
              <a:t> </a:t>
            </a:r>
            <a:r>
              <a:rPr lang="en-US" sz="2400" dirty="0">
                <a:latin typeface="Calibri (Body)"/>
                <a:sym typeface="Symbol"/>
              </a:rPr>
              <a:t>live_l1</a:t>
            </a:r>
            <a:r>
              <a:rPr lang="en-US" sz="2400" b="1" dirty="0">
                <a:latin typeface="Calibri (Body)"/>
                <a:sym typeface="Symbol"/>
              </a:rPr>
              <a:t> </a:t>
            </a:r>
            <a:r>
              <a:rPr lang="en-US" sz="2400" b="1" dirty="0">
                <a:latin typeface="Calibri (Body)"/>
                <a:ea typeface="Cambria Math" panose="02040503050406030204" pitchFamily="18" charset="0"/>
                <a:sym typeface="Symbol"/>
              </a:rPr>
              <a:t>∧</a:t>
            </a:r>
            <a:r>
              <a:rPr lang="en-US" sz="2400" b="1" dirty="0">
                <a:latin typeface="Calibri (Body)"/>
                <a:sym typeface="Symbol"/>
              </a:rPr>
              <a:t> </a:t>
            </a:r>
            <a:r>
              <a:rPr lang="en-US" sz="2400" dirty="0">
                <a:latin typeface="Calibri (Body)"/>
                <a:sym typeface="Symbol"/>
              </a:rPr>
              <a:t>ok_l1</a:t>
            </a:r>
            <a:r>
              <a:rPr lang="en-US" sz="2400" dirty="0">
                <a:latin typeface="Calibri (Body)"/>
                <a:sym typeface="Wingdings" pitchFamily="2" charset="2"/>
              </a:rPr>
              <a:t> </a:t>
            </a:r>
            <a:r>
              <a:rPr lang="en-US" sz="2400" dirty="0">
                <a:latin typeface="Calibri (Body)"/>
                <a:ea typeface="Cambria Math"/>
                <a:sym typeface="Wingdings" pitchFamily="2" charset="2"/>
              </a:rPr>
              <a:t>→ </a:t>
            </a:r>
            <a:r>
              <a:rPr lang="en-US" sz="2400" dirty="0">
                <a:latin typeface="Calibri (Body)"/>
                <a:sym typeface="Wingdings" pitchFamily="2" charset="2"/>
              </a:rPr>
              <a:t>lit_l1.</a:t>
            </a:r>
            <a:endParaRPr lang="en-US" sz="2400" dirty="0">
              <a:latin typeface="Calibri (Body)"/>
              <a:sym typeface="Symbol"/>
            </a:endParaRPr>
          </a:p>
          <a:p>
            <a:pPr>
              <a:spcBef>
                <a:spcPts val="600"/>
              </a:spcBef>
            </a:pPr>
            <a:r>
              <a:rPr lang="en-US" sz="2800" dirty="0">
                <a:latin typeface="Calibri (Body)"/>
              </a:rPr>
              <a:t>Also: “If w1 has current, and switch s2 is in the up position, and s2 is not broken, then w0 has current.”</a:t>
            </a:r>
          </a:p>
          <a:p>
            <a:pPr marL="347472" lvl="1">
              <a:spcBef>
                <a:spcPts val="0"/>
              </a:spcBef>
            </a:pPr>
            <a:r>
              <a:rPr lang="en-US" sz="2400" dirty="0">
                <a:latin typeface="Calibri (Body)"/>
                <a:sym typeface="Wingdings" pitchFamily="2" charset="2"/>
              </a:rPr>
              <a:t>live_w1 </a:t>
            </a:r>
            <a:r>
              <a:rPr lang="en-US" sz="2400" b="1" dirty="0">
                <a:latin typeface="Calibri (Body)"/>
                <a:ea typeface="Cambria Math" panose="02040503050406030204" pitchFamily="18" charset="0"/>
                <a:sym typeface="Symbol"/>
              </a:rPr>
              <a:t>∧</a:t>
            </a:r>
            <a:r>
              <a:rPr lang="en-US" sz="2400" dirty="0">
                <a:latin typeface="Calibri (Body)"/>
                <a:sym typeface="Wingdings" pitchFamily="2" charset="2"/>
              </a:rPr>
              <a:t> up_s2 </a:t>
            </a:r>
            <a:r>
              <a:rPr lang="en-US" sz="2400" b="1" dirty="0">
                <a:latin typeface="Calibri (Body)"/>
                <a:ea typeface="Cambria Math" panose="02040503050406030204" pitchFamily="18" charset="0"/>
                <a:sym typeface="Symbol"/>
              </a:rPr>
              <a:t>∧</a:t>
            </a:r>
            <a:r>
              <a:rPr lang="en-US" sz="2400" b="1" dirty="0">
                <a:latin typeface="Calibri (Body)"/>
                <a:sym typeface="Symbol"/>
              </a:rPr>
              <a:t> </a:t>
            </a:r>
            <a:r>
              <a:rPr lang="en-US" sz="2400" dirty="0">
                <a:latin typeface="Calibri (Body)"/>
                <a:sym typeface="Symbol"/>
              </a:rPr>
              <a:t>ok_s2</a:t>
            </a:r>
            <a:r>
              <a:rPr lang="en-US" sz="2400" dirty="0">
                <a:latin typeface="Calibri (Body)"/>
                <a:sym typeface="Wingdings" pitchFamily="2" charset="2"/>
              </a:rPr>
              <a:t> </a:t>
            </a:r>
            <a:r>
              <a:rPr lang="en-US" sz="2400" dirty="0">
                <a:latin typeface="Calibri (Body)"/>
                <a:ea typeface="Cambria Math"/>
                <a:sym typeface="Wingdings" pitchFamily="2" charset="2"/>
              </a:rPr>
              <a:t>→</a:t>
            </a:r>
            <a:r>
              <a:rPr lang="en-US" sz="2400" dirty="0">
                <a:latin typeface="Calibri (Body)"/>
                <a:sym typeface="Wingdings" pitchFamily="2" charset="2"/>
              </a:rPr>
              <a:t> live_w0.</a:t>
            </a:r>
            <a:endParaRPr lang="en-US" sz="2400" dirty="0">
              <a:latin typeface="Calibri (Body)"/>
              <a:sym typeface="Symbol"/>
            </a:endParaRPr>
          </a:p>
          <a:p>
            <a:pPr>
              <a:spcBef>
                <a:spcPts val="600"/>
              </a:spcBef>
            </a:pPr>
            <a:r>
              <a:rPr lang="en-US" sz="2800" dirty="0">
                <a:latin typeface="Calibri (Body)"/>
                <a:sym typeface="Symbol"/>
              </a:rPr>
              <a:t>This task of representing a piece of our common-sense world in logic is a common one in logic-based AI.</a:t>
            </a:r>
          </a:p>
        </p:txBody>
      </p:sp>
      <p:sp>
        <p:nvSpPr>
          <p:cNvPr id="4" name="Slide Number Placeholder 5">
            <a:extLst>
              <a:ext uri="{FF2B5EF4-FFF2-40B4-BE49-F238E27FC236}">
                <a16:creationId xmlns:a16="http://schemas.microsoft.com/office/drawing/2014/main" id="{40209C74-9A3C-4291-A9F3-190053B4F186}"/>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35</a:t>
            </a:fld>
            <a:endParaRPr lang="en-US" dirty="0">
              <a:solidFill>
                <a:schemeClr val="bg1"/>
              </a:solidFill>
            </a:endParaRPr>
          </a:p>
        </p:txBody>
      </p:sp>
    </p:spTree>
    <p:extLst>
      <p:ext uri="{BB962C8B-B14F-4D97-AF65-F5344CB8AC3E}">
        <p14:creationId xmlns:p14="http://schemas.microsoft.com/office/powerpoint/2010/main" val="30667644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A08A6-521A-408B-87D2-26BAD9A61F71}"/>
              </a:ext>
            </a:extLst>
          </p:cNvPr>
          <p:cNvSpPr>
            <a:spLocks noGrp="1"/>
          </p:cNvSpPr>
          <p:nvPr>
            <p:ph type="title"/>
          </p:nvPr>
        </p:nvSpPr>
        <p:spPr/>
        <p:txBody>
          <a:bodyPr/>
          <a:lstStyle/>
          <a:p>
            <a:r>
              <a:rPr lang="en-US" dirty="0"/>
              <a:t>Knowledge Base (</a:t>
            </a:r>
            <a:r>
              <a:rPr lang="en-US" i="1" dirty="0"/>
              <a:t>opt</a:t>
            </a:r>
            <a:r>
              <a:rPr lang="en-US" dirty="0"/>
              <a:t>)</a:t>
            </a:r>
          </a:p>
        </p:txBody>
      </p:sp>
      <p:sp>
        <p:nvSpPr>
          <p:cNvPr id="3" name="Content Placeholder 2">
            <a:extLst>
              <a:ext uri="{FF2B5EF4-FFF2-40B4-BE49-F238E27FC236}">
                <a16:creationId xmlns:a16="http://schemas.microsoft.com/office/drawing/2014/main" id="{342D9720-A69C-408F-B450-2FDBA88B0E9D}"/>
              </a:ext>
            </a:extLst>
          </p:cNvPr>
          <p:cNvSpPr>
            <a:spLocks noGrp="1"/>
          </p:cNvSpPr>
          <p:nvPr>
            <p:ph idx="1"/>
          </p:nvPr>
        </p:nvSpPr>
        <p:spPr>
          <a:xfrm>
            <a:off x="457200" y="1295400"/>
            <a:ext cx="1828800" cy="459277"/>
          </a:xfrm>
        </p:spPr>
        <p:txBody>
          <a:bodyPr/>
          <a:lstStyle/>
          <a:p>
            <a:pPr marL="0" marR="0" lvl="0" indent="0" algn="l" defTabSz="457200" rtl="0" eaLnBrk="1" fontAlgn="auto" latinLnBrk="0" hangingPunct="1">
              <a:lnSpc>
                <a:spcPct val="100000"/>
              </a:lnSpc>
              <a:spcBef>
                <a:spcPts val="0"/>
              </a:spcBef>
              <a:spcAft>
                <a:spcPts val="300"/>
              </a:spcAft>
              <a:buClrTx/>
              <a:buSzTx/>
              <a:buFont typeface="Arial" panose="020B0604020202020204" pitchFamily="34" charset="0"/>
              <a:buNone/>
              <a:tabLst/>
              <a:defRPr/>
            </a:pPr>
            <a:r>
              <a:rPr kumimoji="0" lang="en-US" sz="24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live_outside</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endParaRPr>
          </a:p>
        </p:txBody>
      </p:sp>
      <p:sp>
        <p:nvSpPr>
          <p:cNvPr id="4" name="Content Placeholder 3">
            <a:extLst>
              <a:ext uri="{FF2B5EF4-FFF2-40B4-BE49-F238E27FC236}">
                <a16:creationId xmlns:a16="http://schemas.microsoft.com/office/drawing/2014/main" id="{05F0B320-C01A-4B58-A9C6-A5479C3D2CA1}"/>
              </a:ext>
            </a:extLst>
          </p:cNvPr>
          <p:cNvSpPr>
            <a:spLocks noGrp="1"/>
          </p:cNvSpPr>
          <p:nvPr>
            <p:ph idx="10"/>
          </p:nvPr>
        </p:nvSpPr>
        <p:spPr>
          <a:xfrm>
            <a:off x="3657600" y="1295400"/>
            <a:ext cx="3276600" cy="459277"/>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We have outside power.</a:t>
            </a:r>
          </a:p>
        </p:txBody>
      </p:sp>
      <p:sp>
        <p:nvSpPr>
          <p:cNvPr id="5" name="Content Placeholder 4">
            <a:extLst>
              <a:ext uri="{FF2B5EF4-FFF2-40B4-BE49-F238E27FC236}">
                <a16:creationId xmlns:a16="http://schemas.microsoft.com/office/drawing/2014/main" id="{D421311D-1719-4849-A0E0-69B53537C214}"/>
              </a:ext>
            </a:extLst>
          </p:cNvPr>
          <p:cNvSpPr>
            <a:spLocks noGrp="1"/>
          </p:cNvSpPr>
          <p:nvPr>
            <p:ph idx="11"/>
          </p:nvPr>
        </p:nvSpPr>
        <p:spPr>
          <a:xfrm>
            <a:off x="457200" y="1676400"/>
            <a:ext cx="1219200" cy="914400"/>
          </a:xfrm>
        </p:spPr>
        <p:txBody>
          <a:bodyPr/>
          <a:lstStyle/>
          <a:p>
            <a:pPr marL="0" marR="0" lvl="0" indent="0" algn="l" defTabSz="457200" rtl="0" eaLnBrk="1" fontAlgn="auto" latinLnBrk="0" hangingPunct="1">
              <a:lnSpc>
                <a:spcPct val="100000"/>
              </a:lnSpc>
              <a:spcBef>
                <a:spcPts val="0"/>
              </a:spcBef>
              <a:spcAft>
                <a:spcPts val="3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light_l1.</a:t>
            </a:r>
          </a:p>
          <a:p>
            <a:pPr marL="0" marR="0" lvl="0" indent="0" algn="l" defTabSz="457200" rtl="0" eaLnBrk="1" fontAlgn="auto" latinLnBrk="0" hangingPunct="1">
              <a:lnSpc>
                <a:spcPct val="100000"/>
              </a:lnSpc>
              <a:spcBef>
                <a:spcPts val="0"/>
              </a:spcBef>
              <a:spcAft>
                <a:spcPts val="3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light_l2.</a:t>
            </a:r>
          </a:p>
        </p:txBody>
      </p:sp>
      <p:sp>
        <p:nvSpPr>
          <p:cNvPr id="6" name="Content Placeholder 5">
            <a:extLst>
              <a:ext uri="{FF2B5EF4-FFF2-40B4-BE49-F238E27FC236}">
                <a16:creationId xmlns:a16="http://schemas.microsoft.com/office/drawing/2014/main" id="{8C60E2C6-F998-4EEC-AA5D-D8974BA1D484}"/>
              </a:ext>
            </a:extLst>
          </p:cNvPr>
          <p:cNvSpPr>
            <a:spLocks noGrp="1"/>
          </p:cNvSpPr>
          <p:nvPr>
            <p:ph idx="12"/>
          </p:nvPr>
        </p:nvSpPr>
        <p:spPr>
          <a:xfrm>
            <a:off x="3643265" y="2057400"/>
            <a:ext cx="3505200" cy="3810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Both l</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 and l2 are lights.</a:t>
            </a:r>
          </a:p>
        </p:txBody>
      </p:sp>
      <p:sp>
        <p:nvSpPr>
          <p:cNvPr id="7" name="Content Placeholder 6">
            <a:extLst>
              <a:ext uri="{FF2B5EF4-FFF2-40B4-BE49-F238E27FC236}">
                <a16:creationId xmlns:a16="http://schemas.microsoft.com/office/drawing/2014/main" id="{B5FA916D-AB8A-460B-96A9-93342E56CAE4}"/>
              </a:ext>
            </a:extLst>
          </p:cNvPr>
          <p:cNvSpPr>
            <a:spLocks noGrp="1"/>
          </p:cNvSpPr>
          <p:nvPr>
            <p:ph idx="13"/>
          </p:nvPr>
        </p:nvSpPr>
        <p:spPr>
          <a:xfrm>
            <a:off x="457200" y="2514600"/>
            <a:ext cx="5257800" cy="4199308"/>
          </a:xfrm>
        </p:spPr>
        <p:txBody>
          <a:bodyPr/>
          <a:lstStyle/>
          <a:p>
            <a:pPr marL="0" marR="0" lvl="0" indent="0" algn="l" defTabSz="457200" rtl="0" eaLnBrk="1" fontAlgn="auto" latinLnBrk="0" hangingPunct="1">
              <a:lnSpc>
                <a:spcPct val="100000"/>
              </a:lnSpc>
              <a:spcBef>
                <a:spcPts val="0"/>
              </a:spcBef>
              <a:spcAft>
                <a:spcPts val="3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live_w0 </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sym typeface="Wingdings" pitchFamily="2" charset="2"/>
              </a:rPr>
              <a: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live_l1.</a:t>
            </a:r>
            <a:endPar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endParaRPr>
          </a:p>
          <a:p>
            <a:pPr marL="0" marR="0" lvl="0" indent="0" algn="l" defTabSz="457200" rtl="0" eaLnBrk="1" fontAlgn="auto" latinLnBrk="0" hangingPunct="1">
              <a:lnSpc>
                <a:spcPct val="100000"/>
              </a:lnSpc>
              <a:spcBef>
                <a:spcPts val="0"/>
              </a:spcBef>
              <a:spcAft>
                <a:spcPts val="3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live_w1 </a:t>
            </a:r>
            <a:r>
              <a:rPr kumimoji="0" lang="en-US" sz="2400" b="1" i="0" u="none" strike="noStrike" kern="1200" cap="none" spc="0" normalizeH="0" baseline="0" noProof="0" dirty="0">
                <a:ln>
                  <a:noFill/>
                </a:ln>
                <a:solidFill>
                  <a:prstClr val="black"/>
                </a:solidFill>
                <a:effectLst/>
                <a:uLnTx/>
                <a:uFillTx/>
                <a:latin typeface="Calibri (Body)"/>
                <a:ea typeface="Cambria Math" panose="02040503050406030204" pitchFamily="18" charset="0"/>
                <a:cs typeface="Arial" panose="020B0604020202020204" pitchFamily="34" charset="0"/>
                <a:sym typeface="Symbol"/>
              </a:rPr>
              <a: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 up_s2 </a:t>
            </a:r>
            <a:r>
              <a:rPr kumimoji="0" lang="en-US" sz="2400" b="1" i="0" u="none" strike="noStrike" kern="1200" cap="none" spc="0" normalizeH="0" baseline="0" noProof="0" dirty="0">
                <a:ln>
                  <a:noFill/>
                </a:ln>
                <a:solidFill>
                  <a:prstClr val="black"/>
                </a:solidFill>
                <a:effectLst/>
                <a:uLnTx/>
                <a:uFillTx/>
                <a:latin typeface="Calibri (Body)"/>
                <a:ea typeface="Cambria Math" panose="02040503050406030204" pitchFamily="18" charset="0"/>
                <a:cs typeface="Arial" panose="020B0604020202020204" pitchFamily="34" charset="0"/>
                <a:sym typeface="Symbol"/>
              </a:rPr>
              <a:t>∧</a:t>
            </a: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ok_s2</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 </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sym typeface="Wingdings" pitchFamily="2" charset="2"/>
              </a:rPr>
              <a: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 live_w0.</a:t>
            </a:r>
            <a:endPar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endParaRPr>
          </a:p>
          <a:p>
            <a:pPr marL="0" marR="0" lvl="0" indent="0" algn="l" defTabSz="457200" rtl="0" eaLnBrk="1" fontAlgn="auto" latinLnBrk="0" hangingPunct="1">
              <a:lnSpc>
                <a:spcPct val="100000"/>
              </a:lnSpc>
              <a:spcBef>
                <a:spcPts val="0"/>
              </a:spcBef>
              <a:spcAft>
                <a:spcPts val="3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live_w2 </a:t>
            </a:r>
            <a:r>
              <a:rPr kumimoji="0" lang="en-US" sz="2400" b="1" i="0" u="none" strike="noStrike" kern="1200" cap="none" spc="0" normalizeH="0" baseline="0" noProof="0" dirty="0">
                <a:ln>
                  <a:noFill/>
                </a:ln>
                <a:solidFill>
                  <a:prstClr val="black"/>
                </a:solidFill>
                <a:effectLst/>
                <a:uLnTx/>
                <a:uFillTx/>
                <a:latin typeface="Calibri (Body)"/>
                <a:ea typeface="Cambria Math" panose="02040503050406030204" pitchFamily="18" charset="0"/>
                <a:cs typeface="Arial" panose="020B0604020202020204" pitchFamily="34" charset="0"/>
                <a:sym typeface="Symbol"/>
              </a:rPr>
              <a: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 down_s2 </a:t>
            </a:r>
            <a:r>
              <a:rPr kumimoji="0" lang="en-US" sz="2400" b="1" i="0" u="none" strike="noStrike" kern="1200" cap="none" spc="0" normalizeH="0" baseline="0" noProof="0" dirty="0">
                <a:ln>
                  <a:noFill/>
                </a:ln>
                <a:solidFill>
                  <a:prstClr val="black"/>
                </a:solidFill>
                <a:effectLst/>
                <a:uLnTx/>
                <a:uFillTx/>
                <a:latin typeface="Calibri (Body)"/>
                <a:ea typeface="Cambria Math" panose="02040503050406030204" pitchFamily="18" charset="0"/>
                <a:cs typeface="Arial" panose="020B0604020202020204" pitchFamily="34" charset="0"/>
                <a:sym typeface="Symbol"/>
              </a:rPr>
              <a:t>∧</a:t>
            </a: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ok_s2 </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sym typeface="Wingdings" pitchFamily="2" charset="2"/>
              </a:rPr>
              <a: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live_w0.</a:t>
            </a:r>
          </a:p>
          <a:p>
            <a:pPr marL="0" marR="0" lvl="0" indent="0" algn="l" defTabSz="457200" rtl="0" eaLnBrk="1" fontAlgn="auto" latinLnBrk="0" hangingPunct="1">
              <a:lnSpc>
                <a:spcPct val="100000"/>
              </a:lnSpc>
              <a:spcBef>
                <a:spcPts val="0"/>
              </a:spcBef>
              <a:spcAft>
                <a:spcPts val="3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live_w3 </a:t>
            </a:r>
            <a:r>
              <a:rPr kumimoji="0" lang="en-US" sz="2400" b="1" i="0" u="none" strike="noStrike" kern="1200" cap="none" spc="0" normalizeH="0" baseline="0" noProof="0" dirty="0">
                <a:ln>
                  <a:noFill/>
                </a:ln>
                <a:solidFill>
                  <a:prstClr val="black"/>
                </a:solidFill>
                <a:effectLst/>
                <a:uLnTx/>
                <a:uFillTx/>
                <a:latin typeface="Calibri (Body)"/>
                <a:ea typeface="Cambria Math" panose="02040503050406030204" pitchFamily="18" charset="0"/>
                <a:cs typeface="Arial" panose="020B0604020202020204" pitchFamily="34" charset="0"/>
                <a:sym typeface="Symbol"/>
              </a:rPr>
              <a: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 up_s1 </a:t>
            </a:r>
            <a:r>
              <a:rPr kumimoji="0" lang="en-US" sz="2400" b="1" i="0" u="none" strike="noStrike" kern="1200" cap="none" spc="0" normalizeH="0" baseline="0" noProof="0" dirty="0">
                <a:ln>
                  <a:noFill/>
                </a:ln>
                <a:solidFill>
                  <a:prstClr val="black"/>
                </a:solidFill>
                <a:effectLst/>
                <a:uLnTx/>
                <a:uFillTx/>
                <a:latin typeface="Calibri (Body)"/>
                <a:ea typeface="Cambria Math" panose="02040503050406030204" pitchFamily="18" charset="0"/>
                <a:cs typeface="Arial" panose="020B0604020202020204" pitchFamily="34" charset="0"/>
                <a:sym typeface="Symbol"/>
              </a:rPr>
              <a:t>∧</a:t>
            </a: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ok_s1</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 </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sym typeface="Wingdings" pitchFamily="2" charset="2"/>
              </a:rPr>
              <a: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 live_w1.</a:t>
            </a:r>
            <a:endPar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endParaRPr>
          </a:p>
          <a:p>
            <a:pPr marL="0" marR="0" lvl="0" indent="0" algn="l" defTabSz="457200" rtl="0" eaLnBrk="1" fontAlgn="auto" latinLnBrk="0" hangingPunct="1">
              <a:lnSpc>
                <a:spcPct val="100000"/>
              </a:lnSpc>
              <a:spcBef>
                <a:spcPts val="0"/>
              </a:spcBef>
              <a:spcAft>
                <a:spcPts val="3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live_w3 </a:t>
            </a:r>
            <a:r>
              <a:rPr kumimoji="0" lang="en-US" sz="2400" b="1" i="0" u="none" strike="noStrike" kern="1200" cap="none" spc="0" normalizeH="0" baseline="0" noProof="0" dirty="0">
                <a:ln>
                  <a:noFill/>
                </a:ln>
                <a:solidFill>
                  <a:prstClr val="black"/>
                </a:solidFill>
                <a:effectLst/>
                <a:uLnTx/>
                <a:uFillTx/>
                <a:latin typeface="Calibri (Body)"/>
                <a:ea typeface="Cambria Math" panose="02040503050406030204" pitchFamily="18" charset="0"/>
                <a:cs typeface="Arial" panose="020B0604020202020204" pitchFamily="34" charset="0"/>
                <a:sym typeface="Symbol"/>
              </a:rPr>
              <a: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 down_s1 </a:t>
            </a:r>
            <a:r>
              <a:rPr kumimoji="0" lang="en-US" sz="2400" b="1" i="0" u="none" strike="noStrike" kern="1200" cap="none" spc="0" normalizeH="0" baseline="0" noProof="0" dirty="0">
                <a:ln>
                  <a:noFill/>
                </a:ln>
                <a:solidFill>
                  <a:prstClr val="black"/>
                </a:solidFill>
                <a:effectLst/>
                <a:uLnTx/>
                <a:uFillTx/>
                <a:latin typeface="Calibri (Body)"/>
                <a:ea typeface="Cambria Math" panose="02040503050406030204" pitchFamily="18" charset="0"/>
                <a:cs typeface="Arial" panose="020B0604020202020204" pitchFamily="34" charset="0"/>
                <a:sym typeface="Symbol"/>
              </a:rPr>
              <a:t>∧</a:t>
            </a: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ok_s1 </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sym typeface="Wingdings" pitchFamily="2" charset="2"/>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live_w2.</a:t>
            </a:r>
          </a:p>
          <a:p>
            <a:pPr marL="0" marR="0" lvl="0" indent="0" algn="l" defTabSz="457200" rtl="0" eaLnBrk="1" fontAlgn="auto" latinLnBrk="0" hangingPunct="1">
              <a:lnSpc>
                <a:spcPct val="100000"/>
              </a:lnSpc>
              <a:spcBef>
                <a:spcPts val="0"/>
              </a:spcBef>
              <a:spcAft>
                <a:spcPts val="3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live_w4 </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sym typeface="Wingdings" pitchFamily="2" charset="2"/>
              </a:rPr>
              <a: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live_l2.</a:t>
            </a:r>
            <a:endPar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endParaRPr>
          </a:p>
          <a:p>
            <a:pPr marL="0" marR="0" lvl="0" indent="0" algn="l" defTabSz="457200" rtl="0" eaLnBrk="1" fontAlgn="auto" latinLnBrk="0" hangingPunct="1">
              <a:lnSpc>
                <a:spcPct val="100000"/>
              </a:lnSpc>
              <a:spcBef>
                <a:spcPts val="0"/>
              </a:spcBef>
              <a:spcAft>
                <a:spcPts val="3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live_w3 </a:t>
            </a:r>
            <a:r>
              <a:rPr kumimoji="0" lang="en-US" sz="2400" b="1" i="0" u="none" strike="noStrike" kern="1200" cap="none" spc="0" normalizeH="0" baseline="0" noProof="0" dirty="0">
                <a:ln>
                  <a:noFill/>
                </a:ln>
                <a:solidFill>
                  <a:prstClr val="black"/>
                </a:solidFill>
                <a:effectLst/>
                <a:uLnTx/>
                <a:uFillTx/>
                <a:latin typeface="Calibri (Body)"/>
                <a:ea typeface="Cambria Math" panose="02040503050406030204" pitchFamily="18" charset="0"/>
                <a:cs typeface="Arial" panose="020B0604020202020204" pitchFamily="34" charset="0"/>
                <a:sym typeface="Symbol"/>
              </a:rPr>
              <a: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 up_s3 </a:t>
            </a:r>
            <a:r>
              <a:rPr kumimoji="0" lang="en-US" sz="2400" b="1" i="0" u="none" strike="noStrike" kern="1200" cap="none" spc="0" normalizeH="0" baseline="0" noProof="0" dirty="0">
                <a:ln>
                  <a:noFill/>
                </a:ln>
                <a:solidFill>
                  <a:prstClr val="black"/>
                </a:solidFill>
                <a:effectLst/>
                <a:uLnTx/>
                <a:uFillTx/>
                <a:latin typeface="Calibri (Body)"/>
                <a:ea typeface="Cambria Math" panose="02040503050406030204" pitchFamily="18" charset="0"/>
                <a:cs typeface="Arial" panose="020B0604020202020204" pitchFamily="34" charset="0"/>
                <a:sym typeface="Symbol"/>
              </a:rPr>
              <a:t>∧</a:t>
            </a: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ok_s3</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 </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sym typeface="Wingdings" pitchFamily="2" charset="2"/>
              </a:rPr>
              <a: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 live_w4.</a:t>
            </a:r>
            <a:endPar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endParaRPr>
          </a:p>
          <a:p>
            <a:pPr marL="0" marR="0" lvl="0" indent="0" algn="l" defTabSz="457200" rtl="0" eaLnBrk="1" fontAlgn="auto" latinLnBrk="0" hangingPunct="1">
              <a:lnSpc>
                <a:spcPct val="100000"/>
              </a:lnSpc>
              <a:spcBef>
                <a:spcPts val="0"/>
              </a:spcBef>
              <a:spcAft>
                <a:spcPts val="300"/>
              </a:spcAft>
              <a:buClrTx/>
              <a:buSzTx/>
              <a:buFont typeface="Arial" panose="020B0604020202020204" pitchFamily="34" charset="0"/>
              <a:buNone/>
              <a:tabLst/>
              <a:defRPr/>
            </a:pPr>
            <a:r>
              <a:rPr kumimoji="0" lang="en-US" sz="24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sym typeface="Wingdings" pitchFamily="2" charset="2"/>
              </a:rPr>
              <a:t>live_outside</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 </a:t>
            </a:r>
            <a:r>
              <a:rPr kumimoji="0" lang="en-US" sz="2400" b="1" i="0" u="none" strike="noStrike" kern="1200" cap="none" spc="0" normalizeH="0" baseline="0" noProof="0" dirty="0">
                <a:ln>
                  <a:noFill/>
                </a:ln>
                <a:solidFill>
                  <a:prstClr val="black"/>
                </a:solidFill>
                <a:effectLst/>
                <a:uLnTx/>
                <a:uFillTx/>
                <a:latin typeface="Calibri (Body)"/>
                <a:ea typeface="Cambria Math" panose="02040503050406030204" pitchFamily="18" charset="0"/>
                <a:cs typeface="Arial" panose="020B0604020202020204" pitchFamily="34" charset="0"/>
                <a:sym typeface="Symbol"/>
              </a:rPr>
              <a:t>∧</a:t>
            </a: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ok_cb1</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 </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sym typeface="Wingdings" pitchFamily="2" charset="2"/>
              </a:rPr>
              <a: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 live_w3.</a:t>
            </a:r>
            <a:endPar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endParaRPr>
          </a:p>
          <a:p>
            <a:pPr marL="0" marR="0" lvl="0" indent="0" algn="l" defTabSz="457200" rtl="0" eaLnBrk="1" fontAlgn="auto" latinLnBrk="0" hangingPunct="1">
              <a:lnSpc>
                <a:spcPct val="100000"/>
              </a:lnSpc>
              <a:spcBef>
                <a:spcPts val="0"/>
              </a:spcBef>
              <a:spcAft>
                <a:spcPts val="3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light_l1 </a:t>
            </a:r>
            <a:r>
              <a:rPr kumimoji="0" lang="en-US" sz="2400" b="1" i="0" u="none" strike="noStrike" kern="1200" cap="none" spc="0" normalizeH="0" baseline="0" noProof="0" dirty="0">
                <a:ln>
                  <a:noFill/>
                </a:ln>
                <a:solidFill>
                  <a:prstClr val="black"/>
                </a:solidFill>
                <a:effectLst/>
                <a:uLnTx/>
                <a:uFillTx/>
                <a:latin typeface="Calibri (Body)"/>
                <a:ea typeface="Cambria Math" panose="02040503050406030204" pitchFamily="18" charset="0"/>
                <a:cs typeface="Arial" panose="020B0604020202020204" pitchFamily="34" charset="0"/>
                <a:sym typeface="Symbol"/>
              </a:rPr>
              <a:t>∧</a:t>
            </a: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live_l1</a:t>
            </a: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 </a:t>
            </a:r>
            <a:r>
              <a:rPr kumimoji="0" lang="en-US" sz="2400" b="1" i="0" u="none" strike="noStrike" kern="1200" cap="none" spc="0" normalizeH="0" baseline="0" noProof="0" dirty="0">
                <a:ln>
                  <a:noFill/>
                </a:ln>
                <a:solidFill>
                  <a:prstClr val="black"/>
                </a:solidFill>
                <a:effectLst/>
                <a:uLnTx/>
                <a:uFillTx/>
                <a:latin typeface="Calibri (Body)"/>
                <a:ea typeface="Cambria Math" panose="02040503050406030204" pitchFamily="18" charset="0"/>
                <a:cs typeface="Arial" panose="020B0604020202020204" pitchFamily="34" charset="0"/>
                <a:sym typeface="Symbol"/>
              </a:rPr>
              <a:t>∧</a:t>
            </a: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ok_l1</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 </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sym typeface="Wingdings" pitchFamily="2" charset="2"/>
              </a:rPr>
              <a: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 lit_l1.</a:t>
            </a:r>
            <a:endPar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endParaRPr>
          </a:p>
          <a:p>
            <a:pPr marL="0" marR="0" lvl="0" indent="0" algn="l" defTabSz="457200" rtl="0" eaLnBrk="1" fontAlgn="auto" latinLnBrk="0" hangingPunct="1">
              <a:lnSpc>
                <a:spcPct val="100000"/>
              </a:lnSpc>
              <a:spcBef>
                <a:spcPts val="0"/>
              </a:spcBef>
              <a:spcAft>
                <a:spcPts val="3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light_l2 </a:t>
            </a:r>
            <a:r>
              <a:rPr kumimoji="0" lang="en-US" sz="2400" b="1" i="0" u="none" strike="noStrike" kern="1200" cap="none" spc="0" normalizeH="0" baseline="0" noProof="0" dirty="0">
                <a:ln>
                  <a:noFill/>
                </a:ln>
                <a:solidFill>
                  <a:prstClr val="black"/>
                </a:solidFill>
                <a:effectLst/>
                <a:uLnTx/>
                <a:uFillTx/>
                <a:latin typeface="Calibri (Body)"/>
                <a:ea typeface="Cambria Math" panose="02040503050406030204" pitchFamily="18" charset="0"/>
                <a:cs typeface="Arial" panose="020B0604020202020204" pitchFamily="34" charset="0"/>
                <a:sym typeface="Symbol"/>
              </a:rPr>
              <a:t>∧</a:t>
            </a: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live_l2</a:t>
            </a: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 </a:t>
            </a:r>
            <a:r>
              <a:rPr kumimoji="0" lang="en-US" sz="2400" b="1" i="0" u="none" strike="noStrike" kern="1200" cap="none" spc="0" normalizeH="0" baseline="0" noProof="0" dirty="0">
                <a:ln>
                  <a:noFill/>
                </a:ln>
                <a:solidFill>
                  <a:prstClr val="black"/>
                </a:solidFill>
                <a:effectLst/>
                <a:uLnTx/>
                <a:uFillTx/>
                <a:latin typeface="Calibri (Body)"/>
                <a:ea typeface="Cambria Math" panose="02040503050406030204" pitchFamily="18" charset="0"/>
                <a:cs typeface="Arial" panose="020B0604020202020204" pitchFamily="34" charset="0"/>
                <a:sym typeface="Symbol"/>
              </a:rPr>
              <a:t>∧</a:t>
            </a: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rPr>
              <a:t>ok_l2 </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sym typeface="Wingdings" pitchFamily="2" charset="2"/>
              </a:rPr>
              <a: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Wingdings" pitchFamily="2" charset="2"/>
              </a:rPr>
              <a:t> lit_l2.</a:t>
            </a:r>
            <a:endPar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sym typeface="Symbol"/>
            </a:endParaRPr>
          </a:p>
        </p:txBody>
      </p:sp>
      <p:cxnSp>
        <p:nvCxnSpPr>
          <p:cNvPr id="16" name="Straight Arrow Connector 5">
            <a:extLst>
              <a:ext uri="{FF2B5EF4-FFF2-40B4-BE49-F238E27FC236}">
                <a16:creationId xmlns:a16="http://schemas.microsoft.com/office/drawing/2014/main" id="{AEA5E066-C468-4884-9B15-55F12B7F7EB1}"/>
              </a:ext>
              <a:ext uri="{C183D7F6-B498-43B3-948B-1728B52AA6E4}">
                <adec:decorative xmlns:adec="http://schemas.microsoft.com/office/drawing/2017/decorative" val="1"/>
              </a:ext>
            </a:extLst>
          </p:cNvPr>
          <p:cNvCxnSpPr/>
          <p:nvPr/>
        </p:nvCxnSpPr>
        <p:spPr>
          <a:xfrm flipH="1">
            <a:off x="5486400" y="3596640"/>
            <a:ext cx="457200" cy="0"/>
          </a:xfrm>
          <a:prstGeom prst="straightConnector1">
            <a:avLst/>
          </a:prstGeom>
          <a:ln w="28575">
            <a:solidFill>
              <a:srgbClr val="04617B"/>
            </a:solidFill>
            <a:tailEnd type="triangle" w="lg" len="lg"/>
          </a:ln>
          <a:effectLst/>
        </p:spPr>
        <p:style>
          <a:lnRef idx="2">
            <a:schemeClr val="accent1"/>
          </a:lnRef>
          <a:fillRef idx="0">
            <a:schemeClr val="accent1"/>
          </a:fillRef>
          <a:effectRef idx="1">
            <a:schemeClr val="accent1"/>
          </a:effectRef>
          <a:fontRef idx="minor">
            <a:schemeClr val="tx1"/>
          </a:fontRef>
        </p:style>
      </p:cxnSp>
      <p:sp>
        <p:nvSpPr>
          <p:cNvPr id="8" name="Content Placeholder 7">
            <a:extLst>
              <a:ext uri="{FF2B5EF4-FFF2-40B4-BE49-F238E27FC236}">
                <a16:creationId xmlns:a16="http://schemas.microsoft.com/office/drawing/2014/main" id="{EE9DBFF3-D661-439D-9477-5F6E7BA52F92}"/>
              </a:ext>
            </a:extLst>
          </p:cNvPr>
          <p:cNvSpPr>
            <a:spLocks noGrp="1"/>
          </p:cNvSpPr>
          <p:nvPr>
            <p:ph idx="14"/>
          </p:nvPr>
        </p:nvSpPr>
        <p:spPr>
          <a:xfrm>
            <a:off x="5971032" y="2788920"/>
            <a:ext cx="3017520" cy="155448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If s2 is ok and s2 is in a down position and w2 has current, then w0 has current.</a:t>
            </a:r>
          </a:p>
        </p:txBody>
      </p:sp>
      <p:sp>
        <p:nvSpPr>
          <p:cNvPr id="15" name="Slide Number Placeholder 5">
            <a:extLst>
              <a:ext uri="{FF2B5EF4-FFF2-40B4-BE49-F238E27FC236}">
                <a16:creationId xmlns:a16="http://schemas.microsoft.com/office/drawing/2014/main" id="{A5096F87-5AE0-47F1-A4B6-02DEC60D362C}"/>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36</a:t>
            </a:fld>
            <a:endParaRPr lang="en-US" dirty="0">
              <a:solidFill>
                <a:schemeClr val="bg1"/>
              </a:solidFill>
            </a:endParaRPr>
          </a:p>
        </p:txBody>
      </p:sp>
    </p:spTree>
    <p:extLst>
      <p:ext uri="{BB962C8B-B14F-4D97-AF65-F5344CB8AC3E}">
        <p14:creationId xmlns:p14="http://schemas.microsoft.com/office/powerpoint/2010/main" val="2114673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Observations (</a:t>
            </a:r>
            <a:r>
              <a:rPr lang="en-US" i="1" dirty="0"/>
              <a:t>opt</a:t>
            </a:r>
            <a:r>
              <a:rPr lang="en-US" dirty="0"/>
              <a:t>)</a:t>
            </a:r>
          </a:p>
        </p:txBody>
      </p:sp>
      <p:sp>
        <p:nvSpPr>
          <p:cNvPr id="3" name="Content Placeholder 2"/>
          <p:cNvSpPr>
            <a:spLocks noGrp="1"/>
          </p:cNvSpPr>
          <p:nvPr>
            <p:ph idx="1"/>
          </p:nvPr>
        </p:nvSpPr>
        <p:spPr>
          <a:xfrm>
            <a:off x="457200" y="1295400"/>
            <a:ext cx="8229600" cy="5257800"/>
          </a:xfrm>
        </p:spPr>
        <p:txBody>
          <a:bodyPr/>
          <a:lstStyle/>
          <a:p>
            <a:r>
              <a:rPr lang="en-US" dirty="0">
                <a:latin typeface="Calibri (Body)"/>
              </a:rPr>
              <a:t>Observations need to be added to the KB.</a:t>
            </a:r>
          </a:p>
          <a:p>
            <a:pPr marL="0" lvl="1" indent="0">
              <a:buNone/>
            </a:pPr>
            <a:r>
              <a:rPr lang="en-US" dirty="0">
                <a:latin typeface="Calibri (Body)"/>
              </a:rPr>
              <a:t>Both Switches up.</a:t>
            </a:r>
          </a:p>
          <a:p>
            <a:pPr marL="347472" lvl="2" indent="-347472"/>
            <a:r>
              <a:rPr lang="en-US" dirty="0">
                <a:latin typeface="Calibri (Body)"/>
              </a:rPr>
              <a:t>up_s1.</a:t>
            </a:r>
          </a:p>
          <a:p>
            <a:pPr marL="347472" lvl="2" indent="-347472"/>
            <a:r>
              <a:rPr lang="en-US" dirty="0">
                <a:latin typeface="Calibri (Body)"/>
              </a:rPr>
              <a:t>up_s2.</a:t>
            </a:r>
          </a:p>
          <a:p>
            <a:pPr marL="0" lvl="1" indent="0">
              <a:buNone/>
            </a:pPr>
            <a:r>
              <a:rPr lang="en-US" dirty="0">
                <a:latin typeface="Calibri (Body)"/>
              </a:rPr>
              <a:t>Both lights are dark.</a:t>
            </a:r>
          </a:p>
          <a:p>
            <a:pPr marL="347472" lvl="2" indent="-347472"/>
            <a:r>
              <a:rPr lang="en-US" b="1" dirty="0">
                <a:latin typeface="Cambria Math" panose="02040503050406030204" pitchFamily="18" charset="0"/>
                <a:ea typeface="Cambria Math" panose="02040503050406030204" pitchFamily="18" charset="0"/>
                <a:sym typeface="Symbol"/>
              </a:rPr>
              <a:t>¬ </a:t>
            </a:r>
            <a:r>
              <a:rPr lang="en-US" dirty="0">
                <a:latin typeface="Calibri (Body)"/>
              </a:rPr>
              <a:t>lit_l1.</a:t>
            </a:r>
          </a:p>
          <a:p>
            <a:pPr marL="347472" lvl="2" indent="-347472"/>
            <a:r>
              <a:rPr lang="en-US" b="1" dirty="0">
                <a:latin typeface="Cambria Math" panose="02040503050406030204" pitchFamily="18" charset="0"/>
                <a:ea typeface="Cambria Math" panose="02040503050406030204" pitchFamily="18" charset="0"/>
                <a:sym typeface="Symbol"/>
              </a:rPr>
              <a:t>¬</a:t>
            </a:r>
            <a:r>
              <a:rPr lang="en-US" b="1" dirty="0">
                <a:sym typeface="Symbol"/>
              </a:rPr>
              <a:t> </a:t>
            </a:r>
            <a:r>
              <a:rPr lang="en-US" dirty="0">
                <a:latin typeface="Calibri (Body)"/>
              </a:rPr>
              <a:t>lit_l2.</a:t>
            </a:r>
          </a:p>
        </p:txBody>
      </p:sp>
      <p:sp>
        <p:nvSpPr>
          <p:cNvPr id="4" name="Slide Number Placeholder 5">
            <a:extLst>
              <a:ext uri="{FF2B5EF4-FFF2-40B4-BE49-F238E27FC236}">
                <a16:creationId xmlns:a16="http://schemas.microsoft.com/office/drawing/2014/main" id="{1883EBDB-79E9-46DC-BDC6-B69E077CF7E5}"/>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37</a:t>
            </a:fld>
            <a:endParaRPr lang="en-US" dirty="0">
              <a:solidFill>
                <a:schemeClr val="bg1"/>
              </a:solidFill>
            </a:endParaRPr>
          </a:p>
        </p:txBody>
      </p:sp>
    </p:spTree>
    <p:extLst>
      <p:ext uri="{BB962C8B-B14F-4D97-AF65-F5344CB8AC3E}">
        <p14:creationId xmlns:p14="http://schemas.microsoft.com/office/powerpoint/2010/main" val="13067323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Diagnosis (</a:t>
            </a:r>
            <a:r>
              <a:rPr lang="en-US" i="1" dirty="0"/>
              <a:t>opt</a:t>
            </a:r>
            <a:r>
              <a:rPr lang="en-US" dirty="0"/>
              <a:t>)</a:t>
            </a:r>
          </a:p>
        </p:txBody>
      </p:sp>
      <p:sp>
        <p:nvSpPr>
          <p:cNvPr id="3" name="Content Placeholder 2"/>
          <p:cNvSpPr>
            <a:spLocks noGrp="1"/>
          </p:cNvSpPr>
          <p:nvPr>
            <p:ph idx="1"/>
          </p:nvPr>
        </p:nvSpPr>
        <p:spPr>
          <a:xfrm>
            <a:off x="457200" y="1295400"/>
            <a:ext cx="8412480" cy="5257800"/>
          </a:xfrm>
        </p:spPr>
        <p:txBody>
          <a:bodyPr/>
          <a:lstStyle/>
          <a:p>
            <a:pPr>
              <a:lnSpc>
                <a:spcPct val="90000"/>
              </a:lnSpc>
              <a:spcBef>
                <a:spcPts val="600"/>
              </a:spcBef>
            </a:pPr>
            <a:r>
              <a:rPr lang="en-US" sz="2400" dirty="0">
                <a:latin typeface="Calibri (Body)"/>
              </a:rPr>
              <a:t>We assume that the components are working  ok,  unless we are forced to assume otherwise. These atoms are called </a:t>
            </a:r>
            <a:r>
              <a:rPr lang="en-US" sz="2400" i="1" dirty="0">
                <a:latin typeface="Calibri (Body)"/>
              </a:rPr>
              <a:t>assumables</a:t>
            </a:r>
            <a:r>
              <a:rPr lang="en-US" sz="2400" dirty="0">
                <a:latin typeface="Calibri (Body)"/>
              </a:rPr>
              <a:t>.</a:t>
            </a:r>
          </a:p>
          <a:p>
            <a:pPr>
              <a:lnSpc>
                <a:spcPct val="90000"/>
              </a:lnSpc>
              <a:spcBef>
                <a:spcPts val="600"/>
              </a:spcBef>
            </a:pPr>
            <a:r>
              <a:rPr lang="en-US" sz="2400" dirty="0">
                <a:latin typeface="Calibri (Body)"/>
              </a:rPr>
              <a:t>The assumables (ok_cb1, ok_s1, ok_s2, ok_s3, ok_l1, ok_l2) represent the assumption that we assume that the switches, lights, and circuit breakers are ok.</a:t>
            </a:r>
          </a:p>
          <a:p>
            <a:pPr>
              <a:lnSpc>
                <a:spcPct val="90000"/>
              </a:lnSpc>
              <a:spcBef>
                <a:spcPts val="600"/>
              </a:spcBef>
            </a:pPr>
            <a:r>
              <a:rPr lang="en-US" sz="2400" dirty="0">
                <a:latin typeface="Calibri (Body)"/>
              </a:rPr>
              <a:t>If the system is working correctly (all assumables are true), the observations and the knowledge base are consistent (i.e., satisfiable).</a:t>
            </a:r>
          </a:p>
          <a:p>
            <a:pPr>
              <a:lnSpc>
                <a:spcPct val="90000"/>
              </a:lnSpc>
              <a:spcBef>
                <a:spcPts val="600"/>
              </a:spcBef>
            </a:pPr>
            <a:r>
              <a:rPr lang="en-US" sz="2400" dirty="0">
                <a:latin typeface="Calibri (Body)"/>
              </a:rPr>
              <a:t>The augmented knowledge base is clearly not consistent if the assumables are all true. The switches are both up, but the lights are not lit. Some of the assumables must then be false. This is the basis for the method to diagnose possible faults in the system.</a:t>
            </a:r>
          </a:p>
          <a:p>
            <a:pPr>
              <a:lnSpc>
                <a:spcPct val="90000"/>
              </a:lnSpc>
              <a:spcBef>
                <a:spcPts val="600"/>
              </a:spcBef>
            </a:pPr>
            <a:r>
              <a:rPr lang="en-US" sz="2400" dirty="0">
                <a:latin typeface="Calibri (Body)"/>
              </a:rPr>
              <a:t>A diagnosis is a minimal set of assumables which must be false to explain the observations of the system.</a:t>
            </a:r>
          </a:p>
        </p:txBody>
      </p:sp>
      <p:sp>
        <p:nvSpPr>
          <p:cNvPr id="4" name="Slide Number Placeholder 5">
            <a:extLst>
              <a:ext uri="{FF2B5EF4-FFF2-40B4-BE49-F238E27FC236}">
                <a16:creationId xmlns:a16="http://schemas.microsoft.com/office/drawing/2014/main" id="{B6E0C6C1-697C-46D6-82E7-46F7752DA87E}"/>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38</a:t>
            </a:fld>
            <a:endParaRPr lang="en-US" dirty="0">
              <a:solidFill>
                <a:schemeClr val="bg1"/>
              </a:solidFill>
            </a:endParaRPr>
          </a:p>
        </p:txBody>
      </p:sp>
    </p:spTree>
    <p:extLst>
      <p:ext uri="{BB962C8B-B14F-4D97-AF65-F5344CB8AC3E}">
        <p14:creationId xmlns:p14="http://schemas.microsoft.com/office/powerpoint/2010/main" val="282276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Diagnostic Results (</a:t>
            </a:r>
            <a:r>
              <a:rPr lang="en-US" i="1" dirty="0"/>
              <a:t>opt</a:t>
            </a:r>
            <a:r>
              <a:rPr lang="en-US" dirty="0"/>
              <a:t>)</a:t>
            </a:r>
          </a:p>
        </p:txBody>
      </p:sp>
      <p:sp>
        <p:nvSpPr>
          <p:cNvPr id="3" name="Content Placeholder 2"/>
          <p:cNvSpPr>
            <a:spLocks noGrp="1"/>
          </p:cNvSpPr>
          <p:nvPr>
            <p:ph idx="1"/>
          </p:nvPr>
        </p:nvSpPr>
        <p:spPr>
          <a:xfrm>
            <a:off x="457200" y="1295400"/>
            <a:ext cx="8412480" cy="5257800"/>
          </a:xfrm>
        </p:spPr>
        <p:txBody>
          <a:bodyPr/>
          <a:lstStyle/>
          <a:p>
            <a:pPr>
              <a:spcBef>
                <a:spcPts val="600"/>
              </a:spcBef>
            </a:pPr>
            <a:r>
              <a:rPr lang="en-US" sz="2400" dirty="0">
                <a:latin typeface="Calibri (Body)"/>
              </a:rPr>
              <a:t>See </a:t>
            </a:r>
            <a:r>
              <a:rPr lang="en-US" sz="2400" i="1" dirty="0">
                <a:latin typeface="Calibri (Body)"/>
              </a:rPr>
              <a:t>Artificial Intelligence: Foundations of Computational Agents </a:t>
            </a:r>
            <a:r>
              <a:rPr lang="en-US" sz="2400" dirty="0">
                <a:latin typeface="Calibri (Body)"/>
              </a:rPr>
              <a:t>(by David Poole and Alan </a:t>
            </a:r>
            <a:r>
              <a:rPr lang="en-US" sz="2400" dirty="0" err="1">
                <a:latin typeface="Calibri (Body)"/>
              </a:rPr>
              <a:t>Mackworth</a:t>
            </a:r>
            <a:r>
              <a:rPr lang="en-US" sz="2400" dirty="0">
                <a:latin typeface="Calibri (Body)"/>
              </a:rPr>
              <a:t>, 2010) for details on this problem and how the  method of consistency based diagnosis can determine possible diagnoses for the electrical system. </a:t>
            </a:r>
          </a:p>
          <a:p>
            <a:pPr>
              <a:spcBef>
                <a:spcPts val="600"/>
              </a:spcBef>
            </a:pPr>
            <a:r>
              <a:rPr lang="en-US" sz="2400" dirty="0">
                <a:latin typeface="Calibri (Body)"/>
              </a:rPr>
              <a:t>The approach yields 7 possible faults in the system. At least one of these must hold:</a:t>
            </a:r>
          </a:p>
          <a:p>
            <a:pPr marL="347472" lvl="1">
              <a:spcBef>
                <a:spcPts val="0"/>
              </a:spcBef>
            </a:pPr>
            <a:r>
              <a:rPr lang="en-US" sz="2000" dirty="0">
                <a:latin typeface="Calibri (Body)"/>
              </a:rPr>
              <a:t>Circuit Breaker 1 is not ok.</a:t>
            </a:r>
          </a:p>
          <a:p>
            <a:pPr marL="347472" lvl="1">
              <a:spcBef>
                <a:spcPts val="0"/>
              </a:spcBef>
            </a:pPr>
            <a:r>
              <a:rPr lang="en-US" sz="2000" dirty="0">
                <a:latin typeface="Calibri (Body)"/>
              </a:rPr>
              <a:t>Both Switch 1 and Switch 2 are not ok.</a:t>
            </a:r>
          </a:p>
          <a:p>
            <a:pPr marL="347472" lvl="1">
              <a:spcBef>
                <a:spcPts val="0"/>
              </a:spcBef>
            </a:pPr>
            <a:r>
              <a:rPr lang="en-US" sz="2000" dirty="0">
                <a:latin typeface="Calibri (Body)"/>
              </a:rPr>
              <a:t>Both Switch 1 and Light 2 are not ok.</a:t>
            </a:r>
          </a:p>
          <a:p>
            <a:pPr marL="347472" lvl="1">
              <a:spcBef>
                <a:spcPts val="0"/>
              </a:spcBef>
            </a:pPr>
            <a:r>
              <a:rPr lang="en-US" sz="2000" dirty="0">
                <a:latin typeface="Calibri (Body)"/>
              </a:rPr>
              <a:t>Both Switch 2 and Switch 3 are not ok.</a:t>
            </a:r>
          </a:p>
          <a:p>
            <a:pPr marL="347472" lvl="1">
              <a:spcBef>
                <a:spcPts val="0"/>
              </a:spcBef>
            </a:pPr>
            <a:r>
              <a:rPr lang="en-US" sz="2000" dirty="0">
                <a:latin typeface="Calibri (Body)"/>
              </a:rPr>
              <a:t>Both Switch 2 and Light 2 are not ok.</a:t>
            </a:r>
          </a:p>
          <a:p>
            <a:pPr marL="347472" lvl="1">
              <a:spcBef>
                <a:spcPts val="0"/>
              </a:spcBef>
            </a:pPr>
            <a:r>
              <a:rPr lang="en-US" sz="2000" dirty="0">
                <a:latin typeface="Calibri (Body)"/>
              </a:rPr>
              <a:t>Both Light 1 and Switch 3 are not ok.</a:t>
            </a:r>
          </a:p>
          <a:p>
            <a:pPr marL="347472" lvl="1">
              <a:spcBef>
                <a:spcPts val="0"/>
              </a:spcBef>
            </a:pPr>
            <a:r>
              <a:rPr lang="en-US" sz="2000" dirty="0">
                <a:latin typeface="Calibri (Body)"/>
              </a:rPr>
              <a:t>Both Light 1 and Light 2 are not ok.</a:t>
            </a:r>
          </a:p>
        </p:txBody>
      </p:sp>
      <p:sp>
        <p:nvSpPr>
          <p:cNvPr id="4" name="Slide Number Placeholder 5">
            <a:extLst>
              <a:ext uri="{FF2B5EF4-FFF2-40B4-BE49-F238E27FC236}">
                <a16:creationId xmlns:a16="http://schemas.microsoft.com/office/drawing/2014/main" id="{E54D7784-85D7-456D-BB95-8047D1E36FF9}"/>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39</a:t>
            </a:fld>
            <a:endParaRPr lang="en-US" dirty="0">
              <a:solidFill>
                <a:schemeClr val="bg1"/>
              </a:solidFill>
            </a:endParaRPr>
          </a:p>
        </p:txBody>
      </p:sp>
    </p:spTree>
    <p:extLst>
      <p:ext uri="{BB962C8B-B14F-4D97-AF65-F5344CB8AC3E}">
        <p14:creationId xmlns:p14="http://schemas.microsoft.com/office/powerpoint/2010/main" val="1830472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62200"/>
            <a:ext cx="9144000" cy="1188720"/>
          </a:xfrm>
        </p:spPr>
        <p:txBody>
          <a:bodyPr/>
          <a:lstStyle/>
          <a:p>
            <a:r>
              <a:rPr lang="en-US" sz="6000" b="1" dirty="0"/>
              <a:t>Propositional Logic </a:t>
            </a:r>
          </a:p>
        </p:txBody>
      </p:sp>
      <p:sp>
        <p:nvSpPr>
          <p:cNvPr id="3" name="Content Placeholder 2"/>
          <p:cNvSpPr>
            <a:spLocks noGrp="1"/>
          </p:cNvSpPr>
          <p:nvPr>
            <p:ph idx="1"/>
          </p:nvPr>
        </p:nvSpPr>
        <p:spPr>
          <a:xfrm>
            <a:off x="3200400" y="3810000"/>
            <a:ext cx="2743200" cy="640080"/>
          </a:xfrm>
        </p:spPr>
        <p:txBody>
          <a:bodyPr/>
          <a:lstStyle/>
          <a:p>
            <a:pPr algn="ctr"/>
            <a:r>
              <a:rPr lang="en-US" dirty="0"/>
              <a:t>Section 1.1</a:t>
            </a:r>
          </a:p>
        </p:txBody>
      </p:sp>
      <p:sp>
        <p:nvSpPr>
          <p:cNvPr id="4" name="Slide Number Placeholder 5">
            <a:extLst>
              <a:ext uri="{FF2B5EF4-FFF2-40B4-BE49-F238E27FC236}">
                <a16:creationId xmlns:a16="http://schemas.microsoft.com/office/drawing/2014/main" id="{6AD67A23-5E28-4455-8DE7-30D142D2528A}"/>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4</a:t>
            </a:fld>
            <a:endParaRPr lang="en-US" dirty="0">
              <a:solidFill>
                <a:schemeClr val="bg1"/>
              </a:solidFill>
            </a:endParaRPr>
          </a:p>
        </p:txBody>
      </p:sp>
    </p:spTree>
    <p:extLst>
      <p:ext uri="{BB962C8B-B14F-4D97-AF65-F5344CB8AC3E}">
        <p14:creationId xmlns:p14="http://schemas.microsoft.com/office/powerpoint/2010/main" val="8159657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8800"/>
            <a:ext cx="9144000" cy="1722120"/>
          </a:xfrm>
        </p:spPr>
        <p:txBody>
          <a:bodyPr/>
          <a:lstStyle/>
          <a:p>
            <a:r>
              <a:rPr lang="en-US" sz="6000" b="1" dirty="0"/>
              <a:t>Propositional Equivalences</a:t>
            </a:r>
          </a:p>
        </p:txBody>
      </p:sp>
      <p:sp>
        <p:nvSpPr>
          <p:cNvPr id="3" name="Content Placeholder 2"/>
          <p:cNvSpPr>
            <a:spLocks noGrp="1"/>
          </p:cNvSpPr>
          <p:nvPr>
            <p:ph idx="1"/>
          </p:nvPr>
        </p:nvSpPr>
        <p:spPr>
          <a:xfrm>
            <a:off x="3200400" y="3810000"/>
            <a:ext cx="2743200" cy="640080"/>
          </a:xfrm>
        </p:spPr>
        <p:txBody>
          <a:bodyPr/>
          <a:lstStyle/>
          <a:p>
            <a:pPr algn="ctr"/>
            <a:r>
              <a:rPr lang="en-US" dirty="0"/>
              <a:t>Section 1.3</a:t>
            </a:r>
          </a:p>
        </p:txBody>
      </p:sp>
      <p:sp>
        <p:nvSpPr>
          <p:cNvPr id="4" name="Slide Number Placeholder 5">
            <a:extLst>
              <a:ext uri="{FF2B5EF4-FFF2-40B4-BE49-F238E27FC236}">
                <a16:creationId xmlns:a16="http://schemas.microsoft.com/office/drawing/2014/main" id="{7109923C-CECA-42CC-9A0F-8AD5889D3316}"/>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40</a:t>
            </a:fld>
            <a:endParaRPr lang="en-US" dirty="0">
              <a:solidFill>
                <a:schemeClr val="bg1"/>
              </a:solidFill>
            </a:endParaRPr>
          </a:p>
        </p:txBody>
      </p:sp>
    </p:spTree>
    <p:extLst>
      <p:ext uri="{BB962C8B-B14F-4D97-AF65-F5344CB8AC3E}">
        <p14:creationId xmlns:p14="http://schemas.microsoft.com/office/powerpoint/2010/main" val="29923237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Summary</a:t>
            </a:r>
            <a:r>
              <a:rPr lang="en-US" sz="1500" dirty="0"/>
              <a:t> 2</a:t>
            </a:r>
            <a:endParaRPr lang="en-US" dirty="0"/>
          </a:p>
        </p:txBody>
      </p:sp>
      <p:sp>
        <p:nvSpPr>
          <p:cNvPr id="3" name="Content Placeholder 2"/>
          <p:cNvSpPr>
            <a:spLocks noGrp="1"/>
          </p:cNvSpPr>
          <p:nvPr>
            <p:ph idx="1"/>
          </p:nvPr>
        </p:nvSpPr>
        <p:spPr>
          <a:xfrm>
            <a:off x="457200" y="1295400"/>
            <a:ext cx="8412480" cy="5257800"/>
          </a:xfrm>
        </p:spPr>
        <p:txBody>
          <a:bodyPr/>
          <a:lstStyle/>
          <a:p>
            <a:pPr>
              <a:spcBef>
                <a:spcPts val="600"/>
              </a:spcBef>
            </a:pPr>
            <a:r>
              <a:rPr lang="en-US" sz="3000" dirty="0">
                <a:latin typeface="Calibri (Body)"/>
              </a:rPr>
              <a:t>Tautologies, Contradictions, and Contingencies. </a:t>
            </a:r>
          </a:p>
          <a:p>
            <a:pPr>
              <a:spcBef>
                <a:spcPts val="600"/>
              </a:spcBef>
            </a:pPr>
            <a:r>
              <a:rPr lang="en-US" sz="3000" dirty="0">
                <a:latin typeface="Calibri (Body)"/>
              </a:rPr>
              <a:t>Logical Equivalence</a:t>
            </a:r>
          </a:p>
          <a:p>
            <a:pPr marL="347472" lvl="1">
              <a:spcBef>
                <a:spcPts val="600"/>
              </a:spcBef>
            </a:pPr>
            <a:r>
              <a:rPr lang="en-US" sz="2600" dirty="0">
                <a:latin typeface="Calibri (Body)"/>
              </a:rPr>
              <a:t>Important Logical Equivalences.</a:t>
            </a:r>
          </a:p>
          <a:p>
            <a:pPr marL="347472" lvl="1">
              <a:spcBef>
                <a:spcPts val="600"/>
              </a:spcBef>
            </a:pPr>
            <a:r>
              <a:rPr lang="en-US" sz="2600" dirty="0">
                <a:latin typeface="Calibri (Body)"/>
              </a:rPr>
              <a:t>Showing Logical Equivalence.</a:t>
            </a:r>
          </a:p>
          <a:p>
            <a:pPr>
              <a:spcBef>
                <a:spcPts val="600"/>
              </a:spcBef>
            </a:pPr>
            <a:r>
              <a:rPr lang="en-US" sz="3000" dirty="0">
                <a:latin typeface="Calibri (Body)"/>
              </a:rPr>
              <a:t>Normal Forms (</a:t>
            </a:r>
            <a:r>
              <a:rPr lang="en-US" sz="3000" i="1" dirty="0">
                <a:latin typeface="Calibri (Body)"/>
              </a:rPr>
              <a:t>optional, covered in exercises in text</a:t>
            </a:r>
            <a:r>
              <a:rPr lang="en-US" sz="3000" dirty="0">
                <a:latin typeface="Calibri (Body)"/>
              </a:rPr>
              <a:t>)</a:t>
            </a:r>
          </a:p>
          <a:p>
            <a:pPr marL="347472" lvl="1">
              <a:spcBef>
                <a:spcPts val="600"/>
              </a:spcBef>
            </a:pPr>
            <a:r>
              <a:rPr lang="en-US" sz="2600" dirty="0">
                <a:latin typeface="Calibri (Body)"/>
              </a:rPr>
              <a:t>Disjunctive Normal Form.</a:t>
            </a:r>
          </a:p>
          <a:p>
            <a:pPr marL="347472" lvl="1">
              <a:spcBef>
                <a:spcPts val="600"/>
              </a:spcBef>
            </a:pPr>
            <a:r>
              <a:rPr lang="en-US" sz="2600" dirty="0">
                <a:latin typeface="Calibri (Body)"/>
              </a:rPr>
              <a:t>Conjunctive Normal Form.</a:t>
            </a:r>
          </a:p>
          <a:p>
            <a:pPr>
              <a:spcBef>
                <a:spcPts val="600"/>
              </a:spcBef>
            </a:pPr>
            <a:r>
              <a:rPr lang="en-US" sz="3000" dirty="0">
                <a:latin typeface="Calibri (Body)"/>
              </a:rPr>
              <a:t>Propositional Satisfiability</a:t>
            </a:r>
          </a:p>
          <a:p>
            <a:pPr marL="347472" lvl="1">
              <a:spcBef>
                <a:spcPts val="600"/>
              </a:spcBef>
            </a:pPr>
            <a:r>
              <a:rPr lang="en-US" sz="2600" dirty="0">
                <a:latin typeface="Calibri (Body)"/>
              </a:rPr>
              <a:t>Sudoku Example.</a:t>
            </a:r>
          </a:p>
        </p:txBody>
      </p:sp>
      <p:sp>
        <p:nvSpPr>
          <p:cNvPr id="4" name="Slide Number Placeholder 5">
            <a:extLst>
              <a:ext uri="{FF2B5EF4-FFF2-40B4-BE49-F238E27FC236}">
                <a16:creationId xmlns:a16="http://schemas.microsoft.com/office/drawing/2014/main" id="{BDF611D3-1441-4C35-AFA7-1B31DDC2153A}"/>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41</a:t>
            </a:fld>
            <a:endParaRPr lang="en-US" dirty="0">
              <a:solidFill>
                <a:schemeClr val="bg1"/>
              </a:solidFill>
            </a:endParaRPr>
          </a:p>
        </p:txBody>
      </p:sp>
    </p:spTree>
    <p:extLst>
      <p:ext uri="{BB962C8B-B14F-4D97-AF65-F5344CB8AC3E}">
        <p14:creationId xmlns:p14="http://schemas.microsoft.com/office/powerpoint/2010/main" val="7612191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Tautologies, Contradictions, and Contingencies</a:t>
            </a:r>
          </a:p>
        </p:txBody>
      </p:sp>
      <p:sp>
        <p:nvSpPr>
          <p:cNvPr id="3" name="Content Placeholder 2"/>
          <p:cNvSpPr>
            <a:spLocks noGrp="1"/>
          </p:cNvSpPr>
          <p:nvPr>
            <p:ph idx="1"/>
          </p:nvPr>
        </p:nvSpPr>
        <p:spPr>
          <a:xfrm>
            <a:off x="457200" y="1295400"/>
            <a:ext cx="8503920" cy="3657600"/>
          </a:xfrm>
        </p:spPr>
        <p:txBody>
          <a:bodyPr/>
          <a:lstStyle/>
          <a:p>
            <a:r>
              <a:rPr lang="en-US" sz="3000" dirty="0">
                <a:latin typeface="Calibri (Body)"/>
              </a:rPr>
              <a:t>A </a:t>
            </a:r>
            <a:r>
              <a:rPr lang="en-US" sz="3000" i="1" dirty="0">
                <a:latin typeface="Calibri (Body)"/>
              </a:rPr>
              <a:t>tautology </a:t>
            </a:r>
            <a:r>
              <a:rPr lang="en-US" sz="3000" dirty="0">
                <a:latin typeface="Calibri (Body)"/>
              </a:rPr>
              <a:t>is a proposition which is always true.</a:t>
            </a:r>
          </a:p>
          <a:p>
            <a:pPr marL="347472" lvl="1"/>
            <a:r>
              <a:rPr lang="en-US" sz="2600" dirty="0">
                <a:latin typeface="Calibri (Body)"/>
              </a:rPr>
              <a:t>Example: </a:t>
            </a:r>
            <a:r>
              <a:rPr lang="en-US" sz="2600" i="1" dirty="0">
                <a:ea typeface="Cambria Math" pitchFamily="18" charset="0"/>
              </a:rPr>
              <a:t>p</a:t>
            </a:r>
            <a:r>
              <a:rPr lang="en-US" sz="2600" dirty="0"/>
              <a:t> </a:t>
            </a:r>
            <a:r>
              <a:rPr lang="en-US" sz="2600" dirty="0">
                <a:latin typeface="Cambria Math" panose="02040503050406030204" pitchFamily="18" charset="0"/>
                <a:ea typeface="Cambria Math" panose="02040503050406030204" pitchFamily="18" charset="0"/>
              </a:rPr>
              <a:t>∨</a:t>
            </a:r>
            <a:r>
              <a:rPr lang="en-US" sz="2600" dirty="0">
                <a:ea typeface="Cambria Math" panose="02040503050406030204" pitchFamily="18" charset="0"/>
              </a:rPr>
              <a:t> </a:t>
            </a:r>
            <a:r>
              <a:rPr lang="en-US" dirty="0">
                <a:latin typeface="Cambria Math" pitchFamily="18" charset="0"/>
                <a:ea typeface="Cambria Math" pitchFamily="18" charset="0"/>
                <a:sym typeface="Symbol"/>
              </a:rPr>
              <a:t>¬</a:t>
            </a:r>
            <a:r>
              <a:rPr lang="en-US" sz="2600" i="1" dirty="0">
                <a:latin typeface="Calibri (Body)"/>
                <a:ea typeface="Cambria Math" pitchFamily="18" charset="0"/>
              </a:rPr>
              <a:t>p.</a:t>
            </a:r>
            <a:endParaRPr lang="en-US" sz="2600" dirty="0">
              <a:latin typeface="Calibri (Body)"/>
            </a:endParaRPr>
          </a:p>
          <a:p>
            <a:r>
              <a:rPr lang="en-US" sz="3000" dirty="0">
                <a:latin typeface="Calibri (Body)"/>
              </a:rPr>
              <a:t>A  </a:t>
            </a:r>
            <a:r>
              <a:rPr lang="en-US" sz="3000" i="1" dirty="0">
                <a:latin typeface="Calibri (Body)"/>
              </a:rPr>
              <a:t>contradiction</a:t>
            </a:r>
            <a:r>
              <a:rPr lang="en-US" sz="3000" dirty="0">
                <a:latin typeface="Calibri (Body)"/>
              </a:rPr>
              <a:t> is a proposition which is always false.</a:t>
            </a:r>
          </a:p>
          <a:p>
            <a:pPr marL="347472" lvl="1"/>
            <a:r>
              <a:rPr lang="en-US" sz="2600" dirty="0">
                <a:latin typeface="Calibri (Body)"/>
              </a:rPr>
              <a:t>Example: </a:t>
            </a:r>
            <a:r>
              <a:rPr lang="en-US" sz="2600" i="1" dirty="0">
                <a:latin typeface="Calibri (Body)"/>
                <a:ea typeface="Cambria Math" pitchFamily="18" charset="0"/>
              </a:rPr>
              <a:t>p</a:t>
            </a:r>
            <a:r>
              <a:rPr lang="en-US" sz="2600" dirty="0">
                <a:latin typeface="Calibri (Body)"/>
              </a:rPr>
              <a:t> </a:t>
            </a:r>
            <a:r>
              <a:rPr lang="en-US" sz="2600" dirty="0">
                <a:latin typeface="Cambria Math" panose="02040503050406030204" pitchFamily="18" charset="0"/>
                <a:ea typeface="Cambria Math" panose="02040503050406030204" pitchFamily="18" charset="0"/>
              </a:rPr>
              <a:t>∧</a:t>
            </a:r>
            <a:r>
              <a:rPr lang="en-US" sz="2600" dirty="0">
                <a:ea typeface="Cambria Math" panose="02040503050406030204" pitchFamily="18" charset="0"/>
              </a:rPr>
              <a:t> </a:t>
            </a:r>
            <a:r>
              <a:rPr lang="en-US" sz="2400" dirty="0">
                <a:latin typeface="Cambria Math" pitchFamily="18" charset="0"/>
                <a:ea typeface="Cambria Math" pitchFamily="18" charset="0"/>
                <a:sym typeface="Symbol"/>
              </a:rPr>
              <a:t>¬</a:t>
            </a:r>
            <a:r>
              <a:rPr lang="en-US" sz="2600" i="1" dirty="0">
                <a:latin typeface="Calibri (Body)"/>
                <a:ea typeface="Cambria Math" pitchFamily="18" charset="0"/>
              </a:rPr>
              <a:t>p.</a:t>
            </a:r>
            <a:endParaRPr lang="en-US" sz="2600" dirty="0">
              <a:latin typeface="Calibri (Body)"/>
            </a:endParaRPr>
          </a:p>
          <a:p>
            <a:r>
              <a:rPr lang="en-US" sz="3000" dirty="0">
                <a:latin typeface="Calibri (Body)"/>
              </a:rPr>
              <a:t>A </a:t>
            </a:r>
            <a:r>
              <a:rPr lang="en-US" sz="3000" i="1" dirty="0">
                <a:latin typeface="Calibri (Body)"/>
              </a:rPr>
              <a:t>contingency</a:t>
            </a:r>
            <a:r>
              <a:rPr lang="en-US" sz="3000" dirty="0">
                <a:latin typeface="Calibri (Body)"/>
              </a:rPr>
              <a:t> is a proposition which is neither a tautology nor a contradiction, such as </a:t>
            </a:r>
            <a:r>
              <a:rPr lang="en-US" sz="3000" i="1" dirty="0">
                <a:latin typeface="Calibri (Body)"/>
              </a:rPr>
              <a:t>p</a:t>
            </a:r>
          </a:p>
        </p:txBody>
      </p:sp>
      <p:graphicFrame>
        <p:nvGraphicFramePr>
          <p:cNvPr id="4" name="Table 3"/>
          <p:cNvGraphicFramePr>
            <a:graphicFrameLocks noGrp="1"/>
          </p:cNvGraphicFramePr>
          <p:nvPr/>
        </p:nvGraphicFramePr>
        <p:xfrm>
          <a:off x="914400" y="5105400"/>
          <a:ext cx="7315200" cy="1371600"/>
        </p:xfrm>
        <a:graphic>
          <a:graphicData uri="http://schemas.openxmlformats.org/drawingml/2006/table">
            <a:tbl>
              <a:tblPr firstRow="1" bandRow="1">
                <a:tableStyleId>{21E4AEA4-8DFA-4A89-87EB-49C32662AFE0}</a:tableStyleId>
              </a:tblPr>
              <a:tblGrid>
                <a:gridCol w="1828800">
                  <a:extLst>
                    <a:ext uri="{9D8B030D-6E8A-4147-A177-3AD203B41FA5}">
                      <a16:colId xmlns:a16="http://schemas.microsoft.com/office/drawing/2014/main" val="831567363"/>
                    </a:ext>
                  </a:extLst>
                </a:gridCol>
                <a:gridCol w="1828800">
                  <a:extLst>
                    <a:ext uri="{9D8B030D-6E8A-4147-A177-3AD203B41FA5}">
                      <a16:colId xmlns:a16="http://schemas.microsoft.com/office/drawing/2014/main" val="1633824391"/>
                    </a:ext>
                  </a:extLst>
                </a:gridCol>
                <a:gridCol w="1828800">
                  <a:extLst>
                    <a:ext uri="{9D8B030D-6E8A-4147-A177-3AD203B41FA5}">
                      <a16:colId xmlns:a16="http://schemas.microsoft.com/office/drawing/2014/main" val="842337965"/>
                    </a:ext>
                  </a:extLst>
                </a:gridCol>
                <a:gridCol w="1828800">
                  <a:extLst>
                    <a:ext uri="{9D8B030D-6E8A-4147-A177-3AD203B41FA5}">
                      <a16:colId xmlns:a16="http://schemas.microsoft.com/office/drawing/2014/main" val="2192956712"/>
                    </a:ext>
                  </a:extLst>
                </a:gridCol>
              </a:tblGrid>
              <a:tr h="457200">
                <a:tc>
                  <a:txBody>
                    <a:bodyPr/>
                    <a:lstStyle/>
                    <a:p>
                      <a:r>
                        <a:rPr lang="en-US" sz="2400" i="1" dirty="0"/>
                        <a:t>P</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i="0" dirty="0">
                          <a:latin typeface="Cambria Math" panose="02040503050406030204" pitchFamily="18" charset="0"/>
                          <a:ea typeface="Cambria Math" panose="02040503050406030204" pitchFamily="18" charset="0"/>
                        </a:rPr>
                        <a:t>¬</a:t>
                      </a:r>
                      <a:r>
                        <a:rPr lang="en-US" sz="2400" i="1" dirty="0"/>
                        <a:t>p</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i="1" dirty="0"/>
                        <a:t>p </a:t>
                      </a:r>
                      <a:r>
                        <a:rPr lang="en-US" sz="2400" i="0" dirty="0">
                          <a:latin typeface="Cambria Math" panose="02040503050406030204" pitchFamily="18" charset="0"/>
                          <a:ea typeface="Cambria Math" panose="02040503050406030204" pitchFamily="18" charset="0"/>
                        </a:rPr>
                        <a:t>∨</a:t>
                      </a:r>
                      <a:r>
                        <a:rPr lang="en-US" sz="2400" i="1" dirty="0"/>
                        <a:t> </a:t>
                      </a:r>
                      <a:r>
                        <a:rPr lang="en-US" sz="2400" i="0" dirty="0">
                          <a:latin typeface="Cambria Math" panose="02040503050406030204" pitchFamily="18" charset="0"/>
                          <a:ea typeface="Cambria Math" panose="02040503050406030204" pitchFamily="18" charset="0"/>
                        </a:rPr>
                        <a:t>¬</a:t>
                      </a:r>
                      <a:r>
                        <a:rPr lang="en-US" sz="2400" i="1" dirty="0"/>
                        <a:t>p</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i="1" dirty="0"/>
                        <a:t>p </a:t>
                      </a:r>
                      <a:r>
                        <a:rPr lang="en-US" sz="2400" i="0" dirty="0">
                          <a:latin typeface="Cambria Math" panose="02040503050406030204" pitchFamily="18" charset="0"/>
                          <a:ea typeface="Cambria Math" panose="02040503050406030204" pitchFamily="18" charset="0"/>
                        </a:rPr>
                        <a:t>∧</a:t>
                      </a:r>
                      <a:r>
                        <a:rPr lang="en-US" sz="2400" i="1" dirty="0"/>
                        <a:t> </a:t>
                      </a:r>
                      <a:r>
                        <a:rPr lang="en-US" sz="2400" i="0" dirty="0">
                          <a:latin typeface="Cambria Math" panose="02040503050406030204" pitchFamily="18" charset="0"/>
                          <a:ea typeface="Cambria Math" panose="02040503050406030204" pitchFamily="18" charset="0"/>
                        </a:rPr>
                        <a:t>¬</a:t>
                      </a:r>
                      <a:r>
                        <a:rPr lang="en-US" sz="2400" i="1" dirty="0"/>
                        <a:t>p</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88888009"/>
                  </a:ext>
                </a:extLst>
              </a:tr>
              <a:tr h="457200">
                <a:tc>
                  <a:txBody>
                    <a:bodyPr/>
                    <a:lstStyle/>
                    <a:p>
                      <a:r>
                        <a:rPr lang="en-US" sz="2400" b="0" i="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latin typeface="+mj-lt"/>
                        </a:rPr>
                        <a:t>F</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2903125"/>
                  </a:ext>
                </a:extLst>
              </a:tr>
              <a:tr h="457200">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latin typeface="+mj-lt"/>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1960711"/>
                  </a:ext>
                </a:extLst>
              </a:tr>
            </a:tbl>
          </a:graphicData>
        </a:graphic>
      </p:graphicFrame>
      <p:sp>
        <p:nvSpPr>
          <p:cNvPr id="5" name="Slide Number Placeholder 5">
            <a:extLst>
              <a:ext uri="{FF2B5EF4-FFF2-40B4-BE49-F238E27FC236}">
                <a16:creationId xmlns:a16="http://schemas.microsoft.com/office/drawing/2014/main" id="{E531E3C9-4CAD-42BC-96C7-BF3F641C78C2}"/>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42</a:t>
            </a:fld>
            <a:endParaRPr lang="en-US" dirty="0">
              <a:solidFill>
                <a:schemeClr val="bg1"/>
              </a:solidFill>
            </a:endParaRPr>
          </a:p>
        </p:txBody>
      </p:sp>
    </p:spTree>
    <p:extLst>
      <p:ext uri="{BB962C8B-B14F-4D97-AF65-F5344CB8AC3E}">
        <p14:creationId xmlns:p14="http://schemas.microsoft.com/office/powerpoint/2010/main" val="11987311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10C07-A379-455D-81F4-3AF7E06A0AFF}"/>
              </a:ext>
            </a:extLst>
          </p:cNvPr>
          <p:cNvSpPr>
            <a:spLocks noGrp="1"/>
          </p:cNvSpPr>
          <p:nvPr>
            <p:ph type="title"/>
          </p:nvPr>
        </p:nvSpPr>
        <p:spPr/>
        <p:txBody>
          <a:bodyPr/>
          <a:lstStyle/>
          <a:p>
            <a:r>
              <a:rPr lang="en-US" dirty="0"/>
              <a:t>Logically Equivalent</a:t>
            </a:r>
          </a:p>
        </p:txBody>
      </p:sp>
      <p:sp>
        <p:nvSpPr>
          <p:cNvPr id="3" name="Content Placeholder 2">
            <a:extLst>
              <a:ext uri="{FF2B5EF4-FFF2-40B4-BE49-F238E27FC236}">
                <a16:creationId xmlns:a16="http://schemas.microsoft.com/office/drawing/2014/main" id="{E5FF229C-25B7-446D-8FB4-A749182ACC18}"/>
              </a:ext>
            </a:extLst>
          </p:cNvPr>
          <p:cNvSpPr>
            <a:spLocks noGrp="1"/>
          </p:cNvSpPr>
          <p:nvPr>
            <p:ph idx="1"/>
          </p:nvPr>
        </p:nvSpPr>
        <p:spPr>
          <a:xfrm>
            <a:off x="457200" y="1295400"/>
            <a:ext cx="8534400" cy="1371600"/>
          </a:xfrm>
        </p:spPr>
        <p:txBody>
          <a:bodyPr/>
          <a:lstStyle/>
          <a:p>
            <a:pPr marL="0" marR="0" lvl="0"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a:rPr>
              <a:t>Two compound propositions p and q are logically equivalent if </a:t>
            </a:r>
            <a:r>
              <a:rPr kumimoji="0" lang="en-US" sz="2400" b="0" i="1" u="none" strike="noStrike" kern="1200" cap="none" spc="0" normalizeH="0" baseline="0" noProof="0" dirty="0" err="1">
                <a:ln>
                  <a:noFill/>
                </a:ln>
                <a:solidFill>
                  <a:prstClr val="black"/>
                </a:solidFill>
                <a:effectLst/>
                <a:uLnTx/>
                <a:uFillTx/>
                <a:latin typeface="Calibri"/>
                <a:ea typeface="Cambria Math" pitchFamily="18" charset="0"/>
              </a:rPr>
              <a:t>p</a:t>
            </a:r>
            <a:r>
              <a:rPr kumimoji="0" lang="en-US" sz="2400" b="0" i="0" u="none" strike="noStrike" kern="1200" cap="none" spc="0" normalizeH="0" baseline="0" noProof="0" dirty="0" err="1">
                <a:ln>
                  <a:noFill/>
                </a:ln>
                <a:solidFill>
                  <a:prstClr val="black"/>
                </a:solidFill>
                <a:effectLst/>
                <a:uLnTx/>
                <a:uFillTx/>
                <a:latin typeface="Calibri" panose="020F0502020204030204" pitchFamily="34" charset="0"/>
                <a:ea typeface="Cambria Math" pitchFamily="18" charset="0"/>
              </a:rPr>
              <a:t>↔</a:t>
            </a:r>
            <a:r>
              <a:rPr kumimoji="0" lang="en-US" sz="2400" b="0" i="1" u="none" strike="noStrike" kern="1200" cap="none" spc="0" normalizeH="0" baseline="0" noProof="0" dirty="0" err="1">
                <a:ln>
                  <a:noFill/>
                </a:ln>
                <a:solidFill>
                  <a:prstClr val="black"/>
                </a:solidFill>
                <a:effectLst/>
                <a:uLnTx/>
                <a:uFillTx/>
                <a:latin typeface="Calibri"/>
                <a:ea typeface="Cambria Math" pitchFamily="18" charset="0"/>
              </a:rPr>
              <a:t>q</a:t>
            </a:r>
            <a:r>
              <a:rPr kumimoji="0" lang="en-US" sz="2400" b="0" i="0" u="none" strike="noStrike" kern="1200" cap="none" spc="0" normalizeH="0" baseline="0" noProof="0" dirty="0">
                <a:ln>
                  <a:noFill/>
                </a:ln>
                <a:solidFill>
                  <a:prstClr val="black"/>
                </a:solidFill>
                <a:effectLst/>
                <a:uLnTx/>
                <a:uFillTx/>
                <a:latin typeface="Calibri"/>
              </a:rPr>
              <a:t>  is a tautology.</a:t>
            </a:r>
          </a:p>
          <a:p>
            <a:pPr marL="0" marR="0" lvl="0"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a:rPr>
              <a:t>We write this as</a:t>
            </a:r>
          </a:p>
        </p:txBody>
      </p:sp>
      <p:graphicFrame>
        <p:nvGraphicFramePr>
          <p:cNvPr id="17" name="Object 16">
            <a:extLst>
              <a:ext uri="{FF2B5EF4-FFF2-40B4-BE49-F238E27FC236}">
                <a16:creationId xmlns:a16="http://schemas.microsoft.com/office/drawing/2014/main" id="{BCC21CC6-B809-45F6-BA69-90DE42FB210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034339292"/>
              </p:ext>
            </p:extLst>
          </p:nvPr>
        </p:nvGraphicFramePr>
        <p:xfrm>
          <a:off x="2542032" y="2206028"/>
          <a:ext cx="838200" cy="345141"/>
        </p:xfrm>
        <a:graphic>
          <a:graphicData uri="http://schemas.openxmlformats.org/presentationml/2006/ole">
            <mc:AlternateContent xmlns:mc="http://schemas.openxmlformats.org/markup-compatibility/2006">
              <mc:Choice xmlns:v="urn:schemas-microsoft-com:vml" Requires="v">
                <p:oleObj name="Equation" r:id="rId2" imgW="431640" imgH="177480" progId="Equation.DSMT4">
                  <p:embed/>
                </p:oleObj>
              </mc:Choice>
              <mc:Fallback>
                <p:oleObj name="Equation" r:id="rId2" imgW="431640" imgH="177480" progId="Equation.DSMT4">
                  <p:embed/>
                  <p:pic>
                    <p:nvPicPr>
                      <p:cNvPr id="0" name=""/>
                      <p:cNvPicPr/>
                      <p:nvPr/>
                    </p:nvPicPr>
                    <p:blipFill>
                      <a:blip r:embed="rId3"/>
                      <a:stretch>
                        <a:fillRect/>
                      </a:stretch>
                    </p:blipFill>
                    <p:spPr>
                      <a:xfrm>
                        <a:off x="2542032" y="2206028"/>
                        <a:ext cx="838200" cy="345141"/>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4F92DFED-BD32-4529-9518-B5029DFB61F4}"/>
              </a:ext>
            </a:extLst>
          </p:cNvPr>
          <p:cNvSpPr>
            <a:spLocks noGrp="1"/>
          </p:cNvSpPr>
          <p:nvPr>
            <p:ph idx="10"/>
          </p:nvPr>
        </p:nvSpPr>
        <p:spPr>
          <a:xfrm>
            <a:off x="3276600" y="2091892"/>
            <a:ext cx="5181600" cy="459277"/>
          </a:xfrm>
        </p:spPr>
        <p:txBody>
          <a:bodyPr/>
          <a:lstStyle/>
          <a:p>
            <a:r>
              <a:rPr kumimoji="0" lang="en-US" sz="2400" b="0" i="0" u="none" strike="noStrike" kern="1200" cap="none" spc="0" normalizeH="0" baseline="0" noProof="0" dirty="0">
                <a:ln>
                  <a:noFill/>
                </a:ln>
                <a:solidFill>
                  <a:prstClr val="black"/>
                </a:solidFill>
                <a:effectLst/>
                <a:uLnTx/>
                <a:uFillTx/>
                <a:latin typeface="Calibri"/>
              </a:rPr>
              <a:t>or as </a:t>
            </a:r>
            <a:r>
              <a:rPr kumimoji="0" lang="en-US" sz="2400" b="0" i="1" u="none" strike="noStrike" kern="1200" cap="none" spc="0" normalizeH="0" baseline="0" noProof="0" dirty="0" err="1">
                <a:ln>
                  <a:noFill/>
                </a:ln>
                <a:solidFill>
                  <a:prstClr val="black"/>
                </a:solidFill>
                <a:effectLst/>
                <a:uLnTx/>
                <a:uFillTx/>
                <a:latin typeface="Calibri"/>
                <a:ea typeface="Cambria Math" pitchFamily="18" charset="0"/>
              </a:rPr>
              <a:t>p</a:t>
            </a:r>
            <a:r>
              <a:rPr kumimoji="0" lang="en-US" sz="2400" b="0" i="0" u="none" strike="noStrike" kern="1200" cap="none" spc="0" normalizeH="0" baseline="0" noProof="0" dirty="0" err="1">
                <a:ln>
                  <a:noFill/>
                </a:ln>
                <a:solidFill>
                  <a:prstClr val="black"/>
                </a:solidFill>
                <a:effectLst/>
                <a:uLnTx/>
                <a:uFillTx/>
                <a:latin typeface="Cambria Math" panose="02040503050406030204" pitchFamily="18" charset="0"/>
                <a:ea typeface="Cambria Math" panose="02040503050406030204" pitchFamily="18" charset="0"/>
              </a:rPr>
              <a:t>≡</a:t>
            </a:r>
            <a:r>
              <a:rPr kumimoji="0" lang="en-US" sz="2400" b="0" i="1" u="none" strike="noStrike" kern="1200" cap="none" spc="0" normalizeH="0" baseline="0" noProof="0" dirty="0" err="1">
                <a:ln>
                  <a:noFill/>
                </a:ln>
                <a:solidFill>
                  <a:prstClr val="black"/>
                </a:solidFill>
                <a:effectLst/>
                <a:uLnTx/>
                <a:uFillTx/>
                <a:latin typeface="Calibri"/>
                <a:ea typeface="Cambria Math" pitchFamily="18" charset="0"/>
              </a:rPr>
              <a:t>q</a:t>
            </a:r>
            <a:r>
              <a:rPr kumimoji="0" lang="en-US" sz="2400" b="0" i="0" u="none" strike="noStrike" kern="1200" cap="none" spc="0" normalizeH="0" baseline="0" noProof="0" dirty="0">
                <a:ln>
                  <a:noFill/>
                </a:ln>
                <a:solidFill>
                  <a:prstClr val="black"/>
                </a:solidFill>
                <a:effectLst/>
                <a:uLnTx/>
                <a:uFillTx/>
                <a:latin typeface="Calibri"/>
              </a:rPr>
              <a:t> where </a:t>
            </a:r>
            <a:r>
              <a:rPr kumimoji="0" lang="en-US" sz="2400" b="0" i="1" u="none" strike="noStrike" kern="1200" cap="none" spc="0" normalizeH="0" baseline="0" noProof="0" dirty="0">
                <a:ln>
                  <a:noFill/>
                </a:ln>
                <a:solidFill>
                  <a:prstClr val="black"/>
                </a:solidFill>
                <a:effectLst/>
                <a:uLnTx/>
                <a:uFillTx/>
                <a:latin typeface="Calibri"/>
                <a:ea typeface="Cambria Math" pitchFamily="18" charset="0"/>
              </a:rPr>
              <a:t>p</a:t>
            </a:r>
            <a:r>
              <a:rPr kumimoji="0" lang="en-US" sz="2400" b="0" i="0" u="none" strike="noStrike" kern="1200" cap="none" spc="0" normalizeH="0" baseline="0" noProof="0" dirty="0">
                <a:ln>
                  <a:noFill/>
                </a:ln>
                <a:solidFill>
                  <a:prstClr val="black"/>
                </a:solidFill>
                <a:effectLst/>
                <a:uLnTx/>
                <a:uFillTx/>
                <a:latin typeface="Calibri"/>
              </a:rPr>
              <a:t> and </a:t>
            </a:r>
            <a:r>
              <a:rPr kumimoji="0" lang="en-US" sz="2400" b="0" i="1" u="none" strike="noStrike" kern="1200" cap="none" spc="0" normalizeH="0" baseline="0" noProof="0" dirty="0">
                <a:ln>
                  <a:noFill/>
                </a:ln>
                <a:solidFill>
                  <a:prstClr val="black"/>
                </a:solidFill>
                <a:effectLst/>
                <a:uLnTx/>
                <a:uFillTx/>
                <a:latin typeface="Calibri"/>
                <a:ea typeface="Cambria Math" pitchFamily="18" charset="0"/>
              </a:rPr>
              <a:t>q</a:t>
            </a:r>
            <a:r>
              <a:rPr kumimoji="0" lang="en-US" sz="2400" b="0" i="0" u="none" strike="noStrike" kern="1200" cap="none" spc="0" normalizeH="0" baseline="0" noProof="0" dirty="0">
                <a:ln>
                  <a:noFill/>
                </a:ln>
                <a:solidFill>
                  <a:prstClr val="black"/>
                </a:solidFill>
                <a:effectLst/>
                <a:uLnTx/>
                <a:uFillTx/>
                <a:latin typeface="Calibri"/>
              </a:rPr>
              <a:t> are compound</a:t>
            </a:r>
            <a:endParaRPr lang="en-US" dirty="0"/>
          </a:p>
        </p:txBody>
      </p:sp>
      <p:sp>
        <p:nvSpPr>
          <p:cNvPr id="5" name="Content Placeholder 4">
            <a:extLst>
              <a:ext uri="{FF2B5EF4-FFF2-40B4-BE49-F238E27FC236}">
                <a16:creationId xmlns:a16="http://schemas.microsoft.com/office/drawing/2014/main" id="{03B90B11-9C35-499D-8B43-E482453E1F02}"/>
              </a:ext>
            </a:extLst>
          </p:cNvPr>
          <p:cNvSpPr>
            <a:spLocks noGrp="1"/>
          </p:cNvSpPr>
          <p:nvPr>
            <p:ph idx="11"/>
          </p:nvPr>
        </p:nvSpPr>
        <p:spPr>
          <a:xfrm>
            <a:off x="457200" y="2464726"/>
            <a:ext cx="8229600" cy="1802474"/>
          </a:xfrm>
        </p:spPr>
        <p:txBody>
          <a:bodyPr/>
          <a:lstStyle/>
          <a:p>
            <a:pPr marL="0" marR="0" lvl="0"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a:rPr>
              <a:t>propositions.</a:t>
            </a:r>
          </a:p>
          <a:p>
            <a:pPr marL="0" marR="0" lvl="0"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a:rPr>
              <a:t>Two compound propositions </a:t>
            </a:r>
            <a:r>
              <a:rPr kumimoji="0" lang="en-US" sz="2400" b="0" i="1" u="none" strike="noStrike" kern="1200" cap="none" spc="0" normalizeH="0" baseline="0" noProof="0" dirty="0">
                <a:ln>
                  <a:noFill/>
                </a:ln>
                <a:solidFill>
                  <a:prstClr val="black"/>
                </a:solidFill>
                <a:effectLst/>
                <a:uLnTx/>
                <a:uFillTx/>
                <a:latin typeface="Calibri"/>
                <a:ea typeface="Cambria Math" pitchFamily="18" charset="0"/>
              </a:rPr>
              <a:t>p</a:t>
            </a:r>
            <a:r>
              <a:rPr kumimoji="0" lang="en-US" sz="2400" b="0" i="0" u="none" strike="noStrike" kern="1200" cap="none" spc="0" normalizeH="0" baseline="0" noProof="0" dirty="0">
                <a:ln>
                  <a:noFill/>
                </a:ln>
                <a:solidFill>
                  <a:prstClr val="black"/>
                </a:solidFill>
                <a:effectLst/>
                <a:uLnTx/>
                <a:uFillTx/>
                <a:latin typeface="Calibri"/>
              </a:rPr>
              <a:t> and </a:t>
            </a:r>
            <a:r>
              <a:rPr kumimoji="0" lang="en-US" sz="2400" b="0" i="1" u="none" strike="noStrike" kern="1200" cap="none" spc="0" normalizeH="0" baseline="0" noProof="0" dirty="0">
                <a:ln>
                  <a:noFill/>
                </a:ln>
                <a:solidFill>
                  <a:prstClr val="black"/>
                </a:solidFill>
                <a:effectLst/>
                <a:uLnTx/>
                <a:uFillTx/>
                <a:latin typeface="Calibri"/>
                <a:ea typeface="Cambria Math" pitchFamily="18" charset="0"/>
              </a:rPr>
              <a:t>q</a:t>
            </a:r>
            <a:r>
              <a:rPr kumimoji="0" lang="en-US" sz="2400" b="0" i="0" u="none" strike="noStrike" kern="1200" cap="none" spc="0" normalizeH="0" baseline="0" noProof="0" dirty="0">
                <a:ln>
                  <a:noFill/>
                </a:ln>
                <a:solidFill>
                  <a:prstClr val="black"/>
                </a:solidFill>
                <a:effectLst/>
                <a:uLnTx/>
                <a:uFillTx/>
                <a:latin typeface="Calibri"/>
              </a:rPr>
              <a:t> are equivalent if and only if the columns in a truth table giving their truth values agree.</a:t>
            </a:r>
          </a:p>
          <a:p>
            <a:pPr marL="0" marR="0" lvl="0"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a:rPr>
              <a:t>This truth table shows that </a:t>
            </a:r>
            <a:r>
              <a:rPr kumimoji="0" lang="en-US" sz="2400" b="0" i="0" u="none" strike="noStrike" kern="1200" cap="none" spc="0" normalizeH="0" baseline="0" noProof="0" dirty="0">
                <a:ln>
                  <a:noFill/>
                </a:ln>
                <a:solidFill>
                  <a:prstClr val="black"/>
                </a:solidFill>
                <a:effectLst/>
                <a:uLnTx/>
                <a:uFillTx/>
                <a:latin typeface="Cambria Math" panose="02040503050406030204" pitchFamily="18" charset="0"/>
                <a:ea typeface="Cambria Math" panose="02040503050406030204" pitchFamily="18" charset="0"/>
              </a:rPr>
              <a:t>¬</a:t>
            </a:r>
            <a:r>
              <a:rPr kumimoji="0" lang="en-US" sz="2400" b="0" i="1" u="none" strike="noStrike" kern="1200" cap="none" spc="0" normalizeH="0" baseline="0" noProof="0" dirty="0">
                <a:ln>
                  <a:noFill/>
                </a:ln>
                <a:solidFill>
                  <a:prstClr val="black"/>
                </a:solidFill>
                <a:effectLst/>
                <a:uLnTx/>
                <a:uFillTx/>
                <a:latin typeface="Calibri"/>
                <a:ea typeface="Cambria Math" pitchFamily="18" charset="0"/>
              </a:rPr>
              <a:t>p </a:t>
            </a:r>
            <a:r>
              <a:rPr kumimoji="0" lang="en-US" sz="2400" b="0" i="0" u="none" strike="noStrike" kern="1200" cap="none" spc="0" normalizeH="0" baseline="0" noProof="0" dirty="0">
                <a:ln>
                  <a:noFill/>
                </a:ln>
                <a:solidFill>
                  <a:prstClr val="black"/>
                </a:solidFill>
                <a:effectLst/>
                <a:uLnTx/>
                <a:uFillTx/>
                <a:latin typeface="Cambria Math" panose="02040503050406030204" pitchFamily="18" charset="0"/>
                <a:ea typeface="Cambria Math" panose="02040503050406030204" pitchFamily="18" charset="0"/>
              </a:rPr>
              <a:t>∨</a:t>
            </a:r>
            <a:r>
              <a:rPr kumimoji="0" lang="en-US" sz="2400" b="0" i="0" u="none" strike="noStrike" kern="1200" cap="none" spc="0" normalizeH="0" baseline="0" noProof="0" dirty="0">
                <a:ln>
                  <a:noFill/>
                </a:ln>
                <a:solidFill>
                  <a:prstClr val="black"/>
                </a:solidFill>
                <a:effectLst/>
                <a:uLnTx/>
                <a:uFillTx/>
                <a:latin typeface="Calibri"/>
                <a:ea typeface="Cambria Math"/>
              </a:rPr>
              <a:t> </a:t>
            </a:r>
            <a:r>
              <a:rPr kumimoji="0" lang="en-US" sz="2400" b="0" i="1" u="none" strike="noStrike" kern="1200" cap="none" spc="0" normalizeH="0" baseline="0" noProof="0" dirty="0">
                <a:ln>
                  <a:noFill/>
                </a:ln>
                <a:solidFill>
                  <a:prstClr val="black"/>
                </a:solidFill>
                <a:effectLst/>
                <a:uLnTx/>
                <a:uFillTx/>
                <a:latin typeface="Calibri"/>
                <a:ea typeface="Cambria Math" pitchFamily="18" charset="0"/>
              </a:rPr>
              <a:t>q </a:t>
            </a:r>
            <a:r>
              <a:rPr kumimoji="0" lang="en-US" sz="2400" b="0" i="0" u="none" strike="noStrike" kern="1200" cap="none" spc="0" normalizeH="0" baseline="0" noProof="0" dirty="0">
                <a:ln>
                  <a:noFill/>
                </a:ln>
                <a:solidFill>
                  <a:prstClr val="black"/>
                </a:solidFill>
                <a:effectLst/>
                <a:uLnTx/>
                <a:uFillTx/>
                <a:latin typeface="Calibri"/>
                <a:ea typeface="Cambria Math" pitchFamily="18" charset="0"/>
              </a:rPr>
              <a:t>is equivalent to </a:t>
            </a:r>
            <a:r>
              <a:rPr kumimoji="0" lang="en-US" sz="2400" b="0" i="1" u="none" strike="noStrike" kern="1200" cap="none" spc="0" normalizeH="0" baseline="0" noProof="0" dirty="0">
                <a:ln>
                  <a:noFill/>
                </a:ln>
                <a:solidFill>
                  <a:prstClr val="black"/>
                </a:solidFill>
                <a:effectLst/>
                <a:uLnTx/>
                <a:uFillTx/>
                <a:latin typeface="Calibri"/>
                <a:ea typeface="Cambria Math" pitchFamily="18" charset="0"/>
              </a:rPr>
              <a:t>p </a:t>
            </a:r>
            <a:r>
              <a:rPr kumimoji="0" lang="en-US" sz="2400" b="0" i="1" u="none" strike="noStrike" kern="1200" cap="none" spc="0" normalizeH="0" baseline="0" noProof="0" dirty="0">
                <a:ln>
                  <a:noFill/>
                </a:ln>
                <a:solidFill>
                  <a:prstClr val="black"/>
                </a:solidFill>
                <a:effectLst/>
                <a:uLnTx/>
                <a:uFillTx/>
                <a:latin typeface="Calibri"/>
                <a:ea typeface="Cambria Math"/>
              </a:rPr>
              <a:t>→ </a:t>
            </a:r>
            <a:r>
              <a:rPr kumimoji="0" lang="en-US" sz="2400" b="0" i="1" u="none" strike="noStrike" kern="1200" cap="none" spc="0" normalizeH="0" baseline="0" noProof="0" dirty="0">
                <a:ln>
                  <a:noFill/>
                </a:ln>
                <a:solidFill>
                  <a:prstClr val="black"/>
                </a:solidFill>
                <a:effectLst/>
                <a:uLnTx/>
                <a:uFillTx/>
                <a:latin typeface="Calibri"/>
                <a:ea typeface="Cambria Math" pitchFamily="18" charset="0"/>
              </a:rPr>
              <a:t>q.</a:t>
            </a:r>
            <a:endParaRPr kumimoji="0" lang="en-US" sz="2400" b="0" i="0" u="none" strike="noStrike" kern="1200" cap="none" spc="0" normalizeH="0" baseline="0" noProof="0" dirty="0">
              <a:ln>
                <a:noFill/>
              </a:ln>
              <a:solidFill>
                <a:prstClr val="black"/>
              </a:solidFill>
              <a:effectLst/>
              <a:uLnTx/>
              <a:uFillTx/>
              <a:latin typeface="Calibri"/>
            </a:endParaRPr>
          </a:p>
        </p:txBody>
      </p:sp>
      <p:graphicFrame>
        <p:nvGraphicFramePr>
          <p:cNvPr id="16" name="Table 15">
            <a:extLst>
              <a:ext uri="{FF2B5EF4-FFF2-40B4-BE49-F238E27FC236}">
                <a16:creationId xmlns:a16="http://schemas.microsoft.com/office/drawing/2014/main" id="{B764F6FC-7DEB-4C7A-9C74-C76C14B1ED09}"/>
              </a:ext>
            </a:extLst>
          </p:cNvPr>
          <p:cNvGraphicFramePr>
            <a:graphicFrameLocks noGrp="1"/>
          </p:cNvGraphicFramePr>
          <p:nvPr/>
        </p:nvGraphicFramePr>
        <p:xfrm>
          <a:off x="914400" y="4267200"/>
          <a:ext cx="7315200" cy="2286000"/>
        </p:xfrm>
        <a:graphic>
          <a:graphicData uri="http://schemas.openxmlformats.org/drawingml/2006/table">
            <a:tbl>
              <a:tblPr firstRow="1" bandRow="1">
                <a:tableStyleId>{21E4AEA4-8DFA-4A89-87EB-49C32662AFE0}</a:tableStyleId>
              </a:tblPr>
              <a:tblGrid>
                <a:gridCol w="1463040">
                  <a:extLst>
                    <a:ext uri="{9D8B030D-6E8A-4147-A177-3AD203B41FA5}">
                      <a16:colId xmlns:a16="http://schemas.microsoft.com/office/drawing/2014/main" val="831567363"/>
                    </a:ext>
                  </a:extLst>
                </a:gridCol>
                <a:gridCol w="1463040">
                  <a:extLst>
                    <a:ext uri="{9D8B030D-6E8A-4147-A177-3AD203B41FA5}">
                      <a16:colId xmlns:a16="http://schemas.microsoft.com/office/drawing/2014/main" val="1633824391"/>
                    </a:ext>
                  </a:extLst>
                </a:gridCol>
                <a:gridCol w="1463040">
                  <a:extLst>
                    <a:ext uri="{9D8B030D-6E8A-4147-A177-3AD203B41FA5}">
                      <a16:colId xmlns:a16="http://schemas.microsoft.com/office/drawing/2014/main" val="842337965"/>
                    </a:ext>
                  </a:extLst>
                </a:gridCol>
                <a:gridCol w="1463040">
                  <a:extLst>
                    <a:ext uri="{9D8B030D-6E8A-4147-A177-3AD203B41FA5}">
                      <a16:colId xmlns:a16="http://schemas.microsoft.com/office/drawing/2014/main" val="2192956712"/>
                    </a:ext>
                  </a:extLst>
                </a:gridCol>
                <a:gridCol w="1463040">
                  <a:extLst>
                    <a:ext uri="{9D8B030D-6E8A-4147-A177-3AD203B41FA5}">
                      <a16:colId xmlns:a16="http://schemas.microsoft.com/office/drawing/2014/main" val="1967618080"/>
                    </a:ext>
                  </a:extLst>
                </a:gridCol>
              </a:tblGrid>
              <a:tr h="457200">
                <a:tc>
                  <a:txBody>
                    <a:bodyPr/>
                    <a:lstStyle/>
                    <a:p>
                      <a:r>
                        <a:rPr lang="en-US" sz="2400" i="1" dirty="0"/>
                        <a:t>p</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i="1" dirty="0"/>
                        <a:t>q</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i="0" dirty="0">
                          <a:latin typeface="Cambria Math" panose="02040503050406030204" pitchFamily="18" charset="0"/>
                          <a:ea typeface="Cambria Math" panose="02040503050406030204" pitchFamily="18" charset="0"/>
                        </a:rPr>
                        <a:t>¬</a:t>
                      </a:r>
                      <a:r>
                        <a:rPr lang="en-US" sz="2400" i="1" dirty="0"/>
                        <a:t>p</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i="0" dirty="0">
                          <a:latin typeface="Cambria Math" panose="02040503050406030204" pitchFamily="18" charset="0"/>
                          <a:ea typeface="Cambria Math" panose="02040503050406030204" pitchFamily="18" charset="0"/>
                        </a:rPr>
                        <a:t>¬</a:t>
                      </a:r>
                      <a:r>
                        <a:rPr lang="en-US" sz="2400" i="1" dirty="0"/>
                        <a:t>p </a:t>
                      </a:r>
                      <a:r>
                        <a:rPr lang="en-US" sz="2400" i="0" dirty="0">
                          <a:latin typeface="Cambria Math" panose="02040503050406030204" pitchFamily="18" charset="0"/>
                          <a:ea typeface="Cambria Math" panose="02040503050406030204" pitchFamily="18" charset="0"/>
                        </a:rPr>
                        <a:t>∨</a:t>
                      </a:r>
                      <a:r>
                        <a:rPr lang="en-US" sz="2400" i="1" dirty="0"/>
                        <a:t> q</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i="1" dirty="0"/>
                        <a:t>p </a:t>
                      </a:r>
                      <a:r>
                        <a:rPr lang="en-US" sz="2400" i="0" dirty="0">
                          <a:latin typeface="Calibri" panose="020F0502020204030204" pitchFamily="34" charset="0"/>
                        </a:rPr>
                        <a:t>→</a:t>
                      </a:r>
                      <a:r>
                        <a:rPr lang="en-US" sz="2400" i="1" dirty="0"/>
                        <a:t> q</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88888009"/>
                  </a:ext>
                </a:extLst>
              </a:tr>
              <a:tr h="457200">
                <a:tc>
                  <a:txBody>
                    <a:bodyPr/>
                    <a:lstStyle/>
                    <a:p>
                      <a:r>
                        <a:rPr lang="en-US" sz="2400" b="0" i="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latin typeface="+mj-lt"/>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2903125"/>
                  </a:ext>
                </a:extLst>
              </a:tr>
              <a:tr h="457200">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latin typeface="+mj-lt"/>
                        </a:rPr>
                        <a:t>F</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1960711"/>
                  </a:ext>
                </a:extLst>
              </a:tr>
              <a:tr h="457200">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08392561"/>
                  </a:ext>
                </a:extLst>
              </a:tr>
              <a:tr h="457200">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8308094"/>
                  </a:ext>
                </a:extLst>
              </a:tr>
            </a:tbl>
          </a:graphicData>
        </a:graphic>
      </p:graphicFrame>
      <p:sp>
        <p:nvSpPr>
          <p:cNvPr id="15" name="Slide Number Placeholder 5">
            <a:extLst>
              <a:ext uri="{FF2B5EF4-FFF2-40B4-BE49-F238E27FC236}">
                <a16:creationId xmlns:a16="http://schemas.microsoft.com/office/drawing/2014/main" id="{A52718DB-9DDE-4807-B23A-A0BE47D85C4A}"/>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43</a:t>
            </a:fld>
            <a:endParaRPr lang="en-US" dirty="0">
              <a:solidFill>
                <a:schemeClr val="bg1"/>
              </a:solidFill>
            </a:endParaRPr>
          </a:p>
        </p:txBody>
      </p:sp>
    </p:spTree>
    <p:extLst>
      <p:ext uri="{BB962C8B-B14F-4D97-AF65-F5344CB8AC3E}">
        <p14:creationId xmlns:p14="http://schemas.microsoft.com/office/powerpoint/2010/main" val="15954285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 Morgan’s Laws</a:t>
            </a:r>
          </a:p>
        </p:txBody>
      </p:sp>
      <p:pic>
        <p:nvPicPr>
          <p:cNvPr id="8" name="Picture 5" descr="A portrait of Augustus De Morgan."/>
          <p:cNvPicPr>
            <a:picLocks noGrp="1" noChangeAspect="1" noChangeArrowheads="1"/>
          </p:cNvPicPr>
          <p:nvPr>
            <p:ph idx="13"/>
          </p:nvPr>
        </p:nvPicPr>
        <p:blipFill>
          <a:blip r:embed="rId2">
            <a:extLst>
              <a:ext uri="{28A0092B-C50C-407E-A947-70E740481C1C}">
                <a14:useLocalDpi xmlns:a14="http://schemas.microsoft.com/office/drawing/2010/main" val="0"/>
              </a:ext>
            </a:extLst>
          </a:blip>
          <a:stretch>
            <a:fillRect/>
          </a:stretch>
        </p:blipFill>
        <p:spPr bwMode="auto">
          <a:xfrm>
            <a:off x="5486400" y="1214120"/>
            <a:ext cx="871728" cy="1024128"/>
          </a:xfrm>
          <a:prstGeom prst="rect">
            <a:avLst/>
          </a:prstGeom>
          <a:extLst>
            <a:ext uri="{909E8E84-426E-40DD-AFC4-6F175D3DCCD1}">
              <a14:hiddenFill xmlns:a14="http://schemas.microsoft.com/office/drawing/2010/main">
                <a:solidFill>
                  <a:srgbClr val="FFFFFF"/>
                </a:solidFill>
              </a14:hiddenFill>
            </a:ext>
          </a:extLst>
        </p:spPr>
      </p:pic>
      <p:sp>
        <p:nvSpPr>
          <p:cNvPr id="5" name="Content Placeholder 6"/>
          <p:cNvSpPr>
            <a:spLocks noGrp="1"/>
          </p:cNvSpPr>
          <p:nvPr>
            <p:ph idx="14"/>
          </p:nvPr>
        </p:nvSpPr>
        <p:spPr>
          <a:xfrm>
            <a:off x="6553200" y="1406144"/>
            <a:ext cx="2377440" cy="731520"/>
          </a:xfrm>
        </p:spPr>
        <p:txBody>
          <a:bodyPr/>
          <a:lstStyle/>
          <a:p>
            <a:pPr algn="ctr"/>
            <a:r>
              <a:rPr lang="en-US" sz="2000" dirty="0">
                <a:latin typeface="Calibri (Body)"/>
              </a:rPr>
              <a:t>Augustus De Morgan 1806-1871</a:t>
            </a:r>
          </a:p>
        </p:txBody>
      </p:sp>
      <p:graphicFrame>
        <p:nvGraphicFramePr>
          <p:cNvPr id="10" name="Object 2">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295863214"/>
              </p:ext>
            </p:extLst>
          </p:nvPr>
        </p:nvGraphicFramePr>
        <p:xfrm>
          <a:off x="1290638" y="1143000"/>
          <a:ext cx="3733800" cy="1676400"/>
        </p:xfrm>
        <a:graphic>
          <a:graphicData uri="http://schemas.openxmlformats.org/presentationml/2006/ole">
            <mc:AlternateContent xmlns:mc="http://schemas.openxmlformats.org/markup-compatibility/2006">
              <mc:Choice xmlns:v="urn:schemas-microsoft-com:vml" Requires="v">
                <p:oleObj name="Equation" r:id="rId3" imgW="1244520" imgH="558720" progId="Equation.DSMT4">
                  <p:embed/>
                </p:oleObj>
              </mc:Choice>
              <mc:Fallback>
                <p:oleObj name="Equation" r:id="rId3" imgW="1244520" imgH="558720" progId="Equation.DSMT4">
                  <p:embed/>
                  <p:pic>
                    <p:nvPicPr>
                      <p:cNvPr id="10" name="Object 2">
                        <a:extLst>
                          <a:ext uri="{C183D7F6-B498-43B3-948B-1728B52AA6E4}">
                            <adec:decorative xmlns:adec="http://schemas.microsoft.com/office/drawing/2017/decorative" val="1"/>
                          </a:ext>
                        </a:extLst>
                      </p:cNvPr>
                      <p:cNvPicPr/>
                      <p:nvPr/>
                    </p:nvPicPr>
                    <p:blipFill>
                      <a:blip r:embed="rId4"/>
                      <a:stretch>
                        <a:fillRect/>
                      </a:stretch>
                    </p:blipFill>
                    <p:spPr>
                      <a:xfrm>
                        <a:off x="1290638" y="1143000"/>
                        <a:ext cx="3733800" cy="1676400"/>
                      </a:xfrm>
                      <a:prstGeom prst="rect">
                        <a:avLst/>
                      </a:prstGeom>
                    </p:spPr>
                  </p:pic>
                </p:oleObj>
              </mc:Fallback>
            </mc:AlternateContent>
          </a:graphicData>
        </a:graphic>
      </p:graphicFrame>
      <p:sp>
        <p:nvSpPr>
          <p:cNvPr id="3" name="Content Placeholder 3"/>
          <p:cNvSpPr>
            <a:spLocks noGrp="1"/>
          </p:cNvSpPr>
          <p:nvPr>
            <p:ph idx="1"/>
          </p:nvPr>
        </p:nvSpPr>
        <p:spPr>
          <a:xfrm>
            <a:off x="457200" y="3200400"/>
            <a:ext cx="8229600" cy="457200"/>
          </a:xfrm>
        </p:spPr>
        <p:txBody>
          <a:bodyPr/>
          <a:lstStyle/>
          <a:p>
            <a:pPr>
              <a:spcBef>
                <a:spcPts val="3600"/>
              </a:spcBef>
            </a:pPr>
            <a:r>
              <a:rPr lang="en-US" sz="2400" dirty="0">
                <a:latin typeface="Calibri (Body)"/>
              </a:rPr>
              <a:t>This truth table shows that De Morgan’s Second Law holds.</a:t>
            </a:r>
          </a:p>
        </p:txBody>
      </p:sp>
      <p:graphicFrame>
        <p:nvGraphicFramePr>
          <p:cNvPr id="9" name="Table 4"/>
          <p:cNvGraphicFramePr>
            <a:graphicFrameLocks noGrp="1"/>
          </p:cNvGraphicFramePr>
          <p:nvPr/>
        </p:nvGraphicFramePr>
        <p:xfrm>
          <a:off x="320040" y="3810000"/>
          <a:ext cx="8503920" cy="2286000"/>
        </p:xfrm>
        <a:graphic>
          <a:graphicData uri="http://schemas.openxmlformats.org/drawingml/2006/table">
            <a:tbl>
              <a:tblPr firstRow="1" bandRow="1">
                <a:tableStyleId>{21E4AEA4-8DFA-4A89-87EB-49C32662AFE0}</a:tableStyleId>
              </a:tblPr>
              <a:tblGrid>
                <a:gridCol w="1097280">
                  <a:extLst>
                    <a:ext uri="{9D8B030D-6E8A-4147-A177-3AD203B41FA5}">
                      <a16:colId xmlns:a16="http://schemas.microsoft.com/office/drawing/2014/main" val="831567363"/>
                    </a:ext>
                  </a:extLst>
                </a:gridCol>
                <a:gridCol w="1097280">
                  <a:extLst>
                    <a:ext uri="{9D8B030D-6E8A-4147-A177-3AD203B41FA5}">
                      <a16:colId xmlns:a16="http://schemas.microsoft.com/office/drawing/2014/main" val="1633824391"/>
                    </a:ext>
                  </a:extLst>
                </a:gridCol>
                <a:gridCol w="1097280">
                  <a:extLst>
                    <a:ext uri="{9D8B030D-6E8A-4147-A177-3AD203B41FA5}">
                      <a16:colId xmlns:a16="http://schemas.microsoft.com/office/drawing/2014/main" val="842337965"/>
                    </a:ext>
                  </a:extLst>
                </a:gridCol>
                <a:gridCol w="1097280">
                  <a:extLst>
                    <a:ext uri="{9D8B030D-6E8A-4147-A177-3AD203B41FA5}">
                      <a16:colId xmlns:a16="http://schemas.microsoft.com/office/drawing/2014/main" val="2192956712"/>
                    </a:ext>
                  </a:extLst>
                </a:gridCol>
                <a:gridCol w="1371600">
                  <a:extLst>
                    <a:ext uri="{9D8B030D-6E8A-4147-A177-3AD203B41FA5}">
                      <a16:colId xmlns:a16="http://schemas.microsoft.com/office/drawing/2014/main" val="1967618080"/>
                    </a:ext>
                  </a:extLst>
                </a:gridCol>
                <a:gridCol w="1371600">
                  <a:extLst>
                    <a:ext uri="{9D8B030D-6E8A-4147-A177-3AD203B41FA5}">
                      <a16:colId xmlns:a16="http://schemas.microsoft.com/office/drawing/2014/main" val="3763253761"/>
                    </a:ext>
                  </a:extLst>
                </a:gridCol>
                <a:gridCol w="1371600">
                  <a:extLst>
                    <a:ext uri="{9D8B030D-6E8A-4147-A177-3AD203B41FA5}">
                      <a16:colId xmlns:a16="http://schemas.microsoft.com/office/drawing/2014/main" val="4147084237"/>
                    </a:ext>
                  </a:extLst>
                </a:gridCol>
              </a:tblGrid>
              <a:tr h="457200">
                <a:tc>
                  <a:txBody>
                    <a:bodyPr/>
                    <a:lstStyle/>
                    <a:p>
                      <a:r>
                        <a:rPr lang="en-US" sz="2400" i="1" dirty="0"/>
                        <a:t>p</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i="1" dirty="0"/>
                        <a:t>q</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i="0" dirty="0">
                          <a:latin typeface="Cambria Math" panose="02040503050406030204" pitchFamily="18" charset="0"/>
                          <a:ea typeface="Cambria Math" panose="02040503050406030204" pitchFamily="18" charset="0"/>
                        </a:rPr>
                        <a:t>¬</a:t>
                      </a:r>
                      <a:r>
                        <a:rPr lang="en-US" sz="2400" i="1" dirty="0"/>
                        <a:t>p</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i="0" dirty="0">
                          <a:latin typeface="Cambria Math" panose="02040503050406030204" pitchFamily="18" charset="0"/>
                          <a:ea typeface="Cambria Math" panose="02040503050406030204" pitchFamily="18" charset="0"/>
                        </a:rPr>
                        <a:t>¬</a:t>
                      </a:r>
                      <a:r>
                        <a:rPr lang="en-US" sz="2400" i="1" dirty="0"/>
                        <a:t>q</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i="0" dirty="0"/>
                        <a:t>(</a:t>
                      </a:r>
                      <a:r>
                        <a:rPr lang="en-US" sz="2400" i="1" dirty="0"/>
                        <a:t>p </a:t>
                      </a:r>
                      <a:r>
                        <a:rPr lang="en-US" sz="2400" i="0" dirty="0">
                          <a:latin typeface="Cambria Math" panose="02040503050406030204" pitchFamily="18" charset="0"/>
                          <a:ea typeface="Cambria Math" panose="02040503050406030204" pitchFamily="18" charset="0"/>
                        </a:rPr>
                        <a:t>∨</a:t>
                      </a:r>
                      <a:r>
                        <a:rPr lang="en-US" sz="2400" i="1" dirty="0"/>
                        <a:t> q</a:t>
                      </a:r>
                      <a:r>
                        <a:rPr lang="en-US" sz="2400" i="0" dirty="0"/>
                        <a: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i="0" dirty="0">
                          <a:latin typeface="Cambria Math" panose="02040503050406030204" pitchFamily="18" charset="0"/>
                          <a:ea typeface="Cambria Math" panose="02040503050406030204" pitchFamily="18" charset="0"/>
                        </a:rPr>
                        <a:t>¬</a:t>
                      </a:r>
                      <a:r>
                        <a:rPr lang="en-US" sz="2400" i="0" dirty="0">
                          <a:latin typeface="+mj-lt"/>
                          <a:ea typeface="Cambria Math" panose="02040503050406030204" pitchFamily="18" charset="0"/>
                        </a:rPr>
                        <a:t>(</a:t>
                      </a:r>
                      <a:r>
                        <a:rPr lang="en-US" sz="2400" i="1" dirty="0"/>
                        <a:t>p </a:t>
                      </a:r>
                      <a:r>
                        <a:rPr lang="en-US" sz="2400" i="0" dirty="0">
                          <a:latin typeface="Cambria Math" panose="02040503050406030204" pitchFamily="18" charset="0"/>
                          <a:ea typeface="Cambria Math" panose="02040503050406030204" pitchFamily="18" charset="0"/>
                        </a:rPr>
                        <a:t>∨</a:t>
                      </a:r>
                      <a:r>
                        <a:rPr lang="en-US" sz="2400" i="1" dirty="0"/>
                        <a:t> q</a:t>
                      </a:r>
                      <a:r>
                        <a:rPr lang="en-US" sz="2400" i="0" dirty="0"/>
                        <a: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i="0" dirty="0">
                          <a:latin typeface="Cambria Math" panose="02040503050406030204" pitchFamily="18" charset="0"/>
                          <a:ea typeface="Cambria Math" panose="02040503050406030204" pitchFamily="18" charset="0"/>
                        </a:rPr>
                        <a:t>¬</a:t>
                      </a:r>
                      <a:r>
                        <a:rPr lang="en-US" sz="2400" i="1" dirty="0"/>
                        <a:t>p </a:t>
                      </a:r>
                      <a:r>
                        <a:rPr lang="en-US" sz="2400" i="0" dirty="0">
                          <a:latin typeface="Cambria Math" panose="02040503050406030204" pitchFamily="18" charset="0"/>
                          <a:ea typeface="Cambria Math" panose="02040503050406030204" pitchFamily="18" charset="0"/>
                        </a:rPr>
                        <a:t>∧</a:t>
                      </a:r>
                      <a:r>
                        <a:rPr lang="en-US" sz="2400" i="1" dirty="0"/>
                        <a:t> </a:t>
                      </a:r>
                      <a:r>
                        <a:rPr lang="en-US" sz="2400" i="0" dirty="0">
                          <a:latin typeface="Cambria Math" panose="02040503050406030204" pitchFamily="18" charset="0"/>
                          <a:ea typeface="Cambria Math" panose="02040503050406030204" pitchFamily="18" charset="0"/>
                        </a:rPr>
                        <a:t>¬</a:t>
                      </a:r>
                      <a:r>
                        <a:rPr lang="en-US" sz="2400" i="1" dirty="0"/>
                        <a:t>q</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88888009"/>
                  </a:ext>
                </a:extLst>
              </a:tr>
              <a:tr h="457200">
                <a:tc>
                  <a:txBody>
                    <a:bodyPr/>
                    <a:lstStyle/>
                    <a:p>
                      <a:r>
                        <a:rPr lang="en-US" sz="2400" b="0" i="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latin typeface="+mj-lt"/>
                        </a:rPr>
                        <a:t>T</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2903125"/>
                  </a:ext>
                </a:extLst>
              </a:tr>
              <a:tr h="457200">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latin typeface="+mj-lt"/>
                        </a:rPr>
                        <a:t>F</a:t>
                      </a:r>
                      <a:endParaRPr lang="en-US" sz="2400" b="0"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1960711"/>
                  </a:ext>
                </a:extLst>
              </a:tr>
              <a:tr h="457200">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08392561"/>
                  </a:ext>
                </a:extLst>
              </a:tr>
              <a:tr h="457200">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b="0" dirty="0">
                          <a:latin typeface="+mj-lt"/>
                        </a:rPr>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8308094"/>
                  </a:ext>
                </a:extLst>
              </a:tr>
            </a:tbl>
          </a:graphicData>
        </a:graphic>
      </p:graphicFrame>
      <p:sp>
        <p:nvSpPr>
          <p:cNvPr id="11" name="Slide Number Placeholder 5">
            <a:extLst>
              <a:ext uri="{FF2B5EF4-FFF2-40B4-BE49-F238E27FC236}">
                <a16:creationId xmlns:a16="http://schemas.microsoft.com/office/drawing/2014/main" id="{C89FEDC7-075B-435E-A3CC-E735BD048594}"/>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44</a:t>
            </a:fld>
            <a:endParaRPr lang="en-US" dirty="0">
              <a:solidFill>
                <a:schemeClr val="bg1"/>
              </a:solidFill>
            </a:endParaRPr>
          </a:p>
        </p:txBody>
      </p:sp>
    </p:spTree>
    <p:extLst>
      <p:ext uri="{BB962C8B-B14F-4D97-AF65-F5344CB8AC3E}">
        <p14:creationId xmlns:p14="http://schemas.microsoft.com/office/powerpoint/2010/main" val="2269832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Logical Equivalences</a:t>
            </a:r>
            <a:r>
              <a:rPr lang="en-US" sz="1500" dirty="0"/>
              <a:t> 1</a:t>
            </a:r>
            <a:endParaRPr lang="en-US" dirty="0"/>
          </a:p>
        </p:txBody>
      </p:sp>
      <p:sp>
        <p:nvSpPr>
          <p:cNvPr id="3" name="Content Placeholder 2"/>
          <p:cNvSpPr>
            <a:spLocks noGrp="1"/>
          </p:cNvSpPr>
          <p:nvPr>
            <p:ph idx="1"/>
          </p:nvPr>
        </p:nvSpPr>
        <p:spPr>
          <a:xfrm>
            <a:off x="457200" y="1295400"/>
            <a:ext cx="3200400" cy="640080"/>
          </a:xfrm>
        </p:spPr>
        <p:txBody>
          <a:bodyPr/>
          <a:lstStyle/>
          <a:p>
            <a:r>
              <a:rPr lang="en-US" dirty="0">
                <a:latin typeface="Calibri (Body)"/>
              </a:rPr>
              <a:t>Identity Laws:</a:t>
            </a:r>
          </a:p>
        </p:txBody>
      </p:sp>
      <p:graphicFrame>
        <p:nvGraphicFramePr>
          <p:cNvPr id="11"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952802498"/>
              </p:ext>
            </p:extLst>
          </p:nvPr>
        </p:nvGraphicFramePr>
        <p:xfrm>
          <a:off x="4133850" y="1330325"/>
          <a:ext cx="4495800" cy="571500"/>
        </p:xfrm>
        <a:graphic>
          <a:graphicData uri="http://schemas.openxmlformats.org/presentationml/2006/ole">
            <mc:AlternateContent xmlns:mc="http://schemas.openxmlformats.org/markup-compatibility/2006">
              <mc:Choice xmlns:v="urn:schemas-microsoft-com:vml" Requires="v">
                <p:oleObj name="Equation" r:id="rId2" imgW="1498320" imgH="190440" progId="Equation.DSMT4">
                  <p:embed/>
                </p:oleObj>
              </mc:Choice>
              <mc:Fallback>
                <p:oleObj name="Equation" r:id="rId2" imgW="1498320" imgH="190440" progId="Equation.DSMT4">
                  <p:embed/>
                  <p:pic>
                    <p:nvPicPr>
                      <p:cNvPr id="11" name="Object 3">
                        <a:extLst>
                          <a:ext uri="{C183D7F6-B498-43B3-948B-1728B52AA6E4}">
                            <adec:decorative xmlns:adec="http://schemas.microsoft.com/office/drawing/2017/decorative" val="1"/>
                          </a:ext>
                        </a:extLst>
                      </p:cNvPr>
                      <p:cNvPicPr/>
                      <p:nvPr/>
                    </p:nvPicPr>
                    <p:blipFill>
                      <a:blip r:embed="rId3"/>
                      <a:stretch>
                        <a:fillRect/>
                      </a:stretch>
                    </p:blipFill>
                    <p:spPr>
                      <a:xfrm>
                        <a:off x="4133850" y="1330325"/>
                        <a:ext cx="4495800" cy="571500"/>
                      </a:xfrm>
                      <a:prstGeom prst="rect">
                        <a:avLst/>
                      </a:prstGeom>
                    </p:spPr>
                  </p:pic>
                </p:oleObj>
              </mc:Fallback>
            </mc:AlternateContent>
          </a:graphicData>
        </a:graphic>
      </p:graphicFrame>
      <p:sp>
        <p:nvSpPr>
          <p:cNvPr id="4" name="Content Placeholder 4"/>
          <p:cNvSpPr>
            <a:spLocks noGrp="1"/>
          </p:cNvSpPr>
          <p:nvPr>
            <p:ph idx="13"/>
          </p:nvPr>
        </p:nvSpPr>
        <p:spPr>
          <a:xfrm>
            <a:off x="457200" y="2373630"/>
            <a:ext cx="3200400" cy="640080"/>
          </a:xfrm>
        </p:spPr>
        <p:txBody>
          <a:bodyPr/>
          <a:lstStyle/>
          <a:p>
            <a:r>
              <a:rPr lang="en-US" dirty="0">
                <a:latin typeface="Calibri (Body)"/>
              </a:rPr>
              <a:t>Domination Laws:</a:t>
            </a:r>
          </a:p>
        </p:txBody>
      </p:sp>
      <p:graphicFrame>
        <p:nvGraphicFramePr>
          <p:cNvPr id="12" name="Object 5">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045431277"/>
              </p:ext>
            </p:extLst>
          </p:nvPr>
        </p:nvGraphicFramePr>
        <p:xfrm>
          <a:off x="4133850" y="2408238"/>
          <a:ext cx="4495800" cy="571500"/>
        </p:xfrm>
        <a:graphic>
          <a:graphicData uri="http://schemas.openxmlformats.org/presentationml/2006/ole">
            <mc:AlternateContent xmlns:mc="http://schemas.openxmlformats.org/markup-compatibility/2006">
              <mc:Choice xmlns:v="urn:schemas-microsoft-com:vml" Requires="v">
                <p:oleObj name="Equation" r:id="rId4" imgW="1498320" imgH="190440" progId="Equation.DSMT4">
                  <p:embed/>
                </p:oleObj>
              </mc:Choice>
              <mc:Fallback>
                <p:oleObj name="Equation" r:id="rId4" imgW="1498320" imgH="190440" progId="Equation.DSMT4">
                  <p:embed/>
                  <p:pic>
                    <p:nvPicPr>
                      <p:cNvPr id="12" name="Object 5">
                        <a:extLst>
                          <a:ext uri="{C183D7F6-B498-43B3-948B-1728B52AA6E4}">
                            <adec:decorative xmlns:adec="http://schemas.microsoft.com/office/drawing/2017/decorative" val="1"/>
                          </a:ext>
                        </a:extLst>
                      </p:cNvPr>
                      <p:cNvPicPr/>
                      <p:nvPr/>
                    </p:nvPicPr>
                    <p:blipFill>
                      <a:blip r:embed="rId5"/>
                      <a:stretch>
                        <a:fillRect/>
                      </a:stretch>
                    </p:blipFill>
                    <p:spPr>
                      <a:xfrm>
                        <a:off x="4133850" y="2408238"/>
                        <a:ext cx="4495800" cy="571500"/>
                      </a:xfrm>
                      <a:prstGeom prst="rect">
                        <a:avLst/>
                      </a:prstGeom>
                    </p:spPr>
                  </p:pic>
                </p:oleObj>
              </mc:Fallback>
            </mc:AlternateContent>
          </a:graphicData>
        </a:graphic>
      </p:graphicFrame>
      <p:sp>
        <p:nvSpPr>
          <p:cNvPr id="5" name="Content Placeholder 6"/>
          <p:cNvSpPr>
            <a:spLocks noGrp="1"/>
          </p:cNvSpPr>
          <p:nvPr>
            <p:ph idx="14"/>
          </p:nvPr>
        </p:nvSpPr>
        <p:spPr>
          <a:xfrm>
            <a:off x="457200" y="3451860"/>
            <a:ext cx="3200400" cy="640080"/>
          </a:xfrm>
        </p:spPr>
        <p:txBody>
          <a:bodyPr/>
          <a:lstStyle/>
          <a:p>
            <a:r>
              <a:rPr lang="en-US" dirty="0">
                <a:latin typeface="Calibri (Body)"/>
              </a:rPr>
              <a:t>Idempotent laws:</a:t>
            </a:r>
          </a:p>
        </p:txBody>
      </p:sp>
      <p:graphicFrame>
        <p:nvGraphicFramePr>
          <p:cNvPr id="13" name="Object 7">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058645690"/>
              </p:ext>
            </p:extLst>
          </p:nvPr>
        </p:nvGraphicFramePr>
        <p:xfrm>
          <a:off x="4133850" y="3524250"/>
          <a:ext cx="4495800" cy="495300"/>
        </p:xfrm>
        <a:graphic>
          <a:graphicData uri="http://schemas.openxmlformats.org/presentationml/2006/ole">
            <mc:AlternateContent xmlns:mc="http://schemas.openxmlformats.org/markup-compatibility/2006">
              <mc:Choice xmlns:v="urn:schemas-microsoft-com:vml" Requires="v">
                <p:oleObj name="Equation" r:id="rId6" imgW="1498320" imgH="164880" progId="Equation.DSMT4">
                  <p:embed/>
                </p:oleObj>
              </mc:Choice>
              <mc:Fallback>
                <p:oleObj name="Equation" r:id="rId6" imgW="1498320" imgH="164880" progId="Equation.DSMT4">
                  <p:embed/>
                  <p:pic>
                    <p:nvPicPr>
                      <p:cNvPr id="13" name="Object 7">
                        <a:extLst>
                          <a:ext uri="{C183D7F6-B498-43B3-948B-1728B52AA6E4}">
                            <adec:decorative xmlns:adec="http://schemas.microsoft.com/office/drawing/2017/decorative" val="1"/>
                          </a:ext>
                        </a:extLst>
                      </p:cNvPr>
                      <p:cNvPicPr/>
                      <p:nvPr/>
                    </p:nvPicPr>
                    <p:blipFill>
                      <a:blip r:embed="rId7"/>
                      <a:stretch>
                        <a:fillRect/>
                      </a:stretch>
                    </p:blipFill>
                    <p:spPr>
                      <a:xfrm>
                        <a:off x="4133850" y="3524250"/>
                        <a:ext cx="4495800" cy="495300"/>
                      </a:xfrm>
                      <a:prstGeom prst="rect">
                        <a:avLst/>
                      </a:prstGeom>
                    </p:spPr>
                  </p:pic>
                </p:oleObj>
              </mc:Fallback>
            </mc:AlternateContent>
          </a:graphicData>
        </a:graphic>
      </p:graphicFrame>
      <p:sp>
        <p:nvSpPr>
          <p:cNvPr id="6" name="Content Placeholder 8"/>
          <p:cNvSpPr>
            <a:spLocks noGrp="1"/>
          </p:cNvSpPr>
          <p:nvPr>
            <p:ph idx="15"/>
          </p:nvPr>
        </p:nvSpPr>
        <p:spPr>
          <a:xfrm>
            <a:off x="457200" y="4530090"/>
            <a:ext cx="3840480" cy="640080"/>
          </a:xfrm>
        </p:spPr>
        <p:txBody>
          <a:bodyPr/>
          <a:lstStyle/>
          <a:p>
            <a:r>
              <a:rPr lang="en-US" dirty="0">
                <a:latin typeface="Calibri (Body)"/>
              </a:rPr>
              <a:t>Double Negation Law:</a:t>
            </a:r>
          </a:p>
        </p:txBody>
      </p:sp>
      <p:graphicFrame>
        <p:nvGraphicFramePr>
          <p:cNvPr id="14" name="Object 9">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579941853"/>
              </p:ext>
            </p:extLst>
          </p:nvPr>
        </p:nvGraphicFramePr>
        <p:xfrm>
          <a:off x="5353050" y="4464050"/>
          <a:ext cx="2057400" cy="762000"/>
        </p:xfrm>
        <a:graphic>
          <a:graphicData uri="http://schemas.openxmlformats.org/presentationml/2006/ole">
            <mc:AlternateContent xmlns:mc="http://schemas.openxmlformats.org/markup-compatibility/2006">
              <mc:Choice xmlns:v="urn:schemas-microsoft-com:vml" Requires="v">
                <p:oleObj name="Equation" r:id="rId8" imgW="685800" imgH="253800" progId="Equation.DSMT4">
                  <p:embed/>
                </p:oleObj>
              </mc:Choice>
              <mc:Fallback>
                <p:oleObj name="Equation" r:id="rId8" imgW="685800" imgH="253800" progId="Equation.DSMT4">
                  <p:embed/>
                  <p:pic>
                    <p:nvPicPr>
                      <p:cNvPr id="14" name="Object 9">
                        <a:extLst>
                          <a:ext uri="{C183D7F6-B498-43B3-948B-1728B52AA6E4}">
                            <adec:decorative xmlns:adec="http://schemas.microsoft.com/office/drawing/2017/decorative" val="1"/>
                          </a:ext>
                        </a:extLst>
                      </p:cNvPr>
                      <p:cNvPicPr/>
                      <p:nvPr/>
                    </p:nvPicPr>
                    <p:blipFill>
                      <a:blip r:embed="rId9"/>
                      <a:stretch>
                        <a:fillRect/>
                      </a:stretch>
                    </p:blipFill>
                    <p:spPr>
                      <a:xfrm>
                        <a:off x="5353050" y="4464050"/>
                        <a:ext cx="2057400" cy="762000"/>
                      </a:xfrm>
                      <a:prstGeom prst="rect">
                        <a:avLst/>
                      </a:prstGeom>
                    </p:spPr>
                  </p:pic>
                </p:oleObj>
              </mc:Fallback>
            </mc:AlternateContent>
          </a:graphicData>
        </a:graphic>
      </p:graphicFrame>
      <p:sp>
        <p:nvSpPr>
          <p:cNvPr id="7" name="Content Placeholder 10"/>
          <p:cNvSpPr>
            <a:spLocks noGrp="1"/>
          </p:cNvSpPr>
          <p:nvPr>
            <p:ph idx="16"/>
          </p:nvPr>
        </p:nvSpPr>
        <p:spPr>
          <a:xfrm>
            <a:off x="457200" y="5608320"/>
            <a:ext cx="3200400" cy="640080"/>
          </a:xfrm>
        </p:spPr>
        <p:txBody>
          <a:bodyPr/>
          <a:lstStyle/>
          <a:p>
            <a:r>
              <a:rPr lang="en-US" dirty="0">
                <a:latin typeface="Calibri (Body)"/>
              </a:rPr>
              <a:t>Negation Laws:</a:t>
            </a:r>
          </a:p>
        </p:txBody>
      </p:sp>
      <p:graphicFrame>
        <p:nvGraphicFramePr>
          <p:cNvPr id="15" name="Object 11">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223824783"/>
              </p:ext>
            </p:extLst>
          </p:nvPr>
        </p:nvGraphicFramePr>
        <p:xfrm>
          <a:off x="3981450" y="5641975"/>
          <a:ext cx="4800600" cy="571500"/>
        </p:xfrm>
        <a:graphic>
          <a:graphicData uri="http://schemas.openxmlformats.org/presentationml/2006/ole">
            <mc:AlternateContent xmlns:mc="http://schemas.openxmlformats.org/markup-compatibility/2006">
              <mc:Choice xmlns:v="urn:schemas-microsoft-com:vml" Requires="v">
                <p:oleObj name="Equation" r:id="rId10" imgW="1600200" imgH="190440" progId="Equation.DSMT4">
                  <p:embed/>
                </p:oleObj>
              </mc:Choice>
              <mc:Fallback>
                <p:oleObj name="Equation" r:id="rId10" imgW="1600200" imgH="190440" progId="Equation.DSMT4">
                  <p:embed/>
                  <p:pic>
                    <p:nvPicPr>
                      <p:cNvPr id="15" name="Object 11">
                        <a:extLst>
                          <a:ext uri="{C183D7F6-B498-43B3-948B-1728B52AA6E4}">
                            <adec:decorative xmlns:adec="http://schemas.microsoft.com/office/drawing/2017/decorative" val="1"/>
                          </a:ext>
                        </a:extLst>
                      </p:cNvPr>
                      <p:cNvPicPr/>
                      <p:nvPr/>
                    </p:nvPicPr>
                    <p:blipFill>
                      <a:blip r:embed="rId11"/>
                      <a:stretch>
                        <a:fillRect/>
                      </a:stretch>
                    </p:blipFill>
                    <p:spPr>
                      <a:xfrm>
                        <a:off x="3981450" y="5641975"/>
                        <a:ext cx="4800600" cy="571500"/>
                      </a:xfrm>
                      <a:prstGeom prst="rect">
                        <a:avLst/>
                      </a:prstGeom>
                    </p:spPr>
                  </p:pic>
                </p:oleObj>
              </mc:Fallback>
            </mc:AlternateContent>
          </a:graphicData>
        </a:graphic>
      </p:graphicFrame>
      <p:sp>
        <p:nvSpPr>
          <p:cNvPr id="16" name="Slide Number Placeholder 5">
            <a:extLst>
              <a:ext uri="{FF2B5EF4-FFF2-40B4-BE49-F238E27FC236}">
                <a16:creationId xmlns:a16="http://schemas.microsoft.com/office/drawing/2014/main" id="{10F2463D-47D4-4634-BCB1-F62C46CA2F4B}"/>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45</a:t>
            </a:fld>
            <a:endParaRPr lang="en-US" dirty="0">
              <a:solidFill>
                <a:schemeClr val="bg1"/>
              </a:solidFill>
            </a:endParaRPr>
          </a:p>
        </p:txBody>
      </p:sp>
    </p:spTree>
    <p:extLst>
      <p:ext uri="{BB962C8B-B14F-4D97-AF65-F5344CB8AC3E}">
        <p14:creationId xmlns:p14="http://schemas.microsoft.com/office/powerpoint/2010/main" val="19593524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Logical Equivalences</a:t>
            </a:r>
            <a:r>
              <a:rPr lang="en-US" sz="1500" dirty="0"/>
              <a:t> 2</a:t>
            </a:r>
            <a:endParaRPr lang="en-US" dirty="0"/>
          </a:p>
        </p:txBody>
      </p:sp>
      <p:sp>
        <p:nvSpPr>
          <p:cNvPr id="3" name="Content Placeholder 2"/>
          <p:cNvSpPr>
            <a:spLocks noGrp="1"/>
          </p:cNvSpPr>
          <p:nvPr>
            <p:ph idx="1"/>
          </p:nvPr>
        </p:nvSpPr>
        <p:spPr>
          <a:xfrm>
            <a:off x="457200" y="1295400"/>
            <a:ext cx="3474720" cy="640080"/>
          </a:xfrm>
        </p:spPr>
        <p:txBody>
          <a:bodyPr/>
          <a:lstStyle/>
          <a:p>
            <a:r>
              <a:rPr lang="en-US" dirty="0">
                <a:latin typeface="Calibri (Body)"/>
              </a:rPr>
              <a:t>Commutative Laws:</a:t>
            </a:r>
          </a:p>
        </p:txBody>
      </p:sp>
      <p:graphicFrame>
        <p:nvGraphicFramePr>
          <p:cNvPr id="11"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860241447"/>
              </p:ext>
            </p:extLst>
          </p:nvPr>
        </p:nvGraphicFramePr>
        <p:xfrm>
          <a:off x="3981450" y="1409700"/>
          <a:ext cx="4318000" cy="411163"/>
        </p:xfrm>
        <a:graphic>
          <a:graphicData uri="http://schemas.openxmlformats.org/presentationml/2006/ole">
            <mc:AlternateContent xmlns:mc="http://schemas.openxmlformats.org/markup-compatibility/2006">
              <mc:Choice xmlns:v="urn:schemas-microsoft-com:vml" Requires="v">
                <p:oleObj name="Equation" r:id="rId2" imgW="1726920" imgH="164880" progId="Equation.DSMT4">
                  <p:embed/>
                </p:oleObj>
              </mc:Choice>
              <mc:Fallback>
                <p:oleObj name="Equation" r:id="rId2" imgW="1726920" imgH="164880" progId="Equation.DSMT4">
                  <p:embed/>
                  <p:pic>
                    <p:nvPicPr>
                      <p:cNvPr id="11" name="Object 3">
                        <a:extLst>
                          <a:ext uri="{C183D7F6-B498-43B3-948B-1728B52AA6E4}">
                            <adec:decorative xmlns:adec="http://schemas.microsoft.com/office/drawing/2017/decorative" val="1"/>
                          </a:ext>
                        </a:extLst>
                      </p:cNvPr>
                      <p:cNvPicPr/>
                      <p:nvPr/>
                    </p:nvPicPr>
                    <p:blipFill>
                      <a:blip r:embed="rId3"/>
                      <a:stretch>
                        <a:fillRect/>
                      </a:stretch>
                    </p:blipFill>
                    <p:spPr>
                      <a:xfrm>
                        <a:off x="3981450" y="1409700"/>
                        <a:ext cx="4318000" cy="411163"/>
                      </a:xfrm>
                      <a:prstGeom prst="rect">
                        <a:avLst/>
                      </a:prstGeom>
                    </p:spPr>
                  </p:pic>
                </p:oleObj>
              </mc:Fallback>
            </mc:AlternateContent>
          </a:graphicData>
        </a:graphic>
      </p:graphicFrame>
      <p:sp>
        <p:nvSpPr>
          <p:cNvPr id="4" name="Content Placeholder 4"/>
          <p:cNvSpPr>
            <a:spLocks noGrp="1"/>
          </p:cNvSpPr>
          <p:nvPr>
            <p:ph idx="13"/>
          </p:nvPr>
        </p:nvSpPr>
        <p:spPr>
          <a:xfrm>
            <a:off x="457200" y="2115300"/>
            <a:ext cx="3200400" cy="640080"/>
          </a:xfrm>
        </p:spPr>
        <p:txBody>
          <a:bodyPr/>
          <a:lstStyle/>
          <a:p>
            <a:r>
              <a:rPr lang="en-US" dirty="0">
                <a:latin typeface="Calibri (Body)"/>
              </a:rPr>
              <a:t>Associative Laws:</a:t>
            </a:r>
          </a:p>
        </p:txBody>
      </p:sp>
      <p:graphicFrame>
        <p:nvGraphicFramePr>
          <p:cNvPr id="7" name="Object 6">
            <a:extLst>
              <a:ext uri="{FF2B5EF4-FFF2-40B4-BE49-F238E27FC236}">
                <a16:creationId xmlns:a16="http://schemas.microsoft.com/office/drawing/2014/main" id="{30359F23-C39F-4CCA-9C57-E7FC09DBFE63}"/>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170949607"/>
              </p:ext>
            </p:extLst>
          </p:nvPr>
        </p:nvGraphicFramePr>
        <p:xfrm>
          <a:off x="3983038" y="2133600"/>
          <a:ext cx="3538537" cy="1377950"/>
        </p:xfrm>
        <a:graphic>
          <a:graphicData uri="http://schemas.openxmlformats.org/presentationml/2006/ole">
            <mc:AlternateContent xmlns:mc="http://schemas.openxmlformats.org/markup-compatibility/2006">
              <mc:Choice xmlns:v="urn:schemas-microsoft-com:vml" Requires="v">
                <p:oleObj name="Equation" r:id="rId4" imgW="1434960" imgH="558720" progId="Equation.DSMT4">
                  <p:embed/>
                </p:oleObj>
              </mc:Choice>
              <mc:Fallback>
                <p:oleObj name="Equation" r:id="rId4" imgW="1434960" imgH="558720" progId="Equation.DSMT4">
                  <p:embed/>
                  <p:pic>
                    <p:nvPicPr>
                      <p:cNvPr id="0" name=""/>
                      <p:cNvPicPr/>
                      <p:nvPr/>
                    </p:nvPicPr>
                    <p:blipFill>
                      <a:blip r:embed="rId5"/>
                      <a:stretch>
                        <a:fillRect/>
                      </a:stretch>
                    </p:blipFill>
                    <p:spPr>
                      <a:xfrm>
                        <a:off x="3983038" y="2133600"/>
                        <a:ext cx="3538537" cy="1377950"/>
                      </a:xfrm>
                      <a:prstGeom prst="rect">
                        <a:avLst/>
                      </a:prstGeom>
                    </p:spPr>
                  </p:pic>
                </p:oleObj>
              </mc:Fallback>
            </mc:AlternateContent>
          </a:graphicData>
        </a:graphic>
      </p:graphicFrame>
      <p:sp>
        <p:nvSpPr>
          <p:cNvPr id="5" name="Content Placeholder 6"/>
          <p:cNvSpPr>
            <a:spLocks noGrp="1"/>
          </p:cNvSpPr>
          <p:nvPr>
            <p:ph idx="14"/>
          </p:nvPr>
        </p:nvSpPr>
        <p:spPr>
          <a:xfrm>
            <a:off x="457200" y="3620100"/>
            <a:ext cx="3200400" cy="640080"/>
          </a:xfrm>
        </p:spPr>
        <p:txBody>
          <a:bodyPr/>
          <a:lstStyle/>
          <a:p>
            <a:r>
              <a:rPr lang="en-US" dirty="0">
                <a:latin typeface="Calibri (Body)"/>
              </a:rPr>
              <a:t>Distributive Laws:</a:t>
            </a:r>
          </a:p>
        </p:txBody>
      </p:sp>
      <p:graphicFrame>
        <p:nvGraphicFramePr>
          <p:cNvPr id="8" name="Object 7">
            <a:extLst>
              <a:ext uri="{FF2B5EF4-FFF2-40B4-BE49-F238E27FC236}">
                <a16:creationId xmlns:a16="http://schemas.microsoft.com/office/drawing/2014/main" id="{C142E284-079C-4729-A5E7-8F817319D17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824055781"/>
              </p:ext>
            </p:extLst>
          </p:nvPr>
        </p:nvGraphicFramePr>
        <p:xfrm>
          <a:off x="4013200" y="3619500"/>
          <a:ext cx="4565650" cy="1349375"/>
        </p:xfrm>
        <a:graphic>
          <a:graphicData uri="http://schemas.openxmlformats.org/presentationml/2006/ole">
            <mc:AlternateContent xmlns:mc="http://schemas.openxmlformats.org/markup-compatibility/2006">
              <mc:Choice xmlns:v="urn:schemas-microsoft-com:vml" Requires="v">
                <p:oleObj name="Equation" r:id="rId6" imgW="1892160" imgH="558720" progId="Equation.DSMT4">
                  <p:embed/>
                </p:oleObj>
              </mc:Choice>
              <mc:Fallback>
                <p:oleObj name="Equation" r:id="rId6" imgW="1892160" imgH="558720" progId="Equation.DSMT4">
                  <p:embed/>
                  <p:pic>
                    <p:nvPicPr>
                      <p:cNvPr id="0" name=""/>
                      <p:cNvPicPr/>
                      <p:nvPr/>
                    </p:nvPicPr>
                    <p:blipFill>
                      <a:blip r:embed="rId7"/>
                      <a:stretch>
                        <a:fillRect/>
                      </a:stretch>
                    </p:blipFill>
                    <p:spPr>
                      <a:xfrm>
                        <a:off x="4013200" y="3619500"/>
                        <a:ext cx="4565650" cy="1349375"/>
                      </a:xfrm>
                      <a:prstGeom prst="rect">
                        <a:avLst/>
                      </a:prstGeom>
                    </p:spPr>
                  </p:pic>
                </p:oleObj>
              </mc:Fallback>
            </mc:AlternateContent>
          </a:graphicData>
        </a:graphic>
      </p:graphicFrame>
      <p:sp>
        <p:nvSpPr>
          <p:cNvPr id="6" name="Content Placeholder 8"/>
          <p:cNvSpPr>
            <a:spLocks noGrp="1"/>
          </p:cNvSpPr>
          <p:nvPr>
            <p:ph idx="15"/>
          </p:nvPr>
        </p:nvSpPr>
        <p:spPr>
          <a:xfrm>
            <a:off x="457200" y="5151120"/>
            <a:ext cx="3200400" cy="640080"/>
          </a:xfrm>
        </p:spPr>
        <p:txBody>
          <a:bodyPr/>
          <a:lstStyle/>
          <a:p>
            <a:r>
              <a:rPr lang="en-US" dirty="0">
                <a:latin typeface="Calibri (Body)"/>
              </a:rPr>
              <a:t>Absorption Laws:</a:t>
            </a:r>
          </a:p>
        </p:txBody>
      </p:sp>
      <p:graphicFrame>
        <p:nvGraphicFramePr>
          <p:cNvPr id="14" name="Object 9">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511236670"/>
              </p:ext>
            </p:extLst>
          </p:nvPr>
        </p:nvGraphicFramePr>
        <p:xfrm>
          <a:off x="4038600" y="5153025"/>
          <a:ext cx="4603750" cy="635000"/>
        </p:xfrm>
        <a:graphic>
          <a:graphicData uri="http://schemas.openxmlformats.org/presentationml/2006/ole">
            <mc:AlternateContent xmlns:mc="http://schemas.openxmlformats.org/markup-compatibility/2006">
              <mc:Choice xmlns:v="urn:schemas-microsoft-com:vml" Requires="v">
                <p:oleObj name="Equation" r:id="rId8" imgW="1841400" imgH="253800" progId="Equation.DSMT4">
                  <p:embed/>
                </p:oleObj>
              </mc:Choice>
              <mc:Fallback>
                <p:oleObj name="Equation" r:id="rId8" imgW="1841400" imgH="253800" progId="Equation.DSMT4">
                  <p:embed/>
                  <p:pic>
                    <p:nvPicPr>
                      <p:cNvPr id="14" name="Object 9">
                        <a:extLst>
                          <a:ext uri="{C183D7F6-B498-43B3-948B-1728B52AA6E4}">
                            <adec:decorative xmlns:adec="http://schemas.microsoft.com/office/drawing/2017/decorative" val="1"/>
                          </a:ext>
                        </a:extLst>
                      </p:cNvPr>
                      <p:cNvPicPr/>
                      <p:nvPr/>
                    </p:nvPicPr>
                    <p:blipFill>
                      <a:blip r:embed="rId9"/>
                      <a:stretch>
                        <a:fillRect/>
                      </a:stretch>
                    </p:blipFill>
                    <p:spPr>
                      <a:xfrm>
                        <a:off x="4038600" y="5153025"/>
                        <a:ext cx="4603750" cy="635000"/>
                      </a:xfrm>
                      <a:prstGeom prst="rect">
                        <a:avLst/>
                      </a:prstGeom>
                    </p:spPr>
                  </p:pic>
                </p:oleObj>
              </mc:Fallback>
            </mc:AlternateContent>
          </a:graphicData>
        </a:graphic>
      </p:graphicFrame>
      <p:sp>
        <p:nvSpPr>
          <p:cNvPr id="15" name="Slide Number Placeholder 5">
            <a:extLst>
              <a:ext uri="{FF2B5EF4-FFF2-40B4-BE49-F238E27FC236}">
                <a16:creationId xmlns:a16="http://schemas.microsoft.com/office/drawing/2014/main" id="{20008328-EE83-46DA-97CD-18A3E6147159}"/>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46</a:t>
            </a:fld>
            <a:endParaRPr lang="en-US" dirty="0">
              <a:solidFill>
                <a:schemeClr val="bg1"/>
              </a:solidFill>
            </a:endParaRPr>
          </a:p>
        </p:txBody>
      </p:sp>
    </p:spTree>
    <p:extLst>
      <p:ext uri="{BB962C8B-B14F-4D97-AF65-F5344CB8AC3E}">
        <p14:creationId xmlns:p14="http://schemas.microsoft.com/office/powerpoint/2010/main" val="14284014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3E457-81AF-4446-8971-0C47B8DCD3B9}"/>
              </a:ext>
            </a:extLst>
          </p:cNvPr>
          <p:cNvSpPr>
            <a:spLocks noGrp="1"/>
          </p:cNvSpPr>
          <p:nvPr>
            <p:ph type="title"/>
          </p:nvPr>
        </p:nvSpPr>
        <p:spPr/>
        <p:txBody>
          <a:bodyPr/>
          <a:lstStyle/>
          <a:p>
            <a:r>
              <a:rPr lang="en-US" dirty="0"/>
              <a:t>More Logical Equivalences</a:t>
            </a:r>
          </a:p>
        </p:txBody>
      </p:sp>
      <p:sp>
        <p:nvSpPr>
          <p:cNvPr id="3" name="Content Placeholder 2">
            <a:extLst>
              <a:ext uri="{FF2B5EF4-FFF2-40B4-BE49-F238E27FC236}">
                <a16:creationId xmlns:a16="http://schemas.microsoft.com/office/drawing/2014/main" id="{367C809E-3C5E-4B60-9C50-2D89F37BAD88}"/>
              </a:ext>
            </a:extLst>
          </p:cNvPr>
          <p:cNvSpPr>
            <a:spLocks noGrp="1"/>
          </p:cNvSpPr>
          <p:nvPr>
            <p:ph idx="1"/>
          </p:nvPr>
        </p:nvSpPr>
        <p:spPr>
          <a:xfrm>
            <a:off x="457200" y="1399032"/>
            <a:ext cx="3931920" cy="731520"/>
          </a:xfrm>
          <a:solidFill>
            <a:srgbClr val="E1F3FF"/>
          </a:solidFill>
          <a:ln w="28575">
            <a:solidFill>
              <a:srgbClr val="14AAE1"/>
            </a:solidFill>
          </a:ln>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Body)"/>
              </a:rPr>
              <a:t>TABLE 7 </a:t>
            </a:r>
            <a:r>
              <a:rPr kumimoji="0" lang="en-US" sz="2000" b="0" i="0" u="none" strike="noStrike" kern="1200" cap="none" spc="0" normalizeH="0" baseline="0" noProof="0" dirty="0">
                <a:ln>
                  <a:noFill/>
                </a:ln>
                <a:solidFill>
                  <a:prstClr val="black"/>
                </a:solidFill>
                <a:effectLst/>
                <a:uLnTx/>
                <a:uFillTx/>
                <a:latin typeface="Calibri (Body)"/>
              </a:rPr>
              <a:t>Logical Equivalences Involving Conditional Statements.</a:t>
            </a:r>
          </a:p>
        </p:txBody>
      </p:sp>
      <p:sp>
        <p:nvSpPr>
          <p:cNvPr id="4" name="Content Placeholder 3" hidden="1">
            <a:extLst>
              <a:ext uri="{FF2B5EF4-FFF2-40B4-BE49-F238E27FC236}">
                <a16:creationId xmlns:a16="http://schemas.microsoft.com/office/drawing/2014/main" id="{B88E89EC-EE46-4C72-BC9C-DDE24FBAD816}"/>
              </a:ext>
            </a:extLst>
          </p:cNvPr>
          <p:cNvSpPr>
            <a:spLocks noGrp="1"/>
          </p:cNvSpPr>
          <p:nvPr>
            <p:ph idx="10"/>
          </p:nvPr>
        </p:nvSpPr>
        <p:spPr>
          <a:xfrm>
            <a:off x="699469" y="3400786"/>
            <a:ext cx="3355941" cy="731519"/>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Body)"/>
                <a:ea typeface="Calibri" panose="020F0502020204030204" pitchFamily="34" charset="0"/>
                <a:cs typeface="+mn-cs"/>
              </a:rPr>
              <a:t>The following content is arranged like a table.</a:t>
            </a:r>
            <a:endParaRPr kumimoji="0" lang="en-US" sz="2000" b="0" i="0" u="none" strike="noStrike" kern="1200" cap="none" spc="0" normalizeH="0" baseline="0" noProof="0" dirty="0">
              <a:ln>
                <a:noFill/>
              </a:ln>
              <a:solidFill>
                <a:prstClr val="black"/>
              </a:solidFill>
              <a:effectLst/>
              <a:uLnTx/>
              <a:uFillTx/>
              <a:latin typeface="Calibri (Body)"/>
              <a:cs typeface="+mn-cs"/>
            </a:endParaRPr>
          </a:p>
        </p:txBody>
      </p:sp>
      <p:sp>
        <p:nvSpPr>
          <p:cNvPr id="16" name="Rectangle 15">
            <a:extLst>
              <a:ext uri="{FF2B5EF4-FFF2-40B4-BE49-F238E27FC236}">
                <a16:creationId xmlns:a16="http://schemas.microsoft.com/office/drawing/2014/main" id="{7A738591-2A9D-40F7-A6D8-BB53D02FDE9F}"/>
              </a:ext>
              <a:ext uri="{C183D7F6-B498-43B3-948B-1728B52AA6E4}">
                <adec:decorative xmlns:adec="http://schemas.microsoft.com/office/drawing/2017/decorative" val="1"/>
              </a:ext>
            </a:extLst>
          </p:cNvPr>
          <p:cNvSpPr/>
          <p:nvPr/>
        </p:nvSpPr>
        <p:spPr>
          <a:xfrm>
            <a:off x="548640" y="2212848"/>
            <a:ext cx="3657600" cy="3858768"/>
          </a:xfrm>
          <a:prstGeom prst="rect">
            <a:avLst/>
          </a:prstGeom>
          <a:noFill/>
          <a:ln>
            <a:solidFill>
              <a:srgbClr val="14AAE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7" name="Object 16">
            <a:extLst>
              <a:ext uri="{FF2B5EF4-FFF2-40B4-BE49-F238E27FC236}">
                <a16:creationId xmlns:a16="http://schemas.microsoft.com/office/drawing/2014/main" id="{A2ED7633-8C49-4B0C-BA57-6A48539B3006}"/>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271665156"/>
              </p:ext>
            </p:extLst>
          </p:nvPr>
        </p:nvGraphicFramePr>
        <p:xfrm>
          <a:off x="649288" y="2148840"/>
          <a:ext cx="3457575" cy="4683125"/>
        </p:xfrm>
        <a:graphic>
          <a:graphicData uri="http://schemas.openxmlformats.org/presentationml/2006/ole">
            <mc:AlternateContent xmlns:mc="http://schemas.openxmlformats.org/markup-compatibility/2006">
              <mc:Choice xmlns:v="urn:schemas-microsoft-com:vml" Requires="v">
                <p:oleObj name="Equation" r:id="rId2" imgW="1968480" imgH="2666880" progId="Equation.DSMT4">
                  <p:embed/>
                </p:oleObj>
              </mc:Choice>
              <mc:Fallback>
                <p:oleObj name="Equation" r:id="rId2" imgW="1968480" imgH="2666880" progId="Equation.DSMT4">
                  <p:embed/>
                  <p:pic>
                    <p:nvPicPr>
                      <p:cNvPr id="8" name="Object 7">
                        <a:extLst>
                          <a:ext uri="{FF2B5EF4-FFF2-40B4-BE49-F238E27FC236}">
                            <a16:creationId xmlns:a16="http://schemas.microsoft.com/office/drawing/2014/main" id="{EB26799D-9651-4538-826E-4386E22CD89F}"/>
                          </a:ext>
                        </a:extLst>
                      </p:cNvPr>
                      <p:cNvPicPr/>
                      <p:nvPr/>
                    </p:nvPicPr>
                    <p:blipFill>
                      <a:blip r:embed="rId3"/>
                      <a:stretch>
                        <a:fillRect/>
                      </a:stretch>
                    </p:blipFill>
                    <p:spPr>
                      <a:xfrm>
                        <a:off x="649288" y="2148840"/>
                        <a:ext cx="3457575" cy="4683125"/>
                      </a:xfrm>
                      <a:prstGeom prst="rect">
                        <a:avLst/>
                      </a:prstGeom>
                      <a:ln>
                        <a:noFill/>
                      </a:ln>
                    </p:spPr>
                  </p:pic>
                </p:oleObj>
              </mc:Fallback>
            </mc:AlternateContent>
          </a:graphicData>
        </a:graphic>
      </p:graphicFrame>
      <p:sp>
        <p:nvSpPr>
          <p:cNvPr id="5" name="Content Placeholder 4">
            <a:extLst>
              <a:ext uri="{FF2B5EF4-FFF2-40B4-BE49-F238E27FC236}">
                <a16:creationId xmlns:a16="http://schemas.microsoft.com/office/drawing/2014/main" id="{90754E30-5670-45FF-9337-8C3CA47CCDEE}"/>
              </a:ext>
            </a:extLst>
          </p:cNvPr>
          <p:cNvSpPr>
            <a:spLocks noGrp="1"/>
          </p:cNvSpPr>
          <p:nvPr>
            <p:ph idx="11"/>
          </p:nvPr>
        </p:nvSpPr>
        <p:spPr>
          <a:xfrm>
            <a:off x="4727448" y="1938528"/>
            <a:ext cx="3931920" cy="731520"/>
          </a:xfrm>
          <a:solidFill>
            <a:srgbClr val="E1F3FF"/>
          </a:solidFill>
          <a:ln w="28575">
            <a:solidFill>
              <a:srgbClr val="14AAE1"/>
            </a:solidFill>
          </a:ln>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Body)"/>
              </a:rPr>
              <a:t>TABLE 8 </a:t>
            </a:r>
            <a:r>
              <a:rPr kumimoji="0" lang="en-US" sz="2000" b="0" i="0" u="none" strike="noStrike" kern="1200" cap="none" spc="0" normalizeH="0" baseline="0" noProof="0" dirty="0">
                <a:ln>
                  <a:noFill/>
                </a:ln>
                <a:solidFill>
                  <a:prstClr val="black"/>
                </a:solidFill>
                <a:effectLst/>
                <a:uLnTx/>
                <a:uFillTx/>
                <a:latin typeface="Calibri (Body)"/>
              </a:rPr>
              <a:t>Logical Equivalences Involving Biconditional Statements.</a:t>
            </a:r>
          </a:p>
        </p:txBody>
      </p:sp>
      <p:sp>
        <p:nvSpPr>
          <p:cNvPr id="6" name="Content Placeholder 5" hidden="1">
            <a:extLst>
              <a:ext uri="{FF2B5EF4-FFF2-40B4-BE49-F238E27FC236}">
                <a16:creationId xmlns:a16="http://schemas.microsoft.com/office/drawing/2014/main" id="{944E0486-F179-4293-9872-5DBDEB4E887A}"/>
              </a:ext>
            </a:extLst>
          </p:cNvPr>
          <p:cNvSpPr>
            <a:spLocks noGrp="1"/>
          </p:cNvSpPr>
          <p:nvPr>
            <p:ph idx="12"/>
          </p:nvPr>
        </p:nvSpPr>
        <p:spPr>
          <a:xfrm>
            <a:off x="5413248" y="3063240"/>
            <a:ext cx="2560320" cy="73152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Body)"/>
                <a:ea typeface="Calibri" panose="020F0502020204030204" pitchFamily="34" charset="0"/>
                <a:cs typeface="+mn-cs"/>
              </a:rPr>
              <a:t>The following content is arranged like a table.</a:t>
            </a:r>
            <a:endParaRPr kumimoji="0" lang="en-US" sz="1800" b="0" i="0" u="none" strike="noStrike" kern="1200" cap="none" spc="0" normalizeH="0" baseline="0" noProof="0" dirty="0">
              <a:ln>
                <a:noFill/>
              </a:ln>
              <a:solidFill>
                <a:prstClr val="black"/>
              </a:solidFill>
              <a:effectLst/>
              <a:uLnTx/>
              <a:uFillTx/>
              <a:latin typeface="Calibri (Body)"/>
              <a:cs typeface="+mn-cs"/>
            </a:endParaRPr>
          </a:p>
        </p:txBody>
      </p:sp>
      <p:sp>
        <p:nvSpPr>
          <p:cNvPr id="18" name="Rectangle 17">
            <a:extLst>
              <a:ext uri="{FF2B5EF4-FFF2-40B4-BE49-F238E27FC236}">
                <a16:creationId xmlns:a16="http://schemas.microsoft.com/office/drawing/2014/main" id="{EEC4CEB4-21C8-427D-9E02-16C8DA576806}"/>
              </a:ext>
              <a:ext uri="{C183D7F6-B498-43B3-948B-1728B52AA6E4}">
                <adec:decorative xmlns:adec="http://schemas.microsoft.com/office/drawing/2017/decorative" val="1"/>
              </a:ext>
            </a:extLst>
          </p:cNvPr>
          <p:cNvSpPr/>
          <p:nvPr/>
        </p:nvSpPr>
        <p:spPr>
          <a:xfrm>
            <a:off x="5020056" y="2761488"/>
            <a:ext cx="3246120" cy="1737360"/>
          </a:xfrm>
          <a:prstGeom prst="rect">
            <a:avLst/>
          </a:prstGeom>
          <a:noFill/>
          <a:ln>
            <a:solidFill>
              <a:srgbClr val="14AAE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9" name="Object 18">
            <a:extLst>
              <a:ext uri="{FF2B5EF4-FFF2-40B4-BE49-F238E27FC236}">
                <a16:creationId xmlns:a16="http://schemas.microsoft.com/office/drawing/2014/main" id="{1223DC15-399D-4B55-BC96-5CBDC3375672}"/>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072511556"/>
              </p:ext>
            </p:extLst>
          </p:nvPr>
        </p:nvGraphicFramePr>
        <p:xfrm>
          <a:off x="5076825" y="2743200"/>
          <a:ext cx="3133725" cy="2073275"/>
        </p:xfrm>
        <a:graphic>
          <a:graphicData uri="http://schemas.openxmlformats.org/presentationml/2006/ole">
            <mc:AlternateContent xmlns:mc="http://schemas.openxmlformats.org/markup-compatibility/2006">
              <mc:Choice xmlns:v="urn:schemas-microsoft-com:vml" Requires="v">
                <p:oleObj name="Equation" r:id="rId4" imgW="1765080" imgH="1168200" progId="Equation.DSMT4">
                  <p:embed/>
                </p:oleObj>
              </mc:Choice>
              <mc:Fallback>
                <p:oleObj name="Equation" r:id="rId4" imgW="1765080" imgH="1168200" progId="Equation.DSMT4">
                  <p:embed/>
                  <p:pic>
                    <p:nvPicPr>
                      <p:cNvPr id="10" name="Object 9">
                        <a:extLst>
                          <a:ext uri="{FF2B5EF4-FFF2-40B4-BE49-F238E27FC236}">
                            <a16:creationId xmlns:a16="http://schemas.microsoft.com/office/drawing/2014/main" id="{11485AE2-5B01-4919-81C6-E8FACC5B2C9D}"/>
                          </a:ext>
                        </a:extLst>
                      </p:cNvPr>
                      <p:cNvPicPr/>
                      <p:nvPr/>
                    </p:nvPicPr>
                    <p:blipFill>
                      <a:blip r:embed="rId5"/>
                      <a:stretch>
                        <a:fillRect/>
                      </a:stretch>
                    </p:blipFill>
                    <p:spPr>
                      <a:xfrm>
                        <a:off x="5076825" y="2743200"/>
                        <a:ext cx="3133725" cy="2073275"/>
                      </a:xfrm>
                      <a:prstGeom prst="rect">
                        <a:avLst/>
                      </a:prstGeom>
                    </p:spPr>
                  </p:pic>
                </p:oleObj>
              </mc:Fallback>
            </mc:AlternateContent>
          </a:graphicData>
        </a:graphic>
      </p:graphicFrame>
      <p:sp>
        <p:nvSpPr>
          <p:cNvPr id="15" name="Slide Number Placeholder 5">
            <a:extLst>
              <a:ext uri="{FF2B5EF4-FFF2-40B4-BE49-F238E27FC236}">
                <a16:creationId xmlns:a16="http://schemas.microsoft.com/office/drawing/2014/main" id="{8A66A67B-F060-4F4A-88D6-D914ED0265C3}"/>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47</a:t>
            </a:fld>
            <a:endParaRPr lang="en-US" dirty="0">
              <a:solidFill>
                <a:schemeClr val="bg1"/>
              </a:solidFill>
            </a:endParaRPr>
          </a:p>
        </p:txBody>
      </p:sp>
    </p:spTree>
    <p:extLst>
      <p:ext uri="{BB962C8B-B14F-4D97-AF65-F5344CB8AC3E}">
        <p14:creationId xmlns:p14="http://schemas.microsoft.com/office/powerpoint/2010/main" val="21019705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Constructing New Logical Equivalences</a:t>
            </a:r>
          </a:p>
        </p:txBody>
      </p:sp>
      <p:sp>
        <p:nvSpPr>
          <p:cNvPr id="3" name="Content Placeholder 2"/>
          <p:cNvSpPr>
            <a:spLocks noGrp="1"/>
          </p:cNvSpPr>
          <p:nvPr>
            <p:ph idx="1"/>
          </p:nvPr>
        </p:nvSpPr>
        <p:spPr>
          <a:xfrm>
            <a:off x="457200" y="1295400"/>
            <a:ext cx="8229600" cy="2362200"/>
          </a:xfrm>
        </p:spPr>
        <p:txBody>
          <a:bodyPr/>
          <a:lstStyle/>
          <a:p>
            <a:pPr>
              <a:spcBef>
                <a:spcPts val="600"/>
              </a:spcBef>
            </a:pPr>
            <a:r>
              <a:rPr lang="en-US" sz="2800" dirty="0">
                <a:latin typeface="Calibri (Body)"/>
              </a:rPr>
              <a:t>We can show that two expressions are logically equivalent by developing a series of logically equivalent statements.</a:t>
            </a:r>
          </a:p>
          <a:p>
            <a:pPr>
              <a:spcBef>
                <a:spcPts val="600"/>
              </a:spcBef>
            </a:pPr>
            <a:r>
              <a:rPr lang="en-US" sz="2800" dirty="0">
                <a:latin typeface="Calibri (Body)"/>
              </a:rPr>
              <a:t>To prove that </a:t>
            </a:r>
            <a:r>
              <a:rPr lang="en-US" sz="2800" i="1" dirty="0">
                <a:latin typeface="Calibri (Body)"/>
              </a:rPr>
              <a:t>A</a:t>
            </a:r>
            <a:r>
              <a:rPr lang="en-US" sz="2800" dirty="0">
                <a:latin typeface="Calibri (Body)"/>
              </a:rPr>
              <a:t> </a:t>
            </a:r>
            <a:r>
              <a:rPr lang="en-US" sz="2800" dirty="0">
                <a:latin typeface="Calibri (Body)"/>
                <a:ea typeface="Cambria Math" panose="02040503050406030204" pitchFamily="18" charset="0"/>
              </a:rPr>
              <a:t>≡</a:t>
            </a:r>
            <a:r>
              <a:rPr lang="en-US" sz="2800" dirty="0">
                <a:latin typeface="Calibri (Body)"/>
              </a:rPr>
              <a:t> </a:t>
            </a:r>
            <a:r>
              <a:rPr lang="en-US" sz="2800" i="1" dirty="0">
                <a:latin typeface="Calibri (Body)"/>
              </a:rPr>
              <a:t>B </a:t>
            </a:r>
            <a:r>
              <a:rPr lang="en-US" sz="2800" dirty="0">
                <a:latin typeface="Calibri (Body)"/>
              </a:rPr>
              <a:t>we produce a series of equivalences beginning with A and ending with B.</a:t>
            </a:r>
          </a:p>
        </p:txBody>
      </p:sp>
      <p:graphicFrame>
        <p:nvGraphicFramePr>
          <p:cNvPr id="9"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561492288"/>
              </p:ext>
            </p:extLst>
          </p:nvPr>
        </p:nvGraphicFramePr>
        <p:xfrm>
          <a:off x="4048125" y="3543300"/>
          <a:ext cx="1047750" cy="1333500"/>
        </p:xfrm>
        <a:graphic>
          <a:graphicData uri="http://schemas.openxmlformats.org/presentationml/2006/ole">
            <mc:AlternateContent xmlns:mc="http://schemas.openxmlformats.org/markup-compatibility/2006">
              <mc:Choice xmlns:v="urn:schemas-microsoft-com:vml" Requires="v">
                <p:oleObj name="Equation" r:id="rId2" imgW="419040" imgH="533160" progId="Equation.DSMT4">
                  <p:embed/>
                </p:oleObj>
              </mc:Choice>
              <mc:Fallback>
                <p:oleObj name="Equation" r:id="rId2" imgW="419040" imgH="533160" progId="Equation.DSMT4">
                  <p:embed/>
                  <p:pic>
                    <p:nvPicPr>
                      <p:cNvPr id="9" name="Object 3">
                        <a:extLst>
                          <a:ext uri="{C183D7F6-B498-43B3-948B-1728B52AA6E4}">
                            <adec:decorative xmlns:adec="http://schemas.microsoft.com/office/drawing/2017/decorative" val="1"/>
                          </a:ext>
                        </a:extLst>
                      </p:cNvPr>
                      <p:cNvPicPr/>
                      <p:nvPr/>
                    </p:nvPicPr>
                    <p:blipFill>
                      <a:blip r:embed="rId3"/>
                      <a:stretch>
                        <a:fillRect/>
                      </a:stretch>
                    </p:blipFill>
                    <p:spPr>
                      <a:xfrm>
                        <a:off x="4048125" y="3543300"/>
                        <a:ext cx="1047750" cy="1333500"/>
                      </a:xfrm>
                      <a:prstGeom prst="rect">
                        <a:avLst/>
                      </a:prstGeom>
                    </p:spPr>
                  </p:pic>
                </p:oleObj>
              </mc:Fallback>
            </mc:AlternateContent>
          </a:graphicData>
        </a:graphic>
      </p:graphicFrame>
      <p:sp>
        <p:nvSpPr>
          <p:cNvPr id="6" name="Content Placeholder 4"/>
          <p:cNvSpPr>
            <a:spLocks noGrp="1"/>
          </p:cNvSpPr>
          <p:nvPr>
            <p:ph idx="13"/>
          </p:nvPr>
        </p:nvSpPr>
        <p:spPr>
          <a:xfrm>
            <a:off x="457200" y="4724400"/>
            <a:ext cx="8229600" cy="1828800"/>
          </a:xfrm>
        </p:spPr>
        <p:txBody>
          <a:bodyPr/>
          <a:lstStyle/>
          <a:p>
            <a:r>
              <a:rPr lang="en-US" sz="2800" dirty="0">
                <a:latin typeface="Calibri (Body)"/>
              </a:rPr>
              <a:t>Keep in mind that whenever a proposition (represented by a propositional variable) occurs in the equivalences listed earlier, it may be replaced by an arbitrarily complex compound proposition.</a:t>
            </a:r>
          </a:p>
        </p:txBody>
      </p:sp>
      <p:sp>
        <p:nvSpPr>
          <p:cNvPr id="7" name="Slide Number Placeholder 5">
            <a:extLst>
              <a:ext uri="{FF2B5EF4-FFF2-40B4-BE49-F238E27FC236}">
                <a16:creationId xmlns:a16="http://schemas.microsoft.com/office/drawing/2014/main" id="{4AD2859F-8F88-4FD2-ABF9-EF74F61191BC}"/>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48</a:t>
            </a:fld>
            <a:endParaRPr lang="en-US" dirty="0">
              <a:solidFill>
                <a:schemeClr val="bg1"/>
              </a:solidFill>
            </a:endParaRPr>
          </a:p>
        </p:txBody>
      </p:sp>
    </p:spTree>
    <p:extLst>
      <p:ext uri="{BB962C8B-B14F-4D97-AF65-F5344CB8AC3E}">
        <p14:creationId xmlns:p14="http://schemas.microsoft.com/office/powerpoint/2010/main" val="16432787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Equivalence Proofs</a:t>
            </a:r>
            <a:r>
              <a:rPr lang="en-US" sz="1500" dirty="0"/>
              <a:t> 1</a:t>
            </a:r>
            <a:endParaRPr lang="en-US" dirty="0"/>
          </a:p>
        </p:txBody>
      </p:sp>
      <p:sp>
        <p:nvSpPr>
          <p:cNvPr id="3" name="Content Placeholder 2"/>
          <p:cNvSpPr>
            <a:spLocks noGrp="1"/>
          </p:cNvSpPr>
          <p:nvPr>
            <p:ph idx="1"/>
          </p:nvPr>
        </p:nvSpPr>
        <p:spPr>
          <a:xfrm>
            <a:off x="457200" y="1295400"/>
            <a:ext cx="3108960" cy="548640"/>
          </a:xfrm>
        </p:spPr>
        <p:txBody>
          <a:bodyPr/>
          <a:lstStyle/>
          <a:p>
            <a:r>
              <a:rPr lang="en-US" sz="2800" b="1" dirty="0">
                <a:latin typeface="Calibri (Body)"/>
              </a:rPr>
              <a:t>Example</a:t>
            </a:r>
            <a:r>
              <a:rPr lang="en-US" sz="2800" dirty="0">
                <a:latin typeface="Calibri (Body)"/>
              </a:rPr>
              <a:t>: Show that</a:t>
            </a:r>
          </a:p>
        </p:txBody>
      </p:sp>
      <p:graphicFrame>
        <p:nvGraphicFramePr>
          <p:cNvPr id="20"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891760987"/>
              </p:ext>
            </p:extLst>
          </p:nvPr>
        </p:nvGraphicFramePr>
        <p:xfrm>
          <a:off x="3749675" y="1193800"/>
          <a:ext cx="2571750" cy="635000"/>
        </p:xfrm>
        <a:graphic>
          <a:graphicData uri="http://schemas.openxmlformats.org/presentationml/2006/ole">
            <mc:AlternateContent xmlns:mc="http://schemas.openxmlformats.org/markup-compatibility/2006">
              <mc:Choice xmlns:v="urn:schemas-microsoft-com:vml" Requires="v">
                <p:oleObj name="Equation" r:id="rId2" imgW="1028520" imgH="253800" progId="Equation.DSMT4">
                  <p:embed/>
                </p:oleObj>
              </mc:Choice>
              <mc:Fallback>
                <p:oleObj name="Equation" r:id="rId2" imgW="1028520" imgH="253800" progId="Equation.DSMT4">
                  <p:embed/>
                  <p:pic>
                    <p:nvPicPr>
                      <p:cNvPr id="20" name="Object 3">
                        <a:extLst>
                          <a:ext uri="{C183D7F6-B498-43B3-948B-1728B52AA6E4}">
                            <adec:decorative xmlns:adec="http://schemas.microsoft.com/office/drawing/2017/decorative" val="1"/>
                          </a:ext>
                        </a:extLst>
                      </p:cNvPr>
                      <p:cNvPicPr/>
                      <p:nvPr/>
                    </p:nvPicPr>
                    <p:blipFill>
                      <a:blip r:embed="rId3"/>
                      <a:stretch>
                        <a:fillRect/>
                      </a:stretch>
                    </p:blipFill>
                    <p:spPr>
                      <a:xfrm>
                        <a:off x="3749675" y="1193800"/>
                        <a:ext cx="2571750" cy="635000"/>
                      </a:xfrm>
                      <a:prstGeom prst="rect">
                        <a:avLst/>
                      </a:prstGeom>
                    </p:spPr>
                  </p:pic>
                </p:oleObj>
              </mc:Fallback>
            </mc:AlternateContent>
          </a:graphicData>
        </a:graphic>
      </p:graphicFrame>
      <p:sp>
        <p:nvSpPr>
          <p:cNvPr id="4" name="Content Placeholder 4"/>
          <p:cNvSpPr>
            <a:spLocks noGrp="1"/>
          </p:cNvSpPr>
          <p:nvPr>
            <p:ph idx="13"/>
          </p:nvPr>
        </p:nvSpPr>
        <p:spPr>
          <a:xfrm>
            <a:off x="1905000" y="1828800"/>
            <a:ext cx="3733800" cy="548640"/>
          </a:xfrm>
        </p:spPr>
        <p:txBody>
          <a:bodyPr/>
          <a:lstStyle/>
          <a:p>
            <a:r>
              <a:rPr lang="en-US" sz="2800" dirty="0">
                <a:latin typeface="Calibri (Body)"/>
              </a:rPr>
              <a:t>is logically equivalent to</a:t>
            </a:r>
          </a:p>
        </p:txBody>
      </p:sp>
      <p:graphicFrame>
        <p:nvGraphicFramePr>
          <p:cNvPr id="21" name="Object 5">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346222583"/>
              </p:ext>
            </p:extLst>
          </p:nvPr>
        </p:nvGraphicFramePr>
        <p:xfrm>
          <a:off x="5562600" y="1892808"/>
          <a:ext cx="1428300" cy="412200"/>
        </p:xfrm>
        <a:graphic>
          <a:graphicData uri="http://schemas.openxmlformats.org/presentationml/2006/ole">
            <mc:AlternateContent xmlns:mc="http://schemas.openxmlformats.org/markup-compatibility/2006">
              <mc:Choice xmlns:v="urn:schemas-microsoft-com:vml" Requires="v">
                <p:oleObj name="Equation" r:id="rId4" imgW="571320" imgH="164880" progId="Equation.DSMT4">
                  <p:embed/>
                </p:oleObj>
              </mc:Choice>
              <mc:Fallback>
                <p:oleObj name="Equation" r:id="rId4" imgW="571320" imgH="164880" progId="Equation.DSMT4">
                  <p:embed/>
                  <p:pic>
                    <p:nvPicPr>
                      <p:cNvPr id="21" name="Object 5">
                        <a:extLst>
                          <a:ext uri="{C183D7F6-B498-43B3-948B-1728B52AA6E4}">
                            <adec:decorative xmlns:adec="http://schemas.microsoft.com/office/drawing/2017/decorative" val="1"/>
                          </a:ext>
                        </a:extLst>
                      </p:cNvPr>
                      <p:cNvPicPr/>
                      <p:nvPr/>
                    </p:nvPicPr>
                    <p:blipFill>
                      <a:blip r:embed="rId5"/>
                      <a:stretch>
                        <a:fillRect/>
                      </a:stretch>
                    </p:blipFill>
                    <p:spPr>
                      <a:xfrm>
                        <a:off x="5562600" y="1892808"/>
                        <a:ext cx="1428300" cy="412200"/>
                      </a:xfrm>
                      <a:prstGeom prst="rect">
                        <a:avLst/>
                      </a:prstGeom>
                    </p:spPr>
                  </p:pic>
                </p:oleObj>
              </mc:Fallback>
            </mc:AlternateContent>
          </a:graphicData>
        </a:graphic>
      </p:graphicFrame>
      <p:sp>
        <p:nvSpPr>
          <p:cNvPr id="5" name="Content Placeholder 6"/>
          <p:cNvSpPr>
            <a:spLocks noGrp="1"/>
          </p:cNvSpPr>
          <p:nvPr>
            <p:ph idx="14"/>
          </p:nvPr>
        </p:nvSpPr>
        <p:spPr>
          <a:xfrm>
            <a:off x="457200" y="2438400"/>
            <a:ext cx="4023360" cy="548640"/>
          </a:xfrm>
        </p:spPr>
        <p:txBody>
          <a:bodyPr/>
          <a:lstStyle/>
          <a:p>
            <a:r>
              <a:rPr lang="en-US" sz="2800" b="1" dirty="0">
                <a:latin typeface="Calibri (Body)"/>
              </a:rPr>
              <a:t>Solution</a:t>
            </a:r>
            <a:r>
              <a:rPr lang="en-US" sz="2800" dirty="0">
                <a:latin typeface="Calibri (Body)"/>
              </a:rPr>
              <a:t>:</a:t>
            </a:r>
          </a:p>
        </p:txBody>
      </p:sp>
      <p:graphicFrame>
        <p:nvGraphicFramePr>
          <p:cNvPr id="22" name="Object 7">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082961820"/>
              </p:ext>
            </p:extLst>
          </p:nvPr>
        </p:nvGraphicFramePr>
        <p:xfrm>
          <a:off x="685800" y="2908300"/>
          <a:ext cx="4267200" cy="508000"/>
        </p:xfrm>
        <a:graphic>
          <a:graphicData uri="http://schemas.openxmlformats.org/presentationml/2006/ole">
            <mc:AlternateContent xmlns:mc="http://schemas.openxmlformats.org/markup-compatibility/2006">
              <mc:Choice xmlns:v="urn:schemas-microsoft-com:vml" Requires="v">
                <p:oleObj name="Equation" r:id="rId6" imgW="2133360" imgH="253800" progId="Equation.DSMT4">
                  <p:embed/>
                </p:oleObj>
              </mc:Choice>
              <mc:Fallback>
                <p:oleObj name="Equation" r:id="rId6" imgW="2133360" imgH="253800" progId="Equation.DSMT4">
                  <p:embed/>
                  <p:pic>
                    <p:nvPicPr>
                      <p:cNvPr id="22" name="Object 7">
                        <a:extLst>
                          <a:ext uri="{C183D7F6-B498-43B3-948B-1728B52AA6E4}">
                            <adec:decorative xmlns:adec="http://schemas.microsoft.com/office/drawing/2017/decorative" val="1"/>
                          </a:ext>
                        </a:extLst>
                      </p:cNvPr>
                      <p:cNvPicPr/>
                      <p:nvPr/>
                    </p:nvPicPr>
                    <p:blipFill>
                      <a:blip r:embed="rId7"/>
                      <a:stretch>
                        <a:fillRect/>
                      </a:stretch>
                    </p:blipFill>
                    <p:spPr>
                      <a:xfrm>
                        <a:off x="685800" y="2908300"/>
                        <a:ext cx="4267200" cy="508000"/>
                      </a:xfrm>
                      <a:prstGeom prst="rect">
                        <a:avLst/>
                      </a:prstGeom>
                    </p:spPr>
                  </p:pic>
                </p:oleObj>
              </mc:Fallback>
            </mc:AlternateContent>
          </a:graphicData>
        </a:graphic>
      </p:graphicFrame>
      <p:sp>
        <p:nvSpPr>
          <p:cNvPr id="6" name="Content Placeholder 8"/>
          <p:cNvSpPr>
            <a:spLocks noGrp="1"/>
          </p:cNvSpPr>
          <p:nvPr>
            <p:ph idx="15"/>
          </p:nvPr>
        </p:nvSpPr>
        <p:spPr>
          <a:xfrm>
            <a:off x="5791200" y="2979120"/>
            <a:ext cx="3017520" cy="365760"/>
          </a:xfrm>
        </p:spPr>
        <p:txBody>
          <a:bodyPr/>
          <a:lstStyle/>
          <a:p>
            <a:r>
              <a:rPr lang="en-US" sz="1800" dirty="0">
                <a:latin typeface="Calibri (Body)"/>
              </a:rPr>
              <a:t>by the second De Morgan law</a:t>
            </a:r>
          </a:p>
        </p:txBody>
      </p:sp>
      <p:graphicFrame>
        <p:nvGraphicFramePr>
          <p:cNvPr id="23" name="Object 9">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137351928"/>
              </p:ext>
            </p:extLst>
          </p:nvPr>
        </p:nvGraphicFramePr>
        <p:xfrm>
          <a:off x="2705100" y="3390900"/>
          <a:ext cx="2768600" cy="558800"/>
        </p:xfrm>
        <a:graphic>
          <a:graphicData uri="http://schemas.openxmlformats.org/presentationml/2006/ole">
            <mc:AlternateContent xmlns:mc="http://schemas.openxmlformats.org/markup-compatibility/2006">
              <mc:Choice xmlns:v="urn:schemas-microsoft-com:vml" Requires="v">
                <p:oleObj name="Equation" r:id="rId8" imgW="1384200" imgH="279360" progId="Equation.DSMT4">
                  <p:embed/>
                </p:oleObj>
              </mc:Choice>
              <mc:Fallback>
                <p:oleObj name="Equation" r:id="rId8" imgW="1384200" imgH="279360" progId="Equation.DSMT4">
                  <p:embed/>
                  <p:pic>
                    <p:nvPicPr>
                      <p:cNvPr id="23" name="Object 9">
                        <a:extLst>
                          <a:ext uri="{C183D7F6-B498-43B3-948B-1728B52AA6E4}">
                            <adec:decorative xmlns:adec="http://schemas.microsoft.com/office/drawing/2017/decorative" val="1"/>
                          </a:ext>
                        </a:extLst>
                      </p:cNvPr>
                      <p:cNvPicPr/>
                      <p:nvPr/>
                    </p:nvPicPr>
                    <p:blipFill>
                      <a:blip r:embed="rId9"/>
                      <a:stretch>
                        <a:fillRect/>
                      </a:stretch>
                    </p:blipFill>
                    <p:spPr>
                      <a:xfrm>
                        <a:off x="2705100" y="3390900"/>
                        <a:ext cx="2768600" cy="558800"/>
                      </a:xfrm>
                      <a:prstGeom prst="rect">
                        <a:avLst/>
                      </a:prstGeom>
                    </p:spPr>
                  </p:pic>
                </p:oleObj>
              </mc:Fallback>
            </mc:AlternateContent>
          </a:graphicData>
        </a:graphic>
      </p:graphicFrame>
      <p:sp>
        <p:nvSpPr>
          <p:cNvPr id="7" name="Content Placeholder 10"/>
          <p:cNvSpPr>
            <a:spLocks noGrp="1"/>
          </p:cNvSpPr>
          <p:nvPr>
            <p:ph idx="16"/>
          </p:nvPr>
        </p:nvSpPr>
        <p:spPr>
          <a:xfrm>
            <a:off x="5791200" y="3469394"/>
            <a:ext cx="2651760" cy="365760"/>
          </a:xfrm>
        </p:spPr>
        <p:txBody>
          <a:bodyPr/>
          <a:lstStyle/>
          <a:p>
            <a:r>
              <a:rPr lang="en-US" sz="1800" dirty="0">
                <a:latin typeface="Calibri (Body)"/>
              </a:rPr>
              <a:t>by the first De Morgan law</a:t>
            </a:r>
          </a:p>
        </p:txBody>
      </p:sp>
      <p:graphicFrame>
        <p:nvGraphicFramePr>
          <p:cNvPr id="24" name="Object 11">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740963391"/>
              </p:ext>
            </p:extLst>
          </p:nvPr>
        </p:nvGraphicFramePr>
        <p:xfrm>
          <a:off x="2705100" y="3898900"/>
          <a:ext cx="2032000" cy="508000"/>
        </p:xfrm>
        <a:graphic>
          <a:graphicData uri="http://schemas.openxmlformats.org/presentationml/2006/ole">
            <mc:AlternateContent xmlns:mc="http://schemas.openxmlformats.org/markup-compatibility/2006">
              <mc:Choice xmlns:v="urn:schemas-microsoft-com:vml" Requires="v">
                <p:oleObj name="Equation" r:id="rId10" imgW="1015920" imgH="253800" progId="Equation.DSMT4">
                  <p:embed/>
                </p:oleObj>
              </mc:Choice>
              <mc:Fallback>
                <p:oleObj name="Equation" r:id="rId10" imgW="1015920" imgH="253800" progId="Equation.DSMT4">
                  <p:embed/>
                  <p:pic>
                    <p:nvPicPr>
                      <p:cNvPr id="24" name="Object 11">
                        <a:extLst>
                          <a:ext uri="{C183D7F6-B498-43B3-948B-1728B52AA6E4}">
                            <adec:decorative xmlns:adec="http://schemas.microsoft.com/office/drawing/2017/decorative" val="1"/>
                          </a:ext>
                        </a:extLst>
                      </p:cNvPr>
                      <p:cNvPicPr/>
                      <p:nvPr/>
                    </p:nvPicPr>
                    <p:blipFill>
                      <a:blip r:embed="rId11"/>
                      <a:stretch>
                        <a:fillRect/>
                      </a:stretch>
                    </p:blipFill>
                    <p:spPr>
                      <a:xfrm>
                        <a:off x="2705100" y="3898900"/>
                        <a:ext cx="2032000" cy="508000"/>
                      </a:xfrm>
                      <a:prstGeom prst="rect">
                        <a:avLst/>
                      </a:prstGeom>
                    </p:spPr>
                  </p:pic>
                </p:oleObj>
              </mc:Fallback>
            </mc:AlternateContent>
          </a:graphicData>
        </a:graphic>
      </p:graphicFrame>
      <p:sp>
        <p:nvSpPr>
          <p:cNvPr id="8" name="Content Placeholder 12"/>
          <p:cNvSpPr>
            <a:spLocks noGrp="1"/>
          </p:cNvSpPr>
          <p:nvPr>
            <p:ph idx="17"/>
          </p:nvPr>
        </p:nvSpPr>
        <p:spPr>
          <a:xfrm>
            <a:off x="5791200" y="3959668"/>
            <a:ext cx="2743200" cy="365760"/>
          </a:xfrm>
        </p:spPr>
        <p:txBody>
          <a:bodyPr/>
          <a:lstStyle/>
          <a:p>
            <a:r>
              <a:rPr lang="en-US" sz="1800" dirty="0">
                <a:latin typeface="Calibri (Body)"/>
              </a:rPr>
              <a:t>by the double negation law</a:t>
            </a:r>
          </a:p>
        </p:txBody>
      </p:sp>
      <p:graphicFrame>
        <p:nvGraphicFramePr>
          <p:cNvPr id="25" name="Object 1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272476850"/>
              </p:ext>
            </p:extLst>
          </p:nvPr>
        </p:nvGraphicFramePr>
        <p:xfrm>
          <a:off x="2705100" y="4381500"/>
          <a:ext cx="2921000" cy="508000"/>
        </p:xfrm>
        <a:graphic>
          <a:graphicData uri="http://schemas.openxmlformats.org/presentationml/2006/ole">
            <mc:AlternateContent xmlns:mc="http://schemas.openxmlformats.org/markup-compatibility/2006">
              <mc:Choice xmlns:v="urn:schemas-microsoft-com:vml" Requires="v">
                <p:oleObj name="Equation" r:id="rId12" imgW="1460160" imgH="253800" progId="Equation.DSMT4">
                  <p:embed/>
                </p:oleObj>
              </mc:Choice>
              <mc:Fallback>
                <p:oleObj name="Equation" r:id="rId12" imgW="1460160" imgH="253800" progId="Equation.DSMT4">
                  <p:embed/>
                  <p:pic>
                    <p:nvPicPr>
                      <p:cNvPr id="25" name="Object 13">
                        <a:extLst>
                          <a:ext uri="{C183D7F6-B498-43B3-948B-1728B52AA6E4}">
                            <adec:decorative xmlns:adec="http://schemas.microsoft.com/office/drawing/2017/decorative" val="1"/>
                          </a:ext>
                        </a:extLst>
                      </p:cNvPr>
                      <p:cNvPicPr/>
                      <p:nvPr/>
                    </p:nvPicPr>
                    <p:blipFill>
                      <a:blip r:embed="rId13"/>
                      <a:stretch>
                        <a:fillRect/>
                      </a:stretch>
                    </p:blipFill>
                    <p:spPr>
                      <a:xfrm>
                        <a:off x="2705100" y="4381500"/>
                        <a:ext cx="2921000" cy="508000"/>
                      </a:xfrm>
                      <a:prstGeom prst="rect">
                        <a:avLst/>
                      </a:prstGeom>
                    </p:spPr>
                  </p:pic>
                </p:oleObj>
              </mc:Fallback>
            </mc:AlternateContent>
          </a:graphicData>
        </a:graphic>
      </p:graphicFrame>
      <p:sp>
        <p:nvSpPr>
          <p:cNvPr id="10" name="Content Placeholder 14"/>
          <p:cNvSpPr>
            <a:spLocks noGrp="1"/>
          </p:cNvSpPr>
          <p:nvPr>
            <p:ph idx="20"/>
          </p:nvPr>
        </p:nvSpPr>
        <p:spPr>
          <a:xfrm>
            <a:off x="5791200" y="4449942"/>
            <a:ext cx="3017520" cy="365760"/>
          </a:xfrm>
        </p:spPr>
        <p:txBody>
          <a:bodyPr/>
          <a:lstStyle/>
          <a:p>
            <a:r>
              <a:rPr lang="en-US" sz="1800" dirty="0">
                <a:latin typeface="Calibri (Body)"/>
              </a:rPr>
              <a:t>by the second distributive law</a:t>
            </a:r>
          </a:p>
        </p:txBody>
      </p:sp>
      <p:graphicFrame>
        <p:nvGraphicFramePr>
          <p:cNvPr id="26" name="Object 15">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384471534"/>
              </p:ext>
            </p:extLst>
          </p:nvPr>
        </p:nvGraphicFramePr>
        <p:xfrm>
          <a:off x="2730500" y="4868863"/>
          <a:ext cx="2032000" cy="508000"/>
        </p:xfrm>
        <a:graphic>
          <a:graphicData uri="http://schemas.openxmlformats.org/presentationml/2006/ole">
            <mc:AlternateContent xmlns:mc="http://schemas.openxmlformats.org/markup-compatibility/2006">
              <mc:Choice xmlns:v="urn:schemas-microsoft-com:vml" Requires="v">
                <p:oleObj name="Equation" r:id="rId14" imgW="1015920" imgH="253800" progId="Equation.DSMT4">
                  <p:embed/>
                </p:oleObj>
              </mc:Choice>
              <mc:Fallback>
                <p:oleObj name="Equation" r:id="rId14" imgW="1015920" imgH="253800" progId="Equation.DSMT4">
                  <p:embed/>
                  <p:pic>
                    <p:nvPicPr>
                      <p:cNvPr id="26" name="Object 15">
                        <a:extLst>
                          <a:ext uri="{C183D7F6-B498-43B3-948B-1728B52AA6E4}">
                            <adec:decorative xmlns:adec="http://schemas.microsoft.com/office/drawing/2017/decorative" val="1"/>
                          </a:ext>
                        </a:extLst>
                      </p:cNvPr>
                      <p:cNvPicPr/>
                      <p:nvPr/>
                    </p:nvPicPr>
                    <p:blipFill>
                      <a:blip r:embed="rId15"/>
                      <a:stretch>
                        <a:fillRect/>
                      </a:stretch>
                    </p:blipFill>
                    <p:spPr>
                      <a:xfrm>
                        <a:off x="2730500" y="4868863"/>
                        <a:ext cx="2032000" cy="508000"/>
                      </a:xfrm>
                      <a:prstGeom prst="rect">
                        <a:avLst/>
                      </a:prstGeom>
                    </p:spPr>
                  </p:pic>
                </p:oleObj>
              </mc:Fallback>
            </mc:AlternateContent>
          </a:graphicData>
        </a:graphic>
      </p:graphicFrame>
      <p:sp>
        <p:nvSpPr>
          <p:cNvPr id="11" name="Content Placeholder 16"/>
          <p:cNvSpPr>
            <a:spLocks noGrp="1"/>
          </p:cNvSpPr>
          <p:nvPr>
            <p:ph idx="21"/>
          </p:nvPr>
        </p:nvSpPr>
        <p:spPr>
          <a:xfrm>
            <a:off x="5791200" y="4940216"/>
            <a:ext cx="1005840" cy="365760"/>
          </a:xfrm>
        </p:spPr>
        <p:txBody>
          <a:bodyPr/>
          <a:lstStyle/>
          <a:p>
            <a:r>
              <a:rPr lang="en-US" sz="1800" dirty="0">
                <a:latin typeface="Calibri (Body)"/>
              </a:rPr>
              <a:t>because</a:t>
            </a:r>
          </a:p>
        </p:txBody>
      </p:sp>
      <p:graphicFrame>
        <p:nvGraphicFramePr>
          <p:cNvPr id="27" name="Object 17">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345977004"/>
              </p:ext>
            </p:extLst>
          </p:nvPr>
        </p:nvGraphicFramePr>
        <p:xfrm>
          <a:off x="6731000" y="4927600"/>
          <a:ext cx="1346200" cy="381000"/>
        </p:xfrm>
        <a:graphic>
          <a:graphicData uri="http://schemas.openxmlformats.org/presentationml/2006/ole">
            <mc:AlternateContent xmlns:mc="http://schemas.openxmlformats.org/markup-compatibility/2006">
              <mc:Choice xmlns:v="urn:schemas-microsoft-com:vml" Requires="v">
                <p:oleObj name="Equation" r:id="rId16" imgW="672840" imgH="190440" progId="Equation.DSMT4">
                  <p:embed/>
                </p:oleObj>
              </mc:Choice>
              <mc:Fallback>
                <p:oleObj name="Equation" r:id="rId16" imgW="672840" imgH="190440" progId="Equation.DSMT4">
                  <p:embed/>
                  <p:pic>
                    <p:nvPicPr>
                      <p:cNvPr id="27" name="Object 17">
                        <a:extLst>
                          <a:ext uri="{C183D7F6-B498-43B3-948B-1728B52AA6E4}">
                            <adec:decorative xmlns:adec="http://schemas.microsoft.com/office/drawing/2017/decorative" val="1"/>
                          </a:ext>
                        </a:extLst>
                      </p:cNvPr>
                      <p:cNvPicPr/>
                      <p:nvPr/>
                    </p:nvPicPr>
                    <p:blipFill>
                      <a:blip r:embed="rId17"/>
                      <a:stretch>
                        <a:fillRect/>
                      </a:stretch>
                    </p:blipFill>
                    <p:spPr>
                      <a:xfrm>
                        <a:off x="6731000" y="4927600"/>
                        <a:ext cx="1346200" cy="381000"/>
                      </a:xfrm>
                      <a:prstGeom prst="rect">
                        <a:avLst/>
                      </a:prstGeom>
                    </p:spPr>
                  </p:pic>
                </p:oleObj>
              </mc:Fallback>
            </mc:AlternateContent>
          </a:graphicData>
        </a:graphic>
      </p:graphicFrame>
      <p:graphicFrame>
        <p:nvGraphicFramePr>
          <p:cNvPr id="28" name="Object 18">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958114028"/>
              </p:ext>
            </p:extLst>
          </p:nvPr>
        </p:nvGraphicFramePr>
        <p:xfrm>
          <a:off x="2730500" y="5435600"/>
          <a:ext cx="2032000" cy="508000"/>
        </p:xfrm>
        <a:graphic>
          <a:graphicData uri="http://schemas.openxmlformats.org/presentationml/2006/ole">
            <mc:AlternateContent xmlns:mc="http://schemas.openxmlformats.org/markup-compatibility/2006">
              <mc:Choice xmlns:v="urn:schemas-microsoft-com:vml" Requires="v">
                <p:oleObj name="Equation" r:id="rId18" imgW="1015920" imgH="253800" progId="Equation.DSMT4">
                  <p:embed/>
                </p:oleObj>
              </mc:Choice>
              <mc:Fallback>
                <p:oleObj name="Equation" r:id="rId18" imgW="1015920" imgH="253800" progId="Equation.DSMT4">
                  <p:embed/>
                  <p:pic>
                    <p:nvPicPr>
                      <p:cNvPr id="28" name="Object 18">
                        <a:extLst>
                          <a:ext uri="{C183D7F6-B498-43B3-948B-1728B52AA6E4}">
                            <adec:decorative xmlns:adec="http://schemas.microsoft.com/office/drawing/2017/decorative" val="1"/>
                          </a:ext>
                        </a:extLst>
                      </p:cNvPr>
                      <p:cNvPicPr/>
                      <p:nvPr/>
                    </p:nvPicPr>
                    <p:blipFill>
                      <a:blip r:embed="rId19"/>
                      <a:stretch>
                        <a:fillRect/>
                      </a:stretch>
                    </p:blipFill>
                    <p:spPr>
                      <a:xfrm>
                        <a:off x="2730500" y="5435600"/>
                        <a:ext cx="2032000" cy="508000"/>
                      </a:xfrm>
                      <a:prstGeom prst="rect">
                        <a:avLst/>
                      </a:prstGeom>
                    </p:spPr>
                  </p:pic>
                </p:oleObj>
              </mc:Fallback>
            </mc:AlternateContent>
          </a:graphicData>
        </a:graphic>
      </p:graphicFrame>
      <p:sp>
        <p:nvSpPr>
          <p:cNvPr id="12" name="Content Placeholder 19"/>
          <p:cNvSpPr>
            <a:spLocks noGrp="1"/>
          </p:cNvSpPr>
          <p:nvPr>
            <p:ph idx="22"/>
          </p:nvPr>
        </p:nvSpPr>
        <p:spPr>
          <a:xfrm>
            <a:off x="5791200" y="5509760"/>
            <a:ext cx="2468880" cy="548640"/>
          </a:xfrm>
        </p:spPr>
        <p:txBody>
          <a:bodyPr/>
          <a:lstStyle/>
          <a:p>
            <a:r>
              <a:rPr lang="en-US" sz="1800" dirty="0">
                <a:latin typeface="Calibri (Body)"/>
              </a:rPr>
              <a:t>by the commutative law for disjunction</a:t>
            </a:r>
          </a:p>
        </p:txBody>
      </p:sp>
      <p:graphicFrame>
        <p:nvGraphicFramePr>
          <p:cNvPr id="29" name="Object 20">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518530846"/>
              </p:ext>
            </p:extLst>
          </p:nvPr>
        </p:nvGraphicFramePr>
        <p:xfrm>
          <a:off x="2743200" y="6127750"/>
          <a:ext cx="1600200" cy="508000"/>
        </p:xfrm>
        <a:graphic>
          <a:graphicData uri="http://schemas.openxmlformats.org/presentationml/2006/ole">
            <mc:AlternateContent xmlns:mc="http://schemas.openxmlformats.org/markup-compatibility/2006">
              <mc:Choice xmlns:v="urn:schemas-microsoft-com:vml" Requires="v">
                <p:oleObj name="Equation" r:id="rId20" imgW="799920" imgH="253800" progId="Equation.DSMT4">
                  <p:embed/>
                </p:oleObj>
              </mc:Choice>
              <mc:Fallback>
                <p:oleObj name="Equation" r:id="rId20" imgW="799920" imgH="253800" progId="Equation.DSMT4">
                  <p:embed/>
                  <p:pic>
                    <p:nvPicPr>
                      <p:cNvPr id="29" name="Object 20">
                        <a:extLst>
                          <a:ext uri="{C183D7F6-B498-43B3-948B-1728B52AA6E4}">
                            <adec:decorative xmlns:adec="http://schemas.microsoft.com/office/drawing/2017/decorative" val="1"/>
                          </a:ext>
                        </a:extLst>
                      </p:cNvPr>
                      <p:cNvPicPr/>
                      <p:nvPr/>
                    </p:nvPicPr>
                    <p:blipFill>
                      <a:blip r:embed="rId21"/>
                      <a:stretch>
                        <a:fillRect/>
                      </a:stretch>
                    </p:blipFill>
                    <p:spPr>
                      <a:xfrm>
                        <a:off x="2743200" y="6127750"/>
                        <a:ext cx="1600200" cy="508000"/>
                      </a:xfrm>
                      <a:prstGeom prst="rect">
                        <a:avLst/>
                      </a:prstGeom>
                    </p:spPr>
                  </p:pic>
                </p:oleObj>
              </mc:Fallback>
            </mc:AlternateContent>
          </a:graphicData>
        </a:graphic>
      </p:graphicFrame>
      <p:sp>
        <p:nvSpPr>
          <p:cNvPr id="13" name="Content Placeholder 21"/>
          <p:cNvSpPr>
            <a:spLocks noGrp="1"/>
          </p:cNvSpPr>
          <p:nvPr>
            <p:ph idx="23"/>
          </p:nvPr>
        </p:nvSpPr>
        <p:spPr>
          <a:xfrm>
            <a:off x="5791200" y="6198770"/>
            <a:ext cx="2468880" cy="365760"/>
          </a:xfrm>
        </p:spPr>
        <p:txBody>
          <a:bodyPr/>
          <a:lstStyle/>
          <a:p>
            <a:r>
              <a:rPr lang="en-US" sz="1800" dirty="0">
                <a:latin typeface="Calibri (Body)"/>
              </a:rPr>
              <a:t>By the identity law for </a:t>
            </a:r>
            <a:r>
              <a:rPr lang="en-US" sz="1800" b="1" dirty="0">
                <a:latin typeface="Calibri (Body)"/>
              </a:rPr>
              <a:t>F</a:t>
            </a:r>
          </a:p>
        </p:txBody>
      </p:sp>
      <p:sp>
        <p:nvSpPr>
          <p:cNvPr id="30" name="Slide Number Placeholder 5">
            <a:extLst>
              <a:ext uri="{FF2B5EF4-FFF2-40B4-BE49-F238E27FC236}">
                <a16:creationId xmlns:a16="http://schemas.microsoft.com/office/drawing/2014/main" id="{568BA58F-AAC5-4376-B493-74C762696494}"/>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49</a:t>
            </a:fld>
            <a:endParaRPr lang="en-US" dirty="0">
              <a:solidFill>
                <a:schemeClr val="bg1"/>
              </a:solidFill>
            </a:endParaRPr>
          </a:p>
        </p:txBody>
      </p:sp>
    </p:spTree>
    <p:extLst>
      <p:ext uri="{BB962C8B-B14F-4D97-AF65-F5344CB8AC3E}">
        <p14:creationId xmlns:p14="http://schemas.microsoft.com/office/powerpoint/2010/main" val="1516624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Summary</a:t>
            </a:r>
            <a:r>
              <a:rPr lang="en-US" sz="1500" dirty="0"/>
              <a:t> 1</a:t>
            </a:r>
          </a:p>
        </p:txBody>
      </p:sp>
      <p:sp>
        <p:nvSpPr>
          <p:cNvPr id="3" name="Content Placeholder 2"/>
          <p:cNvSpPr>
            <a:spLocks noGrp="1"/>
          </p:cNvSpPr>
          <p:nvPr>
            <p:ph idx="1"/>
          </p:nvPr>
        </p:nvSpPr>
        <p:spPr>
          <a:xfrm>
            <a:off x="457200" y="1295400"/>
            <a:ext cx="8321040" cy="5257800"/>
          </a:xfrm>
        </p:spPr>
        <p:txBody>
          <a:bodyPr/>
          <a:lstStyle/>
          <a:p>
            <a:r>
              <a:rPr lang="en-US" dirty="0">
                <a:latin typeface="Calibri (Body)"/>
              </a:rPr>
              <a:t>Propositions.</a:t>
            </a:r>
          </a:p>
          <a:p>
            <a:r>
              <a:rPr lang="en-US" dirty="0">
                <a:latin typeface="Calibri (Body)"/>
              </a:rPr>
              <a:t>Connectives.</a:t>
            </a:r>
          </a:p>
          <a:p>
            <a:pPr marL="347472" lvl="1"/>
            <a:r>
              <a:rPr lang="en-US" dirty="0">
                <a:latin typeface="Calibri (Body)"/>
              </a:rPr>
              <a:t>Negation.</a:t>
            </a:r>
          </a:p>
          <a:p>
            <a:pPr marL="347472" lvl="1"/>
            <a:r>
              <a:rPr lang="en-US" dirty="0">
                <a:latin typeface="Calibri (Body)"/>
              </a:rPr>
              <a:t>Conjunction.</a:t>
            </a:r>
          </a:p>
          <a:p>
            <a:pPr marL="347472" lvl="1"/>
            <a:r>
              <a:rPr lang="en-US" dirty="0">
                <a:latin typeface="Calibri (Body)"/>
              </a:rPr>
              <a:t>Disjunction.</a:t>
            </a:r>
          </a:p>
          <a:p>
            <a:pPr marL="347472" lvl="1"/>
            <a:r>
              <a:rPr lang="en-US" dirty="0">
                <a:latin typeface="Calibri (Body)"/>
              </a:rPr>
              <a:t>Implication; contrapositive, inverse, converse.</a:t>
            </a:r>
          </a:p>
          <a:p>
            <a:pPr marL="347472" lvl="1"/>
            <a:r>
              <a:rPr lang="en-US" dirty="0">
                <a:latin typeface="Calibri (Body)"/>
              </a:rPr>
              <a:t>Biconditional.</a:t>
            </a:r>
          </a:p>
          <a:p>
            <a:r>
              <a:rPr lang="en-US" dirty="0">
                <a:latin typeface="Calibri (Body)"/>
              </a:rPr>
              <a:t>Truth Tables.</a:t>
            </a:r>
          </a:p>
        </p:txBody>
      </p:sp>
      <p:sp>
        <p:nvSpPr>
          <p:cNvPr id="4" name="Slide Number Placeholder 5">
            <a:extLst>
              <a:ext uri="{FF2B5EF4-FFF2-40B4-BE49-F238E27FC236}">
                <a16:creationId xmlns:a16="http://schemas.microsoft.com/office/drawing/2014/main" id="{76406380-30B2-467E-994F-CF7BE9B3F81A}"/>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5</a:t>
            </a:fld>
            <a:endParaRPr lang="en-US" dirty="0">
              <a:solidFill>
                <a:schemeClr val="bg1"/>
              </a:solidFill>
            </a:endParaRPr>
          </a:p>
        </p:txBody>
      </p:sp>
    </p:spTree>
    <p:extLst>
      <p:ext uri="{BB962C8B-B14F-4D97-AF65-F5344CB8AC3E}">
        <p14:creationId xmlns:p14="http://schemas.microsoft.com/office/powerpoint/2010/main" val="296079588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Equivalence Proofs</a:t>
            </a:r>
            <a:r>
              <a:rPr lang="en-US" sz="1500" dirty="0"/>
              <a:t> 2</a:t>
            </a:r>
            <a:endParaRPr lang="en-US" dirty="0"/>
          </a:p>
        </p:txBody>
      </p:sp>
      <p:sp>
        <p:nvSpPr>
          <p:cNvPr id="3" name="Content Placeholder 2"/>
          <p:cNvSpPr>
            <a:spLocks noGrp="1"/>
          </p:cNvSpPr>
          <p:nvPr>
            <p:ph idx="1"/>
          </p:nvPr>
        </p:nvSpPr>
        <p:spPr>
          <a:xfrm>
            <a:off x="457200" y="1295400"/>
            <a:ext cx="3108960" cy="548640"/>
          </a:xfrm>
        </p:spPr>
        <p:txBody>
          <a:bodyPr/>
          <a:lstStyle/>
          <a:p>
            <a:r>
              <a:rPr lang="en-US" sz="2800" b="1" dirty="0">
                <a:latin typeface="Calibri (Body)"/>
              </a:rPr>
              <a:t>Example</a:t>
            </a:r>
            <a:r>
              <a:rPr lang="en-US" sz="2800" dirty="0">
                <a:latin typeface="Calibri (Body)"/>
              </a:rPr>
              <a:t>: Show that</a:t>
            </a:r>
          </a:p>
        </p:txBody>
      </p:sp>
      <p:graphicFrame>
        <p:nvGraphicFramePr>
          <p:cNvPr id="20"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015498381"/>
              </p:ext>
            </p:extLst>
          </p:nvPr>
        </p:nvGraphicFramePr>
        <p:xfrm>
          <a:off x="3663952" y="1233032"/>
          <a:ext cx="2730500" cy="635000"/>
        </p:xfrm>
        <a:graphic>
          <a:graphicData uri="http://schemas.openxmlformats.org/presentationml/2006/ole">
            <mc:AlternateContent xmlns:mc="http://schemas.openxmlformats.org/markup-compatibility/2006">
              <mc:Choice xmlns:v="urn:schemas-microsoft-com:vml" Requires="v">
                <p:oleObj name="Equation" r:id="rId2" imgW="1091880" imgH="253800" progId="Equation.DSMT4">
                  <p:embed/>
                </p:oleObj>
              </mc:Choice>
              <mc:Fallback>
                <p:oleObj name="Equation" r:id="rId2" imgW="1091880" imgH="253800" progId="Equation.DSMT4">
                  <p:embed/>
                  <p:pic>
                    <p:nvPicPr>
                      <p:cNvPr id="20" name="Object 3">
                        <a:extLst>
                          <a:ext uri="{C183D7F6-B498-43B3-948B-1728B52AA6E4}">
                            <adec:decorative xmlns:adec="http://schemas.microsoft.com/office/drawing/2017/decorative" val="1"/>
                          </a:ext>
                        </a:extLst>
                      </p:cNvPr>
                      <p:cNvPicPr/>
                      <p:nvPr/>
                    </p:nvPicPr>
                    <p:blipFill>
                      <a:blip r:embed="rId3"/>
                      <a:stretch>
                        <a:fillRect/>
                      </a:stretch>
                    </p:blipFill>
                    <p:spPr>
                      <a:xfrm>
                        <a:off x="3663952" y="1233032"/>
                        <a:ext cx="2730500" cy="635000"/>
                      </a:xfrm>
                      <a:prstGeom prst="rect">
                        <a:avLst/>
                      </a:prstGeom>
                    </p:spPr>
                  </p:pic>
                </p:oleObj>
              </mc:Fallback>
            </mc:AlternateContent>
          </a:graphicData>
        </a:graphic>
      </p:graphicFrame>
      <p:sp>
        <p:nvSpPr>
          <p:cNvPr id="4" name="Content Placeholder 4"/>
          <p:cNvSpPr>
            <a:spLocks noGrp="1"/>
          </p:cNvSpPr>
          <p:nvPr>
            <p:ph idx="13"/>
          </p:nvPr>
        </p:nvSpPr>
        <p:spPr>
          <a:xfrm>
            <a:off x="1879440" y="1828800"/>
            <a:ext cx="2235360" cy="548640"/>
          </a:xfrm>
        </p:spPr>
        <p:txBody>
          <a:bodyPr/>
          <a:lstStyle/>
          <a:p>
            <a:r>
              <a:rPr lang="en-US" sz="2800" dirty="0">
                <a:latin typeface="Calibri (Body)"/>
              </a:rPr>
              <a:t>is a tautology.</a:t>
            </a:r>
          </a:p>
        </p:txBody>
      </p:sp>
      <p:sp>
        <p:nvSpPr>
          <p:cNvPr id="5" name="Content Placeholder 5"/>
          <p:cNvSpPr>
            <a:spLocks noGrp="1"/>
          </p:cNvSpPr>
          <p:nvPr>
            <p:ph idx="14"/>
          </p:nvPr>
        </p:nvSpPr>
        <p:spPr>
          <a:xfrm>
            <a:off x="457200" y="2438400"/>
            <a:ext cx="4023360" cy="548640"/>
          </a:xfrm>
        </p:spPr>
        <p:txBody>
          <a:bodyPr/>
          <a:lstStyle/>
          <a:p>
            <a:r>
              <a:rPr lang="en-US" sz="2800" b="1" dirty="0">
                <a:latin typeface="Calibri (Body)"/>
              </a:rPr>
              <a:t>Solution</a:t>
            </a:r>
            <a:r>
              <a:rPr lang="en-US" sz="2800" dirty="0">
                <a:latin typeface="Calibri (Body)"/>
              </a:rPr>
              <a:t>:</a:t>
            </a:r>
          </a:p>
        </p:txBody>
      </p:sp>
      <p:graphicFrame>
        <p:nvGraphicFramePr>
          <p:cNvPr id="22" name="Object 6">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348002734"/>
              </p:ext>
            </p:extLst>
          </p:nvPr>
        </p:nvGraphicFramePr>
        <p:xfrm>
          <a:off x="457200" y="2908300"/>
          <a:ext cx="5141912" cy="557213"/>
        </p:xfrm>
        <a:graphic>
          <a:graphicData uri="http://schemas.openxmlformats.org/presentationml/2006/ole">
            <mc:AlternateContent xmlns:mc="http://schemas.openxmlformats.org/markup-compatibility/2006">
              <mc:Choice xmlns:v="urn:schemas-microsoft-com:vml" Requires="v">
                <p:oleObj name="Equation" r:id="rId4" imgW="2336760" imgH="253800" progId="Equation.DSMT4">
                  <p:embed/>
                </p:oleObj>
              </mc:Choice>
              <mc:Fallback>
                <p:oleObj name="Equation" r:id="rId4" imgW="2336760" imgH="253800" progId="Equation.DSMT4">
                  <p:embed/>
                  <p:pic>
                    <p:nvPicPr>
                      <p:cNvPr id="22" name="Object 6">
                        <a:extLst>
                          <a:ext uri="{C183D7F6-B498-43B3-948B-1728B52AA6E4}">
                            <adec:decorative xmlns:adec="http://schemas.microsoft.com/office/drawing/2017/decorative" val="1"/>
                          </a:ext>
                        </a:extLst>
                      </p:cNvPr>
                      <p:cNvPicPr/>
                      <p:nvPr/>
                    </p:nvPicPr>
                    <p:blipFill>
                      <a:blip r:embed="rId5"/>
                      <a:stretch>
                        <a:fillRect/>
                      </a:stretch>
                    </p:blipFill>
                    <p:spPr>
                      <a:xfrm>
                        <a:off x="457200" y="2908300"/>
                        <a:ext cx="5141912" cy="557213"/>
                      </a:xfrm>
                      <a:prstGeom prst="rect">
                        <a:avLst/>
                      </a:prstGeom>
                    </p:spPr>
                  </p:pic>
                </p:oleObj>
              </mc:Fallback>
            </mc:AlternateContent>
          </a:graphicData>
        </a:graphic>
      </p:graphicFrame>
      <p:sp>
        <p:nvSpPr>
          <p:cNvPr id="6" name="Content Placeholder 7"/>
          <p:cNvSpPr>
            <a:spLocks noGrp="1"/>
          </p:cNvSpPr>
          <p:nvPr>
            <p:ph idx="15"/>
          </p:nvPr>
        </p:nvSpPr>
        <p:spPr>
          <a:xfrm>
            <a:off x="6065520" y="3003440"/>
            <a:ext cx="2468880" cy="365760"/>
          </a:xfrm>
        </p:spPr>
        <p:txBody>
          <a:bodyPr/>
          <a:lstStyle/>
          <a:p>
            <a:r>
              <a:rPr lang="en-US" sz="2000" dirty="0">
                <a:latin typeface="Calibri (Body)"/>
              </a:rPr>
              <a:t>by truth table for →</a:t>
            </a:r>
          </a:p>
        </p:txBody>
      </p:sp>
      <p:graphicFrame>
        <p:nvGraphicFramePr>
          <p:cNvPr id="23" name="Object 8">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973364755"/>
              </p:ext>
            </p:extLst>
          </p:nvPr>
        </p:nvGraphicFramePr>
        <p:xfrm>
          <a:off x="2795588" y="3454400"/>
          <a:ext cx="2989262" cy="558800"/>
        </p:xfrm>
        <a:graphic>
          <a:graphicData uri="http://schemas.openxmlformats.org/presentationml/2006/ole">
            <mc:AlternateContent xmlns:mc="http://schemas.openxmlformats.org/markup-compatibility/2006">
              <mc:Choice xmlns:v="urn:schemas-microsoft-com:vml" Requires="v">
                <p:oleObj name="Equation" r:id="rId6" imgW="1358640" imgH="253800" progId="Equation.DSMT4">
                  <p:embed/>
                </p:oleObj>
              </mc:Choice>
              <mc:Fallback>
                <p:oleObj name="Equation" r:id="rId6" imgW="1358640" imgH="253800" progId="Equation.DSMT4">
                  <p:embed/>
                  <p:pic>
                    <p:nvPicPr>
                      <p:cNvPr id="23" name="Object 8">
                        <a:extLst>
                          <a:ext uri="{C183D7F6-B498-43B3-948B-1728B52AA6E4}">
                            <adec:decorative xmlns:adec="http://schemas.microsoft.com/office/drawing/2017/decorative" val="1"/>
                          </a:ext>
                        </a:extLst>
                      </p:cNvPr>
                      <p:cNvPicPr/>
                      <p:nvPr/>
                    </p:nvPicPr>
                    <p:blipFill>
                      <a:blip r:embed="rId7"/>
                      <a:stretch>
                        <a:fillRect/>
                      </a:stretch>
                    </p:blipFill>
                    <p:spPr>
                      <a:xfrm>
                        <a:off x="2795588" y="3454400"/>
                        <a:ext cx="2989262" cy="558800"/>
                      </a:xfrm>
                      <a:prstGeom prst="rect">
                        <a:avLst/>
                      </a:prstGeom>
                    </p:spPr>
                  </p:pic>
                </p:oleObj>
              </mc:Fallback>
            </mc:AlternateContent>
          </a:graphicData>
        </a:graphic>
      </p:graphicFrame>
      <p:sp>
        <p:nvSpPr>
          <p:cNvPr id="7" name="Content Placeholder 9"/>
          <p:cNvSpPr>
            <a:spLocks noGrp="1"/>
          </p:cNvSpPr>
          <p:nvPr>
            <p:ph idx="16"/>
          </p:nvPr>
        </p:nvSpPr>
        <p:spPr>
          <a:xfrm>
            <a:off x="6065520" y="3551211"/>
            <a:ext cx="2926080" cy="365760"/>
          </a:xfrm>
        </p:spPr>
        <p:txBody>
          <a:bodyPr/>
          <a:lstStyle/>
          <a:p>
            <a:r>
              <a:rPr lang="en-US" sz="2000" dirty="0">
                <a:latin typeface="Calibri (Body)"/>
              </a:rPr>
              <a:t>by the first De Morgan law</a:t>
            </a:r>
          </a:p>
        </p:txBody>
      </p:sp>
      <p:graphicFrame>
        <p:nvGraphicFramePr>
          <p:cNvPr id="24" name="Object 10">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612761253"/>
              </p:ext>
            </p:extLst>
          </p:nvPr>
        </p:nvGraphicFramePr>
        <p:xfrm>
          <a:off x="2795588" y="4052888"/>
          <a:ext cx="2989262" cy="557212"/>
        </p:xfrm>
        <a:graphic>
          <a:graphicData uri="http://schemas.openxmlformats.org/presentationml/2006/ole">
            <mc:AlternateContent xmlns:mc="http://schemas.openxmlformats.org/markup-compatibility/2006">
              <mc:Choice xmlns:v="urn:schemas-microsoft-com:vml" Requires="v">
                <p:oleObj name="Equation" r:id="rId8" imgW="1358640" imgH="253800" progId="Equation.DSMT4">
                  <p:embed/>
                </p:oleObj>
              </mc:Choice>
              <mc:Fallback>
                <p:oleObj name="Equation" r:id="rId8" imgW="1358640" imgH="253800" progId="Equation.DSMT4">
                  <p:embed/>
                  <p:pic>
                    <p:nvPicPr>
                      <p:cNvPr id="24" name="Object 10">
                        <a:extLst>
                          <a:ext uri="{C183D7F6-B498-43B3-948B-1728B52AA6E4}">
                            <adec:decorative xmlns:adec="http://schemas.microsoft.com/office/drawing/2017/decorative" val="1"/>
                          </a:ext>
                        </a:extLst>
                      </p:cNvPr>
                      <p:cNvPicPr/>
                      <p:nvPr/>
                    </p:nvPicPr>
                    <p:blipFill>
                      <a:blip r:embed="rId9"/>
                      <a:stretch>
                        <a:fillRect/>
                      </a:stretch>
                    </p:blipFill>
                    <p:spPr>
                      <a:xfrm>
                        <a:off x="2795588" y="4052888"/>
                        <a:ext cx="2989262" cy="557212"/>
                      </a:xfrm>
                      <a:prstGeom prst="rect">
                        <a:avLst/>
                      </a:prstGeom>
                    </p:spPr>
                  </p:pic>
                </p:oleObj>
              </mc:Fallback>
            </mc:AlternateContent>
          </a:graphicData>
        </a:graphic>
      </p:graphicFrame>
      <p:sp>
        <p:nvSpPr>
          <p:cNvPr id="8" name="Content Placeholder 11"/>
          <p:cNvSpPr>
            <a:spLocks noGrp="1"/>
          </p:cNvSpPr>
          <p:nvPr>
            <p:ph idx="17"/>
          </p:nvPr>
        </p:nvSpPr>
        <p:spPr>
          <a:xfrm>
            <a:off x="6065520" y="4148940"/>
            <a:ext cx="2377440" cy="1005840"/>
          </a:xfrm>
        </p:spPr>
        <p:txBody>
          <a:bodyPr/>
          <a:lstStyle/>
          <a:p>
            <a:r>
              <a:rPr lang="en-US" sz="2000" dirty="0">
                <a:latin typeface="Calibri (Body)"/>
              </a:rPr>
              <a:t>by associative and commutative laws</a:t>
            </a:r>
            <a:br>
              <a:rPr lang="en-US" sz="2000" dirty="0">
                <a:latin typeface="Calibri (Body)"/>
              </a:rPr>
            </a:br>
            <a:r>
              <a:rPr lang="en-US" sz="2000" dirty="0">
                <a:latin typeface="Calibri (Body)"/>
              </a:rPr>
              <a:t>laws for disjunction</a:t>
            </a:r>
          </a:p>
        </p:txBody>
      </p:sp>
      <p:graphicFrame>
        <p:nvGraphicFramePr>
          <p:cNvPr id="25" name="Object 12">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585160335"/>
              </p:ext>
            </p:extLst>
          </p:nvPr>
        </p:nvGraphicFramePr>
        <p:xfrm>
          <a:off x="2795588" y="5389563"/>
          <a:ext cx="1033463" cy="336550"/>
        </p:xfrm>
        <a:graphic>
          <a:graphicData uri="http://schemas.openxmlformats.org/presentationml/2006/ole">
            <mc:AlternateContent xmlns:mc="http://schemas.openxmlformats.org/markup-compatibility/2006">
              <mc:Choice xmlns:v="urn:schemas-microsoft-com:vml" Requires="v">
                <p:oleObj name="Equation" r:id="rId10" imgW="469800" imgH="152280" progId="Equation.DSMT4">
                  <p:embed/>
                </p:oleObj>
              </mc:Choice>
              <mc:Fallback>
                <p:oleObj name="Equation" r:id="rId10" imgW="469800" imgH="152280" progId="Equation.DSMT4">
                  <p:embed/>
                  <p:pic>
                    <p:nvPicPr>
                      <p:cNvPr id="25" name="Object 12">
                        <a:extLst>
                          <a:ext uri="{C183D7F6-B498-43B3-948B-1728B52AA6E4}">
                            <adec:decorative xmlns:adec="http://schemas.microsoft.com/office/drawing/2017/decorative" val="1"/>
                          </a:ext>
                        </a:extLst>
                      </p:cNvPr>
                      <p:cNvPicPr/>
                      <p:nvPr/>
                    </p:nvPicPr>
                    <p:blipFill>
                      <a:blip r:embed="rId11"/>
                      <a:stretch>
                        <a:fillRect/>
                      </a:stretch>
                    </p:blipFill>
                    <p:spPr>
                      <a:xfrm>
                        <a:off x="2795588" y="5389563"/>
                        <a:ext cx="1033463" cy="336550"/>
                      </a:xfrm>
                      <a:prstGeom prst="rect">
                        <a:avLst/>
                      </a:prstGeom>
                    </p:spPr>
                  </p:pic>
                </p:oleObj>
              </mc:Fallback>
            </mc:AlternateContent>
          </a:graphicData>
        </a:graphic>
      </p:graphicFrame>
      <p:sp>
        <p:nvSpPr>
          <p:cNvPr id="10" name="Content Placeholder 13"/>
          <p:cNvSpPr>
            <a:spLocks noGrp="1"/>
          </p:cNvSpPr>
          <p:nvPr>
            <p:ph idx="20"/>
          </p:nvPr>
        </p:nvSpPr>
        <p:spPr>
          <a:xfrm>
            <a:off x="6065520" y="5373930"/>
            <a:ext cx="1828800" cy="365760"/>
          </a:xfrm>
        </p:spPr>
        <p:txBody>
          <a:bodyPr/>
          <a:lstStyle/>
          <a:p>
            <a:r>
              <a:rPr lang="en-US" sz="2000" dirty="0">
                <a:latin typeface="Calibri (Body)"/>
              </a:rPr>
              <a:t>by truth tables</a:t>
            </a:r>
          </a:p>
        </p:txBody>
      </p:sp>
      <p:graphicFrame>
        <p:nvGraphicFramePr>
          <p:cNvPr id="26" name="Object 14">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213907162"/>
              </p:ext>
            </p:extLst>
          </p:nvPr>
        </p:nvGraphicFramePr>
        <p:xfrm>
          <a:off x="2795588" y="5973763"/>
          <a:ext cx="530225" cy="334962"/>
        </p:xfrm>
        <a:graphic>
          <a:graphicData uri="http://schemas.openxmlformats.org/presentationml/2006/ole">
            <mc:AlternateContent xmlns:mc="http://schemas.openxmlformats.org/markup-compatibility/2006">
              <mc:Choice xmlns:v="urn:schemas-microsoft-com:vml" Requires="v">
                <p:oleObj name="Equation" r:id="rId12" imgW="241200" imgH="152280" progId="Equation.DSMT4">
                  <p:embed/>
                </p:oleObj>
              </mc:Choice>
              <mc:Fallback>
                <p:oleObj name="Equation" r:id="rId12" imgW="241200" imgH="152280" progId="Equation.DSMT4">
                  <p:embed/>
                  <p:pic>
                    <p:nvPicPr>
                      <p:cNvPr id="26" name="Object 14">
                        <a:extLst>
                          <a:ext uri="{C183D7F6-B498-43B3-948B-1728B52AA6E4}">
                            <adec:decorative xmlns:adec="http://schemas.microsoft.com/office/drawing/2017/decorative" val="1"/>
                          </a:ext>
                        </a:extLst>
                      </p:cNvPr>
                      <p:cNvPicPr/>
                      <p:nvPr/>
                    </p:nvPicPr>
                    <p:blipFill>
                      <a:blip r:embed="rId13"/>
                      <a:stretch>
                        <a:fillRect/>
                      </a:stretch>
                    </p:blipFill>
                    <p:spPr>
                      <a:xfrm>
                        <a:off x="2795588" y="5973763"/>
                        <a:ext cx="530225" cy="334962"/>
                      </a:xfrm>
                      <a:prstGeom prst="rect">
                        <a:avLst/>
                      </a:prstGeom>
                    </p:spPr>
                  </p:pic>
                </p:oleObj>
              </mc:Fallback>
            </mc:AlternateContent>
          </a:graphicData>
        </a:graphic>
      </p:graphicFrame>
      <p:sp>
        <p:nvSpPr>
          <p:cNvPr id="11" name="Content Placeholder 15"/>
          <p:cNvSpPr>
            <a:spLocks noGrp="1"/>
          </p:cNvSpPr>
          <p:nvPr>
            <p:ph idx="21"/>
          </p:nvPr>
        </p:nvSpPr>
        <p:spPr>
          <a:xfrm>
            <a:off x="6065520" y="5958840"/>
            <a:ext cx="2560320" cy="365760"/>
          </a:xfrm>
        </p:spPr>
        <p:txBody>
          <a:bodyPr/>
          <a:lstStyle/>
          <a:p>
            <a:r>
              <a:rPr lang="en-US" sz="2000" dirty="0">
                <a:latin typeface="Calibri (Body)"/>
              </a:rPr>
              <a:t>by the domination law</a:t>
            </a:r>
          </a:p>
        </p:txBody>
      </p:sp>
      <p:sp>
        <p:nvSpPr>
          <p:cNvPr id="17" name="Slide Number Placeholder 5">
            <a:extLst>
              <a:ext uri="{FF2B5EF4-FFF2-40B4-BE49-F238E27FC236}">
                <a16:creationId xmlns:a16="http://schemas.microsoft.com/office/drawing/2014/main" id="{5B6A4B48-75B6-46FD-8E45-D984A55C20FA}"/>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50</a:t>
            </a:fld>
            <a:endParaRPr lang="en-US" dirty="0">
              <a:solidFill>
                <a:schemeClr val="bg1"/>
              </a:solidFill>
            </a:endParaRPr>
          </a:p>
        </p:txBody>
      </p:sp>
    </p:spTree>
    <p:extLst>
      <p:ext uri="{BB962C8B-B14F-4D97-AF65-F5344CB8AC3E}">
        <p14:creationId xmlns:p14="http://schemas.microsoft.com/office/powerpoint/2010/main" val="28940808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Disjunctive Normal Form (</a:t>
            </a:r>
            <a:r>
              <a:rPr lang="en-US" i="1" dirty="0"/>
              <a:t>optional</a:t>
            </a:r>
            <a:r>
              <a:rPr lang="en-US" dirty="0"/>
              <a:t>)</a:t>
            </a:r>
            <a:r>
              <a:rPr lang="en-US" sz="1500" dirty="0"/>
              <a:t> 1</a:t>
            </a:r>
            <a:endParaRPr lang="en-US" dirty="0"/>
          </a:p>
        </p:txBody>
      </p:sp>
      <p:sp>
        <p:nvSpPr>
          <p:cNvPr id="3" name="Content Placeholder 2"/>
          <p:cNvSpPr>
            <a:spLocks noGrp="1"/>
          </p:cNvSpPr>
          <p:nvPr>
            <p:ph idx="1"/>
          </p:nvPr>
        </p:nvSpPr>
        <p:spPr>
          <a:xfrm>
            <a:off x="457200" y="1295400"/>
            <a:ext cx="8229600" cy="3124200"/>
          </a:xfrm>
        </p:spPr>
        <p:txBody>
          <a:bodyPr/>
          <a:lstStyle/>
          <a:p>
            <a:r>
              <a:rPr lang="en-US" dirty="0">
                <a:latin typeface="Calibri (Body)"/>
              </a:rPr>
              <a:t>A propositional formula is in </a:t>
            </a:r>
            <a:r>
              <a:rPr lang="en-US" i="1" dirty="0">
                <a:latin typeface="Calibri (Body)"/>
              </a:rPr>
              <a:t>disjunctive normal form </a:t>
            </a:r>
            <a:r>
              <a:rPr lang="en-US" dirty="0">
                <a:latin typeface="Calibri (Body)"/>
              </a:rPr>
              <a:t>if it consists of a disjunction  of (1, .</a:t>
            </a:r>
            <a:r>
              <a:rPr lang="en-US" sz="100" dirty="0">
                <a:latin typeface="Calibri (Body)"/>
              </a:rPr>
              <a:t> </a:t>
            </a:r>
            <a:r>
              <a:rPr lang="en-US" dirty="0">
                <a:latin typeface="Calibri (Body)"/>
              </a:rPr>
              <a:t>.</a:t>
            </a:r>
            <a:r>
              <a:rPr lang="en-US" sz="100" dirty="0">
                <a:latin typeface="Calibri (Body)"/>
              </a:rPr>
              <a:t> </a:t>
            </a:r>
            <a:r>
              <a:rPr lang="en-US" dirty="0">
                <a:latin typeface="Calibri (Body)"/>
              </a:rPr>
              <a:t>. ,</a:t>
            </a:r>
            <a:r>
              <a:rPr lang="en-US" i="1" dirty="0">
                <a:latin typeface="Calibri (Body)"/>
              </a:rPr>
              <a:t>n</a:t>
            </a:r>
            <a:r>
              <a:rPr lang="en-US" dirty="0">
                <a:latin typeface="Calibri (Body)"/>
              </a:rPr>
              <a:t>) disjuncts where each disjunct consists of a conjunction of (1, .</a:t>
            </a:r>
            <a:r>
              <a:rPr lang="en-US" sz="100" dirty="0">
                <a:latin typeface="Calibri (Body)"/>
              </a:rPr>
              <a:t> </a:t>
            </a:r>
            <a:r>
              <a:rPr lang="en-US" dirty="0">
                <a:latin typeface="Calibri (Body)"/>
              </a:rPr>
              <a:t>.</a:t>
            </a:r>
            <a:r>
              <a:rPr lang="en-US" sz="100" dirty="0">
                <a:latin typeface="Calibri (Body)"/>
              </a:rPr>
              <a:t> </a:t>
            </a:r>
            <a:r>
              <a:rPr lang="en-US" dirty="0">
                <a:latin typeface="Calibri (Body)"/>
              </a:rPr>
              <a:t>., </a:t>
            </a:r>
            <a:r>
              <a:rPr lang="en-US" i="1" dirty="0">
                <a:latin typeface="Calibri (Body)"/>
              </a:rPr>
              <a:t>m</a:t>
            </a:r>
            <a:r>
              <a:rPr lang="en-US" dirty="0">
                <a:latin typeface="Calibri (Body)"/>
              </a:rPr>
              <a:t>) atomic formulas or the negation of an atomic formula.</a:t>
            </a:r>
          </a:p>
          <a:p>
            <a:pPr marL="347472" lvl="1"/>
            <a:r>
              <a:rPr lang="en-US" dirty="0">
                <a:latin typeface="Calibri (Body)"/>
              </a:rPr>
              <a:t>Yes</a:t>
            </a:r>
          </a:p>
        </p:txBody>
      </p:sp>
      <p:graphicFrame>
        <p:nvGraphicFramePr>
          <p:cNvPr id="8"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445821177"/>
              </p:ext>
            </p:extLst>
          </p:nvPr>
        </p:nvGraphicFramePr>
        <p:xfrm>
          <a:off x="1703388" y="3895725"/>
          <a:ext cx="3360737" cy="684213"/>
        </p:xfrm>
        <a:graphic>
          <a:graphicData uri="http://schemas.openxmlformats.org/presentationml/2006/ole">
            <mc:AlternateContent xmlns:mc="http://schemas.openxmlformats.org/markup-compatibility/2006">
              <mc:Choice xmlns:v="urn:schemas-microsoft-com:vml" Requires="v">
                <p:oleObj name="Equation" r:id="rId2" imgW="1244520" imgH="253800" progId="Equation.DSMT4">
                  <p:embed/>
                </p:oleObj>
              </mc:Choice>
              <mc:Fallback>
                <p:oleObj name="Equation" r:id="rId2" imgW="1244520" imgH="253800" progId="Equation.DSMT4">
                  <p:embed/>
                  <p:pic>
                    <p:nvPicPr>
                      <p:cNvPr id="8" name="Object 3">
                        <a:extLst>
                          <a:ext uri="{C183D7F6-B498-43B3-948B-1728B52AA6E4}">
                            <adec:decorative xmlns:adec="http://schemas.microsoft.com/office/drawing/2017/decorative" val="1"/>
                          </a:ext>
                        </a:extLst>
                      </p:cNvPr>
                      <p:cNvPicPr/>
                      <p:nvPr/>
                    </p:nvPicPr>
                    <p:blipFill>
                      <a:blip r:embed="rId3"/>
                      <a:stretch>
                        <a:fillRect/>
                      </a:stretch>
                    </p:blipFill>
                    <p:spPr>
                      <a:xfrm>
                        <a:off x="1703388" y="3895725"/>
                        <a:ext cx="3360737" cy="684213"/>
                      </a:xfrm>
                      <a:prstGeom prst="rect">
                        <a:avLst/>
                      </a:prstGeom>
                    </p:spPr>
                  </p:pic>
                </p:oleObj>
              </mc:Fallback>
            </mc:AlternateContent>
          </a:graphicData>
        </a:graphic>
      </p:graphicFrame>
      <p:sp>
        <p:nvSpPr>
          <p:cNvPr id="4" name="Content Placeholder 4"/>
          <p:cNvSpPr>
            <a:spLocks noGrp="1"/>
          </p:cNvSpPr>
          <p:nvPr>
            <p:ph idx="13"/>
          </p:nvPr>
        </p:nvSpPr>
        <p:spPr>
          <a:xfrm>
            <a:off x="457200" y="4648200"/>
            <a:ext cx="1295400" cy="533400"/>
          </a:xfrm>
        </p:spPr>
        <p:txBody>
          <a:bodyPr/>
          <a:lstStyle/>
          <a:p>
            <a:pPr marL="347472" lvl="1"/>
            <a:r>
              <a:rPr lang="en-US" dirty="0">
                <a:latin typeface="Calibri (Body)"/>
              </a:rPr>
              <a:t>No</a:t>
            </a:r>
          </a:p>
        </p:txBody>
      </p:sp>
      <p:graphicFrame>
        <p:nvGraphicFramePr>
          <p:cNvPr id="9" name="Object 5">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737022316"/>
              </p:ext>
            </p:extLst>
          </p:nvPr>
        </p:nvGraphicFramePr>
        <p:xfrm>
          <a:off x="1754188" y="4576763"/>
          <a:ext cx="1851025" cy="687387"/>
        </p:xfrm>
        <a:graphic>
          <a:graphicData uri="http://schemas.openxmlformats.org/presentationml/2006/ole">
            <mc:AlternateContent xmlns:mc="http://schemas.openxmlformats.org/markup-compatibility/2006">
              <mc:Choice xmlns:v="urn:schemas-microsoft-com:vml" Requires="v">
                <p:oleObj name="Equation" r:id="rId4" imgW="685800" imgH="253800" progId="Equation.DSMT4">
                  <p:embed/>
                </p:oleObj>
              </mc:Choice>
              <mc:Fallback>
                <p:oleObj name="Equation" r:id="rId4" imgW="685800" imgH="253800" progId="Equation.DSMT4">
                  <p:embed/>
                  <p:pic>
                    <p:nvPicPr>
                      <p:cNvPr id="9" name="Object 5">
                        <a:extLst>
                          <a:ext uri="{C183D7F6-B498-43B3-948B-1728B52AA6E4}">
                            <adec:decorative xmlns:adec="http://schemas.microsoft.com/office/drawing/2017/decorative" val="1"/>
                          </a:ext>
                        </a:extLst>
                      </p:cNvPr>
                      <p:cNvPicPr/>
                      <p:nvPr/>
                    </p:nvPicPr>
                    <p:blipFill>
                      <a:blip r:embed="rId5"/>
                      <a:stretch>
                        <a:fillRect/>
                      </a:stretch>
                    </p:blipFill>
                    <p:spPr>
                      <a:xfrm>
                        <a:off x="1754188" y="4576763"/>
                        <a:ext cx="1851025" cy="687387"/>
                      </a:xfrm>
                      <a:prstGeom prst="rect">
                        <a:avLst/>
                      </a:prstGeom>
                    </p:spPr>
                  </p:pic>
                </p:oleObj>
              </mc:Fallback>
            </mc:AlternateContent>
          </a:graphicData>
        </a:graphic>
      </p:graphicFrame>
      <p:sp>
        <p:nvSpPr>
          <p:cNvPr id="5" name="Content Placeholder 6"/>
          <p:cNvSpPr>
            <a:spLocks noGrp="1"/>
          </p:cNvSpPr>
          <p:nvPr>
            <p:ph idx="14"/>
          </p:nvPr>
        </p:nvSpPr>
        <p:spPr>
          <a:xfrm>
            <a:off x="457200" y="5410200"/>
            <a:ext cx="8229600" cy="1066800"/>
          </a:xfrm>
        </p:spPr>
        <p:txBody>
          <a:bodyPr/>
          <a:lstStyle/>
          <a:p>
            <a:r>
              <a:rPr lang="en-US" dirty="0">
                <a:latin typeface="Calibri (Body)"/>
              </a:rPr>
              <a:t>Disjunctive Normal Form is important for the circuit design methods discussed in Chapter 12.</a:t>
            </a:r>
          </a:p>
        </p:txBody>
      </p:sp>
      <p:sp>
        <p:nvSpPr>
          <p:cNvPr id="10" name="Slide Number Placeholder 5">
            <a:extLst>
              <a:ext uri="{FF2B5EF4-FFF2-40B4-BE49-F238E27FC236}">
                <a16:creationId xmlns:a16="http://schemas.microsoft.com/office/drawing/2014/main" id="{AE82F680-4689-415F-A9CE-9C6A0DB41138}"/>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51</a:t>
            </a:fld>
            <a:endParaRPr lang="en-US" dirty="0">
              <a:solidFill>
                <a:schemeClr val="bg1"/>
              </a:solidFill>
            </a:endParaRPr>
          </a:p>
        </p:txBody>
      </p:sp>
    </p:spTree>
    <p:extLst>
      <p:ext uri="{BB962C8B-B14F-4D97-AF65-F5344CB8AC3E}">
        <p14:creationId xmlns:p14="http://schemas.microsoft.com/office/powerpoint/2010/main" val="17694560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Disjunctive Normal Form (</a:t>
            </a:r>
            <a:r>
              <a:rPr lang="en-US" i="1" dirty="0"/>
              <a:t>optional</a:t>
            </a:r>
            <a:r>
              <a:rPr lang="en-US" dirty="0"/>
              <a:t>)</a:t>
            </a:r>
            <a:r>
              <a:rPr lang="en-US" sz="1500" dirty="0"/>
              <a:t> 2</a:t>
            </a:r>
            <a:endParaRPr lang="en-US" dirty="0"/>
          </a:p>
        </p:txBody>
      </p:sp>
      <p:sp>
        <p:nvSpPr>
          <p:cNvPr id="3" name="Content Placeholder 2"/>
          <p:cNvSpPr>
            <a:spLocks noGrp="1"/>
          </p:cNvSpPr>
          <p:nvPr>
            <p:ph idx="1"/>
          </p:nvPr>
        </p:nvSpPr>
        <p:spPr/>
        <p:txBody>
          <a:bodyPr/>
          <a:lstStyle/>
          <a:p>
            <a:r>
              <a:rPr lang="en-US" sz="2600" b="1" dirty="0">
                <a:latin typeface="Calibri (Body)"/>
              </a:rPr>
              <a:t>Example</a:t>
            </a:r>
            <a:r>
              <a:rPr lang="en-US" sz="2600" dirty="0">
                <a:latin typeface="Calibri (Body)"/>
              </a:rPr>
              <a:t>: Show that every compound proposition can be put in disjunctive normal form. </a:t>
            </a:r>
          </a:p>
          <a:p>
            <a:r>
              <a:rPr lang="en-US" sz="2600" b="1" dirty="0">
                <a:latin typeface="Calibri (Body)"/>
              </a:rPr>
              <a:t>Solution</a:t>
            </a:r>
            <a:r>
              <a:rPr lang="en-US" sz="2600" dirty="0">
                <a:latin typeface="Calibri (Body)"/>
              </a:rPr>
              <a:t>: Construct the truth table for the proposition. Then an equivalent proposition is the disjunction with </a:t>
            </a:r>
            <a:r>
              <a:rPr lang="en-US" sz="2600" i="1" dirty="0">
                <a:latin typeface="Calibri (Body)"/>
              </a:rPr>
              <a:t>n</a:t>
            </a:r>
            <a:r>
              <a:rPr lang="en-US" sz="2600" dirty="0">
                <a:latin typeface="Calibri (Body)"/>
              </a:rPr>
              <a:t> </a:t>
            </a:r>
            <a:r>
              <a:rPr lang="en-US" sz="2600" dirty="0" err="1">
                <a:latin typeface="Calibri (Body)"/>
              </a:rPr>
              <a:t>disjuncts</a:t>
            </a:r>
            <a:r>
              <a:rPr lang="en-US" sz="2600" dirty="0">
                <a:latin typeface="Calibri (Body)"/>
              </a:rPr>
              <a:t> (where </a:t>
            </a:r>
            <a:r>
              <a:rPr lang="en-US" sz="2600" i="1" dirty="0">
                <a:latin typeface="Calibri (Body)"/>
              </a:rPr>
              <a:t>n</a:t>
            </a:r>
            <a:r>
              <a:rPr lang="en-US" sz="2600" dirty="0">
                <a:latin typeface="Calibri (Body)"/>
              </a:rPr>
              <a:t> is the number of rows for which the formula evaluates to </a:t>
            </a:r>
            <a:r>
              <a:rPr lang="en-US" sz="2600" b="1" dirty="0">
                <a:latin typeface="Calibri (Body)"/>
              </a:rPr>
              <a:t>T)</a:t>
            </a:r>
            <a:r>
              <a:rPr lang="en-US" sz="2600" dirty="0">
                <a:latin typeface="Calibri (Body)"/>
              </a:rPr>
              <a:t>. Each </a:t>
            </a:r>
            <a:r>
              <a:rPr lang="en-US" sz="2600" dirty="0" err="1">
                <a:latin typeface="Calibri (Body)"/>
              </a:rPr>
              <a:t>disjunct</a:t>
            </a:r>
            <a:r>
              <a:rPr lang="en-US" sz="2600" dirty="0">
                <a:latin typeface="Calibri (Body)"/>
              </a:rPr>
              <a:t> has m conjuncts where </a:t>
            </a:r>
            <a:r>
              <a:rPr lang="en-US" sz="2600" i="1" dirty="0">
                <a:latin typeface="Calibri (Body)"/>
              </a:rPr>
              <a:t>m</a:t>
            </a:r>
            <a:r>
              <a:rPr lang="en-US" sz="2600" dirty="0">
                <a:latin typeface="Calibri (Body)"/>
              </a:rPr>
              <a:t> is the number of distinct propositional variables. Each conjunct includes the positive form of the propositional variable if the variable is assigned </a:t>
            </a:r>
            <a:r>
              <a:rPr lang="en-US" sz="2600" b="1" dirty="0">
                <a:latin typeface="Calibri (Body)"/>
              </a:rPr>
              <a:t>T </a:t>
            </a:r>
            <a:r>
              <a:rPr lang="en-US" sz="2600" dirty="0">
                <a:latin typeface="Calibri (Body)"/>
              </a:rPr>
              <a:t>in that row and the negated form if the variable is assigned </a:t>
            </a:r>
            <a:r>
              <a:rPr lang="en-US" sz="2600" b="1" dirty="0">
                <a:latin typeface="Calibri (Body)"/>
              </a:rPr>
              <a:t>F</a:t>
            </a:r>
            <a:r>
              <a:rPr lang="en-US" sz="2600" dirty="0">
                <a:latin typeface="Calibri (Body)"/>
              </a:rPr>
              <a:t> in that row. This proposition is in  disjunctive normal from.</a:t>
            </a:r>
          </a:p>
        </p:txBody>
      </p:sp>
      <p:sp>
        <p:nvSpPr>
          <p:cNvPr id="4" name="Slide Number Placeholder 5">
            <a:extLst>
              <a:ext uri="{FF2B5EF4-FFF2-40B4-BE49-F238E27FC236}">
                <a16:creationId xmlns:a16="http://schemas.microsoft.com/office/drawing/2014/main" id="{33307939-4B0A-49E6-BADE-43D868A6D7EA}"/>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52</a:t>
            </a:fld>
            <a:endParaRPr lang="en-US" dirty="0">
              <a:solidFill>
                <a:schemeClr val="bg1"/>
              </a:solidFill>
            </a:endParaRPr>
          </a:p>
        </p:txBody>
      </p:sp>
    </p:spTree>
    <p:extLst>
      <p:ext uri="{BB962C8B-B14F-4D97-AF65-F5344CB8AC3E}">
        <p14:creationId xmlns:p14="http://schemas.microsoft.com/office/powerpoint/2010/main" val="20226147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Disjunctive Normal Form (</a:t>
            </a:r>
            <a:r>
              <a:rPr lang="en-US" i="1" dirty="0"/>
              <a:t>optional</a:t>
            </a:r>
            <a:r>
              <a:rPr lang="en-US" dirty="0"/>
              <a:t>)</a:t>
            </a:r>
            <a:r>
              <a:rPr lang="en-US" sz="1500" dirty="0"/>
              <a:t> 3</a:t>
            </a:r>
            <a:endParaRPr lang="en-US" dirty="0"/>
          </a:p>
        </p:txBody>
      </p:sp>
      <p:sp>
        <p:nvSpPr>
          <p:cNvPr id="3" name="Content Placeholder 2"/>
          <p:cNvSpPr>
            <a:spLocks noGrp="1"/>
          </p:cNvSpPr>
          <p:nvPr>
            <p:ph idx="1"/>
          </p:nvPr>
        </p:nvSpPr>
        <p:spPr>
          <a:xfrm>
            <a:off x="457200" y="1295400"/>
            <a:ext cx="8229600" cy="1097280"/>
          </a:xfrm>
        </p:spPr>
        <p:txBody>
          <a:bodyPr/>
          <a:lstStyle/>
          <a:p>
            <a:r>
              <a:rPr lang="en-US" b="1" dirty="0">
                <a:latin typeface="Calibri (Body)"/>
              </a:rPr>
              <a:t>Example</a:t>
            </a:r>
            <a:r>
              <a:rPr lang="en-US" dirty="0">
                <a:latin typeface="Calibri (Body)"/>
              </a:rPr>
              <a:t>: Find the Disjunctive Normal Form (DNF) of</a:t>
            </a:r>
          </a:p>
        </p:txBody>
      </p:sp>
      <p:graphicFrame>
        <p:nvGraphicFramePr>
          <p:cNvPr id="7"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224904649"/>
              </p:ext>
            </p:extLst>
          </p:nvPr>
        </p:nvGraphicFramePr>
        <p:xfrm>
          <a:off x="2401888" y="2381250"/>
          <a:ext cx="2513012" cy="762000"/>
        </p:xfrm>
        <a:graphic>
          <a:graphicData uri="http://schemas.openxmlformats.org/presentationml/2006/ole">
            <mc:AlternateContent xmlns:mc="http://schemas.openxmlformats.org/markup-compatibility/2006">
              <mc:Choice xmlns:v="urn:schemas-microsoft-com:vml" Requires="v">
                <p:oleObj name="Equation" r:id="rId2" imgW="838080" imgH="253800" progId="Equation.DSMT4">
                  <p:embed/>
                </p:oleObj>
              </mc:Choice>
              <mc:Fallback>
                <p:oleObj name="Equation" r:id="rId2" imgW="838080" imgH="253800" progId="Equation.DSMT4">
                  <p:embed/>
                  <p:pic>
                    <p:nvPicPr>
                      <p:cNvPr id="7" name="Object 3">
                        <a:extLst>
                          <a:ext uri="{C183D7F6-B498-43B3-948B-1728B52AA6E4}">
                            <adec:decorative xmlns:adec="http://schemas.microsoft.com/office/drawing/2017/decorative" val="1"/>
                          </a:ext>
                        </a:extLst>
                      </p:cNvPr>
                      <p:cNvPicPr/>
                      <p:nvPr/>
                    </p:nvPicPr>
                    <p:blipFill>
                      <a:blip r:embed="rId3"/>
                      <a:stretch>
                        <a:fillRect/>
                      </a:stretch>
                    </p:blipFill>
                    <p:spPr>
                      <a:xfrm>
                        <a:off x="2401888" y="2381250"/>
                        <a:ext cx="2513012" cy="762000"/>
                      </a:xfrm>
                      <a:prstGeom prst="rect">
                        <a:avLst/>
                      </a:prstGeom>
                    </p:spPr>
                  </p:pic>
                </p:oleObj>
              </mc:Fallback>
            </mc:AlternateContent>
          </a:graphicData>
        </a:graphic>
      </p:graphicFrame>
      <p:sp>
        <p:nvSpPr>
          <p:cNvPr id="4" name="Content Placeholder 4"/>
          <p:cNvSpPr>
            <a:spLocks noGrp="1"/>
          </p:cNvSpPr>
          <p:nvPr>
            <p:ph idx="13"/>
          </p:nvPr>
        </p:nvSpPr>
        <p:spPr>
          <a:xfrm>
            <a:off x="457200" y="3505200"/>
            <a:ext cx="8229600" cy="1097280"/>
          </a:xfrm>
        </p:spPr>
        <p:txBody>
          <a:bodyPr/>
          <a:lstStyle/>
          <a:p>
            <a:r>
              <a:rPr lang="en-US" b="1" dirty="0">
                <a:latin typeface="Calibri (Body)"/>
              </a:rPr>
              <a:t>Solution</a:t>
            </a:r>
            <a:r>
              <a:rPr lang="en-US" dirty="0">
                <a:latin typeface="Calibri (Body)"/>
              </a:rPr>
              <a:t>: This proposition is true when </a:t>
            </a:r>
            <a:r>
              <a:rPr lang="en-US" i="1" dirty="0">
                <a:latin typeface="Calibri (Body)"/>
              </a:rPr>
              <a:t>r</a:t>
            </a:r>
            <a:r>
              <a:rPr lang="en-US" dirty="0">
                <a:latin typeface="Calibri (Body)"/>
              </a:rPr>
              <a:t> is false or when both </a:t>
            </a:r>
            <a:r>
              <a:rPr lang="en-US" i="1" dirty="0">
                <a:latin typeface="Calibri (Body)"/>
              </a:rPr>
              <a:t>p</a:t>
            </a:r>
            <a:r>
              <a:rPr lang="en-US" dirty="0">
                <a:latin typeface="Calibri (Body)"/>
              </a:rPr>
              <a:t> and </a:t>
            </a:r>
            <a:r>
              <a:rPr lang="en-US" i="1" dirty="0">
                <a:latin typeface="Calibri (Body)"/>
              </a:rPr>
              <a:t>q</a:t>
            </a:r>
            <a:r>
              <a:rPr lang="en-US" dirty="0">
                <a:latin typeface="Calibri (Body)"/>
              </a:rPr>
              <a:t> are false.</a:t>
            </a:r>
          </a:p>
        </p:txBody>
      </p:sp>
      <p:graphicFrame>
        <p:nvGraphicFramePr>
          <p:cNvPr id="8" name="Object 5">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116536057"/>
              </p:ext>
            </p:extLst>
          </p:nvPr>
        </p:nvGraphicFramePr>
        <p:xfrm>
          <a:off x="2154238" y="4781550"/>
          <a:ext cx="3008312" cy="762000"/>
        </p:xfrm>
        <a:graphic>
          <a:graphicData uri="http://schemas.openxmlformats.org/presentationml/2006/ole">
            <mc:AlternateContent xmlns:mc="http://schemas.openxmlformats.org/markup-compatibility/2006">
              <mc:Choice xmlns:v="urn:schemas-microsoft-com:vml" Requires="v">
                <p:oleObj name="Equation" r:id="rId4" imgW="1002960" imgH="253800" progId="Equation.DSMT4">
                  <p:embed/>
                </p:oleObj>
              </mc:Choice>
              <mc:Fallback>
                <p:oleObj name="Equation" r:id="rId4" imgW="1002960" imgH="253800" progId="Equation.DSMT4">
                  <p:embed/>
                  <p:pic>
                    <p:nvPicPr>
                      <p:cNvPr id="8" name="Object 5">
                        <a:extLst>
                          <a:ext uri="{C183D7F6-B498-43B3-948B-1728B52AA6E4}">
                            <adec:decorative xmlns:adec="http://schemas.microsoft.com/office/drawing/2017/decorative" val="1"/>
                          </a:ext>
                        </a:extLst>
                      </p:cNvPr>
                      <p:cNvPicPr/>
                      <p:nvPr/>
                    </p:nvPicPr>
                    <p:blipFill>
                      <a:blip r:embed="rId5"/>
                      <a:stretch>
                        <a:fillRect/>
                      </a:stretch>
                    </p:blipFill>
                    <p:spPr>
                      <a:xfrm>
                        <a:off x="2154238" y="4781550"/>
                        <a:ext cx="3008312" cy="762000"/>
                      </a:xfrm>
                      <a:prstGeom prst="rect">
                        <a:avLst/>
                      </a:prstGeom>
                    </p:spPr>
                  </p:pic>
                </p:oleObj>
              </mc:Fallback>
            </mc:AlternateContent>
          </a:graphicData>
        </a:graphic>
      </p:graphicFrame>
      <p:sp>
        <p:nvSpPr>
          <p:cNvPr id="9" name="Slide Number Placeholder 5">
            <a:extLst>
              <a:ext uri="{FF2B5EF4-FFF2-40B4-BE49-F238E27FC236}">
                <a16:creationId xmlns:a16="http://schemas.microsoft.com/office/drawing/2014/main" id="{07346171-DFC3-4F83-B521-71D2FF9CE9DA}"/>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53</a:t>
            </a:fld>
            <a:endParaRPr lang="en-US" dirty="0">
              <a:solidFill>
                <a:schemeClr val="bg1"/>
              </a:solidFill>
            </a:endParaRPr>
          </a:p>
        </p:txBody>
      </p:sp>
    </p:spTree>
    <p:extLst>
      <p:ext uri="{BB962C8B-B14F-4D97-AF65-F5344CB8AC3E}">
        <p14:creationId xmlns:p14="http://schemas.microsoft.com/office/powerpoint/2010/main" val="27053798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Conjunctive Normal Form (optional)</a:t>
            </a:r>
            <a:r>
              <a:rPr lang="en-US" sz="1500" dirty="0"/>
              <a:t> 1</a:t>
            </a:r>
            <a:endParaRPr lang="en-US" dirty="0"/>
          </a:p>
        </p:txBody>
      </p:sp>
      <p:sp>
        <p:nvSpPr>
          <p:cNvPr id="3" name="Content Placeholder 2"/>
          <p:cNvSpPr>
            <a:spLocks noGrp="1"/>
          </p:cNvSpPr>
          <p:nvPr>
            <p:ph idx="1"/>
          </p:nvPr>
        </p:nvSpPr>
        <p:spPr/>
        <p:txBody>
          <a:bodyPr/>
          <a:lstStyle/>
          <a:p>
            <a:pPr>
              <a:spcBef>
                <a:spcPts val="300"/>
              </a:spcBef>
            </a:pPr>
            <a:r>
              <a:rPr lang="en-US" sz="2800" dirty="0">
                <a:latin typeface="Calibri (Body)"/>
              </a:rPr>
              <a:t>A compound proposition is in </a:t>
            </a:r>
            <a:r>
              <a:rPr lang="en-US" sz="2800" i="1" dirty="0">
                <a:latin typeface="Calibri (Body)"/>
              </a:rPr>
              <a:t>Conjunctive Normal Form </a:t>
            </a:r>
            <a:r>
              <a:rPr lang="en-US" sz="2800" dirty="0">
                <a:latin typeface="Calibri (Body)"/>
              </a:rPr>
              <a:t>(CNF) if it is a conjunction of disjunctions.</a:t>
            </a:r>
          </a:p>
          <a:p>
            <a:pPr>
              <a:spcBef>
                <a:spcPts val="300"/>
              </a:spcBef>
            </a:pPr>
            <a:r>
              <a:rPr lang="en-US" sz="2800" dirty="0">
                <a:latin typeface="Calibri (Body)"/>
              </a:rPr>
              <a:t>Every proposition can be put in an equivalent CNF.</a:t>
            </a:r>
          </a:p>
          <a:p>
            <a:pPr>
              <a:spcBef>
                <a:spcPts val="300"/>
              </a:spcBef>
            </a:pPr>
            <a:r>
              <a:rPr lang="en-US" sz="2800" dirty="0">
                <a:latin typeface="Calibri (Body)"/>
              </a:rPr>
              <a:t>Conjunctive Normal Form (CNF) can be obtained by eliminating implications, moving negation inwards and using the distributive  and associative laws.</a:t>
            </a:r>
          </a:p>
          <a:p>
            <a:pPr>
              <a:spcBef>
                <a:spcPts val="300"/>
              </a:spcBef>
            </a:pPr>
            <a:r>
              <a:rPr lang="en-US" sz="2800" dirty="0">
                <a:latin typeface="Calibri (Body)"/>
              </a:rPr>
              <a:t>Important in resolution theorem proving used in artificial Intelligence (AI).</a:t>
            </a:r>
          </a:p>
          <a:p>
            <a:pPr>
              <a:spcBef>
                <a:spcPts val="300"/>
              </a:spcBef>
            </a:pPr>
            <a:r>
              <a:rPr lang="en-US" sz="2800" dirty="0">
                <a:latin typeface="Calibri (Body)"/>
              </a:rPr>
              <a:t>A compound proposition can be put in conjunctive normal form through repeated application of the logical equivalences covered earlier.</a:t>
            </a:r>
          </a:p>
        </p:txBody>
      </p:sp>
      <p:sp>
        <p:nvSpPr>
          <p:cNvPr id="4" name="Slide Number Placeholder 5">
            <a:extLst>
              <a:ext uri="{FF2B5EF4-FFF2-40B4-BE49-F238E27FC236}">
                <a16:creationId xmlns:a16="http://schemas.microsoft.com/office/drawing/2014/main" id="{9B7406FA-60A6-4F1F-82F6-69ED6220D651}"/>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54</a:t>
            </a:fld>
            <a:endParaRPr lang="en-US" dirty="0">
              <a:solidFill>
                <a:schemeClr val="bg1"/>
              </a:solidFill>
            </a:endParaRPr>
          </a:p>
        </p:txBody>
      </p:sp>
    </p:spTree>
    <p:extLst>
      <p:ext uri="{BB962C8B-B14F-4D97-AF65-F5344CB8AC3E}">
        <p14:creationId xmlns:p14="http://schemas.microsoft.com/office/powerpoint/2010/main" val="6999438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Conjunctive Normal Form (optional)</a:t>
            </a:r>
            <a:r>
              <a:rPr lang="en-US" sz="1500" dirty="0"/>
              <a:t> 2</a:t>
            </a:r>
            <a:endParaRPr lang="en-US" dirty="0"/>
          </a:p>
        </p:txBody>
      </p:sp>
      <p:sp>
        <p:nvSpPr>
          <p:cNvPr id="3" name="Content Placeholder 2"/>
          <p:cNvSpPr>
            <a:spLocks noGrp="1"/>
          </p:cNvSpPr>
          <p:nvPr>
            <p:ph idx="1"/>
          </p:nvPr>
        </p:nvSpPr>
        <p:spPr>
          <a:xfrm>
            <a:off x="457200" y="1295400"/>
            <a:ext cx="8229600" cy="548640"/>
          </a:xfrm>
        </p:spPr>
        <p:txBody>
          <a:bodyPr/>
          <a:lstStyle/>
          <a:p>
            <a:r>
              <a:rPr lang="en-US" b="1" dirty="0">
                <a:latin typeface="Calibri (Body)"/>
              </a:rPr>
              <a:t>Example</a:t>
            </a:r>
            <a:r>
              <a:rPr lang="en-US" dirty="0">
                <a:latin typeface="Calibri (Body)"/>
              </a:rPr>
              <a:t>: Put the following into CNF:</a:t>
            </a:r>
          </a:p>
        </p:txBody>
      </p:sp>
      <p:graphicFrame>
        <p:nvGraphicFramePr>
          <p:cNvPr id="9"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319843842"/>
              </p:ext>
            </p:extLst>
          </p:nvPr>
        </p:nvGraphicFramePr>
        <p:xfrm>
          <a:off x="3557588" y="1895475"/>
          <a:ext cx="3394075" cy="685800"/>
        </p:xfrm>
        <a:graphic>
          <a:graphicData uri="http://schemas.openxmlformats.org/presentationml/2006/ole">
            <mc:AlternateContent xmlns:mc="http://schemas.openxmlformats.org/markup-compatibility/2006">
              <mc:Choice xmlns:v="urn:schemas-microsoft-com:vml" Requires="v">
                <p:oleObj name="Equation" r:id="rId2" imgW="1257120" imgH="253800" progId="Equation.DSMT4">
                  <p:embed/>
                </p:oleObj>
              </mc:Choice>
              <mc:Fallback>
                <p:oleObj name="Equation" r:id="rId2" imgW="1257120" imgH="253800" progId="Equation.DSMT4">
                  <p:embed/>
                  <p:pic>
                    <p:nvPicPr>
                      <p:cNvPr id="9" name="Object 3">
                        <a:extLst>
                          <a:ext uri="{C183D7F6-B498-43B3-948B-1728B52AA6E4}">
                            <adec:decorative xmlns:adec="http://schemas.microsoft.com/office/drawing/2017/decorative" val="1"/>
                          </a:ext>
                        </a:extLst>
                      </p:cNvPr>
                      <p:cNvPicPr/>
                      <p:nvPr/>
                    </p:nvPicPr>
                    <p:blipFill>
                      <a:blip r:embed="rId3"/>
                      <a:stretch>
                        <a:fillRect/>
                      </a:stretch>
                    </p:blipFill>
                    <p:spPr>
                      <a:xfrm>
                        <a:off x="3557588" y="1895475"/>
                        <a:ext cx="3394075" cy="685800"/>
                      </a:xfrm>
                      <a:prstGeom prst="rect">
                        <a:avLst/>
                      </a:prstGeom>
                    </p:spPr>
                  </p:pic>
                </p:oleObj>
              </mc:Fallback>
            </mc:AlternateContent>
          </a:graphicData>
        </a:graphic>
      </p:graphicFrame>
      <p:sp>
        <p:nvSpPr>
          <p:cNvPr id="4" name="Content Placeholder 4"/>
          <p:cNvSpPr>
            <a:spLocks noGrp="1"/>
          </p:cNvSpPr>
          <p:nvPr>
            <p:ph idx="13"/>
          </p:nvPr>
        </p:nvSpPr>
        <p:spPr>
          <a:xfrm>
            <a:off x="457200" y="2514600"/>
            <a:ext cx="8229600" cy="1188720"/>
          </a:xfrm>
        </p:spPr>
        <p:txBody>
          <a:bodyPr/>
          <a:lstStyle/>
          <a:p>
            <a:r>
              <a:rPr lang="en-US" b="1" dirty="0">
                <a:latin typeface="Calibri (Body)"/>
              </a:rPr>
              <a:t>Solution:</a:t>
            </a:r>
          </a:p>
          <a:p>
            <a:pPr lvl="1" indent="-457200">
              <a:buFont typeface="+mj-lt"/>
              <a:buAutoNum type="arabicPeriod"/>
            </a:pPr>
            <a:r>
              <a:rPr lang="en-US" dirty="0">
                <a:latin typeface="Calibri (Body)"/>
              </a:rPr>
              <a:t>Eliminate implication signs:</a:t>
            </a:r>
          </a:p>
        </p:txBody>
      </p:sp>
      <p:graphicFrame>
        <p:nvGraphicFramePr>
          <p:cNvPr id="10" name="Object 5">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604862533"/>
              </p:ext>
            </p:extLst>
          </p:nvPr>
        </p:nvGraphicFramePr>
        <p:xfrm>
          <a:off x="2754313" y="3751263"/>
          <a:ext cx="3635375" cy="685800"/>
        </p:xfrm>
        <a:graphic>
          <a:graphicData uri="http://schemas.openxmlformats.org/presentationml/2006/ole">
            <mc:AlternateContent xmlns:mc="http://schemas.openxmlformats.org/markup-compatibility/2006">
              <mc:Choice xmlns:v="urn:schemas-microsoft-com:vml" Requires="v">
                <p:oleObj name="Equation" r:id="rId4" imgW="1346040" imgH="253800" progId="Equation.DSMT4">
                  <p:embed/>
                </p:oleObj>
              </mc:Choice>
              <mc:Fallback>
                <p:oleObj name="Equation" r:id="rId4" imgW="1346040" imgH="253800" progId="Equation.DSMT4">
                  <p:embed/>
                  <p:pic>
                    <p:nvPicPr>
                      <p:cNvPr id="10" name="Object 5">
                        <a:extLst>
                          <a:ext uri="{C183D7F6-B498-43B3-948B-1728B52AA6E4}">
                            <adec:decorative xmlns:adec="http://schemas.microsoft.com/office/drawing/2017/decorative" val="1"/>
                          </a:ext>
                        </a:extLst>
                      </p:cNvPr>
                      <p:cNvPicPr/>
                      <p:nvPr/>
                    </p:nvPicPr>
                    <p:blipFill>
                      <a:blip r:embed="rId5"/>
                      <a:stretch>
                        <a:fillRect/>
                      </a:stretch>
                    </p:blipFill>
                    <p:spPr>
                      <a:xfrm>
                        <a:off x="2754313" y="3751263"/>
                        <a:ext cx="3635375" cy="685800"/>
                      </a:xfrm>
                      <a:prstGeom prst="rect">
                        <a:avLst/>
                      </a:prstGeom>
                    </p:spPr>
                  </p:pic>
                </p:oleObj>
              </mc:Fallback>
            </mc:AlternateContent>
          </a:graphicData>
        </a:graphic>
      </p:graphicFrame>
      <p:sp>
        <p:nvSpPr>
          <p:cNvPr id="5" name="Content Placeholder 6"/>
          <p:cNvSpPr>
            <a:spLocks noGrp="1"/>
          </p:cNvSpPr>
          <p:nvPr>
            <p:ph idx="14"/>
          </p:nvPr>
        </p:nvSpPr>
        <p:spPr>
          <a:xfrm>
            <a:off x="457200" y="4404360"/>
            <a:ext cx="8229600" cy="548640"/>
          </a:xfrm>
        </p:spPr>
        <p:txBody>
          <a:bodyPr/>
          <a:lstStyle/>
          <a:p>
            <a:pPr lvl="1" indent="-457200">
              <a:buFont typeface="+mj-lt"/>
              <a:buAutoNum type="arabicPeriod" startAt="2"/>
            </a:pPr>
            <a:r>
              <a:rPr lang="en-US" dirty="0">
                <a:latin typeface="Calibri (Body)"/>
              </a:rPr>
              <a:t>Move negation inwards; eliminate double negation:</a:t>
            </a:r>
          </a:p>
        </p:txBody>
      </p:sp>
      <p:graphicFrame>
        <p:nvGraphicFramePr>
          <p:cNvPr id="11" name="Object 7">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183179114"/>
              </p:ext>
            </p:extLst>
          </p:nvPr>
        </p:nvGraphicFramePr>
        <p:xfrm>
          <a:off x="2909888" y="4860925"/>
          <a:ext cx="3324225" cy="684213"/>
        </p:xfrm>
        <a:graphic>
          <a:graphicData uri="http://schemas.openxmlformats.org/presentationml/2006/ole">
            <mc:AlternateContent xmlns:mc="http://schemas.openxmlformats.org/markup-compatibility/2006">
              <mc:Choice xmlns:v="urn:schemas-microsoft-com:vml" Requires="v">
                <p:oleObj name="Equation" r:id="rId6" imgW="1231560" imgH="253800" progId="Equation.DSMT4">
                  <p:embed/>
                </p:oleObj>
              </mc:Choice>
              <mc:Fallback>
                <p:oleObj name="Equation" r:id="rId6" imgW="1231560" imgH="253800" progId="Equation.DSMT4">
                  <p:embed/>
                  <p:pic>
                    <p:nvPicPr>
                      <p:cNvPr id="11" name="Object 7">
                        <a:extLst>
                          <a:ext uri="{C183D7F6-B498-43B3-948B-1728B52AA6E4}">
                            <adec:decorative xmlns:adec="http://schemas.microsoft.com/office/drawing/2017/decorative" val="1"/>
                          </a:ext>
                        </a:extLst>
                      </p:cNvPr>
                      <p:cNvPicPr/>
                      <p:nvPr/>
                    </p:nvPicPr>
                    <p:blipFill>
                      <a:blip r:embed="rId7"/>
                      <a:stretch>
                        <a:fillRect/>
                      </a:stretch>
                    </p:blipFill>
                    <p:spPr>
                      <a:xfrm>
                        <a:off x="2909888" y="4860925"/>
                        <a:ext cx="3324225" cy="684213"/>
                      </a:xfrm>
                      <a:prstGeom prst="rect">
                        <a:avLst/>
                      </a:prstGeom>
                    </p:spPr>
                  </p:pic>
                </p:oleObj>
              </mc:Fallback>
            </mc:AlternateContent>
          </a:graphicData>
        </a:graphic>
      </p:graphicFrame>
      <p:sp>
        <p:nvSpPr>
          <p:cNvPr id="6" name="Content Placeholder 8"/>
          <p:cNvSpPr>
            <a:spLocks noGrp="1"/>
          </p:cNvSpPr>
          <p:nvPr>
            <p:ph idx="15"/>
          </p:nvPr>
        </p:nvSpPr>
        <p:spPr>
          <a:xfrm>
            <a:off x="457200" y="5486400"/>
            <a:ext cx="8229600" cy="548640"/>
          </a:xfrm>
        </p:spPr>
        <p:txBody>
          <a:bodyPr/>
          <a:lstStyle/>
          <a:p>
            <a:pPr lvl="1" indent="-457200">
              <a:buFont typeface="+mj-lt"/>
              <a:buAutoNum type="arabicPeriod" startAt="3"/>
            </a:pPr>
            <a:r>
              <a:rPr lang="en-US" dirty="0">
                <a:latin typeface="Calibri (Body)"/>
              </a:rPr>
              <a:t>Convert to CNF using associative/distributive laws</a:t>
            </a:r>
          </a:p>
        </p:txBody>
      </p:sp>
      <p:graphicFrame>
        <p:nvGraphicFramePr>
          <p:cNvPr id="12" name="Object 9">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705049413"/>
              </p:ext>
            </p:extLst>
          </p:nvPr>
        </p:nvGraphicFramePr>
        <p:xfrm>
          <a:off x="2868613" y="5961063"/>
          <a:ext cx="4765675" cy="685800"/>
        </p:xfrm>
        <a:graphic>
          <a:graphicData uri="http://schemas.openxmlformats.org/presentationml/2006/ole">
            <mc:AlternateContent xmlns:mc="http://schemas.openxmlformats.org/markup-compatibility/2006">
              <mc:Choice xmlns:v="urn:schemas-microsoft-com:vml" Requires="v">
                <p:oleObj name="Equation" r:id="rId8" imgW="1765080" imgH="253800" progId="Equation.DSMT4">
                  <p:embed/>
                </p:oleObj>
              </mc:Choice>
              <mc:Fallback>
                <p:oleObj name="Equation" r:id="rId8" imgW="1765080" imgH="253800" progId="Equation.DSMT4">
                  <p:embed/>
                  <p:pic>
                    <p:nvPicPr>
                      <p:cNvPr id="12" name="Object 9">
                        <a:extLst>
                          <a:ext uri="{C183D7F6-B498-43B3-948B-1728B52AA6E4}">
                            <adec:decorative xmlns:adec="http://schemas.microsoft.com/office/drawing/2017/decorative" val="1"/>
                          </a:ext>
                        </a:extLst>
                      </p:cNvPr>
                      <p:cNvPicPr/>
                      <p:nvPr/>
                    </p:nvPicPr>
                    <p:blipFill>
                      <a:blip r:embed="rId9"/>
                      <a:stretch>
                        <a:fillRect/>
                      </a:stretch>
                    </p:blipFill>
                    <p:spPr>
                      <a:xfrm>
                        <a:off x="2868613" y="5961063"/>
                        <a:ext cx="4765675" cy="685800"/>
                      </a:xfrm>
                      <a:prstGeom prst="rect">
                        <a:avLst/>
                      </a:prstGeom>
                    </p:spPr>
                  </p:pic>
                </p:oleObj>
              </mc:Fallback>
            </mc:AlternateContent>
          </a:graphicData>
        </a:graphic>
      </p:graphicFrame>
      <p:sp>
        <p:nvSpPr>
          <p:cNvPr id="13" name="Slide Number Placeholder 5">
            <a:extLst>
              <a:ext uri="{FF2B5EF4-FFF2-40B4-BE49-F238E27FC236}">
                <a16:creationId xmlns:a16="http://schemas.microsoft.com/office/drawing/2014/main" id="{31C55455-8A75-42F9-983E-AB551DA9B518}"/>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55</a:t>
            </a:fld>
            <a:endParaRPr lang="en-US" dirty="0">
              <a:solidFill>
                <a:schemeClr val="bg1"/>
              </a:solidFill>
            </a:endParaRPr>
          </a:p>
        </p:txBody>
      </p:sp>
    </p:spTree>
    <p:extLst>
      <p:ext uri="{BB962C8B-B14F-4D97-AF65-F5344CB8AC3E}">
        <p14:creationId xmlns:p14="http://schemas.microsoft.com/office/powerpoint/2010/main" val="39491758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Propositional Satisfiability</a:t>
            </a:r>
          </a:p>
        </p:txBody>
      </p:sp>
      <p:sp>
        <p:nvSpPr>
          <p:cNvPr id="3" name="Content Placeholder 2"/>
          <p:cNvSpPr>
            <a:spLocks noGrp="1"/>
          </p:cNvSpPr>
          <p:nvPr>
            <p:ph idx="1"/>
          </p:nvPr>
        </p:nvSpPr>
        <p:spPr/>
        <p:txBody>
          <a:bodyPr/>
          <a:lstStyle/>
          <a:p>
            <a:pPr>
              <a:spcAft>
                <a:spcPts val="1200"/>
              </a:spcAft>
            </a:pPr>
            <a:r>
              <a:rPr lang="en-US" dirty="0">
                <a:latin typeface="Calibri (Body)"/>
              </a:rPr>
              <a:t>A compound proposition is </a:t>
            </a:r>
            <a:r>
              <a:rPr lang="en-US" i="1" dirty="0">
                <a:latin typeface="Calibri (Body)"/>
              </a:rPr>
              <a:t>satisfiable</a:t>
            </a:r>
            <a:r>
              <a:rPr lang="en-US" b="1" dirty="0">
                <a:latin typeface="Calibri (Body)"/>
              </a:rPr>
              <a:t> </a:t>
            </a:r>
            <a:r>
              <a:rPr lang="en-US" dirty="0">
                <a:latin typeface="Calibri (Body)"/>
              </a:rPr>
              <a:t>if there is an assignment of truth values to its variables that make it true. When no such assignments exist, the compound proposition is </a:t>
            </a:r>
            <a:r>
              <a:rPr lang="en-US" i="1" dirty="0">
                <a:latin typeface="Calibri (Body)"/>
              </a:rPr>
              <a:t>unsatisfiable</a:t>
            </a:r>
            <a:r>
              <a:rPr lang="en-US" dirty="0">
                <a:latin typeface="Calibri (Body)"/>
              </a:rPr>
              <a:t>.</a:t>
            </a:r>
          </a:p>
          <a:p>
            <a:pPr>
              <a:spcAft>
                <a:spcPts val="1200"/>
              </a:spcAft>
            </a:pPr>
            <a:r>
              <a:rPr lang="en-US" dirty="0">
                <a:latin typeface="Calibri (Body)"/>
              </a:rPr>
              <a:t>A compound proposition is unsatisfiable if and only if its negation is a tautology.</a:t>
            </a:r>
          </a:p>
        </p:txBody>
      </p:sp>
      <p:sp>
        <p:nvSpPr>
          <p:cNvPr id="4" name="Slide Number Placeholder 5">
            <a:extLst>
              <a:ext uri="{FF2B5EF4-FFF2-40B4-BE49-F238E27FC236}">
                <a16:creationId xmlns:a16="http://schemas.microsoft.com/office/drawing/2014/main" id="{1E274A63-021B-49C3-A654-3D2804F89F44}"/>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56</a:t>
            </a:fld>
            <a:endParaRPr lang="en-US" dirty="0">
              <a:solidFill>
                <a:schemeClr val="bg1"/>
              </a:solidFill>
            </a:endParaRPr>
          </a:p>
        </p:txBody>
      </p:sp>
    </p:spTree>
    <p:extLst>
      <p:ext uri="{BB962C8B-B14F-4D97-AF65-F5344CB8AC3E}">
        <p14:creationId xmlns:p14="http://schemas.microsoft.com/office/powerpoint/2010/main" val="33633923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on Propositional Satisfiability</a:t>
            </a:r>
          </a:p>
        </p:txBody>
      </p:sp>
      <p:sp>
        <p:nvSpPr>
          <p:cNvPr id="3" name="Content Placeholder 2"/>
          <p:cNvSpPr>
            <a:spLocks noGrp="1"/>
          </p:cNvSpPr>
          <p:nvPr>
            <p:ph idx="1"/>
          </p:nvPr>
        </p:nvSpPr>
        <p:spPr>
          <a:xfrm>
            <a:off x="457200" y="1295400"/>
            <a:ext cx="8229600" cy="914400"/>
          </a:xfrm>
        </p:spPr>
        <p:txBody>
          <a:bodyPr/>
          <a:lstStyle/>
          <a:p>
            <a:r>
              <a:rPr lang="en-US" sz="2800" b="1" dirty="0">
                <a:latin typeface="Calibri (Body)"/>
              </a:rPr>
              <a:t>Example</a:t>
            </a:r>
            <a:r>
              <a:rPr lang="en-US" sz="2800" dirty="0">
                <a:latin typeface="Calibri (Body)"/>
              </a:rPr>
              <a:t>: Determine the satisfiability of the following compound propositions:</a:t>
            </a:r>
          </a:p>
        </p:txBody>
      </p:sp>
      <p:graphicFrame>
        <p:nvGraphicFramePr>
          <p:cNvPr id="9"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629471360"/>
              </p:ext>
            </p:extLst>
          </p:nvPr>
        </p:nvGraphicFramePr>
        <p:xfrm>
          <a:off x="2035175" y="2192338"/>
          <a:ext cx="5075238" cy="685800"/>
        </p:xfrm>
        <a:graphic>
          <a:graphicData uri="http://schemas.openxmlformats.org/presentationml/2006/ole">
            <mc:AlternateContent xmlns:mc="http://schemas.openxmlformats.org/markup-compatibility/2006">
              <mc:Choice xmlns:v="urn:schemas-microsoft-com:vml" Requires="v">
                <p:oleObj name="Equation" r:id="rId2" imgW="1879560" imgH="253800" progId="Equation.DSMT4">
                  <p:embed/>
                </p:oleObj>
              </mc:Choice>
              <mc:Fallback>
                <p:oleObj name="Equation" r:id="rId2" imgW="1879560" imgH="253800" progId="Equation.DSMT4">
                  <p:embed/>
                  <p:pic>
                    <p:nvPicPr>
                      <p:cNvPr id="9" name="Object 3">
                        <a:extLst>
                          <a:ext uri="{C183D7F6-B498-43B3-948B-1728B52AA6E4}">
                            <adec:decorative xmlns:adec="http://schemas.microsoft.com/office/drawing/2017/decorative" val="1"/>
                          </a:ext>
                        </a:extLst>
                      </p:cNvPr>
                      <p:cNvPicPr/>
                      <p:nvPr/>
                    </p:nvPicPr>
                    <p:blipFill>
                      <a:blip r:embed="rId3"/>
                      <a:stretch>
                        <a:fillRect/>
                      </a:stretch>
                    </p:blipFill>
                    <p:spPr>
                      <a:xfrm>
                        <a:off x="2035175" y="2192338"/>
                        <a:ext cx="5075238" cy="685800"/>
                      </a:xfrm>
                      <a:prstGeom prst="rect">
                        <a:avLst/>
                      </a:prstGeom>
                    </p:spPr>
                  </p:pic>
                </p:oleObj>
              </mc:Fallback>
            </mc:AlternateContent>
          </a:graphicData>
        </a:graphic>
      </p:graphicFrame>
      <p:sp>
        <p:nvSpPr>
          <p:cNvPr id="4" name="Content Placeholder 4"/>
          <p:cNvSpPr>
            <a:spLocks noGrp="1"/>
          </p:cNvSpPr>
          <p:nvPr>
            <p:ph idx="13"/>
          </p:nvPr>
        </p:nvSpPr>
        <p:spPr>
          <a:xfrm>
            <a:off x="457200" y="2819400"/>
            <a:ext cx="8229600" cy="548640"/>
          </a:xfrm>
        </p:spPr>
        <p:txBody>
          <a:bodyPr/>
          <a:lstStyle/>
          <a:p>
            <a:r>
              <a:rPr lang="en-US" sz="2800" b="1" dirty="0">
                <a:latin typeface="Calibri (Body)"/>
              </a:rPr>
              <a:t>Solution</a:t>
            </a:r>
            <a:r>
              <a:rPr lang="en-US" sz="2800" dirty="0">
                <a:latin typeface="Calibri (Body)"/>
              </a:rPr>
              <a:t>: Satisfiable. Assign </a:t>
            </a:r>
            <a:r>
              <a:rPr lang="en-US" sz="2800" b="1" dirty="0">
                <a:latin typeface="Calibri (Body)"/>
              </a:rPr>
              <a:t>T</a:t>
            </a:r>
            <a:r>
              <a:rPr lang="en-US" sz="2800" dirty="0">
                <a:latin typeface="Calibri (Body)"/>
              </a:rPr>
              <a:t> to </a:t>
            </a:r>
            <a:r>
              <a:rPr lang="en-US" sz="2800" i="1" dirty="0">
                <a:latin typeface="Calibri (Body)"/>
                <a:ea typeface="Cambria Math" pitchFamily="18" charset="0"/>
              </a:rPr>
              <a:t>p, q, </a:t>
            </a:r>
            <a:r>
              <a:rPr lang="en-US" sz="2800" dirty="0">
                <a:latin typeface="Calibri (Body)"/>
              </a:rPr>
              <a:t>and </a:t>
            </a:r>
            <a:r>
              <a:rPr lang="en-US" sz="2800" i="1" dirty="0">
                <a:latin typeface="Calibri (Body)"/>
                <a:ea typeface="Cambria Math" pitchFamily="18" charset="0"/>
              </a:rPr>
              <a:t>r</a:t>
            </a:r>
            <a:r>
              <a:rPr lang="en-US" sz="2800" dirty="0">
                <a:latin typeface="Calibri (Body)"/>
              </a:rPr>
              <a:t>.</a:t>
            </a:r>
          </a:p>
        </p:txBody>
      </p:sp>
      <p:graphicFrame>
        <p:nvGraphicFramePr>
          <p:cNvPr id="10" name="Object 5">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88621339"/>
              </p:ext>
            </p:extLst>
          </p:nvPr>
        </p:nvGraphicFramePr>
        <p:xfrm>
          <a:off x="2189163" y="3335338"/>
          <a:ext cx="4765675" cy="685800"/>
        </p:xfrm>
        <a:graphic>
          <a:graphicData uri="http://schemas.openxmlformats.org/presentationml/2006/ole">
            <mc:AlternateContent xmlns:mc="http://schemas.openxmlformats.org/markup-compatibility/2006">
              <mc:Choice xmlns:v="urn:schemas-microsoft-com:vml" Requires="v">
                <p:oleObj name="Equation" r:id="rId4" imgW="1765080" imgH="253800" progId="Equation.DSMT4">
                  <p:embed/>
                </p:oleObj>
              </mc:Choice>
              <mc:Fallback>
                <p:oleObj name="Equation" r:id="rId4" imgW="1765080" imgH="253800" progId="Equation.DSMT4">
                  <p:embed/>
                  <p:pic>
                    <p:nvPicPr>
                      <p:cNvPr id="10" name="Object 5">
                        <a:extLst>
                          <a:ext uri="{C183D7F6-B498-43B3-948B-1728B52AA6E4}">
                            <adec:decorative xmlns:adec="http://schemas.microsoft.com/office/drawing/2017/decorative" val="1"/>
                          </a:ext>
                        </a:extLst>
                      </p:cNvPr>
                      <p:cNvPicPr/>
                      <p:nvPr/>
                    </p:nvPicPr>
                    <p:blipFill>
                      <a:blip r:embed="rId5"/>
                      <a:stretch>
                        <a:fillRect/>
                      </a:stretch>
                    </p:blipFill>
                    <p:spPr>
                      <a:xfrm>
                        <a:off x="2189163" y="3335338"/>
                        <a:ext cx="4765675" cy="685800"/>
                      </a:xfrm>
                      <a:prstGeom prst="rect">
                        <a:avLst/>
                      </a:prstGeom>
                    </p:spPr>
                  </p:pic>
                </p:oleObj>
              </mc:Fallback>
            </mc:AlternateContent>
          </a:graphicData>
        </a:graphic>
      </p:graphicFrame>
      <p:sp>
        <p:nvSpPr>
          <p:cNvPr id="5" name="Content Placeholder 6"/>
          <p:cNvSpPr>
            <a:spLocks noGrp="1"/>
          </p:cNvSpPr>
          <p:nvPr>
            <p:ph idx="14"/>
          </p:nvPr>
        </p:nvSpPr>
        <p:spPr>
          <a:xfrm>
            <a:off x="457200" y="4038600"/>
            <a:ext cx="8229600" cy="548640"/>
          </a:xfrm>
        </p:spPr>
        <p:txBody>
          <a:bodyPr/>
          <a:lstStyle/>
          <a:p>
            <a:pPr marL="0" lvl="1" indent="0">
              <a:buNone/>
            </a:pPr>
            <a:r>
              <a:rPr lang="en-US" b="1" dirty="0">
                <a:latin typeface="Calibri (Body)"/>
              </a:rPr>
              <a:t>Solution:</a:t>
            </a:r>
            <a:r>
              <a:rPr lang="en-US" dirty="0">
                <a:latin typeface="Calibri (Body)"/>
              </a:rPr>
              <a:t> Satisfiable. Assign </a:t>
            </a:r>
            <a:r>
              <a:rPr lang="en-US" b="1" dirty="0">
                <a:latin typeface="Calibri (Body)"/>
              </a:rPr>
              <a:t>T</a:t>
            </a:r>
            <a:r>
              <a:rPr lang="en-US" dirty="0">
                <a:latin typeface="Calibri (Body)"/>
              </a:rPr>
              <a:t> to </a:t>
            </a:r>
            <a:r>
              <a:rPr lang="en-US" i="1" dirty="0">
                <a:latin typeface="Calibri (Body)"/>
                <a:ea typeface="Cambria Math" pitchFamily="18" charset="0"/>
              </a:rPr>
              <a:t>p </a:t>
            </a:r>
            <a:r>
              <a:rPr lang="en-US" dirty="0">
                <a:latin typeface="Calibri (Body)"/>
                <a:ea typeface="Cambria Math" pitchFamily="18" charset="0"/>
              </a:rPr>
              <a:t>and</a:t>
            </a:r>
            <a:r>
              <a:rPr lang="en-US" i="1" dirty="0">
                <a:latin typeface="Calibri (Body)"/>
                <a:ea typeface="Cambria Math" pitchFamily="18" charset="0"/>
              </a:rPr>
              <a:t> </a:t>
            </a:r>
            <a:r>
              <a:rPr lang="en-US" b="1" i="1" dirty="0">
                <a:latin typeface="Calibri (Body)"/>
                <a:ea typeface="Cambria Math" pitchFamily="18" charset="0"/>
              </a:rPr>
              <a:t>F</a:t>
            </a:r>
            <a:r>
              <a:rPr lang="en-US" i="1" dirty="0">
                <a:latin typeface="Calibri (Body)"/>
                <a:ea typeface="Cambria Math" pitchFamily="18" charset="0"/>
              </a:rPr>
              <a:t> </a:t>
            </a:r>
            <a:r>
              <a:rPr lang="en-US" dirty="0">
                <a:latin typeface="Calibri (Body)"/>
                <a:ea typeface="Cambria Math" pitchFamily="18" charset="0"/>
              </a:rPr>
              <a:t>to</a:t>
            </a:r>
            <a:r>
              <a:rPr lang="en-US" i="1" dirty="0">
                <a:latin typeface="Calibri (Body)"/>
                <a:ea typeface="Cambria Math" pitchFamily="18" charset="0"/>
              </a:rPr>
              <a:t> q</a:t>
            </a:r>
            <a:r>
              <a:rPr lang="en-US" dirty="0">
                <a:latin typeface="Calibri (Body)"/>
              </a:rPr>
              <a:t>.</a:t>
            </a:r>
          </a:p>
        </p:txBody>
      </p:sp>
      <p:graphicFrame>
        <p:nvGraphicFramePr>
          <p:cNvPr id="11" name="Object 7">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206199001"/>
              </p:ext>
            </p:extLst>
          </p:nvPr>
        </p:nvGraphicFramePr>
        <p:xfrm>
          <a:off x="263525" y="4613275"/>
          <a:ext cx="8616950" cy="584200"/>
        </p:xfrm>
        <a:graphic>
          <a:graphicData uri="http://schemas.openxmlformats.org/presentationml/2006/ole">
            <mc:AlternateContent xmlns:mc="http://schemas.openxmlformats.org/markup-compatibility/2006">
              <mc:Choice xmlns:v="urn:schemas-microsoft-com:vml" Requires="v">
                <p:oleObj name="Equation" r:id="rId6" imgW="3746160" imgH="253800" progId="Equation.DSMT4">
                  <p:embed/>
                </p:oleObj>
              </mc:Choice>
              <mc:Fallback>
                <p:oleObj name="Equation" r:id="rId6" imgW="3746160" imgH="253800" progId="Equation.DSMT4">
                  <p:embed/>
                  <p:pic>
                    <p:nvPicPr>
                      <p:cNvPr id="11" name="Object 7">
                        <a:extLst>
                          <a:ext uri="{C183D7F6-B498-43B3-948B-1728B52AA6E4}">
                            <adec:decorative xmlns:adec="http://schemas.microsoft.com/office/drawing/2017/decorative" val="1"/>
                          </a:ext>
                        </a:extLst>
                      </p:cNvPr>
                      <p:cNvPicPr/>
                      <p:nvPr/>
                    </p:nvPicPr>
                    <p:blipFill>
                      <a:blip r:embed="rId7"/>
                      <a:stretch>
                        <a:fillRect/>
                      </a:stretch>
                    </p:blipFill>
                    <p:spPr>
                      <a:xfrm>
                        <a:off x="263525" y="4613275"/>
                        <a:ext cx="8616950" cy="584200"/>
                      </a:xfrm>
                      <a:prstGeom prst="rect">
                        <a:avLst/>
                      </a:prstGeom>
                    </p:spPr>
                  </p:pic>
                </p:oleObj>
              </mc:Fallback>
            </mc:AlternateContent>
          </a:graphicData>
        </a:graphic>
      </p:graphicFrame>
      <p:sp>
        <p:nvSpPr>
          <p:cNvPr id="6" name="Content Placeholder 8"/>
          <p:cNvSpPr>
            <a:spLocks noGrp="1"/>
          </p:cNvSpPr>
          <p:nvPr>
            <p:ph idx="15"/>
          </p:nvPr>
        </p:nvSpPr>
        <p:spPr>
          <a:xfrm>
            <a:off x="457200" y="5257800"/>
            <a:ext cx="8229600" cy="1371600"/>
          </a:xfrm>
        </p:spPr>
        <p:txBody>
          <a:bodyPr/>
          <a:lstStyle/>
          <a:p>
            <a:r>
              <a:rPr lang="en-US" sz="2800" b="1" dirty="0">
                <a:latin typeface="Calibri (Body)"/>
              </a:rPr>
              <a:t>Solution: </a:t>
            </a:r>
            <a:r>
              <a:rPr lang="en-US" sz="2800" dirty="0">
                <a:latin typeface="Calibri (Body)"/>
              </a:rPr>
              <a:t>Not satisfiable. Check each possible assignment of truth values to the propositional variables and none will make the proposition true.</a:t>
            </a:r>
            <a:endParaRPr lang="en-US" sz="2800" b="1" dirty="0">
              <a:latin typeface="Calibri (Body)"/>
            </a:endParaRPr>
          </a:p>
        </p:txBody>
      </p:sp>
      <p:sp>
        <p:nvSpPr>
          <p:cNvPr id="12" name="Slide Number Placeholder 5">
            <a:extLst>
              <a:ext uri="{FF2B5EF4-FFF2-40B4-BE49-F238E27FC236}">
                <a16:creationId xmlns:a16="http://schemas.microsoft.com/office/drawing/2014/main" id="{A47072C8-0C4E-4714-B418-30EB75370C7B}"/>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57</a:t>
            </a:fld>
            <a:endParaRPr lang="en-US" dirty="0">
              <a:solidFill>
                <a:schemeClr val="bg1"/>
              </a:solidFill>
            </a:endParaRPr>
          </a:p>
        </p:txBody>
      </p:sp>
    </p:spTree>
    <p:extLst>
      <p:ext uri="{BB962C8B-B14F-4D97-AF65-F5344CB8AC3E}">
        <p14:creationId xmlns:p14="http://schemas.microsoft.com/office/powerpoint/2010/main" val="7633920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Notation</a:t>
            </a:r>
          </a:p>
        </p:txBody>
      </p:sp>
      <p:graphicFrame>
        <p:nvGraphicFramePr>
          <p:cNvPr id="7" name="Object 6">
            <a:extLst>
              <a:ext uri="{FF2B5EF4-FFF2-40B4-BE49-F238E27FC236}">
                <a16:creationId xmlns:a16="http://schemas.microsoft.com/office/drawing/2014/main" id="{716A11D5-4ACB-408A-B719-E63691805382}"/>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483508934"/>
              </p:ext>
            </p:extLst>
          </p:nvPr>
        </p:nvGraphicFramePr>
        <p:xfrm>
          <a:off x="1353312" y="1676400"/>
          <a:ext cx="6477000" cy="1981200"/>
        </p:xfrm>
        <a:graphic>
          <a:graphicData uri="http://schemas.openxmlformats.org/presentationml/2006/ole">
            <mc:AlternateContent xmlns:mc="http://schemas.openxmlformats.org/markup-compatibility/2006">
              <mc:Choice xmlns:v="urn:schemas-microsoft-com:vml" Requires="v">
                <p:oleObj name="Equation" r:id="rId2" imgW="2158920" imgH="660240" progId="Equation.DSMT4">
                  <p:embed/>
                </p:oleObj>
              </mc:Choice>
              <mc:Fallback>
                <p:oleObj name="Equation" r:id="rId2" imgW="2158920" imgH="660240" progId="Equation.DSMT4">
                  <p:embed/>
                  <p:pic>
                    <p:nvPicPr>
                      <p:cNvPr id="0" name=""/>
                      <p:cNvPicPr/>
                      <p:nvPr/>
                    </p:nvPicPr>
                    <p:blipFill>
                      <a:blip r:embed="rId3"/>
                      <a:stretch>
                        <a:fillRect/>
                      </a:stretch>
                    </p:blipFill>
                    <p:spPr>
                      <a:xfrm>
                        <a:off x="1353312" y="1676400"/>
                        <a:ext cx="6477000" cy="1981200"/>
                      </a:xfrm>
                      <a:prstGeom prst="rect">
                        <a:avLst/>
                      </a:prstGeom>
                    </p:spPr>
                  </p:pic>
                </p:oleObj>
              </mc:Fallback>
            </mc:AlternateContent>
          </a:graphicData>
        </a:graphic>
      </p:graphicFrame>
      <p:sp>
        <p:nvSpPr>
          <p:cNvPr id="3" name="Content Placeholder 3"/>
          <p:cNvSpPr>
            <a:spLocks noGrp="1"/>
          </p:cNvSpPr>
          <p:nvPr>
            <p:ph idx="1"/>
          </p:nvPr>
        </p:nvSpPr>
        <p:spPr>
          <a:xfrm>
            <a:off x="2590800" y="4572000"/>
            <a:ext cx="3962400" cy="457200"/>
          </a:xfrm>
        </p:spPr>
        <p:txBody>
          <a:bodyPr/>
          <a:lstStyle/>
          <a:p>
            <a:pPr algn="ctr"/>
            <a:r>
              <a:rPr lang="en-US" sz="2400" dirty="0">
                <a:latin typeface="Calibri (Body)"/>
              </a:rPr>
              <a:t>Needed for the next example.</a:t>
            </a:r>
          </a:p>
        </p:txBody>
      </p:sp>
      <p:sp>
        <p:nvSpPr>
          <p:cNvPr id="5" name="Slide Number Placeholder 5">
            <a:extLst>
              <a:ext uri="{FF2B5EF4-FFF2-40B4-BE49-F238E27FC236}">
                <a16:creationId xmlns:a16="http://schemas.microsoft.com/office/drawing/2014/main" id="{E762C782-AB2A-4746-931E-0070A15BBEA3}"/>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58</a:t>
            </a:fld>
            <a:endParaRPr lang="en-US" dirty="0">
              <a:solidFill>
                <a:schemeClr val="bg1"/>
              </a:solidFill>
            </a:endParaRPr>
          </a:p>
        </p:txBody>
      </p:sp>
    </p:spTree>
    <p:extLst>
      <p:ext uri="{BB962C8B-B14F-4D97-AF65-F5344CB8AC3E}">
        <p14:creationId xmlns:p14="http://schemas.microsoft.com/office/powerpoint/2010/main" val="25295403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Sudoku</a:t>
            </a:r>
          </a:p>
        </p:txBody>
      </p:sp>
      <p:sp>
        <p:nvSpPr>
          <p:cNvPr id="3" name="Content Placeholder 2"/>
          <p:cNvSpPr>
            <a:spLocks noGrp="1"/>
          </p:cNvSpPr>
          <p:nvPr>
            <p:ph idx="1"/>
          </p:nvPr>
        </p:nvSpPr>
        <p:spPr>
          <a:xfrm>
            <a:off x="457200" y="1295400"/>
            <a:ext cx="8046720" cy="3962400"/>
          </a:xfrm>
        </p:spPr>
        <p:txBody>
          <a:bodyPr/>
          <a:lstStyle/>
          <a:p>
            <a:r>
              <a:rPr lang="en-US" sz="2800" dirty="0">
                <a:latin typeface="Calibri (Body)"/>
              </a:rPr>
              <a:t>A </a:t>
            </a:r>
            <a:r>
              <a:rPr lang="en-US" sz="2800" b="1" dirty="0">
                <a:latin typeface="Calibri (Body)"/>
              </a:rPr>
              <a:t> Sudoku puzzle </a:t>
            </a:r>
            <a:r>
              <a:rPr lang="en-US" sz="2800" dirty="0">
                <a:latin typeface="Calibri (Body)"/>
              </a:rPr>
              <a:t>is represented by a 9</a:t>
            </a:r>
            <a:r>
              <a:rPr lang="en-US" sz="2800" dirty="0">
                <a:latin typeface="Calibri (Body)"/>
                <a:sym typeface="Symbol"/>
              </a:rPr>
              <a:t>×9 grid made up of nine 3×3</a:t>
            </a:r>
            <a:r>
              <a:rPr lang="en-US" sz="2800" dirty="0">
                <a:latin typeface="Calibri (Body)"/>
              </a:rPr>
              <a:t> </a:t>
            </a:r>
            <a:r>
              <a:rPr lang="en-US" sz="2800" dirty="0" err="1">
                <a:latin typeface="Calibri (Body)"/>
              </a:rPr>
              <a:t>subgrids</a:t>
            </a:r>
            <a:r>
              <a:rPr lang="en-US" sz="2800" dirty="0">
                <a:latin typeface="Calibri (Body)"/>
              </a:rPr>
              <a:t>, known as </a:t>
            </a:r>
            <a:r>
              <a:rPr lang="en-US" sz="2800" b="1" dirty="0">
                <a:latin typeface="Calibri (Body)"/>
              </a:rPr>
              <a:t>blocks</a:t>
            </a:r>
            <a:r>
              <a:rPr lang="en-US" sz="2800" dirty="0">
                <a:latin typeface="Calibri (Body)"/>
              </a:rPr>
              <a:t>. Some of the 81 cells of the puzzle are assigned one of the numbers 1,2, .</a:t>
            </a:r>
            <a:r>
              <a:rPr lang="en-US" sz="100" dirty="0">
                <a:latin typeface="Calibri (Body)"/>
              </a:rPr>
              <a:t> </a:t>
            </a:r>
            <a:r>
              <a:rPr lang="en-US" sz="2800" dirty="0">
                <a:latin typeface="Calibri (Body)"/>
              </a:rPr>
              <a:t>.</a:t>
            </a:r>
            <a:r>
              <a:rPr lang="en-US" sz="100" dirty="0">
                <a:latin typeface="Calibri (Body)"/>
              </a:rPr>
              <a:t> </a:t>
            </a:r>
            <a:r>
              <a:rPr lang="en-US" sz="2800" dirty="0">
                <a:latin typeface="Calibri (Body)"/>
              </a:rPr>
              <a:t>.</a:t>
            </a:r>
            <a:r>
              <a:rPr lang="en-US" sz="100" dirty="0">
                <a:latin typeface="Calibri (Body)"/>
              </a:rPr>
              <a:t> </a:t>
            </a:r>
            <a:r>
              <a:rPr lang="en-US" sz="2800" dirty="0">
                <a:latin typeface="Calibri (Body)"/>
              </a:rPr>
              <a:t>, 9.</a:t>
            </a:r>
          </a:p>
          <a:p>
            <a:r>
              <a:rPr lang="en-US" sz="2800" dirty="0">
                <a:latin typeface="Calibri (Body)"/>
              </a:rPr>
              <a:t>The puzzle is solved by assigning numbers to each blank cell so that every row, column and block contains each of the nine possible numbers.</a:t>
            </a:r>
          </a:p>
          <a:p>
            <a:r>
              <a:rPr lang="en-US" sz="2800" dirty="0">
                <a:latin typeface="Calibri (Body)"/>
              </a:rPr>
              <a:t>Example</a:t>
            </a:r>
          </a:p>
        </p:txBody>
      </p:sp>
      <p:pic>
        <p:nvPicPr>
          <p:cNvPr id="8" name="Picture 3" descr="A Sudoku puzzle grid is with assigned numbers."/>
          <p:cNvPicPr>
            <a:picLocks noGrp="1" noChangeAspect="1" noChangeArrowheads="1"/>
          </p:cNvPicPr>
          <p:nvPr>
            <p:ph idx="13"/>
          </p:nvPr>
        </p:nvPicPr>
        <p:blipFill>
          <a:blip r:embed="rId2">
            <a:extLst>
              <a:ext uri="{28A0092B-C50C-407E-A947-70E740481C1C}">
                <a14:useLocalDpi xmlns:a14="http://schemas.microsoft.com/office/drawing/2010/main" val="0"/>
              </a:ext>
            </a:extLst>
          </a:blip>
          <a:stretch>
            <a:fillRect/>
          </a:stretch>
        </p:blipFill>
        <p:spPr bwMode="auto">
          <a:xfrm>
            <a:off x="5562599" y="4648200"/>
            <a:ext cx="1928111" cy="1920240"/>
          </a:xfrm>
          <a:prstGeom prst="rect">
            <a:avLst/>
          </a:prstGeom>
          <a:extLst>
            <a:ext uri="{909E8E84-426E-40DD-AFC4-6F175D3DCCD1}">
              <a14:hiddenFill xmlns:a14="http://schemas.microsoft.com/office/drawing/2010/main">
                <a:solidFill>
                  <a:srgbClr val="FFFFFF"/>
                </a:solidFill>
              </a14:hiddenFill>
            </a:ext>
          </a:extLst>
        </p:spPr>
      </p:pic>
      <p:sp>
        <p:nvSpPr>
          <p:cNvPr id="5" name="Slide Number Placeholder 5">
            <a:extLst>
              <a:ext uri="{FF2B5EF4-FFF2-40B4-BE49-F238E27FC236}">
                <a16:creationId xmlns:a16="http://schemas.microsoft.com/office/drawing/2014/main" id="{195B49EA-290B-4824-A160-CAA892AA8EC4}"/>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59</a:t>
            </a:fld>
            <a:endParaRPr lang="en-US" dirty="0">
              <a:solidFill>
                <a:schemeClr val="bg1"/>
              </a:solidFill>
            </a:endParaRPr>
          </a:p>
        </p:txBody>
      </p:sp>
    </p:spTree>
    <p:extLst>
      <p:ext uri="{BB962C8B-B14F-4D97-AF65-F5344CB8AC3E}">
        <p14:creationId xmlns:p14="http://schemas.microsoft.com/office/powerpoint/2010/main" val="1180718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Propositions</a:t>
            </a:r>
          </a:p>
        </p:txBody>
      </p:sp>
      <p:sp>
        <p:nvSpPr>
          <p:cNvPr id="3" name="Content Placeholder 2"/>
          <p:cNvSpPr>
            <a:spLocks noGrp="1"/>
          </p:cNvSpPr>
          <p:nvPr>
            <p:ph idx="1"/>
          </p:nvPr>
        </p:nvSpPr>
        <p:spPr>
          <a:xfrm>
            <a:off x="457200" y="1295400"/>
            <a:ext cx="8321040" cy="5257800"/>
          </a:xfrm>
        </p:spPr>
        <p:txBody>
          <a:bodyPr/>
          <a:lstStyle/>
          <a:p>
            <a:pPr>
              <a:spcBef>
                <a:spcPts val="0"/>
              </a:spcBef>
            </a:pPr>
            <a:r>
              <a:rPr lang="en-US" sz="2400" dirty="0">
                <a:latin typeface="Calibri (Body)"/>
              </a:rPr>
              <a:t>A </a:t>
            </a:r>
            <a:r>
              <a:rPr lang="en-US" sz="2400" i="1" dirty="0">
                <a:latin typeface="Calibri (Body)"/>
              </a:rPr>
              <a:t>proposition</a:t>
            </a:r>
            <a:r>
              <a:rPr lang="en-US" sz="2400" dirty="0">
                <a:latin typeface="Calibri (Body)"/>
              </a:rPr>
              <a:t> is a declarative sentence that is either true or false.</a:t>
            </a:r>
          </a:p>
          <a:p>
            <a:pPr>
              <a:spcBef>
                <a:spcPts val="0"/>
              </a:spcBef>
            </a:pPr>
            <a:r>
              <a:rPr lang="en-US" sz="2400" dirty="0">
                <a:latin typeface="Calibri (Body)"/>
              </a:rPr>
              <a:t>Examples of propositions:</a:t>
            </a:r>
          </a:p>
          <a:p>
            <a:pPr marL="0" lvl="1" indent="0">
              <a:spcBef>
                <a:spcPts val="0"/>
              </a:spcBef>
              <a:buNone/>
            </a:pPr>
            <a:r>
              <a:rPr lang="en-US" sz="2200" dirty="0">
                <a:solidFill>
                  <a:srgbClr val="04617B"/>
                </a:solidFill>
                <a:latin typeface="Calibri (Body)"/>
              </a:rPr>
              <a:t>a)</a:t>
            </a:r>
            <a:r>
              <a:rPr lang="en-US" sz="2200" dirty="0">
                <a:latin typeface="Calibri (Body)"/>
              </a:rPr>
              <a:t>	The Moon is made of green cheese.</a:t>
            </a:r>
          </a:p>
          <a:p>
            <a:pPr marL="0" lvl="1" indent="0">
              <a:spcBef>
                <a:spcPts val="0"/>
              </a:spcBef>
              <a:buNone/>
            </a:pPr>
            <a:r>
              <a:rPr lang="en-US" sz="2200" dirty="0">
                <a:solidFill>
                  <a:srgbClr val="04617B"/>
                </a:solidFill>
                <a:latin typeface="Calibri (Body)"/>
              </a:rPr>
              <a:t>b)</a:t>
            </a:r>
            <a:r>
              <a:rPr lang="en-US" sz="2200" dirty="0">
                <a:latin typeface="Calibri (Body)"/>
              </a:rPr>
              <a:t>	Trenton is the capital of New Jersey.</a:t>
            </a:r>
          </a:p>
          <a:p>
            <a:pPr marL="0" lvl="1" indent="0">
              <a:spcBef>
                <a:spcPts val="0"/>
              </a:spcBef>
              <a:buNone/>
            </a:pPr>
            <a:r>
              <a:rPr lang="en-US" sz="2200" dirty="0">
                <a:solidFill>
                  <a:srgbClr val="04617B"/>
                </a:solidFill>
                <a:latin typeface="Calibri (Body)"/>
              </a:rPr>
              <a:t>c)</a:t>
            </a:r>
            <a:r>
              <a:rPr lang="en-US" sz="2200" dirty="0">
                <a:latin typeface="Calibri (Body)"/>
              </a:rPr>
              <a:t>	Toronto is the capital of Canada.</a:t>
            </a:r>
          </a:p>
          <a:p>
            <a:pPr marL="0" lvl="1" indent="0">
              <a:spcBef>
                <a:spcPts val="0"/>
              </a:spcBef>
              <a:buNone/>
            </a:pPr>
            <a:r>
              <a:rPr lang="en-US" sz="2200" dirty="0">
                <a:solidFill>
                  <a:srgbClr val="04617B"/>
                </a:solidFill>
                <a:latin typeface="Calibri (Body)"/>
                <a:ea typeface="Cambria Math" pitchFamily="18" charset="0"/>
              </a:rPr>
              <a:t>d)</a:t>
            </a:r>
            <a:r>
              <a:rPr lang="en-US" sz="2200" dirty="0">
                <a:latin typeface="Calibri (Body)"/>
                <a:ea typeface="Cambria Math" pitchFamily="18" charset="0"/>
              </a:rPr>
              <a:t>	1</a:t>
            </a:r>
            <a:r>
              <a:rPr lang="en-US" sz="2200" dirty="0">
                <a:latin typeface="Calibri (Body)"/>
              </a:rPr>
              <a:t> + </a:t>
            </a:r>
            <a:r>
              <a:rPr lang="en-US" sz="2200" dirty="0">
                <a:latin typeface="Calibri (Body)"/>
                <a:ea typeface="Cambria Math" pitchFamily="18" charset="0"/>
              </a:rPr>
              <a:t>0</a:t>
            </a:r>
            <a:r>
              <a:rPr lang="en-US" sz="2200" dirty="0">
                <a:latin typeface="Calibri (Body)"/>
              </a:rPr>
              <a:t> = </a:t>
            </a:r>
            <a:r>
              <a:rPr lang="en-US" sz="2200" dirty="0">
                <a:latin typeface="Calibri (Body)"/>
                <a:ea typeface="Cambria Math" pitchFamily="18" charset="0"/>
              </a:rPr>
              <a:t>1</a:t>
            </a:r>
          </a:p>
          <a:p>
            <a:pPr marL="0" lvl="1" indent="0">
              <a:spcBef>
                <a:spcPts val="0"/>
              </a:spcBef>
              <a:buNone/>
            </a:pPr>
            <a:r>
              <a:rPr lang="en-US" sz="2200" dirty="0">
                <a:solidFill>
                  <a:srgbClr val="04617B"/>
                </a:solidFill>
                <a:latin typeface="Calibri (Body)"/>
                <a:ea typeface="Cambria Math" pitchFamily="18" charset="0"/>
              </a:rPr>
              <a:t>e)</a:t>
            </a:r>
            <a:r>
              <a:rPr lang="en-US" sz="2200" dirty="0">
                <a:latin typeface="Calibri (Body)"/>
                <a:ea typeface="Cambria Math" pitchFamily="18" charset="0"/>
              </a:rPr>
              <a:t>	0</a:t>
            </a:r>
            <a:r>
              <a:rPr lang="en-US" sz="2200" dirty="0">
                <a:latin typeface="Calibri (Body)"/>
              </a:rPr>
              <a:t> + </a:t>
            </a:r>
            <a:r>
              <a:rPr lang="en-US" sz="2200" dirty="0">
                <a:latin typeface="Calibri (Body)"/>
                <a:ea typeface="Cambria Math" pitchFamily="18" charset="0"/>
              </a:rPr>
              <a:t>0</a:t>
            </a:r>
            <a:r>
              <a:rPr lang="en-US" sz="2200" dirty="0">
                <a:latin typeface="Calibri (Body)"/>
              </a:rPr>
              <a:t> = </a:t>
            </a:r>
            <a:r>
              <a:rPr lang="en-US" sz="2200" dirty="0">
                <a:latin typeface="Calibri (Body)"/>
                <a:ea typeface="Cambria Math" pitchFamily="18" charset="0"/>
              </a:rPr>
              <a:t>2</a:t>
            </a:r>
          </a:p>
          <a:p>
            <a:pPr>
              <a:spcBef>
                <a:spcPts val="600"/>
              </a:spcBef>
            </a:pPr>
            <a:r>
              <a:rPr lang="en-US" sz="2400" dirty="0">
                <a:latin typeface="Calibri (Body)"/>
              </a:rPr>
              <a:t>Examples that are not propositions.</a:t>
            </a:r>
          </a:p>
          <a:p>
            <a:pPr marL="0" lvl="1" indent="0">
              <a:spcBef>
                <a:spcPts val="0"/>
              </a:spcBef>
              <a:buNone/>
            </a:pPr>
            <a:r>
              <a:rPr lang="en-US" sz="2200" dirty="0">
                <a:solidFill>
                  <a:srgbClr val="04617B"/>
                </a:solidFill>
                <a:latin typeface="Calibri (Body)"/>
              </a:rPr>
              <a:t>a)</a:t>
            </a:r>
            <a:r>
              <a:rPr lang="en-US" sz="2200" dirty="0">
                <a:latin typeface="Calibri (Body)"/>
              </a:rPr>
              <a:t>	Sit down!</a:t>
            </a:r>
          </a:p>
          <a:p>
            <a:pPr marL="0" lvl="1" indent="0">
              <a:spcBef>
                <a:spcPts val="0"/>
              </a:spcBef>
              <a:buNone/>
            </a:pPr>
            <a:r>
              <a:rPr lang="en-US" sz="2200" dirty="0">
                <a:solidFill>
                  <a:srgbClr val="04617B"/>
                </a:solidFill>
                <a:latin typeface="Calibri (Body)"/>
              </a:rPr>
              <a:t>b)</a:t>
            </a:r>
            <a:r>
              <a:rPr lang="en-US" sz="2200" dirty="0">
                <a:latin typeface="Calibri (Body)"/>
              </a:rPr>
              <a:t>	What time is it?</a:t>
            </a:r>
          </a:p>
          <a:p>
            <a:pPr marL="0" lvl="1" indent="0">
              <a:spcBef>
                <a:spcPts val="0"/>
              </a:spcBef>
              <a:buNone/>
            </a:pPr>
            <a:r>
              <a:rPr lang="en-US" sz="2200" dirty="0">
                <a:solidFill>
                  <a:srgbClr val="04617B"/>
                </a:solidFill>
                <a:latin typeface="Calibri (Body)"/>
              </a:rPr>
              <a:t>c)</a:t>
            </a:r>
            <a:r>
              <a:rPr lang="en-US" sz="2200" i="1" dirty="0">
                <a:latin typeface="Calibri (Body)"/>
              </a:rPr>
              <a:t>	x + 1 = 2</a:t>
            </a:r>
          </a:p>
          <a:p>
            <a:pPr marL="0" lvl="1" indent="0">
              <a:spcBef>
                <a:spcPts val="0"/>
              </a:spcBef>
              <a:buNone/>
            </a:pPr>
            <a:r>
              <a:rPr lang="en-US" sz="2200" dirty="0">
                <a:solidFill>
                  <a:srgbClr val="04617B"/>
                </a:solidFill>
                <a:latin typeface="Calibri (Body)"/>
              </a:rPr>
              <a:t>d)</a:t>
            </a:r>
            <a:r>
              <a:rPr lang="en-US" sz="2200" dirty="0">
                <a:latin typeface="Calibri (Body)"/>
              </a:rPr>
              <a:t>	</a:t>
            </a:r>
            <a:r>
              <a:rPr lang="en-US" sz="2200" i="1" dirty="0">
                <a:latin typeface="Calibri (Body)"/>
              </a:rPr>
              <a:t>x + y = z</a:t>
            </a:r>
          </a:p>
        </p:txBody>
      </p:sp>
      <p:sp>
        <p:nvSpPr>
          <p:cNvPr id="4" name="Slide Number Placeholder 5">
            <a:extLst>
              <a:ext uri="{FF2B5EF4-FFF2-40B4-BE49-F238E27FC236}">
                <a16:creationId xmlns:a16="http://schemas.microsoft.com/office/drawing/2014/main" id="{99EAB39A-AC17-4C5B-8D99-43A26D341841}"/>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6</a:t>
            </a:fld>
            <a:endParaRPr lang="en-US" dirty="0">
              <a:solidFill>
                <a:schemeClr val="bg1"/>
              </a:solidFill>
            </a:endParaRPr>
          </a:p>
        </p:txBody>
      </p:sp>
    </p:spTree>
    <p:extLst>
      <p:ext uri="{BB962C8B-B14F-4D97-AF65-F5344CB8AC3E}">
        <p14:creationId xmlns:p14="http://schemas.microsoft.com/office/powerpoint/2010/main" val="201649709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Encoding as a Satisfiability Problem</a:t>
            </a:r>
            <a:r>
              <a:rPr lang="en-US" sz="1500" dirty="0"/>
              <a:t> 1</a:t>
            </a:r>
            <a:endParaRPr lang="en-US" dirty="0"/>
          </a:p>
        </p:txBody>
      </p:sp>
      <p:sp>
        <p:nvSpPr>
          <p:cNvPr id="3" name="Content Placeholder 2"/>
          <p:cNvSpPr>
            <a:spLocks noGrp="1"/>
          </p:cNvSpPr>
          <p:nvPr>
            <p:ph idx="1"/>
          </p:nvPr>
        </p:nvSpPr>
        <p:spPr/>
        <p:txBody>
          <a:bodyPr/>
          <a:lstStyle/>
          <a:p>
            <a:pPr>
              <a:spcAft>
                <a:spcPts val="1200"/>
              </a:spcAft>
            </a:pPr>
            <a:r>
              <a:rPr lang="en-US" dirty="0">
                <a:latin typeface="Calibri (Body)"/>
              </a:rPr>
              <a:t>Let </a:t>
            </a:r>
            <a:r>
              <a:rPr lang="en-US" i="1" dirty="0">
                <a:latin typeface="Calibri (Body)"/>
              </a:rPr>
              <a:t>p</a:t>
            </a:r>
            <a:r>
              <a:rPr lang="en-US" dirty="0">
                <a:latin typeface="Calibri (Body)"/>
              </a:rPr>
              <a:t>(</a:t>
            </a:r>
            <a:r>
              <a:rPr lang="en-US" i="1" dirty="0" err="1">
                <a:latin typeface="Calibri (Body)"/>
              </a:rPr>
              <a:t>i</a:t>
            </a:r>
            <a:r>
              <a:rPr lang="en-US" dirty="0" err="1">
                <a:latin typeface="Calibri (Body)"/>
              </a:rPr>
              <a:t>,</a:t>
            </a:r>
            <a:r>
              <a:rPr lang="en-US" i="1" dirty="0" err="1">
                <a:latin typeface="Calibri (Body)"/>
              </a:rPr>
              <a:t>j</a:t>
            </a:r>
            <a:r>
              <a:rPr lang="en-US" dirty="0" err="1">
                <a:latin typeface="Calibri (Body)"/>
              </a:rPr>
              <a:t>,</a:t>
            </a:r>
            <a:r>
              <a:rPr lang="en-US" i="1" dirty="0" err="1">
                <a:latin typeface="Calibri (Body)"/>
              </a:rPr>
              <a:t>n</a:t>
            </a:r>
            <a:r>
              <a:rPr lang="en-US" dirty="0">
                <a:latin typeface="Calibri (Body)"/>
              </a:rPr>
              <a:t>) denote the proposition that is true when the number </a:t>
            </a:r>
            <a:r>
              <a:rPr lang="en-US" i="1" dirty="0">
                <a:latin typeface="Calibri (Body)"/>
              </a:rPr>
              <a:t>n</a:t>
            </a:r>
            <a:r>
              <a:rPr lang="en-US" dirty="0">
                <a:latin typeface="Calibri (Body)"/>
              </a:rPr>
              <a:t> is in the cell in the </a:t>
            </a:r>
            <a:r>
              <a:rPr lang="en-US" i="1" dirty="0" err="1">
                <a:latin typeface="Calibri (Body)"/>
              </a:rPr>
              <a:t>i</a:t>
            </a:r>
            <a:r>
              <a:rPr lang="en-US" dirty="0" err="1">
                <a:latin typeface="Calibri (Body)"/>
              </a:rPr>
              <a:t>th</a:t>
            </a:r>
            <a:r>
              <a:rPr lang="en-US" dirty="0">
                <a:latin typeface="Calibri (Body)"/>
              </a:rPr>
              <a:t> row and the </a:t>
            </a:r>
            <a:r>
              <a:rPr lang="en-US" i="1" dirty="0" err="1">
                <a:latin typeface="Calibri (Body)"/>
              </a:rPr>
              <a:t>j</a:t>
            </a:r>
            <a:r>
              <a:rPr lang="en-US" dirty="0" err="1">
                <a:latin typeface="Calibri (Body)"/>
              </a:rPr>
              <a:t>th</a:t>
            </a:r>
            <a:r>
              <a:rPr lang="en-US" dirty="0">
                <a:latin typeface="Calibri (Body)"/>
              </a:rPr>
              <a:t> column.</a:t>
            </a:r>
          </a:p>
          <a:p>
            <a:pPr>
              <a:spcAft>
                <a:spcPts val="1200"/>
              </a:spcAft>
            </a:pPr>
            <a:r>
              <a:rPr lang="en-US" dirty="0">
                <a:latin typeface="Calibri (Body)"/>
              </a:rPr>
              <a:t>There are </a:t>
            </a:r>
            <a:r>
              <a:rPr lang="en-US" dirty="0">
                <a:latin typeface="Calibri (Body)"/>
                <a:ea typeface="Cambria Math" pitchFamily="18" charset="0"/>
              </a:rPr>
              <a:t>9 </a:t>
            </a:r>
            <a:r>
              <a:rPr lang="en-US" dirty="0">
                <a:latin typeface="Calibri (Body)"/>
                <a:ea typeface="Cambria Math" pitchFamily="18" charset="0"/>
                <a:sym typeface="Symbol"/>
              </a:rPr>
              <a:t>× </a:t>
            </a:r>
            <a:r>
              <a:rPr lang="en-US" dirty="0">
                <a:latin typeface="Calibri (Body)"/>
                <a:ea typeface="Cambria Math" pitchFamily="18" charset="0"/>
              </a:rPr>
              <a:t>9</a:t>
            </a:r>
            <a:r>
              <a:rPr lang="en-US" dirty="0">
                <a:latin typeface="Calibri (Body)"/>
                <a:ea typeface="Cambria Math" pitchFamily="18" charset="0"/>
                <a:sym typeface="Symbol"/>
              </a:rPr>
              <a:t> × </a:t>
            </a:r>
            <a:r>
              <a:rPr lang="en-US" dirty="0">
                <a:latin typeface="Calibri (Body)"/>
                <a:ea typeface="Cambria Math" pitchFamily="18" charset="0"/>
              </a:rPr>
              <a:t>9 </a:t>
            </a:r>
            <a:r>
              <a:rPr lang="en-US" dirty="0">
                <a:latin typeface="Calibri (Body)"/>
              </a:rPr>
              <a:t>= </a:t>
            </a:r>
            <a:r>
              <a:rPr lang="en-US" dirty="0">
                <a:latin typeface="Calibri (Body)"/>
                <a:ea typeface="Cambria Math" pitchFamily="18" charset="0"/>
              </a:rPr>
              <a:t>729</a:t>
            </a:r>
            <a:r>
              <a:rPr lang="en-US" dirty="0">
                <a:latin typeface="Calibri (Body)"/>
              </a:rPr>
              <a:t> such propositions.</a:t>
            </a:r>
          </a:p>
          <a:p>
            <a:pPr>
              <a:spcAft>
                <a:spcPts val="1200"/>
              </a:spcAft>
            </a:pPr>
            <a:r>
              <a:rPr lang="en-US" dirty="0">
                <a:latin typeface="Calibri (Body)"/>
              </a:rPr>
              <a:t>In the sample puzzle </a:t>
            </a:r>
            <a:r>
              <a:rPr lang="en-US" i="1" dirty="0">
                <a:latin typeface="Calibri (Body)"/>
              </a:rPr>
              <a:t>p</a:t>
            </a:r>
            <a:r>
              <a:rPr lang="en-US" dirty="0">
                <a:latin typeface="Calibri (Body)"/>
              </a:rPr>
              <a:t>(</a:t>
            </a:r>
            <a:r>
              <a:rPr lang="en-US" dirty="0">
                <a:latin typeface="Calibri (Body)"/>
                <a:ea typeface="Cambria Math" pitchFamily="18" charset="0"/>
              </a:rPr>
              <a:t>5,1,6</a:t>
            </a:r>
            <a:r>
              <a:rPr lang="en-US" dirty="0">
                <a:latin typeface="Calibri (Body)"/>
              </a:rPr>
              <a:t>) is true, but </a:t>
            </a:r>
            <a:r>
              <a:rPr lang="en-US" i="1" dirty="0">
                <a:latin typeface="Calibri (Body)"/>
              </a:rPr>
              <a:t>p</a:t>
            </a:r>
            <a:r>
              <a:rPr lang="en-US" dirty="0">
                <a:latin typeface="Calibri (Body)"/>
              </a:rPr>
              <a:t>(</a:t>
            </a:r>
            <a:r>
              <a:rPr lang="en-US" dirty="0">
                <a:latin typeface="Calibri (Body)"/>
                <a:ea typeface="Cambria Math" pitchFamily="18" charset="0"/>
              </a:rPr>
              <a:t>5</a:t>
            </a:r>
            <a:r>
              <a:rPr lang="en-US" dirty="0">
                <a:latin typeface="Calibri (Body)"/>
              </a:rPr>
              <a:t>,</a:t>
            </a:r>
            <a:r>
              <a:rPr lang="en-US" i="1" dirty="0">
                <a:latin typeface="Calibri (Body)"/>
              </a:rPr>
              <a:t>j</a:t>
            </a:r>
            <a:r>
              <a:rPr lang="en-US" dirty="0">
                <a:latin typeface="Calibri (Body)"/>
              </a:rPr>
              <a:t>,</a:t>
            </a:r>
            <a:r>
              <a:rPr lang="en-US" dirty="0">
                <a:latin typeface="Calibri (Body)"/>
                <a:ea typeface="Cambria Math" pitchFamily="18" charset="0"/>
              </a:rPr>
              <a:t>6</a:t>
            </a:r>
            <a:r>
              <a:rPr lang="en-US" dirty="0">
                <a:latin typeface="Calibri (Body)"/>
              </a:rPr>
              <a:t>) is false for </a:t>
            </a:r>
            <a:r>
              <a:rPr lang="en-US" i="1" dirty="0">
                <a:latin typeface="Calibri (Body)"/>
              </a:rPr>
              <a:t>j </a:t>
            </a:r>
            <a:r>
              <a:rPr lang="en-US" dirty="0">
                <a:latin typeface="Calibri (Body)"/>
              </a:rPr>
              <a:t>= </a:t>
            </a:r>
            <a:r>
              <a:rPr lang="en-US" dirty="0">
                <a:latin typeface="Calibri (Body)"/>
                <a:ea typeface="Cambria Math" pitchFamily="18" charset="0"/>
              </a:rPr>
              <a:t>2,3,.</a:t>
            </a:r>
            <a:r>
              <a:rPr lang="en-US" sz="100" dirty="0">
                <a:latin typeface="Calibri (Body)"/>
                <a:ea typeface="Cambria Math" pitchFamily="18" charset="0"/>
              </a:rPr>
              <a:t> </a:t>
            </a:r>
            <a:r>
              <a:rPr lang="en-US" dirty="0">
                <a:latin typeface="Calibri (Body)"/>
                <a:ea typeface="Cambria Math" pitchFamily="18" charset="0"/>
              </a:rPr>
              <a:t>.</a:t>
            </a:r>
            <a:r>
              <a:rPr lang="en-US" sz="100" dirty="0">
                <a:latin typeface="Calibri (Body)"/>
                <a:ea typeface="Cambria Math" pitchFamily="18" charset="0"/>
              </a:rPr>
              <a:t> </a:t>
            </a:r>
            <a:r>
              <a:rPr lang="en-US" dirty="0">
                <a:latin typeface="Calibri (Body)"/>
                <a:ea typeface="Cambria Math" pitchFamily="18" charset="0"/>
              </a:rPr>
              <a:t>.</a:t>
            </a:r>
            <a:r>
              <a:rPr lang="en-US" sz="100" dirty="0">
                <a:latin typeface="Calibri (Body)"/>
                <a:ea typeface="Cambria Math" pitchFamily="18" charset="0"/>
              </a:rPr>
              <a:t> </a:t>
            </a:r>
            <a:r>
              <a:rPr lang="en-US" dirty="0">
                <a:latin typeface="Calibri (Body)"/>
                <a:ea typeface="Cambria Math" pitchFamily="18" charset="0"/>
              </a:rPr>
              <a:t>9</a:t>
            </a:r>
          </a:p>
        </p:txBody>
      </p:sp>
      <p:sp>
        <p:nvSpPr>
          <p:cNvPr id="4" name="Slide Number Placeholder 5">
            <a:extLst>
              <a:ext uri="{FF2B5EF4-FFF2-40B4-BE49-F238E27FC236}">
                <a16:creationId xmlns:a16="http://schemas.microsoft.com/office/drawing/2014/main" id="{49264A10-7A5A-4424-9E91-B5DBAA79151F}"/>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60</a:t>
            </a:fld>
            <a:endParaRPr lang="en-US" dirty="0">
              <a:solidFill>
                <a:schemeClr val="bg1"/>
              </a:solidFill>
            </a:endParaRPr>
          </a:p>
        </p:txBody>
      </p:sp>
    </p:spTree>
    <p:extLst>
      <p:ext uri="{BB962C8B-B14F-4D97-AF65-F5344CB8AC3E}">
        <p14:creationId xmlns:p14="http://schemas.microsoft.com/office/powerpoint/2010/main" val="33881423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Encoding as a Satisfiability Problem</a:t>
            </a:r>
            <a:r>
              <a:rPr lang="en-US" sz="1500" dirty="0"/>
              <a:t> 2</a:t>
            </a:r>
            <a:endParaRPr lang="en-US" dirty="0"/>
          </a:p>
        </p:txBody>
      </p:sp>
      <p:sp>
        <p:nvSpPr>
          <p:cNvPr id="3" name="Content Placeholder 2"/>
          <p:cNvSpPr>
            <a:spLocks noGrp="1"/>
          </p:cNvSpPr>
          <p:nvPr>
            <p:ph idx="1"/>
          </p:nvPr>
        </p:nvSpPr>
        <p:spPr>
          <a:xfrm>
            <a:off x="457200" y="1295400"/>
            <a:ext cx="8229600" cy="1645920"/>
          </a:xfrm>
        </p:spPr>
        <p:txBody>
          <a:bodyPr/>
          <a:lstStyle/>
          <a:p>
            <a:r>
              <a:rPr lang="en-US" sz="2800" dirty="0">
                <a:latin typeface="Calibri (Body)"/>
              </a:rPr>
              <a:t>For each cell with a given value, assert </a:t>
            </a:r>
            <a:r>
              <a:rPr lang="en-US" sz="2800" i="1" dirty="0">
                <a:latin typeface="Calibri (Body)"/>
              </a:rPr>
              <a:t>p</a:t>
            </a:r>
            <a:r>
              <a:rPr lang="en-US" sz="2800" dirty="0">
                <a:latin typeface="Calibri (Body)"/>
              </a:rPr>
              <a:t>(</a:t>
            </a:r>
            <a:r>
              <a:rPr lang="en-US" sz="2800" i="1" dirty="0" err="1">
                <a:latin typeface="Calibri (Body)"/>
              </a:rPr>
              <a:t>i</a:t>
            </a:r>
            <a:r>
              <a:rPr lang="en-US" sz="2800" dirty="0" err="1">
                <a:latin typeface="Calibri (Body)"/>
              </a:rPr>
              <a:t>,</a:t>
            </a:r>
            <a:r>
              <a:rPr lang="en-US" sz="2800" i="1" dirty="0" err="1">
                <a:latin typeface="Calibri (Body)"/>
              </a:rPr>
              <a:t>j</a:t>
            </a:r>
            <a:r>
              <a:rPr lang="en-US" sz="2800" dirty="0" err="1">
                <a:latin typeface="Calibri (Body)"/>
              </a:rPr>
              <a:t>,</a:t>
            </a:r>
            <a:r>
              <a:rPr lang="en-US" sz="2800" i="1" dirty="0" err="1">
                <a:latin typeface="Calibri (Body)"/>
              </a:rPr>
              <a:t>n</a:t>
            </a:r>
            <a:r>
              <a:rPr lang="en-US" sz="2800" dirty="0">
                <a:latin typeface="Calibri (Body)"/>
              </a:rPr>
              <a:t>), when the cell in row </a:t>
            </a:r>
            <a:r>
              <a:rPr lang="en-US" sz="2800" i="1" dirty="0" err="1">
                <a:latin typeface="Calibri (Body)"/>
              </a:rPr>
              <a:t>i</a:t>
            </a:r>
            <a:r>
              <a:rPr lang="en-US" sz="2800" dirty="0">
                <a:latin typeface="Calibri (Body)"/>
              </a:rPr>
              <a:t> and column </a:t>
            </a:r>
            <a:r>
              <a:rPr lang="en-US" sz="2800" i="1" dirty="0">
                <a:latin typeface="Calibri (Body)"/>
              </a:rPr>
              <a:t>j</a:t>
            </a:r>
            <a:r>
              <a:rPr lang="en-US" sz="2800" dirty="0">
                <a:latin typeface="Calibri (Body)"/>
              </a:rPr>
              <a:t> has the given value.</a:t>
            </a:r>
          </a:p>
          <a:p>
            <a:r>
              <a:rPr lang="en-US" sz="2800" dirty="0">
                <a:latin typeface="Calibri (Body)"/>
              </a:rPr>
              <a:t>Assert that every row contains every number.</a:t>
            </a:r>
          </a:p>
        </p:txBody>
      </p:sp>
      <p:graphicFrame>
        <p:nvGraphicFramePr>
          <p:cNvPr id="7"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024683385"/>
              </p:ext>
            </p:extLst>
          </p:nvPr>
        </p:nvGraphicFramePr>
        <p:xfrm>
          <a:off x="3028950" y="2914650"/>
          <a:ext cx="3086100" cy="1295400"/>
        </p:xfrm>
        <a:graphic>
          <a:graphicData uri="http://schemas.openxmlformats.org/presentationml/2006/ole">
            <mc:AlternateContent xmlns:mc="http://schemas.openxmlformats.org/markup-compatibility/2006">
              <mc:Choice xmlns:v="urn:schemas-microsoft-com:vml" Requires="v">
                <p:oleObj name="Equation" r:id="rId2" imgW="1028520" imgH="431640" progId="Equation.DSMT4">
                  <p:embed/>
                </p:oleObj>
              </mc:Choice>
              <mc:Fallback>
                <p:oleObj name="Equation" r:id="rId2" imgW="1028520" imgH="431640" progId="Equation.DSMT4">
                  <p:embed/>
                  <p:pic>
                    <p:nvPicPr>
                      <p:cNvPr id="7" name="Object 3">
                        <a:extLst>
                          <a:ext uri="{C183D7F6-B498-43B3-948B-1728B52AA6E4}">
                            <adec:decorative xmlns:adec="http://schemas.microsoft.com/office/drawing/2017/decorative" val="1"/>
                          </a:ext>
                        </a:extLst>
                      </p:cNvPr>
                      <p:cNvPicPr/>
                      <p:nvPr/>
                    </p:nvPicPr>
                    <p:blipFill>
                      <a:blip r:embed="rId3"/>
                      <a:stretch>
                        <a:fillRect/>
                      </a:stretch>
                    </p:blipFill>
                    <p:spPr>
                      <a:xfrm>
                        <a:off x="3028950" y="2914650"/>
                        <a:ext cx="3086100" cy="1295400"/>
                      </a:xfrm>
                      <a:prstGeom prst="rect">
                        <a:avLst/>
                      </a:prstGeom>
                    </p:spPr>
                  </p:pic>
                </p:oleObj>
              </mc:Fallback>
            </mc:AlternateContent>
          </a:graphicData>
        </a:graphic>
      </p:graphicFrame>
      <p:sp>
        <p:nvSpPr>
          <p:cNvPr id="4" name="Content Placeholder 4"/>
          <p:cNvSpPr>
            <a:spLocks noGrp="1"/>
          </p:cNvSpPr>
          <p:nvPr>
            <p:ph idx="13"/>
          </p:nvPr>
        </p:nvSpPr>
        <p:spPr>
          <a:xfrm>
            <a:off x="457200" y="4404360"/>
            <a:ext cx="8229600" cy="548640"/>
          </a:xfrm>
        </p:spPr>
        <p:txBody>
          <a:bodyPr/>
          <a:lstStyle/>
          <a:p>
            <a:r>
              <a:rPr lang="en-US" sz="2800" dirty="0">
                <a:latin typeface="Calibri (Body)"/>
              </a:rPr>
              <a:t>Assert that every column contains every number.</a:t>
            </a:r>
          </a:p>
        </p:txBody>
      </p:sp>
      <p:graphicFrame>
        <p:nvGraphicFramePr>
          <p:cNvPr id="8" name="Object 5">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384510163"/>
              </p:ext>
            </p:extLst>
          </p:nvPr>
        </p:nvGraphicFramePr>
        <p:xfrm>
          <a:off x="3028950" y="5102225"/>
          <a:ext cx="3086100" cy="1295400"/>
        </p:xfrm>
        <a:graphic>
          <a:graphicData uri="http://schemas.openxmlformats.org/presentationml/2006/ole">
            <mc:AlternateContent xmlns:mc="http://schemas.openxmlformats.org/markup-compatibility/2006">
              <mc:Choice xmlns:v="urn:schemas-microsoft-com:vml" Requires="v">
                <p:oleObj name="Equation" r:id="rId4" imgW="1028520" imgH="431640" progId="Equation.DSMT4">
                  <p:embed/>
                </p:oleObj>
              </mc:Choice>
              <mc:Fallback>
                <p:oleObj name="Equation" r:id="rId4" imgW="1028520" imgH="431640" progId="Equation.DSMT4">
                  <p:embed/>
                  <p:pic>
                    <p:nvPicPr>
                      <p:cNvPr id="8" name="Object 5">
                        <a:extLst>
                          <a:ext uri="{C183D7F6-B498-43B3-948B-1728B52AA6E4}">
                            <adec:decorative xmlns:adec="http://schemas.microsoft.com/office/drawing/2017/decorative" val="1"/>
                          </a:ext>
                        </a:extLst>
                      </p:cNvPr>
                      <p:cNvPicPr/>
                      <p:nvPr/>
                    </p:nvPicPr>
                    <p:blipFill>
                      <a:blip r:embed="rId5"/>
                      <a:stretch>
                        <a:fillRect/>
                      </a:stretch>
                    </p:blipFill>
                    <p:spPr>
                      <a:xfrm>
                        <a:off x="3028950" y="5102225"/>
                        <a:ext cx="3086100" cy="1295400"/>
                      </a:xfrm>
                      <a:prstGeom prst="rect">
                        <a:avLst/>
                      </a:prstGeom>
                    </p:spPr>
                  </p:pic>
                </p:oleObj>
              </mc:Fallback>
            </mc:AlternateContent>
          </a:graphicData>
        </a:graphic>
      </p:graphicFrame>
      <p:sp>
        <p:nvSpPr>
          <p:cNvPr id="9" name="Slide Number Placeholder 5">
            <a:extLst>
              <a:ext uri="{FF2B5EF4-FFF2-40B4-BE49-F238E27FC236}">
                <a16:creationId xmlns:a16="http://schemas.microsoft.com/office/drawing/2014/main" id="{C9EC6750-A6FF-471C-9D92-FB921D328926}"/>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61</a:t>
            </a:fld>
            <a:endParaRPr lang="en-US" dirty="0">
              <a:solidFill>
                <a:schemeClr val="bg1"/>
              </a:solidFill>
            </a:endParaRPr>
          </a:p>
        </p:txBody>
      </p:sp>
    </p:spTree>
    <p:extLst>
      <p:ext uri="{BB962C8B-B14F-4D97-AF65-F5344CB8AC3E}">
        <p14:creationId xmlns:p14="http://schemas.microsoft.com/office/powerpoint/2010/main" val="12695100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Encoding as a Satisfiability Problem</a:t>
            </a:r>
            <a:r>
              <a:rPr lang="en-US" sz="1500" dirty="0"/>
              <a:t> 3</a:t>
            </a:r>
            <a:endParaRPr lang="en-US" dirty="0"/>
          </a:p>
        </p:txBody>
      </p:sp>
      <p:sp>
        <p:nvSpPr>
          <p:cNvPr id="3" name="Content Placeholder 2"/>
          <p:cNvSpPr>
            <a:spLocks noGrp="1"/>
          </p:cNvSpPr>
          <p:nvPr>
            <p:ph idx="1"/>
          </p:nvPr>
        </p:nvSpPr>
        <p:spPr>
          <a:xfrm>
            <a:off x="457200" y="1295400"/>
            <a:ext cx="8229600" cy="990600"/>
          </a:xfrm>
        </p:spPr>
        <p:txBody>
          <a:bodyPr/>
          <a:lstStyle/>
          <a:p>
            <a:r>
              <a:rPr lang="en-US" sz="2800" dirty="0">
                <a:latin typeface="Calibri (Body)"/>
              </a:rPr>
              <a:t>Assert that each of the 3 × 3 blocks contain every number.</a:t>
            </a:r>
          </a:p>
        </p:txBody>
      </p:sp>
      <p:graphicFrame>
        <p:nvGraphicFramePr>
          <p:cNvPr id="7"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416642109"/>
              </p:ext>
            </p:extLst>
          </p:nvPr>
        </p:nvGraphicFramePr>
        <p:xfrm>
          <a:off x="2152650" y="1885950"/>
          <a:ext cx="5638800" cy="1295400"/>
        </p:xfrm>
        <a:graphic>
          <a:graphicData uri="http://schemas.openxmlformats.org/presentationml/2006/ole">
            <mc:AlternateContent xmlns:mc="http://schemas.openxmlformats.org/markup-compatibility/2006">
              <mc:Choice xmlns:v="urn:schemas-microsoft-com:vml" Requires="v">
                <p:oleObj name="Equation" r:id="rId2" imgW="1879560" imgH="431640" progId="Equation.DSMT4">
                  <p:embed/>
                </p:oleObj>
              </mc:Choice>
              <mc:Fallback>
                <p:oleObj name="Equation" r:id="rId2" imgW="1879560" imgH="431640" progId="Equation.DSMT4">
                  <p:embed/>
                  <p:pic>
                    <p:nvPicPr>
                      <p:cNvPr id="7" name="Object 3">
                        <a:extLst>
                          <a:ext uri="{C183D7F6-B498-43B3-948B-1728B52AA6E4}">
                            <adec:decorative xmlns:adec="http://schemas.microsoft.com/office/drawing/2017/decorative" val="1"/>
                          </a:ext>
                        </a:extLst>
                      </p:cNvPr>
                      <p:cNvPicPr/>
                      <p:nvPr/>
                    </p:nvPicPr>
                    <p:blipFill>
                      <a:blip r:embed="rId3"/>
                      <a:stretch>
                        <a:fillRect/>
                      </a:stretch>
                    </p:blipFill>
                    <p:spPr>
                      <a:xfrm>
                        <a:off x="2152650" y="1885950"/>
                        <a:ext cx="5638800" cy="1295400"/>
                      </a:xfrm>
                      <a:prstGeom prst="rect">
                        <a:avLst/>
                      </a:prstGeom>
                    </p:spPr>
                  </p:pic>
                </p:oleObj>
              </mc:Fallback>
            </mc:AlternateContent>
          </a:graphicData>
        </a:graphic>
      </p:graphicFrame>
      <p:sp>
        <p:nvSpPr>
          <p:cNvPr id="4" name="Content Placeholder 4"/>
          <p:cNvSpPr>
            <a:spLocks noGrp="1"/>
          </p:cNvSpPr>
          <p:nvPr>
            <p:ph idx="13"/>
          </p:nvPr>
        </p:nvSpPr>
        <p:spPr>
          <a:xfrm>
            <a:off x="457200" y="3337560"/>
            <a:ext cx="8229600" cy="2072640"/>
          </a:xfrm>
        </p:spPr>
        <p:txBody>
          <a:bodyPr/>
          <a:lstStyle/>
          <a:p>
            <a:r>
              <a:rPr lang="en-US" sz="2800" dirty="0">
                <a:latin typeface="Calibri (Body)"/>
              </a:rPr>
              <a:t>(this is tricky - ideas from chapter </a:t>
            </a:r>
            <a:r>
              <a:rPr lang="en-US" sz="2800" dirty="0">
                <a:latin typeface="Calibri (Body)"/>
                <a:ea typeface="Cambria Math" pitchFamily="18" charset="0"/>
              </a:rPr>
              <a:t>4</a:t>
            </a:r>
            <a:r>
              <a:rPr lang="en-US" sz="2800" dirty="0">
                <a:latin typeface="Calibri (Body)"/>
              </a:rPr>
              <a:t> help)</a:t>
            </a:r>
          </a:p>
          <a:p>
            <a:r>
              <a:rPr lang="en-US" sz="2800" dirty="0">
                <a:latin typeface="Calibri (Body)"/>
              </a:rPr>
              <a:t>Assert that no cell contains more than one  number. Take the conjunction over all values of </a:t>
            </a:r>
            <a:r>
              <a:rPr lang="en-US" sz="2800" i="1" dirty="0">
                <a:latin typeface="Calibri (Body)"/>
                <a:ea typeface="Cambria Math" pitchFamily="18" charset="0"/>
              </a:rPr>
              <a:t>n</a:t>
            </a:r>
            <a:r>
              <a:rPr lang="en-US" sz="2800" dirty="0">
                <a:latin typeface="Calibri (Body)"/>
              </a:rPr>
              <a:t>, </a:t>
            </a:r>
            <a:r>
              <a:rPr lang="en-US" sz="2800" i="1" dirty="0">
                <a:latin typeface="Calibri (Body)"/>
              </a:rPr>
              <a:t>n’</a:t>
            </a:r>
            <a:r>
              <a:rPr lang="en-US" sz="2800" dirty="0">
                <a:latin typeface="Calibri (Body)"/>
              </a:rPr>
              <a:t>, </a:t>
            </a:r>
            <a:r>
              <a:rPr lang="en-US" sz="2800" i="1" dirty="0" err="1">
                <a:latin typeface="Calibri (Body)"/>
              </a:rPr>
              <a:t>i</a:t>
            </a:r>
            <a:r>
              <a:rPr lang="en-US" sz="2800" dirty="0">
                <a:latin typeface="Calibri (Body)"/>
              </a:rPr>
              <a:t>, and j, where each variable ranges from 1 to 9 and n ≠ </a:t>
            </a:r>
            <a:r>
              <a:rPr lang="en-US" sz="2800" i="1" dirty="0">
                <a:latin typeface="Calibri (Body)"/>
              </a:rPr>
              <a:t>n’</a:t>
            </a:r>
            <a:r>
              <a:rPr lang="en-US" sz="2800" dirty="0">
                <a:latin typeface="Calibri (Body)"/>
              </a:rPr>
              <a:t> , of</a:t>
            </a:r>
          </a:p>
        </p:txBody>
      </p:sp>
      <p:graphicFrame>
        <p:nvGraphicFramePr>
          <p:cNvPr id="8" name="Object 5">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657000036"/>
              </p:ext>
            </p:extLst>
          </p:nvPr>
        </p:nvGraphicFramePr>
        <p:xfrm>
          <a:off x="2514600" y="5429250"/>
          <a:ext cx="4114800" cy="762000"/>
        </p:xfrm>
        <a:graphic>
          <a:graphicData uri="http://schemas.openxmlformats.org/presentationml/2006/ole">
            <mc:AlternateContent xmlns:mc="http://schemas.openxmlformats.org/markup-compatibility/2006">
              <mc:Choice xmlns:v="urn:schemas-microsoft-com:vml" Requires="v">
                <p:oleObj name="Equation" r:id="rId4" imgW="1371600" imgH="253800" progId="Equation.DSMT4">
                  <p:embed/>
                </p:oleObj>
              </mc:Choice>
              <mc:Fallback>
                <p:oleObj name="Equation" r:id="rId4" imgW="1371600" imgH="253800" progId="Equation.DSMT4">
                  <p:embed/>
                  <p:pic>
                    <p:nvPicPr>
                      <p:cNvPr id="8" name="Object 5">
                        <a:extLst>
                          <a:ext uri="{C183D7F6-B498-43B3-948B-1728B52AA6E4}">
                            <adec:decorative xmlns:adec="http://schemas.microsoft.com/office/drawing/2017/decorative" val="1"/>
                          </a:ext>
                        </a:extLst>
                      </p:cNvPr>
                      <p:cNvPicPr/>
                      <p:nvPr/>
                    </p:nvPicPr>
                    <p:blipFill>
                      <a:blip r:embed="rId5"/>
                      <a:stretch>
                        <a:fillRect/>
                      </a:stretch>
                    </p:blipFill>
                    <p:spPr>
                      <a:xfrm>
                        <a:off x="2514600" y="5429250"/>
                        <a:ext cx="4114800" cy="762000"/>
                      </a:xfrm>
                      <a:prstGeom prst="rect">
                        <a:avLst/>
                      </a:prstGeom>
                    </p:spPr>
                  </p:pic>
                </p:oleObj>
              </mc:Fallback>
            </mc:AlternateContent>
          </a:graphicData>
        </a:graphic>
      </p:graphicFrame>
      <p:sp>
        <p:nvSpPr>
          <p:cNvPr id="9" name="Slide Number Placeholder 5">
            <a:extLst>
              <a:ext uri="{FF2B5EF4-FFF2-40B4-BE49-F238E27FC236}">
                <a16:creationId xmlns:a16="http://schemas.microsoft.com/office/drawing/2014/main" id="{FB1D37A8-1F31-4337-9F55-6EA62F41E2C0}"/>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62</a:t>
            </a:fld>
            <a:endParaRPr lang="en-US" dirty="0">
              <a:solidFill>
                <a:schemeClr val="bg1"/>
              </a:solidFill>
            </a:endParaRPr>
          </a:p>
        </p:txBody>
      </p:sp>
    </p:spTree>
    <p:extLst>
      <p:ext uri="{BB962C8B-B14F-4D97-AF65-F5344CB8AC3E}">
        <p14:creationId xmlns:p14="http://schemas.microsoft.com/office/powerpoint/2010/main" val="260101006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Solving Satisfiability Problems</a:t>
            </a:r>
          </a:p>
        </p:txBody>
      </p:sp>
      <p:sp>
        <p:nvSpPr>
          <p:cNvPr id="3" name="Content Placeholder 2"/>
          <p:cNvSpPr>
            <a:spLocks noGrp="1"/>
          </p:cNvSpPr>
          <p:nvPr>
            <p:ph idx="1"/>
          </p:nvPr>
        </p:nvSpPr>
        <p:spPr>
          <a:xfrm>
            <a:off x="457200" y="1295400"/>
            <a:ext cx="8229600" cy="5257800"/>
          </a:xfrm>
        </p:spPr>
        <p:txBody>
          <a:bodyPr/>
          <a:lstStyle/>
          <a:p>
            <a:pPr>
              <a:spcAft>
                <a:spcPts val="1200"/>
              </a:spcAft>
            </a:pPr>
            <a:r>
              <a:rPr lang="en-US" sz="2600" dirty="0">
                <a:latin typeface="Calibri (Body)"/>
              </a:rPr>
              <a:t>To solve a Sudoku puzzle, we need to find an assignment of truth values to the </a:t>
            </a:r>
            <a:r>
              <a:rPr lang="en-US" sz="2600" dirty="0">
                <a:latin typeface="Calibri (Body)"/>
                <a:ea typeface="Cambria Math" pitchFamily="18" charset="0"/>
              </a:rPr>
              <a:t>729</a:t>
            </a:r>
            <a:r>
              <a:rPr lang="en-US" sz="2600" dirty="0">
                <a:latin typeface="Calibri (Body)"/>
              </a:rPr>
              <a:t> variables of the form </a:t>
            </a:r>
            <a:r>
              <a:rPr lang="en-US" sz="2600" i="1" dirty="0">
                <a:latin typeface="Calibri (Body)"/>
              </a:rPr>
              <a:t>p(</a:t>
            </a:r>
            <a:r>
              <a:rPr lang="en-US" sz="2600" i="1" dirty="0" err="1">
                <a:latin typeface="Calibri (Body)"/>
              </a:rPr>
              <a:t>i,j,n</a:t>
            </a:r>
            <a:r>
              <a:rPr lang="en-US" sz="2600" i="1" dirty="0">
                <a:latin typeface="Calibri (Body)"/>
              </a:rPr>
              <a:t>) </a:t>
            </a:r>
            <a:r>
              <a:rPr lang="en-US" sz="2600" dirty="0">
                <a:latin typeface="Calibri (Body)"/>
              </a:rPr>
              <a:t>that makes the conjunction of the assertions true. Those variables that are assigned T yield a solution to the puzzle.</a:t>
            </a:r>
          </a:p>
          <a:p>
            <a:pPr>
              <a:spcAft>
                <a:spcPts val="1200"/>
              </a:spcAft>
            </a:pPr>
            <a:r>
              <a:rPr lang="en-US" sz="2600" dirty="0">
                <a:latin typeface="Calibri (Body)"/>
              </a:rPr>
              <a:t>A truth table can always be used to determine the satisfiability of a compound proposition. But this is too complex even for modern computers for large problems.</a:t>
            </a:r>
          </a:p>
          <a:p>
            <a:pPr>
              <a:spcAft>
                <a:spcPts val="1200"/>
              </a:spcAft>
            </a:pPr>
            <a:r>
              <a:rPr lang="en-US" sz="2600" dirty="0">
                <a:latin typeface="Calibri (Body)"/>
              </a:rPr>
              <a:t>There has been much work on developing efficient methods for solving satisfiability problems as many practical problems can be translated into satisfiability problems.</a:t>
            </a:r>
          </a:p>
        </p:txBody>
      </p:sp>
      <p:sp>
        <p:nvSpPr>
          <p:cNvPr id="4" name="Slide Number Placeholder 5">
            <a:extLst>
              <a:ext uri="{FF2B5EF4-FFF2-40B4-BE49-F238E27FC236}">
                <a16:creationId xmlns:a16="http://schemas.microsoft.com/office/drawing/2014/main" id="{D305E818-43D0-483F-91A3-478DB3A6A763}"/>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63</a:t>
            </a:fld>
            <a:endParaRPr lang="en-US" dirty="0">
              <a:solidFill>
                <a:schemeClr val="bg1"/>
              </a:solidFill>
            </a:endParaRPr>
          </a:p>
        </p:txBody>
      </p:sp>
    </p:spTree>
    <p:extLst>
      <p:ext uri="{BB962C8B-B14F-4D97-AF65-F5344CB8AC3E}">
        <p14:creationId xmlns:p14="http://schemas.microsoft.com/office/powerpoint/2010/main" val="18855025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583622E5-6C38-43EB-9A51-C77695BA4536}"/>
              </a:ext>
            </a:extLst>
          </p:cNvPr>
          <p:cNvSpPr>
            <a:spLocks noGrp="1"/>
          </p:cNvSpPr>
          <p:nvPr>
            <p:ph type="title"/>
          </p:nvPr>
        </p:nvSpPr>
        <p:spPr/>
        <p:txBody>
          <a:bodyPr/>
          <a:lstStyle/>
          <a:p>
            <a:r>
              <a:rPr lang="en-US" dirty="0"/>
              <a:t>End of Main Content</a:t>
            </a:r>
          </a:p>
        </p:txBody>
      </p:sp>
      <p:sp>
        <p:nvSpPr>
          <p:cNvPr id="4" name="Text Placeholder 2">
            <a:extLst>
              <a:ext uri="{FF2B5EF4-FFF2-40B4-BE49-F238E27FC236}">
                <a16:creationId xmlns:a16="http://schemas.microsoft.com/office/drawing/2014/main" id="{22A17CFC-4536-4043-AC4B-37AD4F2B3543}"/>
              </a:ext>
            </a:extLst>
          </p:cNvPr>
          <p:cNvSpPr txBox="1">
            <a:spLocks/>
          </p:cNvSpPr>
          <p:nvPr/>
        </p:nvSpPr>
        <p:spPr>
          <a:xfrm>
            <a:off x="3464" y="6248400"/>
            <a:ext cx="9144000" cy="502920"/>
          </a:xfrm>
          <a:prstGeom prst="rect">
            <a:avLst/>
          </a:prstGeom>
        </p:spPr>
        <p:txBody>
          <a:bodyPr anchor="ctr"/>
          <a:lstStyle>
            <a:lvl1pPr marL="0" indent="0" algn="ctr" defTabSz="457200" rtl="0" eaLnBrk="1" latinLnBrk="0" hangingPunct="1">
              <a:spcBef>
                <a:spcPct val="20000"/>
              </a:spcBef>
              <a:buFont typeface="Arial"/>
              <a:buNone/>
              <a:defRPr sz="800" kern="1200">
                <a:solidFill>
                  <a:schemeClr val="bg1"/>
                </a:solidFill>
                <a:latin typeface="+mn-lt"/>
                <a:ea typeface="+mn-ea"/>
                <a:cs typeface="+mn-cs"/>
              </a:defRPr>
            </a:lvl1pPr>
            <a:lvl2pPr marL="742950" indent="-285750" algn="ctr"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ctr"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ctr"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ctr"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 McGraw Hill LLC. All rights reserved. No reproduction or distribution without the prior written consent of McGraw Hill LLC.</a:t>
            </a:r>
          </a:p>
        </p:txBody>
      </p:sp>
    </p:spTree>
    <p:extLst>
      <p:ext uri="{BB962C8B-B14F-4D97-AF65-F5344CB8AC3E}">
        <p14:creationId xmlns:p14="http://schemas.microsoft.com/office/powerpoint/2010/main" val="138515580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D0E22-5683-47E9-B57C-C12E46497623}"/>
              </a:ext>
            </a:extLst>
          </p:cNvPr>
          <p:cNvSpPr>
            <a:spLocks noGrp="1"/>
          </p:cNvSpPr>
          <p:nvPr>
            <p:ph type="title"/>
          </p:nvPr>
        </p:nvSpPr>
        <p:spPr/>
        <p:txBody>
          <a:bodyPr/>
          <a:lstStyle/>
          <a:p>
            <a:r>
              <a:rPr lang="en-US" sz="6000" b="1" dirty="0"/>
              <a:t>Accessibility Content: </a:t>
            </a:r>
            <a:br>
              <a:rPr lang="en-US" sz="6000" b="1" dirty="0"/>
            </a:br>
            <a:r>
              <a:rPr lang="en-US" sz="6000" b="1" dirty="0"/>
              <a:t>Text Alternatives for Images</a:t>
            </a:r>
            <a:endParaRPr lang="en-US" dirty="0"/>
          </a:p>
        </p:txBody>
      </p:sp>
      <p:sp>
        <p:nvSpPr>
          <p:cNvPr id="3" name="Slide Number Placeholder 5">
            <a:extLst>
              <a:ext uri="{FF2B5EF4-FFF2-40B4-BE49-F238E27FC236}">
                <a16:creationId xmlns:a16="http://schemas.microsoft.com/office/drawing/2014/main" id="{98975167-961A-49EA-9BBF-0B981FED6067}"/>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65</a:t>
            </a:fld>
            <a:endParaRPr lang="en-US" dirty="0">
              <a:solidFill>
                <a:schemeClr val="bg1"/>
              </a:solidFill>
            </a:endParaRPr>
          </a:p>
        </p:txBody>
      </p:sp>
    </p:spTree>
    <p:extLst>
      <p:ext uri="{BB962C8B-B14F-4D97-AF65-F5344CB8AC3E}">
        <p14:creationId xmlns:p14="http://schemas.microsoft.com/office/powerpoint/2010/main" val="23857323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C5077-B7D1-4E7A-A780-95E5DED6E69B}"/>
              </a:ext>
            </a:extLst>
          </p:cNvPr>
          <p:cNvSpPr>
            <a:spLocks noGrp="1"/>
          </p:cNvSpPr>
          <p:nvPr>
            <p:ph type="title"/>
          </p:nvPr>
        </p:nvSpPr>
        <p:spPr>
          <a:xfrm>
            <a:off x="114300" y="0"/>
            <a:ext cx="8915400" cy="1188720"/>
          </a:xfrm>
        </p:spPr>
        <p:txBody>
          <a:bodyPr/>
          <a:lstStyle/>
          <a:p>
            <a:r>
              <a:rPr lang="en-US" dirty="0"/>
              <a:t>Logic Circuits (Studied in depth in Chapter 12) – Text Alternative</a:t>
            </a:r>
          </a:p>
        </p:txBody>
      </p:sp>
      <p:sp>
        <p:nvSpPr>
          <p:cNvPr id="3" name="Text Placeholder 2">
            <a:extLst>
              <a:ext uri="{FF2B5EF4-FFF2-40B4-BE49-F238E27FC236}">
                <a16:creationId xmlns:a16="http://schemas.microsoft.com/office/drawing/2014/main" id="{E067AED7-34B1-4CF0-BB2B-7E5221B77D1C}"/>
              </a:ext>
            </a:extLst>
          </p:cNvPr>
          <p:cNvSpPr>
            <a:spLocks noGrp="1"/>
          </p:cNvSpPr>
          <p:nvPr>
            <p:ph type="body" sz="quarter" idx="13"/>
          </p:nvPr>
        </p:nvSpPr>
        <p:spPr>
          <a:xfrm>
            <a:off x="3124200" y="1295400"/>
            <a:ext cx="2895600" cy="228600"/>
          </a:xfrm>
        </p:spPr>
        <p:txBody>
          <a:bodyPr/>
          <a:lstStyle/>
          <a:p>
            <a:r>
              <a:rPr kumimoji="0" lang="en-US" sz="900" b="0" i="0" u="none" strike="noStrike" kern="1200" cap="none" spc="0" normalizeH="0" baseline="0" noProof="0" dirty="0">
                <a:ln>
                  <a:noFill/>
                </a:ln>
                <a:solidFill>
                  <a:prstClr val="black"/>
                </a:solidFill>
                <a:effectLst/>
                <a:uLnTx/>
                <a:uFillTx/>
                <a:hlinkClick r:id="rId2" action="ppaction://hlinksldjump"/>
              </a:rPr>
              <a:t>Return to parent-slide containing images.</a:t>
            </a:r>
            <a:endParaRPr kumimoji="0" lang="en-US" sz="900" b="0" i="0" u="none" strike="noStrike" kern="1200" cap="none" spc="0" normalizeH="0" baseline="0" noProof="0" dirty="0">
              <a:ln>
                <a:noFill/>
              </a:ln>
              <a:solidFill>
                <a:prstClr val="black"/>
              </a:solidFill>
              <a:effectLst/>
              <a:uLnTx/>
              <a:uFillTx/>
            </a:endParaRPr>
          </a:p>
        </p:txBody>
      </p:sp>
      <p:sp>
        <p:nvSpPr>
          <p:cNvPr id="4" name="Content Placeholder 3">
            <a:extLst>
              <a:ext uri="{FF2B5EF4-FFF2-40B4-BE49-F238E27FC236}">
                <a16:creationId xmlns:a16="http://schemas.microsoft.com/office/drawing/2014/main" id="{F3D6245C-8E78-48DC-B4FC-2DD033CC60F3}"/>
              </a:ext>
            </a:extLst>
          </p:cNvPr>
          <p:cNvSpPr>
            <a:spLocks noGrp="1"/>
          </p:cNvSpPr>
          <p:nvPr>
            <p:ph sz="quarter" idx="14"/>
          </p:nvPr>
        </p:nvSpPr>
        <p:spPr/>
        <p:txBody>
          <a:bodyPr/>
          <a:lstStyle/>
          <a:p>
            <a:pPr>
              <a:spcBef>
                <a:spcPts val="800"/>
              </a:spcBef>
            </a:pPr>
            <a:r>
              <a:rPr lang="en-US" b="1" i="0" u="none" strike="noStrike" dirty="0">
                <a:effectLst/>
                <a:cs typeface="Arial" panose="020B0604020202020204" pitchFamily="34" charset="0"/>
              </a:rPr>
              <a:t>(Top Image) </a:t>
            </a:r>
            <a:r>
              <a:rPr lang="en-US" b="0" i="0" u="none" strike="noStrike" dirty="0">
                <a:effectLst/>
                <a:cs typeface="Arial" panose="020B0604020202020204" pitchFamily="34" charset="0"/>
              </a:rPr>
              <a:t>In inverter the input is p and output is not p.</a:t>
            </a:r>
            <a:br>
              <a:rPr lang="en-US" b="0" i="0" u="none" strike="noStrike" dirty="0">
                <a:effectLst/>
                <a:cs typeface="Arial" panose="020B0604020202020204" pitchFamily="34" charset="0"/>
              </a:rPr>
            </a:br>
            <a:r>
              <a:rPr lang="en-US" b="0" i="0" u="none" strike="noStrike" dirty="0">
                <a:effectLst/>
                <a:cs typeface="Arial" panose="020B0604020202020204" pitchFamily="34" charset="0"/>
              </a:rPr>
              <a:t>In OR gate the inputs are p and q and the output is p OR q.</a:t>
            </a:r>
            <a:br>
              <a:rPr lang="en-US" b="0" i="0" u="none" strike="noStrike" dirty="0">
                <a:effectLst/>
                <a:cs typeface="Arial" panose="020B0604020202020204" pitchFamily="34" charset="0"/>
              </a:rPr>
            </a:br>
            <a:r>
              <a:rPr lang="en-US" b="0" i="0" u="none" strike="noStrike" dirty="0">
                <a:effectLst/>
                <a:cs typeface="Arial" panose="020B0604020202020204" pitchFamily="34" charset="0"/>
              </a:rPr>
              <a:t>In AND gate the inputs are p and q and the output is p AND q.</a:t>
            </a:r>
          </a:p>
          <a:p>
            <a:pPr>
              <a:spcBef>
                <a:spcPts val="800"/>
              </a:spcBef>
            </a:pPr>
            <a:r>
              <a:rPr lang="en-US" b="1" i="0" u="none" strike="noStrike" dirty="0">
                <a:effectLst/>
                <a:cs typeface="Arial" panose="020B0604020202020204" pitchFamily="34" charset="0"/>
              </a:rPr>
              <a:t>(Bottom Image) </a:t>
            </a:r>
            <a:r>
              <a:rPr lang="en-US" b="0" i="0" u="none" strike="noStrike" dirty="0">
                <a:effectLst/>
                <a:cs typeface="Arial" panose="020B0604020202020204" pitchFamily="34" charset="0"/>
              </a:rPr>
              <a:t>The output of q is not q and r is not r. The output of p and not q is p AND not q. The output of P AND not q and not r is (p AND not q) OR not R.</a:t>
            </a:r>
            <a:endParaRPr lang="en-US" dirty="0">
              <a:cs typeface="Arial" panose="020B0604020202020204" pitchFamily="34" charset="0"/>
            </a:endParaRPr>
          </a:p>
        </p:txBody>
      </p:sp>
      <p:sp>
        <p:nvSpPr>
          <p:cNvPr id="5" name="Text Placeholder 4">
            <a:extLst>
              <a:ext uri="{FF2B5EF4-FFF2-40B4-BE49-F238E27FC236}">
                <a16:creationId xmlns:a16="http://schemas.microsoft.com/office/drawing/2014/main" id="{D1472A3E-DC2E-4C2A-903A-8B78F20ED7ED}"/>
              </a:ext>
            </a:extLst>
          </p:cNvPr>
          <p:cNvSpPr>
            <a:spLocks noGrp="1"/>
          </p:cNvSpPr>
          <p:nvPr>
            <p:ph type="body" sz="quarter" idx="15"/>
          </p:nvPr>
        </p:nvSpPr>
        <p:spPr>
          <a:xfrm>
            <a:off x="3124200" y="6453187"/>
            <a:ext cx="2895600" cy="228600"/>
          </a:xfrm>
        </p:spPr>
        <p:txBody>
          <a:bodyPr/>
          <a:lstStyle/>
          <a:p>
            <a:r>
              <a:rPr kumimoji="0" lang="en-US" sz="900" b="0" i="0" u="none" strike="noStrike" kern="1200" cap="none" spc="0" normalizeH="0" baseline="0" noProof="0" dirty="0">
                <a:ln>
                  <a:noFill/>
                </a:ln>
                <a:solidFill>
                  <a:prstClr val="black"/>
                </a:solidFill>
                <a:effectLst/>
                <a:uLnTx/>
                <a:uFillTx/>
                <a:hlinkClick r:id="rId2" action="ppaction://hlinksldjump"/>
              </a:rPr>
              <a:t>Return to parent-slide containing images.</a:t>
            </a:r>
            <a:endParaRPr kumimoji="0" lang="en-US" sz="900" b="0" i="0" u="none" strike="noStrike" kern="1200" cap="none" spc="0" normalizeH="0" baseline="0" noProof="0" dirty="0">
              <a:ln>
                <a:noFill/>
              </a:ln>
              <a:solidFill>
                <a:prstClr val="black"/>
              </a:solidFill>
              <a:effectLst/>
              <a:uLnTx/>
              <a:uFillTx/>
            </a:endParaRPr>
          </a:p>
        </p:txBody>
      </p:sp>
      <p:sp>
        <p:nvSpPr>
          <p:cNvPr id="6" name="Slide Number Placeholder 5">
            <a:extLst>
              <a:ext uri="{FF2B5EF4-FFF2-40B4-BE49-F238E27FC236}">
                <a16:creationId xmlns:a16="http://schemas.microsoft.com/office/drawing/2014/main" id="{59E9BCA3-1EBA-492A-9FA7-D398AA38A288}"/>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66</a:t>
            </a:fld>
            <a:endParaRPr lang="en-US" dirty="0">
              <a:solidFill>
                <a:schemeClr val="bg1"/>
              </a:solidFill>
            </a:endParaRPr>
          </a:p>
        </p:txBody>
      </p:sp>
    </p:spTree>
    <p:extLst>
      <p:ext uri="{BB962C8B-B14F-4D97-AF65-F5344CB8AC3E}">
        <p14:creationId xmlns:p14="http://schemas.microsoft.com/office/powerpoint/2010/main" val="104836815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C5077-B7D1-4E7A-A780-95E5DED6E69B}"/>
              </a:ext>
            </a:extLst>
          </p:cNvPr>
          <p:cNvSpPr>
            <a:spLocks noGrp="1"/>
          </p:cNvSpPr>
          <p:nvPr>
            <p:ph type="title"/>
          </p:nvPr>
        </p:nvSpPr>
        <p:spPr>
          <a:xfrm>
            <a:off x="114300" y="0"/>
            <a:ext cx="8915400" cy="1188720"/>
          </a:xfrm>
        </p:spPr>
        <p:txBody>
          <a:bodyPr/>
          <a:lstStyle/>
          <a:p>
            <a:r>
              <a:rPr lang="en-US" dirty="0"/>
              <a:t>Electrical System Diagram (optional) – Text Alternative</a:t>
            </a:r>
          </a:p>
        </p:txBody>
      </p:sp>
      <p:sp>
        <p:nvSpPr>
          <p:cNvPr id="3" name="Text Placeholder 2">
            <a:extLst>
              <a:ext uri="{FF2B5EF4-FFF2-40B4-BE49-F238E27FC236}">
                <a16:creationId xmlns:a16="http://schemas.microsoft.com/office/drawing/2014/main" id="{E067AED7-34B1-4CF0-BB2B-7E5221B77D1C}"/>
              </a:ext>
            </a:extLst>
          </p:cNvPr>
          <p:cNvSpPr>
            <a:spLocks noGrp="1"/>
          </p:cNvSpPr>
          <p:nvPr>
            <p:ph type="body" sz="quarter" idx="13"/>
          </p:nvPr>
        </p:nvSpPr>
        <p:spPr>
          <a:xfrm>
            <a:off x="3124200" y="1295400"/>
            <a:ext cx="2895600" cy="228600"/>
          </a:xfrm>
        </p:spPr>
        <p:txBody>
          <a:bodyPr/>
          <a:lstStyle/>
          <a:p>
            <a:r>
              <a:rPr kumimoji="0" lang="en-US" sz="900" b="0" i="0" u="none" strike="noStrike" kern="1200" cap="none" spc="0" normalizeH="0" baseline="0" noProof="0" dirty="0">
                <a:ln>
                  <a:noFill/>
                </a:ln>
                <a:solidFill>
                  <a:prstClr val="black"/>
                </a:solidFill>
                <a:effectLst/>
                <a:uLnTx/>
                <a:uFillTx/>
                <a:hlinkClick r:id="rId2" action="ppaction://hlinksldjump"/>
              </a:rPr>
              <a:t>Return to parent-slide containing images.</a:t>
            </a:r>
            <a:endParaRPr kumimoji="0" lang="en-US" sz="900" b="0" i="0" u="none" strike="noStrike" kern="1200" cap="none" spc="0" normalizeH="0" baseline="0" noProof="0" dirty="0">
              <a:ln>
                <a:noFill/>
              </a:ln>
              <a:solidFill>
                <a:prstClr val="black"/>
              </a:solidFill>
              <a:effectLst/>
              <a:uLnTx/>
              <a:uFillTx/>
            </a:endParaRPr>
          </a:p>
        </p:txBody>
      </p:sp>
      <p:sp>
        <p:nvSpPr>
          <p:cNvPr id="4" name="Content Placeholder 3">
            <a:extLst>
              <a:ext uri="{FF2B5EF4-FFF2-40B4-BE49-F238E27FC236}">
                <a16:creationId xmlns:a16="http://schemas.microsoft.com/office/drawing/2014/main" id="{F3D6245C-8E78-48DC-B4FC-2DD033CC60F3}"/>
              </a:ext>
            </a:extLst>
          </p:cNvPr>
          <p:cNvSpPr>
            <a:spLocks noGrp="1"/>
          </p:cNvSpPr>
          <p:nvPr>
            <p:ph sz="quarter" idx="14"/>
          </p:nvPr>
        </p:nvSpPr>
        <p:spPr/>
        <p:txBody>
          <a:bodyPr/>
          <a:lstStyle/>
          <a:p>
            <a:pPr>
              <a:spcBef>
                <a:spcPts val="800"/>
              </a:spcBef>
            </a:pPr>
            <a:r>
              <a:rPr lang="en-US" b="0" i="0" u="none" strike="noStrike" dirty="0">
                <a:effectLst/>
                <a:cs typeface="Arial" panose="020B0604020202020204" pitchFamily="34" charset="0"/>
              </a:rPr>
              <a:t>w2 is connected to cb1 which is connected to outside power.</a:t>
            </a:r>
            <a:br>
              <a:rPr lang="en-US" b="0" i="0" u="none" strike="noStrike" dirty="0">
                <a:effectLst/>
                <a:cs typeface="Arial" panose="020B0604020202020204" pitchFamily="34" charset="0"/>
              </a:rPr>
            </a:br>
            <a:r>
              <a:rPr lang="en-US" b="0" i="0" u="none" strike="noStrike" dirty="0">
                <a:effectLst/>
                <a:cs typeface="Arial" panose="020B0604020202020204" pitchFamily="34" charset="0"/>
              </a:rPr>
              <a:t>The electrical system have lights (l1, l2), wires (w0, w1, w2, w3, w4), switches (s1, s2, s3), and circuit breakers (</a:t>
            </a:r>
            <a:r>
              <a:rPr lang="en-US" b="0" i="0" u="none" strike="noStrike">
                <a:effectLst/>
                <a:cs typeface="Arial" panose="020B0604020202020204" pitchFamily="34" charset="0"/>
              </a:rPr>
              <a:t>cb1).</a:t>
            </a:r>
            <a:endParaRPr lang="en-US" dirty="0">
              <a:cs typeface="Arial" panose="020B0604020202020204" pitchFamily="34" charset="0"/>
            </a:endParaRPr>
          </a:p>
        </p:txBody>
      </p:sp>
      <p:sp>
        <p:nvSpPr>
          <p:cNvPr id="5" name="Text Placeholder 4">
            <a:extLst>
              <a:ext uri="{FF2B5EF4-FFF2-40B4-BE49-F238E27FC236}">
                <a16:creationId xmlns:a16="http://schemas.microsoft.com/office/drawing/2014/main" id="{D1472A3E-DC2E-4C2A-903A-8B78F20ED7ED}"/>
              </a:ext>
            </a:extLst>
          </p:cNvPr>
          <p:cNvSpPr>
            <a:spLocks noGrp="1"/>
          </p:cNvSpPr>
          <p:nvPr>
            <p:ph type="body" sz="quarter" idx="15"/>
          </p:nvPr>
        </p:nvSpPr>
        <p:spPr>
          <a:xfrm>
            <a:off x="3124200" y="6453187"/>
            <a:ext cx="2895600" cy="228600"/>
          </a:xfrm>
        </p:spPr>
        <p:txBody>
          <a:bodyPr/>
          <a:lstStyle/>
          <a:p>
            <a:r>
              <a:rPr kumimoji="0" lang="en-US" sz="900" b="0" i="0" u="none" strike="noStrike" kern="1200" cap="none" spc="0" normalizeH="0" baseline="0" noProof="0" dirty="0">
                <a:ln>
                  <a:noFill/>
                </a:ln>
                <a:solidFill>
                  <a:prstClr val="black"/>
                </a:solidFill>
                <a:effectLst/>
                <a:uLnTx/>
                <a:uFillTx/>
                <a:hlinkClick r:id="rId2" action="ppaction://hlinksldjump"/>
              </a:rPr>
              <a:t>Return to parent-slide containing images.</a:t>
            </a:r>
            <a:endParaRPr kumimoji="0" lang="en-US" sz="900" b="0" i="0" u="none" strike="noStrike" kern="1200" cap="none" spc="0" normalizeH="0" baseline="0" noProof="0" dirty="0">
              <a:ln>
                <a:noFill/>
              </a:ln>
              <a:solidFill>
                <a:prstClr val="black"/>
              </a:solidFill>
              <a:effectLst/>
              <a:uLnTx/>
              <a:uFillTx/>
            </a:endParaRPr>
          </a:p>
        </p:txBody>
      </p:sp>
      <p:sp>
        <p:nvSpPr>
          <p:cNvPr id="6" name="Slide Number Placeholder 5">
            <a:extLst>
              <a:ext uri="{FF2B5EF4-FFF2-40B4-BE49-F238E27FC236}">
                <a16:creationId xmlns:a16="http://schemas.microsoft.com/office/drawing/2014/main" id="{0A7C6A20-3FB2-4E2D-9E88-C7E34B70AA4C}"/>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67</a:t>
            </a:fld>
            <a:endParaRPr lang="en-US" dirty="0">
              <a:solidFill>
                <a:schemeClr val="bg1"/>
              </a:solidFill>
            </a:endParaRPr>
          </a:p>
        </p:txBody>
      </p:sp>
    </p:spTree>
    <p:extLst>
      <p:ext uri="{BB962C8B-B14F-4D97-AF65-F5344CB8AC3E}">
        <p14:creationId xmlns:p14="http://schemas.microsoft.com/office/powerpoint/2010/main" val="3275363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Propositional Logic</a:t>
            </a:r>
          </a:p>
        </p:txBody>
      </p:sp>
      <p:sp>
        <p:nvSpPr>
          <p:cNvPr id="3" name="Content Placeholder 2"/>
          <p:cNvSpPr>
            <a:spLocks noGrp="1"/>
          </p:cNvSpPr>
          <p:nvPr>
            <p:ph idx="1"/>
          </p:nvPr>
        </p:nvSpPr>
        <p:spPr>
          <a:xfrm>
            <a:off x="457200" y="1295400"/>
            <a:ext cx="8321040" cy="5257800"/>
          </a:xfrm>
        </p:spPr>
        <p:txBody>
          <a:bodyPr/>
          <a:lstStyle/>
          <a:p>
            <a:pPr>
              <a:spcBef>
                <a:spcPts val="600"/>
              </a:spcBef>
            </a:pPr>
            <a:r>
              <a:rPr lang="en-US" sz="2800" dirty="0">
                <a:latin typeface="Calibri (Body)"/>
              </a:rPr>
              <a:t>Constructing Propositions</a:t>
            </a:r>
          </a:p>
          <a:p>
            <a:pPr marL="0" lvl="1" indent="0">
              <a:spcBef>
                <a:spcPts val="600"/>
              </a:spcBef>
              <a:buNone/>
            </a:pPr>
            <a:r>
              <a:rPr lang="en-US" sz="2400" dirty="0">
                <a:latin typeface="Calibri (Body)"/>
              </a:rPr>
              <a:t>Propositional Variables: </a:t>
            </a:r>
            <a:r>
              <a:rPr lang="en-US" sz="2400" i="1" dirty="0">
                <a:latin typeface="Calibri (Body)"/>
              </a:rPr>
              <a:t>p</a:t>
            </a:r>
            <a:r>
              <a:rPr lang="en-US" sz="2400" dirty="0">
                <a:latin typeface="Calibri (Body)"/>
              </a:rPr>
              <a:t>, </a:t>
            </a:r>
            <a:r>
              <a:rPr lang="en-US" sz="2400" i="1" dirty="0">
                <a:latin typeface="Calibri (Body)"/>
              </a:rPr>
              <a:t>q, r</a:t>
            </a:r>
            <a:r>
              <a:rPr lang="en-US" sz="2400" dirty="0">
                <a:latin typeface="Calibri (Body)"/>
              </a:rPr>
              <a:t>, </a:t>
            </a:r>
            <a:r>
              <a:rPr lang="en-US" sz="2400" i="1" dirty="0">
                <a:latin typeface="Calibri (Body)"/>
              </a:rPr>
              <a:t>s</a:t>
            </a:r>
            <a:r>
              <a:rPr lang="en-US" sz="2400" dirty="0">
                <a:latin typeface="Calibri (Body)"/>
              </a:rPr>
              <a:t>, .</a:t>
            </a:r>
            <a:r>
              <a:rPr lang="en-US" sz="100" dirty="0">
                <a:latin typeface="Calibri (Body)"/>
              </a:rPr>
              <a:t> </a:t>
            </a:r>
            <a:r>
              <a:rPr lang="en-US" sz="2400" dirty="0">
                <a:latin typeface="Calibri (Body)"/>
              </a:rPr>
              <a:t>.</a:t>
            </a:r>
            <a:r>
              <a:rPr lang="en-US" sz="100" dirty="0">
                <a:latin typeface="Calibri (Body)"/>
              </a:rPr>
              <a:t> </a:t>
            </a:r>
            <a:r>
              <a:rPr lang="en-US" sz="2400" dirty="0">
                <a:latin typeface="Calibri (Body)"/>
              </a:rPr>
              <a:t>.</a:t>
            </a:r>
          </a:p>
          <a:p>
            <a:pPr marL="0" lvl="1" indent="0">
              <a:spcBef>
                <a:spcPts val="600"/>
              </a:spcBef>
              <a:buNone/>
            </a:pPr>
            <a:r>
              <a:rPr lang="en-US" sz="2400" dirty="0">
                <a:latin typeface="Calibri (Body)"/>
              </a:rPr>
              <a:t>The proposition that is always true is denoted by </a:t>
            </a:r>
            <a:r>
              <a:rPr lang="en-US" sz="2400" b="1" dirty="0">
                <a:latin typeface="Calibri (Body)"/>
              </a:rPr>
              <a:t>T</a:t>
            </a:r>
            <a:r>
              <a:rPr lang="en-US" sz="2400" dirty="0">
                <a:latin typeface="Calibri (Body)"/>
              </a:rPr>
              <a:t> and the proposition that is always false is denoted by </a:t>
            </a:r>
            <a:r>
              <a:rPr lang="en-US" sz="2400" b="1" dirty="0">
                <a:latin typeface="Calibri (Body)"/>
              </a:rPr>
              <a:t>F</a:t>
            </a:r>
            <a:r>
              <a:rPr lang="en-US" sz="2400" dirty="0">
                <a:latin typeface="Calibri (Body)"/>
              </a:rPr>
              <a:t>.</a:t>
            </a:r>
          </a:p>
          <a:p>
            <a:pPr marL="0" lvl="1" indent="0">
              <a:spcBef>
                <a:spcPts val="600"/>
              </a:spcBef>
              <a:buNone/>
            </a:pPr>
            <a:r>
              <a:rPr lang="en-US" sz="2400" dirty="0">
                <a:latin typeface="Calibri (Body)"/>
              </a:rPr>
              <a:t>Compound Propositions; constructed from logical connectives and other propositions.</a:t>
            </a:r>
          </a:p>
          <a:p>
            <a:pPr marL="347472" lvl="2" indent="-347472">
              <a:spcBef>
                <a:spcPts val="600"/>
              </a:spcBef>
            </a:pPr>
            <a:r>
              <a:rPr lang="en-US" sz="2200" dirty="0">
                <a:latin typeface="Calibri (Body)"/>
              </a:rPr>
              <a:t>Negation</a:t>
            </a:r>
            <a:r>
              <a:rPr lang="en-US" sz="2200" dirty="0"/>
              <a:t> </a:t>
            </a:r>
            <a:r>
              <a:rPr lang="en-US" sz="2200" dirty="0">
                <a:latin typeface="Cambria Math" panose="02040503050406030204" pitchFamily="18" charset="0"/>
                <a:ea typeface="Cambria Math" panose="02040503050406030204" pitchFamily="18" charset="0"/>
              </a:rPr>
              <a:t>¬</a:t>
            </a:r>
            <a:endParaRPr lang="en-US" sz="2200" dirty="0"/>
          </a:p>
          <a:p>
            <a:pPr marL="347472" lvl="2" indent="-347472">
              <a:spcBef>
                <a:spcPts val="600"/>
              </a:spcBef>
            </a:pPr>
            <a:r>
              <a:rPr lang="en-US" sz="2200" dirty="0">
                <a:latin typeface="Calibri (Body)"/>
              </a:rPr>
              <a:t>Conjunction </a:t>
            </a:r>
            <a:r>
              <a:rPr lang="en-US" sz="2000" dirty="0">
                <a:latin typeface="Cambria Math" pitchFamily="18" charset="0"/>
                <a:ea typeface="Cambria Math" pitchFamily="18" charset="0"/>
              </a:rPr>
              <a:t>∧</a:t>
            </a:r>
            <a:endParaRPr lang="en-US" sz="2200" dirty="0"/>
          </a:p>
          <a:p>
            <a:pPr marL="347472" lvl="2" indent="-347472">
              <a:spcBef>
                <a:spcPts val="600"/>
              </a:spcBef>
            </a:pPr>
            <a:r>
              <a:rPr lang="en-US" sz="2200" dirty="0">
                <a:latin typeface="Calibri (Body)"/>
              </a:rPr>
              <a:t>Disjunction </a:t>
            </a:r>
            <a:r>
              <a:rPr lang="en-US" sz="2200" dirty="0">
                <a:latin typeface="Cambria Math" panose="02040503050406030204" pitchFamily="18" charset="0"/>
                <a:ea typeface="Cambria Math" panose="02040503050406030204" pitchFamily="18" charset="0"/>
              </a:rPr>
              <a:t>∨</a:t>
            </a:r>
          </a:p>
          <a:p>
            <a:pPr marL="347472" lvl="2" indent="-347472">
              <a:spcBef>
                <a:spcPts val="600"/>
              </a:spcBef>
            </a:pPr>
            <a:r>
              <a:rPr lang="en-US" sz="2200" dirty="0">
                <a:latin typeface="Calibri (Body)"/>
              </a:rPr>
              <a:t>Implication </a:t>
            </a:r>
            <a:r>
              <a:rPr lang="en-US" sz="2200" dirty="0">
                <a:latin typeface="Calibri (Body)"/>
                <a:ea typeface="Cambria Math" panose="02040503050406030204" pitchFamily="18" charset="0"/>
              </a:rPr>
              <a:t>→</a:t>
            </a:r>
          </a:p>
          <a:p>
            <a:pPr marL="347472" lvl="2" indent="-347472">
              <a:spcBef>
                <a:spcPts val="600"/>
              </a:spcBef>
            </a:pPr>
            <a:r>
              <a:rPr lang="en-US" sz="2200" dirty="0">
                <a:latin typeface="Calibri (Body)"/>
              </a:rPr>
              <a:t>Biconditional </a:t>
            </a:r>
            <a:r>
              <a:rPr lang="en-US" sz="2200" dirty="0">
                <a:latin typeface="Calibri (Body)"/>
                <a:ea typeface="Cambria Math" panose="02040503050406030204" pitchFamily="18" charset="0"/>
              </a:rPr>
              <a:t>↔</a:t>
            </a:r>
          </a:p>
        </p:txBody>
      </p:sp>
      <p:sp>
        <p:nvSpPr>
          <p:cNvPr id="4" name="Slide Number Placeholder 5">
            <a:extLst>
              <a:ext uri="{FF2B5EF4-FFF2-40B4-BE49-F238E27FC236}">
                <a16:creationId xmlns:a16="http://schemas.microsoft.com/office/drawing/2014/main" id="{9B8C06EF-5226-4A40-82B4-246848A51D75}"/>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7</a:t>
            </a:fld>
            <a:endParaRPr lang="en-US" dirty="0">
              <a:solidFill>
                <a:schemeClr val="bg1"/>
              </a:solidFill>
            </a:endParaRPr>
          </a:p>
        </p:txBody>
      </p:sp>
    </p:spTree>
    <p:extLst>
      <p:ext uri="{BB962C8B-B14F-4D97-AF65-F5344CB8AC3E}">
        <p14:creationId xmlns:p14="http://schemas.microsoft.com/office/powerpoint/2010/main" val="1853703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Compound Propositions: Negation</a:t>
            </a:r>
          </a:p>
        </p:txBody>
      </p:sp>
      <p:sp>
        <p:nvSpPr>
          <p:cNvPr id="5" name="Content Placeholder 2"/>
          <p:cNvSpPr>
            <a:spLocks noGrp="1"/>
          </p:cNvSpPr>
          <p:nvPr>
            <p:ph idx="1"/>
          </p:nvPr>
        </p:nvSpPr>
        <p:spPr>
          <a:xfrm>
            <a:off x="457200" y="1295400"/>
            <a:ext cx="8229600" cy="1066800"/>
          </a:xfrm>
        </p:spPr>
        <p:txBody>
          <a:bodyPr/>
          <a:lstStyle/>
          <a:p>
            <a:pPr marL="0" lvl="1" indent="0">
              <a:buClrTx/>
              <a:buNone/>
            </a:pPr>
            <a:r>
              <a:rPr lang="en-US" sz="3200" dirty="0">
                <a:latin typeface="Calibri (Body)"/>
              </a:rPr>
              <a:t>The </a:t>
            </a:r>
            <a:r>
              <a:rPr lang="en-US" sz="3200" i="1" dirty="0">
                <a:latin typeface="Calibri (Body)"/>
              </a:rPr>
              <a:t>negation</a:t>
            </a:r>
            <a:r>
              <a:rPr lang="en-US" sz="3200" dirty="0">
                <a:latin typeface="Calibri (Body)"/>
              </a:rPr>
              <a:t> of a proposition </a:t>
            </a:r>
            <a:r>
              <a:rPr lang="en-US" sz="3200" i="1" dirty="0">
                <a:latin typeface="Calibri (Body)"/>
                <a:ea typeface="Cambria Math" pitchFamily="18" charset="0"/>
              </a:rPr>
              <a:t>p</a:t>
            </a:r>
            <a:r>
              <a:rPr lang="en-US" sz="3200" dirty="0">
                <a:latin typeface="Calibri (Body)"/>
              </a:rPr>
              <a:t> is denoted by  </a:t>
            </a:r>
            <a:r>
              <a:rPr lang="en-US" sz="3200" dirty="0">
                <a:latin typeface="Cambria Math"/>
                <a:ea typeface="Cambria Math"/>
              </a:rPr>
              <a:t>¬</a:t>
            </a:r>
            <a:r>
              <a:rPr lang="en-US" sz="3200" i="1" dirty="0">
                <a:latin typeface="Calibri (Body)"/>
                <a:ea typeface="Cambria Math" pitchFamily="18" charset="0"/>
              </a:rPr>
              <a:t>p</a:t>
            </a:r>
            <a:r>
              <a:rPr lang="en-US" sz="3200" dirty="0">
                <a:latin typeface="Calibri (Body)"/>
              </a:rPr>
              <a:t> and has this truth table:</a:t>
            </a:r>
          </a:p>
        </p:txBody>
      </p:sp>
      <p:graphicFrame>
        <p:nvGraphicFramePr>
          <p:cNvPr id="9" name="Table 3"/>
          <p:cNvGraphicFramePr>
            <a:graphicFrameLocks noGrp="1"/>
          </p:cNvGraphicFramePr>
          <p:nvPr/>
        </p:nvGraphicFramePr>
        <p:xfrm>
          <a:off x="1524000" y="2712720"/>
          <a:ext cx="6096000" cy="1554480"/>
        </p:xfrm>
        <a:graphic>
          <a:graphicData uri="http://schemas.openxmlformats.org/drawingml/2006/table">
            <a:tbl>
              <a:tblPr firstRow="1" bandRow="1">
                <a:tableStyleId>{21E4AEA4-8DFA-4A89-87EB-49C32662AFE0}</a:tableStyleId>
              </a:tblPr>
              <a:tblGrid>
                <a:gridCol w="3048000">
                  <a:extLst>
                    <a:ext uri="{9D8B030D-6E8A-4147-A177-3AD203B41FA5}">
                      <a16:colId xmlns:a16="http://schemas.microsoft.com/office/drawing/2014/main" val="831567363"/>
                    </a:ext>
                  </a:extLst>
                </a:gridCol>
                <a:gridCol w="3048000">
                  <a:extLst>
                    <a:ext uri="{9D8B030D-6E8A-4147-A177-3AD203B41FA5}">
                      <a16:colId xmlns:a16="http://schemas.microsoft.com/office/drawing/2014/main" val="1633824391"/>
                    </a:ext>
                  </a:extLst>
                </a:gridCol>
              </a:tblGrid>
              <a:tr h="370840">
                <a:tc>
                  <a:txBody>
                    <a:bodyPr/>
                    <a:lstStyle/>
                    <a:p>
                      <a:r>
                        <a:rPr lang="en-US" sz="2800" b="0" i="1" dirty="0"/>
                        <a:t>p</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dirty="0">
                          <a:latin typeface="Cambria Math" panose="02040503050406030204" pitchFamily="18" charset="0"/>
                          <a:ea typeface="Cambria Math" panose="02040503050406030204" pitchFamily="18" charset="0"/>
                        </a:rPr>
                        <a:t>¬</a:t>
                      </a:r>
                      <a:r>
                        <a:rPr lang="en-US" sz="2800" b="0" i="1" dirty="0"/>
                        <a:t>p</a:t>
                      </a:r>
                      <a:endParaRPr lang="en-US" sz="2800" b="0" i="1"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88888009"/>
                  </a:ext>
                </a:extLst>
              </a:tr>
              <a:tr h="370840">
                <a:tc>
                  <a:txBody>
                    <a:bodyPr/>
                    <a:lstStyle/>
                    <a:p>
                      <a:r>
                        <a:rPr lang="en-US" sz="2800" dirty="0"/>
                        <a:t>T</a:t>
                      </a:r>
                      <a:endParaRPr lang="en-US" sz="28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dirty="0"/>
                        <a:t>F</a:t>
                      </a:r>
                      <a:endParaRPr lang="en-US" sz="28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2903125"/>
                  </a:ext>
                </a:extLst>
              </a:tr>
              <a:tr h="370840">
                <a:tc>
                  <a:txBody>
                    <a:bodyPr/>
                    <a:lstStyle/>
                    <a:p>
                      <a:r>
                        <a:rPr lang="en-US" sz="2800" dirty="0"/>
                        <a:t>F</a:t>
                      </a:r>
                      <a:endParaRPr lang="en-US" sz="28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dirty="0"/>
                        <a:t>T</a:t>
                      </a:r>
                      <a:endParaRPr lang="en-US" sz="28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1960711"/>
                  </a:ext>
                </a:extLst>
              </a:tr>
            </a:tbl>
          </a:graphicData>
        </a:graphic>
      </p:graphicFrame>
      <p:sp>
        <p:nvSpPr>
          <p:cNvPr id="6" name="Content Placeholder 4"/>
          <p:cNvSpPr>
            <a:spLocks noGrp="1"/>
          </p:cNvSpPr>
          <p:nvPr>
            <p:ph idx="13"/>
          </p:nvPr>
        </p:nvSpPr>
        <p:spPr>
          <a:xfrm>
            <a:off x="457200" y="4724400"/>
            <a:ext cx="8321040" cy="1600200"/>
          </a:xfrm>
        </p:spPr>
        <p:txBody>
          <a:bodyPr/>
          <a:lstStyle/>
          <a:p>
            <a:r>
              <a:rPr lang="en-US" b="1" dirty="0">
                <a:latin typeface="Calibri (Body)"/>
              </a:rPr>
              <a:t>Example</a:t>
            </a:r>
            <a:r>
              <a:rPr lang="en-US" dirty="0">
                <a:latin typeface="Calibri (Body)"/>
              </a:rPr>
              <a:t>: If </a:t>
            </a:r>
            <a:r>
              <a:rPr lang="en-US" i="1" dirty="0">
                <a:latin typeface="Calibri (Body)"/>
                <a:ea typeface="Cambria Math" pitchFamily="18" charset="0"/>
              </a:rPr>
              <a:t>p</a:t>
            </a:r>
            <a:r>
              <a:rPr lang="en-US" dirty="0">
                <a:latin typeface="Calibri (Body)"/>
              </a:rPr>
              <a:t> denotes “The earth is round.”, then </a:t>
            </a:r>
            <a:r>
              <a:rPr lang="en-US" dirty="0">
                <a:latin typeface="Cambria Math"/>
                <a:ea typeface="Cambria Math"/>
              </a:rPr>
              <a:t>¬</a:t>
            </a:r>
            <a:r>
              <a:rPr lang="en-US" i="1" dirty="0">
                <a:latin typeface="Calibri (Body)"/>
                <a:ea typeface="Cambria Math" pitchFamily="18" charset="0"/>
              </a:rPr>
              <a:t>p</a:t>
            </a:r>
            <a:r>
              <a:rPr lang="en-US" dirty="0">
                <a:latin typeface="Calibri (Body)"/>
              </a:rPr>
              <a:t> denotes “It is not the case that the earth is round,” or more simply “The earth is not round.”</a:t>
            </a:r>
          </a:p>
        </p:txBody>
      </p:sp>
      <p:sp>
        <p:nvSpPr>
          <p:cNvPr id="7" name="Slide Number Placeholder 5">
            <a:extLst>
              <a:ext uri="{FF2B5EF4-FFF2-40B4-BE49-F238E27FC236}">
                <a16:creationId xmlns:a16="http://schemas.microsoft.com/office/drawing/2014/main" id="{5D973495-D507-410C-8176-1343F3E53598}"/>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8</a:t>
            </a:fld>
            <a:endParaRPr lang="en-US" dirty="0">
              <a:solidFill>
                <a:schemeClr val="bg1"/>
              </a:solidFill>
            </a:endParaRPr>
          </a:p>
        </p:txBody>
      </p:sp>
    </p:spTree>
    <p:extLst>
      <p:ext uri="{BB962C8B-B14F-4D97-AF65-F5344CB8AC3E}">
        <p14:creationId xmlns:p14="http://schemas.microsoft.com/office/powerpoint/2010/main" val="31246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Conjunction</a:t>
            </a:r>
          </a:p>
        </p:txBody>
      </p:sp>
      <p:sp>
        <p:nvSpPr>
          <p:cNvPr id="5" name="Content Placeholder 2"/>
          <p:cNvSpPr>
            <a:spLocks noGrp="1"/>
          </p:cNvSpPr>
          <p:nvPr>
            <p:ph idx="1"/>
          </p:nvPr>
        </p:nvSpPr>
        <p:spPr>
          <a:xfrm>
            <a:off x="457200" y="1295400"/>
            <a:ext cx="8229600" cy="1066800"/>
          </a:xfrm>
        </p:spPr>
        <p:txBody>
          <a:bodyPr/>
          <a:lstStyle/>
          <a:p>
            <a:r>
              <a:rPr lang="en-US" dirty="0">
                <a:latin typeface="Calibri (Body)"/>
              </a:rPr>
              <a:t>The </a:t>
            </a:r>
            <a:r>
              <a:rPr lang="en-US" i="1" dirty="0">
                <a:latin typeface="Calibri (Body)"/>
              </a:rPr>
              <a:t>conjunction</a:t>
            </a:r>
            <a:r>
              <a:rPr lang="en-US" dirty="0">
                <a:latin typeface="Calibri (Body)"/>
              </a:rPr>
              <a:t> of propositions </a:t>
            </a:r>
            <a:r>
              <a:rPr lang="en-US" i="1" dirty="0">
                <a:latin typeface="Calibri (Body)"/>
                <a:ea typeface="Cambria Math" pitchFamily="18" charset="0"/>
              </a:rPr>
              <a:t>p</a:t>
            </a:r>
            <a:r>
              <a:rPr lang="en-US" dirty="0">
                <a:latin typeface="Calibri (Body)"/>
              </a:rPr>
              <a:t> and </a:t>
            </a:r>
            <a:r>
              <a:rPr lang="en-US" i="1" dirty="0">
                <a:latin typeface="Calibri (Body)"/>
                <a:ea typeface="Cambria Math" pitchFamily="18" charset="0"/>
              </a:rPr>
              <a:t>q</a:t>
            </a:r>
            <a:r>
              <a:rPr lang="en-US" dirty="0">
                <a:latin typeface="Calibri (Body)"/>
              </a:rPr>
              <a:t> is denoted by </a:t>
            </a:r>
            <a:r>
              <a:rPr lang="en-US" i="1" dirty="0">
                <a:latin typeface="Calibri (Body)"/>
                <a:ea typeface="Cambria Math" pitchFamily="18" charset="0"/>
              </a:rPr>
              <a:t>p </a:t>
            </a:r>
            <a:r>
              <a:rPr lang="en-US" dirty="0">
                <a:latin typeface="Calibri (Body)"/>
                <a:ea typeface="Cambria Math" pitchFamily="18" charset="0"/>
              </a:rPr>
              <a:t>∧ </a:t>
            </a:r>
            <a:r>
              <a:rPr lang="en-US" i="1" dirty="0">
                <a:latin typeface="Calibri (Body)"/>
                <a:ea typeface="Cambria Math" pitchFamily="18" charset="0"/>
              </a:rPr>
              <a:t>q  </a:t>
            </a:r>
            <a:r>
              <a:rPr lang="en-US" dirty="0">
                <a:latin typeface="Calibri (Body)"/>
              </a:rPr>
              <a:t>and has this truth table:</a:t>
            </a:r>
          </a:p>
        </p:txBody>
      </p:sp>
      <p:graphicFrame>
        <p:nvGraphicFramePr>
          <p:cNvPr id="9" name="Table 3"/>
          <p:cNvGraphicFramePr>
            <a:graphicFrameLocks noGrp="1"/>
          </p:cNvGraphicFramePr>
          <p:nvPr/>
        </p:nvGraphicFramePr>
        <p:xfrm>
          <a:off x="1524000" y="2438400"/>
          <a:ext cx="6096000" cy="2590800"/>
        </p:xfrm>
        <a:graphic>
          <a:graphicData uri="http://schemas.openxmlformats.org/drawingml/2006/table">
            <a:tbl>
              <a:tblPr firstRow="1" bandRow="1">
                <a:tableStyleId>{21E4AEA4-8DFA-4A89-87EB-49C32662AFE0}</a:tableStyleId>
              </a:tblPr>
              <a:tblGrid>
                <a:gridCol w="2032000">
                  <a:extLst>
                    <a:ext uri="{9D8B030D-6E8A-4147-A177-3AD203B41FA5}">
                      <a16:colId xmlns:a16="http://schemas.microsoft.com/office/drawing/2014/main" val="831567363"/>
                    </a:ext>
                  </a:extLst>
                </a:gridCol>
                <a:gridCol w="2032000">
                  <a:extLst>
                    <a:ext uri="{9D8B030D-6E8A-4147-A177-3AD203B41FA5}">
                      <a16:colId xmlns:a16="http://schemas.microsoft.com/office/drawing/2014/main" val="1633824391"/>
                    </a:ext>
                  </a:extLst>
                </a:gridCol>
                <a:gridCol w="2032000">
                  <a:extLst>
                    <a:ext uri="{9D8B030D-6E8A-4147-A177-3AD203B41FA5}">
                      <a16:colId xmlns:a16="http://schemas.microsoft.com/office/drawing/2014/main" val="2270511431"/>
                    </a:ext>
                  </a:extLst>
                </a:gridCol>
              </a:tblGrid>
              <a:tr h="457200">
                <a:tc>
                  <a:txBody>
                    <a:bodyPr/>
                    <a:lstStyle/>
                    <a:p>
                      <a:r>
                        <a:rPr lang="en-US" sz="2800" b="0" i="1" dirty="0"/>
                        <a:t>p</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b="0" i="1" dirty="0">
                          <a:latin typeface="+mj-lt"/>
                          <a:ea typeface="Cambria Math" panose="02040503050406030204" pitchFamily="18" charset="0"/>
                        </a:rPr>
                        <a:t>q</a:t>
                      </a:r>
                      <a:endParaRPr lang="en-US" sz="2800" b="0" i="1"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b="0" i="1" dirty="0">
                          <a:latin typeface="+mj-lt"/>
                        </a:rPr>
                        <a:t>P </a:t>
                      </a:r>
                      <a:r>
                        <a:rPr lang="en-US" sz="2800" dirty="0">
                          <a:latin typeface="Cambria Math" pitchFamily="18" charset="0"/>
                          <a:ea typeface="Cambria Math" pitchFamily="18" charset="0"/>
                        </a:rPr>
                        <a:t>∧</a:t>
                      </a:r>
                      <a:r>
                        <a:rPr lang="en-US" sz="2800" b="0" dirty="0">
                          <a:latin typeface="+mj-lt"/>
                          <a:ea typeface="Cambria Math" pitchFamily="18" charset="0"/>
                        </a:rPr>
                        <a:t> </a:t>
                      </a:r>
                      <a:r>
                        <a:rPr lang="en-US" sz="2800" b="0" i="1" dirty="0">
                          <a:latin typeface="+mj-lt"/>
                          <a:ea typeface="Cambria Math" pitchFamily="18" charset="0"/>
                        </a:rPr>
                        <a:t>q</a:t>
                      </a:r>
                      <a:endParaRPr lang="en-US" sz="2800" b="0" i="1" dirty="0">
                        <a:latin typeface="+mj-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88888009"/>
                  </a:ext>
                </a:extLst>
              </a:tr>
              <a:tr h="457200">
                <a:tc>
                  <a:txBody>
                    <a:bodyPr/>
                    <a:lstStyle/>
                    <a:p>
                      <a:r>
                        <a:rPr lang="en-US" sz="2800" dirty="0"/>
                        <a:t>T</a:t>
                      </a:r>
                      <a:endParaRPr lang="en-US" sz="28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dirty="0"/>
                        <a:t>T</a:t>
                      </a:r>
                      <a:endParaRPr lang="en-US" sz="28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b="0" dirty="0"/>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2903125"/>
                  </a:ext>
                </a:extLst>
              </a:tr>
              <a:tr h="457200">
                <a:tc>
                  <a:txBody>
                    <a:bodyPr/>
                    <a:lstStyle/>
                    <a:p>
                      <a:r>
                        <a:rPr lang="en-US" sz="2800" dirty="0"/>
                        <a:t>T</a:t>
                      </a:r>
                      <a:endParaRPr lang="en-US" sz="28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dirty="0"/>
                        <a:t>F</a:t>
                      </a:r>
                      <a:endParaRPr lang="en-US" sz="2800" b="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b="0" dirty="0"/>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1960711"/>
                  </a:ext>
                </a:extLst>
              </a:tr>
              <a:tr h="457200">
                <a:tc>
                  <a:txBody>
                    <a:bodyPr/>
                    <a:lstStyle/>
                    <a:p>
                      <a:r>
                        <a:rPr lang="en-US" sz="2800" b="0" dirty="0"/>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b="0" dirty="0"/>
                        <a:t>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b="0" dirty="0"/>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04318555"/>
                  </a:ext>
                </a:extLst>
              </a:tr>
              <a:tr h="457200">
                <a:tc>
                  <a:txBody>
                    <a:bodyPr/>
                    <a:lstStyle/>
                    <a:p>
                      <a:r>
                        <a:rPr lang="en-US" sz="2800" b="0" dirty="0"/>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b="0" dirty="0"/>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800" b="0" dirty="0"/>
                        <a:t>F</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13631452"/>
                  </a:ext>
                </a:extLst>
              </a:tr>
            </a:tbl>
          </a:graphicData>
        </a:graphic>
      </p:graphicFrame>
      <p:sp>
        <p:nvSpPr>
          <p:cNvPr id="6" name="Content Placeholder 4"/>
          <p:cNvSpPr>
            <a:spLocks noGrp="1"/>
          </p:cNvSpPr>
          <p:nvPr>
            <p:ph idx="13"/>
          </p:nvPr>
        </p:nvSpPr>
        <p:spPr>
          <a:xfrm>
            <a:off x="457200" y="5029200"/>
            <a:ext cx="8321040" cy="1600200"/>
          </a:xfrm>
        </p:spPr>
        <p:txBody>
          <a:bodyPr/>
          <a:lstStyle/>
          <a:p>
            <a:r>
              <a:rPr lang="en-US" b="1" dirty="0">
                <a:latin typeface="Calibri (Body)"/>
              </a:rPr>
              <a:t>Example</a:t>
            </a:r>
            <a:r>
              <a:rPr lang="en-US" dirty="0">
                <a:latin typeface="Calibri (Body)"/>
              </a:rPr>
              <a:t>:  If </a:t>
            </a:r>
            <a:r>
              <a:rPr lang="en-US" i="1" dirty="0">
                <a:latin typeface="Calibri (Body)"/>
                <a:ea typeface="Cambria Math" pitchFamily="18" charset="0"/>
              </a:rPr>
              <a:t>p</a:t>
            </a:r>
            <a:r>
              <a:rPr lang="en-US" dirty="0">
                <a:latin typeface="Calibri (Body)"/>
              </a:rPr>
              <a:t> denotes “I am at home.” and </a:t>
            </a:r>
            <a:r>
              <a:rPr lang="en-US" i="1" dirty="0">
                <a:latin typeface="Calibri (Body)"/>
                <a:ea typeface="Cambria Math" pitchFamily="18" charset="0"/>
              </a:rPr>
              <a:t>q</a:t>
            </a:r>
            <a:r>
              <a:rPr lang="en-US" dirty="0">
                <a:latin typeface="Calibri (Body)"/>
              </a:rPr>
              <a:t>  denotes “It is raining.” then </a:t>
            </a:r>
            <a:r>
              <a:rPr lang="en-US" i="1" dirty="0">
                <a:latin typeface="Calibri (Body)"/>
                <a:ea typeface="Cambria Math" pitchFamily="18" charset="0"/>
              </a:rPr>
              <a:t>p </a:t>
            </a:r>
            <a:r>
              <a:rPr lang="en-US" dirty="0">
                <a:latin typeface="Calibri (Body)"/>
                <a:ea typeface="Cambria Math" pitchFamily="18" charset="0"/>
              </a:rPr>
              <a:t>∧ </a:t>
            </a:r>
            <a:r>
              <a:rPr lang="en-US" i="1" dirty="0">
                <a:latin typeface="Calibri (Body)"/>
                <a:ea typeface="Cambria Math" pitchFamily="18" charset="0"/>
              </a:rPr>
              <a:t>q</a:t>
            </a:r>
            <a:r>
              <a:rPr lang="en-US" dirty="0">
                <a:latin typeface="Calibri (Body)"/>
              </a:rPr>
              <a:t> denotes “I am at home and it is raining.”</a:t>
            </a:r>
          </a:p>
        </p:txBody>
      </p:sp>
      <p:sp>
        <p:nvSpPr>
          <p:cNvPr id="7" name="Slide Number Placeholder 5">
            <a:extLst>
              <a:ext uri="{FF2B5EF4-FFF2-40B4-BE49-F238E27FC236}">
                <a16:creationId xmlns:a16="http://schemas.microsoft.com/office/drawing/2014/main" id="{20A8D133-ADEB-4A14-B66E-2E0C751412E2}"/>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9</a:t>
            </a:fld>
            <a:endParaRPr lang="en-US" dirty="0">
              <a:solidFill>
                <a:schemeClr val="bg1"/>
              </a:solidFill>
            </a:endParaRPr>
          </a:p>
        </p:txBody>
      </p:sp>
    </p:spTree>
    <p:extLst>
      <p:ext uri="{BB962C8B-B14F-4D97-AF65-F5344CB8AC3E}">
        <p14:creationId xmlns:p14="http://schemas.microsoft.com/office/powerpoint/2010/main" val="1173175250"/>
      </p:ext>
    </p:extLst>
  </p:cSld>
  <p:clrMapOvr>
    <a:masterClrMapping/>
  </p:clrMapOvr>
</p:sld>
</file>

<file path=ppt/theme/theme1.xml><?xml version="1.0" encoding="utf-8"?>
<a:theme xmlns:a="http://schemas.openxmlformats.org/drawingml/2006/main" name="FIRST, BREAK, LAST slides ">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Plain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Red Bar Footer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lternate FIRST, BREAK, LAST slide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lain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Red bar footer BODY/MAIN CONTENT">
  <a:themeElements>
    <a:clrScheme name="Custom 12">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Appendix_Master">
  <a:themeElements>
    <a:clrScheme name="Custom 12">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End slide">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6_Modified_MHHE_Accessible" id="{E82C14FF-4BDE-4F64-9A68-F6EDA5AFB1BB}" vid="{F737F535-3048-4356-99AF-2805CA228E6B}"/>
    </a:ext>
  </a:extLst>
</a:theme>
</file>

<file path=ppt/theme/theme7.xml><?xml version="1.0" encoding="utf-8"?>
<a:theme xmlns:a="http://schemas.openxmlformats.org/drawingml/2006/main" name="PLAIN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RED FOOTER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BLUE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MHHE_Accessible_PPT_Template-v4</Template>
  <TotalTime>4190</TotalTime>
  <Words>4989</Words>
  <Application>Microsoft Office PowerPoint</Application>
  <PresentationFormat>On-screen Show (4:3)</PresentationFormat>
  <Paragraphs>739</Paragraphs>
  <Slides>67</Slides>
  <Notes>1</Notes>
  <HiddenSlides>3</HiddenSlides>
  <MMClips>0</MMClips>
  <ScaleCrop>false</ScaleCrop>
  <HeadingPairs>
    <vt:vector size="8" baseType="variant">
      <vt:variant>
        <vt:lpstr>Fonts Used</vt:lpstr>
      </vt:variant>
      <vt:variant>
        <vt:i4>7</vt:i4>
      </vt:variant>
      <vt:variant>
        <vt:lpstr>Theme</vt:lpstr>
      </vt:variant>
      <vt:variant>
        <vt:i4>11</vt:i4>
      </vt:variant>
      <vt:variant>
        <vt:lpstr>Embedded OLE Servers</vt:lpstr>
      </vt:variant>
      <vt:variant>
        <vt:i4>1</vt:i4>
      </vt:variant>
      <vt:variant>
        <vt:lpstr>Slide Titles</vt:lpstr>
      </vt:variant>
      <vt:variant>
        <vt:i4>67</vt:i4>
      </vt:variant>
    </vt:vector>
  </HeadingPairs>
  <TitlesOfParts>
    <vt:vector size="86" baseType="lpstr">
      <vt:lpstr>Arial</vt:lpstr>
      <vt:lpstr>ArumSans Bold</vt:lpstr>
      <vt:lpstr>ArumSans Regular</vt:lpstr>
      <vt:lpstr>Calibri</vt:lpstr>
      <vt:lpstr>Calibri (Body)</vt:lpstr>
      <vt:lpstr>Cambria Math</vt:lpstr>
      <vt:lpstr>Vectipede Rg</vt:lpstr>
      <vt:lpstr>FIRST, BREAK, LAST slides </vt:lpstr>
      <vt:lpstr>Alternate FIRST, BREAK, LAST slides</vt:lpstr>
      <vt:lpstr>Plain BODY/MAIN CONTENT</vt:lpstr>
      <vt:lpstr>Red bar footer BODY/MAIN CONTENT</vt:lpstr>
      <vt:lpstr>Appendix_Master</vt:lpstr>
      <vt:lpstr>End slide</vt:lpstr>
      <vt:lpstr>PLAIN Section Divider, Quotes, Callouts</vt:lpstr>
      <vt:lpstr>RED FOOTER Section Divider, Quotes, Callouts</vt:lpstr>
      <vt:lpstr>BLUE Section Divider, Quotes, Callouts</vt:lpstr>
      <vt:lpstr>Plain_APPENDIX</vt:lpstr>
      <vt:lpstr>Red Bar Footer_APPENDIX</vt:lpstr>
      <vt:lpstr>Equation</vt:lpstr>
      <vt:lpstr>The Foundations: Logic and Proofs</vt:lpstr>
      <vt:lpstr>Chapter Summary</vt:lpstr>
      <vt:lpstr>Propositional Logic Summary</vt:lpstr>
      <vt:lpstr>Propositional Logic </vt:lpstr>
      <vt:lpstr>Section Summary 1</vt:lpstr>
      <vt:lpstr>Propositions</vt:lpstr>
      <vt:lpstr>Propositional Logic</vt:lpstr>
      <vt:lpstr>Compound Propositions: Negation</vt:lpstr>
      <vt:lpstr>Conjunction</vt:lpstr>
      <vt:lpstr>Disjunction</vt:lpstr>
      <vt:lpstr>The Connective Or in English</vt:lpstr>
      <vt:lpstr> Implication</vt:lpstr>
      <vt:lpstr> Understanding Implication 1</vt:lpstr>
      <vt:lpstr> Understanding Implication 2</vt:lpstr>
      <vt:lpstr>Different Ways of Expressing p → q</vt:lpstr>
      <vt:lpstr>Converse, Contrapositive, and Inverse</vt:lpstr>
      <vt:lpstr>Biconditional</vt:lpstr>
      <vt:lpstr>Expressing the Biconditional</vt:lpstr>
      <vt:lpstr>Truth Tables For Compound Propositions</vt:lpstr>
      <vt:lpstr>Example Truth Table</vt:lpstr>
      <vt:lpstr>Equivalent Propositions</vt:lpstr>
      <vt:lpstr>Using a Truth Table to Show Non-Equivalence</vt:lpstr>
      <vt:lpstr>Problem</vt:lpstr>
      <vt:lpstr>Precedence of Logical Operators</vt:lpstr>
      <vt:lpstr>Applications of Propositional Logic</vt:lpstr>
      <vt:lpstr>Applications of Propositional Logic: Summary</vt:lpstr>
      <vt:lpstr>Translating English Sentences</vt:lpstr>
      <vt:lpstr>Example</vt:lpstr>
      <vt:lpstr>System Specifications</vt:lpstr>
      <vt:lpstr>Consistent System Specifications</vt:lpstr>
      <vt:lpstr>Logic Puzzles</vt:lpstr>
      <vt:lpstr>Logic Circuits                          (Studied in depth in Chapter 12)</vt:lpstr>
      <vt:lpstr>Diagnosis of Faults in an Electrical System (Optional)</vt:lpstr>
      <vt:lpstr>Electrical System Diagram (optional)</vt:lpstr>
      <vt:lpstr>Representing the Electrical System in Propositional Logic</vt:lpstr>
      <vt:lpstr>Knowledge Base (opt)</vt:lpstr>
      <vt:lpstr>Observations (opt)</vt:lpstr>
      <vt:lpstr>Diagnosis (opt)</vt:lpstr>
      <vt:lpstr>Diagnostic Results (opt)</vt:lpstr>
      <vt:lpstr>Propositional Equivalences</vt:lpstr>
      <vt:lpstr>Section Summary 2</vt:lpstr>
      <vt:lpstr>Tautologies, Contradictions, and Contingencies</vt:lpstr>
      <vt:lpstr>Logically Equivalent</vt:lpstr>
      <vt:lpstr>De Morgan’s Laws</vt:lpstr>
      <vt:lpstr>Key Logical Equivalences 1</vt:lpstr>
      <vt:lpstr>Key Logical Equivalences 2</vt:lpstr>
      <vt:lpstr>More Logical Equivalences</vt:lpstr>
      <vt:lpstr>Constructing New Logical Equivalences</vt:lpstr>
      <vt:lpstr>Equivalence Proofs 1</vt:lpstr>
      <vt:lpstr>Equivalence Proofs 2</vt:lpstr>
      <vt:lpstr>Disjunctive Normal Form (optional) 1</vt:lpstr>
      <vt:lpstr>Disjunctive Normal Form (optional) 2</vt:lpstr>
      <vt:lpstr>Disjunctive Normal Form (optional) 3</vt:lpstr>
      <vt:lpstr>Conjunctive Normal Form (optional) 1</vt:lpstr>
      <vt:lpstr>Conjunctive Normal Form (optional) 2</vt:lpstr>
      <vt:lpstr>Propositional Satisfiability</vt:lpstr>
      <vt:lpstr>Questions on Propositional Satisfiability</vt:lpstr>
      <vt:lpstr>Notation</vt:lpstr>
      <vt:lpstr>Sudoku</vt:lpstr>
      <vt:lpstr>Encoding as a Satisfiability Problem 1</vt:lpstr>
      <vt:lpstr>Encoding as a Satisfiability Problem 2</vt:lpstr>
      <vt:lpstr>Encoding as a Satisfiability Problem 3</vt:lpstr>
      <vt:lpstr>Solving Satisfiability Problems</vt:lpstr>
      <vt:lpstr>End of Main Content</vt:lpstr>
      <vt:lpstr>Accessibility Content:  Text Alternatives for Images</vt:lpstr>
      <vt:lpstr>Logic Circuits (Studied in depth in Chapter 12) – Text Alternative</vt:lpstr>
      <vt:lpstr>Electrical System Diagram (optional) – Text Alternative</vt:lpstr>
    </vt:vector>
  </TitlesOfParts>
  <Company>The McGraw-Hill Companies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Part I: Propositional Logic</dc:title>
  <dc:creator>Hahn, Sandra</dc:creator>
  <cp:lastModifiedBy>Ritik Singh</cp:lastModifiedBy>
  <cp:revision>441</cp:revision>
  <dcterms:created xsi:type="dcterms:W3CDTF">2017-12-05T17:18:18Z</dcterms:created>
  <dcterms:modified xsi:type="dcterms:W3CDTF">2021-08-08T17:08:57Z</dcterms:modified>
</cp:coreProperties>
</file>