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9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0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1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2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3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4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859" r:id="rId2"/>
    <p:sldMasterId id="2147483744" r:id="rId3"/>
    <p:sldMasterId id="2147483780" r:id="rId4"/>
    <p:sldMasterId id="2147483974" r:id="rId5"/>
    <p:sldMasterId id="2147483838" r:id="rId6"/>
    <p:sldMasterId id="2147483972" r:id="rId7"/>
    <p:sldMasterId id="2147483713" r:id="rId8"/>
    <p:sldMasterId id="2147483674" r:id="rId9"/>
    <p:sldMasterId id="2147483897" r:id="rId10"/>
    <p:sldMasterId id="2147483960" r:id="rId11"/>
    <p:sldMasterId id="2147483980" r:id="rId12"/>
    <p:sldMasterId id="2147483997" r:id="rId13"/>
    <p:sldMasterId id="2147484024" r:id="rId14"/>
    <p:sldMasterId id="2147484038" r:id="rId15"/>
  </p:sldMasterIdLst>
  <p:notesMasterIdLst>
    <p:notesMasterId r:id="rId53"/>
  </p:notesMasterIdLst>
  <p:handoutMasterIdLst>
    <p:handoutMasterId r:id="rId54"/>
  </p:handoutMasterIdLst>
  <p:sldIdLst>
    <p:sldId id="1383" r:id="rId16"/>
    <p:sldId id="3601" r:id="rId17"/>
    <p:sldId id="3440" r:id="rId18"/>
    <p:sldId id="3611" r:id="rId19"/>
    <p:sldId id="3609" r:id="rId20"/>
    <p:sldId id="3607" r:id="rId21"/>
    <p:sldId id="3610" r:id="rId22"/>
    <p:sldId id="3612" r:id="rId23"/>
    <p:sldId id="3613" r:id="rId24"/>
    <p:sldId id="3617" r:id="rId25"/>
    <p:sldId id="3620" r:id="rId26"/>
    <p:sldId id="3642" r:id="rId27"/>
    <p:sldId id="3640" r:id="rId28"/>
    <p:sldId id="3643" r:id="rId29"/>
    <p:sldId id="3621" r:id="rId30"/>
    <p:sldId id="3622" r:id="rId31"/>
    <p:sldId id="3623" r:id="rId32"/>
    <p:sldId id="3625" r:id="rId33"/>
    <p:sldId id="3626" r:id="rId34"/>
    <p:sldId id="3627" r:id="rId35"/>
    <p:sldId id="3629" r:id="rId36"/>
    <p:sldId id="3628" r:id="rId37"/>
    <p:sldId id="3618" r:id="rId38"/>
    <p:sldId id="885" r:id="rId39"/>
    <p:sldId id="3631" r:id="rId40"/>
    <p:sldId id="3636" r:id="rId41"/>
    <p:sldId id="3632" r:id="rId42"/>
    <p:sldId id="3633" r:id="rId43"/>
    <p:sldId id="3634" r:id="rId44"/>
    <p:sldId id="3637" r:id="rId45"/>
    <p:sldId id="3638" r:id="rId46"/>
    <p:sldId id="834" r:id="rId47"/>
    <p:sldId id="3639" r:id="rId48"/>
    <p:sldId id="1046" r:id="rId49"/>
    <p:sldId id="548" r:id="rId50"/>
    <p:sldId id="535" r:id="rId51"/>
    <p:sldId id="549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Content" id="{48882CA0-1ECF-4DB2-8664-6267B0A9368C}">
          <p14:sldIdLst>
            <p14:sldId id="1383"/>
            <p14:sldId id="3601"/>
            <p14:sldId id="3440"/>
            <p14:sldId id="3611"/>
            <p14:sldId id="3609"/>
            <p14:sldId id="3607"/>
            <p14:sldId id="3610"/>
            <p14:sldId id="3612"/>
            <p14:sldId id="3613"/>
            <p14:sldId id="3617"/>
            <p14:sldId id="3620"/>
            <p14:sldId id="3642"/>
            <p14:sldId id="3640"/>
            <p14:sldId id="3643"/>
            <p14:sldId id="3621"/>
            <p14:sldId id="3622"/>
            <p14:sldId id="3623"/>
            <p14:sldId id="3625"/>
            <p14:sldId id="3626"/>
            <p14:sldId id="3627"/>
            <p14:sldId id="3629"/>
            <p14:sldId id="3628"/>
            <p14:sldId id="3618"/>
            <p14:sldId id="885"/>
            <p14:sldId id="3631"/>
            <p14:sldId id="3636"/>
            <p14:sldId id="3632"/>
            <p14:sldId id="3633"/>
            <p14:sldId id="3634"/>
            <p14:sldId id="3637"/>
            <p14:sldId id="3638"/>
            <p14:sldId id="834"/>
            <p14:sldId id="3639"/>
            <p14:sldId id="1046"/>
            <p14:sldId id="548"/>
            <p14:sldId id="535"/>
            <p14:sldId id="549"/>
          </p14:sldIdLst>
        </p14:section>
        <p14:section name="Appendix: Image Descriptions for Unsighted Students" id="{EA5C19C8-75D7-43D9-93C2-959DAC26F50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408">
          <p15:clr>
            <a:srgbClr val="A4A3A4"/>
          </p15:clr>
        </p15:guide>
        <p15:guide id="2" orient="horz" pos="3600">
          <p15:clr>
            <a:srgbClr val="A4A3A4"/>
          </p15:clr>
        </p15:guide>
        <p15:guide id="3" orient="horz" pos="912" userDrawn="1">
          <p15:clr>
            <a:srgbClr val="A4A3A4"/>
          </p15:clr>
        </p15:guide>
        <p15:guide id="4" orient="horz" pos="3360">
          <p15:clr>
            <a:srgbClr val="A4A3A4"/>
          </p15:clr>
        </p15:guide>
        <p15:guide id="5" pos="5616">
          <p15:clr>
            <a:srgbClr val="A4A3A4"/>
          </p15:clr>
        </p15:guide>
        <p15:guide id="6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FF00"/>
    <a:srgbClr val="000066"/>
    <a:srgbClr val="FF00FF"/>
    <a:srgbClr val="E1F3FF"/>
    <a:srgbClr val="1A587B"/>
    <a:srgbClr val="14AAE1"/>
    <a:srgbClr val="04617B"/>
    <a:srgbClr val="505050"/>
    <a:srgbClr val="B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2" autoAdjust="0"/>
    <p:restoredTop sz="95742" autoAdjust="0"/>
  </p:normalViewPr>
  <p:slideViewPr>
    <p:cSldViewPr>
      <p:cViewPr varScale="1">
        <p:scale>
          <a:sx n="65" d="100"/>
          <a:sy n="65" d="100"/>
        </p:scale>
        <p:origin x="1506" y="90"/>
      </p:cViewPr>
      <p:guideLst>
        <p:guide orient="horz" pos="3408"/>
        <p:guide orient="horz" pos="3600"/>
        <p:guide orient="horz" pos="912"/>
        <p:guide orient="horz" pos="3360"/>
        <p:guide pos="5616"/>
        <p:guide pos="4320"/>
      </p:guideLst>
    </p:cSldViewPr>
  </p:slideViewPr>
  <p:outlineViewPr>
    <p:cViewPr>
      <p:scale>
        <a:sx n="33" d="100"/>
        <a:sy n="33" d="100"/>
      </p:scale>
      <p:origin x="0" y="-26796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 (Body)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4CCBF-31CF-4FCA-A5B4-50142834420A}" type="datetimeFigureOut">
              <a:rPr lang="en-US" smtClean="0">
                <a:latin typeface="Calibri (Body)"/>
              </a:rPr>
              <a:t>12/12/2023</a:t>
            </a:fld>
            <a:endParaRPr lang="en-US" dirty="0">
              <a:latin typeface="Calibri (Body)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 (Body)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95618-5249-4F12-80E4-2F3A0FD18481}" type="slidenum">
              <a:rPr lang="en-US" smtClean="0">
                <a:latin typeface="Calibri (Body)"/>
              </a:rPr>
              <a:t>‹#›</a:t>
            </a:fld>
            <a:endParaRPr lang="en-US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472110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(Body)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(Body)"/>
              </a:defRPr>
            </a:lvl1pPr>
          </a:lstStyle>
          <a:p>
            <a:fld id="{0D84B720-C9F6-4BFC-BC5C-B1B8D70204DA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(Body)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(Body)"/>
              </a:defRPr>
            </a:lvl1pPr>
          </a:lstStyle>
          <a:p>
            <a:fld id="{5D003D02-7E89-4EBF-B123-9C334E1BFE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0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(Body)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(Body)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(Body)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(Body)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(Body)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3B2B25-4FAA-4FE1-8B2F-ED8A60EDB91F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4675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B85301-3D47-40D2-949D-9324CDE1F080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3634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B85301-3D47-40D2-949D-9324CDE1F080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6732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B85301-3D47-40D2-949D-9324CDE1F080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6030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B85301-3D47-40D2-949D-9324CDE1F080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1183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B85301-3D47-40D2-949D-9324CDE1F080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898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B85301-3D47-40D2-949D-9324CDE1F080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3718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B85301-3D47-40D2-949D-9324CDE1F080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2258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B85301-3D47-40D2-949D-9324CDE1F080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448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B85301-3D47-40D2-949D-9324CDE1F080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4632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B85301-3D47-40D2-949D-9324CDE1F080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(</a:t>
            </a:r>
          </a:p>
        </p:txBody>
      </p:sp>
    </p:spTree>
    <p:extLst>
      <p:ext uri="{BB962C8B-B14F-4D97-AF65-F5344CB8AC3E}">
        <p14:creationId xmlns:p14="http://schemas.microsoft.com/office/powerpoint/2010/main" val="3469824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B85301-3D47-40D2-949D-9324CDE1F080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4536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B85301-3D47-40D2-949D-9324CDE1F080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51488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B85301-3D47-40D2-949D-9324CDE1F080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72282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003D02-7E89-4EBF-B123-9C334E1BFEF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7658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003D02-7E89-4EBF-B123-9C334E1BFEF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0558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B85301-3D47-40D2-949D-9324CDE1F080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54521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B85301-3D47-40D2-949D-9324CDE1F080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58895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B85301-3D47-40D2-949D-9324CDE1F080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80129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B85301-3D47-40D2-949D-9324CDE1F080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36191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B85301-3D47-40D2-949D-9324CDE1F080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9740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B85301-3D47-40D2-949D-9324CDE1F080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9168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B85301-3D47-40D2-949D-9324CDE1F080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96518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B85301-3D47-40D2-949D-9324CDE1F080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02091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AAA880-EBA4-445C-B5A3-307F13B1B13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AAA880-EBA4-445C-B5A3-307F13B1B13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4754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D12341-0C22-4C63-B756-3F18DA268FA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B85301-3D47-40D2-949D-9324CDE1F080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9610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B85301-3D47-40D2-949D-9324CDE1F080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5277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B85301-3D47-40D2-949D-9324CDE1F080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8539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B85301-3D47-40D2-949D-9324CDE1F080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6118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B85301-3D47-40D2-949D-9324CDE1F080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1694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003D02-7E89-4EBF-B123-9C334E1BFEF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477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 (Body)"/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Calibri (Body)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1560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 (Body)"/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 (Body)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 (Body)"/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 (Body)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 (Body)"/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 (Body)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 (Body)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 (Body)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 (Body)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>
                <a:latin typeface="Calibri (Body)"/>
              </a:defRPr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>
                <a:latin typeface="Calibri (Body)"/>
              </a:defRPr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>
                <a:latin typeface="Calibri (Body)"/>
              </a:defRPr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 (Body)"/>
              </a:defRPr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 (Body)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0104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  <a:latin typeface="Calibri (Body)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>
                <a:latin typeface="Calibri (Body)"/>
              </a:defRPr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>
                <a:latin typeface="Calibri (Body)"/>
              </a:defRPr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>
                <a:latin typeface="Calibri (Body)"/>
              </a:defRPr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>
                <a:latin typeface="Calibri (Body)"/>
              </a:defRPr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>
                <a:latin typeface="Calibri (Body)"/>
              </a:defRPr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>
                <a:latin typeface="Calibri (Body)"/>
              </a:defRPr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>
                <a:latin typeface="Calibri (Body)"/>
              </a:defRPr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>
                <a:latin typeface="Calibri (Body)"/>
              </a:defRPr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>
                <a:latin typeface="Calibri (Body)"/>
              </a:defRPr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>
                <a:latin typeface="Calibri (Body)"/>
              </a:defRPr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>
                <a:latin typeface="Calibri (Body)"/>
              </a:defRPr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>
                <a:latin typeface="Calibri (Body)"/>
              </a:defRPr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>
                <a:latin typeface="Calibri (Body)"/>
              </a:defRPr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>
                <a:latin typeface="Calibri (Body)"/>
              </a:defRPr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>
                <a:latin typeface="Calibri (Body)"/>
              </a:defRPr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>
                <a:latin typeface="Calibri (Body)"/>
              </a:defRPr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>
                <a:latin typeface="Calibri (Body)"/>
              </a:defRPr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>
                <a:latin typeface="Calibri (Body)"/>
              </a:defRPr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 (Body)"/>
              </a:defRPr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 (Body)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62023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  <a:latin typeface="Calibri (Body)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>
                <a:latin typeface="Calibri (Body)"/>
              </a:defRPr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>
                <a:latin typeface="Calibri (Body)"/>
              </a:defRPr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>
                <a:latin typeface="Calibri (Body)"/>
              </a:defRPr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>
                <a:latin typeface="Calibri (Body)"/>
              </a:defRPr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>
                <a:latin typeface="Calibri (Body)"/>
              </a:defRPr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>
                <a:latin typeface="Calibri (Body)"/>
              </a:defRPr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>
                <a:latin typeface="Calibri (Body)"/>
              </a:defRPr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>
                <a:latin typeface="Calibri (Body)"/>
              </a:defRPr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>
                <a:latin typeface="Calibri (Body)"/>
              </a:defRPr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>
                <a:latin typeface="Calibri (Body)"/>
              </a:defRPr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>
                <a:latin typeface="Calibri (Body)"/>
              </a:defRPr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>
                <a:latin typeface="Calibri (Body)"/>
              </a:defRPr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>
                <a:latin typeface="Calibri (Body)"/>
              </a:defRPr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>
                <a:latin typeface="Calibri (Body)"/>
              </a:defRPr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>
                <a:latin typeface="Calibri (Body)"/>
              </a:defRPr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>
                <a:latin typeface="Calibri (Body)"/>
              </a:defRPr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>
                <a:latin typeface="Calibri (Body)"/>
              </a:defRPr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>
                <a:latin typeface="Calibri (Body)"/>
              </a:defRPr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>
                <a:latin typeface="Calibri (Body)"/>
              </a:defRPr>
            </a:lvl1pPr>
            <a:lvl2pPr>
              <a:defRPr lang="en-US" sz="2000" smtClean="0">
                <a:latin typeface="Calibri (Body)"/>
              </a:defRPr>
            </a:lvl2pPr>
            <a:lvl3pPr>
              <a:defRPr lang="en-US" sz="1800" smtClean="0">
                <a:latin typeface="Calibri (Body)"/>
              </a:defRPr>
            </a:lvl3pPr>
            <a:lvl4pPr>
              <a:defRPr lang="en-US" sz="1600" smtClean="0">
                <a:latin typeface="Calibri (Body)"/>
              </a:defRPr>
            </a:lvl4pPr>
            <a:lvl5pPr>
              <a:defRPr lang="en-US" sz="1600">
                <a:latin typeface="Calibri (Body)"/>
              </a:defRPr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>
                <a:latin typeface="Calibri (Body)"/>
              </a:defRPr>
            </a:lvl1pPr>
            <a:lvl2pPr>
              <a:defRPr lang="en-US" sz="2000" smtClean="0">
                <a:latin typeface="Calibri (Body)"/>
              </a:defRPr>
            </a:lvl2pPr>
            <a:lvl3pPr>
              <a:defRPr lang="en-US" sz="1800" smtClean="0">
                <a:latin typeface="Calibri (Body)"/>
              </a:defRPr>
            </a:lvl3pPr>
            <a:lvl4pPr>
              <a:defRPr lang="en-US" sz="1600" smtClean="0">
                <a:latin typeface="Calibri (Body)"/>
              </a:defRPr>
            </a:lvl4pPr>
            <a:lvl5pPr>
              <a:defRPr lang="en-US" sz="1600">
                <a:latin typeface="Calibri (Body)"/>
              </a:defRPr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>
                <a:latin typeface="Calibri (Body)"/>
              </a:defRPr>
            </a:lvl1pPr>
            <a:lvl2pPr>
              <a:defRPr lang="en-US" sz="2000" smtClean="0">
                <a:latin typeface="Calibri (Body)"/>
              </a:defRPr>
            </a:lvl2pPr>
            <a:lvl3pPr>
              <a:defRPr lang="en-US" sz="1800" smtClean="0">
                <a:latin typeface="Calibri (Body)"/>
              </a:defRPr>
            </a:lvl3pPr>
            <a:lvl4pPr>
              <a:defRPr lang="en-US" sz="1600" smtClean="0">
                <a:latin typeface="Calibri (Body)"/>
              </a:defRPr>
            </a:lvl4pPr>
            <a:lvl5pPr>
              <a:defRPr lang="en-US" sz="1600">
                <a:latin typeface="Calibri (Body)"/>
              </a:defRPr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>
                <a:latin typeface="Calibri (Body)"/>
              </a:defRPr>
            </a:lvl1pPr>
            <a:lvl2pPr>
              <a:defRPr lang="en-US" sz="2000" smtClean="0">
                <a:latin typeface="Calibri (Body)"/>
              </a:defRPr>
            </a:lvl2pPr>
            <a:lvl3pPr>
              <a:defRPr lang="en-US" sz="1800" smtClean="0">
                <a:latin typeface="Calibri (Body)"/>
              </a:defRPr>
            </a:lvl3pPr>
            <a:lvl4pPr>
              <a:defRPr lang="en-US" sz="1600" smtClean="0">
                <a:latin typeface="Calibri (Body)"/>
              </a:defRPr>
            </a:lvl4pPr>
            <a:lvl5pPr>
              <a:defRPr lang="en-US" sz="1600">
                <a:latin typeface="Calibri (Body)"/>
              </a:defRPr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>
                <a:latin typeface="Calibri (Body)"/>
              </a:defRPr>
            </a:lvl1pPr>
            <a:lvl2pPr>
              <a:defRPr lang="en-US" sz="2000" smtClean="0">
                <a:latin typeface="Calibri (Body)"/>
              </a:defRPr>
            </a:lvl2pPr>
            <a:lvl3pPr>
              <a:defRPr lang="en-US" sz="1800" smtClean="0">
                <a:latin typeface="Calibri (Body)"/>
              </a:defRPr>
            </a:lvl3pPr>
            <a:lvl4pPr>
              <a:defRPr lang="en-US" sz="1600" smtClean="0">
                <a:latin typeface="Calibri (Body)"/>
              </a:defRPr>
            </a:lvl4pPr>
            <a:lvl5pPr>
              <a:defRPr lang="en-US" sz="1600">
                <a:latin typeface="Calibri (Body)"/>
              </a:defRPr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>
                <a:latin typeface="Calibri (Body)"/>
              </a:defRPr>
            </a:lvl1pPr>
            <a:lvl2pPr>
              <a:defRPr lang="en-US" sz="2000" smtClean="0">
                <a:latin typeface="Calibri (Body)"/>
              </a:defRPr>
            </a:lvl2pPr>
            <a:lvl3pPr>
              <a:defRPr lang="en-US" sz="1800" smtClean="0">
                <a:latin typeface="Calibri (Body)"/>
              </a:defRPr>
            </a:lvl3pPr>
            <a:lvl4pPr>
              <a:defRPr lang="en-US" sz="1600" smtClean="0">
                <a:latin typeface="Calibri (Body)"/>
              </a:defRPr>
            </a:lvl4pPr>
            <a:lvl5pPr>
              <a:defRPr lang="en-US" sz="1600">
                <a:latin typeface="Calibri (Body)"/>
              </a:defRPr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 (Body)"/>
              </a:defRPr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Calibri (Body)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980540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>
                <a:latin typeface="Calibri (Body)"/>
              </a:defRPr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>
                <a:latin typeface="Calibri (Body)"/>
              </a:defRPr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>
                <a:latin typeface="Calibri (Body)"/>
              </a:defRPr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>
                <a:latin typeface="Calibri (Body)"/>
              </a:defRPr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>
                <a:latin typeface="Calibri (Body)"/>
              </a:defRPr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>
                <a:latin typeface="Calibri (Body)"/>
              </a:defRPr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 (Body)"/>
              </a:defRPr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 (Body)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11879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 (Body)"/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Calibri (Body)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480686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5612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 (Body)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>
                <a:latin typeface="Calibri (Body)"/>
              </a:defRPr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>
                <a:latin typeface="Calibri (Body)"/>
              </a:defRPr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>
                <a:latin typeface="Calibri (Body)"/>
              </a:defRPr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 (Body)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>
                <a:latin typeface="Calibri (Body)"/>
              </a:defRPr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>
                <a:latin typeface="Calibri (Body)"/>
              </a:defRPr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>
                <a:latin typeface="Calibri (Body)"/>
              </a:defRPr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 (Body)"/>
              </a:defRPr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 (Body)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874073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 (Body)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>
                <a:latin typeface="Calibri (Body)"/>
              </a:defRPr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>
                <a:latin typeface="Calibri (Body)"/>
              </a:defRPr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>
                <a:latin typeface="Calibri (Body)"/>
              </a:defRPr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>
                <a:latin typeface="Calibri (Body)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 (Body)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>
                <a:latin typeface="Calibri (Body)"/>
              </a:defRPr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>
                <a:latin typeface="Calibri (Body)"/>
              </a:defRPr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>
                <a:latin typeface="Calibri (Body)"/>
              </a:defRPr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>
                <a:latin typeface="Calibri (Body)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>
                <a:latin typeface="Calibri (Body)"/>
              </a:defRPr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>
                <a:latin typeface="Calibri (Body)"/>
              </a:defRPr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>
                <a:latin typeface="Calibri (Body)"/>
              </a:defRPr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>
                <a:latin typeface="Calibri (Body)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>
                <a:latin typeface="Calibri (Body)"/>
              </a:defRPr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>
                <a:latin typeface="Calibri (Body)"/>
              </a:defRPr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>
                <a:latin typeface="Calibri (Body)"/>
              </a:defRPr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>
                <a:latin typeface="Calibri (Body)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0198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 (Body)"/>
              </a:defRPr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 (Body)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587377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 (Body)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>
                <a:latin typeface="Calibri (Body)"/>
              </a:defRPr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>
                <a:latin typeface="Calibri (Body)"/>
              </a:defRPr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>
                <a:latin typeface="Calibri (Body)"/>
              </a:defRPr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4999894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 (Body)"/>
              </a:defRPr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 (Body)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975049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 (Body)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>
                <a:latin typeface="Calibri (Body)"/>
              </a:defRPr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>
                <a:latin typeface="Calibri (Body)"/>
              </a:defRPr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>
                <a:latin typeface="Calibri (Body)"/>
              </a:defRPr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 (Body)"/>
              </a:defRPr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 (Body)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91004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 (Body)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 (Body)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510540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 (Body)"/>
              </a:defRPr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 (Body)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32661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1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 (Body)"/>
              </a:defRPr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 (Body)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19874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835363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9530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9530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9530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9530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9530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9530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9530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9530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9530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49530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191195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2385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2385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2385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2385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32385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2385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32385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2385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32385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2385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084B054C-062B-4A0B-90CB-FAB34B715EB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0198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193C2628-8F0A-47DF-8D62-DF518A540185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0198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2" name="Content Placeholder 1">
            <a:extLst>
              <a:ext uri="{FF2B5EF4-FFF2-40B4-BE49-F238E27FC236}">
                <a16:creationId xmlns:a16="http://schemas.microsoft.com/office/drawing/2014/main" id="{A9D8E977-3271-4B66-BEBB-E23DA98A6589}"/>
              </a:ext>
            </a:extLst>
          </p:cNvPr>
          <p:cNvSpPr>
            <a:spLocks noGrp="1"/>
          </p:cNvSpPr>
          <p:nvPr>
            <p:ph idx="31"/>
          </p:nvPr>
        </p:nvSpPr>
        <p:spPr>
          <a:xfrm>
            <a:off x="60198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7B7DD5C7-415C-4DA2-91DD-52701754969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60198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00F834A0-64EE-4EEF-A85F-B15443AF59B6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60198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A5E1AF77-D3A8-4434-A1F9-5E89CE0A2727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60198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5136B46E-83E7-4338-BBAB-3B76E68C4908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60198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7" name="Content Placeholder 1">
            <a:extLst>
              <a:ext uri="{FF2B5EF4-FFF2-40B4-BE49-F238E27FC236}">
                <a16:creationId xmlns:a16="http://schemas.microsoft.com/office/drawing/2014/main" id="{48D2FCF0-3724-46BF-A3BB-A69D7044FA6A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60198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8" name="Content Placeholder 1">
            <a:extLst>
              <a:ext uri="{FF2B5EF4-FFF2-40B4-BE49-F238E27FC236}">
                <a16:creationId xmlns:a16="http://schemas.microsoft.com/office/drawing/2014/main" id="{A47CA91F-80EE-45AF-B96A-8131EA17326F}"/>
              </a:ext>
            </a:extLst>
          </p:cNvPr>
          <p:cNvSpPr>
            <a:spLocks noGrp="1"/>
          </p:cNvSpPr>
          <p:nvPr>
            <p:ph idx="37"/>
          </p:nvPr>
        </p:nvSpPr>
        <p:spPr>
          <a:xfrm>
            <a:off x="60198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0FECE6AA-FDAF-420D-856A-E818977AE947}"/>
              </a:ext>
            </a:extLst>
          </p:cNvPr>
          <p:cNvSpPr>
            <a:spLocks noGrp="1"/>
          </p:cNvSpPr>
          <p:nvPr>
            <p:ph idx="38"/>
          </p:nvPr>
        </p:nvSpPr>
        <p:spPr>
          <a:xfrm>
            <a:off x="60198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930309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Calibri (Body)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Calibri (Body)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Calibri (Body)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Calibri (Body)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Calibri (Body)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Calibri (Body)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4675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 (Body)"/>
              </a:defRPr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Calibri (Body)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6265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 (Body)"/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Calibri (Body)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3682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Calibri (Body)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362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Calibri (Body)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Calibri (Body)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Calibri (Body)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Calibri (Body)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Calibri (Body)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3810000"/>
            <a:ext cx="8229600" cy="2362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Calibri (Body)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Calibri (Body)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Calibri (Body)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Calibri (Body)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Calibri (Body)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4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 (Body)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5" hasCustomPrompt="1"/>
          </p:nvPr>
        </p:nvSpPr>
        <p:spPr>
          <a:xfrm>
            <a:off x="6473952" y="6705599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Calibri (Body)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70476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Calibri (Body)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524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Calibri (Body)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Calibri (Body)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Calibri (Body)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Calibri (Body)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Calibri (Body)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3048000"/>
            <a:ext cx="8229600" cy="1600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Calibri (Body)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Calibri (Body)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Calibri (Body)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Calibri (Body)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Calibri (Body)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4800600"/>
            <a:ext cx="8229600" cy="1600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Calibri (Body)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Calibri (Body)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Calibri (Body)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Calibri (Body)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Calibri (Body)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5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 (Body)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Calibri (Body)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102806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Calibri (Body)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Calibri (Body)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Calibri (Body)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Calibri (Body)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Calibri (Body)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Calibri (Body)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2514600"/>
            <a:ext cx="8229600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Calibri (Body)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Calibri (Body)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Calibri (Body)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Calibri (Body)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Calibri (Body)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3810000"/>
            <a:ext cx="8229600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Calibri (Body)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Calibri (Body)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Calibri (Body)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Calibri (Body)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Calibri (Body)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57200" y="5029200"/>
            <a:ext cx="8229600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Calibri (Body)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Calibri (Body)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Calibri (Body)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Calibri (Body)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Calibri (Body)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 (Body)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Photo Credit"/>
          <p:cNvSpPr>
            <a:spLocks noGrp="1"/>
          </p:cNvSpPr>
          <p:nvPr>
            <p:ph type="body" sz="quarter" idx="17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Calibri (Body)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88451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Calibri (Body)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Calibri (Body)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Calibri (Body)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Calibri (Body)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Calibri (Body)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Calibri (Body)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217932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Calibri (Body)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Calibri (Body)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Calibri (Body)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Calibri (Body)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Calibri (Body)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306324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Calibri (Body)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Calibri (Body)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Calibri (Body)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Calibri (Body)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Calibri (Body)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57200" y="394716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Calibri (Body)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Calibri (Body)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Calibri (Body)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Calibri (Body)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Calibri (Body)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6"/>
          </p:nvPr>
        </p:nvSpPr>
        <p:spPr>
          <a:xfrm>
            <a:off x="457200" y="483108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Calibri (Body)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Calibri (Body)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Calibri (Body)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Calibri (Body)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Calibri (Body)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7"/>
          </p:nvPr>
        </p:nvSpPr>
        <p:spPr>
          <a:xfrm>
            <a:off x="457200" y="571500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Calibri (Body)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Calibri (Body)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Calibri (Body)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Calibri (Body)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Calibri (Body)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8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 (Body)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9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Calibri (Body)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5107265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Calibri (Body)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Calibri (Body)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Calibri (Body)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Calibri (Body)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Calibri (Body)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Calibri (Body)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66344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Calibri (Body)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Calibri (Body)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Calibri (Body)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Calibri (Body)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Calibri (Body)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Calibri (Body)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Calibri (Body)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Calibri (Body)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Calibri (Body)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Calibri (Body)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66344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Calibri (Body)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Calibri (Body)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Calibri (Body)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Calibri (Body)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Calibri (Body)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6"/>
          </p:nvPr>
        </p:nvSpPr>
        <p:spPr>
          <a:xfrm>
            <a:off x="45720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Calibri (Body)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Calibri (Body)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Calibri (Body)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Calibri (Body)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Calibri (Body)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7"/>
          </p:nvPr>
        </p:nvSpPr>
        <p:spPr>
          <a:xfrm>
            <a:off x="466344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Calibri (Body)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Calibri (Body)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Calibri (Body)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Calibri (Body)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Calibri (Body)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8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 (Body)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Content Placeholder 1"/>
          <p:cNvSpPr>
            <a:spLocks noGrp="1"/>
          </p:cNvSpPr>
          <p:nvPr>
            <p:ph idx="20"/>
          </p:nvPr>
        </p:nvSpPr>
        <p:spPr>
          <a:xfrm>
            <a:off x="45720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Calibri (Body)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Calibri (Body)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Calibri (Body)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Calibri (Body)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Calibri (Body)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"/>
          <p:cNvSpPr>
            <a:spLocks noGrp="1"/>
          </p:cNvSpPr>
          <p:nvPr>
            <p:ph idx="21"/>
          </p:nvPr>
        </p:nvSpPr>
        <p:spPr>
          <a:xfrm>
            <a:off x="466344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Calibri (Body)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Calibri (Body)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Calibri (Body)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Calibri (Body)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Calibri (Body)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22"/>
          </p:nvPr>
        </p:nvSpPr>
        <p:spPr>
          <a:xfrm>
            <a:off x="45720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Calibri (Body)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Calibri (Body)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Calibri (Body)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Calibri (Body)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Calibri (Body)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"/>
          <p:cNvSpPr>
            <a:spLocks noGrp="1"/>
          </p:cNvSpPr>
          <p:nvPr>
            <p:ph idx="23"/>
          </p:nvPr>
        </p:nvSpPr>
        <p:spPr>
          <a:xfrm>
            <a:off x="466344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Calibri (Body)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Calibri (Body)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Calibri (Body)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Calibri (Body)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Calibri (Body)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"/>
          <p:cNvSpPr>
            <a:spLocks noGrp="1"/>
          </p:cNvSpPr>
          <p:nvPr>
            <p:ph idx="24"/>
          </p:nvPr>
        </p:nvSpPr>
        <p:spPr>
          <a:xfrm>
            <a:off x="45720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Calibri (Body)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Calibri (Body)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Calibri (Body)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Calibri (Body)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Calibri (Body)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"/>
          <p:cNvSpPr>
            <a:spLocks noGrp="1"/>
          </p:cNvSpPr>
          <p:nvPr>
            <p:ph idx="25"/>
          </p:nvPr>
        </p:nvSpPr>
        <p:spPr>
          <a:xfrm>
            <a:off x="466344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Calibri (Body)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Calibri (Body)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Calibri (Body)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Calibri (Body)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Calibri (Body)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26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  <a:latin typeface="Calibri (Body)"/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38164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>
                <a:latin typeface="Calibri (Body)"/>
              </a:defRPr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>
                <a:latin typeface="Calibri (Body)"/>
              </a:defRPr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>
                <a:latin typeface="Calibri (Body)"/>
              </a:defRPr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>
                <a:latin typeface="Calibri (Body)"/>
              </a:defRPr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>
                <a:latin typeface="Calibri (Body)"/>
              </a:defRPr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>
                <a:latin typeface="Calibri (Body)"/>
              </a:defRPr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 (Body)"/>
              </a:defRPr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Calibri (Body)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194019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 (Body)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>
                <a:latin typeface="Calibri (Body)"/>
              </a:defRPr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>
                <a:latin typeface="Calibri (Body)"/>
              </a:defRPr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>
                <a:latin typeface="Calibri (Body)"/>
              </a:defRPr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 (Body)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>
                <a:latin typeface="Calibri (Body)"/>
              </a:defRPr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>
                <a:latin typeface="Calibri (Body)"/>
              </a:defRPr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>
                <a:latin typeface="Calibri (Body)"/>
              </a:defRPr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27324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 (Body)"/>
              </a:defRPr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Calibri (Body)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7505567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 (Body)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>
                <a:latin typeface="Calibri (Body)"/>
              </a:defRPr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>
                <a:latin typeface="Calibri (Body)"/>
              </a:defRPr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>
                <a:latin typeface="Calibri (Body)"/>
              </a:defRPr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>
                <a:latin typeface="Calibri (Body)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 (Body)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>
                <a:latin typeface="Calibri (Body)"/>
              </a:defRPr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>
                <a:latin typeface="Calibri (Body)"/>
              </a:defRPr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>
                <a:latin typeface="Calibri (Body)"/>
              </a:defRPr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>
                <a:latin typeface="Calibri (Body)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>
                <a:latin typeface="Calibri (Body)"/>
              </a:defRPr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>
                <a:latin typeface="Calibri (Body)"/>
              </a:defRPr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>
                <a:latin typeface="Calibri (Body)"/>
              </a:defRPr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>
                <a:latin typeface="Calibri (Body)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>
                <a:latin typeface="Calibri (Body)"/>
              </a:defRPr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>
                <a:latin typeface="Calibri (Body)"/>
              </a:defRPr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>
                <a:latin typeface="Calibri (Body)"/>
              </a:defRPr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>
                <a:latin typeface="Calibri (Body)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357063" y="59960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 (Body)"/>
              </a:defRPr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Calibri (Body)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207924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 (Body)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>
                <a:latin typeface="Calibri (Body)"/>
              </a:defRPr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>
                <a:latin typeface="Calibri (Body)"/>
              </a:defRPr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>
                <a:latin typeface="Calibri (Body)"/>
              </a:defRPr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502643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 (Body)"/>
              </a:defRPr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Calibri (Body)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853900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 (Body)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>
                <a:latin typeface="Calibri (Body)"/>
              </a:defRPr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>
                <a:latin typeface="Calibri (Body)"/>
              </a:defRPr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>
                <a:latin typeface="Calibri (Body)"/>
              </a:defRPr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latin typeface="Calibri (Body)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 (Body)"/>
              </a:defRPr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Calibri (Body)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1643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 (Body)"/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Calibri (Body)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833503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 (Body)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 (Body)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467512" y="5081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 (Body)"/>
              </a:defRPr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Calibri (Body)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1579501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 (Body)"/>
              </a:defRPr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Calibri (Body)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6929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Mast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1719072"/>
          </a:xfrm>
          <a:prstGeom prst="rect">
            <a:avLst/>
          </a:prstGeom>
        </p:spPr>
        <p:txBody>
          <a:bodyPr anchor="ctr"/>
          <a:lstStyle>
            <a:lvl1pPr>
              <a:defRPr sz="6000" b="1">
                <a:solidFill>
                  <a:srgbClr val="04617B"/>
                </a:solidFill>
                <a:latin typeface="Calibri (Body)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83027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Ma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3600" b="0">
                <a:solidFill>
                  <a:srgbClr val="04617B"/>
                </a:solidFill>
                <a:latin typeface="Calibri (Body)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255F7-7AE7-4190-BAB3-A3B1521F1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4200" y="1295400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latin typeface="Calibri (Body)"/>
              </a:defRPr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C4DB6B-DD6A-43E0-BF97-584094BF80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626393"/>
            <a:ext cx="8229600" cy="4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Calibri (Body)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D7826E-AAB6-4E2F-99DD-9A680BF8C2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4200" y="6453187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latin typeface="Calibri (Body)"/>
              </a:defRPr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102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 (Body)"/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 (Body)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 (Body)"/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 (Body)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 (Body)"/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 (Body)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 (Body)"/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 (Body)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 (Body)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 (Body)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229600" cy="1470025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4617B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48000"/>
            <a:ext cx="8229600" cy="1143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1752600" y="5029200"/>
            <a:ext cx="5486400" cy="548640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505050"/>
                </a:solidFill>
                <a:latin typeface="Calibri (Body)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1AA7EE68-DF48-4F98-8CF7-2948722415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6248400"/>
            <a:ext cx="9144000" cy="502920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solidFill>
                  <a:schemeClr val="bg1"/>
                </a:solidFill>
                <a:latin typeface="Calibri (Body)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2512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 (Body)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1A1A5-0185-4C8C-90C9-F4F893558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362" y="365126"/>
            <a:ext cx="2807277" cy="383020"/>
          </a:xfrm>
          <a:prstGeom prst="rect">
            <a:avLst/>
          </a:prstGeom>
        </p:spPr>
        <p:txBody>
          <a:bodyPr anchor="ctr"/>
          <a:lstStyle>
            <a:lvl1pPr>
              <a:defRPr sz="1600">
                <a:latin typeface="Calibri (Body)"/>
              </a:defRPr>
            </a:lvl1pPr>
          </a:lstStyle>
          <a:p>
            <a:endParaRPr lang="en-US" dirty="0"/>
          </a:p>
        </p:txBody>
      </p:sp>
      <p:pic>
        <p:nvPicPr>
          <p:cNvPr id="3" name="MGH Logo">
            <a:extLst>
              <a:ext uri="{FF2B5EF4-FFF2-40B4-BE49-F238E27FC236}">
                <a16:creationId xmlns:a16="http://schemas.microsoft.com/office/drawing/2014/main" id="{A689E94F-7B33-4D5F-9F4A-42711CB2DD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11" y="1318936"/>
            <a:ext cx="2443579" cy="2443579"/>
          </a:xfrm>
          <a:prstGeom prst="rect">
            <a:avLst/>
          </a:prstGeom>
        </p:spPr>
      </p:pic>
      <p:sp>
        <p:nvSpPr>
          <p:cNvPr id="4" name="MGH Tagline">
            <a:extLst>
              <a:ext uri="{FF2B5EF4-FFF2-40B4-BE49-F238E27FC236}">
                <a16:creationId xmlns:a16="http://schemas.microsoft.com/office/drawing/2014/main" id="{DC2E3C99-F453-4C9E-A454-103DD24CF66E}"/>
              </a:ext>
            </a:extLst>
          </p:cNvPr>
          <p:cNvSpPr txBox="1"/>
          <p:nvPr userDrawn="1"/>
        </p:nvSpPr>
        <p:spPr>
          <a:xfrm>
            <a:off x="783662" y="4372424"/>
            <a:ext cx="7576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(Body)"/>
                <a:ea typeface="Microsoft YaHei" panose="020B0503020204020204" pitchFamily="34" charset="-122"/>
                <a:cs typeface="+mn-cs"/>
              </a:rPr>
              <a:t>Because learning changes everything.</a:t>
            </a:r>
            <a:r>
              <a:rPr kumimoji="0" lang="en-US" sz="2400" b="0" i="0" u="none" strike="noStrike" kern="1200" cap="none" spc="40" normalizeH="0" baseline="4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(Body)"/>
                <a:ea typeface="Microsoft YaHei" panose="020B0503020204020204" pitchFamily="34" charset="-122"/>
                <a:cs typeface="+mn-cs"/>
              </a:rPr>
              <a:t>®</a:t>
            </a:r>
          </a:p>
        </p:txBody>
      </p:sp>
      <p:sp>
        <p:nvSpPr>
          <p:cNvPr id="5" name="MGH URL">
            <a:extLst>
              <a:ext uri="{FF2B5EF4-FFF2-40B4-BE49-F238E27FC236}">
                <a16:creationId xmlns:a16="http://schemas.microsoft.com/office/drawing/2014/main" id="{1DD63D4F-50BD-484B-9DAF-9C9A5B242C22}"/>
              </a:ext>
            </a:extLst>
          </p:cNvPr>
          <p:cNvSpPr txBox="1"/>
          <p:nvPr userDrawn="1"/>
        </p:nvSpPr>
        <p:spPr>
          <a:xfrm>
            <a:off x="2834780" y="5329121"/>
            <a:ext cx="3474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(Body)"/>
                <a:ea typeface="Microsoft YaHei" panose="020B0503020204020204" pitchFamily="34" charset="-122"/>
                <a:cs typeface="+mn-cs"/>
              </a:rPr>
              <a:t>www.mheducation.com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BD141979-4038-42C6-805B-8796EC2A4C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6248400"/>
            <a:ext cx="9144000" cy="5029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  <a:latin typeface="Calibri (Body)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696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 (Body)"/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Calibri (Body)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 (Body)"/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Calibri (Body)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 (Body)"/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Calibri (Body)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 (Body)"/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Calibri (Body)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Calibri (Body)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Calibri (Body)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Calibri (Body)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066800" y="1524000"/>
            <a:ext cx="7048500" cy="1470025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066800" y="2971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Calibri (Body)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723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229600" cy="1470025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4617B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48000"/>
            <a:ext cx="8229600" cy="1143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Calibri (Body)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1752600" y="5029200"/>
            <a:ext cx="5486400" cy="548640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505050"/>
                </a:solidFill>
                <a:latin typeface="Calibri (Body)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0" y="6771640"/>
            <a:ext cx="9144000" cy="9144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800">
                <a:solidFill>
                  <a:srgbClr val="6A6A6A"/>
                </a:solidFill>
                <a:latin typeface="Calibri (Body)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9920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Slide 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722313" y="2643186"/>
            <a:ext cx="7202487" cy="1362075"/>
          </a:xfrm>
          <a:prstGeom prst="rect">
            <a:avLst/>
          </a:prstGeom>
        </p:spPr>
        <p:txBody>
          <a:bodyPr anchor="t"/>
          <a:lstStyle>
            <a:lvl1pPr algn="l">
              <a:defRPr sz="4400" b="1" cap="all"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722313" y="1143000"/>
            <a:ext cx="72024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  <a:latin typeface="Calibri (Body)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3150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0668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Calibri (Body)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6294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  <a:latin typeface="Calibri (Body)"/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7017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 (Body)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Calibri (Body)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 (Body)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Calibri (Body)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  <a:latin typeface="Calibri (Body)"/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9492145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Calibri (Body)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>
                <a:latin typeface="Calibri (Body)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Calibri (Body)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>
                <a:latin typeface="Calibri (Body)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>
                <a:latin typeface="Calibri (Body)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>
                <a:latin typeface="Calibri (Body)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  <a:latin typeface="Calibri (Body)"/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6562608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  <a:latin typeface="Calibri (Body)"/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Calibri (Body)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3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 (Body)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Calibri (Body)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 (Body)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Calibri (Body)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  <a:latin typeface="Calibri (Body)"/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10997478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Calibri (Body)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>
                <a:latin typeface="Calibri (Body)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Calibri (Body)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>
                <a:latin typeface="Calibri (Body)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>
                <a:latin typeface="Calibri (Body)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>
                <a:latin typeface="Calibri (Body)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  <a:latin typeface="Calibri (Body)"/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1123782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0046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8302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4D17D-FCDC-4355-88F6-225363AB79C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464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Calibri (Body)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755641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ABC1A-75B0-4783-AC5A-183A49E5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508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1A9DF-7FE5-4A10-9868-68EA32228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212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08E02-70F3-4DC7-8390-2A8DC8671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000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C17A8-9482-41D3-8051-66604A6F7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519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9367F-8EA3-4E9E-ABBE-F0B264A88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946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BEE8-63DD-4344-8AF3-2F9451FF6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156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73B5-0B0B-44C5-A196-E7E9D2DD0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271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80451-F60C-49CC-8316-82395F178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449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2838-62B4-44BB-BC4D-EF470F38A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292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33611-CE11-43AA-BCDB-EFE509086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5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Calibri (Body)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074104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0C56E-F862-44D4-B1AD-CC298DB8D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469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CB30B-7E70-4CBF-B2BB-CB70E06D2F8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79484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4D17D-FCDC-4355-88F6-225363AB79C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04697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3B6F-B5DD-42FC-9089-F6754F07468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57154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B3A11-CD3D-414B-A2A0-F6D306CEF76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05931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B0F38-F87F-4BFA-A88E-9EB71259DF5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71483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F357B-129B-4717-BE74-A84958261EA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49380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90511-6C4E-48D1-B21D-D9AFE5917FA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97100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80638-AB07-4418-B286-85E9053D62F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76725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8499D-28CC-43D4-80C1-0D666557F45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057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 (Body)"/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 (Body)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D1EF5-3A67-4ADB-A0E2-C175DF6717D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78852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DE6F5-436C-4391-8FEC-452BED05F96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01178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8899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n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n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4675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7487622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4415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7230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179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599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BC347C-C5F9-479F-B52B-B32107A12B52}" type="datetime1"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12/12/2023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Steven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Rudich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24522279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2514600"/>
            <a:ext cx="8229600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3810000"/>
            <a:ext cx="8229600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57200" y="5029200"/>
            <a:ext cx="8229600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Photo Credit"/>
          <p:cNvSpPr>
            <a:spLocks noGrp="1"/>
          </p:cNvSpPr>
          <p:nvPr>
            <p:ph type="body" sz="quarter" idx="17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7959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d Bar"/>
          <p:cNvSpPr/>
          <p:nvPr userDrawn="1"/>
        </p:nvSpPr>
        <p:spPr>
          <a:xfrm>
            <a:off x="0" y="6248400"/>
            <a:ext cx="9144000" cy="503767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  <a:latin typeface="Calibri (Body)"/>
            </a:endParaRPr>
          </a:p>
        </p:txBody>
      </p:sp>
      <p:sp>
        <p:nvSpPr>
          <p:cNvPr id="5" name="MGH Tagline">
            <a:extLst>
              <a:ext uri="{FF2B5EF4-FFF2-40B4-BE49-F238E27FC236}">
                <a16:creationId xmlns:a16="http://schemas.microsoft.com/office/drawing/2014/main" id="{7F304F21-5ACB-4FAE-85B1-DBDA4A7CD57A}"/>
              </a:ext>
            </a:extLst>
          </p:cNvPr>
          <p:cNvSpPr txBox="1"/>
          <p:nvPr userDrawn="1"/>
        </p:nvSpPr>
        <p:spPr>
          <a:xfrm>
            <a:off x="5105400" y="137694"/>
            <a:ext cx="3886200" cy="369332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spc="40" dirty="0">
                <a:effectLst/>
                <a:latin typeface="Calibri (Body)"/>
                <a:ea typeface="Calibri" panose="020F0502020204030204" pitchFamily="34" charset="0"/>
              </a:rPr>
              <a:t>Because learning changes everything.</a:t>
            </a:r>
            <a:r>
              <a:rPr lang="en-US" sz="1800" spc="40" baseline="60000" dirty="0">
                <a:effectLst/>
                <a:latin typeface="Calibri (Body)"/>
                <a:ea typeface="Calibri" panose="020F0502020204030204" pitchFamily="34" charset="0"/>
              </a:rPr>
              <a:t>®</a:t>
            </a:r>
            <a:endParaRPr lang="en-US" sz="1800" spc="40" baseline="60000" dirty="0">
              <a:latin typeface="Calibri (Body)"/>
            </a:endParaRPr>
          </a:p>
        </p:txBody>
      </p:sp>
      <p:pic>
        <p:nvPicPr>
          <p:cNvPr id="6" name="MGH logo">
            <a:extLst>
              <a:ext uri="{FF2B5EF4-FFF2-40B4-BE49-F238E27FC236}">
                <a16:creationId xmlns:a16="http://schemas.microsoft.com/office/drawing/2014/main" id="{86F21814-DC0A-46EE-95C6-83FBA2B6452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3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971" r:id="rId5"/>
    <p:sldLayoutId id="2147483733" r:id="rId6"/>
    <p:sldLayoutId id="2147483734" r:id="rId7"/>
    <p:sldLayoutId id="2147483914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pyright" descr="©McGraw-Hill Education&#10;">
            <a:extLst>
              <a:ext uri="{FF2B5EF4-FFF2-40B4-BE49-F238E27FC236}">
                <a16:creationId xmlns:a16="http://schemas.microsoft.com/office/drawing/2014/main" id="{81E077B4-6A41-4079-A083-D6B911B91DAC}"/>
              </a:ext>
            </a:extLst>
          </p:cNvPr>
          <p:cNvSpPr txBox="1">
            <a:spLocks/>
          </p:cNvSpPr>
          <p:nvPr userDrawn="1"/>
        </p:nvSpPr>
        <p:spPr>
          <a:xfrm>
            <a:off x="0" y="6705600"/>
            <a:ext cx="155448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0" dirty="0">
                <a:solidFill>
                  <a:schemeClr val="tx1"/>
                </a:solidFill>
                <a:latin typeface="Calibri (Body)"/>
              </a:rPr>
              <a:t>© McGraw Hill LLC</a:t>
            </a:r>
          </a:p>
        </p:txBody>
      </p:sp>
    </p:spTree>
    <p:extLst>
      <p:ext uri="{BB962C8B-B14F-4D97-AF65-F5344CB8AC3E}">
        <p14:creationId xmlns:p14="http://schemas.microsoft.com/office/powerpoint/2010/main" val="78273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6" r:id="rId2"/>
    <p:sldLayoutId id="21474837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  <a:latin typeface="Calibri (Body)"/>
            </a:endParaRPr>
          </a:p>
        </p:txBody>
      </p:sp>
      <p:sp>
        <p:nvSpPr>
          <p:cNvPr id="4" name="Copyright" descr="©McGraw-Hill Education&#10;">
            <a:extLst>
              <a:ext uri="{FF2B5EF4-FFF2-40B4-BE49-F238E27FC236}">
                <a16:creationId xmlns:a16="http://schemas.microsoft.com/office/drawing/2014/main" id="{E5616038-BCE2-46D4-B73C-14F4AFDA1EB9}"/>
              </a:ext>
            </a:extLst>
          </p:cNvPr>
          <p:cNvSpPr txBox="1">
            <a:spLocks/>
          </p:cNvSpPr>
          <p:nvPr userDrawn="1"/>
        </p:nvSpPr>
        <p:spPr>
          <a:xfrm>
            <a:off x="0" y="6705600"/>
            <a:ext cx="155448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0" dirty="0">
                <a:solidFill>
                  <a:schemeClr val="bg1"/>
                </a:solidFill>
                <a:latin typeface="Calibri (Body)"/>
              </a:rPr>
              <a:t>© McGraw Hill LLC</a:t>
            </a:r>
          </a:p>
        </p:txBody>
      </p:sp>
    </p:spTree>
    <p:extLst>
      <p:ext uri="{BB962C8B-B14F-4D97-AF65-F5344CB8AC3E}">
        <p14:creationId xmlns:p14="http://schemas.microsoft.com/office/powerpoint/2010/main" val="236652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text styles</a:t>
            </a:r>
          </a:p>
          <a:p>
            <a:pPr lvl="1"/>
            <a:r>
              <a:rPr lang="en-CA" altLang="en-US" dirty="0"/>
              <a:t>Second level</a:t>
            </a:r>
          </a:p>
          <a:p>
            <a:pPr lvl="2"/>
            <a:r>
              <a:rPr lang="en-CA" altLang="en-US" dirty="0"/>
              <a:t>Third level</a:t>
            </a:r>
          </a:p>
          <a:p>
            <a:pPr lvl="3"/>
            <a:r>
              <a:rPr lang="en-CA" altLang="en-US" dirty="0"/>
              <a:t>Fourth level</a:t>
            </a:r>
          </a:p>
          <a:p>
            <a:pPr lvl="4"/>
            <a:r>
              <a:rPr lang="en-CA" alt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D0BEDCD-A305-4E47-B6D0-E608F18D276C}" type="slidenum">
              <a:rPr lang="en-CA" smtClean="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354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4046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2167DEA-AC6C-4F28-954F-3CECB1A3D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036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E4277E8-0BFA-4E26-B055-E5EBC5B3B6C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A0D09F4C-E62F-4585-B564-B47BB1A524A6}" type="slidenum">
              <a:rPr lang="en-CA" altLang="en-US" sz="1400" smtClean="0"/>
              <a:pPr algn="r" eaLnBrk="1" hangingPunct="1">
                <a:defRPr/>
              </a:pPr>
              <a:t>‹#›</a:t>
            </a:fld>
            <a:endParaRPr lang="en-CA" altLang="en-US" sz="1400"/>
          </a:p>
        </p:txBody>
      </p:sp>
    </p:spTree>
    <p:extLst>
      <p:ext uri="{BB962C8B-B14F-4D97-AF65-F5344CB8AC3E}">
        <p14:creationId xmlns:p14="http://schemas.microsoft.com/office/powerpoint/2010/main" val="34403152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  <p:sldLayoutId id="214748404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text styles</a:t>
            </a:r>
          </a:p>
          <a:p>
            <a:pPr lvl="1"/>
            <a:r>
              <a:rPr lang="en-CA" altLang="en-US" dirty="0"/>
              <a:t>Second level</a:t>
            </a:r>
          </a:p>
          <a:p>
            <a:pPr lvl="2"/>
            <a:r>
              <a:rPr lang="en-CA" altLang="en-US" dirty="0"/>
              <a:t>Third level</a:t>
            </a:r>
          </a:p>
          <a:p>
            <a:pPr lvl="3"/>
            <a:r>
              <a:rPr lang="en-CA" altLang="en-US" dirty="0"/>
              <a:t>Fourth level</a:t>
            </a:r>
          </a:p>
          <a:p>
            <a:pPr lvl="4"/>
            <a:r>
              <a:rPr lang="en-CA" alt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D0BEDCD-A305-4E47-B6D0-E608F18D276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26438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4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H Tagline" descr="Tag line: Because learning changes everything™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775"/>
            <a:ext cx="3371850" cy="476250"/>
          </a:xfrm>
          <a:prstGeom prst="rect">
            <a:avLst/>
          </a:prstGeom>
        </p:spPr>
      </p:pic>
      <p:pic>
        <p:nvPicPr>
          <p:cNvPr id="5" name="MGH logo">
            <a:extLst>
              <a:ext uri="{FF2B5EF4-FFF2-40B4-BE49-F238E27FC236}">
                <a16:creationId xmlns:a16="http://schemas.microsoft.com/office/drawing/2014/main" id="{D1D278DA-E594-4836-A4D7-CFF2A99769D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pyright" descr="©McGraw-Hill Education&#10;">
            <a:extLst>
              <a:ext uri="{FF2B5EF4-FFF2-40B4-BE49-F238E27FC236}">
                <a16:creationId xmlns:a16="http://schemas.microsoft.com/office/drawing/2014/main" id="{FC5621C5-3B74-4D43-8CDF-EA149C677BEC}"/>
              </a:ext>
            </a:extLst>
          </p:cNvPr>
          <p:cNvSpPr txBox="1">
            <a:spLocks/>
          </p:cNvSpPr>
          <p:nvPr userDrawn="1"/>
        </p:nvSpPr>
        <p:spPr>
          <a:xfrm>
            <a:off x="0" y="6705600"/>
            <a:ext cx="155448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0" dirty="0">
                <a:solidFill>
                  <a:schemeClr val="tx1"/>
                </a:solidFill>
                <a:latin typeface="Calibri (Body)"/>
              </a:rPr>
              <a:t>© McGraw Hill LLC</a:t>
            </a:r>
          </a:p>
        </p:txBody>
      </p:sp>
    </p:spTree>
    <p:extLst>
      <p:ext uri="{BB962C8B-B14F-4D97-AF65-F5344CB8AC3E}">
        <p14:creationId xmlns:p14="http://schemas.microsoft.com/office/powerpoint/2010/main" val="119257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896" r:id="rId2"/>
    <p:sldLayoutId id="2147483965" r:id="rId3"/>
    <p:sldLayoutId id="2147483753" r:id="rId4"/>
    <p:sldLayoutId id="2147483908" r:id="rId5"/>
    <p:sldLayoutId id="2147483950" r:id="rId6"/>
    <p:sldLayoutId id="2147483757" r:id="rId7"/>
    <p:sldLayoutId id="2147483877" r:id="rId8"/>
    <p:sldLayoutId id="2147483761" r:id="rId9"/>
    <p:sldLayoutId id="2147483800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  <a:latin typeface="Calibri (Body)"/>
            </a:endParaRPr>
          </a:p>
        </p:txBody>
      </p:sp>
      <p:sp>
        <p:nvSpPr>
          <p:cNvPr id="6" name="Copyright" descr="©McGraw-Hill Education&#10;">
            <a:extLst>
              <a:ext uri="{FF2B5EF4-FFF2-40B4-BE49-F238E27FC236}">
                <a16:creationId xmlns:a16="http://schemas.microsoft.com/office/drawing/2014/main" id="{C2C1FBD7-A8AB-4E0E-8FBC-95A12288EBAD}"/>
              </a:ext>
            </a:extLst>
          </p:cNvPr>
          <p:cNvSpPr txBox="1">
            <a:spLocks/>
          </p:cNvSpPr>
          <p:nvPr userDrawn="1"/>
        </p:nvSpPr>
        <p:spPr>
          <a:xfrm>
            <a:off x="0" y="6705600"/>
            <a:ext cx="155448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0" dirty="0">
                <a:solidFill>
                  <a:schemeClr val="bg1"/>
                </a:solidFill>
                <a:latin typeface="Calibri (Body)"/>
              </a:rPr>
              <a:t>© McGraw Hill LLC</a:t>
            </a:r>
          </a:p>
        </p:txBody>
      </p:sp>
    </p:spTree>
    <p:extLst>
      <p:ext uri="{BB962C8B-B14F-4D97-AF65-F5344CB8AC3E}">
        <p14:creationId xmlns:p14="http://schemas.microsoft.com/office/powerpoint/2010/main" val="12833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51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  <a:latin typeface="Calibri (Body)"/>
            </a:endParaRPr>
          </a:p>
        </p:txBody>
      </p:sp>
      <p:sp>
        <p:nvSpPr>
          <p:cNvPr id="4" name="Copyright" descr="©McGraw-Hill Education&#10;">
            <a:extLst>
              <a:ext uri="{FF2B5EF4-FFF2-40B4-BE49-F238E27FC236}">
                <a16:creationId xmlns:a16="http://schemas.microsoft.com/office/drawing/2014/main" id="{D68F2868-2525-47AC-8944-DA9EBBBECDA2}"/>
              </a:ext>
            </a:extLst>
          </p:cNvPr>
          <p:cNvSpPr txBox="1">
            <a:spLocks/>
          </p:cNvSpPr>
          <p:nvPr userDrawn="1"/>
        </p:nvSpPr>
        <p:spPr>
          <a:xfrm>
            <a:off x="0" y="6705600"/>
            <a:ext cx="155448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0" dirty="0">
                <a:solidFill>
                  <a:schemeClr val="bg1"/>
                </a:solidFill>
                <a:latin typeface="Calibri (Body)"/>
              </a:rPr>
              <a:t>© McGraw Hill LLC</a:t>
            </a:r>
          </a:p>
        </p:txBody>
      </p:sp>
    </p:spTree>
    <p:extLst>
      <p:ext uri="{BB962C8B-B14F-4D97-AF65-F5344CB8AC3E}">
        <p14:creationId xmlns:p14="http://schemas.microsoft.com/office/powerpoint/2010/main" val="29405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pyright" descr="©McGraw-Hill Education&#10;">
            <a:extLst>
              <a:ext uri="{FF2B5EF4-FFF2-40B4-BE49-F238E27FC236}">
                <a16:creationId xmlns:a16="http://schemas.microsoft.com/office/drawing/2014/main" id="{D9900C67-951E-4EC2-A6C5-9111FABDB3F9}"/>
              </a:ext>
            </a:extLst>
          </p:cNvPr>
          <p:cNvSpPr txBox="1">
            <a:spLocks/>
          </p:cNvSpPr>
          <p:nvPr userDrawn="1"/>
        </p:nvSpPr>
        <p:spPr>
          <a:xfrm>
            <a:off x="0" y="6705600"/>
            <a:ext cx="155448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0" dirty="0">
                <a:solidFill>
                  <a:schemeClr val="tx1"/>
                </a:solidFill>
                <a:latin typeface="Calibri (Body)"/>
              </a:rPr>
              <a:t>© McGraw Hill LLC</a:t>
            </a:r>
          </a:p>
        </p:txBody>
      </p:sp>
    </p:spTree>
    <p:extLst>
      <p:ext uri="{BB962C8B-B14F-4D97-AF65-F5344CB8AC3E}">
        <p14:creationId xmlns:p14="http://schemas.microsoft.com/office/powerpoint/2010/main" val="85764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>
            <a:extLst>
              <a:ext uri="{FF2B5EF4-FFF2-40B4-BE49-F238E27FC236}">
                <a16:creationId xmlns:a16="http://schemas.microsoft.com/office/drawing/2014/main" id="{D5C57365-728F-4B6F-B61C-7A6AEA8B4DF0}"/>
              </a:ext>
            </a:extLst>
          </p:cNvPr>
          <p:cNvSpPr/>
          <p:nvPr userDrawn="1"/>
        </p:nvSpPr>
        <p:spPr>
          <a:xfrm>
            <a:off x="0" y="6248400"/>
            <a:ext cx="9144000" cy="503767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415978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  <a:latin typeface="Calibri (Body)"/>
            </a:endParaRPr>
          </a:p>
        </p:txBody>
      </p:sp>
      <p:sp>
        <p:nvSpPr>
          <p:cNvPr id="4" name="Copyright" descr="©McGraw-Hill Education&#10;">
            <a:extLst>
              <a:ext uri="{FF2B5EF4-FFF2-40B4-BE49-F238E27FC236}">
                <a16:creationId xmlns:a16="http://schemas.microsoft.com/office/drawing/2014/main" id="{43F3E556-FEAB-4FBB-B754-AACE1385AFA8}"/>
              </a:ext>
            </a:extLst>
          </p:cNvPr>
          <p:cNvSpPr txBox="1">
            <a:spLocks/>
          </p:cNvSpPr>
          <p:nvPr userDrawn="1"/>
        </p:nvSpPr>
        <p:spPr>
          <a:xfrm>
            <a:off x="0" y="6705600"/>
            <a:ext cx="155448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0" dirty="0">
                <a:solidFill>
                  <a:schemeClr val="bg1"/>
                </a:solidFill>
                <a:latin typeface="Calibri (Body)"/>
              </a:rPr>
              <a:t>© McGraw Hill LLC</a:t>
            </a:r>
          </a:p>
        </p:txBody>
      </p:sp>
    </p:spTree>
    <p:extLst>
      <p:ext uri="{BB962C8B-B14F-4D97-AF65-F5344CB8AC3E}">
        <p14:creationId xmlns:p14="http://schemas.microsoft.com/office/powerpoint/2010/main" val="5201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7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</a:endParaRPr>
          </a:p>
        </p:txBody>
      </p:sp>
      <p:pic>
        <p:nvPicPr>
          <p:cNvPr id="10" name="MH BG Image"/>
          <p:cNvPicPr>
            <a:picLocks noChangeAspect="1"/>
          </p:cNvPicPr>
          <p:nvPr userDrawn="1"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644" b="27282"/>
          <a:stretch/>
        </p:blipFill>
        <p:spPr>
          <a:xfrm>
            <a:off x="461821" y="1943668"/>
            <a:ext cx="8682180" cy="4914333"/>
          </a:xfrm>
          <a:prstGeom prst="rect">
            <a:avLst/>
          </a:prstGeom>
        </p:spPr>
      </p:pic>
      <p:sp>
        <p:nvSpPr>
          <p:cNvPr id="5" name="Copyright" descr="©McGraw-Hill Education&#10;">
            <a:extLst>
              <a:ext uri="{FF2B5EF4-FFF2-40B4-BE49-F238E27FC236}">
                <a16:creationId xmlns:a16="http://schemas.microsoft.com/office/drawing/2014/main" id="{50EF956F-E119-411B-8BD7-51D6CA1A9145}"/>
              </a:ext>
            </a:extLst>
          </p:cNvPr>
          <p:cNvSpPr txBox="1">
            <a:spLocks/>
          </p:cNvSpPr>
          <p:nvPr userDrawn="1"/>
        </p:nvSpPr>
        <p:spPr>
          <a:xfrm>
            <a:off x="0" y="6705600"/>
            <a:ext cx="155448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0" dirty="0">
                <a:solidFill>
                  <a:schemeClr val="bg1"/>
                </a:solidFill>
                <a:latin typeface="Calibri (Body)"/>
              </a:rPr>
              <a:t>© McGraw Hill LLC</a:t>
            </a:r>
          </a:p>
        </p:txBody>
      </p:sp>
    </p:spTree>
    <p:extLst>
      <p:ext uri="{BB962C8B-B14F-4D97-AF65-F5344CB8AC3E}">
        <p14:creationId xmlns:p14="http://schemas.microsoft.com/office/powerpoint/2010/main" val="26361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6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oleObject" Target="../embeddings/oleObject1.bin"/><Relationship Id="rId7" Type="http://schemas.openxmlformats.org/officeDocument/2006/relationships/slide" Target="slide10.xm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Relationship Id="rId6" Type="http://schemas.openxmlformats.org/officeDocument/2006/relationships/slide" Target="slide2.xml"/><Relationship Id="rId11" Type="http://schemas.openxmlformats.org/officeDocument/2006/relationships/hyperlink" Target="https://www.eecs.yorku.ca/~jeff/courses/1090" TargetMode="External"/><Relationship Id="rId5" Type="http://schemas.openxmlformats.org/officeDocument/2006/relationships/image" Target="../media/image6.png"/><Relationship Id="rId10" Type="http://schemas.openxmlformats.org/officeDocument/2006/relationships/slide" Target="slide35.xml"/><Relationship Id="rId4" Type="http://schemas.openxmlformats.org/officeDocument/2006/relationships/image" Target="../media/image5.wmf"/><Relationship Id="rId9" Type="http://schemas.openxmlformats.org/officeDocument/2006/relationships/slide" Target="slide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wmf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png"/><Relationship Id="rId9" Type="http://schemas.openxmlformats.org/officeDocument/2006/relationships/image" Target="../media/image1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7.bin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6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0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6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10" Type="http://schemas.openxmlformats.org/officeDocument/2006/relationships/image" Target="../media/image19.jpeg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2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19.jpeg"/><Relationship Id="rId4" Type="http://schemas.openxmlformats.org/officeDocument/2006/relationships/image" Target="../media/image13.wmf"/><Relationship Id="rId9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10" Type="http://schemas.openxmlformats.org/officeDocument/2006/relationships/image" Target="../media/image19.jpeg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20.jpeg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1.wmf"/><Relationship Id="rId11" Type="http://schemas.openxmlformats.org/officeDocument/2006/relationships/image" Target="../media/image19.jpeg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10" Type="http://schemas.openxmlformats.org/officeDocument/2006/relationships/image" Target="../media/image19.jpeg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6126" y="5143023"/>
            <a:ext cx="2492048" cy="990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Jeff Edmonds</a:t>
            </a:r>
          </a:p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York University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 marL="0" indent="0" eaLnBrk="1" hangingPunct="1">
              <a:buNone/>
            </a:pPr>
            <a:endParaRPr lang="en-US" altLang="en-US" dirty="0">
              <a:solidFill>
                <a:schemeClr val="accent2"/>
              </a:solidFill>
            </a:endParaRPr>
          </a:p>
          <a:p>
            <a:pPr marL="0" indent="0" eaLnBrk="1" hangingPunct="1">
              <a:buNone/>
            </a:pPr>
            <a:endParaRPr lang="en-US" altLang="en-US" dirty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0" y="6399213"/>
            <a:ext cx="19589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274301" tIns="45717" rIns="274301" bIns="45717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Lecture 1</a:t>
            </a:r>
          </a:p>
        </p:txBody>
      </p:sp>
      <p:pic>
        <p:nvPicPr>
          <p:cNvPr id="2055" name="Picture 8" descr="poo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15970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394131" y="2305387"/>
            <a:ext cx="3048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6" action="ppaction://hlinksldjump"/>
              </a:rPr>
              <a:t>Binary Relations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7" action="ppaction://hlinksldjump"/>
              </a:rPr>
              <a:t>Properties of Relations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8" action="ppaction://hlinksldjump"/>
              </a:rPr>
              <a:t>Equivalence Relations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9" action="ppaction://hlinksldjump"/>
              </a:rPr>
              <a:t>Modulo p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10" action="ppaction://hlinksldjump"/>
              </a:rPr>
              <a:t>Operations on Relations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" name="Rectangle 2">
            <a:hlinkClick r:id="rId11"/>
            <a:extLst>
              <a:ext uri="{FF2B5EF4-FFF2-40B4-BE49-F238E27FC236}">
                <a16:creationId xmlns:a16="http://schemas.microsoft.com/office/drawing/2014/main" id="{F220CBE6-B7B8-6A02-EF75-700981ECB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56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53F8677-2DF6-4354-4986-B3B05FB06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131" y="6391181"/>
            <a:ext cx="2854269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01" tIns="45717" rIns="274301" bIns="45717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Math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/EECS 1019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pic>
        <p:nvPicPr>
          <p:cNvPr id="14" name="Picture 4" descr="https://cdn.cnn.com/cnnnext/dam/assets/150717181134-black-fathers-exlarge-169.jpg">
            <a:extLst>
              <a:ext uri="{FF2B5EF4-FFF2-40B4-BE49-F238E27FC236}">
                <a16:creationId xmlns:a16="http://schemas.microsoft.com/office/drawing/2014/main" id="{448A7D71-97B4-7EFE-CC43-B7B70BA89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626" y="226753"/>
            <a:ext cx="2482457" cy="139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EDB065D9-F701-B1FF-D77C-D3E80E057D87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762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kern="0" dirty="0">
                <a:sym typeface="Symbol" pitchFamily="18" charset="2"/>
              </a:rPr>
              <a:t>Binary Relations</a:t>
            </a:r>
            <a:endParaRPr lang="en-CA" altLang="en-US" kern="0" dirty="0"/>
          </a:p>
        </p:txBody>
      </p:sp>
    </p:spTree>
    <p:extLst>
      <p:ext uri="{BB962C8B-B14F-4D97-AF65-F5344CB8AC3E}">
        <p14:creationId xmlns:p14="http://schemas.microsoft.com/office/powerpoint/2010/main" val="197571785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C6572-9ED1-ADD3-0751-09BA509D47D3}"/>
              </a:ext>
            </a:extLst>
          </p:cNvPr>
          <p:cNvSpPr txBox="1">
            <a:spLocks/>
          </p:cNvSpPr>
          <p:nvPr/>
        </p:nvSpPr>
        <p:spPr bwMode="auto">
          <a:xfrm>
            <a:off x="0" y="-228600"/>
            <a:ext cx="91440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Properties of Relations</a:t>
            </a:r>
            <a:endParaRPr kumimoji="0" lang="en-US" sz="33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55" name="Content Placeholder 10">
            <a:extLst>
              <a:ext uri="{FF2B5EF4-FFF2-40B4-BE49-F238E27FC236}">
                <a16:creationId xmlns:a16="http://schemas.microsoft.com/office/drawing/2014/main" id="{CC08BEB7-89C1-6299-9183-DA5FA25C2725}"/>
              </a:ext>
            </a:extLst>
          </p:cNvPr>
          <p:cNvSpPr txBox="1">
            <a:spLocks/>
          </p:cNvSpPr>
          <p:nvPr/>
        </p:nvSpPr>
        <p:spPr>
          <a:xfrm>
            <a:off x="152400" y="838200"/>
            <a:ext cx="8839200" cy="3276600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  <a:defRPr/>
            </a:pPr>
            <a:r>
              <a:rPr lang="en-US" dirty="0">
                <a:solidFill>
                  <a:srgbClr val="FFC000"/>
                </a:solidFill>
              </a:rPr>
              <a:t>∀</a:t>
            </a:r>
            <a:r>
              <a:rPr lang="en-US" dirty="0" err="1">
                <a:solidFill>
                  <a:srgbClr val="FFC000"/>
                </a:solidFill>
              </a:rPr>
              <a:t>x,y,z</a:t>
            </a:r>
            <a:r>
              <a:rPr lang="en-US" dirty="0">
                <a:solidFill>
                  <a:srgbClr val="FFC000"/>
                </a:solidFill>
              </a:rPr>
              <a:t>, </a:t>
            </a:r>
          </a:p>
          <a:p>
            <a:pPr marL="0" lvl="0" indent="0">
              <a:buNone/>
              <a:defRPr/>
            </a:pPr>
            <a:r>
              <a:rPr kumimoji="0" lang="en-US" sz="2400" b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Symmetric (</a:t>
            </a:r>
            <a:r>
              <a:rPr kumimoji="0" lang="en-US" sz="2400" b="0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Communitive,Undirected</a:t>
            </a:r>
            <a:r>
              <a:rPr kumimoji="0" lang="en-US" sz="2400" b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)</a:t>
            </a:r>
            <a:r>
              <a: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:</a:t>
            </a:r>
            <a:r>
              <a: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R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y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</a:rPr>
              <a:t>,x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R</a:t>
            </a:r>
          </a:p>
          <a:p>
            <a:pPr marL="0" lvl="0" indent="0"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Anti-Symmetric</a:t>
            </a:r>
            <a:r>
              <a:rPr lang="en-IN" kern="0" dirty="0">
                <a:solidFill>
                  <a:srgbClr val="FFFF00"/>
                </a:solidFill>
              </a:rPr>
              <a:t>:</a:t>
            </a:r>
            <a:r>
              <a:rPr lang="en-IN" kern="0" dirty="0">
                <a:solidFill>
                  <a:srgbClr val="FFC000"/>
                </a:solidFill>
              </a:rPr>
              <a:t> </a:t>
            </a:r>
            <a:r>
              <a:rPr lang="en-IN" kern="0" dirty="0">
                <a:solidFill>
                  <a:srgbClr val="FFC000"/>
                </a:solidFill>
                <a:latin typeface="+mj-lt"/>
              </a:rPr>
              <a:t>[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x</a:t>
            </a:r>
            <a:r>
              <a:rPr lang="en-US" altLang="en-US" dirty="0">
                <a:solidFill>
                  <a:srgbClr val="FFC000"/>
                </a:solidFill>
                <a:latin typeface="+mj-lt"/>
              </a:rPr>
              <a:t>,y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R</a:t>
            </a:r>
            <a:r>
              <a:rPr lang="en-CA" altLang="en-US" dirty="0">
                <a:solidFill>
                  <a:srgbClr val="FFC000"/>
                </a:solidFill>
                <a:latin typeface="+mj-lt"/>
              </a:rPr>
              <a:t>  &amp; </a:t>
            </a:r>
            <a:r>
              <a:rPr lang="en-US" dirty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x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≠</a:t>
            </a:r>
            <a:r>
              <a:rPr lang="en-US" dirty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y]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</a:t>
            </a:r>
            <a:r>
              <a:rPr lang="en-CA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 err="1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y</a:t>
            </a:r>
            <a:r>
              <a:rPr lang="en-US" altLang="en-US" dirty="0" err="1">
                <a:solidFill>
                  <a:srgbClr val="FFC000"/>
                </a:solidFill>
                <a:latin typeface="+mj-lt"/>
              </a:rPr>
              <a:t>,x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l-GR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CA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endParaRPr lang="en-US" dirty="0">
              <a:solidFill>
                <a:srgbClr val="FFC000"/>
              </a:solidFill>
              <a:latin typeface="+mj-lt"/>
            </a:endParaRPr>
          </a:p>
          <a:p>
            <a:pPr marL="0" lvl="0" indent="0">
              <a:buNone/>
              <a:defRPr/>
            </a:pPr>
            <a:r>
              <a: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Transitive:</a:t>
            </a:r>
            <a:r>
              <a: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</a:rPr>
              <a:t> [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&amp;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y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</a:rPr>
              <a:t>,z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R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]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</a:rPr>
              <a:t>,z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R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lvl="0">
              <a:defRPr/>
            </a:pPr>
            <a:r>
              <a: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rPr>
              <a:t>By induction, if there is an </a:t>
            </a:r>
            <a:r>
              <a: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</a:rPr>
              <a:t>R</a:t>
            </a:r>
            <a:r>
              <a: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rPr>
              <a:t> path from </a:t>
            </a:r>
            <a:r>
              <a: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</a:rPr>
              <a:t>x</a:t>
            </a:r>
            <a:r>
              <a: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rPr>
              <a:t> to </a:t>
            </a:r>
            <a:r>
              <a: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</a:rPr>
              <a:t>z</a:t>
            </a:r>
            <a:r>
              <a: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rPr>
              <a:t>, then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</a:rPr>
              <a:t>,z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R</a:t>
            </a:r>
            <a:r>
              <a: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rPr>
              <a:t>.</a:t>
            </a:r>
          </a:p>
          <a:p>
            <a:pPr marL="0" lvl="0" indent="0">
              <a:buNone/>
              <a:defRPr/>
            </a:pPr>
            <a:r>
              <a:rPr kumimoji="0" lang="en-US" sz="2400" b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Reflexive (Mirror like)</a:t>
            </a:r>
            <a:r>
              <a: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:</a:t>
            </a:r>
            <a:r>
              <a:rPr lang="el-GR" altLang="en-US" sz="18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 err="1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x</a:t>
            </a:r>
            <a:r>
              <a:rPr lang="en-US" altLang="en-US" dirty="0" err="1">
                <a:solidFill>
                  <a:srgbClr val="FFC000"/>
                </a:solidFill>
                <a:latin typeface="+mj-lt"/>
              </a:rPr>
              <a:t>,x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R</a:t>
            </a:r>
            <a:r>
              <a:rPr kumimoji="0" lang="en-IN" b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rPr>
              <a:t>(self-loop).</a:t>
            </a:r>
          </a:p>
        </p:txBody>
      </p:sp>
      <p:cxnSp>
        <p:nvCxnSpPr>
          <p:cNvPr id="30" name="AutoShape 9">
            <a:extLst>
              <a:ext uri="{FF2B5EF4-FFF2-40B4-BE49-F238E27FC236}">
                <a16:creationId xmlns:a16="http://schemas.microsoft.com/office/drawing/2014/main" id="{4BEBE9D1-E3DB-94C9-3B7A-EBED5B448E9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612770" y="6327359"/>
            <a:ext cx="764306" cy="740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D0B105-F9EE-1BEC-B23A-8D021E7E4858}"/>
              </a:ext>
            </a:extLst>
          </p:cNvPr>
          <p:cNvGrpSpPr/>
          <p:nvPr/>
        </p:nvGrpSpPr>
        <p:grpSpPr>
          <a:xfrm>
            <a:off x="1208676" y="6090920"/>
            <a:ext cx="1635564" cy="457200"/>
            <a:chOff x="1828800" y="3276600"/>
            <a:chExt cx="1635564" cy="457200"/>
          </a:xfrm>
        </p:grpSpPr>
        <p:sp>
          <p:nvSpPr>
            <p:cNvPr id="25" name="Oval 4">
              <a:extLst>
                <a:ext uri="{FF2B5EF4-FFF2-40B4-BE49-F238E27FC236}">
                  <a16:creationId xmlns:a16="http://schemas.microsoft.com/office/drawing/2014/main" id="{26BBD837-E9DE-F87B-6B06-0623CEE58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3276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F2B2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a</a:t>
              </a:r>
            </a:p>
          </p:txBody>
        </p:sp>
        <p:sp>
          <p:nvSpPr>
            <p:cNvPr id="28" name="Oval 8">
              <a:extLst>
                <a:ext uri="{FF2B5EF4-FFF2-40B4-BE49-F238E27FC236}">
                  <a16:creationId xmlns:a16="http://schemas.microsoft.com/office/drawing/2014/main" id="{B05A32F3-1853-E50D-188C-797540EE7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7164" y="3276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F2B2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b</a:t>
              </a:r>
            </a:p>
          </p:txBody>
        </p:sp>
      </p:grpSp>
      <p:cxnSp>
        <p:nvCxnSpPr>
          <p:cNvPr id="41" name="AutoShape 12">
            <a:extLst>
              <a:ext uri="{FF2B5EF4-FFF2-40B4-BE49-F238E27FC236}">
                <a16:creationId xmlns:a16="http://schemas.microsoft.com/office/drawing/2014/main" id="{0CC5DBA5-617D-C148-6B62-11248E7571F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34126" y="6289040"/>
            <a:ext cx="7429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9">
            <a:extLst>
              <a:ext uri="{FF2B5EF4-FFF2-40B4-BE49-F238E27FC236}">
                <a16:creationId xmlns:a16="http://schemas.microsoft.com/office/drawing/2014/main" id="{15C36745-B7D3-0474-0AF6-69FBE8D571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60796" y="6253424"/>
            <a:ext cx="764306" cy="740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E84DA4E-BF43-6E70-3967-7BDD00150DE3}"/>
              </a:ext>
            </a:extLst>
          </p:cNvPr>
          <p:cNvGrpSpPr/>
          <p:nvPr/>
        </p:nvGrpSpPr>
        <p:grpSpPr>
          <a:xfrm>
            <a:off x="2860976" y="6096000"/>
            <a:ext cx="1216426" cy="457200"/>
            <a:chOff x="3525520" y="5339080"/>
            <a:chExt cx="1216426" cy="4572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613393-28AB-C239-FADC-B3D8DC73C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4746" y="533908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F2B2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c</a:t>
              </a:r>
            </a:p>
          </p:txBody>
        </p:sp>
        <p:cxnSp>
          <p:nvCxnSpPr>
            <p:cNvPr id="32" name="AutoShape 12">
              <a:extLst>
                <a:ext uri="{FF2B5EF4-FFF2-40B4-BE49-F238E27FC236}">
                  <a16:creationId xmlns:a16="http://schemas.microsoft.com/office/drawing/2014/main" id="{FC778D1C-87CF-E422-2EB7-8A6A9F3C4A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25520" y="5542280"/>
              <a:ext cx="742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068927F-8B3B-2F61-56B5-08232D479452}"/>
              </a:ext>
            </a:extLst>
          </p:cNvPr>
          <p:cNvGrpSpPr/>
          <p:nvPr/>
        </p:nvGrpSpPr>
        <p:grpSpPr>
          <a:xfrm>
            <a:off x="4096452" y="6096000"/>
            <a:ext cx="3675948" cy="457200"/>
            <a:chOff x="4760996" y="5339080"/>
            <a:chExt cx="3675948" cy="4572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ADC821F-F6FC-E830-CE83-ADE00E89B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3946" y="533908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F2B2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E5C6937-EC78-CF52-DD9D-39868BF8D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4760" y="533908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F2B2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e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4516250-A425-905C-6DA0-66B0C955B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9744" y="533908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F2B2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f</a:t>
              </a:r>
            </a:p>
          </p:txBody>
        </p:sp>
        <p:cxnSp>
          <p:nvCxnSpPr>
            <p:cNvPr id="33" name="AutoShape 12">
              <a:extLst>
                <a:ext uri="{FF2B5EF4-FFF2-40B4-BE49-F238E27FC236}">
                  <a16:creationId xmlns:a16="http://schemas.microsoft.com/office/drawing/2014/main" id="{9789776C-3BE2-7B2A-F846-1FAD581A660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60996" y="5562600"/>
              <a:ext cx="742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12">
              <a:extLst>
                <a:ext uri="{FF2B5EF4-FFF2-40B4-BE49-F238E27FC236}">
                  <a16:creationId xmlns:a16="http://schemas.microsoft.com/office/drawing/2014/main" id="{921547D4-71A9-FDA8-E426-0DEAF71663C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62760" y="5582920"/>
              <a:ext cx="742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12">
              <a:extLst>
                <a:ext uri="{FF2B5EF4-FFF2-40B4-BE49-F238E27FC236}">
                  <a16:creationId xmlns:a16="http://schemas.microsoft.com/office/drawing/2014/main" id="{5A6CEC39-A1DA-5263-CDC4-065DDC91B41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31948" y="5603240"/>
              <a:ext cx="742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8343A30-B47F-00CE-81E7-17F1185AD87C}"/>
              </a:ext>
            </a:extLst>
          </p:cNvPr>
          <p:cNvSpPr/>
          <p:nvPr/>
        </p:nvSpPr>
        <p:spPr bwMode="auto">
          <a:xfrm>
            <a:off x="1447436" y="5703979"/>
            <a:ext cx="2428240" cy="410014"/>
          </a:xfrm>
          <a:custGeom>
            <a:avLst/>
            <a:gdLst>
              <a:gd name="connsiteX0" fmla="*/ 0 w 3011032"/>
              <a:gd name="connsiteY0" fmla="*/ 1344813 h 1405773"/>
              <a:gd name="connsiteX1" fmla="*/ 640080 w 3011032"/>
              <a:gd name="connsiteY1" fmla="*/ 95133 h 1405773"/>
              <a:gd name="connsiteX2" fmla="*/ 2265680 w 3011032"/>
              <a:gd name="connsiteY2" fmla="*/ 206893 h 1405773"/>
              <a:gd name="connsiteX3" fmla="*/ 2956560 w 3011032"/>
              <a:gd name="connsiteY3" fmla="*/ 1161933 h 1405773"/>
              <a:gd name="connsiteX4" fmla="*/ 2915920 w 3011032"/>
              <a:gd name="connsiteY4" fmla="*/ 1405773 h 1405773"/>
              <a:gd name="connsiteX0" fmla="*/ 0 w 2915920"/>
              <a:gd name="connsiteY0" fmla="*/ 1355326 h 1416286"/>
              <a:gd name="connsiteX1" fmla="*/ 640080 w 2915920"/>
              <a:gd name="connsiteY1" fmla="*/ 105646 h 1416286"/>
              <a:gd name="connsiteX2" fmla="*/ 2265680 w 2915920"/>
              <a:gd name="connsiteY2" fmla="*/ 217406 h 1416286"/>
              <a:gd name="connsiteX3" fmla="*/ 2915920 w 2915920"/>
              <a:gd name="connsiteY3" fmla="*/ 1416286 h 1416286"/>
              <a:gd name="connsiteX0" fmla="*/ 0 w 2915920"/>
              <a:gd name="connsiteY0" fmla="*/ 1260958 h 1321918"/>
              <a:gd name="connsiteX1" fmla="*/ 640080 w 2915920"/>
              <a:gd name="connsiteY1" fmla="*/ 11278 h 1321918"/>
              <a:gd name="connsiteX2" fmla="*/ 1879600 w 2915920"/>
              <a:gd name="connsiteY2" fmla="*/ 681838 h 1321918"/>
              <a:gd name="connsiteX3" fmla="*/ 2915920 w 2915920"/>
              <a:gd name="connsiteY3" fmla="*/ 1321918 h 1321918"/>
              <a:gd name="connsiteX0" fmla="*/ 0 w 2915920"/>
              <a:gd name="connsiteY0" fmla="*/ 1131293 h 1192253"/>
              <a:gd name="connsiteX1" fmla="*/ 690880 w 2915920"/>
              <a:gd name="connsiteY1" fmla="*/ 13693 h 1192253"/>
              <a:gd name="connsiteX2" fmla="*/ 1879600 w 2915920"/>
              <a:gd name="connsiteY2" fmla="*/ 552173 h 1192253"/>
              <a:gd name="connsiteX3" fmla="*/ 2915920 w 2915920"/>
              <a:gd name="connsiteY3" fmla="*/ 1192253 h 1192253"/>
              <a:gd name="connsiteX0" fmla="*/ 0 w 2915920"/>
              <a:gd name="connsiteY0" fmla="*/ 1140558 h 1201518"/>
              <a:gd name="connsiteX1" fmla="*/ 690880 w 2915920"/>
              <a:gd name="connsiteY1" fmla="*/ 22958 h 1201518"/>
              <a:gd name="connsiteX2" fmla="*/ 1991360 w 2915920"/>
              <a:gd name="connsiteY2" fmla="*/ 449678 h 1201518"/>
              <a:gd name="connsiteX3" fmla="*/ 2915920 w 2915920"/>
              <a:gd name="connsiteY3" fmla="*/ 1201518 h 1201518"/>
              <a:gd name="connsiteX0" fmla="*/ 0 w 2915920"/>
              <a:gd name="connsiteY0" fmla="*/ 1117727 h 1178687"/>
              <a:gd name="connsiteX1" fmla="*/ 690880 w 2915920"/>
              <a:gd name="connsiteY1" fmla="*/ 127 h 1178687"/>
              <a:gd name="connsiteX2" fmla="*/ 2915920 w 2915920"/>
              <a:gd name="connsiteY2" fmla="*/ 1178687 h 1178687"/>
              <a:gd name="connsiteX0" fmla="*/ 0 w 2915920"/>
              <a:gd name="connsiteY0" fmla="*/ 943540 h 1004500"/>
              <a:gd name="connsiteX1" fmla="*/ 1349707 w 2915920"/>
              <a:gd name="connsiteY1" fmla="*/ 179 h 1004500"/>
              <a:gd name="connsiteX2" fmla="*/ 2915920 w 2915920"/>
              <a:gd name="connsiteY2" fmla="*/ 1004500 h 1004500"/>
              <a:gd name="connsiteX0" fmla="*/ 0 w 2915920"/>
              <a:gd name="connsiteY0" fmla="*/ 943540 h 1004500"/>
              <a:gd name="connsiteX1" fmla="*/ 1349707 w 2915920"/>
              <a:gd name="connsiteY1" fmla="*/ 179 h 1004500"/>
              <a:gd name="connsiteX2" fmla="*/ 2915920 w 2915920"/>
              <a:gd name="connsiteY2" fmla="*/ 1004500 h 100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5920" h="1004500">
                <a:moveTo>
                  <a:pt x="0" y="943540"/>
                </a:moveTo>
                <a:cubicBezTo>
                  <a:pt x="131233" y="413526"/>
                  <a:pt x="863720" y="-9981"/>
                  <a:pt x="1349707" y="179"/>
                </a:cubicBezTo>
                <a:cubicBezTo>
                  <a:pt x="1835694" y="10339"/>
                  <a:pt x="2635378" y="435382"/>
                  <a:pt x="2915920" y="1004500"/>
                </a:cubicBezTo>
              </a:path>
            </a:pathLst>
          </a:custGeom>
          <a:noFill/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0F7A016-653F-FE32-B58E-B1BBC0C8A1F4}"/>
              </a:ext>
            </a:extLst>
          </p:cNvPr>
          <p:cNvSpPr/>
          <p:nvPr/>
        </p:nvSpPr>
        <p:spPr bwMode="auto">
          <a:xfrm>
            <a:off x="1428386" y="5673498"/>
            <a:ext cx="3590290" cy="440483"/>
          </a:xfrm>
          <a:custGeom>
            <a:avLst/>
            <a:gdLst>
              <a:gd name="connsiteX0" fmla="*/ 0 w 3011032"/>
              <a:gd name="connsiteY0" fmla="*/ 1344813 h 1405773"/>
              <a:gd name="connsiteX1" fmla="*/ 640080 w 3011032"/>
              <a:gd name="connsiteY1" fmla="*/ 95133 h 1405773"/>
              <a:gd name="connsiteX2" fmla="*/ 2265680 w 3011032"/>
              <a:gd name="connsiteY2" fmla="*/ 206893 h 1405773"/>
              <a:gd name="connsiteX3" fmla="*/ 2956560 w 3011032"/>
              <a:gd name="connsiteY3" fmla="*/ 1161933 h 1405773"/>
              <a:gd name="connsiteX4" fmla="*/ 2915920 w 3011032"/>
              <a:gd name="connsiteY4" fmla="*/ 1405773 h 1405773"/>
              <a:gd name="connsiteX0" fmla="*/ 0 w 2915920"/>
              <a:gd name="connsiteY0" fmla="*/ 1355326 h 1416286"/>
              <a:gd name="connsiteX1" fmla="*/ 640080 w 2915920"/>
              <a:gd name="connsiteY1" fmla="*/ 105646 h 1416286"/>
              <a:gd name="connsiteX2" fmla="*/ 2265680 w 2915920"/>
              <a:gd name="connsiteY2" fmla="*/ 217406 h 1416286"/>
              <a:gd name="connsiteX3" fmla="*/ 2915920 w 2915920"/>
              <a:gd name="connsiteY3" fmla="*/ 1416286 h 1416286"/>
              <a:gd name="connsiteX0" fmla="*/ 0 w 2915920"/>
              <a:gd name="connsiteY0" fmla="*/ 1260958 h 1321918"/>
              <a:gd name="connsiteX1" fmla="*/ 640080 w 2915920"/>
              <a:gd name="connsiteY1" fmla="*/ 11278 h 1321918"/>
              <a:gd name="connsiteX2" fmla="*/ 1879600 w 2915920"/>
              <a:gd name="connsiteY2" fmla="*/ 681838 h 1321918"/>
              <a:gd name="connsiteX3" fmla="*/ 2915920 w 2915920"/>
              <a:gd name="connsiteY3" fmla="*/ 1321918 h 1321918"/>
              <a:gd name="connsiteX0" fmla="*/ 0 w 2915920"/>
              <a:gd name="connsiteY0" fmla="*/ 1131293 h 1192253"/>
              <a:gd name="connsiteX1" fmla="*/ 690880 w 2915920"/>
              <a:gd name="connsiteY1" fmla="*/ 13693 h 1192253"/>
              <a:gd name="connsiteX2" fmla="*/ 1879600 w 2915920"/>
              <a:gd name="connsiteY2" fmla="*/ 552173 h 1192253"/>
              <a:gd name="connsiteX3" fmla="*/ 2915920 w 2915920"/>
              <a:gd name="connsiteY3" fmla="*/ 1192253 h 1192253"/>
              <a:gd name="connsiteX0" fmla="*/ 0 w 2915920"/>
              <a:gd name="connsiteY0" fmla="*/ 1140558 h 1201518"/>
              <a:gd name="connsiteX1" fmla="*/ 690880 w 2915920"/>
              <a:gd name="connsiteY1" fmla="*/ 22958 h 1201518"/>
              <a:gd name="connsiteX2" fmla="*/ 1991360 w 2915920"/>
              <a:gd name="connsiteY2" fmla="*/ 449678 h 1201518"/>
              <a:gd name="connsiteX3" fmla="*/ 2915920 w 2915920"/>
              <a:gd name="connsiteY3" fmla="*/ 1201518 h 1201518"/>
              <a:gd name="connsiteX0" fmla="*/ 0 w 2915920"/>
              <a:gd name="connsiteY0" fmla="*/ 1117727 h 1178687"/>
              <a:gd name="connsiteX1" fmla="*/ 690880 w 2915920"/>
              <a:gd name="connsiteY1" fmla="*/ 127 h 1178687"/>
              <a:gd name="connsiteX2" fmla="*/ 2915920 w 2915920"/>
              <a:gd name="connsiteY2" fmla="*/ 1178687 h 1178687"/>
              <a:gd name="connsiteX0" fmla="*/ 0 w 2915920"/>
              <a:gd name="connsiteY0" fmla="*/ 943540 h 1004500"/>
              <a:gd name="connsiteX1" fmla="*/ 1349707 w 2915920"/>
              <a:gd name="connsiteY1" fmla="*/ 179 h 1004500"/>
              <a:gd name="connsiteX2" fmla="*/ 2915920 w 2915920"/>
              <a:gd name="connsiteY2" fmla="*/ 1004500 h 1004500"/>
              <a:gd name="connsiteX0" fmla="*/ 0 w 2915920"/>
              <a:gd name="connsiteY0" fmla="*/ 943540 h 1004500"/>
              <a:gd name="connsiteX1" fmla="*/ 1349707 w 2915920"/>
              <a:gd name="connsiteY1" fmla="*/ 179 h 1004500"/>
              <a:gd name="connsiteX2" fmla="*/ 2915920 w 2915920"/>
              <a:gd name="connsiteY2" fmla="*/ 1004500 h 100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5920" h="1004500">
                <a:moveTo>
                  <a:pt x="0" y="943540"/>
                </a:moveTo>
                <a:cubicBezTo>
                  <a:pt x="131233" y="413526"/>
                  <a:pt x="863720" y="-9981"/>
                  <a:pt x="1349707" y="179"/>
                </a:cubicBezTo>
                <a:cubicBezTo>
                  <a:pt x="1835694" y="10339"/>
                  <a:pt x="2635378" y="435382"/>
                  <a:pt x="2915920" y="1004500"/>
                </a:cubicBezTo>
              </a:path>
            </a:pathLst>
          </a:custGeom>
          <a:noFill/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268882E-CBFA-1C86-A0E0-3F90843EF6B9}"/>
              </a:ext>
            </a:extLst>
          </p:cNvPr>
          <p:cNvSpPr/>
          <p:nvPr/>
        </p:nvSpPr>
        <p:spPr bwMode="auto">
          <a:xfrm>
            <a:off x="1453786" y="5709920"/>
            <a:ext cx="4860290" cy="367036"/>
          </a:xfrm>
          <a:custGeom>
            <a:avLst/>
            <a:gdLst>
              <a:gd name="connsiteX0" fmla="*/ 0 w 3011032"/>
              <a:gd name="connsiteY0" fmla="*/ 1344813 h 1405773"/>
              <a:gd name="connsiteX1" fmla="*/ 640080 w 3011032"/>
              <a:gd name="connsiteY1" fmla="*/ 95133 h 1405773"/>
              <a:gd name="connsiteX2" fmla="*/ 2265680 w 3011032"/>
              <a:gd name="connsiteY2" fmla="*/ 206893 h 1405773"/>
              <a:gd name="connsiteX3" fmla="*/ 2956560 w 3011032"/>
              <a:gd name="connsiteY3" fmla="*/ 1161933 h 1405773"/>
              <a:gd name="connsiteX4" fmla="*/ 2915920 w 3011032"/>
              <a:gd name="connsiteY4" fmla="*/ 1405773 h 1405773"/>
              <a:gd name="connsiteX0" fmla="*/ 0 w 2915920"/>
              <a:gd name="connsiteY0" fmla="*/ 1355326 h 1416286"/>
              <a:gd name="connsiteX1" fmla="*/ 640080 w 2915920"/>
              <a:gd name="connsiteY1" fmla="*/ 105646 h 1416286"/>
              <a:gd name="connsiteX2" fmla="*/ 2265680 w 2915920"/>
              <a:gd name="connsiteY2" fmla="*/ 217406 h 1416286"/>
              <a:gd name="connsiteX3" fmla="*/ 2915920 w 2915920"/>
              <a:gd name="connsiteY3" fmla="*/ 1416286 h 1416286"/>
              <a:gd name="connsiteX0" fmla="*/ 0 w 2915920"/>
              <a:gd name="connsiteY0" fmla="*/ 1260958 h 1321918"/>
              <a:gd name="connsiteX1" fmla="*/ 640080 w 2915920"/>
              <a:gd name="connsiteY1" fmla="*/ 11278 h 1321918"/>
              <a:gd name="connsiteX2" fmla="*/ 1879600 w 2915920"/>
              <a:gd name="connsiteY2" fmla="*/ 681838 h 1321918"/>
              <a:gd name="connsiteX3" fmla="*/ 2915920 w 2915920"/>
              <a:gd name="connsiteY3" fmla="*/ 1321918 h 1321918"/>
              <a:gd name="connsiteX0" fmla="*/ 0 w 2915920"/>
              <a:gd name="connsiteY0" fmla="*/ 1131293 h 1192253"/>
              <a:gd name="connsiteX1" fmla="*/ 690880 w 2915920"/>
              <a:gd name="connsiteY1" fmla="*/ 13693 h 1192253"/>
              <a:gd name="connsiteX2" fmla="*/ 1879600 w 2915920"/>
              <a:gd name="connsiteY2" fmla="*/ 552173 h 1192253"/>
              <a:gd name="connsiteX3" fmla="*/ 2915920 w 2915920"/>
              <a:gd name="connsiteY3" fmla="*/ 1192253 h 1192253"/>
              <a:gd name="connsiteX0" fmla="*/ 0 w 2915920"/>
              <a:gd name="connsiteY0" fmla="*/ 1140558 h 1201518"/>
              <a:gd name="connsiteX1" fmla="*/ 690880 w 2915920"/>
              <a:gd name="connsiteY1" fmla="*/ 22958 h 1201518"/>
              <a:gd name="connsiteX2" fmla="*/ 1991360 w 2915920"/>
              <a:gd name="connsiteY2" fmla="*/ 449678 h 1201518"/>
              <a:gd name="connsiteX3" fmla="*/ 2915920 w 2915920"/>
              <a:gd name="connsiteY3" fmla="*/ 1201518 h 1201518"/>
              <a:gd name="connsiteX0" fmla="*/ 0 w 2915920"/>
              <a:gd name="connsiteY0" fmla="*/ 1117727 h 1178687"/>
              <a:gd name="connsiteX1" fmla="*/ 690880 w 2915920"/>
              <a:gd name="connsiteY1" fmla="*/ 127 h 1178687"/>
              <a:gd name="connsiteX2" fmla="*/ 2915920 w 2915920"/>
              <a:gd name="connsiteY2" fmla="*/ 1178687 h 1178687"/>
              <a:gd name="connsiteX0" fmla="*/ 0 w 2915920"/>
              <a:gd name="connsiteY0" fmla="*/ 943540 h 1004500"/>
              <a:gd name="connsiteX1" fmla="*/ 1349707 w 2915920"/>
              <a:gd name="connsiteY1" fmla="*/ 179 h 1004500"/>
              <a:gd name="connsiteX2" fmla="*/ 2915920 w 2915920"/>
              <a:gd name="connsiteY2" fmla="*/ 1004500 h 1004500"/>
              <a:gd name="connsiteX0" fmla="*/ 0 w 2915920"/>
              <a:gd name="connsiteY0" fmla="*/ 943540 h 1004500"/>
              <a:gd name="connsiteX1" fmla="*/ 1349707 w 2915920"/>
              <a:gd name="connsiteY1" fmla="*/ 179 h 1004500"/>
              <a:gd name="connsiteX2" fmla="*/ 2915920 w 2915920"/>
              <a:gd name="connsiteY2" fmla="*/ 1004500 h 100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5920" h="1004500">
                <a:moveTo>
                  <a:pt x="0" y="943540"/>
                </a:moveTo>
                <a:cubicBezTo>
                  <a:pt x="131233" y="413526"/>
                  <a:pt x="863720" y="-9981"/>
                  <a:pt x="1349707" y="179"/>
                </a:cubicBezTo>
                <a:cubicBezTo>
                  <a:pt x="1835694" y="10339"/>
                  <a:pt x="2635378" y="435382"/>
                  <a:pt x="2915920" y="1004500"/>
                </a:cubicBezTo>
              </a:path>
            </a:pathLst>
          </a:custGeom>
          <a:noFill/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FE83AC24-C784-26D6-EAC9-5D6C76AF363C}"/>
              </a:ext>
            </a:extLst>
          </p:cNvPr>
          <p:cNvSpPr/>
          <p:nvPr/>
        </p:nvSpPr>
        <p:spPr bwMode="auto">
          <a:xfrm>
            <a:off x="1453786" y="5812198"/>
            <a:ext cx="6155690" cy="278722"/>
          </a:xfrm>
          <a:custGeom>
            <a:avLst/>
            <a:gdLst>
              <a:gd name="connsiteX0" fmla="*/ 0 w 3011032"/>
              <a:gd name="connsiteY0" fmla="*/ 1344813 h 1405773"/>
              <a:gd name="connsiteX1" fmla="*/ 640080 w 3011032"/>
              <a:gd name="connsiteY1" fmla="*/ 95133 h 1405773"/>
              <a:gd name="connsiteX2" fmla="*/ 2265680 w 3011032"/>
              <a:gd name="connsiteY2" fmla="*/ 206893 h 1405773"/>
              <a:gd name="connsiteX3" fmla="*/ 2956560 w 3011032"/>
              <a:gd name="connsiteY3" fmla="*/ 1161933 h 1405773"/>
              <a:gd name="connsiteX4" fmla="*/ 2915920 w 3011032"/>
              <a:gd name="connsiteY4" fmla="*/ 1405773 h 1405773"/>
              <a:gd name="connsiteX0" fmla="*/ 0 w 2915920"/>
              <a:gd name="connsiteY0" fmla="*/ 1355326 h 1416286"/>
              <a:gd name="connsiteX1" fmla="*/ 640080 w 2915920"/>
              <a:gd name="connsiteY1" fmla="*/ 105646 h 1416286"/>
              <a:gd name="connsiteX2" fmla="*/ 2265680 w 2915920"/>
              <a:gd name="connsiteY2" fmla="*/ 217406 h 1416286"/>
              <a:gd name="connsiteX3" fmla="*/ 2915920 w 2915920"/>
              <a:gd name="connsiteY3" fmla="*/ 1416286 h 1416286"/>
              <a:gd name="connsiteX0" fmla="*/ 0 w 2915920"/>
              <a:gd name="connsiteY0" fmla="*/ 1260958 h 1321918"/>
              <a:gd name="connsiteX1" fmla="*/ 640080 w 2915920"/>
              <a:gd name="connsiteY1" fmla="*/ 11278 h 1321918"/>
              <a:gd name="connsiteX2" fmla="*/ 1879600 w 2915920"/>
              <a:gd name="connsiteY2" fmla="*/ 681838 h 1321918"/>
              <a:gd name="connsiteX3" fmla="*/ 2915920 w 2915920"/>
              <a:gd name="connsiteY3" fmla="*/ 1321918 h 1321918"/>
              <a:gd name="connsiteX0" fmla="*/ 0 w 2915920"/>
              <a:gd name="connsiteY0" fmla="*/ 1131293 h 1192253"/>
              <a:gd name="connsiteX1" fmla="*/ 690880 w 2915920"/>
              <a:gd name="connsiteY1" fmla="*/ 13693 h 1192253"/>
              <a:gd name="connsiteX2" fmla="*/ 1879600 w 2915920"/>
              <a:gd name="connsiteY2" fmla="*/ 552173 h 1192253"/>
              <a:gd name="connsiteX3" fmla="*/ 2915920 w 2915920"/>
              <a:gd name="connsiteY3" fmla="*/ 1192253 h 1192253"/>
              <a:gd name="connsiteX0" fmla="*/ 0 w 2915920"/>
              <a:gd name="connsiteY0" fmla="*/ 1140558 h 1201518"/>
              <a:gd name="connsiteX1" fmla="*/ 690880 w 2915920"/>
              <a:gd name="connsiteY1" fmla="*/ 22958 h 1201518"/>
              <a:gd name="connsiteX2" fmla="*/ 1991360 w 2915920"/>
              <a:gd name="connsiteY2" fmla="*/ 449678 h 1201518"/>
              <a:gd name="connsiteX3" fmla="*/ 2915920 w 2915920"/>
              <a:gd name="connsiteY3" fmla="*/ 1201518 h 1201518"/>
              <a:gd name="connsiteX0" fmla="*/ 0 w 2915920"/>
              <a:gd name="connsiteY0" fmla="*/ 1117727 h 1178687"/>
              <a:gd name="connsiteX1" fmla="*/ 690880 w 2915920"/>
              <a:gd name="connsiteY1" fmla="*/ 127 h 1178687"/>
              <a:gd name="connsiteX2" fmla="*/ 2915920 w 2915920"/>
              <a:gd name="connsiteY2" fmla="*/ 1178687 h 1178687"/>
              <a:gd name="connsiteX0" fmla="*/ 0 w 2915920"/>
              <a:gd name="connsiteY0" fmla="*/ 943540 h 1004500"/>
              <a:gd name="connsiteX1" fmla="*/ 1349707 w 2915920"/>
              <a:gd name="connsiteY1" fmla="*/ 179 h 1004500"/>
              <a:gd name="connsiteX2" fmla="*/ 2915920 w 2915920"/>
              <a:gd name="connsiteY2" fmla="*/ 1004500 h 1004500"/>
              <a:gd name="connsiteX0" fmla="*/ 0 w 2915920"/>
              <a:gd name="connsiteY0" fmla="*/ 943540 h 1004500"/>
              <a:gd name="connsiteX1" fmla="*/ 1349707 w 2915920"/>
              <a:gd name="connsiteY1" fmla="*/ 179 h 1004500"/>
              <a:gd name="connsiteX2" fmla="*/ 2915920 w 2915920"/>
              <a:gd name="connsiteY2" fmla="*/ 1004500 h 100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5920" h="1004500">
                <a:moveTo>
                  <a:pt x="0" y="943540"/>
                </a:moveTo>
                <a:cubicBezTo>
                  <a:pt x="131233" y="413526"/>
                  <a:pt x="863720" y="-9981"/>
                  <a:pt x="1349707" y="179"/>
                </a:cubicBezTo>
                <a:cubicBezTo>
                  <a:pt x="1835694" y="10339"/>
                  <a:pt x="2635378" y="435382"/>
                  <a:pt x="2915920" y="1004500"/>
                </a:cubicBezTo>
              </a:path>
            </a:pathLst>
          </a:custGeom>
          <a:noFill/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15B0B89-FD94-1B05-C100-35A749334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8402" y="606044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g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70E055-0B7B-6AFB-AFC1-ECD046D617F2}"/>
              </a:ext>
            </a:extLst>
          </p:cNvPr>
          <p:cNvGrpSpPr/>
          <p:nvPr/>
        </p:nvGrpSpPr>
        <p:grpSpPr>
          <a:xfrm>
            <a:off x="1558301" y="6410237"/>
            <a:ext cx="7649204" cy="364036"/>
            <a:chOff x="1558301" y="6410237"/>
            <a:chExt cx="7649204" cy="36403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79677B9-073D-D10C-D58B-10387BB8F49D}"/>
                </a:ext>
              </a:extLst>
            </p:cNvPr>
            <p:cNvSpPr/>
            <p:nvPr/>
          </p:nvSpPr>
          <p:spPr>
            <a:xfrm rot="1372463">
              <a:off x="1558301" y="6499385"/>
              <a:ext cx="486404" cy="274888"/>
            </a:xfrm>
            <a:custGeom>
              <a:avLst/>
              <a:gdLst>
                <a:gd name="connsiteX0" fmla="*/ 520 w 680154"/>
                <a:gd name="connsiteY0" fmla="*/ 249224 h 485309"/>
                <a:gd name="connsiteX1" fmla="*/ 383761 w 680154"/>
                <a:gd name="connsiteY1" fmla="*/ 484548 h 485309"/>
                <a:gd name="connsiteX2" fmla="*/ 679597 w 680154"/>
                <a:gd name="connsiteY2" fmla="*/ 168542 h 485309"/>
                <a:gd name="connsiteX3" fmla="*/ 309803 w 680154"/>
                <a:gd name="connsiteY3" fmla="*/ 454 h 485309"/>
                <a:gd name="connsiteX4" fmla="*/ 520 w 680154"/>
                <a:gd name="connsiteY4" fmla="*/ 249224 h 485309"/>
                <a:gd name="connsiteX0" fmla="*/ 66153 w 745787"/>
                <a:gd name="connsiteY0" fmla="*/ 249224 h 489961"/>
                <a:gd name="connsiteX1" fmla="*/ 449394 w 745787"/>
                <a:gd name="connsiteY1" fmla="*/ 484548 h 489961"/>
                <a:gd name="connsiteX2" fmla="*/ 745230 w 745787"/>
                <a:gd name="connsiteY2" fmla="*/ 168542 h 489961"/>
                <a:gd name="connsiteX3" fmla="*/ 375436 w 745787"/>
                <a:gd name="connsiteY3" fmla="*/ 454 h 489961"/>
                <a:gd name="connsiteX4" fmla="*/ 66153 w 745787"/>
                <a:gd name="connsiteY4" fmla="*/ 249224 h 489961"/>
                <a:gd name="connsiteX0" fmla="*/ 375 w 679795"/>
                <a:gd name="connsiteY0" fmla="*/ 249224 h 423773"/>
                <a:gd name="connsiteX1" fmla="*/ 256229 w 679795"/>
                <a:gd name="connsiteY1" fmla="*/ 422704 h 423773"/>
                <a:gd name="connsiteX2" fmla="*/ 679452 w 679795"/>
                <a:gd name="connsiteY2" fmla="*/ 168542 h 423773"/>
                <a:gd name="connsiteX3" fmla="*/ 309658 w 679795"/>
                <a:gd name="connsiteY3" fmla="*/ 454 h 423773"/>
                <a:gd name="connsiteX4" fmla="*/ 375 w 679795"/>
                <a:gd name="connsiteY4" fmla="*/ 249224 h 423773"/>
                <a:gd name="connsiteX0" fmla="*/ 324 w 709147"/>
                <a:gd name="connsiteY0" fmla="*/ 125647 h 423023"/>
                <a:gd name="connsiteX1" fmla="*/ 285576 w 709147"/>
                <a:gd name="connsiteY1" fmla="*/ 422816 h 423023"/>
                <a:gd name="connsiteX2" fmla="*/ 708799 w 709147"/>
                <a:gd name="connsiteY2" fmla="*/ 168654 h 423023"/>
                <a:gd name="connsiteX3" fmla="*/ 339005 w 709147"/>
                <a:gd name="connsiteY3" fmla="*/ 566 h 423023"/>
                <a:gd name="connsiteX4" fmla="*/ 324 w 709147"/>
                <a:gd name="connsiteY4" fmla="*/ 125647 h 423023"/>
                <a:gd name="connsiteX0" fmla="*/ 21 w 708892"/>
                <a:gd name="connsiteY0" fmla="*/ 125576 h 361209"/>
                <a:gd name="connsiteX1" fmla="*/ 324469 w 708892"/>
                <a:gd name="connsiteY1" fmla="*/ 360900 h 361209"/>
                <a:gd name="connsiteX2" fmla="*/ 708496 w 708892"/>
                <a:gd name="connsiteY2" fmla="*/ 168583 h 361209"/>
                <a:gd name="connsiteX3" fmla="*/ 338702 w 708892"/>
                <a:gd name="connsiteY3" fmla="*/ 495 h 361209"/>
                <a:gd name="connsiteX4" fmla="*/ 21 w 708892"/>
                <a:gd name="connsiteY4" fmla="*/ 125576 h 36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892" h="361209">
                  <a:moveTo>
                    <a:pt x="21" y="125576"/>
                  </a:moveTo>
                  <a:cubicBezTo>
                    <a:pt x="-2351" y="185643"/>
                    <a:pt x="206390" y="353732"/>
                    <a:pt x="324469" y="360900"/>
                  </a:cubicBezTo>
                  <a:cubicBezTo>
                    <a:pt x="442548" y="368068"/>
                    <a:pt x="720822" y="249265"/>
                    <a:pt x="708496" y="168583"/>
                  </a:cubicBezTo>
                  <a:cubicBezTo>
                    <a:pt x="696170" y="87901"/>
                    <a:pt x="456781" y="7663"/>
                    <a:pt x="338702" y="495"/>
                  </a:cubicBezTo>
                  <a:cubicBezTo>
                    <a:pt x="220623" y="-6673"/>
                    <a:pt x="2393" y="65509"/>
                    <a:pt x="21" y="125576"/>
                  </a:cubicBezTo>
                  <a:close/>
                </a:path>
              </a:pathLst>
            </a:custGeom>
            <a:noFill/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C6F3986-B096-DA90-0182-41D0E2E1F883}"/>
                </a:ext>
              </a:extLst>
            </p:cNvPr>
            <p:cNvSpPr/>
            <p:nvPr/>
          </p:nvSpPr>
          <p:spPr>
            <a:xfrm rot="1372463">
              <a:off x="2700015" y="6484527"/>
              <a:ext cx="486404" cy="274888"/>
            </a:xfrm>
            <a:custGeom>
              <a:avLst/>
              <a:gdLst>
                <a:gd name="connsiteX0" fmla="*/ 520 w 680154"/>
                <a:gd name="connsiteY0" fmla="*/ 249224 h 485309"/>
                <a:gd name="connsiteX1" fmla="*/ 383761 w 680154"/>
                <a:gd name="connsiteY1" fmla="*/ 484548 h 485309"/>
                <a:gd name="connsiteX2" fmla="*/ 679597 w 680154"/>
                <a:gd name="connsiteY2" fmla="*/ 168542 h 485309"/>
                <a:gd name="connsiteX3" fmla="*/ 309803 w 680154"/>
                <a:gd name="connsiteY3" fmla="*/ 454 h 485309"/>
                <a:gd name="connsiteX4" fmla="*/ 520 w 680154"/>
                <a:gd name="connsiteY4" fmla="*/ 249224 h 485309"/>
                <a:gd name="connsiteX0" fmla="*/ 66153 w 745787"/>
                <a:gd name="connsiteY0" fmla="*/ 249224 h 489961"/>
                <a:gd name="connsiteX1" fmla="*/ 449394 w 745787"/>
                <a:gd name="connsiteY1" fmla="*/ 484548 h 489961"/>
                <a:gd name="connsiteX2" fmla="*/ 745230 w 745787"/>
                <a:gd name="connsiteY2" fmla="*/ 168542 h 489961"/>
                <a:gd name="connsiteX3" fmla="*/ 375436 w 745787"/>
                <a:gd name="connsiteY3" fmla="*/ 454 h 489961"/>
                <a:gd name="connsiteX4" fmla="*/ 66153 w 745787"/>
                <a:gd name="connsiteY4" fmla="*/ 249224 h 489961"/>
                <a:gd name="connsiteX0" fmla="*/ 375 w 679795"/>
                <a:gd name="connsiteY0" fmla="*/ 249224 h 423773"/>
                <a:gd name="connsiteX1" fmla="*/ 256229 w 679795"/>
                <a:gd name="connsiteY1" fmla="*/ 422704 h 423773"/>
                <a:gd name="connsiteX2" fmla="*/ 679452 w 679795"/>
                <a:gd name="connsiteY2" fmla="*/ 168542 h 423773"/>
                <a:gd name="connsiteX3" fmla="*/ 309658 w 679795"/>
                <a:gd name="connsiteY3" fmla="*/ 454 h 423773"/>
                <a:gd name="connsiteX4" fmla="*/ 375 w 679795"/>
                <a:gd name="connsiteY4" fmla="*/ 249224 h 423773"/>
                <a:gd name="connsiteX0" fmla="*/ 324 w 709147"/>
                <a:gd name="connsiteY0" fmla="*/ 125647 h 423023"/>
                <a:gd name="connsiteX1" fmla="*/ 285576 w 709147"/>
                <a:gd name="connsiteY1" fmla="*/ 422816 h 423023"/>
                <a:gd name="connsiteX2" fmla="*/ 708799 w 709147"/>
                <a:gd name="connsiteY2" fmla="*/ 168654 h 423023"/>
                <a:gd name="connsiteX3" fmla="*/ 339005 w 709147"/>
                <a:gd name="connsiteY3" fmla="*/ 566 h 423023"/>
                <a:gd name="connsiteX4" fmla="*/ 324 w 709147"/>
                <a:gd name="connsiteY4" fmla="*/ 125647 h 423023"/>
                <a:gd name="connsiteX0" fmla="*/ 21 w 708892"/>
                <a:gd name="connsiteY0" fmla="*/ 125576 h 361209"/>
                <a:gd name="connsiteX1" fmla="*/ 324469 w 708892"/>
                <a:gd name="connsiteY1" fmla="*/ 360900 h 361209"/>
                <a:gd name="connsiteX2" fmla="*/ 708496 w 708892"/>
                <a:gd name="connsiteY2" fmla="*/ 168583 h 361209"/>
                <a:gd name="connsiteX3" fmla="*/ 338702 w 708892"/>
                <a:gd name="connsiteY3" fmla="*/ 495 h 361209"/>
                <a:gd name="connsiteX4" fmla="*/ 21 w 708892"/>
                <a:gd name="connsiteY4" fmla="*/ 125576 h 36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892" h="361209">
                  <a:moveTo>
                    <a:pt x="21" y="125576"/>
                  </a:moveTo>
                  <a:cubicBezTo>
                    <a:pt x="-2351" y="185643"/>
                    <a:pt x="206390" y="353732"/>
                    <a:pt x="324469" y="360900"/>
                  </a:cubicBezTo>
                  <a:cubicBezTo>
                    <a:pt x="442548" y="368068"/>
                    <a:pt x="720822" y="249265"/>
                    <a:pt x="708496" y="168583"/>
                  </a:cubicBezTo>
                  <a:cubicBezTo>
                    <a:pt x="696170" y="87901"/>
                    <a:pt x="456781" y="7663"/>
                    <a:pt x="338702" y="495"/>
                  </a:cubicBezTo>
                  <a:cubicBezTo>
                    <a:pt x="220623" y="-6673"/>
                    <a:pt x="2393" y="65509"/>
                    <a:pt x="21" y="125576"/>
                  </a:cubicBezTo>
                  <a:close/>
                </a:path>
              </a:pathLst>
            </a:custGeom>
            <a:noFill/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B2F7AFD-EBB9-4C88-5C46-C6D1D046EC6B}"/>
                </a:ext>
              </a:extLst>
            </p:cNvPr>
            <p:cNvSpPr/>
            <p:nvPr/>
          </p:nvSpPr>
          <p:spPr>
            <a:xfrm rot="1372463">
              <a:off x="3973809" y="6469669"/>
              <a:ext cx="486404" cy="274888"/>
            </a:xfrm>
            <a:custGeom>
              <a:avLst/>
              <a:gdLst>
                <a:gd name="connsiteX0" fmla="*/ 520 w 680154"/>
                <a:gd name="connsiteY0" fmla="*/ 249224 h 485309"/>
                <a:gd name="connsiteX1" fmla="*/ 383761 w 680154"/>
                <a:gd name="connsiteY1" fmla="*/ 484548 h 485309"/>
                <a:gd name="connsiteX2" fmla="*/ 679597 w 680154"/>
                <a:gd name="connsiteY2" fmla="*/ 168542 h 485309"/>
                <a:gd name="connsiteX3" fmla="*/ 309803 w 680154"/>
                <a:gd name="connsiteY3" fmla="*/ 454 h 485309"/>
                <a:gd name="connsiteX4" fmla="*/ 520 w 680154"/>
                <a:gd name="connsiteY4" fmla="*/ 249224 h 485309"/>
                <a:gd name="connsiteX0" fmla="*/ 66153 w 745787"/>
                <a:gd name="connsiteY0" fmla="*/ 249224 h 489961"/>
                <a:gd name="connsiteX1" fmla="*/ 449394 w 745787"/>
                <a:gd name="connsiteY1" fmla="*/ 484548 h 489961"/>
                <a:gd name="connsiteX2" fmla="*/ 745230 w 745787"/>
                <a:gd name="connsiteY2" fmla="*/ 168542 h 489961"/>
                <a:gd name="connsiteX3" fmla="*/ 375436 w 745787"/>
                <a:gd name="connsiteY3" fmla="*/ 454 h 489961"/>
                <a:gd name="connsiteX4" fmla="*/ 66153 w 745787"/>
                <a:gd name="connsiteY4" fmla="*/ 249224 h 489961"/>
                <a:gd name="connsiteX0" fmla="*/ 375 w 679795"/>
                <a:gd name="connsiteY0" fmla="*/ 249224 h 423773"/>
                <a:gd name="connsiteX1" fmla="*/ 256229 w 679795"/>
                <a:gd name="connsiteY1" fmla="*/ 422704 h 423773"/>
                <a:gd name="connsiteX2" fmla="*/ 679452 w 679795"/>
                <a:gd name="connsiteY2" fmla="*/ 168542 h 423773"/>
                <a:gd name="connsiteX3" fmla="*/ 309658 w 679795"/>
                <a:gd name="connsiteY3" fmla="*/ 454 h 423773"/>
                <a:gd name="connsiteX4" fmla="*/ 375 w 679795"/>
                <a:gd name="connsiteY4" fmla="*/ 249224 h 423773"/>
                <a:gd name="connsiteX0" fmla="*/ 324 w 709147"/>
                <a:gd name="connsiteY0" fmla="*/ 125647 h 423023"/>
                <a:gd name="connsiteX1" fmla="*/ 285576 w 709147"/>
                <a:gd name="connsiteY1" fmla="*/ 422816 h 423023"/>
                <a:gd name="connsiteX2" fmla="*/ 708799 w 709147"/>
                <a:gd name="connsiteY2" fmla="*/ 168654 h 423023"/>
                <a:gd name="connsiteX3" fmla="*/ 339005 w 709147"/>
                <a:gd name="connsiteY3" fmla="*/ 566 h 423023"/>
                <a:gd name="connsiteX4" fmla="*/ 324 w 709147"/>
                <a:gd name="connsiteY4" fmla="*/ 125647 h 423023"/>
                <a:gd name="connsiteX0" fmla="*/ 21 w 708892"/>
                <a:gd name="connsiteY0" fmla="*/ 125576 h 361209"/>
                <a:gd name="connsiteX1" fmla="*/ 324469 w 708892"/>
                <a:gd name="connsiteY1" fmla="*/ 360900 h 361209"/>
                <a:gd name="connsiteX2" fmla="*/ 708496 w 708892"/>
                <a:gd name="connsiteY2" fmla="*/ 168583 h 361209"/>
                <a:gd name="connsiteX3" fmla="*/ 338702 w 708892"/>
                <a:gd name="connsiteY3" fmla="*/ 495 h 361209"/>
                <a:gd name="connsiteX4" fmla="*/ 21 w 708892"/>
                <a:gd name="connsiteY4" fmla="*/ 125576 h 36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892" h="361209">
                  <a:moveTo>
                    <a:pt x="21" y="125576"/>
                  </a:moveTo>
                  <a:cubicBezTo>
                    <a:pt x="-2351" y="185643"/>
                    <a:pt x="206390" y="353732"/>
                    <a:pt x="324469" y="360900"/>
                  </a:cubicBezTo>
                  <a:cubicBezTo>
                    <a:pt x="442548" y="368068"/>
                    <a:pt x="720822" y="249265"/>
                    <a:pt x="708496" y="168583"/>
                  </a:cubicBezTo>
                  <a:cubicBezTo>
                    <a:pt x="696170" y="87901"/>
                    <a:pt x="456781" y="7663"/>
                    <a:pt x="338702" y="495"/>
                  </a:cubicBezTo>
                  <a:cubicBezTo>
                    <a:pt x="220623" y="-6673"/>
                    <a:pt x="2393" y="65509"/>
                    <a:pt x="21" y="125576"/>
                  </a:cubicBezTo>
                  <a:close/>
                </a:path>
              </a:pathLst>
            </a:custGeom>
            <a:noFill/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6D3A3D9-022F-2564-15D7-210E3ECF520A}"/>
                </a:ext>
              </a:extLst>
            </p:cNvPr>
            <p:cNvSpPr/>
            <p:nvPr/>
          </p:nvSpPr>
          <p:spPr>
            <a:xfrm rot="1372463">
              <a:off x="5194295" y="6454811"/>
              <a:ext cx="486404" cy="274888"/>
            </a:xfrm>
            <a:custGeom>
              <a:avLst/>
              <a:gdLst>
                <a:gd name="connsiteX0" fmla="*/ 520 w 680154"/>
                <a:gd name="connsiteY0" fmla="*/ 249224 h 485309"/>
                <a:gd name="connsiteX1" fmla="*/ 383761 w 680154"/>
                <a:gd name="connsiteY1" fmla="*/ 484548 h 485309"/>
                <a:gd name="connsiteX2" fmla="*/ 679597 w 680154"/>
                <a:gd name="connsiteY2" fmla="*/ 168542 h 485309"/>
                <a:gd name="connsiteX3" fmla="*/ 309803 w 680154"/>
                <a:gd name="connsiteY3" fmla="*/ 454 h 485309"/>
                <a:gd name="connsiteX4" fmla="*/ 520 w 680154"/>
                <a:gd name="connsiteY4" fmla="*/ 249224 h 485309"/>
                <a:gd name="connsiteX0" fmla="*/ 66153 w 745787"/>
                <a:gd name="connsiteY0" fmla="*/ 249224 h 489961"/>
                <a:gd name="connsiteX1" fmla="*/ 449394 w 745787"/>
                <a:gd name="connsiteY1" fmla="*/ 484548 h 489961"/>
                <a:gd name="connsiteX2" fmla="*/ 745230 w 745787"/>
                <a:gd name="connsiteY2" fmla="*/ 168542 h 489961"/>
                <a:gd name="connsiteX3" fmla="*/ 375436 w 745787"/>
                <a:gd name="connsiteY3" fmla="*/ 454 h 489961"/>
                <a:gd name="connsiteX4" fmla="*/ 66153 w 745787"/>
                <a:gd name="connsiteY4" fmla="*/ 249224 h 489961"/>
                <a:gd name="connsiteX0" fmla="*/ 375 w 679795"/>
                <a:gd name="connsiteY0" fmla="*/ 249224 h 423773"/>
                <a:gd name="connsiteX1" fmla="*/ 256229 w 679795"/>
                <a:gd name="connsiteY1" fmla="*/ 422704 h 423773"/>
                <a:gd name="connsiteX2" fmla="*/ 679452 w 679795"/>
                <a:gd name="connsiteY2" fmla="*/ 168542 h 423773"/>
                <a:gd name="connsiteX3" fmla="*/ 309658 w 679795"/>
                <a:gd name="connsiteY3" fmla="*/ 454 h 423773"/>
                <a:gd name="connsiteX4" fmla="*/ 375 w 679795"/>
                <a:gd name="connsiteY4" fmla="*/ 249224 h 423773"/>
                <a:gd name="connsiteX0" fmla="*/ 324 w 709147"/>
                <a:gd name="connsiteY0" fmla="*/ 125647 h 423023"/>
                <a:gd name="connsiteX1" fmla="*/ 285576 w 709147"/>
                <a:gd name="connsiteY1" fmla="*/ 422816 h 423023"/>
                <a:gd name="connsiteX2" fmla="*/ 708799 w 709147"/>
                <a:gd name="connsiteY2" fmla="*/ 168654 h 423023"/>
                <a:gd name="connsiteX3" fmla="*/ 339005 w 709147"/>
                <a:gd name="connsiteY3" fmla="*/ 566 h 423023"/>
                <a:gd name="connsiteX4" fmla="*/ 324 w 709147"/>
                <a:gd name="connsiteY4" fmla="*/ 125647 h 423023"/>
                <a:gd name="connsiteX0" fmla="*/ 21 w 708892"/>
                <a:gd name="connsiteY0" fmla="*/ 125576 h 361209"/>
                <a:gd name="connsiteX1" fmla="*/ 324469 w 708892"/>
                <a:gd name="connsiteY1" fmla="*/ 360900 h 361209"/>
                <a:gd name="connsiteX2" fmla="*/ 708496 w 708892"/>
                <a:gd name="connsiteY2" fmla="*/ 168583 h 361209"/>
                <a:gd name="connsiteX3" fmla="*/ 338702 w 708892"/>
                <a:gd name="connsiteY3" fmla="*/ 495 h 361209"/>
                <a:gd name="connsiteX4" fmla="*/ 21 w 708892"/>
                <a:gd name="connsiteY4" fmla="*/ 125576 h 36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892" h="361209">
                  <a:moveTo>
                    <a:pt x="21" y="125576"/>
                  </a:moveTo>
                  <a:cubicBezTo>
                    <a:pt x="-2351" y="185643"/>
                    <a:pt x="206390" y="353732"/>
                    <a:pt x="324469" y="360900"/>
                  </a:cubicBezTo>
                  <a:cubicBezTo>
                    <a:pt x="442548" y="368068"/>
                    <a:pt x="720822" y="249265"/>
                    <a:pt x="708496" y="168583"/>
                  </a:cubicBezTo>
                  <a:cubicBezTo>
                    <a:pt x="696170" y="87901"/>
                    <a:pt x="456781" y="7663"/>
                    <a:pt x="338702" y="495"/>
                  </a:cubicBezTo>
                  <a:cubicBezTo>
                    <a:pt x="220623" y="-6673"/>
                    <a:pt x="2393" y="65509"/>
                    <a:pt x="21" y="125576"/>
                  </a:cubicBezTo>
                  <a:close/>
                </a:path>
              </a:pathLst>
            </a:custGeom>
            <a:noFill/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A48BF67-E996-3D88-BB36-FD9BAB2AC381}"/>
                </a:ext>
              </a:extLst>
            </p:cNvPr>
            <p:cNvSpPr/>
            <p:nvPr/>
          </p:nvSpPr>
          <p:spPr>
            <a:xfrm rot="1372463">
              <a:off x="6506221" y="6439953"/>
              <a:ext cx="486404" cy="274888"/>
            </a:xfrm>
            <a:custGeom>
              <a:avLst/>
              <a:gdLst>
                <a:gd name="connsiteX0" fmla="*/ 520 w 680154"/>
                <a:gd name="connsiteY0" fmla="*/ 249224 h 485309"/>
                <a:gd name="connsiteX1" fmla="*/ 383761 w 680154"/>
                <a:gd name="connsiteY1" fmla="*/ 484548 h 485309"/>
                <a:gd name="connsiteX2" fmla="*/ 679597 w 680154"/>
                <a:gd name="connsiteY2" fmla="*/ 168542 h 485309"/>
                <a:gd name="connsiteX3" fmla="*/ 309803 w 680154"/>
                <a:gd name="connsiteY3" fmla="*/ 454 h 485309"/>
                <a:gd name="connsiteX4" fmla="*/ 520 w 680154"/>
                <a:gd name="connsiteY4" fmla="*/ 249224 h 485309"/>
                <a:gd name="connsiteX0" fmla="*/ 66153 w 745787"/>
                <a:gd name="connsiteY0" fmla="*/ 249224 h 489961"/>
                <a:gd name="connsiteX1" fmla="*/ 449394 w 745787"/>
                <a:gd name="connsiteY1" fmla="*/ 484548 h 489961"/>
                <a:gd name="connsiteX2" fmla="*/ 745230 w 745787"/>
                <a:gd name="connsiteY2" fmla="*/ 168542 h 489961"/>
                <a:gd name="connsiteX3" fmla="*/ 375436 w 745787"/>
                <a:gd name="connsiteY3" fmla="*/ 454 h 489961"/>
                <a:gd name="connsiteX4" fmla="*/ 66153 w 745787"/>
                <a:gd name="connsiteY4" fmla="*/ 249224 h 489961"/>
                <a:gd name="connsiteX0" fmla="*/ 375 w 679795"/>
                <a:gd name="connsiteY0" fmla="*/ 249224 h 423773"/>
                <a:gd name="connsiteX1" fmla="*/ 256229 w 679795"/>
                <a:gd name="connsiteY1" fmla="*/ 422704 h 423773"/>
                <a:gd name="connsiteX2" fmla="*/ 679452 w 679795"/>
                <a:gd name="connsiteY2" fmla="*/ 168542 h 423773"/>
                <a:gd name="connsiteX3" fmla="*/ 309658 w 679795"/>
                <a:gd name="connsiteY3" fmla="*/ 454 h 423773"/>
                <a:gd name="connsiteX4" fmla="*/ 375 w 679795"/>
                <a:gd name="connsiteY4" fmla="*/ 249224 h 423773"/>
                <a:gd name="connsiteX0" fmla="*/ 324 w 709147"/>
                <a:gd name="connsiteY0" fmla="*/ 125647 h 423023"/>
                <a:gd name="connsiteX1" fmla="*/ 285576 w 709147"/>
                <a:gd name="connsiteY1" fmla="*/ 422816 h 423023"/>
                <a:gd name="connsiteX2" fmla="*/ 708799 w 709147"/>
                <a:gd name="connsiteY2" fmla="*/ 168654 h 423023"/>
                <a:gd name="connsiteX3" fmla="*/ 339005 w 709147"/>
                <a:gd name="connsiteY3" fmla="*/ 566 h 423023"/>
                <a:gd name="connsiteX4" fmla="*/ 324 w 709147"/>
                <a:gd name="connsiteY4" fmla="*/ 125647 h 423023"/>
                <a:gd name="connsiteX0" fmla="*/ 21 w 708892"/>
                <a:gd name="connsiteY0" fmla="*/ 125576 h 361209"/>
                <a:gd name="connsiteX1" fmla="*/ 324469 w 708892"/>
                <a:gd name="connsiteY1" fmla="*/ 360900 h 361209"/>
                <a:gd name="connsiteX2" fmla="*/ 708496 w 708892"/>
                <a:gd name="connsiteY2" fmla="*/ 168583 h 361209"/>
                <a:gd name="connsiteX3" fmla="*/ 338702 w 708892"/>
                <a:gd name="connsiteY3" fmla="*/ 495 h 361209"/>
                <a:gd name="connsiteX4" fmla="*/ 21 w 708892"/>
                <a:gd name="connsiteY4" fmla="*/ 125576 h 36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892" h="361209">
                  <a:moveTo>
                    <a:pt x="21" y="125576"/>
                  </a:moveTo>
                  <a:cubicBezTo>
                    <a:pt x="-2351" y="185643"/>
                    <a:pt x="206390" y="353732"/>
                    <a:pt x="324469" y="360900"/>
                  </a:cubicBezTo>
                  <a:cubicBezTo>
                    <a:pt x="442548" y="368068"/>
                    <a:pt x="720822" y="249265"/>
                    <a:pt x="708496" y="168583"/>
                  </a:cubicBezTo>
                  <a:cubicBezTo>
                    <a:pt x="696170" y="87901"/>
                    <a:pt x="456781" y="7663"/>
                    <a:pt x="338702" y="495"/>
                  </a:cubicBezTo>
                  <a:cubicBezTo>
                    <a:pt x="220623" y="-6673"/>
                    <a:pt x="2393" y="65509"/>
                    <a:pt x="21" y="125576"/>
                  </a:cubicBezTo>
                  <a:close/>
                </a:path>
              </a:pathLst>
            </a:custGeom>
            <a:noFill/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33F4193-6E5F-108B-D68A-41B3653126F7}"/>
                </a:ext>
              </a:extLst>
            </p:cNvPr>
            <p:cNvSpPr/>
            <p:nvPr/>
          </p:nvSpPr>
          <p:spPr>
            <a:xfrm rot="1372463">
              <a:off x="7736867" y="6425095"/>
              <a:ext cx="486404" cy="274888"/>
            </a:xfrm>
            <a:custGeom>
              <a:avLst/>
              <a:gdLst>
                <a:gd name="connsiteX0" fmla="*/ 520 w 680154"/>
                <a:gd name="connsiteY0" fmla="*/ 249224 h 485309"/>
                <a:gd name="connsiteX1" fmla="*/ 383761 w 680154"/>
                <a:gd name="connsiteY1" fmla="*/ 484548 h 485309"/>
                <a:gd name="connsiteX2" fmla="*/ 679597 w 680154"/>
                <a:gd name="connsiteY2" fmla="*/ 168542 h 485309"/>
                <a:gd name="connsiteX3" fmla="*/ 309803 w 680154"/>
                <a:gd name="connsiteY3" fmla="*/ 454 h 485309"/>
                <a:gd name="connsiteX4" fmla="*/ 520 w 680154"/>
                <a:gd name="connsiteY4" fmla="*/ 249224 h 485309"/>
                <a:gd name="connsiteX0" fmla="*/ 66153 w 745787"/>
                <a:gd name="connsiteY0" fmla="*/ 249224 h 489961"/>
                <a:gd name="connsiteX1" fmla="*/ 449394 w 745787"/>
                <a:gd name="connsiteY1" fmla="*/ 484548 h 489961"/>
                <a:gd name="connsiteX2" fmla="*/ 745230 w 745787"/>
                <a:gd name="connsiteY2" fmla="*/ 168542 h 489961"/>
                <a:gd name="connsiteX3" fmla="*/ 375436 w 745787"/>
                <a:gd name="connsiteY3" fmla="*/ 454 h 489961"/>
                <a:gd name="connsiteX4" fmla="*/ 66153 w 745787"/>
                <a:gd name="connsiteY4" fmla="*/ 249224 h 489961"/>
                <a:gd name="connsiteX0" fmla="*/ 375 w 679795"/>
                <a:gd name="connsiteY0" fmla="*/ 249224 h 423773"/>
                <a:gd name="connsiteX1" fmla="*/ 256229 w 679795"/>
                <a:gd name="connsiteY1" fmla="*/ 422704 h 423773"/>
                <a:gd name="connsiteX2" fmla="*/ 679452 w 679795"/>
                <a:gd name="connsiteY2" fmla="*/ 168542 h 423773"/>
                <a:gd name="connsiteX3" fmla="*/ 309658 w 679795"/>
                <a:gd name="connsiteY3" fmla="*/ 454 h 423773"/>
                <a:gd name="connsiteX4" fmla="*/ 375 w 679795"/>
                <a:gd name="connsiteY4" fmla="*/ 249224 h 423773"/>
                <a:gd name="connsiteX0" fmla="*/ 324 w 709147"/>
                <a:gd name="connsiteY0" fmla="*/ 125647 h 423023"/>
                <a:gd name="connsiteX1" fmla="*/ 285576 w 709147"/>
                <a:gd name="connsiteY1" fmla="*/ 422816 h 423023"/>
                <a:gd name="connsiteX2" fmla="*/ 708799 w 709147"/>
                <a:gd name="connsiteY2" fmla="*/ 168654 h 423023"/>
                <a:gd name="connsiteX3" fmla="*/ 339005 w 709147"/>
                <a:gd name="connsiteY3" fmla="*/ 566 h 423023"/>
                <a:gd name="connsiteX4" fmla="*/ 324 w 709147"/>
                <a:gd name="connsiteY4" fmla="*/ 125647 h 423023"/>
                <a:gd name="connsiteX0" fmla="*/ 21 w 708892"/>
                <a:gd name="connsiteY0" fmla="*/ 125576 h 361209"/>
                <a:gd name="connsiteX1" fmla="*/ 324469 w 708892"/>
                <a:gd name="connsiteY1" fmla="*/ 360900 h 361209"/>
                <a:gd name="connsiteX2" fmla="*/ 708496 w 708892"/>
                <a:gd name="connsiteY2" fmla="*/ 168583 h 361209"/>
                <a:gd name="connsiteX3" fmla="*/ 338702 w 708892"/>
                <a:gd name="connsiteY3" fmla="*/ 495 h 361209"/>
                <a:gd name="connsiteX4" fmla="*/ 21 w 708892"/>
                <a:gd name="connsiteY4" fmla="*/ 125576 h 36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892" h="361209">
                  <a:moveTo>
                    <a:pt x="21" y="125576"/>
                  </a:moveTo>
                  <a:cubicBezTo>
                    <a:pt x="-2351" y="185643"/>
                    <a:pt x="206390" y="353732"/>
                    <a:pt x="324469" y="360900"/>
                  </a:cubicBezTo>
                  <a:cubicBezTo>
                    <a:pt x="442548" y="368068"/>
                    <a:pt x="720822" y="249265"/>
                    <a:pt x="708496" y="168583"/>
                  </a:cubicBezTo>
                  <a:cubicBezTo>
                    <a:pt x="696170" y="87901"/>
                    <a:pt x="456781" y="7663"/>
                    <a:pt x="338702" y="495"/>
                  </a:cubicBezTo>
                  <a:cubicBezTo>
                    <a:pt x="220623" y="-6673"/>
                    <a:pt x="2393" y="65509"/>
                    <a:pt x="21" y="125576"/>
                  </a:cubicBezTo>
                  <a:close/>
                </a:path>
              </a:pathLst>
            </a:custGeom>
            <a:noFill/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38D6386-BA48-11EC-BF22-A544BD38AA8C}"/>
                </a:ext>
              </a:extLst>
            </p:cNvPr>
            <p:cNvSpPr/>
            <p:nvPr/>
          </p:nvSpPr>
          <p:spPr>
            <a:xfrm rot="1372463">
              <a:off x="8721101" y="6410237"/>
              <a:ext cx="486404" cy="274888"/>
            </a:xfrm>
            <a:custGeom>
              <a:avLst/>
              <a:gdLst>
                <a:gd name="connsiteX0" fmla="*/ 520 w 680154"/>
                <a:gd name="connsiteY0" fmla="*/ 249224 h 485309"/>
                <a:gd name="connsiteX1" fmla="*/ 383761 w 680154"/>
                <a:gd name="connsiteY1" fmla="*/ 484548 h 485309"/>
                <a:gd name="connsiteX2" fmla="*/ 679597 w 680154"/>
                <a:gd name="connsiteY2" fmla="*/ 168542 h 485309"/>
                <a:gd name="connsiteX3" fmla="*/ 309803 w 680154"/>
                <a:gd name="connsiteY3" fmla="*/ 454 h 485309"/>
                <a:gd name="connsiteX4" fmla="*/ 520 w 680154"/>
                <a:gd name="connsiteY4" fmla="*/ 249224 h 485309"/>
                <a:gd name="connsiteX0" fmla="*/ 66153 w 745787"/>
                <a:gd name="connsiteY0" fmla="*/ 249224 h 489961"/>
                <a:gd name="connsiteX1" fmla="*/ 449394 w 745787"/>
                <a:gd name="connsiteY1" fmla="*/ 484548 h 489961"/>
                <a:gd name="connsiteX2" fmla="*/ 745230 w 745787"/>
                <a:gd name="connsiteY2" fmla="*/ 168542 h 489961"/>
                <a:gd name="connsiteX3" fmla="*/ 375436 w 745787"/>
                <a:gd name="connsiteY3" fmla="*/ 454 h 489961"/>
                <a:gd name="connsiteX4" fmla="*/ 66153 w 745787"/>
                <a:gd name="connsiteY4" fmla="*/ 249224 h 489961"/>
                <a:gd name="connsiteX0" fmla="*/ 375 w 679795"/>
                <a:gd name="connsiteY0" fmla="*/ 249224 h 423773"/>
                <a:gd name="connsiteX1" fmla="*/ 256229 w 679795"/>
                <a:gd name="connsiteY1" fmla="*/ 422704 h 423773"/>
                <a:gd name="connsiteX2" fmla="*/ 679452 w 679795"/>
                <a:gd name="connsiteY2" fmla="*/ 168542 h 423773"/>
                <a:gd name="connsiteX3" fmla="*/ 309658 w 679795"/>
                <a:gd name="connsiteY3" fmla="*/ 454 h 423773"/>
                <a:gd name="connsiteX4" fmla="*/ 375 w 679795"/>
                <a:gd name="connsiteY4" fmla="*/ 249224 h 423773"/>
                <a:gd name="connsiteX0" fmla="*/ 324 w 709147"/>
                <a:gd name="connsiteY0" fmla="*/ 125647 h 423023"/>
                <a:gd name="connsiteX1" fmla="*/ 285576 w 709147"/>
                <a:gd name="connsiteY1" fmla="*/ 422816 h 423023"/>
                <a:gd name="connsiteX2" fmla="*/ 708799 w 709147"/>
                <a:gd name="connsiteY2" fmla="*/ 168654 h 423023"/>
                <a:gd name="connsiteX3" fmla="*/ 339005 w 709147"/>
                <a:gd name="connsiteY3" fmla="*/ 566 h 423023"/>
                <a:gd name="connsiteX4" fmla="*/ 324 w 709147"/>
                <a:gd name="connsiteY4" fmla="*/ 125647 h 423023"/>
                <a:gd name="connsiteX0" fmla="*/ 21 w 708892"/>
                <a:gd name="connsiteY0" fmla="*/ 125576 h 361209"/>
                <a:gd name="connsiteX1" fmla="*/ 324469 w 708892"/>
                <a:gd name="connsiteY1" fmla="*/ 360900 h 361209"/>
                <a:gd name="connsiteX2" fmla="*/ 708496 w 708892"/>
                <a:gd name="connsiteY2" fmla="*/ 168583 h 361209"/>
                <a:gd name="connsiteX3" fmla="*/ 338702 w 708892"/>
                <a:gd name="connsiteY3" fmla="*/ 495 h 361209"/>
                <a:gd name="connsiteX4" fmla="*/ 21 w 708892"/>
                <a:gd name="connsiteY4" fmla="*/ 125576 h 36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892" h="361209">
                  <a:moveTo>
                    <a:pt x="21" y="125576"/>
                  </a:moveTo>
                  <a:cubicBezTo>
                    <a:pt x="-2351" y="185643"/>
                    <a:pt x="206390" y="353732"/>
                    <a:pt x="324469" y="360900"/>
                  </a:cubicBezTo>
                  <a:cubicBezTo>
                    <a:pt x="442548" y="368068"/>
                    <a:pt x="720822" y="249265"/>
                    <a:pt x="708496" y="168583"/>
                  </a:cubicBezTo>
                  <a:cubicBezTo>
                    <a:pt x="696170" y="87901"/>
                    <a:pt x="456781" y="7663"/>
                    <a:pt x="338702" y="495"/>
                  </a:cubicBezTo>
                  <a:cubicBezTo>
                    <a:pt x="220623" y="-6673"/>
                    <a:pt x="2393" y="65509"/>
                    <a:pt x="21" y="125576"/>
                  </a:cubicBezTo>
                  <a:close/>
                </a:path>
              </a:pathLst>
            </a:custGeom>
            <a:noFill/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26E79B-B036-D585-CFF3-9370A3BCFE00}"/>
              </a:ext>
            </a:extLst>
          </p:cNvPr>
          <p:cNvCxnSpPr>
            <a:cxnSpLocks/>
          </p:cNvCxnSpPr>
          <p:nvPr/>
        </p:nvCxnSpPr>
        <p:spPr bwMode="auto">
          <a:xfrm flipV="1">
            <a:off x="1789288" y="6289040"/>
            <a:ext cx="456100" cy="103545"/>
          </a:xfrm>
          <a:prstGeom prst="line">
            <a:avLst/>
          </a:prstGeom>
          <a:noFill/>
          <a:ln w="1905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7799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 animBg="1"/>
      <p:bldP spid="40" grpId="0" animBg="1"/>
      <p:bldP spid="42" grpId="0" animBg="1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1C978E-6E6B-EAC7-4F0C-D20CA6352A5C}"/>
              </a:ext>
            </a:extLst>
          </p:cNvPr>
          <p:cNvSpPr/>
          <p:nvPr/>
        </p:nvSpPr>
        <p:spPr>
          <a:xfrm>
            <a:off x="812800" y="2385437"/>
            <a:ext cx="990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chemeClr val="tx2"/>
                </a:solidFill>
                <a:latin typeface="Times New Roman" pitchFamily="18" charset="0"/>
              </a:rPr>
              <a:t>Examples: </a:t>
            </a:r>
            <a:r>
              <a:rPr lang="en-US" altLang="en-US" sz="2400" dirty="0">
                <a:latin typeface="Times New Roman" pitchFamily="18" charset="0"/>
              </a:rPr>
              <a:t>(integers)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1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x divides y </a:t>
            </a:r>
            <a:b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      ie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int k, y=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kx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}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2400" dirty="0">
                <a:solidFill>
                  <a:srgbClr val="00FF00"/>
                </a:solidFill>
                <a:latin typeface="Times New Roman" pitchFamily="18" charset="0"/>
              </a:rPr>
              <a:t>true:   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,0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CA" altLang="en-US" sz="2400" dirty="0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,3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CA" altLang="en-US" sz="2400" dirty="0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,6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…  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2400" dirty="0">
                <a:solidFill>
                  <a:srgbClr val="FF0000"/>
                </a:solidFill>
                <a:latin typeface="Times New Roman" pitchFamily="18" charset="0"/>
              </a:rPr>
              <a:t>false: 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sym typeface="Symbol" panose="05050102010706020507" pitchFamily="18" charset="2"/>
              </a:rPr>
              <a:t>0,3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CA" alt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</a:rPr>
              <a:t>,2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CA" alt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</a:rPr>
              <a:t>,5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E75E3A-AE9B-0D58-C156-3B201DD878DC}"/>
              </a:ext>
            </a:extLst>
          </p:cNvPr>
          <p:cNvGrpSpPr/>
          <p:nvPr/>
        </p:nvGrpSpPr>
        <p:grpSpPr>
          <a:xfrm>
            <a:off x="-228600" y="614680"/>
            <a:ext cx="10134600" cy="6429117"/>
            <a:chOff x="-228600" y="614680"/>
            <a:chExt cx="10134600" cy="6429117"/>
          </a:xfrm>
        </p:grpSpPr>
        <p:sp>
          <p:nvSpPr>
            <p:cNvPr id="4" name="Content Placeholder 10">
              <a:extLst>
                <a:ext uri="{FF2B5EF4-FFF2-40B4-BE49-F238E27FC236}">
                  <a16:creationId xmlns:a16="http://schemas.microsoft.com/office/drawing/2014/main" id="{91246EA0-2F64-5D3B-A610-1412ACAFF5AE}"/>
                </a:ext>
              </a:extLst>
            </p:cNvPr>
            <p:cNvSpPr txBox="1">
              <a:spLocks/>
            </p:cNvSpPr>
            <p:nvPr/>
          </p:nvSpPr>
          <p:spPr>
            <a:xfrm>
              <a:off x="4573560" y="614680"/>
              <a:ext cx="4951440" cy="1828800"/>
            </a:xfrm>
            <a:prstGeom prst="rect">
              <a:avLst/>
            </a:prstGeom>
          </p:spPr>
          <p:txBody>
            <a:bodyPr/>
            <a:lstStyle>
              <a:lvl1pPr marL="257175" indent="-257175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57213" indent="-214313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8572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2001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4pPr>
              <a:lvl5pPr marL="15430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5pPr>
              <a:lvl6pPr marL="18859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6pPr>
              <a:lvl7pPr marL="22288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7pPr>
              <a:lvl8pPr marL="25717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8pPr>
              <a:lvl9pPr marL="29146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en-US" sz="2400" b="0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/>
                </a:rPr>
                <a:t> Symmetric</a:t>
              </a:r>
            </a:p>
            <a:p>
              <a:pPr marL="0" lvl="0" indent="0">
                <a:buNone/>
                <a:defRPr/>
              </a:pPr>
              <a:r>
                <a:rPr lang="en-US" dirty="0">
                  <a:solidFill>
                    <a:srgbClr val="FFFF00"/>
                  </a:solidFill>
                </a:rPr>
                <a:t>             Anti-Symmetric</a:t>
              </a:r>
              <a:endParaRPr lang="en-US" dirty="0">
                <a:solidFill>
                  <a:srgbClr val="FFC000"/>
                </a:solidFill>
                <a:latin typeface="+mj-lt"/>
              </a:endParaRPr>
            </a:p>
            <a:p>
              <a:pPr marL="0" lvl="0" indent="0">
                <a:buNone/>
                <a:defRPr/>
              </a:pPr>
              <a:r>
                <a:rPr kumimoji="0" lang="en-IN" sz="2400" b="0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/>
                </a:rPr>
                <a:t>                      </a:t>
              </a:r>
              <a:r>
                <a:rPr kumimoji="0" lang="en-IN" sz="2400" b="0" strike="noStrike" kern="0" cap="none" spc="0" normalizeH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/>
                </a:rPr>
                <a:t> </a:t>
              </a:r>
              <a:r>
                <a:rPr kumimoji="0" lang="en-IN" sz="2400" b="0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/>
                </a:rPr>
                <a:t>Transitive</a:t>
              </a:r>
              <a:endPara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lvl="0" indent="0">
                <a:buNone/>
                <a:defRPr/>
              </a:pPr>
              <a:r>
                <a:rPr kumimoji="0" lang="en-US" sz="2400" b="0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/>
                </a:rPr>
                <a:t>                                  Reflexive</a:t>
              </a:r>
              <a:endPara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70A62A18-BF53-E838-32D3-ADDB3ED23AD0}"/>
                </a:ext>
              </a:extLst>
            </p:cNvPr>
            <p:cNvSpPr/>
            <p:nvPr/>
          </p:nvSpPr>
          <p:spPr bwMode="auto">
            <a:xfrm>
              <a:off x="6802120" y="1910080"/>
              <a:ext cx="288000" cy="838200"/>
            </a:xfrm>
            <a:prstGeom prst="downArrow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0F3C0119-A81B-D541-C826-1468AFEB9433}"/>
                </a:ext>
              </a:extLst>
            </p:cNvPr>
            <p:cNvSpPr/>
            <p:nvPr/>
          </p:nvSpPr>
          <p:spPr bwMode="auto">
            <a:xfrm>
              <a:off x="6016280" y="1452880"/>
              <a:ext cx="288000" cy="1315720"/>
            </a:xfrm>
            <a:prstGeom prst="downArrow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31FF12CC-D3C8-8D04-E76C-22B8DA1A8C1C}"/>
                </a:ext>
              </a:extLst>
            </p:cNvPr>
            <p:cNvSpPr/>
            <p:nvPr/>
          </p:nvSpPr>
          <p:spPr bwMode="auto">
            <a:xfrm>
              <a:off x="5213640" y="1071880"/>
              <a:ext cx="288000" cy="1696720"/>
            </a:xfrm>
            <a:prstGeom prst="downArrow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07655B11-FAE5-4956-DC04-4A8DBBCB7223}"/>
                </a:ext>
              </a:extLst>
            </p:cNvPr>
            <p:cNvSpPr/>
            <p:nvPr/>
          </p:nvSpPr>
          <p:spPr bwMode="auto">
            <a:xfrm>
              <a:off x="7606320" y="2355881"/>
              <a:ext cx="232120" cy="386397"/>
            </a:xfrm>
            <a:prstGeom prst="downArrow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Content Placeholder 10">
              <a:extLst>
                <a:ext uri="{FF2B5EF4-FFF2-40B4-BE49-F238E27FC236}">
                  <a16:creationId xmlns:a16="http://schemas.microsoft.com/office/drawing/2014/main" id="{A4B9F400-BC1B-46C9-BB8A-4E74E8A7AC21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635000"/>
              <a:ext cx="4485640" cy="1828800"/>
            </a:xfrm>
            <a:prstGeom prst="rect">
              <a:avLst/>
            </a:prstGeom>
          </p:spPr>
          <p:txBody>
            <a:bodyPr/>
            <a:lstStyle>
              <a:lvl1pPr marL="257175" indent="-257175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57213" indent="-214313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8572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2001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4pPr>
              <a:lvl5pPr marL="15430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5pPr>
              <a:lvl6pPr marL="18859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6pPr>
              <a:lvl7pPr marL="22288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7pPr>
              <a:lvl8pPr marL="25717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8pPr>
              <a:lvl9pPr marL="29146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r">
                <a:buNone/>
                <a:defRPr/>
              </a:pP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x</a:t>
              </a:r>
              <a:r>
                <a:rPr lang="en-US" altLang="en-US" dirty="0">
                  <a:solidFill>
                    <a:srgbClr val="FFC000"/>
                  </a:solidFill>
                  <a:latin typeface="Times New Roman" pitchFamily="18" charset="0"/>
                </a:rPr>
                <a:t>,y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R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</a:rPr>
                <a:t> 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r>
                <a:rPr lang="en-CA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y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</a:rPr>
                <a:t>,x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R</a:t>
              </a:r>
            </a:p>
            <a:p>
              <a:pPr marL="0" lvl="0" indent="0" algn="r">
                <a:buNone/>
                <a:defRPr/>
              </a:pPr>
              <a:r>
                <a:rPr lang="en-IN" kern="0" dirty="0">
                  <a:solidFill>
                    <a:srgbClr val="FFC000"/>
                  </a:solidFill>
                  <a:latin typeface="+mj-lt"/>
                </a:rPr>
                <a:t>[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x</a:t>
              </a:r>
              <a:r>
                <a:rPr lang="en-US" altLang="en-US" dirty="0">
                  <a:solidFill>
                    <a:srgbClr val="FFC000"/>
                  </a:solidFill>
                  <a:latin typeface="+mj-lt"/>
                </a:rPr>
                <a:t>,y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R</a:t>
              </a:r>
              <a:r>
                <a:rPr lang="en-CA" altLang="en-US" dirty="0">
                  <a:solidFill>
                    <a:srgbClr val="FFC000"/>
                  </a:solidFill>
                  <a:latin typeface="+mj-lt"/>
                </a:rPr>
                <a:t>  &amp; </a:t>
              </a:r>
              <a:r>
                <a:rPr lang="en-US" dirty="0">
                  <a:solidFill>
                    <a:srgbClr val="FFC000"/>
                  </a:solidFill>
                  <a:latin typeface="+mj-lt"/>
                  <a:cs typeface="Arial" panose="020B0604020202020204" pitchFamily="34" charset="0"/>
                </a:rPr>
                <a:t>x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≠</a:t>
              </a:r>
              <a:r>
                <a:rPr lang="en-US" dirty="0">
                  <a:solidFill>
                    <a:srgbClr val="FFC000"/>
                  </a:solidFill>
                  <a:latin typeface="+mj-lt"/>
                  <a:cs typeface="Arial" panose="020B0604020202020204" pitchFamily="34" charset="0"/>
                </a:rPr>
                <a:t>y]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 </a:t>
              </a:r>
              <a:r>
                <a:rPr lang="en-CA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 err="1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y</a:t>
              </a:r>
              <a:r>
                <a:rPr lang="en-US" altLang="en-US" dirty="0" err="1">
                  <a:solidFill>
                    <a:srgbClr val="FFC000"/>
                  </a:solidFill>
                  <a:latin typeface="+mj-lt"/>
                </a:rPr>
                <a:t>,x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l-GR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</a:t>
              </a:r>
              <a:r>
                <a:rPr lang="en-CA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R  </a:t>
              </a:r>
              <a:endParaRPr lang="en-US" dirty="0">
                <a:solidFill>
                  <a:srgbClr val="FFC000"/>
                </a:solidFill>
                <a:latin typeface="+mj-lt"/>
              </a:endParaRPr>
            </a:p>
            <a:p>
              <a:pPr marL="0" lvl="0" indent="0" algn="r">
                <a:buNone/>
                <a:defRPr/>
              </a:pPr>
              <a:r>
                <a:rPr kumimoji="0" lang="en-IN" sz="2400" b="0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/>
                </a:rPr>
                <a:t>[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x</a:t>
              </a:r>
              <a:r>
                <a:rPr lang="en-US" altLang="en-US" dirty="0">
                  <a:solidFill>
                    <a:srgbClr val="FFC000"/>
                  </a:solidFill>
                  <a:latin typeface="Times New Roman" pitchFamily="18" charset="0"/>
                </a:rPr>
                <a:t>,y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</a:rPr>
                <a:t> </a:t>
              </a:r>
              <a:r>
                <a:rPr lang="en-CA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&amp; 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y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</a:rPr>
                <a:t>,z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R</a:t>
              </a:r>
              <a:r>
                <a:rPr lang="en-CA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] 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r>
                <a:rPr lang="en-CA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x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</a:rPr>
                <a:t>,z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R</a:t>
              </a:r>
              <a:r>
                <a:rPr lang="en-CA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</a:p>
            <a:p>
              <a:pPr marL="0" lvl="0" indent="0" algn="r">
                <a:buNone/>
                <a:defRPr/>
              </a:pPr>
              <a:r>
                <a:rPr lang="en-CA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     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 err="1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x</a:t>
              </a:r>
              <a:r>
                <a:rPr lang="en-US" altLang="en-US" dirty="0" err="1">
                  <a:solidFill>
                    <a:srgbClr val="FFC000"/>
                  </a:solidFill>
                  <a:latin typeface="+mj-lt"/>
                </a:rPr>
                <a:t>,x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R</a:t>
              </a:r>
              <a:endPara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B16ED13-3089-CBB2-FB94-95353B006835}"/>
                </a:ext>
              </a:extLst>
            </p:cNvPr>
            <p:cNvGrpSpPr/>
            <p:nvPr/>
          </p:nvGrpSpPr>
          <p:grpSpPr>
            <a:xfrm>
              <a:off x="-228600" y="2776597"/>
              <a:ext cx="10134600" cy="4267200"/>
              <a:chOff x="-228600" y="2895600"/>
              <a:chExt cx="10134600" cy="426720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81B8835-047F-E395-5209-14D43282465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-228600" y="2895600"/>
                <a:ext cx="101346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C29B312-AC77-34B7-EFE5-11AB651BA46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932680" y="2895600"/>
                <a:ext cx="0" cy="42672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F925451-837B-22A2-BC21-CF6DA7A30C3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765800" y="2895600"/>
                <a:ext cx="0" cy="42672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473ACB5-D54B-BA15-445F-0712E4B8E32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568440" y="2895600"/>
                <a:ext cx="0" cy="42672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1FA7B6F-033A-F667-E8DD-4D43F536A81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360920" y="2895600"/>
                <a:ext cx="0" cy="42672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2C6B52C-E5C3-A2CE-8992-143373A2A29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153400" y="2895600"/>
                <a:ext cx="0" cy="42672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0E288A40-3938-03DD-D972-D03E3BDE9F43}"/>
              </a:ext>
            </a:extLst>
          </p:cNvPr>
          <p:cNvSpPr txBox="1">
            <a:spLocks/>
          </p:cNvSpPr>
          <p:nvPr/>
        </p:nvSpPr>
        <p:spPr bwMode="auto">
          <a:xfrm>
            <a:off x="0" y="-228600"/>
            <a:ext cx="91440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Properties of Relations</a:t>
            </a:r>
            <a:endParaRPr kumimoji="0" lang="en-US" sz="33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1DEDE6-500F-69F3-D1CE-152A605AB121}"/>
              </a:ext>
            </a:extLst>
          </p:cNvPr>
          <p:cNvSpPr txBox="1"/>
          <p:nvPr/>
        </p:nvSpPr>
        <p:spPr>
          <a:xfrm>
            <a:off x="4978403" y="3244741"/>
            <a:ext cx="3352797" cy="2308324"/>
          </a:xfrm>
          <a:prstGeom prst="rect">
            <a:avLst/>
          </a:prstGeom>
          <a:solidFill>
            <a:srgbClr val="000066"/>
          </a:solidFill>
        </p:spPr>
        <p:txBody>
          <a:bodyPr wrap="square">
            <a:spAutoFit/>
          </a:bodyPr>
          <a:lstStyle/>
          <a:p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,6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&amp; 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sym typeface="Symbol" panose="05050102010706020507" pitchFamily="18" charset="2"/>
              </a:rPr>
              <a:t>6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</a:rPr>
              <a:t>,3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endParaRPr lang="en-IN" sz="2400" kern="0" dirty="0">
              <a:solidFill>
                <a:srgbClr val="FF0000"/>
              </a:solidFill>
              <a:latin typeface="+mj-lt"/>
            </a:endParaRPr>
          </a:p>
          <a:p>
            <a:r>
              <a:rPr lang="en-IN" sz="2400" kern="0" dirty="0">
                <a:solidFill>
                  <a:srgbClr val="FFC000"/>
                </a:solidFill>
                <a:latin typeface="+mj-lt"/>
              </a:rPr>
              <a:t>Case: 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≠</a:t>
            </a:r>
            <a:r>
              <a:rPr lang="en-US" altLang="en-US" sz="2400" dirty="0">
                <a:solidFill>
                  <a:srgbClr val="FFC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IN" sz="2400" kern="0" dirty="0">
                <a:solidFill>
                  <a:srgbClr val="FFC000"/>
                </a:solidFill>
                <a:latin typeface="+mj-lt"/>
              </a:rPr>
              <a:t> </a:t>
            </a:r>
          </a:p>
          <a:p>
            <a:r>
              <a:rPr lang="en-IN" sz="2400" kern="0" dirty="0">
                <a:solidFill>
                  <a:srgbClr val="FFC000"/>
                </a:solidFill>
                <a:latin typeface="+mj-lt"/>
              </a:rPr>
              <a:t>[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+mj-lt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sz="2400" kern="0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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R</a:t>
            </a:r>
            <a:r>
              <a:rPr lang="en-CA" altLang="en-US" sz="2400" dirty="0">
                <a:solidFill>
                  <a:srgbClr val="FFC000"/>
                </a:solidFill>
                <a:latin typeface="+mj-lt"/>
              </a:rPr>
              <a:t>  &amp; </a:t>
            </a:r>
            <a:r>
              <a:rPr lang="en-US" sz="2400" dirty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x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≠</a:t>
            </a:r>
            <a:r>
              <a:rPr lang="en-US" sz="2400" dirty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y]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CA" altLang="en-US" sz="2400" dirty="0">
              <a:solidFill>
                <a:srgbClr val="FFC000"/>
              </a:solidFill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[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 divides y] </a:t>
            </a:r>
            <a:r>
              <a:rPr lang="en-CA" altLang="en-US" sz="2400" dirty="0">
                <a:solidFill>
                  <a:srgbClr val="FFC000"/>
                </a:solidFill>
                <a:latin typeface="+mj-lt"/>
              </a:rPr>
              <a:t>&amp; </a:t>
            </a:r>
            <a:r>
              <a:rPr lang="en-US" sz="2400" dirty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x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≠</a:t>
            </a:r>
            <a:r>
              <a:rPr lang="en-US" sz="2400" dirty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|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x|&lt;|y|</a:t>
            </a:r>
            <a:endParaRPr lang="en-CA" altLang="en-US" sz="2400" dirty="0">
              <a:solidFill>
                <a:srgbClr val="FFC000"/>
              </a:solidFill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</a:t>
            </a:r>
            <a:r>
              <a:rPr lang="en-US" altLang="en-US" sz="2400" dirty="0" err="1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y</a:t>
            </a:r>
            <a:r>
              <a:rPr lang="en-US" altLang="en-US" sz="2400" dirty="0" err="1">
                <a:solidFill>
                  <a:srgbClr val="FFC000"/>
                </a:solidFill>
                <a:latin typeface="+mj-lt"/>
              </a:rPr>
              <a:t>,x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l-GR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CA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endParaRPr lang="en-CA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CD8051-91C0-9904-968F-F6499B552EF6}"/>
              </a:ext>
            </a:extLst>
          </p:cNvPr>
          <p:cNvSpPr txBox="1"/>
          <p:nvPr/>
        </p:nvSpPr>
        <p:spPr>
          <a:xfrm>
            <a:off x="5566791" y="2743955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Times New Roman"/>
              </a:rPr>
              <a:t>?</a:t>
            </a:r>
            <a:endParaRPr lang="en-CA" sz="2400" dirty="0">
              <a:solidFill>
                <a:srgbClr val="FF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3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1C978E-6E6B-EAC7-4F0C-D20CA6352A5C}"/>
              </a:ext>
            </a:extLst>
          </p:cNvPr>
          <p:cNvSpPr/>
          <p:nvPr/>
        </p:nvSpPr>
        <p:spPr>
          <a:xfrm>
            <a:off x="812800" y="2385437"/>
            <a:ext cx="990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chemeClr val="tx2"/>
                </a:solidFill>
                <a:latin typeface="Times New Roman" pitchFamily="18" charset="0"/>
              </a:rPr>
              <a:t>Examples: </a:t>
            </a:r>
            <a:r>
              <a:rPr lang="en-US" altLang="en-US" sz="2400" dirty="0">
                <a:latin typeface="Times New Roman" pitchFamily="18" charset="0"/>
              </a:rPr>
              <a:t>(integers)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1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x divides y </a:t>
            </a:r>
            <a:b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      ie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int k, y=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kx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}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2400" dirty="0">
                <a:solidFill>
                  <a:srgbClr val="00FF00"/>
                </a:solidFill>
                <a:latin typeface="Times New Roman" pitchFamily="18" charset="0"/>
              </a:rPr>
              <a:t>true:   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,0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CA" altLang="en-US" sz="2400" dirty="0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,3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CA" altLang="en-US" sz="2400" dirty="0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,6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…  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2400" dirty="0">
                <a:solidFill>
                  <a:srgbClr val="FF0000"/>
                </a:solidFill>
                <a:latin typeface="Times New Roman" pitchFamily="18" charset="0"/>
              </a:rPr>
              <a:t>false: 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sym typeface="Symbol" panose="05050102010706020507" pitchFamily="18" charset="2"/>
              </a:rPr>
              <a:t>0,3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CA" alt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</a:rPr>
              <a:t>,2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CA" alt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</a:rPr>
              <a:t>,5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E75E3A-AE9B-0D58-C156-3B201DD878DC}"/>
              </a:ext>
            </a:extLst>
          </p:cNvPr>
          <p:cNvGrpSpPr/>
          <p:nvPr/>
        </p:nvGrpSpPr>
        <p:grpSpPr>
          <a:xfrm>
            <a:off x="-228600" y="614680"/>
            <a:ext cx="10134600" cy="6429117"/>
            <a:chOff x="-228600" y="614680"/>
            <a:chExt cx="10134600" cy="6429117"/>
          </a:xfrm>
        </p:grpSpPr>
        <p:sp>
          <p:nvSpPr>
            <p:cNvPr id="4" name="Content Placeholder 10">
              <a:extLst>
                <a:ext uri="{FF2B5EF4-FFF2-40B4-BE49-F238E27FC236}">
                  <a16:creationId xmlns:a16="http://schemas.microsoft.com/office/drawing/2014/main" id="{91246EA0-2F64-5D3B-A610-1412ACAFF5AE}"/>
                </a:ext>
              </a:extLst>
            </p:cNvPr>
            <p:cNvSpPr txBox="1">
              <a:spLocks/>
            </p:cNvSpPr>
            <p:nvPr/>
          </p:nvSpPr>
          <p:spPr>
            <a:xfrm>
              <a:off x="4573560" y="614680"/>
              <a:ext cx="4951440" cy="1828800"/>
            </a:xfrm>
            <a:prstGeom prst="rect">
              <a:avLst/>
            </a:prstGeom>
          </p:spPr>
          <p:txBody>
            <a:bodyPr/>
            <a:lstStyle>
              <a:lvl1pPr marL="257175" indent="-257175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57213" indent="-214313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8572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2001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4pPr>
              <a:lvl5pPr marL="15430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5pPr>
              <a:lvl6pPr marL="18859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6pPr>
              <a:lvl7pPr marL="22288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7pPr>
              <a:lvl8pPr marL="25717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8pPr>
              <a:lvl9pPr marL="29146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en-US" sz="2400" b="0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/>
                </a:rPr>
                <a:t> Symmetric</a:t>
              </a:r>
            </a:p>
            <a:p>
              <a:pPr marL="0" lvl="0" indent="0">
                <a:buNone/>
                <a:defRPr/>
              </a:pPr>
              <a:r>
                <a:rPr lang="en-US" dirty="0">
                  <a:solidFill>
                    <a:srgbClr val="FFFF00"/>
                  </a:solidFill>
                </a:rPr>
                <a:t>             Anti-Symmetric</a:t>
              </a:r>
              <a:endParaRPr lang="en-US" dirty="0">
                <a:solidFill>
                  <a:srgbClr val="FFC000"/>
                </a:solidFill>
                <a:latin typeface="+mj-lt"/>
              </a:endParaRPr>
            </a:p>
            <a:p>
              <a:pPr marL="0" lvl="0" indent="0">
                <a:buNone/>
                <a:defRPr/>
              </a:pPr>
              <a:r>
                <a:rPr kumimoji="0" lang="en-IN" sz="2400" b="0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/>
                </a:rPr>
                <a:t>                      </a:t>
              </a:r>
              <a:r>
                <a:rPr kumimoji="0" lang="en-IN" sz="2400" b="0" strike="noStrike" kern="0" cap="none" spc="0" normalizeH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/>
                </a:rPr>
                <a:t> </a:t>
              </a:r>
              <a:r>
                <a:rPr kumimoji="0" lang="en-IN" sz="2400" b="0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/>
                </a:rPr>
                <a:t>Transitive</a:t>
              </a:r>
              <a:endPara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lvl="0" indent="0">
                <a:buNone/>
                <a:defRPr/>
              </a:pPr>
              <a:r>
                <a:rPr kumimoji="0" lang="en-US" sz="2400" b="0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/>
                </a:rPr>
                <a:t>                                  Reflexive</a:t>
              </a:r>
              <a:endPara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70A62A18-BF53-E838-32D3-ADDB3ED23AD0}"/>
                </a:ext>
              </a:extLst>
            </p:cNvPr>
            <p:cNvSpPr/>
            <p:nvPr/>
          </p:nvSpPr>
          <p:spPr bwMode="auto">
            <a:xfrm>
              <a:off x="6802120" y="1910080"/>
              <a:ext cx="288000" cy="838200"/>
            </a:xfrm>
            <a:prstGeom prst="downArrow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0F3C0119-A81B-D541-C826-1468AFEB9433}"/>
                </a:ext>
              </a:extLst>
            </p:cNvPr>
            <p:cNvSpPr/>
            <p:nvPr/>
          </p:nvSpPr>
          <p:spPr bwMode="auto">
            <a:xfrm>
              <a:off x="6016280" y="1452880"/>
              <a:ext cx="288000" cy="1315720"/>
            </a:xfrm>
            <a:prstGeom prst="downArrow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31FF12CC-D3C8-8D04-E76C-22B8DA1A8C1C}"/>
                </a:ext>
              </a:extLst>
            </p:cNvPr>
            <p:cNvSpPr/>
            <p:nvPr/>
          </p:nvSpPr>
          <p:spPr bwMode="auto">
            <a:xfrm>
              <a:off x="5213640" y="1071880"/>
              <a:ext cx="288000" cy="1696720"/>
            </a:xfrm>
            <a:prstGeom prst="downArrow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07655B11-FAE5-4956-DC04-4A8DBBCB7223}"/>
                </a:ext>
              </a:extLst>
            </p:cNvPr>
            <p:cNvSpPr/>
            <p:nvPr/>
          </p:nvSpPr>
          <p:spPr bwMode="auto">
            <a:xfrm>
              <a:off x="7606320" y="2355881"/>
              <a:ext cx="232120" cy="386397"/>
            </a:xfrm>
            <a:prstGeom prst="downArrow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Content Placeholder 10">
              <a:extLst>
                <a:ext uri="{FF2B5EF4-FFF2-40B4-BE49-F238E27FC236}">
                  <a16:creationId xmlns:a16="http://schemas.microsoft.com/office/drawing/2014/main" id="{A4B9F400-BC1B-46C9-BB8A-4E74E8A7AC21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635000"/>
              <a:ext cx="4485640" cy="1828800"/>
            </a:xfrm>
            <a:prstGeom prst="rect">
              <a:avLst/>
            </a:prstGeom>
          </p:spPr>
          <p:txBody>
            <a:bodyPr/>
            <a:lstStyle>
              <a:lvl1pPr marL="257175" indent="-257175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57213" indent="-214313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8572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2001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4pPr>
              <a:lvl5pPr marL="15430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5pPr>
              <a:lvl6pPr marL="18859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6pPr>
              <a:lvl7pPr marL="22288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7pPr>
              <a:lvl8pPr marL="25717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8pPr>
              <a:lvl9pPr marL="29146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r">
                <a:buNone/>
                <a:defRPr/>
              </a:pP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x</a:t>
              </a:r>
              <a:r>
                <a:rPr lang="en-US" altLang="en-US" dirty="0">
                  <a:solidFill>
                    <a:srgbClr val="FFC000"/>
                  </a:solidFill>
                  <a:latin typeface="Times New Roman" pitchFamily="18" charset="0"/>
                </a:rPr>
                <a:t>,y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R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</a:rPr>
                <a:t> 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r>
                <a:rPr lang="en-CA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y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</a:rPr>
                <a:t>,x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R</a:t>
              </a:r>
            </a:p>
            <a:p>
              <a:pPr marL="0" lvl="0" indent="0" algn="r">
                <a:buNone/>
                <a:defRPr/>
              </a:pPr>
              <a:r>
                <a:rPr lang="en-IN" kern="0" dirty="0">
                  <a:solidFill>
                    <a:srgbClr val="FFC000"/>
                  </a:solidFill>
                  <a:latin typeface="+mj-lt"/>
                </a:rPr>
                <a:t>[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x</a:t>
              </a:r>
              <a:r>
                <a:rPr lang="en-US" altLang="en-US" dirty="0">
                  <a:solidFill>
                    <a:srgbClr val="FFC000"/>
                  </a:solidFill>
                  <a:latin typeface="+mj-lt"/>
                </a:rPr>
                <a:t>,y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R</a:t>
              </a:r>
              <a:r>
                <a:rPr lang="en-CA" altLang="en-US" dirty="0">
                  <a:solidFill>
                    <a:srgbClr val="FFC000"/>
                  </a:solidFill>
                  <a:latin typeface="+mj-lt"/>
                </a:rPr>
                <a:t>  &amp; </a:t>
              </a:r>
              <a:r>
                <a:rPr lang="en-US" dirty="0">
                  <a:solidFill>
                    <a:srgbClr val="FFC000"/>
                  </a:solidFill>
                  <a:latin typeface="+mj-lt"/>
                  <a:cs typeface="Arial" panose="020B0604020202020204" pitchFamily="34" charset="0"/>
                </a:rPr>
                <a:t>x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≠</a:t>
              </a:r>
              <a:r>
                <a:rPr lang="en-US" dirty="0">
                  <a:solidFill>
                    <a:srgbClr val="FFC000"/>
                  </a:solidFill>
                  <a:latin typeface="+mj-lt"/>
                  <a:cs typeface="Arial" panose="020B0604020202020204" pitchFamily="34" charset="0"/>
                </a:rPr>
                <a:t>y]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 </a:t>
              </a:r>
              <a:r>
                <a:rPr lang="en-CA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 err="1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y</a:t>
              </a:r>
              <a:r>
                <a:rPr lang="en-US" altLang="en-US" dirty="0" err="1">
                  <a:solidFill>
                    <a:srgbClr val="FFC000"/>
                  </a:solidFill>
                  <a:latin typeface="+mj-lt"/>
                </a:rPr>
                <a:t>,x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l-GR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</a:t>
              </a:r>
              <a:r>
                <a:rPr lang="en-CA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R  </a:t>
              </a:r>
              <a:endParaRPr lang="en-US" dirty="0">
                <a:solidFill>
                  <a:srgbClr val="FFC000"/>
                </a:solidFill>
                <a:latin typeface="+mj-lt"/>
              </a:endParaRPr>
            </a:p>
            <a:p>
              <a:pPr marL="0" lvl="0" indent="0" algn="r">
                <a:buNone/>
                <a:defRPr/>
              </a:pPr>
              <a:r>
                <a:rPr kumimoji="0" lang="en-IN" sz="2400" b="0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/>
                </a:rPr>
                <a:t>[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x</a:t>
              </a:r>
              <a:r>
                <a:rPr lang="en-US" altLang="en-US" dirty="0">
                  <a:solidFill>
                    <a:srgbClr val="FFC000"/>
                  </a:solidFill>
                  <a:latin typeface="Times New Roman" pitchFamily="18" charset="0"/>
                </a:rPr>
                <a:t>,y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</a:rPr>
                <a:t> </a:t>
              </a:r>
              <a:r>
                <a:rPr lang="en-CA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&amp; 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y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</a:rPr>
                <a:t>,z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R</a:t>
              </a:r>
              <a:r>
                <a:rPr lang="en-CA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] 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r>
                <a:rPr lang="en-CA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x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</a:rPr>
                <a:t>,z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R</a:t>
              </a:r>
              <a:r>
                <a:rPr lang="en-CA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</a:p>
            <a:p>
              <a:pPr marL="0" lvl="0" indent="0" algn="r">
                <a:buNone/>
                <a:defRPr/>
              </a:pPr>
              <a:r>
                <a:rPr lang="en-CA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     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 err="1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x</a:t>
              </a:r>
              <a:r>
                <a:rPr lang="en-US" altLang="en-US" dirty="0" err="1">
                  <a:solidFill>
                    <a:srgbClr val="FFC000"/>
                  </a:solidFill>
                  <a:latin typeface="+mj-lt"/>
                </a:rPr>
                <a:t>,x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R</a:t>
              </a:r>
              <a:endPara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B16ED13-3089-CBB2-FB94-95353B006835}"/>
                </a:ext>
              </a:extLst>
            </p:cNvPr>
            <p:cNvGrpSpPr/>
            <p:nvPr/>
          </p:nvGrpSpPr>
          <p:grpSpPr>
            <a:xfrm>
              <a:off x="-228600" y="2776597"/>
              <a:ext cx="10134600" cy="4267200"/>
              <a:chOff x="-228600" y="2895600"/>
              <a:chExt cx="10134600" cy="426720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81B8835-047F-E395-5209-14D43282465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-228600" y="2895600"/>
                <a:ext cx="101346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C29B312-AC77-34B7-EFE5-11AB651BA46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932680" y="2895600"/>
                <a:ext cx="0" cy="42672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F925451-837B-22A2-BC21-CF6DA7A30C3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765800" y="2895600"/>
                <a:ext cx="0" cy="42672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473ACB5-D54B-BA15-445F-0712E4B8E32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568440" y="2895600"/>
                <a:ext cx="0" cy="42672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1FA7B6F-033A-F667-E8DD-4D43F536A81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360920" y="2895600"/>
                <a:ext cx="0" cy="42672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2C6B52C-E5C3-A2CE-8992-143373A2A29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153400" y="2895600"/>
                <a:ext cx="0" cy="42672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0E288A40-3938-03DD-D972-D03E3BDE9F43}"/>
              </a:ext>
            </a:extLst>
          </p:cNvPr>
          <p:cNvSpPr txBox="1">
            <a:spLocks/>
          </p:cNvSpPr>
          <p:nvPr/>
        </p:nvSpPr>
        <p:spPr bwMode="auto">
          <a:xfrm>
            <a:off x="0" y="-228600"/>
            <a:ext cx="91440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Properties of Relations</a:t>
            </a:r>
            <a:endParaRPr kumimoji="0" lang="en-US" sz="33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1DEDE6-500F-69F3-D1CE-152A605AB121}"/>
              </a:ext>
            </a:extLst>
          </p:cNvPr>
          <p:cNvSpPr txBox="1"/>
          <p:nvPr/>
        </p:nvSpPr>
        <p:spPr>
          <a:xfrm>
            <a:off x="4978403" y="3244741"/>
            <a:ext cx="3352797" cy="1569660"/>
          </a:xfrm>
          <a:prstGeom prst="rect">
            <a:avLst/>
          </a:prstGeom>
          <a:solidFill>
            <a:srgbClr val="000066"/>
          </a:solidFill>
        </p:spPr>
        <p:txBody>
          <a:bodyPr wrap="square">
            <a:spAutoFit/>
          </a:bodyPr>
          <a:lstStyle/>
          <a:p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,0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&amp; 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sym typeface="Symbol" panose="05050102010706020507" pitchFamily="18" charset="2"/>
              </a:rPr>
              <a:t>0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</a:rPr>
              <a:t>,3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endParaRPr lang="en-IN" sz="2400" kern="0" dirty="0">
              <a:solidFill>
                <a:srgbClr val="FF0000"/>
              </a:solidFill>
              <a:latin typeface="+mj-lt"/>
            </a:endParaRPr>
          </a:p>
          <a:p>
            <a:r>
              <a:rPr lang="en-IN" sz="2400" kern="0" dirty="0">
                <a:solidFill>
                  <a:srgbClr val="FFC000"/>
                </a:solidFill>
                <a:latin typeface="+mj-lt"/>
              </a:rPr>
              <a:t>Case: y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=0</a:t>
            </a:r>
            <a:r>
              <a:rPr lang="en-IN" sz="2400" kern="0" dirty="0">
                <a:solidFill>
                  <a:srgbClr val="FFC000"/>
                </a:solidFill>
                <a:latin typeface="+mj-lt"/>
              </a:rPr>
              <a:t> </a:t>
            </a:r>
          </a:p>
          <a:p>
            <a:r>
              <a:rPr lang="en-IN" sz="2400" kern="0" dirty="0">
                <a:solidFill>
                  <a:srgbClr val="FFC000"/>
                </a:solidFill>
                <a:latin typeface="+mj-lt"/>
              </a:rPr>
              <a:t>[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+mj-lt"/>
              </a:rPr>
              <a:t>,0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sz="2400" kern="0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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R</a:t>
            </a:r>
            <a:r>
              <a:rPr lang="en-CA" altLang="en-US" sz="2400" dirty="0">
                <a:solidFill>
                  <a:srgbClr val="FFC000"/>
                </a:solidFill>
                <a:latin typeface="+mj-lt"/>
              </a:rPr>
              <a:t>  &amp; </a:t>
            </a:r>
            <a:r>
              <a:rPr lang="en-US" sz="2400" dirty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x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≠</a:t>
            </a:r>
            <a:r>
              <a:rPr lang="en-US" altLang="en-US" sz="2400" dirty="0">
                <a:solidFill>
                  <a:srgbClr val="FFC000"/>
                </a:solidFill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sz="2400" dirty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]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CA" altLang="en-US" sz="2400" dirty="0">
              <a:solidFill>
                <a:srgbClr val="FFC000"/>
              </a:solidFill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</a:t>
            </a:r>
            <a:r>
              <a:rPr lang="en-US" altLang="en-US" sz="2400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0</a:t>
            </a:r>
            <a:r>
              <a:rPr lang="en-US" altLang="en-US" sz="2400" dirty="0">
                <a:solidFill>
                  <a:srgbClr val="FFC000"/>
                </a:solidFill>
                <a:latin typeface="+mj-lt"/>
              </a:rPr>
              <a:t>,x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l-GR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CA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endParaRPr lang="en-CA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29C797-023B-9816-CF15-A604386A1E2F}"/>
              </a:ext>
            </a:extLst>
          </p:cNvPr>
          <p:cNvSpPr txBox="1"/>
          <p:nvPr/>
        </p:nvSpPr>
        <p:spPr>
          <a:xfrm>
            <a:off x="5135390" y="2747040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kern="0" dirty="0">
                <a:solidFill>
                  <a:srgbClr val="FF0000"/>
                </a:solidFill>
                <a:latin typeface="Times New Roman"/>
              </a:rPr>
              <a:t>N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845066-7E45-0C59-6D45-BD15EE2B7AC4}"/>
              </a:ext>
            </a:extLst>
          </p:cNvPr>
          <p:cNvSpPr txBox="1"/>
          <p:nvPr/>
        </p:nvSpPr>
        <p:spPr>
          <a:xfrm>
            <a:off x="5968510" y="2747040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</a:t>
            </a:r>
            <a:endParaRPr lang="en-CA" sz="2400" dirty="0">
              <a:solidFill>
                <a:srgbClr val="00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7B7356-DB06-3AD3-C710-A2604C7C995E}"/>
              </a:ext>
            </a:extLst>
          </p:cNvPr>
          <p:cNvSpPr txBox="1"/>
          <p:nvPr/>
        </p:nvSpPr>
        <p:spPr>
          <a:xfrm>
            <a:off x="5566791" y="2743955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Times New Roman"/>
              </a:rPr>
              <a:t>?</a:t>
            </a:r>
            <a:endParaRPr lang="en-CA" sz="2400" dirty="0">
              <a:solidFill>
                <a:srgbClr val="FF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5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/>
      <p:bldP spid="13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1C978E-6E6B-EAC7-4F0C-D20CA6352A5C}"/>
              </a:ext>
            </a:extLst>
          </p:cNvPr>
          <p:cNvSpPr/>
          <p:nvPr/>
        </p:nvSpPr>
        <p:spPr>
          <a:xfrm>
            <a:off x="812800" y="2385437"/>
            <a:ext cx="990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chemeClr val="tx2"/>
                </a:solidFill>
                <a:latin typeface="Times New Roman" pitchFamily="18" charset="0"/>
              </a:rPr>
              <a:t>Examples: </a:t>
            </a:r>
            <a:r>
              <a:rPr lang="en-US" altLang="en-US" sz="2400" dirty="0">
                <a:latin typeface="Times New Roman" pitchFamily="18" charset="0"/>
              </a:rPr>
              <a:t>(integers)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1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x divides y </a:t>
            </a:r>
            <a:b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      ie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int k, y=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kx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}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2400" dirty="0">
                <a:solidFill>
                  <a:srgbClr val="00FF00"/>
                </a:solidFill>
                <a:latin typeface="Times New Roman" pitchFamily="18" charset="0"/>
              </a:rPr>
              <a:t>true:   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,0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CA" altLang="en-US" sz="2400" dirty="0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,3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CA" altLang="en-US" sz="2400" dirty="0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,6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…  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2400" dirty="0">
                <a:solidFill>
                  <a:srgbClr val="FF0000"/>
                </a:solidFill>
                <a:latin typeface="Times New Roman" pitchFamily="18" charset="0"/>
              </a:rPr>
              <a:t>false: 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sym typeface="Symbol" panose="05050102010706020507" pitchFamily="18" charset="2"/>
              </a:rPr>
              <a:t>0,3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CA" alt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</a:rPr>
              <a:t>,2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CA" alt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</a:rPr>
              <a:t>,5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E75E3A-AE9B-0D58-C156-3B201DD878DC}"/>
              </a:ext>
            </a:extLst>
          </p:cNvPr>
          <p:cNvGrpSpPr/>
          <p:nvPr/>
        </p:nvGrpSpPr>
        <p:grpSpPr>
          <a:xfrm>
            <a:off x="-228600" y="614680"/>
            <a:ext cx="10134600" cy="6429117"/>
            <a:chOff x="-228600" y="614680"/>
            <a:chExt cx="10134600" cy="6429117"/>
          </a:xfrm>
        </p:grpSpPr>
        <p:sp>
          <p:nvSpPr>
            <p:cNvPr id="4" name="Content Placeholder 10">
              <a:extLst>
                <a:ext uri="{FF2B5EF4-FFF2-40B4-BE49-F238E27FC236}">
                  <a16:creationId xmlns:a16="http://schemas.microsoft.com/office/drawing/2014/main" id="{91246EA0-2F64-5D3B-A610-1412ACAFF5AE}"/>
                </a:ext>
              </a:extLst>
            </p:cNvPr>
            <p:cNvSpPr txBox="1">
              <a:spLocks/>
            </p:cNvSpPr>
            <p:nvPr/>
          </p:nvSpPr>
          <p:spPr>
            <a:xfrm>
              <a:off x="4573560" y="614680"/>
              <a:ext cx="4951440" cy="1828800"/>
            </a:xfrm>
            <a:prstGeom prst="rect">
              <a:avLst/>
            </a:prstGeom>
          </p:spPr>
          <p:txBody>
            <a:bodyPr/>
            <a:lstStyle>
              <a:lvl1pPr marL="257175" indent="-257175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57213" indent="-214313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8572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2001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4pPr>
              <a:lvl5pPr marL="15430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5pPr>
              <a:lvl6pPr marL="18859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6pPr>
              <a:lvl7pPr marL="22288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7pPr>
              <a:lvl8pPr marL="25717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8pPr>
              <a:lvl9pPr marL="29146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en-US" sz="2400" b="0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/>
                </a:rPr>
                <a:t> Symmetric</a:t>
              </a:r>
            </a:p>
            <a:p>
              <a:pPr marL="0" lvl="0" indent="0">
                <a:buNone/>
                <a:defRPr/>
              </a:pPr>
              <a:r>
                <a:rPr lang="en-US" dirty="0">
                  <a:solidFill>
                    <a:srgbClr val="FFFF00"/>
                  </a:solidFill>
                </a:rPr>
                <a:t>             Anti-Symmetric</a:t>
              </a:r>
              <a:endParaRPr lang="en-US" dirty="0">
                <a:solidFill>
                  <a:srgbClr val="FFC000"/>
                </a:solidFill>
                <a:latin typeface="+mj-lt"/>
              </a:endParaRPr>
            </a:p>
            <a:p>
              <a:pPr marL="0" lvl="0" indent="0">
                <a:buNone/>
                <a:defRPr/>
              </a:pPr>
              <a:r>
                <a:rPr kumimoji="0" lang="en-IN" sz="2400" b="0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/>
                </a:rPr>
                <a:t>                      </a:t>
              </a:r>
              <a:r>
                <a:rPr kumimoji="0" lang="en-IN" sz="2400" b="0" strike="noStrike" kern="0" cap="none" spc="0" normalizeH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/>
                </a:rPr>
                <a:t> </a:t>
              </a:r>
              <a:r>
                <a:rPr kumimoji="0" lang="en-IN" sz="2400" b="0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/>
                </a:rPr>
                <a:t>Transitive</a:t>
              </a:r>
              <a:endPara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lvl="0" indent="0">
                <a:buNone/>
                <a:defRPr/>
              </a:pPr>
              <a:r>
                <a:rPr kumimoji="0" lang="en-US" sz="2400" b="0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/>
                </a:rPr>
                <a:t>                                  Reflexive</a:t>
              </a:r>
              <a:endPara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70A62A18-BF53-E838-32D3-ADDB3ED23AD0}"/>
                </a:ext>
              </a:extLst>
            </p:cNvPr>
            <p:cNvSpPr/>
            <p:nvPr/>
          </p:nvSpPr>
          <p:spPr bwMode="auto">
            <a:xfrm>
              <a:off x="6802120" y="1910080"/>
              <a:ext cx="288000" cy="838200"/>
            </a:xfrm>
            <a:prstGeom prst="downArrow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0F3C0119-A81B-D541-C826-1468AFEB9433}"/>
                </a:ext>
              </a:extLst>
            </p:cNvPr>
            <p:cNvSpPr/>
            <p:nvPr/>
          </p:nvSpPr>
          <p:spPr bwMode="auto">
            <a:xfrm>
              <a:off x="6016280" y="1452880"/>
              <a:ext cx="288000" cy="1315720"/>
            </a:xfrm>
            <a:prstGeom prst="downArrow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31FF12CC-D3C8-8D04-E76C-22B8DA1A8C1C}"/>
                </a:ext>
              </a:extLst>
            </p:cNvPr>
            <p:cNvSpPr/>
            <p:nvPr/>
          </p:nvSpPr>
          <p:spPr bwMode="auto">
            <a:xfrm>
              <a:off x="5213640" y="1071880"/>
              <a:ext cx="288000" cy="1696720"/>
            </a:xfrm>
            <a:prstGeom prst="downArrow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07655B11-FAE5-4956-DC04-4A8DBBCB7223}"/>
                </a:ext>
              </a:extLst>
            </p:cNvPr>
            <p:cNvSpPr/>
            <p:nvPr/>
          </p:nvSpPr>
          <p:spPr bwMode="auto">
            <a:xfrm>
              <a:off x="7606320" y="2355881"/>
              <a:ext cx="232120" cy="386397"/>
            </a:xfrm>
            <a:prstGeom prst="downArrow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Content Placeholder 10">
              <a:extLst>
                <a:ext uri="{FF2B5EF4-FFF2-40B4-BE49-F238E27FC236}">
                  <a16:creationId xmlns:a16="http://schemas.microsoft.com/office/drawing/2014/main" id="{A4B9F400-BC1B-46C9-BB8A-4E74E8A7AC21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635000"/>
              <a:ext cx="4485640" cy="1828800"/>
            </a:xfrm>
            <a:prstGeom prst="rect">
              <a:avLst/>
            </a:prstGeom>
          </p:spPr>
          <p:txBody>
            <a:bodyPr/>
            <a:lstStyle>
              <a:lvl1pPr marL="257175" indent="-257175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57213" indent="-214313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8572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2001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4pPr>
              <a:lvl5pPr marL="15430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5pPr>
              <a:lvl6pPr marL="18859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6pPr>
              <a:lvl7pPr marL="22288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7pPr>
              <a:lvl8pPr marL="25717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8pPr>
              <a:lvl9pPr marL="29146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r">
                <a:buNone/>
                <a:defRPr/>
              </a:pP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x</a:t>
              </a:r>
              <a:r>
                <a:rPr lang="en-US" altLang="en-US" dirty="0">
                  <a:solidFill>
                    <a:srgbClr val="FFC000"/>
                  </a:solidFill>
                  <a:latin typeface="Times New Roman" pitchFamily="18" charset="0"/>
                </a:rPr>
                <a:t>,y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R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</a:rPr>
                <a:t> 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r>
                <a:rPr lang="en-CA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y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</a:rPr>
                <a:t>,x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R</a:t>
              </a:r>
            </a:p>
            <a:p>
              <a:pPr marL="0" lvl="0" indent="0" algn="r">
                <a:buNone/>
                <a:defRPr/>
              </a:pPr>
              <a:r>
                <a:rPr lang="en-IN" kern="0" dirty="0">
                  <a:solidFill>
                    <a:srgbClr val="FFC000"/>
                  </a:solidFill>
                  <a:latin typeface="+mj-lt"/>
                </a:rPr>
                <a:t>[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x</a:t>
              </a:r>
              <a:r>
                <a:rPr lang="en-US" altLang="en-US" dirty="0">
                  <a:solidFill>
                    <a:srgbClr val="FFC000"/>
                  </a:solidFill>
                  <a:latin typeface="+mj-lt"/>
                </a:rPr>
                <a:t>,y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R</a:t>
              </a:r>
              <a:r>
                <a:rPr lang="en-CA" altLang="en-US" dirty="0">
                  <a:solidFill>
                    <a:srgbClr val="FFC000"/>
                  </a:solidFill>
                  <a:latin typeface="+mj-lt"/>
                </a:rPr>
                <a:t>  &amp; </a:t>
              </a:r>
              <a:r>
                <a:rPr lang="en-US" dirty="0">
                  <a:solidFill>
                    <a:srgbClr val="FFC000"/>
                  </a:solidFill>
                  <a:latin typeface="+mj-lt"/>
                  <a:cs typeface="Arial" panose="020B0604020202020204" pitchFamily="34" charset="0"/>
                </a:rPr>
                <a:t>x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≠</a:t>
              </a:r>
              <a:r>
                <a:rPr lang="en-US" dirty="0">
                  <a:solidFill>
                    <a:srgbClr val="FFC000"/>
                  </a:solidFill>
                  <a:latin typeface="+mj-lt"/>
                  <a:cs typeface="Arial" panose="020B0604020202020204" pitchFamily="34" charset="0"/>
                </a:rPr>
                <a:t>y]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 </a:t>
              </a:r>
              <a:r>
                <a:rPr lang="en-CA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 err="1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y</a:t>
              </a:r>
              <a:r>
                <a:rPr lang="en-US" altLang="en-US" dirty="0" err="1">
                  <a:solidFill>
                    <a:srgbClr val="FFC000"/>
                  </a:solidFill>
                  <a:latin typeface="+mj-lt"/>
                </a:rPr>
                <a:t>,x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l-GR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</a:t>
              </a:r>
              <a:r>
                <a:rPr lang="en-CA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R  </a:t>
              </a:r>
              <a:endParaRPr lang="en-US" dirty="0">
                <a:solidFill>
                  <a:srgbClr val="FFC000"/>
                </a:solidFill>
                <a:latin typeface="+mj-lt"/>
              </a:endParaRPr>
            </a:p>
            <a:p>
              <a:pPr marL="0" lvl="0" indent="0" algn="r">
                <a:buNone/>
                <a:defRPr/>
              </a:pPr>
              <a:r>
                <a:rPr kumimoji="0" lang="en-IN" sz="2400" b="0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/>
                </a:rPr>
                <a:t>[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x</a:t>
              </a:r>
              <a:r>
                <a:rPr lang="en-US" altLang="en-US" dirty="0">
                  <a:solidFill>
                    <a:srgbClr val="FFC000"/>
                  </a:solidFill>
                  <a:latin typeface="Times New Roman" pitchFamily="18" charset="0"/>
                </a:rPr>
                <a:t>,y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</a:rPr>
                <a:t> </a:t>
              </a:r>
              <a:r>
                <a:rPr lang="en-CA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&amp; 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y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</a:rPr>
                <a:t>,z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R</a:t>
              </a:r>
              <a:r>
                <a:rPr lang="en-CA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] 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r>
                <a:rPr lang="en-CA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x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</a:rPr>
                <a:t>,z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R</a:t>
              </a:r>
              <a:r>
                <a:rPr lang="en-CA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</a:p>
            <a:p>
              <a:pPr marL="0" lvl="0" indent="0" algn="r">
                <a:buNone/>
                <a:defRPr/>
              </a:pPr>
              <a:r>
                <a:rPr lang="en-CA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     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 err="1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x</a:t>
              </a:r>
              <a:r>
                <a:rPr lang="en-US" altLang="en-US" dirty="0" err="1">
                  <a:solidFill>
                    <a:srgbClr val="FFC000"/>
                  </a:solidFill>
                  <a:latin typeface="+mj-lt"/>
                </a:rPr>
                <a:t>,x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R</a:t>
              </a:r>
              <a:endPara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B16ED13-3089-CBB2-FB94-95353B006835}"/>
                </a:ext>
              </a:extLst>
            </p:cNvPr>
            <p:cNvGrpSpPr/>
            <p:nvPr/>
          </p:nvGrpSpPr>
          <p:grpSpPr>
            <a:xfrm>
              <a:off x="-228600" y="2776597"/>
              <a:ext cx="10134600" cy="4267200"/>
              <a:chOff x="-228600" y="2895600"/>
              <a:chExt cx="10134600" cy="426720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81B8835-047F-E395-5209-14D43282465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-228600" y="2895600"/>
                <a:ext cx="101346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C29B312-AC77-34B7-EFE5-11AB651BA46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932680" y="2895600"/>
                <a:ext cx="0" cy="42672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F925451-837B-22A2-BC21-CF6DA7A30C3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765800" y="2895600"/>
                <a:ext cx="0" cy="42672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473ACB5-D54B-BA15-445F-0712E4B8E32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568440" y="2895600"/>
                <a:ext cx="0" cy="42672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1FA7B6F-033A-F667-E8DD-4D43F536A81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360920" y="2895600"/>
                <a:ext cx="0" cy="42672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2C6B52C-E5C3-A2CE-8992-143373A2A29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153400" y="2895600"/>
                <a:ext cx="0" cy="42672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0E288A40-3938-03DD-D972-D03E3BDE9F43}"/>
              </a:ext>
            </a:extLst>
          </p:cNvPr>
          <p:cNvSpPr txBox="1">
            <a:spLocks/>
          </p:cNvSpPr>
          <p:nvPr/>
        </p:nvSpPr>
        <p:spPr bwMode="auto">
          <a:xfrm>
            <a:off x="0" y="-228600"/>
            <a:ext cx="91440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Properties of Relations</a:t>
            </a:r>
            <a:endParaRPr kumimoji="0" lang="en-US" sz="33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1BFE53-D521-75C9-286C-589B5D52D1C7}"/>
              </a:ext>
            </a:extLst>
          </p:cNvPr>
          <p:cNvSpPr txBox="1"/>
          <p:nvPr/>
        </p:nvSpPr>
        <p:spPr>
          <a:xfrm>
            <a:off x="5135390" y="2747040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kern="0" dirty="0">
                <a:solidFill>
                  <a:srgbClr val="FF0000"/>
                </a:solidFill>
                <a:latin typeface="Times New Roman"/>
              </a:rPr>
              <a:t>N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F9AD6B-E12C-9610-213F-F6BF7A92B470}"/>
              </a:ext>
            </a:extLst>
          </p:cNvPr>
          <p:cNvSpPr txBox="1"/>
          <p:nvPr/>
        </p:nvSpPr>
        <p:spPr>
          <a:xfrm>
            <a:off x="5968510" y="2747040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</a:t>
            </a:r>
            <a:endParaRPr lang="en-CA" sz="2400" dirty="0">
              <a:solidFill>
                <a:srgbClr val="00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CA5078-9EAC-B896-3D0B-13628454AD00}"/>
              </a:ext>
            </a:extLst>
          </p:cNvPr>
          <p:cNvSpPr txBox="1"/>
          <p:nvPr/>
        </p:nvSpPr>
        <p:spPr>
          <a:xfrm>
            <a:off x="6760990" y="2747040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</a:t>
            </a:r>
            <a:endParaRPr lang="en-CA" sz="2400" dirty="0">
              <a:solidFill>
                <a:srgbClr val="00FF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6DD954-EEB4-15BE-3706-C2CF608A4DDB}"/>
              </a:ext>
            </a:extLst>
          </p:cNvPr>
          <p:cNvSpPr txBox="1"/>
          <p:nvPr/>
        </p:nvSpPr>
        <p:spPr>
          <a:xfrm>
            <a:off x="6735590" y="2743200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Times New Roman"/>
              </a:rPr>
              <a:t>?</a:t>
            </a:r>
            <a:endParaRPr lang="en-CA" sz="2400" dirty="0">
              <a:solidFill>
                <a:srgbClr val="FF99FF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B03533-AD00-9B91-7DEC-7FC824B2B871}"/>
              </a:ext>
            </a:extLst>
          </p:cNvPr>
          <p:cNvSpPr txBox="1"/>
          <p:nvPr/>
        </p:nvSpPr>
        <p:spPr>
          <a:xfrm>
            <a:off x="5501640" y="3234981"/>
            <a:ext cx="3285688" cy="1938992"/>
          </a:xfrm>
          <a:prstGeom prst="rect">
            <a:avLst/>
          </a:prstGeom>
          <a:solidFill>
            <a:srgbClr val="000066"/>
          </a:solidFill>
        </p:spPr>
        <p:txBody>
          <a:bodyPr wrap="square">
            <a:spAutoFit/>
          </a:bodyPr>
          <a:lstStyle/>
          <a:p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,6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&amp; 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6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,12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,12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endParaRPr lang="en-IN" sz="2400" kern="0" dirty="0">
              <a:solidFill>
                <a:srgbClr val="FF0000"/>
              </a:solidFill>
            </a:endParaRPr>
          </a:p>
          <a:p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&amp;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 err="1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 err="1">
                <a:solidFill>
                  <a:srgbClr val="FFC000"/>
                </a:solidFill>
                <a:latin typeface="Times New Roman" pitchFamily="18" charset="0"/>
              </a:rPr>
              <a:t>,z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sz="2400" kern="0" dirty="0">
                <a:solidFill>
                  <a:srgbClr val="FFC000"/>
                </a:solidFill>
                <a:sym typeface="Symbol" panose="05050102010706020507" pitchFamily="18" charset="2"/>
              </a:rPr>
              <a:t>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R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y=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kx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&amp; z=k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</a:p>
          <a:p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z=kk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</a:p>
          <a:p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</a:t>
            </a:r>
            <a:r>
              <a:rPr lang="en-US" altLang="en-US" sz="2400" dirty="0" err="1">
                <a:solidFill>
                  <a:srgbClr val="FFC000"/>
                </a:solidFill>
                <a:sym typeface="Symbol" panose="05050102010706020507" pitchFamily="18" charset="2"/>
              </a:rPr>
              <a:t>x</a:t>
            </a:r>
            <a:r>
              <a:rPr lang="en-US" altLang="en-US" sz="2400" dirty="0" err="1">
                <a:solidFill>
                  <a:srgbClr val="FFC000"/>
                </a:solidFill>
              </a:rPr>
              <a:t>,z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sz="2400" kern="0" dirty="0">
                <a:solidFill>
                  <a:srgbClr val="FFC000"/>
                </a:solidFill>
                <a:sym typeface="Symbol" panose="05050102010706020507" pitchFamily="18" charset="2"/>
              </a:rPr>
              <a:t>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pic>
        <p:nvPicPr>
          <p:cNvPr id="14" name="Picture 2" descr="http://www.swordofthespirit.net/bulwark/mosesbush.gif">
            <a:extLst>
              <a:ext uri="{FF2B5EF4-FFF2-40B4-BE49-F238E27FC236}">
                <a16:creationId xmlns:a16="http://schemas.microsoft.com/office/drawing/2014/main" id="{85DF89B1-E9BE-333B-8AB9-A578FA71F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554" y="4456500"/>
            <a:ext cx="1938042" cy="112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38">
            <a:extLst>
              <a:ext uri="{FF2B5EF4-FFF2-40B4-BE49-F238E27FC236}">
                <a16:creationId xmlns:a16="http://schemas.microsoft.com/office/drawing/2014/main" id="{111D7E3D-9D2F-A16A-FE90-AFA895750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466" y="5716547"/>
            <a:ext cx="3614870" cy="810436"/>
          </a:xfrm>
          <a:prstGeom prst="wedgeRoundRectCallout">
            <a:avLst>
              <a:gd name="adj1" fmla="val -15313"/>
              <a:gd name="adj2" fmla="val -70646"/>
              <a:gd name="adj3" fmla="val 16667"/>
            </a:avLst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800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I assure you that </a:t>
            </a:r>
          </a:p>
          <a:p>
            <a:pPr algn="ctr" defTabSz="685800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there exists such a 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k </a:t>
            </a: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and 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k′</a:t>
            </a: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174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  <p:bldP spid="24" grpId="1"/>
      <p:bldP spid="28" grpId="0" animBg="1"/>
      <p:bldP spid="28" grpId="1" animBg="1"/>
      <p:bldP spid="15" grpId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1C978E-6E6B-EAC7-4F0C-D20CA6352A5C}"/>
              </a:ext>
            </a:extLst>
          </p:cNvPr>
          <p:cNvSpPr/>
          <p:nvPr/>
        </p:nvSpPr>
        <p:spPr>
          <a:xfrm>
            <a:off x="812800" y="2385437"/>
            <a:ext cx="990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chemeClr val="tx2"/>
                </a:solidFill>
                <a:latin typeface="Times New Roman" pitchFamily="18" charset="0"/>
              </a:rPr>
              <a:t>Examples: </a:t>
            </a:r>
            <a:r>
              <a:rPr lang="en-US" altLang="en-US" sz="2400" dirty="0">
                <a:latin typeface="Times New Roman" pitchFamily="18" charset="0"/>
              </a:rPr>
              <a:t>(integers)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1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x divides y </a:t>
            </a:r>
            <a:b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      ie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int k, y=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kx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}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2400" dirty="0">
                <a:solidFill>
                  <a:srgbClr val="00FF00"/>
                </a:solidFill>
                <a:latin typeface="Times New Roman" pitchFamily="18" charset="0"/>
              </a:rPr>
              <a:t>true:   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,0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CA" altLang="en-US" sz="2400" dirty="0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,3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CA" altLang="en-US" sz="2400" dirty="0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,6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…  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2400" dirty="0">
                <a:solidFill>
                  <a:srgbClr val="FF0000"/>
                </a:solidFill>
                <a:latin typeface="Times New Roman" pitchFamily="18" charset="0"/>
              </a:rPr>
              <a:t>false: 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sym typeface="Symbol" panose="05050102010706020507" pitchFamily="18" charset="2"/>
              </a:rPr>
              <a:t>0,3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CA" alt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</a:rPr>
              <a:t>,2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CA" alt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</a:rPr>
              <a:t>,5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E75E3A-AE9B-0D58-C156-3B201DD878DC}"/>
              </a:ext>
            </a:extLst>
          </p:cNvPr>
          <p:cNvGrpSpPr/>
          <p:nvPr/>
        </p:nvGrpSpPr>
        <p:grpSpPr>
          <a:xfrm>
            <a:off x="-228600" y="614680"/>
            <a:ext cx="10134600" cy="6429117"/>
            <a:chOff x="-228600" y="614680"/>
            <a:chExt cx="10134600" cy="6429117"/>
          </a:xfrm>
        </p:grpSpPr>
        <p:sp>
          <p:nvSpPr>
            <p:cNvPr id="4" name="Content Placeholder 10">
              <a:extLst>
                <a:ext uri="{FF2B5EF4-FFF2-40B4-BE49-F238E27FC236}">
                  <a16:creationId xmlns:a16="http://schemas.microsoft.com/office/drawing/2014/main" id="{91246EA0-2F64-5D3B-A610-1412ACAFF5AE}"/>
                </a:ext>
              </a:extLst>
            </p:cNvPr>
            <p:cNvSpPr txBox="1">
              <a:spLocks/>
            </p:cNvSpPr>
            <p:nvPr/>
          </p:nvSpPr>
          <p:spPr>
            <a:xfrm>
              <a:off x="4573560" y="614680"/>
              <a:ext cx="4951440" cy="1828800"/>
            </a:xfrm>
            <a:prstGeom prst="rect">
              <a:avLst/>
            </a:prstGeom>
          </p:spPr>
          <p:txBody>
            <a:bodyPr/>
            <a:lstStyle>
              <a:lvl1pPr marL="257175" indent="-257175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57213" indent="-214313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8572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2001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4pPr>
              <a:lvl5pPr marL="15430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5pPr>
              <a:lvl6pPr marL="18859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6pPr>
              <a:lvl7pPr marL="22288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7pPr>
              <a:lvl8pPr marL="25717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8pPr>
              <a:lvl9pPr marL="29146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en-US" sz="2400" b="0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/>
                </a:rPr>
                <a:t> Symmetric</a:t>
              </a:r>
            </a:p>
            <a:p>
              <a:pPr marL="0" lvl="0" indent="0">
                <a:buNone/>
                <a:defRPr/>
              </a:pPr>
              <a:r>
                <a:rPr lang="en-US" dirty="0">
                  <a:solidFill>
                    <a:srgbClr val="FFFF00"/>
                  </a:solidFill>
                </a:rPr>
                <a:t>             Anti-Symmetric</a:t>
              </a:r>
              <a:endParaRPr lang="en-US" dirty="0">
                <a:solidFill>
                  <a:srgbClr val="FFC000"/>
                </a:solidFill>
                <a:latin typeface="+mj-lt"/>
              </a:endParaRPr>
            </a:p>
            <a:p>
              <a:pPr marL="0" lvl="0" indent="0">
                <a:buNone/>
                <a:defRPr/>
              </a:pPr>
              <a:r>
                <a:rPr kumimoji="0" lang="en-IN" sz="2400" b="0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/>
                </a:rPr>
                <a:t>                      </a:t>
              </a:r>
              <a:r>
                <a:rPr kumimoji="0" lang="en-IN" sz="2400" b="0" strike="noStrike" kern="0" cap="none" spc="0" normalizeH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/>
                </a:rPr>
                <a:t> </a:t>
              </a:r>
              <a:r>
                <a:rPr kumimoji="0" lang="en-IN" sz="2400" b="0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/>
                </a:rPr>
                <a:t>Transitive</a:t>
              </a:r>
              <a:endPara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lvl="0" indent="0">
                <a:buNone/>
                <a:defRPr/>
              </a:pPr>
              <a:r>
                <a:rPr kumimoji="0" lang="en-US" sz="2400" b="0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/>
                </a:rPr>
                <a:t>                                  Reflexive</a:t>
              </a:r>
              <a:endPara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70A62A18-BF53-E838-32D3-ADDB3ED23AD0}"/>
                </a:ext>
              </a:extLst>
            </p:cNvPr>
            <p:cNvSpPr/>
            <p:nvPr/>
          </p:nvSpPr>
          <p:spPr bwMode="auto">
            <a:xfrm>
              <a:off x="6802120" y="1910080"/>
              <a:ext cx="288000" cy="838200"/>
            </a:xfrm>
            <a:prstGeom prst="downArrow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0F3C0119-A81B-D541-C826-1468AFEB9433}"/>
                </a:ext>
              </a:extLst>
            </p:cNvPr>
            <p:cNvSpPr/>
            <p:nvPr/>
          </p:nvSpPr>
          <p:spPr bwMode="auto">
            <a:xfrm>
              <a:off x="6016280" y="1452880"/>
              <a:ext cx="288000" cy="1315720"/>
            </a:xfrm>
            <a:prstGeom prst="downArrow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31FF12CC-D3C8-8D04-E76C-22B8DA1A8C1C}"/>
                </a:ext>
              </a:extLst>
            </p:cNvPr>
            <p:cNvSpPr/>
            <p:nvPr/>
          </p:nvSpPr>
          <p:spPr bwMode="auto">
            <a:xfrm>
              <a:off x="5213640" y="1071880"/>
              <a:ext cx="288000" cy="1696720"/>
            </a:xfrm>
            <a:prstGeom prst="downArrow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07655B11-FAE5-4956-DC04-4A8DBBCB7223}"/>
                </a:ext>
              </a:extLst>
            </p:cNvPr>
            <p:cNvSpPr/>
            <p:nvPr/>
          </p:nvSpPr>
          <p:spPr bwMode="auto">
            <a:xfrm>
              <a:off x="7606320" y="2355881"/>
              <a:ext cx="232120" cy="386397"/>
            </a:xfrm>
            <a:prstGeom prst="downArrow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Content Placeholder 10">
              <a:extLst>
                <a:ext uri="{FF2B5EF4-FFF2-40B4-BE49-F238E27FC236}">
                  <a16:creationId xmlns:a16="http://schemas.microsoft.com/office/drawing/2014/main" id="{A4B9F400-BC1B-46C9-BB8A-4E74E8A7AC21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635000"/>
              <a:ext cx="4485640" cy="1828800"/>
            </a:xfrm>
            <a:prstGeom prst="rect">
              <a:avLst/>
            </a:prstGeom>
          </p:spPr>
          <p:txBody>
            <a:bodyPr/>
            <a:lstStyle>
              <a:lvl1pPr marL="257175" indent="-257175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57213" indent="-214313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8572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2001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4pPr>
              <a:lvl5pPr marL="15430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5pPr>
              <a:lvl6pPr marL="18859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6pPr>
              <a:lvl7pPr marL="22288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7pPr>
              <a:lvl8pPr marL="25717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8pPr>
              <a:lvl9pPr marL="29146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r">
                <a:buNone/>
                <a:defRPr/>
              </a:pP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x</a:t>
              </a:r>
              <a:r>
                <a:rPr lang="en-US" altLang="en-US" dirty="0">
                  <a:solidFill>
                    <a:srgbClr val="FFC000"/>
                  </a:solidFill>
                  <a:latin typeface="Times New Roman" pitchFamily="18" charset="0"/>
                </a:rPr>
                <a:t>,y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R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</a:rPr>
                <a:t> 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r>
                <a:rPr lang="en-CA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y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</a:rPr>
                <a:t>,x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R</a:t>
              </a:r>
            </a:p>
            <a:p>
              <a:pPr marL="0" lvl="0" indent="0" algn="r">
                <a:buNone/>
                <a:defRPr/>
              </a:pPr>
              <a:r>
                <a:rPr lang="en-IN" kern="0" dirty="0">
                  <a:solidFill>
                    <a:srgbClr val="FFC000"/>
                  </a:solidFill>
                  <a:latin typeface="+mj-lt"/>
                </a:rPr>
                <a:t>[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x</a:t>
              </a:r>
              <a:r>
                <a:rPr lang="en-US" altLang="en-US" dirty="0">
                  <a:solidFill>
                    <a:srgbClr val="FFC000"/>
                  </a:solidFill>
                  <a:latin typeface="+mj-lt"/>
                </a:rPr>
                <a:t>,y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R</a:t>
              </a:r>
              <a:r>
                <a:rPr lang="en-CA" altLang="en-US" dirty="0">
                  <a:solidFill>
                    <a:srgbClr val="FFC000"/>
                  </a:solidFill>
                  <a:latin typeface="+mj-lt"/>
                </a:rPr>
                <a:t>  &amp; </a:t>
              </a:r>
              <a:r>
                <a:rPr lang="en-US" dirty="0">
                  <a:solidFill>
                    <a:srgbClr val="FFC000"/>
                  </a:solidFill>
                  <a:latin typeface="+mj-lt"/>
                  <a:cs typeface="Arial" panose="020B0604020202020204" pitchFamily="34" charset="0"/>
                </a:rPr>
                <a:t>x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≠</a:t>
              </a:r>
              <a:r>
                <a:rPr lang="en-US" dirty="0">
                  <a:solidFill>
                    <a:srgbClr val="FFC000"/>
                  </a:solidFill>
                  <a:latin typeface="+mj-lt"/>
                  <a:cs typeface="Arial" panose="020B0604020202020204" pitchFamily="34" charset="0"/>
                </a:rPr>
                <a:t>y]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 </a:t>
              </a:r>
              <a:r>
                <a:rPr lang="en-CA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 err="1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y</a:t>
              </a:r>
              <a:r>
                <a:rPr lang="en-US" altLang="en-US" dirty="0" err="1">
                  <a:solidFill>
                    <a:srgbClr val="FFC000"/>
                  </a:solidFill>
                  <a:latin typeface="+mj-lt"/>
                </a:rPr>
                <a:t>,x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l-GR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</a:t>
              </a:r>
              <a:r>
                <a:rPr lang="en-CA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R  </a:t>
              </a:r>
              <a:endParaRPr lang="en-US" dirty="0">
                <a:solidFill>
                  <a:srgbClr val="FFC000"/>
                </a:solidFill>
                <a:latin typeface="+mj-lt"/>
              </a:endParaRPr>
            </a:p>
            <a:p>
              <a:pPr marL="0" lvl="0" indent="0" algn="r">
                <a:buNone/>
                <a:defRPr/>
              </a:pPr>
              <a:r>
                <a:rPr kumimoji="0" lang="en-IN" sz="2400" b="0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/>
                </a:rPr>
                <a:t>[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x</a:t>
              </a:r>
              <a:r>
                <a:rPr lang="en-US" altLang="en-US" dirty="0">
                  <a:solidFill>
                    <a:srgbClr val="FFC000"/>
                  </a:solidFill>
                  <a:latin typeface="Times New Roman" pitchFamily="18" charset="0"/>
                </a:rPr>
                <a:t>,y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</a:rPr>
                <a:t> </a:t>
              </a:r>
              <a:r>
                <a:rPr lang="en-CA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&amp; 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y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</a:rPr>
                <a:t>,z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R</a:t>
              </a:r>
              <a:r>
                <a:rPr lang="en-CA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] 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r>
                <a:rPr lang="en-CA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x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</a:rPr>
                <a:t>,z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R</a:t>
              </a:r>
              <a:r>
                <a:rPr lang="en-CA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</a:p>
            <a:p>
              <a:pPr marL="0" lvl="0" indent="0" algn="r">
                <a:buNone/>
                <a:defRPr/>
              </a:pPr>
              <a:r>
                <a:rPr lang="en-CA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     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 err="1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x</a:t>
              </a:r>
              <a:r>
                <a:rPr lang="en-US" altLang="en-US" dirty="0" err="1">
                  <a:solidFill>
                    <a:srgbClr val="FFC000"/>
                  </a:solidFill>
                  <a:latin typeface="+mj-lt"/>
                </a:rPr>
                <a:t>,x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R</a:t>
              </a:r>
              <a:endPara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B16ED13-3089-CBB2-FB94-95353B006835}"/>
                </a:ext>
              </a:extLst>
            </p:cNvPr>
            <p:cNvGrpSpPr/>
            <p:nvPr/>
          </p:nvGrpSpPr>
          <p:grpSpPr>
            <a:xfrm>
              <a:off x="-228600" y="2776597"/>
              <a:ext cx="10134600" cy="4267200"/>
              <a:chOff x="-228600" y="2895600"/>
              <a:chExt cx="10134600" cy="426720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81B8835-047F-E395-5209-14D43282465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-228600" y="2895600"/>
                <a:ext cx="101346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C29B312-AC77-34B7-EFE5-11AB651BA46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932680" y="2895600"/>
                <a:ext cx="0" cy="42672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F925451-837B-22A2-BC21-CF6DA7A30C3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765800" y="2895600"/>
                <a:ext cx="0" cy="42672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473ACB5-D54B-BA15-445F-0712E4B8E32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568440" y="2895600"/>
                <a:ext cx="0" cy="42672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1FA7B6F-033A-F667-E8DD-4D43F536A81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360920" y="2895600"/>
                <a:ext cx="0" cy="42672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2C6B52C-E5C3-A2CE-8992-143373A2A29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153400" y="2895600"/>
                <a:ext cx="0" cy="42672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0E288A40-3938-03DD-D972-D03E3BDE9F43}"/>
              </a:ext>
            </a:extLst>
          </p:cNvPr>
          <p:cNvSpPr txBox="1">
            <a:spLocks/>
          </p:cNvSpPr>
          <p:nvPr/>
        </p:nvSpPr>
        <p:spPr bwMode="auto">
          <a:xfrm>
            <a:off x="0" y="-228600"/>
            <a:ext cx="91440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Properties of Relations</a:t>
            </a:r>
            <a:endParaRPr kumimoji="0" lang="en-US" sz="33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1BFE53-D521-75C9-286C-589B5D52D1C7}"/>
              </a:ext>
            </a:extLst>
          </p:cNvPr>
          <p:cNvSpPr txBox="1"/>
          <p:nvPr/>
        </p:nvSpPr>
        <p:spPr>
          <a:xfrm>
            <a:off x="5135390" y="2747040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kern="0" dirty="0">
                <a:solidFill>
                  <a:srgbClr val="FF0000"/>
                </a:solidFill>
                <a:latin typeface="Times New Roman"/>
              </a:rPr>
              <a:t>N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F9AD6B-E12C-9610-213F-F6BF7A92B470}"/>
              </a:ext>
            </a:extLst>
          </p:cNvPr>
          <p:cNvSpPr txBox="1"/>
          <p:nvPr/>
        </p:nvSpPr>
        <p:spPr>
          <a:xfrm>
            <a:off x="5968510" y="2747040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</a:t>
            </a:r>
            <a:endParaRPr lang="en-CA" sz="2400" dirty="0">
              <a:solidFill>
                <a:srgbClr val="00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CA5078-9EAC-B896-3D0B-13628454AD00}"/>
              </a:ext>
            </a:extLst>
          </p:cNvPr>
          <p:cNvSpPr txBox="1"/>
          <p:nvPr/>
        </p:nvSpPr>
        <p:spPr>
          <a:xfrm>
            <a:off x="6760990" y="2747040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</a:t>
            </a:r>
            <a:endParaRPr lang="en-CA" sz="2400" dirty="0">
              <a:solidFill>
                <a:srgbClr val="00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EAAA11-3826-1B29-C1F7-AD37D02DDE80}"/>
              </a:ext>
            </a:extLst>
          </p:cNvPr>
          <p:cNvSpPr txBox="1"/>
          <p:nvPr/>
        </p:nvSpPr>
        <p:spPr>
          <a:xfrm>
            <a:off x="7543310" y="2747040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</a:t>
            </a:r>
            <a:endParaRPr lang="en-CA" sz="2400" dirty="0">
              <a:solidFill>
                <a:srgbClr val="00FF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7CD9F1-1003-F87A-551A-0FD95D03DD62}"/>
              </a:ext>
            </a:extLst>
          </p:cNvPr>
          <p:cNvSpPr txBox="1"/>
          <p:nvPr/>
        </p:nvSpPr>
        <p:spPr>
          <a:xfrm>
            <a:off x="7517910" y="2753360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Times New Roman"/>
              </a:rPr>
              <a:t>?</a:t>
            </a:r>
            <a:endParaRPr lang="en-CA" sz="2400" dirty="0">
              <a:solidFill>
                <a:srgbClr val="FF99FF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A04526-8283-6B20-CBD4-CBC04C5B7C49}"/>
              </a:ext>
            </a:extLst>
          </p:cNvPr>
          <p:cNvSpPr txBox="1"/>
          <p:nvPr/>
        </p:nvSpPr>
        <p:spPr>
          <a:xfrm>
            <a:off x="6943043" y="3229437"/>
            <a:ext cx="1686560" cy="1200329"/>
          </a:xfrm>
          <a:prstGeom prst="rect">
            <a:avLst/>
          </a:prstGeom>
          <a:solidFill>
            <a:srgbClr val="000066"/>
          </a:solidFill>
        </p:spPr>
        <p:txBody>
          <a:bodyPr wrap="square">
            <a:spAutoFit/>
          </a:bodyPr>
          <a:lstStyle/>
          <a:p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,3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x=1x</a:t>
            </a:r>
          </a:p>
          <a:p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</a:t>
            </a:r>
            <a:r>
              <a:rPr lang="en-US" altLang="en-US" sz="2400" dirty="0" err="1">
                <a:solidFill>
                  <a:srgbClr val="FFC000"/>
                </a:solidFill>
                <a:sym typeface="Symbol" panose="05050102010706020507" pitchFamily="18" charset="2"/>
              </a:rPr>
              <a:t>x</a:t>
            </a:r>
            <a:r>
              <a:rPr lang="en-US" altLang="en-US" sz="2400" dirty="0" err="1">
                <a:solidFill>
                  <a:srgbClr val="FFC000"/>
                </a:solidFill>
              </a:rPr>
              <a:t>,x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sz="2400" kern="0" dirty="0">
                <a:solidFill>
                  <a:srgbClr val="FFC000"/>
                </a:solidFill>
                <a:sym typeface="Symbol" panose="05050102010706020507" pitchFamily="18" charset="2"/>
              </a:rPr>
              <a:t>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487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" grpId="0"/>
      <p:bldP spid="31" grpId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1C978E-6E6B-EAC7-4F0C-D20CA6352A5C}"/>
              </a:ext>
            </a:extLst>
          </p:cNvPr>
          <p:cNvSpPr/>
          <p:nvPr/>
        </p:nvSpPr>
        <p:spPr>
          <a:xfrm>
            <a:off x="812800" y="2385437"/>
            <a:ext cx="990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chemeClr val="tx2"/>
                </a:solidFill>
                <a:latin typeface="Times New Roman" pitchFamily="18" charset="0"/>
              </a:rPr>
              <a:t>Examples: </a:t>
            </a:r>
            <a:r>
              <a:rPr lang="en-US" altLang="en-US" sz="2400" dirty="0">
                <a:latin typeface="Times New Roman" pitchFamily="18" charset="0"/>
              </a:rPr>
              <a:t>(integers)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1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x divides y }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2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}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3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x&lt;y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}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91246EA0-2F64-5D3B-A610-1412ACAFF5AE}"/>
              </a:ext>
            </a:extLst>
          </p:cNvPr>
          <p:cNvSpPr txBox="1">
            <a:spLocks/>
          </p:cNvSpPr>
          <p:nvPr/>
        </p:nvSpPr>
        <p:spPr>
          <a:xfrm>
            <a:off x="4573560" y="614680"/>
            <a:ext cx="4951440" cy="1828800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  <a:defRPr/>
            </a:pPr>
            <a:r>
              <a:rPr kumimoji="0" lang="en-US" sz="2400" b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 Symmetric</a:t>
            </a:r>
          </a:p>
          <a:p>
            <a:pPr marL="0" lvl="0" indent="0"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             Anti-Symmetric</a:t>
            </a:r>
            <a:endParaRPr lang="en-US" dirty="0">
              <a:solidFill>
                <a:srgbClr val="FFC000"/>
              </a:solidFill>
              <a:latin typeface="+mj-lt"/>
            </a:endParaRPr>
          </a:p>
          <a:p>
            <a:pPr marL="0" lvl="0" indent="0">
              <a:buNone/>
              <a:defRPr/>
            </a:pPr>
            <a:r>
              <a: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                      </a:t>
            </a:r>
            <a:r>
              <a:rPr kumimoji="0" lang="en-IN" sz="2400" b="0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Transitive</a:t>
            </a:r>
            <a:endParaRPr lang="en-CA" altLang="en-US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lvl="0" indent="0">
              <a:buNone/>
              <a:defRPr/>
            </a:pPr>
            <a:r>
              <a:rPr kumimoji="0" lang="en-US" sz="2400" b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                                  Reflexive</a:t>
            </a:r>
            <a:endParaRPr kumimoji="0" lang="en-IN" sz="2400" b="0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70A62A18-BF53-E838-32D3-ADDB3ED23AD0}"/>
              </a:ext>
            </a:extLst>
          </p:cNvPr>
          <p:cNvSpPr/>
          <p:nvPr/>
        </p:nvSpPr>
        <p:spPr bwMode="auto">
          <a:xfrm>
            <a:off x="6802120" y="1910080"/>
            <a:ext cx="288000" cy="838200"/>
          </a:xfrm>
          <a:prstGeom prst="downArrow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0F3C0119-A81B-D541-C826-1468AFEB9433}"/>
              </a:ext>
            </a:extLst>
          </p:cNvPr>
          <p:cNvSpPr/>
          <p:nvPr/>
        </p:nvSpPr>
        <p:spPr bwMode="auto">
          <a:xfrm>
            <a:off x="6016280" y="1452880"/>
            <a:ext cx="288000" cy="1315720"/>
          </a:xfrm>
          <a:prstGeom prst="downArrow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31FF12CC-D3C8-8D04-E76C-22B8DA1A8C1C}"/>
              </a:ext>
            </a:extLst>
          </p:cNvPr>
          <p:cNvSpPr/>
          <p:nvPr/>
        </p:nvSpPr>
        <p:spPr bwMode="auto">
          <a:xfrm>
            <a:off x="5213640" y="1071880"/>
            <a:ext cx="288000" cy="1696720"/>
          </a:xfrm>
          <a:prstGeom prst="downArrow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07655B11-FAE5-4956-DC04-4A8DBBCB7223}"/>
              </a:ext>
            </a:extLst>
          </p:cNvPr>
          <p:cNvSpPr/>
          <p:nvPr/>
        </p:nvSpPr>
        <p:spPr bwMode="auto">
          <a:xfrm>
            <a:off x="7606320" y="2355881"/>
            <a:ext cx="232120" cy="386397"/>
          </a:xfrm>
          <a:prstGeom prst="downArrow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B9F400-BC1B-46C9-BB8A-4E74E8A7AC21}"/>
              </a:ext>
            </a:extLst>
          </p:cNvPr>
          <p:cNvSpPr txBox="1">
            <a:spLocks/>
          </p:cNvSpPr>
          <p:nvPr/>
        </p:nvSpPr>
        <p:spPr>
          <a:xfrm>
            <a:off x="152400" y="635000"/>
            <a:ext cx="4485640" cy="1828800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r">
              <a:buNone/>
              <a:defRPr/>
            </a:pP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R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y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</a:rPr>
              <a:t>,x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R</a:t>
            </a:r>
          </a:p>
          <a:p>
            <a:pPr marL="0" lvl="0" indent="0" algn="r">
              <a:buNone/>
              <a:defRPr/>
            </a:pPr>
            <a:r>
              <a:rPr lang="en-IN" kern="0" dirty="0">
                <a:solidFill>
                  <a:srgbClr val="FFC000"/>
                </a:solidFill>
                <a:latin typeface="+mj-lt"/>
              </a:rPr>
              <a:t>[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x</a:t>
            </a:r>
            <a:r>
              <a:rPr lang="en-US" altLang="en-US" dirty="0">
                <a:solidFill>
                  <a:srgbClr val="FFC000"/>
                </a:solidFill>
                <a:latin typeface="+mj-lt"/>
              </a:rPr>
              <a:t>,y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R</a:t>
            </a:r>
            <a:r>
              <a:rPr lang="en-CA" altLang="en-US" dirty="0">
                <a:solidFill>
                  <a:srgbClr val="FFC000"/>
                </a:solidFill>
                <a:latin typeface="+mj-lt"/>
              </a:rPr>
              <a:t>  &amp; </a:t>
            </a:r>
            <a:r>
              <a:rPr lang="en-US" dirty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x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≠</a:t>
            </a:r>
            <a:r>
              <a:rPr lang="en-US" dirty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y]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</a:t>
            </a:r>
            <a:r>
              <a:rPr lang="en-CA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 err="1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y</a:t>
            </a:r>
            <a:r>
              <a:rPr lang="en-US" altLang="en-US" dirty="0" err="1">
                <a:solidFill>
                  <a:srgbClr val="FFC000"/>
                </a:solidFill>
                <a:latin typeface="+mj-lt"/>
              </a:rPr>
              <a:t>,x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l-GR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CA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R  </a:t>
            </a:r>
            <a:endParaRPr lang="en-US" dirty="0">
              <a:solidFill>
                <a:srgbClr val="FFC000"/>
              </a:solidFill>
              <a:latin typeface="+mj-lt"/>
            </a:endParaRPr>
          </a:p>
          <a:p>
            <a:pPr marL="0" lvl="0" indent="0" algn="r">
              <a:buNone/>
              <a:defRPr/>
            </a:pPr>
            <a:r>
              <a: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</a:rPr>
              <a:t>[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&amp;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y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</a:rPr>
              <a:t>,z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R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]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</a:rPr>
              <a:t>,z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R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0" lvl="0" indent="0" algn="r">
              <a:buNone/>
              <a:defRPr/>
            </a:pPr>
            <a:r>
              <a:rPr lang="en-CA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 err="1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x</a:t>
            </a:r>
            <a:r>
              <a:rPr lang="en-US" altLang="en-US" dirty="0" err="1">
                <a:solidFill>
                  <a:srgbClr val="FFC000"/>
                </a:solidFill>
                <a:latin typeface="+mj-lt"/>
              </a:rPr>
              <a:t>,x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R</a:t>
            </a:r>
            <a:endParaRPr kumimoji="0" lang="en-IN" sz="2400" b="0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457723-ECD0-2A3A-F9D2-0A2E7362D49E}"/>
              </a:ext>
            </a:extLst>
          </p:cNvPr>
          <p:cNvSpPr txBox="1"/>
          <p:nvPr/>
        </p:nvSpPr>
        <p:spPr>
          <a:xfrm>
            <a:off x="5135390" y="2747040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kern="0" dirty="0">
                <a:solidFill>
                  <a:srgbClr val="FF0000"/>
                </a:solidFill>
                <a:latin typeface="Times New Roman"/>
              </a:rPr>
              <a:t>N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54B943-8C70-A988-386F-FF8BD9DFE34B}"/>
              </a:ext>
            </a:extLst>
          </p:cNvPr>
          <p:cNvSpPr txBox="1"/>
          <p:nvPr/>
        </p:nvSpPr>
        <p:spPr>
          <a:xfrm>
            <a:off x="5968510" y="2747040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</a:t>
            </a:r>
            <a:endParaRPr lang="en-CA" sz="2400" dirty="0">
              <a:solidFill>
                <a:srgbClr val="00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585912-89CE-B0EF-7EC0-C2D6C4E1D7AC}"/>
              </a:ext>
            </a:extLst>
          </p:cNvPr>
          <p:cNvSpPr txBox="1"/>
          <p:nvPr/>
        </p:nvSpPr>
        <p:spPr>
          <a:xfrm>
            <a:off x="6760990" y="2747040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</a:t>
            </a:r>
            <a:endParaRPr lang="en-CA" sz="2400" dirty="0">
              <a:solidFill>
                <a:srgbClr val="00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B8A756-9982-062A-3B63-C72772A052BA}"/>
              </a:ext>
            </a:extLst>
          </p:cNvPr>
          <p:cNvSpPr txBox="1"/>
          <p:nvPr/>
        </p:nvSpPr>
        <p:spPr>
          <a:xfrm>
            <a:off x="7543310" y="2747040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</a:t>
            </a:r>
            <a:endParaRPr lang="en-CA" sz="2400" dirty="0">
              <a:solidFill>
                <a:srgbClr val="00FF00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D513FD5-A8A5-C6BA-8A59-BE9A0D23775F}"/>
              </a:ext>
            </a:extLst>
          </p:cNvPr>
          <p:cNvCxnSpPr/>
          <p:nvPr/>
        </p:nvCxnSpPr>
        <p:spPr bwMode="auto">
          <a:xfrm flipH="1">
            <a:off x="-304800" y="3167757"/>
            <a:ext cx="101346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16ED13-3089-CBB2-FB94-95353B006835}"/>
              </a:ext>
            </a:extLst>
          </p:cNvPr>
          <p:cNvGrpSpPr/>
          <p:nvPr/>
        </p:nvGrpSpPr>
        <p:grpSpPr>
          <a:xfrm>
            <a:off x="-228600" y="2776597"/>
            <a:ext cx="10134600" cy="4267200"/>
            <a:chOff x="-228600" y="2895600"/>
            <a:chExt cx="10134600" cy="426720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81B8835-047F-E395-5209-14D43282465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-228600" y="2895600"/>
              <a:ext cx="10134600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C29B312-AC77-34B7-EFE5-11AB651BA46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32680" y="2895600"/>
              <a:ext cx="0" cy="42672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F925451-837B-22A2-BC21-CF6DA7A30C3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765800" y="2895600"/>
              <a:ext cx="0" cy="42672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473ACB5-D54B-BA15-445F-0712E4B8E32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68440" y="2895600"/>
              <a:ext cx="0" cy="42672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1FA7B6F-033A-F667-E8DD-4D43F536A81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60920" y="2895600"/>
              <a:ext cx="0" cy="42672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C6B52C-E5C3-A2CE-8992-143373A2A29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53400" y="2895600"/>
              <a:ext cx="0" cy="42672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0E288A40-3938-03DD-D972-D03E3BDE9F43}"/>
              </a:ext>
            </a:extLst>
          </p:cNvPr>
          <p:cNvSpPr txBox="1">
            <a:spLocks/>
          </p:cNvSpPr>
          <p:nvPr/>
        </p:nvSpPr>
        <p:spPr bwMode="auto">
          <a:xfrm>
            <a:off x="0" y="-228600"/>
            <a:ext cx="91440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Properties of Relations</a:t>
            </a:r>
            <a:endParaRPr kumimoji="0" lang="en-US" sz="33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C9C253B-6DF6-A206-F178-29087F24BF65}"/>
              </a:ext>
            </a:extLst>
          </p:cNvPr>
          <p:cNvGrpSpPr/>
          <p:nvPr/>
        </p:nvGrpSpPr>
        <p:grpSpPr>
          <a:xfrm>
            <a:off x="5135390" y="3144520"/>
            <a:ext cx="2824970" cy="461665"/>
            <a:chOff x="5135390" y="3204240"/>
            <a:chExt cx="2824970" cy="4616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C0E3563-B351-3858-DED3-78080D2076CE}"/>
                </a:ext>
              </a:extLst>
            </p:cNvPr>
            <p:cNvSpPr txBox="1"/>
            <p:nvPr/>
          </p:nvSpPr>
          <p:spPr>
            <a:xfrm>
              <a:off x="513539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2400" kern="0" dirty="0">
                  <a:solidFill>
                    <a:srgbClr val="FF0000"/>
                  </a:solidFill>
                  <a:latin typeface="Times New Roman"/>
                </a:rPr>
                <a:t>N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1F10FD-42F3-B3D2-99F7-1A56CAA8B0B3}"/>
                </a:ext>
              </a:extLst>
            </p:cNvPr>
            <p:cNvSpPr txBox="1"/>
            <p:nvPr/>
          </p:nvSpPr>
          <p:spPr>
            <a:xfrm>
              <a:off x="596851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743A01-402A-F5CB-F9CC-388AAD8B59AF}"/>
                </a:ext>
              </a:extLst>
            </p:cNvPr>
            <p:cNvSpPr txBox="1"/>
            <p:nvPr/>
          </p:nvSpPr>
          <p:spPr>
            <a:xfrm>
              <a:off x="676099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C46442-12D4-4A56-3058-6113019859F6}"/>
                </a:ext>
              </a:extLst>
            </p:cNvPr>
            <p:cNvSpPr txBox="1"/>
            <p:nvPr/>
          </p:nvSpPr>
          <p:spPr>
            <a:xfrm>
              <a:off x="754331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6C11A44-0C3F-4150-BA9D-351B8A8F1ED4}"/>
              </a:ext>
            </a:extLst>
          </p:cNvPr>
          <p:cNvSpPr txBox="1"/>
          <p:nvPr/>
        </p:nvSpPr>
        <p:spPr>
          <a:xfrm>
            <a:off x="6365619" y="3177114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Times New Roman"/>
              </a:rPr>
              <a:t>?</a:t>
            </a:r>
            <a:endParaRPr lang="en-CA" sz="2400" dirty="0">
              <a:solidFill>
                <a:srgbClr val="FF99FF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4D8719-2DFF-DD1E-D55A-F09159CAABFD}"/>
              </a:ext>
            </a:extLst>
          </p:cNvPr>
          <p:cNvSpPr txBox="1"/>
          <p:nvPr/>
        </p:nvSpPr>
        <p:spPr>
          <a:xfrm>
            <a:off x="5456720" y="4003356"/>
            <a:ext cx="3285688" cy="461665"/>
          </a:xfrm>
          <a:prstGeom prst="rect">
            <a:avLst/>
          </a:prstGeom>
          <a:solidFill>
            <a:srgbClr val="000066"/>
          </a:solidFill>
        </p:spPr>
        <p:txBody>
          <a:bodyPr wrap="square">
            <a:spAutoFit/>
          </a:bodyPr>
          <a:lstStyle/>
          <a:p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Same as previous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4D14AC2-9BFA-17E8-23E3-2BCC7D32FF13}"/>
              </a:ext>
            </a:extLst>
          </p:cNvPr>
          <p:cNvCxnSpPr/>
          <p:nvPr/>
        </p:nvCxnSpPr>
        <p:spPr bwMode="auto">
          <a:xfrm flipH="1">
            <a:off x="-304800" y="3555692"/>
            <a:ext cx="101346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2B17B5F-1618-495F-EAA0-F891BCD2EEBF}"/>
              </a:ext>
            </a:extLst>
          </p:cNvPr>
          <p:cNvGrpSpPr/>
          <p:nvPr/>
        </p:nvGrpSpPr>
        <p:grpSpPr>
          <a:xfrm>
            <a:off x="5135390" y="3531215"/>
            <a:ext cx="2824970" cy="461665"/>
            <a:chOff x="5135390" y="3204240"/>
            <a:chExt cx="2824970" cy="46166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EAF0F24-50F2-F973-1C2E-001450D728E0}"/>
                </a:ext>
              </a:extLst>
            </p:cNvPr>
            <p:cNvSpPr txBox="1"/>
            <p:nvPr/>
          </p:nvSpPr>
          <p:spPr>
            <a:xfrm>
              <a:off x="513539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2400" kern="0" dirty="0">
                  <a:solidFill>
                    <a:srgbClr val="FF0000"/>
                  </a:solidFill>
                  <a:latin typeface="Times New Roman"/>
                </a:rPr>
                <a:t>N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B1F4305-F11A-F1CE-4364-2DDA18FCA431}"/>
                </a:ext>
              </a:extLst>
            </p:cNvPr>
            <p:cNvSpPr txBox="1"/>
            <p:nvPr/>
          </p:nvSpPr>
          <p:spPr>
            <a:xfrm>
              <a:off x="596851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63E2707-5462-477E-D039-E48510B19DE6}"/>
                </a:ext>
              </a:extLst>
            </p:cNvPr>
            <p:cNvSpPr txBox="1"/>
            <p:nvPr/>
          </p:nvSpPr>
          <p:spPr>
            <a:xfrm>
              <a:off x="676099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4A18DF3-C57F-35FD-FF74-298B9AB8666E}"/>
                </a:ext>
              </a:extLst>
            </p:cNvPr>
            <p:cNvSpPr txBox="1"/>
            <p:nvPr/>
          </p:nvSpPr>
          <p:spPr>
            <a:xfrm>
              <a:off x="754331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N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8103A1D2-4779-6DE5-C194-910DA2CE0C59}"/>
              </a:ext>
            </a:extLst>
          </p:cNvPr>
          <p:cNvSpPr txBox="1"/>
          <p:nvPr/>
        </p:nvSpPr>
        <p:spPr>
          <a:xfrm>
            <a:off x="7049280" y="4533483"/>
            <a:ext cx="2554840" cy="830997"/>
          </a:xfrm>
          <a:prstGeom prst="rect">
            <a:avLst/>
          </a:prstGeom>
          <a:solidFill>
            <a:srgbClr val="000066"/>
          </a:solidFill>
        </p:spPr>
        <p:txBody>
          <a:bodyPr wrap="square">
            <a:spAutoFit/>
          </a:bodyPr>
          <a:lstStyle/>
          <a:p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</a:rPr>
              <a:t>,3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b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</a:t>
            </a:r>
            <a:r>
              <a:rPr lang="en-US" altLang="en-US" sz="2400" dirty="0" err="1">
                <a:solidFill>
                  <a:srgbClr val="FFC000"/>
                </a:solidFill>
                <a:sym typeface="Symbol" panose="05050102010706020507" pitchFamily="18" charset="2"/>
              </a:rPr>
              <a:t>x</a:t>
            </a:r>
            <a:r>
              <a:rPr lang="en-US" altLang="en-US" sz="2400" dirty="0" err="1">
                <a:solidFill>
                  <a:srgbClr val="FFC000"/>
                </a:solidFill>
              </a:rPr>
              <a:t>,x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l-GR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750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4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1C978E-6E6B-EAC7-4F0C-D20CA6352A5C}"/>
              </a:ext>
            </a:extLst>
          </p:cNvPr>
          <p:cNvSpPr/>
          <p:nvPr/>
        </p:nvSpPr>
        <p:spPr>
          <a:xfrm>
            <a:off x="812800" y="2385437"/>
            <a:ext cx="990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chemeClr val="tx2"/>
                </a:solidFill>
                <a:latin typeface="Times New Roman" pitchFamily="18" charset="0"/>
              </a:rPr>
              <a:t>Examples: </a:t>
            </a:r>
            <a:r>
              <a:rPr lang="en-US" altLang="en-US" sz="2400" dirty="0">
                <a:latin typeface="Times New Roman" pitchFamily="18" charset="0"/>
              </a:rPr>
              <a:t>(integers)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1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x divides y }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2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}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3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x&lt;y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}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4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x+y=3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}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91246EA0-2F64-5D3B-A610-1412ACAFF5AE}"/>
              </a:ext>
            </a:extLst>
          </p:cNvPr>
          <p:cNvSpPr txBox="1">
            <a:spLocks/>
          </p:cNvSpPr>
          <p:nvPr/>
        </p:nvSpPr>
        <p:spPr>
          <a:xfrm>
            <a:off x="4573560" y="614680"/>
            <a:ext cx="4951440" cy="1828800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  <a:defRPr/>
            </a:pPr>
            <a:r>
              <a:rPr kumimoji="0" lang="en-US" sz="2400" b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 Symmetric</a:t>
            </a:r>
          </a:p>
          <a:p>
            <a:pPr marL="0" lvl="0" indent="0"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             Anti-Symmetric</a:t>
            </a:r>
            <a:endParaRPr lang="en-US" dirty="0">
              <a:solidFill>
                <a:srgbClr val="FFC000"/>
              </a:solidFill>
              <a:latin typeface="+mj-lt"/>
            </a:endParaRPr>
          </a:p>
          <a:p>
            <a:pPr marL="0" lvl="0" indent="0">
              <a:buNone/>
              <a:defRPr/>
            </a:pPr>
            <a:r>
              <a: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                      </a:t>
            </a:r>
            <a:r>
              <a:rPr kumimoji="0" lang="en-IN" sz="2400" b="0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Transitive</a:t>
            </a:r>
            <a:endParaRPr lang="en-CA" altLang="en-US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lvl="0" indent="0">
              <a:buNone/>
              <a:defRPr/>
            </a:pPr>
            <a:r>
              <a:rPr kumimoji="0" lang="en-US" sz="2400" b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                                  Reflexive</a:t>
            </a:r>
            <a:endParaRPr kumimoji="0" lang="en-IN" sz="2400" b="0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70A62A18-BF53-E838-32D3-ADDB3ED23AD0}"/>
              </a:ext>
            </a:extLst>
          </p:cNvPr>
          <p:cNvSpPr/>
          <p:nvPr/>
        </p:nvSpPr>
        <p:spPr bwMode="auto">
          <a:xfrm>
            <a:off x="6802120" y="1910080"/>
            <a:ext cx="288000" cy="838200"/>
          </a:xfrm>
          <a:prstGeom prst="downArrow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0F3C0119-A81B-D541-C826-1468AFEB9433}"/>
              </a:ext>
            </a:extLst>
          </p:cNvPr>
          <p:cNvSpPr/>
          <p:nvPr/>
        </p:nvSpPr>
        <p:spPr bwMode="auto">
          <a:xfrm>
            <a:off x="6016280" y="1452880"/>
            <a:ext cx="288000" cy="1315720"/>
          </a:xfrm>
          <a:prstGeom prst="downArrow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31FF12CC-D3C8-8D04-E76C-22B8DA1A8C1C}"/>
              </a:ext>
            </a:extLst>
          </p:cNvPr>
          <p:cNvSpPr/>
          <p:nvPr/>
        </p:nvSpPr>
        <p:spPr bwMode="auto">
          <a:xfrm>
            <a:off x="5213640" y="1071880"/>
            <a:ext cx="288000" cy="1696720"/>
          </a:xfrm>
          <a:prstGeom prst="downArrow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07655B11-FAE5-4956-DC04-4A8DBBCB7223}"/>
              </a:ext>
            </a:extLst>
          </p:cNvPr>
          <p:cNvSpPr/>
          <p:nvPr/>
        </p:nvSpPr>
        <p:spPr bwMode="auto">
          <a:xfrm>
            <a:off x="7606320" y="2355881"/>
            <a:ext cx="232120" cy="386397"/>
          </a:xfrm>
          <a:prstGeom prst="downArrow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B9F400-BC1B-46C9-BB8A-4E74E8A7AC21}"/>
              </a:ext>
            </a:extLst>
          </p:cNvPr>
          <p:cNvSpPr txBox="1">
            <a:spLocks/>
          </p:cNvSpPr>
          <p:nvPr/>
        </p:nvSpPr>
        <p:spPr>
          <a:xfrm>
            <a:off x="152400" y="635000"/>
            <a:ext cx="4485640" cy="1828800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r">
              <a:buNone/>
              <a:defRPr/>
            </a:pP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R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y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</a:rPr>
              <a:t>,x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R</a:t>
            </a:r>
          </a:p>
          <a:p>
            <a:pPr marL="0" lvl="0" indent="0" algn="r">
              <a:buNone/>
              <a:defRPr/>
            </a:pPr>
            <a:r>
              <a:rPr lang="en-IN" kern="0" dirty="0">
                <a:solidFill>
                  <a:srgbClr val="FFC000"/>
                </a:solidFill>
                <a:latin typeface="+mj-lt"/>
              </a:rPr>
              <a:t>[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x</a:t>
            </a:r>
            <a:r>
              <a:rPr lang="en-US" altLang="en-US" dirty="0">
                <a:solidFill>
                  <a:srgbClr val="FFC000"/>
                </a:solidFill>
                <a:latin typeface="+mj-lt"/>
              </a:rPr>
              <a:t>,y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R</a:t>
            </a:r>
            <a:r>
              <a:rPr lang="en-CA" altLang="en-US" dirty="0">
                <a:solidFill>
                  <a:srgbClr val="FFC000"/>
                </a:solidFill>
                <a:latin typeface="+mj-lt"/>
              </a:rPr>
              <a:t>  &amp; </a:t>
            </a:r>
            <a:r>
              <a:rPr lang="en-US" dirty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x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≠</a:t>
            </a:r>
            <a:r>
              <a:rPr lang="en-US" dirty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y]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</a:t>
            </a:r>
            <a:r>
              <a:rPr lang="en-CA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 err="1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y</a:t>
            </a:r>
            <a:r>
              <a:rPr lang="en-US" altLang="en-US" dirty="0" err="1">
                <a:solidFill>
                  <a:srgbClr val="FFC000"/>
                </a:solidFill>
                <a:latin typeface="+mj-lt"/>
              </a:rPr>
              <a:t>,x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l-GR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CA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R  </a:t>
            </a:r>
            <a:endParaRPr lang="en-US" dirty="0">
              <a:solidFill>
                <a:srgbClr val="FFC000"/>
              </a:solidFill>
              <a:latin typeface="+mj-lt"/>
            </a:endParaRPr>
          </a:p>
          <a:p>
            <a:pPr marL="0" lvl="0" indent="0" algn="r">
              <a:buNone/>
              <a:defRPr/>
            </a:pPr>
            <a:r>
              <a: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</a:rPr>
              <a:t>[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&amp;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y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</a:rPr>
              <a:t>,z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R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]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</a:rPr>
              <a:t>,z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R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0" lvl="0" indent="0" algn="r">
              <a:buNone/>
              <a:defRPr/>
            </a:pPr>
            <a:r>
              <a:rPr lang="en-CA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 err="1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x</a:t>
            </a:r>
            <a:r>
              <a:rPr lang="en-US" altLang="en-US" dirty="0" err="1">
                <a:solidFill>
                  <a:srgbClr val="FFC000"/>
                </a:solidFill>
                <a:latin typeface="+mj-lt"/>
              </a:rPr>
              <a:t>,x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R</a:t>
            </a:r>
            <a:endParaRPr kumimoji="0" lang="en-IN" sz="2400" b="0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457723-ECD0-2A3A-F9D2-0A2E7362D49E}"/>
              </a:ext>
            </a:extLst>
          </p:cNvPr>
          <p:cNvSpPr txBox="1"/>
          <p:nvPr/>
        </p:nvSpPr>
        <p:spPr>
          <a:xfrm>
            <a:off x="5135390" y="2747040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kern="0" dirty="0">
                <a:solidFill>
                  <a:srgbClr val="FF0000"/>
                </a:solidFill>
                <a:latin typeface="Times New Roman"/>
              </a:rPr>
              <a:t>N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54B943-8C70-A988-386F-FF8BD9DFE34B}"/>
              </a:ext>
            </a:extLst>
          </p:cNvPr>
          <p:cNvSpPr txBox="1"/>
          <p:nvPr/>
        </p:nvSpPr>
        <p:spPr>
          <a:xfrm>
            <a:off x="5968510" y="2747040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</a:t>
            </a:r>
            <a:endParaRPr lang="en-CA" sz="2400" dirty="0">
              <a:solidFill>
                <a:srgbClr val="00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585912-89CE-B0EF-7EC0-C2D6C4E1D7AC}"/>
              </a:ext>
            </a:extLst>
          </p:cNvPr>
          <p:cNvSpPr txBox="1"/>
          <p:nvPr/>
        </p:nvSpPr>
        <p:spPr>
          <a:xfrm>
            <a:off x="6760990" y="2747040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</a:t>
            </a:r>
            <a:endParaRPr lang="en-CA" sz="2400" dirty="0">
              <a:solidFill>
                <a:srgbClr val="00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B8A756-9982-062A-3B63-C72772A052BA}"/>
              </a:ext>
            </a:extLst>
          </p:cNvPr>
          <p:cNvSpPr txBox="1"/>
          <p:nvPr/>
        </p:nvSpPr>
        <p:spPr>
          <a:xfrm>
            <a:off x="7543310" y="2747040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</a:t>
            </a:r>
            <a:endParaRPr lang="en-CA" sz="2400" dirty="0">
              <a:solidFill>
                <a:srgbClr val="00FF00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D513FD5-A8A5-C6BA-8A59-BE9A0D23775F}"/>
              </a:ext>
            </a:extLst>
          </p:cNvPr>
          <p:cNvCxnSpPr/>
          <p:nvPr/>
        </p:nvCxnSpPr>
        <p:spPr bwMode="auto">
          <a:xfrm flipH="1">
            <a:off x="-304800" y="3167757"/>
            <a:ext cx="101346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16ED13-3089-CBB2-FB94-95353B006835}"/>
              </a:ext>
            </a:extLst>
          </p:cNvPr>
          <p:cNvGrpSpPr/>
          <p:nvPr/>
        </p:nvGrpSpPr>
        <p:grpSpPr>
          <a:xfrm>
            <a:off x="-228600" y="2776597"/>
            <a:ext cx="10134600" cy="4267200"/>
            <a:chOff x="-228600" y="2895600"/>
            <a:chExt cx="10134600" cy="426720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81B8835-047F-E395-5209-14D43282465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-228600" y="2895600"/>
              <a:ext cx="10134600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C29B312-AC77-34B7-EFE5-11AB651BA46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32680" y="2895600"/>
              <a:ext cx="0" cy="42672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F925451-837B-22A2-BC21-CF6DA7A30C3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765800" y="2895600"/>
              <a:ext cx="0" cy="42672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473ACB5-D54B-BA15-445F-0712E4B8E32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68440" y="2895600"/>
              <a:ext cx="0" cy="42672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1FA7B6F-033A-F667-E8DD-4D43F536A81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60920" y="2895600"/>
              <a:ext cx="0" cy="42672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C6B52C-E5C3-A2CE-8992-143373A2A29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53400" y="2895600"/>
              <a:ext cx="0" cy="42672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0E288A40-3938-03DD-D972-D03E3BDE9F43}"/>
              </a:ext>
            </a:extLst>
          </p:cNvPr>
          <p:cNvSpPr txBox="1">
            <a:spLocks/>
          </p:cNvSpPr>
          <p:nvPr/>
        </p:nvSpPr>
        <p:spPr bwMode="auto">
          <a:xfrm>
            <a:off x="0" y="-228600"/>
            <a:ext cx="91440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Properties of Relations</a:t>
            </a:r>
            <a:endParaRPr kumimoji="0" lang="en-US" sz="33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C9C253B-6DF6-A206-F178-29087F24BF65}"/>
              </a:ext>
            </a:extLst>
          </p:cNvPr>
          <p:cNvGrpSpPr/>
          <p:nvPr/>
        </p:nvGrpSpPr>
        <p:grpSpPr>
          <a:xfrm>
            <a:off x="5135390" y="3144520"/>
            <a:ext cx="2824970" cy="461665"/>
            <a:chOff x="5135390" y="3204240"/>
            <a:chExt cx="2824970" cy="4616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C0E3563-B351-3858-DED3-78080D2076CE}"/>
                </a:ext>
              </a:extLst>
            </p:cNvPr>
            <p:cNvSpPr txBox="1"/>
            <p:nvPr/>
          </p:nvSpPr>
          <p:spPr>
            <a:xfrm>
              <a:off x="513539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2400" kern="0" dirty="0">
                  <a:solidFill>
                    <a:srgbClr val="FF0000"/>
                  </a:solidFill>
                  <a:latin typeface="Times New Roman"/>
                </a:rPr>
                <a:t>N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1F10FD-42F3-B3D2-99F7-1A56CAA8B0B3}"/>
                </a:ext>
              </a:extLst>
            </p:cNvPr>
            <p:cNvSpPr txBox="1"/>
            <p:nvPr/>
          </p:nvSpPr>
          <p:spPr>
            <a:xfrm>
              <a:off x="596851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743A01-402A-F5CB-F9CC-388AAD8B59AF}"/>
                </a:ext>
              </a:extLst>
            </p:cNvPr>
            <p:cNvSpPr txBox="1"/>
            <p:nvPr/>
          </p:nvSpPr>
          <p:spPr>
            <a:xfrm>
              <a:off x="676099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C46442-12D4-4A56-3058-6113019859F6}"/>
                </a:ext>
              </a:extLst>
            </p:cNvPr>
            <p:cNvSpPr txBox="1"/>
            <p:nvPr/>
          </p:nvSpPr>
          <p:spPr>
            <a:xfrm>
              <a:off x="754331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4D14AC2-9BFA-17E8-23E3-2BCC7D32FF13}"/>
              </a:ext>
            </a:extLst>
          </p:cNvPr>
          <p:cNvCxnSpPr/>
          <p:nvPr/>
        </p:nvCxnSpPr>
        <p:spPr bwMode="auto">
          <a:xfrm flipH="1">
            <a:off x="-304800" y="3555692"/>
            <a:ext cx="101346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8A3C5D0-00CB-43DD-1727-03EB8AA43FF6}"/>
              </a:ext>
            </a:extLst>
          </p:cNvPr>
          <p:cNvSpPr txBox="1"/>
          <p:nvPr/>
        </p:nvSpPr>
        <p:spPr>
          <a:xfrm>
            <a:off x="5135390" y="3892987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kern="0" dirty="0">
                <a:solidFill>
                  <a:srgbClr val="00FF00"/>
                </a:solidFill>
              </a:rPr>
              <a:t>Y</a:t>
            </a:r>
            <a:endParaRPr lang="en-CA" sz="2400" dirty="0">
              <a:solidFill>
                <a:srgbClr val="00FF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310A53-334F-D025-374E-B71665A8C521}"/>
              </a:ext>
            </a:extLst>
          </p:cNvPr>
          <p:cNvSpPr txBox="1"/>
          <p:nvPr/>
        </p:nvSpPr>
        <p:spPr>
          <a:xfrm>
            <a:off x="5968510" y="3892987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kern="0" dirty="0">
                <a:solidFill>
                  <a:srgbClr val="FF0000"/>
                </a:solidFill>
              </a:rPr>
              <a:t>N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850063-8239-E880-A1B2-59907908DCD8}"/>
              </a:ext>
            </a:extLst>
          </p:cNvPr>
          <p:cNvSpPr txBox="1"/>
          <p:nvPr/>
        </p:nvSpPr>
        <p:spPr>
          <a:xfrm>
            <a:off x="6760990" y="3892987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kern="0" dirty="0">
                <a:solidFill>
                  <a:srgbClr val="FF0000"/>
                </a:solidFill>
              </a:rPr>
              <a:t>N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615D46-7996-D076-F27C-BE1747BB776C}"/>
              </a:ext>
            </a:extLst>
          </p:cNvPr>
          <p:cNvSpPr txBox="1"/>
          <p:nvPr/>
        </p:nvSpPr>
        <p:spPr>
          <a:xfrm>
            <a:off x="7543310" y="3892987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kern="0" dirty="0">
                <a:solidFill>
                  <a:srgbClr val="FF0000"/>
                </a:solidFill>
              </a:rPr>
              <a:t>N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3D9F40-7A31-7FAA-D0FA-05749AD10A93}"/>
              </a:ext>
            </a:extLst>
          </p:cNvPr>
          <p:cNvSpPr txBox="1"/>
          <p:nvPr/>
        </p:nvSpPr>
        <p:spPr>
          <a:xfrm>
            <a:off x="5069661" y="4352727"/>
            <a:ext cx="3352797" cy="2308324"/>
          </a:xfrm>
          <a:prstGeom prst="rect">
            <a:avLst/>
          </a:prstGeom>
          <a:solidFill>
            <a:srgbClr val="000066"/>
          </a:solidFill>
        </p:spPr>
        <p:txBody>
          <a:bodyPr wrap="square">
            <a:spAutoFit/>
          </a:bodyPr>
          <a:lstStyle/>
          <a:p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1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,2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&amp; 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,1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endParaRPr lang="en-CA" altLang="en-US" sz="2400" dirty="0">
              <a:solidFill>
                <a:srgbClr val="00FF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7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,-4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&amp; 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-4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,7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endParaRPr lang="en-CA" altLang="en-US" sz="2400" dirty="0">
              <a:solidFill>
                <a:srgbClr val="FF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+mj-lt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sz="2400" kern="0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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R</a:t>
            </a:r>
            <a:r>
              <a:rPr lang="en-CA" altLang="en-US" sz="2400" dirty="0">
                <a:solidFill>
                  <a:srgbClr val="FFC000"/>
                </a:solidFill>
                <a:latin typeface="+mj-lt"/>
              </a:rPr>
              <a:t>   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CA" altLang="en-US" sz="2400" dirty="0">
              <a:solidFill>
                <a:srgbClr val="FFC000"/>
              </a:solidFill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x+y=3</a:t>
            </a:r>
          </a:p>
          <a:p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y+x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=3 </a:t>
            </a:r>
            <a:endParaRPr lang="en-CA" altLang="en-US" sz="2400" dirty="0">
              <a:solidFill>
                <a:srgbClr val="FFC000"/>
              </a:solidFill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</a:t>
            </a:r>
            <a:r>
              <a:rPr lang="en-US" altLang="en-US" sz="2400" dirty="0" err="1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y</a:t>
            </a:r>
            <a:r>
              <a:rPr lang="en-US" altLang="en-US" sz="2400" dirty="0" err="1">
                <a:solidFill>
                  <a:srgbClr val="FFC000"/>
                </a:solidFill>
                <a:latin typeface="+mj-lt"/>
              </a:rPr>
              <a:t>,x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sz="2400" kern="0" dirty="0">
                <a:solidFill>
                  <a:srgbClr val="FFC000"/>
                </a:solidFill>
                <a:sym typeface="Symbol" panose="05050102010706020507" pitchFamily="18" charset="2"/>
              </a:rPr>
              <a:t></a:t>
            </a:r>
            <a:r>
              <a:rPr lang="en-CA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endParaRPr lang="en-CA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6569ED-A0AD-D8F9-F36B-919078D95DE1}"/>
              </a:ext>
            </a:extLst>
          </p:cNvPr>
          <p:cNvSpPr txBox="1"/>
          <p:nvPr/>
        </p:nvSpPr>
        <p:spPr>
          <a:xfrm>
            <a:off x="5566791" y="3889902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Times New Roman"/>
              </a:rPr>
              <a:t>?</a:t>
            </a:r>
            <a:endParaRPr lang="en-CA" sz="2400" dirty="0">
              <a:solidFill>
                <a:srgbClr val="FF99FF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A3516B-B8F3-E545-B135-A979E3EC8EA0}"/>
              </a:ext>
            </a:extLst>
          </p:cNvPr>
          <p:cNvSpPr txBox="1"/>
          <p:nvPr/>
        </p:nvSpPr>
        <p:spPr>
          <a:xfrm>
            <a:off x="6746060" y="3873643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Times New Roman"/>
              </a:rPr>
              <a:t>?</a:t>
            </a:r>
            <a:endParaRPr lang="en-CA" sz="2400" dirty="0">
              <a:solidFill>
                <a:srgbClr val="FF99FF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DF3CD4-5616-817E-F935-BD493518186C}"/>
              </a:ext>
            </a:extLst>
          </p:cNvPr>
          <p:cNvSpPr txBox="1"/>
          <p:nvPr/>
        </p:nvSpPr>
        <p:spPr>
          <a:xfrm>
            <a:off x="5343915" y="4409844"/>
            <a:ext cx="3285688" cy="461665"/>
          </a:xfrm>
          <a:prstGeom prst="rect">
            <a:avLst/>
          </a:prstGeom>
          <a:solidFill>
            <a:srgbClr val="000066"/>
          </a:solidFill>
        </p:spPr>
        <p:txBody>
          <a:bodyPr wrap="square">
            <a:spAutoFit/>
          </a:bodyPr>
          <a:lstStyle/>
          <a:p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1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,2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&amp; 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,1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&amp; 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sym typeface="Symbol" panose="05050102010706020507" pitchFamily="18" charset="2"/>
              </a:rPr>
              <a:t>1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</a:rPr>
              <a:t>,1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823D08B-6202-77B9-33A6-581AC060DD4C}"/>
              </a:ext>
            </a:extLst>
          </p:cNvPr>
          <p:cNvSpPr txBox="1"/>
          <p:nvPr/>
        </p:nvSpPr>
        <p:spPr>
          <a:xfrm>
            <a:off x="7543799" y="3881110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Times New Roman"/>
              </a:rPr>
              <a:t>?</a:t>
            </a:r>
            <a:endParaRPr lang="en-CA" sz="2400" dirty="0">
              <a:solidFill>
                <a:srgbClr val="FF99FF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BDF62F7-6FE2-0AE0-2065-D63D744ACFC2}"/>
              </a:ext>
            </a:extLst>
          </p:cNvPr>
          <p:cNvSpPr txBox="1"/>
          <p:nvPr/>
        </p:nvSpPr>
        <p:spPr>
          <a:xfrm>
            <a:off x="7183120" y="4494698"/>
            <a:ext cx="2554840" cy="830997"/>
          </a:xfrm>
          <a:prstGeom prst="rect">
            <a:avLst/>
          </a:prstGeom>
          <a:solidFill>
            <a:srgbClr val="000066"/>
          </a:solidFill>
        </p:spPr>
        <p:txBody>
          <a:bodyPr wrap="square">
            <a:spAutoFit/>
          </a:bodyPr>
          <a:lstStyle/>
          <a:p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</a:rPr>
              <a:t>,3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b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</a:t>
            </a:r>
            <a:r>
              <a:rPr lang="en-US" altLang="en-US" sz="2400" dirty="0" err="1">
                <a:solidFill>
                  <a:srgbClr val="FFC000"/>
                </a:solidFill>
                <a:sym typeface="Symbol" panose="05050102010706020507" pitchFamily="18" charset="2"/>
              </a:rPr>
              <a:t>x</a:t>
            </a:r>
            <a:r>
              <a:rPr lang="en-US" altLang="en-US" sz="2400" dirty="0" err="1">
                <a:solidFill>
                  <a:srgbClr val="FFC000"/>
                </a:solidFill>
              </a:rPr>
              <a:t>,x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l-GR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2B46EAB-312A-A189-A018-E8FCE9DB495F}"/>
              </a:ext>
            </a:extLst>
          </p:cNvPr>
          <p:cNvCxnSpPr/>
          <p:nvPr/>
        </p:nvCxnSpPr>
        <p:spPr bwMode="auto">
          <a:xfrm flipH="1">
            <a:off x="-162560" y="3931920"/>
            <a:ext cx="101346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A38B0F2-034E-F650-943F-99A13D0CC6B8}"/>
              </a:ext>
            </a:extLst>
          </p:cNvPr>
          <p:cNvGrpSpPr/>
          <p:nvPr/>
        </p:nvGrpSpPr>
        <p:grpSpPr>
          <a:xfrm>
            <a:off x="5135390" y="3531215"/>
            <a:ext cx="2824970" cy="461665"/>
            <a:chOff x="5135390" y="3204240"/>
            <a:chExt cx="2824970" cy="46166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215FDD1-A9D7-504C-84C9-4B11CDA33938}"/>
                </a:ext>
              </a:extLst>
            </p:cNvPr>
            <p:cNvSpPr txBox="1"/>
            <p:nvPr/>
          </p:nvSpPr>
          <p:spPr>
            <a:xfrm>
              <a:off x="513539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2400" kern="0" dirty="0">
                  <a:solidFill>
                    <a:srgbClr val="FF0000"/>
                  </a:solidFill>
                  <a:latin typeface="Times New Roman"/>
                </a:rPr>
                <a:t>N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E2E9C24-0CC2-A651-57F8-368A29E061F2}"/>
                </a:ext>
              </a:extLst>
            </p:cNvPr>
            <p:cNvSpPr txBox="1"/>
            <p:nvPr/>
          </p:nvSpPr>
          <p:spPr>
            <a:xfrm>
              <a:off x="596851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DAD3D11-621A-2E96-DA41-9256FF5D827C}"/>
                </a:ext>
              </a:extLst>
            </p:cNvPr>
            <p:cNvSpPr txBox="1"/>
            <p:nvPr/>
          </p:nvSpPr>
          <p:spPr>
            <a:xfrm>
              <a:off x="676099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8720DF0-18D7-0188-030E-CF24F3C3B912}"/>
                </a:ext>
              </a:extLst>
            </p:cNvPr>
            <p:cNvSpPr txBox="1"/>
            <p:nvPr/>
          </p:nvSpPr>
          <p:spPr>
            <a:xfrm>
              <a:off x="754331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N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937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8" grpId="0"/>
      <p:bldP spid="31" grpId="0"/>
      <p:bldP spid="33" grpId="0" animBg="1"/>
      <p:bldP spid="33" grpId="1" animBg="1"/>
      <p:bldP spid="34" grpId="0"/>
      <p:bldP spid="34" grpId="1"/>
      <p:bldP spid="35" grpId="0"/>
      <p:bldP spid="35" grpId="1"/>
      <p:bldP spid="42" grpId="0" animBg="1"/>
      <p:bldP spid="42" grpId="1" animBg="1"/>
      <p:bldP spid="43" grpId="0"/>
      <p:bldP spid="43" grpId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1C978E-6E6B-EAC7-4F0C-D20CA6352A5C}"/>
              </a:ext>
            </a:extLst>
          </p:cNvPr>
          <p:cNvSpPr/>
          <p:nvPr/>
        </p:nvSpPr>
        <p:spPr>
          <a:xfrm>
            <a:off x="812800" y="2385437"/>
            <a:ext cx="80142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chemeClr val="tx2"/>
                </a:solidFill>
                <a:latin typeface="Times New Roman" pitchFamily="18" charset="0"/>
              </a:rPr>
              <a:t>Examples: </a:t>
            </a:r>
            <a:r>
              <a:rPr lang="en-US" altLang="en-US" sz="2400" dirty="0">
                <a:latin typeface="Times New Roman" pitchFamily="18" charset="0"/>
              </a:rPr>
              <a:t>(integers)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1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x divides y }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2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}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3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x&lt;y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}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4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x+y=3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}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5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|x|=|y|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2400" dirty="0">
                <a:solidFill>
                  <a:srgbClr val="00FF00"/>
                </a:solidFill>
                <a:latin typeface="Times New Roman" pitchFamily="18" charset="0"/>
              </a:rPr>
              <a:t>      true: 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,2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CA" altLang="en-US" sz="2400" dirty="0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,-2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CA" altLang="en-US" sz="2400" dirty="0">
                <a:solidFill>
                  <a:srgbClr val="00FF00"/>
                </a:solidFill>
                <a:latin typeface="Times New Roman" pitchFamily="18" charset="0"/>
              </a:rPr>
              <a:t> </a:t>
            </a:r>
            <a:br>
              <a:rPr lang="en-CA" altLang="en-US" sz="2400" dirty="0">
                <a:solidFill>
                  <a:srgbClr val="00FF00"/>
                </a:solidFill>
                <a:latin typeface="Times New Roman" pitchFamily="18" charset="0"/>
              </a:rPr>
            </a:br>
            <a:r>
              <a:rPr lang="en-CA" altLang="en-US" sz="2400" dirty="0">
                <a:solidFill>
                  <a:srgbClr val="00FF00"/>
                </a:solidFill>
                <a:latin typeface="Times New Roman" pitchFamily="18" charset="0"/>
              </a:rPr>
              <a:t>              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,2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CA" altLang="en-US" sz="2400" dirty="0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,2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endParaRPr lang="en-US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91246EA0-2F64-5D3B-A610-1412ACAFF5AE}"/>
              </a:ext>
            </a:extLst>
          </p:cNvPr>
          <p:cNvSpPr txBox="1">
            <a:spLocks/>
          </p:cNvSpPr>
          <p:nvPr/>
        </p:nvSpPr>
        <p:spPr>
          <a:xfrm>
            <a:off x="4573560" y="614680"/>
            <a:ext cx="4951440" cy="1828800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  <a:defRPr/>
            </a:pPr>
            <a:r>
              <a:rPr kumimoji="0" lang="en-US" sz="2400" b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 Symmetric</a:t>
            </a:r>
          </a:p>
          <a:p>
            <a:pPr marL="0" lvl="0" indent="0"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             Anti-Symmetric</a:t>
            </a:r>
            <a:endParaRPr lang="en-US" dirty="0">
              <a:solidFill>
                <a:srgbClr val="FFC000"/>
              </a:solidFill>
              <a:latin typeface="+mj-lt"/>
            </a:endParaRPr>
          </a:p>
          <a:p>
            <a:pPr marL="0" lvl="0" indent="0">
              <a:buNone/>
              <a:defRPr/>
            </a:pPr>
            <a:r>
              <a: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                      </a:t>
            </a:r>
            <a:r>
              <a:rPr kumimoji="0" lang="en-IN" sz="2400" b="0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Transitive</a:t>
            </a:r>
            <a:endParaRPr lang="en-CA" altLang="en-US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lvl="0" indent="0">
              <a:buNone/>
              <a:defRPr/>
            </a:pPr>
            <a:r>
              <a:rPr kumimoji="0" lang="en-US" sz="2400" b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                                  Reflexive</a:t>
            </a:r>
            <a:endParaRPr kumimoji="0" lang="en-IN" sz="2400" b="0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70A62A18-BF53-E838-32D3-ADDB3ED23AD0}"/>
              </a:ext>
            </a:extLst>
          </p:cNvPr>
          <p:cNvSpPr/>
          <p:nvPr/>
        </p:nvSpPr>
        <p:spPr bwMode="auto">
          <a:xfrm>
            <a:off x="6802120" y="1910080"/>
            <a:ext cx="288000" cy="838200"/>
          </a:xfrm>
          <a:prstGeom prst="downArrow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0F3C0119-A81B-D541-C826-1468AFEB9433}"/>
              </a:ext>
            </a:extLst>
          </p:cNvPr>
          <p:cNvSpPr/>
          <p:nvPr/>
        </p:nvSpPr>
        <p:spPr bwMode="auto">
          <a:xfrm>
            <a:off x="6016280" y="1452880"/>
            <a:ext cx="288000" cy="1315720"/>
          </a:xfrm>
          <a:prstGeom prst="downArrow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31FF12CC-D3C8-8D04-E76C-22B8DA1A8C1C}"/>
              </a:ext>
            </a:extLst>
          </p:cNvPr>
          <p:cNvSpPr/>
          <p:nvPr/>
        </p:nvSpPr>
        <p:spPr bwMode="auto">
          <a:xfrm>
            <a:off x="5213640" y="1071880"/>
            <a:ext cx="288000" cy="1696720"/>
          </a:xfrm>
          <a:prstGeom prst="downArrow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07655B11-FAE5-4956-DC04-4A8DBBCB7223}"/>
              </a:ext>
            </a:extLst>
          </p:cNvPr>
          <p:cNvSpPr/>
          <p:nvPr/>
        </p:nvSpPr>
        <p:spPr bwMode="auto">
          <a:xfrm>
            <a:off x="7606320" y="2355881"/>
            <a:ext cx="232120" cy="386397"/>
          </a:xfrm>
          <a:prstGeom prst="downArrow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B9F400-BC1B-46C9-BB8A-4E74E8A7AC21}"/>
              </a:ext>
            </a:extLst>
          </p:cNvPr>
          <p:cNvSpPr txBox="1">
            <a:spLocks/>
          </p:cNvSpPr>
          <p:nvPr/>
        </p:nvSpPr>
        <p:spPr>
          <a:xfrm>
            <a:off x="152400" y="635000"/>
            <a:ext cx="4485640" cy="1828800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r">
              <a:buNone/>
              <a:defRPr/>
            </a:pP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R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y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</a:rPr>
              <a:t>,x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R</a:t>
            </a:r>
          </a:p>
          <a:p>
            <a:pPr marL="0" lvl="0" indent="0" algn="r">
              <a:buNone/>
              <a:defRPr/>
            </a:pPr>
            <a:r>
              <a:rPr lang="en-IN" kern="0" dirty="0">
                <a:solidFill>
                  <a:srgbClr val="FFC000"/>
                </a:solidFill>
                <a:latin typeface="+mj-lt"/>
              </a:rPr>
              <a:t>[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x</a:t>
            </a:r>
            <a:r>
              <a:rPr lang="en-US" altLang="en-US" dirty="0">
                <a:solidFill>
                  <a:srgbClr val="FFC000"/>
                </a:solidFill>
                <a:latin typeface="+mj-lt"/>
              </a:rPr>
              <a:t>,y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R</a:t>
            </a:r>
            <a:r>
              <a:rPr lang="en-CA" altLang="en-US" dirty="0">
                <a:solidFill>
                  <a:srgbClr val="FFC000"/>
                </a:solidFill>
                <a:latin typeface="+mj-lt"/>
              </a:rPr>
              <a:t>  &amp; </a:t>
            </a:r>
            <a:r>
              <a:rPr lang="en-US" dirty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x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≠</a:t>
            </a:r>
            <a:r>
              <a:rPr lang="en-US" dirty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y]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</a:t>
            </a:r>
            <a:r>
              <a:rPr lang="en-CA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 err="1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y</a:t>
            </a:r>
            <a:r>
              <a:rPr lang="en-US" altLang="en-US" dirty="0" err="1">
                <a:solidFill>
                  <a:srgbClr val="FFC000"/>
                </a:solidFill>
                <a:latin typeface="+mj-lt"/>
              </a:rPr>
              <a:t>,x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l-GR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CA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R  </a:t>
            </a:r>
            <a:endParaRPr lang="en-US" dirty="0">
              <a:solidFill>
                <a:srgbClr val="FFC000"/>
              </a:solidFill>
              <a:latin typeface="+mj-lt"/>
            </a:endParaRPr>
          </a:p>
          <a:p>
            <a:pPr marL="0" lvl="0" indent="0" algn="r">
              <a:buNone/>
              <a:defRPr/>
            </a:pPr>
            <a:r>
              <a: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</a:rPr>
              <a:t>[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&amp;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y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</a:rPr>
              <a:t>,z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R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]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</a:rPr>
              <a:t>,z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R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0" lvl="0" indent="0" algn="r">
              <a:buNone/>
              <a:defRPr/>
            </a:pPr>
            <a:r>
              <a:rPr lang="en-CA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 err="1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x</a:t>
            </a:r>
            <a:r>
              <a:rPr lang="en-US" altLang="en-US" dirty="0" err="1">
                <a:solidFill>
                  <a:srgbClr val="FFC000"/>
                </a:solidFill>
                <a:latin typeface="+mj-lt"/>
              </a:rPr>
              <a:t>,x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R</a:t>
            </a:r>
            <a:endParaRPr kumimoji="0" lang="en-IN" sz="2400" b="0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457723-ECD0-2A3A-F9D2-0A2E7362D49E}"/>
              </a:ext>
            </a:extLst>
          </p:cNvPr>
          <p:cNvSpPr txBox="1"/>
          <p:nvPr/>
        </p:nvSpPr>
        <p:spPr>
          <a:xfrm>
            <a:off x="5135390" y="2747040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kern="0" dirty="0">
                <a:solidFill>
                  <a:srgbClr val="FF0000"/>
                </a:solidFill>
                <a:latin typeface="Times New Roman"/>
              </a:rPr>
              <a:t>N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54B943-8C70-A988-386F-FF8BD9DFE34B}"/>
              </a:ext>
            </a:extLst>
          </p:cNvPr>
          <p:cNvSpPr txBox="1"/>
          <p:nvPr/>
        </p:nvSpPr>
        <p:spPr>
          <a:xfrm>
            <a:off x="5968510" y="2747040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</a:t>
            </a:r>
            <a:endParaRPr lang="en-CA" sz="2400" dirty="0">
              <a:solidFill>
                <a:srgbClr val="00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585912-89CE-B0EF-7EC0-C2D6C4E1D7AC}"/>
              </a:ext>
            </a:extLst>
          </p:cNvPr>
          <p:cNvSpPr txBox="1"/>
          <p:nvPr/>
        </p:nvSpPr>
        <p:spPr>
          <a:xfrm>
            <a:off x="6760990" y="2747040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</a:t>
            </a:r>
            <a:endParaRPr lang="en-CA" sz="2400" dirty="0">
              <a:solidFill>
                <a:srgbClr val="00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B8A756-9982-062A-3B63-C72772A052BA}"/>
              </a:ext>
            </a:extLst>
          </p:cNvPr>
          <p:cNvSpPr txBox="1"/>
          <p:nvPr/>
        </p:nvSpPr>
        <p:spPr>
          <a:xfrm>
            <a:off x="7543310" y="2747040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</a:t>
            </a:r>
            <a:endParaRPr lang="en-CA" sz="2400" dirty="0">
              <a:solidFill>
                <a:srgbClr val="00FF00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D513FD5-A8A5-C6BA-8A59-BE9A0D23775F}"/>
              </a:ext>
            </a:extLst>
          </p:cNvPr>
          <p:cNvCxnSpPr/>
          <p:nvPr/>
        </p:nvCxnSpPr>
        <p:spPr bwMode="auto">
          <a:xfrm flipH="1">
            <a:off x="-304800" y="3167757"/>
            <a:ext cx="101346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16ED13-3089-CBB2-FB94-95353B006835}"/>
              </a:ext>
            </a:extLst>
          </p:cNvPr>
          <p:cNvGrpSpPr/>
          <p:nvPr/>
        </p:nvGrpSpPr>
        <p:grpSpPr>
          <a:xfrm>
            <a:off x="-228600" y="2776597"/>
            <a:ext cx="10134600" cy="4267200"/>
            <a:chOff x="-228600" y="2895600"/>
            <a:chExt cx="10134600" cy="426720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81B8835-047F-E395-5209-14D43282465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-228600" y="2895600"/>
              <a:ext cx="10134600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C29B312-AC77-34B7-EFE5-11AB651BA46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32680" y="2895600"/>
              <a:ext cx="0" cy="42672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F925451-837B-22A2-BC21-CF6DA7A30C3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765800" y="2895600"/>
              <a:ext cx="0" cy="42672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473ACB5-D54B-BA15-445F-0712E4B8E32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68440" y="2895600"/>
              <a:ext cx="0" cy="42672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1FA7B6F-033A-F667-E8DD-4D43F536A81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60920" y="2895600"/>
              <a:ext cx="0" cy="42672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C6B52C-E5C3-A2CE-8992-143373A2A29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53400" y="2895600"/>
              <a:ext cx="0" cy="42672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0E288A40-3938-03DD-D972-D03E3BDE9F43}"/>
              </a:ext>
            </a:extLst>
          </p:cNvPr>
          <p:cNvSpPr txBox="1">
            <a:spLocks/>
          </p:cNvSpPr>
          <p:nvPr/>
        </p:nvSpPr>
        <p:spPr bwMode="auto">
          <a:xfrm>
            <a:off x="0" y="-228600"/>
            <a:ext cx="91440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Properties of Relations</a:t>
            </a:r>
            <a:endParaRPr kumimoji="0" lang="en-US" sz="33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C9C253B-6DF6-A206-F178-29087F24BF65}"/>
              </a:ext>
            </a:extLst>
          </p:cNvPr>
          <p:cNvGrpSpPr/>
          <p:nvPr/>
        </p:nvGrpSpPr>
        <p:grpSpPr>
          <a:xfrm>
            <a:off x="5135390" y="3144520"/>
            <a:ext cx="2824970" cy="461665"/>
            <a:chOff x="5135390" y="3204240"/>
            <a:chExt cx="2824970" cy="4616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C0E3563-B351-3858-DED3-78080D2076CE}"/>
                </a:ext>
              </a:extLst>
            </p:cNvPr>
            <p:cNvSpPr txBox="1"/>
            <p:nvPr/>
          </p:nvSpPr>
          <p:spPr>
            <a:xfrm>
              <a:off x="513539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2400" kern="0" dirty="0">
                  <a:solidFill>
                    <a:srgbClr val="FF0000"/>
                  </a:solidFill>
                  <a:latin typeface="Times New Roman"/>
                </a:rPr>
                <a:t>N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1F10FD-42F3-B3D2-99F7-1A56CAA8B0B3}"/>
                </a:ext>
              </a:extLst>
            </p:cNvPr>
            <p:cNvSpPr txBox="1"/>
            <p:nvPr/>
          </p:nvSpPr>
          <p:spPr>
            <a:xfrm>
              <a:off x="596851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743A01-402A-F5CB-F9CC-388AAD8B59AF}"/>
                </a:ext>
              </a:extLst>
            </p:cNvPr>
            <p:cNvSpPr txBox="1"/>
            <p:nvPr/>
          </p:nvSpPr>
          <p:spPr>
            <a:xfrm>
              <a:off x="676099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C46442-12D4-4A56-3058-6113019859F6}"/>
                </a:ext>
              </a:extLst>
            </p:cNvPr>
            <p:cNvSpPr txBox="1"/>
            <p:nvPr/>
          </p:nvSpPr>
          <p:spPr>
            <a:xfrm>
              <a:off x="754331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4D14AC2-9BFA-17E8-23E3-2BCC7D32FF13}"/>
              </a:ext>
            </a:extLst>
          </p:cNvPr>
          <p:cNvCxnSpPr/>
          <p:nvPr/>
        </p:nvCxnSpPr>
        <p:spPr bwMode="auto">
          <a:xfrm flipH="1">
            <a:off x="-304800" y="3555692"/>
            <a:ext cx="101346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2B17B5F-1618-495F-EAA0-F891BCD2EEBF}"/>
              </a:ext>
            </a:extLst>
          </p:cNvPr>
          <p:cNvGrpSpPr/>
          <p:nvPr/>
        </p:nvGrpSpPr>
        <p:grpSpPr>
          <a:xfrm>
            <a:off x="5135390" y="3531215"/>
            <a:ext cx="2824970" cy="461665"/>
            <a:chOff x="5135390" y="3204240"/>
            <a:chExt cx="2824970" cy="46166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EAF0F24-50F2-F973-1C2E-001450D728E0}"/>
                </a:ext>
              </a:extLst>
            </p:cNvPr>
            <p:cNvSpPr txBox="1"/>
            <p:nvPr/>
          </p:nvSpPr>
          <p:spPr>
            <a:xfrm>
              <a:off x="513539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2400" kern="0" dirty="0">
                  <a:solidFill>
                    <a:srgbClr val="FF0000"/>
                  </a:solidFill>
                  <a:latin typeface="Times New Roman"/>
                </a:rPr>
                <a:t>N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B1F4305-F11A-F1CE-4364-2DDA18FCA431}"/>
                </a:ext>
              </a:extLst>
            </p:cNvPr>
            <p:cNvSpPr txBox="1"/>
            <p:nvPr/>
          </p:nvSpPr>
          <p:spPr>
            <a:xfrm>
              <a:off x="596851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63E2707-5462-477E-D039-E48510B19DE6}"/>
                </a:ext>
              </a:extLst>
            </p:cNvPr>
            <p:cNvSpPr txBox="1"/>
            <p:nvPr/>
          </p:nvSpPr>
          <p:spPr>
            <a:xfrm>
              <a:off x="676099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4A18DF3-C57F-35FD-FF74-298B9AB8666E}"/>
                </a:ext>
              </a:extLst>
            </p:cNvPr>
            <p:cNvSpPr txBox="1"/>
            <p:nvPr/>
          </p:nvSpPr>
          <p:spPr>
            <a:xfrm>
              <a:off x="754331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N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39EF16E-AE27-C08E-6E5D-B27C03C8DC50}"/>
              </a:ext>
            </a:extLst>
          </p:cNvPr>
          <p:cNvSpPr txBox="1"/>
          <p:nvPr/>
        </p:nvSpPr>
        <p:spPr>
          <a:xfrm>
            <a:off x="5135390" y="3892987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kern="0" dirty="0">
                <a:solidFill>
                  <a:srgbClr val="00FF00"/>
                </a:solidFill>
              </a:rPr>
              <a:t>Y</a:t>
            </a:r>
            <a:endParaRPr lang="en-CA" sz="2400" dirty="0">
              <a:solidFill>
                <a:srgbClr val="00FF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7FEE68-5892-A7B4-2C2B-27BFD7896DD1}"/>
              </a:ext>
            </a:extLst>
          </p:cNvPr>
          <p:cNvSpPr txBox="1"/>
          <p:nvPr/>
        </p:nvSpPr>
        <p:spPr>
          <a:xfrm>
            <a:off x="5968510" y="3892987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kern="0" dirty="0">
                <a:solidFill>
                  <a:srgbClr val="FF0000"/>
                </a:solidFill>
              </a:rPr>
              <a:t>N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1C6F02-2D2D-63B6-7A3D-B859B63F9266}"/>
              </a:ext>
            </a:extLst>
          </p:cNvPr>
          <p:cNvSpPr txBox="1"/>
          <p:nvPr/>
        </p:nvSpPr>
        <p:spPr>
          <a:xfrm>
            <a:off x="6760990" y="3892987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kern="0" dirty="0">
                <a:solidFill>
                  <a:srgbClr val="FF0000"/>
                </a:solidFill>
              </a:rPr>
              <a:t>N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8871BE-4980-085D-F61C-9C3B8AA4C908}"/>
              </a:ext>
            </a:extLst>
          </p:cNvPr>
          <p:cNvSpPr txBox="1"/>
          <p:nvPr/>
        </p:nvSpPr>
        <p:spPr>
          <a:xfrm>
            <a:off x="7543310" y="3892987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kern="0" dirty="0">
                <a:solidFill>
                  <a:srgbClr val="FF0000"/>
                </a:solidFill>
              </a:rPr>
              <a:t>N</a:t>
            </a:r>
            <a:endParaRPr lang="en-CA" sz="2400" dirty="0">
              <a:solidFill>
                <a:srgbClr val="FF0000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F0E741-C91F-1C94-9964-1042B8CFC5B8}"/>
              </a:ext>
            </a:extLst>
          </p:cNvPr>
          <p:cNvCxnSpPr/>
          <p:nvPr/>
        </p:nvCxnSpPr>
        <p:spPr bwMode="auto">
          <a:xfrm flipH="1">
            <a:off x="-162560" y="3931920"/>
            <a:ext cx="101346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7D9D4B2-33F6-44AE-8B6D-FC204E63DAAD}"/>
              </a:ext>
            </a:extLst>
          </p:cNvPr>
          <p:cNvCxnSpPr/>
          <p:nvPr/>
        </p:nvCxnSpPr>
        <p:spPr bwMode="auto">
          <a:xfrm flipH="1">
            <a:off x="-152400" y="4277360"/>
            <a:ext cx="101346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B0BF951-EE64-F490-9A34-6A77E7E624E0}"/>
              </a:ext>
            </a:extLst>
          </p:cNvPr>
          <p:cNvGrpSpPr/>
          <p:nvPr/>
        </p:nvGrpSpPr>
        <p:grpSpPr>
          <a:xfrm>
            <a:off x="5125720" y="4251960"/>
            <a:ext cx="2824970" cy="461665"/>
            <a:chOff x="5105400" y="4567535"/>
            <a:chExt cx="2824970" cy="46166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CA49BAA-BE3D-8A1F-D8C8-3131290EB87D}"/>
                </a:ext>
              </a:extLst>
            </p:cNvPr>
            <p:cNvSpPr txBox="1"/>
            <p:nvPr/>
          </p:nvSpPr>
          <p:spPr>
            <a:xfrm>
              <a:off x="510540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20CE56F-44D2-AB22-FD19-901B1B9656A1}"/>
                </a:ext>
              </a:extLst>
            </p:cNvPr>
            <p:cNvSpPr txBox="1"/>
            <p:nvPr/>
          </p:nvSpPr>
          <p:spPr>
            <a:xfrm>
              <a:off x="593852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2400" kern="0" dirty="0">
                  <a:solidFill>
                    <a:srgbClr val="FF0000"/>
                  </a:solidFill>
                </a:rPr>
                <a:t>N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D4FCAC7-DA5E-26C2-53AC-57BB5E3C44FB}"/>
                </a:ext>
              </a:extLst>
            </p:cNvPr>
            <p:cNvSpPr txBox="1"/>
            <p:nvPr/>
          </p:nvSpPr>
          <p:spPr>
            <a:xfrm>
              <a:off x="673100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604F47-F8EB-690F-2C5E-40A8C22261FA}"/>
                </a:ext>
              </a:extLst>
            </p:cNvPr>
            <p:cNvSpPr txBox="1"/>
            <p:nvPr/>
          </p:nvSpPr>
          <p:spPr>
            <a:xfrm>
              <a:off x="751332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782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1C978E-6E6B-EAC7-4F0C-D20CA6352A5C}"/>
              </a:ext>
            </a:extLst>
          </p:cNvPr>
          <p:cNvSpPr/>
          <p:nvPr/>
        </p:nvSpPr>
        <p:spPr>
          <a:xfrm>
            <a:off x="812800" y="2385437"/>
            <a:ext cx="80142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chemeClr val="tx2"/>
                </a:solidFill>
                <a:latin typeface="Times New Roman" pitchFamily="18" charset="0"/>
              </a:rPr>
              <a:t>Examples: </a:t>
            </a:r>
            <a:r>
              <a:rPr lang="en-US" altLang="en-US" sz="2400" dirty="0">
                <a:latin typeface="Times New Roman" pitchFamily="18" charset="0"/>
              </a:rPr>
              <a:t>(integers)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1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x divides y }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2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}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3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x&lt;y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}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4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x+y=3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}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5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|x|=|y|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}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6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0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,1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1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,0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b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 </a:t>
            </a:r>
            <a:r>
              <a:rPr lang="en-CA" altLang="en-US" sz="20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0,2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sym typeface="Symbol" panose="05050102010706020507" pitchFamily="18" charset="2"/>
              </a:rPr>
              <a:t>2,0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sym typeface="Symbol" panose="05050102010706020507" pitchFamily="18" charset="2"/>
              </a:rPr>
              <a:t>0,0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}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7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 x=y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}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8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</a:t>
            </a:r>
            <a:r>
              <a:rPr lang="en-CA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false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}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91246EA0-2F64-5D3B-A610-1412ACAFF5AE}"/>
              </a:ext>
            </a:extLst>
          </p:cNvPr>
          <p:cNvSpPr txBox="1">
            <a:spLocks/>
          </p:cNvSpPr>
          <p:nvPr/>
        </p:nvSpPr>
        <p:spPr>
          <a:xfrm>
            <a:off x="4573560" y="614680"/>
            <a:ext cx="4951440" cy="1828800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  <a:defRPr/>
            </a:pPr>
            <a:r>
              <a:rPr kumimoji="0" lang="en-US" sz="2400" b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 Symmetric</a:t>
            </a:r>
          </a:p>
          <a:p>
            <a:pPr marL="0" lvl="0" indent="0"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             Anti-Symmetric</a:t>
            </a:r>
            <a:endParaRPr lang="en-US" dirty="0">
              <a:solidFill>
                <a:srgbClr val="FFC000"/>
              </a:solidFill>
              <a:latin typeface="+mj-lt"/>
            </a:endParaRPr>
          </a:p>
          <a:p>
            <a:pPr marL="0" lvl="0" indent="0">
              <a:buNone/>
              <a:defRPr/>
            </a:pPr>
            <a:r>
              <a: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                      </a:t>
            </a:r>
            <a:r>
              <a:rPr kumimoji="0" lang="en-IN" sz="2400" b="0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Transitive</a:t>
            </a:r>
            <a:endParaRPr lang="en-CA" altLang="en-US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lvl="0" indent="0">
              <a:buNone/>
              <a:defRPr/>
            </a:pPr>
            <a:r>
              <a:rPr kumimoji="0" lang="en-US" sz="2400" b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                                  Reflexive</a:t>
            </a:r>
            <a:endParaRPr kumimoji="0" lang="en-IN" sz="2400" b="0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70A62A18-BF53-E838-32D3-ADDB3ED23AD0}"/>
              </a:ext>
            </a:extLst>
          </p:cNvPr>
          <p:cNvSpPr/>
          <p:nvPr/>
        </p:nvSpPr>
        <p:spPr bwMode="auto">
          <a:xfrm>
            <a:off x="6802120" y="1910080"/>
            <a:ext cx="288000" cy="838200"/>
          </a:xfrm>
          <a:prstGeom prst="downArrow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0F3C0119-A81B-D541-C826-1468AFEB9433}"/>
              </a:ext>
            </a:extLst>
          </p:cNvPr>
          <p:cNvSpPr/>
          <p:nvPr/>
        </p:nvSpPr>
        <p:spPr bwMode="auto">
          <a:xfrm>
            <a:off x="6016280" y="1452880"/>
            <a:ext cx="288000" cy="1315720"/>
          </a:xfrm>
          <a:prstGeom prst="downArrow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31FF12CC-D3C8-8D04-E76C-22B8DA1A8C1C}"/>
              </a:ext>
            </a:extLst>
          </p:cNvPr>
          <p:cNvSpPr/>
          <p:nvPr/>
        </p:nvSpPr>
        <p:spPr bwMode="auto">
          <a:xfrm>
            <a:off x="5213640" y="1071880"/>
            <a:ext cx="288000" cy="1696720"/>
          </a:xfrm>
          <a:prstGeom prst="downArrow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07655B11-FAE5-4956-DC04-4A8DBBCB7223}"/>
              </a:ext>
            </a:extLst>
          </p:cNvPr>
          <p:cNvSpPr/>
          <p:nvPr/>
        </p:nvSpPr>
        <p:spPr bwMode="auto">
          <a:xfrm>
            <a:off x="7606320" y="2355881"/>
            <a:ext cx="232120" cy="386397"/>
          </a:xfrm>
          <a:prstGeom prst="downArrow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B9F400-BC1B-46C9-BB8A-4E74E8A7AC21}"/>
              </a:ext>
            </a:extLst>
          </p:cNvPr>
          <p:cNvSpPr txBox="1">
            <a:spLocks/>
          </p:cNvSpPr>
          <p:nvPr/>
        </p:nvSpPr>
        <p:spPr>
          <a:xfrm>
            <a:off x="152400" y="635000"/>
            <a:ext cx="4485640" cy="1828800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r">
              <a:buNone/>
              <a:defRPr/>
            </a:pPr>
            <a:r>
              <a:rPr lang="el-GR" altLang="en-US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dirty="0">
                <a:solidFill>
                  <a:srgbClr val="00FF00"/>
                </a:solidFill>
                <a:latin typeface="Times New Roman" pitchFamily="18" charset="0"/>
              </a:rPr>
              <a:t>,y</a:t>
            </a:r>
            <a:r>
              <a:rPr lang="el-GR" altLang="en-US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R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 err="1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y</a:t>
            </a:r>
            <a:r>
              <a:rPr lang="en-US" altLang="en-US" dirty="0" err="1">
                <a:solidFill>
                  <a:srgbClr val="00FF00"/>
                </a:solidFill>
                <a:latin typeface="Times New Roman" pitchFamily="18" charset="0"/>
              </a:rPr>
              <a:t>,x</a:t>
            </a:r>
            <a:r>
              <a:rPr lang="el-GR" altLang="en-US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R</a:t>
            </a:r>
          </a:p>
          <a:p>
            <a:pPr marL="0" lvl="0" indent="0" algn="r">
              <a:buNone/>
              <a:defRPr/>
            </a:pPr>
            <a:r>
              <a:rPr lang="en-IN" kern="0" dirty="0">
                <a:solidFill>
                  <a:srgbClr val="FFC000"/>
                </a:solidFill>
                <a:latin typeface="+mj-lt"/>
              </a:rPr>
              <a:t>[</a:t>
            </a:r>
            <a:r>
              <a:rPr lang="el-GR" altLang="en-US" dirty="0">
                <a:solidFill>
                  <a:srgbClr val="00FF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>
                <a:solidFill>
                  <a:srgbClr val="00FF00"/>
                </a:solidFill>
                <a:latin typeface="+mj-lt"/>
                <a:sym typeface="Symbol" panose="05050102010706020507" pitchFamily="18" charset="2"/>
              </a:rPr>
              <a:t>x</a:t>
            </a:r>
            <a:r>
              <a:rPr lang="en-US" altLang="en-US" dirty="0">
                <a:solidFill>
                  <a:srgbClr val="00FF00"/>
                </a:solidFill>
                <a:latin typeface="+mj-lt"/>
              </a:rPr>
              <a:t>,y</a:t>
            </a:r>
            <a:r>
              <a:rPr lang="el-GR" altLang="en-US" dirty="0">
                <a:solidFill>
                  <a:srgbClr val="00FF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R</a:t>
            </a:r>
            <a:r>
              <a:rPr lang="en-CA" altLang="en-US" dirty="0">
                <a:solidFill>
                  <a:srgbClr val="FFC000"/>
                </a:solidFill>
                <a:latin typeface="+mj-lt"/>
              </a:rPr>
              <a:t>  &amp; </a:t>
            </a:r>
            <a:r>
              <a:rPr lang="en-US" dirty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x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≠</a:t>
            </a:r>
            <a:r>
              <a:rPr lang="en-US" dirty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y]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</a:t>
            </a:r>
            <a:r>
              <a:rPr lang="en-CA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 err="1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y</a:t>
            </a:r>
            <a:r>
              <a:rPr lang="en-US" altLang="en-US" dirty="0" err="1">
                <a:solidFill>
                  <a:srgbClr val="FF0000"/>
                </a:solidFill>
                <a:latin typeface="+mj-lt"/>
              </a:rPr>
              <a:t>,x</a:t>
            </a:r>
            <a:r>
              <a:rPr lang="el-GR" altLang="en-US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l-GR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CA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R  </a:t>
            </a:r>
            <a:endParaRPr lang="en-US" dirty="0">
              <a:solidFill>
                <a:srgbClr val="FFC000"/>
              </a:solidFill>
              <a:latin typeface="+mj-lt"/>
            </a:endParaRPr>
          </a:p>
          <a:p>
            <a:pPr marL="0" lvl="0" indent="0" algn="r">
              <a:buNone/>
              <a:defRPr/>
            </a:pPr>
            <a:r>
              <a: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</a:rPr>
              <a:t>[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&amp;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y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</a:rPr>
              <a:t>,z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R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]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</a:rPr>
              <a:t>,z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R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0" lvl="0" indent="0" algn="r">
              <a:buNone/>
              <a:defRPr/>
            </a:pPr>
            <a:r>
              <a:rPr lang="en-CA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 err="1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x</a:t>
            </a:r>
            <a:r>
              <a:rPr lang="en-US" altLang="en-US" dirty="0" err="1">
                <a:solidFill>
                  <a:srgbClr val="FFC000"/>
                </a:solidFill>
                <a:latin typeface="+mj-lt"/>
              </a:rPr>
              <a:t>,x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R</a:t>
            </a:r>
            <a:endParaRPr kumimoji="0" lang="en-IN" sz="2400" b="0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457723-ECD0-2A3A-F9D2-0A2E7362D49E}"/>
              </a:ext>
            </a:extLst>
          </p:cNvPr>
          <p:cNvSpPr txBox="1"/>
          <p:nvPr/>
        </p:nvSpPr>
        <p:spPr>
          <a:xfrm>
            <a:off x="5135390" y="2747040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kern="0" dirty="0">
                <a:solidFill>
                  <a:srgbClr val="FF0000"/>
                </a:solidFill>
                <a:latin typeface="Times New Roman"/>
              </a:rPr>
              <a:t>N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54B943-8C70-A988-386F-FF8BD9DFE34B}"/>
              </a:ext>
            </a:extLst>
          </p:cNvPr>
          <p:cNvSpPr txBox="1"/>
          <p:nvPr/>
        </p:nvSpPr>
        <p:spPr>
          <a:xfrm>
            <a:off x="5968510" y="2747040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</a:t>
            </a:r>
            <a:endParaRPr lang="en-CA" sz="2400" dirty="0">
              <a:solidFill>
                <a:srgbClr val="00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585912-89CE-B0EF-7EC0-C2D6C4E1D7AC}"/>
              </a:ext>
            </a:extLst>
          </p:cNvPr>
          <p:cNvSpPr txBox="1"/>
          <p:nvPr/>
        </p:nvSpPr>
        <p:spPr>
          <a:xfrm>
            <a:off x="6760990" y="2747040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</a:t>
            </a:r>
            <a:endParaRPr lang="en-CA" sz="2400" dirty="0">
              <a:solidFill>
                <a:srgbClr val="00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B8A756-9982-062A-3B63-C72772A052BA}"/>
              </a:ext>
            </a:extLst>
          </p:cNvPr>
          <p:cNvSpPr txBox="1"/>
          <p:nvPr/>
        </p:nvSpPr>
        <p:spPr>
          <a:xfrm>
            <a:off x="7543310" y="2747040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</a:t>
            </a:r>
            <a:endParaRPr lang="en-CA" sz="2400" dirty="0">
              <a:solidFill>
                <a:srgbClr val="00FF00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D513FD5-A8A5-C6BA-8A59-BE9A0D23775F}"/>
              </a:ext>
            </a:extLst>
          </p:cNvPr>
          <p:cNvCxnSpPr/>
          <p:nvPr/>
        </p:nvCxnSpPr>
        <p:spPr bwMode="auto">
          <a:xfrm flipH="1">
            <a:off x="-304800" y="3167757"/>
            <a:ext cx="101346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16ED13-3089-CBB2-FB94-95353B006835}"/>
              </a:ext>
            </a:extLst>
          </p:cNvPr>
          <p:cNvGrpSpPr/>
          <p:nvPr/>
        </p:nvGrpSpPr>
        <p:grpSpPr>
          <a:xfrm>
            <a:off x="-228600" y="2776597"/>
            <a:ext cx="10134600" cy="4267200"/>
            <a:chOff x="-228600" y="2895600"/>
            <a:chExt cx="10134600" cy="426720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81B8835-047F-E395-5209-14D43282465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-228600" y="2895600"/>
              <a:ext cx="10134600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C29B312-AC77-34B7-EFE5-11AB651BA46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32680" y="2895600"/>
              <a:ext cx="0" cy="42672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F925451-837B-22A2-BC21-CF6DA7A30C3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765800" y="2895600"/>
              <a:ext cx="0" cy="42672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473ACB5-D54B-BA15-445F-0712E4B8E32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68440" y="2895600"/>
              <a:ext cx="0" cy="42672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1FA7B6F-033A-F667-E8DD-4D43F536A81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60920" y="2895600"/>
              <a:ext cx="0" cy="42672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C6B52C-E5C3-A2CE-8992-143373A2A29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53400" y="2895600"/>
              <a:ext cx="0" cy="42672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C9C253B-6DF6-A206-F178-29087F24BF65}"/>
              </a:ext>
            </a:extLst>
          </p:cNvPr>
          <p:cNvGrpSpPr/>
          <p:nvPr/>
        </p:nvGrpSpPr>
        <p:grpSpPr>
          <a:xfrm>
            <a:off x="5135390" y="3144520"/>
            <a:ext cx="2824970" cy="461665"/>
            <a:chOff x="5135390" y="3204240"/>
            <a:chExt cx="2824970" cy="4616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C0E3563-B351-3858-DED3-78080D2076CE}"/>
                </a:ext>
              </a:extLst>
            </p:cNvPr>
            <p:cNvSpPr txBox="1"/>
            <p:nvPr/>
          </p:nvSpPr>
          <p:spPr>
            <a:xfrm>
              <a:off x="513539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2400" kern="0" dirty="0">
                  <a:solidFill>
                    <a:srgbClr val="FF0000"/>
                  </a:solidFill>
                  <a:latin typeface="Times New Roman"/>
                </a:rPr>
                <a:t>N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1F10FD-42F3-B3D2-99F7-1A56CAA8B0B3}"/>
                </a:ext>
              </a:extLst>
            </p:cNvPr>
            <p:cNvSpPr txBox="1"/>
            <p:nvPr/>
          </p:nvSpPr>
          <p:spPr>
            <a:xfrm>
              <a:off x="596851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743A01-402A-F5CB-F9CC-388AAD8B59AF}"/>
                </a:ext>
              </a:extLst>
            </p:cNvPr>
            <p:cNvSpPr txBox="1"/>
            <p:nvPr/>
          </p:nvSpPr>
          <p:spPr>
            <a:xfrm>
              <a:off x="676099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C46442-12D4-4A56-3058-6113019859F6}"/>
                </a:ext>
              </a:extLst>
            </p:cNvPr>
            <p:cNvSpPr txBox="1"/>
            <p:nvPr/>
          </p:nvSpPr>
          <p:spPr>
            <a:xfrm>
              <a:off x="754331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4D14AC2-9BFA-17E8-23E3-2BCC7D32FF13}"/>
              </a:ext>
            </a:extLst>
          </p:cNvPr>
          <p:cNvCxnSpPr/>
          <p:nvPr/>
        </p:nvCxnSpPr>
        <p:spPr bwMode="auto">
          <a:xfrm flipH="1">
            <a:off x="-304800" y="3555692"/>
            <a:ext cx="101346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2B17B5F-1618-495F-EAA0-F891BCD2EEBF}"/>
              </a:ext>
            </a:extLst>
          </p:cNvPr>
          <p:cNvGrpSpPr/>
          <p:nvPr/>
        </p:nvGrpSpPr>
        <p:grpSpPr>
          <a:xfrm>
            <a:off x="5135390" y="3531215"/>
            <a:ext cx="2824970" cy="461665"/>
            <a:chOff x="5135390" y="3204240"/>
            <a:chExt cx="2824970" cy="46166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EAF0F24-50F2-F973-1C2E-001450D728E0}"/>
                </a:ext>
              </a:extLst>
            </p:cNvPr>
            <p:cNvSpPr txBox="1"/>
            <p:nvPr/>
          </p:nvSpPr>
          <p:spPr>
            <a:xfrm>
              <a:off x="513539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2400" kern="0" dirty="0">
                  <a:solidFill>
                    <a:srgbClr val="FF0000"/>
                  </a:solidFill>
                  <a:latin typeface="Times New Roman"/>
                </a:rPr>
                <a:t>N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B1F4305-F11A-F1CE-4364-2DDA18FCA431}"/>
                </a:ext>
              </a:extLst>
            </p:cNvPr>
            <p:cNvSpPr txBox="1"/>
            <p:nvPr/>
          </p:nvSpPr>
          <p:spPr>
            <a:xfrm>
              <a:off x="596851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63E2707-5462-477E-D039-E48510B19DE6}"/>
                </a:ext>
              </a:extLst>
            </p:cNvPr>
            <p:cNvSpPr txBox="1"/>
            <p:nvPr/>
          </p:nvSpPr>
          <p:spPr>
            <a:xfrm>
              <a:off x="676099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4A18DF3-C57F-35FD-FF74-298B9AB8666E}"/>
                </a:ext>
              </a:extLst>
            </p:cNvPr>
            <p:cNvSpPr txBox="1"/>
            <p:nvPr/>
          </p:nvSpPr>
          <p:spPr>
            <a:xfrm>
              <a:off x="754331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N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39EF16E-AE27-C08E-6E5D-B27C03C8DC50}"/>
              </a:ext>
            </a:extLst>
          </p:cNvPr>
          <p:cNvSpPr txBox="1"/>
          <p:nvPr/>
        </p:nvSpPr>
        <p:spPr>
          <a:xfrm>
            <a:off x="5135390" y="3892987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kern="0" dirty="0">
                <a:solidFill>
                  <a:srgbClr val="00FF00"/>
                </a:solidFill>
              </a:rPr>
              <a:t>Y</a:t>
            </a:r>
            <a:endParaRPr lang="en-CA" sz="2400" dirty="0">
              <a:solidFill>
                <a:srgbClr val="00FF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7FEE68-5892-A7B4-2C2B-27BFD7896DD1}"/>
              </a:ext>
            </a:extLst>
          </p:cNvPr>
          <p:cNvSpPr txBox="1"/>
          <p:nvPr/>
        </p:nvSpPr>
        <p:spPr>
          <a:xfrm>
            <a:off x="5968510" y="3892987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kern="0" dirty="0">
                <a:solidFill>
                  <a:srgbClr val="FF0000"/>
                </a:solidFill>
              </a:rPr>
              <a:t>N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1C6F02-2D2D-63B6-7A3D-B859B63F9266}"/>
              </a:ext>
            </a:extLst>
          </p:cNvPr>
          <p:cNvSpPr txBox="1"/>
          <p:nvPr/>
        </p:nvSpPr>
        <p:spPr>
          <a:xfrm>
            <a:off x="6760990" y="3892987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kern="0" dirty="0">
                <a:solidFill>
                  <a:srgbClr val="FF0000"/>
                </a:solidFill>
              </a:rPr>
              <a:t>N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8871BE-4980-085D-F61C-9C3B8AA4C908}"/>
              </a:ext>
            </a:extLst>
          </p:cNvPr>
          <p:cNvSpPr txBox="1"/>
          <p:nvPr/>
        </p:nvSpPr>
        <p:spPr>
          <a:xfrm>
            <a:off x="7543310" y="3892987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kern="0" dirty="0">
                <a:solidFill>
                  <a:srgbClr val="FF0000"/>
                </a:solidFill>
              </a:rPr>
              <a:t>N</a:t>
            </a:r>
            <a:endParaRPr lang="en-CA" sz="2400" dirty="0">
              <a:solidFill>
                <a:srgbClr val="FF0000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F0E741-C91F-1C94-9964-1042B8CFC5B8}"/>
              </a:ext>
            </a:extLst>
          </p:cNvPr>
          <p:cNvCxnSpPr/>
          <p:nvPr/>
        </p:nvCxnSpPr>
        <p:spPr bwMode="auto">
          <a:xfrm flipH="1">
            <a:off x="-162560" y="3931920"/>
            <a:ext cx="101346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7D9D4B2-33F6-44AE-8B6D-FC204E63DAAD}"/>
              </a:ext>
            </a:extLst>
          </p:cNvPr>
          <p:cNvCxnSpPr/>
          <p:nvPr/>
        </p:nvCxnSpPr>
        <p:spPr bwMode="auto">
          <a:xfrm flipH="1">
            <a:off x="-152400" y="4277360"/>
            <a:ext cx="101346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5452C93-1891-53E7-7516-3ED20C55B28C}"/>
              </a:ext>
            </a:extLst>
          </p:cNvPr>
          <p:cNvSpPr txBox="1"/>
          <p:nvPr/>
        </p:nvSpPr>
        <p:spPr>
          <a:xfrm>
            <a:off x="2216039" y="6316056"/>
            <a:ext cx="5591921" cy="461665"/>
          </a:xfrm>
          <a:prstGeom prst="rect">
            <a:avLst/>
          </a:prstGeom>
          <a:solidFill>
            <a:srgbClr val="000066"/>
          </a:solidFill>
        </p:spPr>
        <p:txBody>
          <a:bodyPr wrap="square">
            <a:spAutoFit/>
          </a:bodyPr>
          <a:lstStyle/>
          <a:p>
            <a:r>
              <a:rPr lang="en-CA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Lemma: Anti-Symmetric iff not Symmetric </a:t>
            </a:r>
            <a:endParaRPr lang="en-CA" sz="2400" dirty="0">
              <a:solidFill>
                <a:srgbClr val="FFFF00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3022BDE-A02F-018F-C634-9135EDBFC23E}"/>
              </a:ext>
            </a:extLst>
          </p:cNvPr>
          <p:cNvGrpSpPr/>
          <p:nvPr/>
        </p:nvGrpSpPr>
        <p:grpSpPr>
          <a:xfrm>
            <a:off x="5125720" y="4251960"/>
            <a:ext cx="2824970" cy="461665"/>
            <a:chOff x="5105400" y="4567535"/>
            <a:chExt cx="2824970" cy="46166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79A5105-C089-648D-A8B4-645F31E81819}"/>
                </a:ext>
              </a:extLst>
            </p:cNvPr>
            <p:cNvSpPr txBox="1"/>
            <p:nvPr/>
          </p:nvSpPr>
          <p:spPr>
            <a:xfrm>
              <a:off x="510540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98563C1-8C4C-B0A6-A69C-9E5960615230}"/>
                </a:ext>
              </a:extLst>
            </p:cNvPr>
            <p:cNvSpPr txBox="1"/>
            <p:nvPr/>
          </p:nvSpPr>
          <p:spPr>
            <a:xfrm>
              <a:off x="593852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2400" kern="0" dirty="0">
                  <a:solidFill>
                    <a:srgbClr val="FF0000"/>
                  </a:solidFill>
                </a:rPr>
                <a:t>N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5CB18B9-DE26-C885-FE3B-447C78B432D4}"/>
                </a:ext>
              </a:extLst>
            </p:cNvPr>
            <p:cNvSpPr txBox="1"/>
            <p:nvPr/>
          </p:nvSpPr>
          <p:spPr>
            <a:xfrm>
              <a:off x="673100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AC54F5C-9615-8F45-4254-637CB5FEEF41}"/>
                </a:ext>
              </a:extLst>
            </p:cNvPr>
            <p:cNvSpPr txBox="1"/>
            <p:nvPr/>
          </p:nvSpPr>
          <p:spPr>
            <a:xfrm>
              <a:off x="751332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910A789-DA48-AB07-1F99-9C49D89293DD}"/>
              </a:ext>
            </a:extLst>
          </p:cNvPr>
          <p:cNvCxnSpPr/>
          <p:nvPr/>
        </p:nvCxnSpPr>
        <p:spPr bwMode="auto">
          <a:xfrm flipH="1">
            <a:off x="-162560" y="4648815"/>
            <a:ext cx="101346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AD0AA70-3089-D5DE-6117-FC59E77DA5E8}"/>
              </a:ext>
            </a:extLst>
          </p:cNvPr>
          <p:cNvGrpSpPr/>
          <p:nvPr/>
        </p:nvGrpSpPr>
        <p:grpSpPr>
          <a:xfrm>
            <a:off x="5115560" y="4623415"/>
            <a:ext cx="2824970" cy="461665"/>
            <a:chOff x="5105400" y="4567535"/>
            <a:chExt cx="2824970" cy="46166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69E11FC-08B2-94E7-9F72-780A36D8499D}"/>
                </a:ext>
              </a:extLst>
            </p:cNvPr>
            <p:cNvSpPr txBox="1"/>
            <p:nvPr/>
          </p:nvSpPr>
          <p:spPr>
            <a:xfrm>
              <a:off x="510540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2400" kern="0" dirty="0">
                  <a:solidFill>
                    <a:srgbClr val="FF0000"/>
                  </a:solidFill>
                </a:rPr>
                <a:t>N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56A10F3-D371-F711-A7E8-B228D0DE9D08}"/>
                </a:ext>
              </a:extLst>
            </p:cNvPr>
            <p:cNvSpPr txBox="1"/>
            <p:nvPr/>
          </p:nvSpPr>
          <p:spPr>
            <a:xfrm>
              <a:off x="593852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2400" kern="0" dirty="0">
                  <a:solidFill>
                    <a:srgbClr val="FF0000"/>
                  </a:solidFill>
                </a:rPr>
                <a:t>N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DDD8335-F33D-3930-4D99-A745BE8A0D06}"/>
                </a:ext>
              </a:extLst>
            </p:cNvPr>
            <p:cNvSpPr txBox="1"/>
            <p:nvPr/>
          </p:nvSpPr>
          <p:spPr>
            <a:xfrm>
              <a:off x="673100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2400" kern="0" dirty="0">
                  <a:solidFill>
                    <a:srgbClr val="FF0000"/>
                  </a:solidFill>
                </a:rPr>
                <a:t>N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FA8717B-81E9-B513-AD3C-EE1420B006F3}"/>
                </a:ext>
              </a:extLst>
            </p:cNvPr>
            <p:cNvSpPr txBox="1"/>
            <p:nvPr/>
          </p:nvSpPr>
          <p:spPr>
            <a:xfrm>
              <a:off x="751332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2400" kern="0" dirty="0">
                  <a:solidFill>
                    <a:srgbClr val="FF0000"/>
                  </a:solidFill>
                </a:rPr>
                <a:t>N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83FF84F-EA8B-E50A-5927-0AA1706EB3FF}"/>
              </a:ext>
            </a:extLst>
          </p:cNvPr>
          <p:cNvCxnSpPr/>
          <p:nvPr/>
        </p:nvCxnSpPr>
        <p:spPr bwMode="auto">
          <a:xfrm flipH="1">
            <a:off x="-162560" y="5379720"/>
            <a:ext cx="101346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EBEFE34-EF99-C3E6-C146-EFD040D9AA65}"/>
              </a:ext>
            </a:extLst>
          </p:cNvPr>
          <p:cNvGrpSpPr/>
          <p:nvPr/>
        </p:nvGrpSpPr>
        <p:grpSpPr>
          <a:xfrm>
            <a:off x="5115560" y="5354320"/>
            <a:ext cx="2824970" cy="461665"/>
            <a:chOff x="5105400" y="4567535"/>
            <a:chExt cx="2824970" cy="46166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53CE1AB-7DF5-7DB3-8596-14492A9D0508}"/>
                </a:ext>
              </a:extLst>
            </p:cNvPr>
            <p:cNvSpPr txBox="1"/>
            <p:nvPr/>
          </p:nvSpPr>
          <p:spPr>
            <a:xfrm>
              <a:off x="510540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BD1E231-4640-DFB4-07C8-445BF43676A8}"/>
                </a:ext>
              </a:extLst>
            </p:cNvPr>
            <p:cNvSpPr txBox="1"/>
            <p:nvPr/>
          </p:nvSpPr>
          <p:spPr>
            <a:xfrm>
              <a:off x="593852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AEC3D39-10F4-7711-BA5D-196E7342E0B6}"/>
                </a:ext>
              </a:extLst>
            </p:cNvPr>
            <p:cNvSpPr txBox="1"/>
            <p:nvPr/>
          </p:nvSpPr>
          <p:spPr>
            <a:xfrm>
              <a:off x="673100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9020C50-05BD-70FF-9CD1-97177B069C71}"/>
                </a:ext>
              </a:extLst>
            </p:cNvPr>
            <p:cNvSpPr txBox="1"/>
            <p:nvPr/>
          </p:nvSpPr>
          <p:spPr>
            <a:xfrm>
              <a:off x="751332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E344EA0-A0F3-AFD9-476E-33DFA77D5E92}"/>
              </a:ext>
            </a:extLst>
          </p:cNvPr>
          <p:cNvCxnSpPr/>
          <p:nvPr/>
        </p:nvCxnSpPr>
        <p:spPr bwMode="auto">
          <a:xfrm flipH="1">
            <a:off x="-152400" y="5750560"/>
            <a:ext cx="101346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7B1A5E5-C93A-BF86-690C-D26A3515E2AC}"/>
              </a:ext>
            </a:extLst>
          </p:cNvPr>
          <p:cNvGrpSpPr/>
          <p:nvPr/>
        </p:nvGrpSpPr>
        <p:grpSpPr>
          <a:xfrm>
            <a:off x="5125720" y="5735320"/>
            <a:ext cx="2824970" cy="461665"/>
            <a:chOff x="5105400" y="4567535"/>
            <a:chExt cx="2824970" cy="46166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0C67C85-7312-0674-BEBE-BFB0D92C95B5}"/>
                </a:ext>
              </a:extLst>
            </p:cNvPr>
            <p:cNvSpPr txBox="1"/>
            <p:nvPr/>
          </p:nvSpPr>
          <p:spPr>
            <a:xfrm>
              <a:off x="510540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C4FFCB0-E10A-A3E8-25E9-D7CAB04D179E}"/>
                </a:ext>
              </a:extLst>
            </p:cNvPr>
            <p:cNvSpPr txBox="1"/>
            <p:nvPr/>
          </p:nvSpPr>
          <p:spPr>
            <a:xfrm>
              <a:off x="593852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8C83925-72F6-BC72-2C53-9A7A5B33D241}"/>
                </a:ext>
              </a:extLst>
            </p:cNvPr>
            <p:cNvSpPr txBox="1"/>
            <p:nvPr/>
          </p:nvSpPr>
          <p:spPr>
            <a:xfrm>
              <a:off x="673100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A6EE14C-7799-04AC-8049-4D200ECBD17A}"/>
                </a:ext>
              </a:extLst>
            </p:cNvPr>
            <p:cNvSpPr txBox="1"/>
            <p:nvPr/>
          </p:nvSpPr>
          <p:spPr>
            <a:xfrm>
              <a:off x="751332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2400" kern="0" dirty="0">
                  <a:solidFill>
                    <a:srgbClr val="FF0000"/>
                  </a:solidFill>
                </a:rPr>
                <a:t>N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BED8D35-99A2-D4D8-657A-19C3E522B253}"/>
              </a:ext>
            </a:extLst>
          </p:cNvPr>
          <p:cNvGrpSpPr/>
          <p:nvPr/>
        </p:nvGrpSpPr>
        <p:grpSpPr>
          <a:xfrm>
            <a:off x="933740" y="762000"/>
            <a:ext cx="1885660" cy="736670"/>
            <a:chOff x="933740" y="762000"/>
            <a:chExt cx="1885660" cy="736670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E1ECFB8-B0E9-6D1B-6ABF-F0FE510B569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981200" y="762000"/>
              <a:ext cx="838200" cy="309880"/>
            </a:xfrm>
            <a:prstGeom prst="line">
              <a:avLst/>
            </a:prstGeom>
            <a:noFill/>
            <a:ln w="254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9A0626B-D224-5ABF-98D8-4E6E0FB10C8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33740" y="1188790"/>
              <a:ext cx="838200" cy="309880"/>
            </a:xfrm>
            <a:prstGeom prst="line">
              <a:avLst/>
            </a:prstGeom>
            <a:noFill/>
            <a:ln w="254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10CFE21-20BE-2E31-DC9B-07AE46E9BDD2}"/>
              </a:ext>
            </a:extLst>
          </p:cNvPr>
          <p:cNvCxnSpPr>
            <a:cxnSpLocks/>
          </p:cNvCxnSpPr>
          <p:nvPr/>
        </p:nvCxnSpPr>
        <p:spPr bwMode="auto">
          <a:xfrm flipV="1">
            <a:off x="852460" y="1188790"/>
            <a:ext cx="2276720" cy="309880"/>
          </a:xfrm>
          <a:prstGeom prst="line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5C249A7-588B-0A18-200E-4AB3D711AA8E}"/>
              </a:ext>
            </a:extLst>
          </p:cNvPr>
          <p:cNvCxnSpPr>
            <a:cxnSpLocks/>
            <a:endCxn id="31" idx="3"/>
          </p:cNvCxnSpPr>
          <p:nvPr/>
        </p:nvCxnSpPr>
        <p:spPr bwMode="auto">
          <a:xfrm flipV="1">
            <a:off x="2135260" y="6546889"/>
            <a:ext cx="5672700" cy="33081"/>
          </a:xfrm>
          <a:prstGeom prst="line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Title 1">
            <a:extLst>
              <a:ext uri="{FF2B5EF4-FFF2-40B4-BE49-F238E27FC236}">
                <a16:creationId xmlns:a16="http://schemas.microsoft.com/office/drawing/2014/main" id="{65C75600-DB71-5529-79E5-AC3270B8A9DD}"/>
              </a:ext>
            </a:extLst>
          </p:cNvPr>
          <p:cNvSpPr txBox="1">
            <a:spLocks/>
          </p:cNvSpPr>
          <p:nvPr/>
        </p:nvSpPr>
        <p:spPr bwMode="auto">
          <a:xfrm>
            <a:off x="0" y="-228600"/>
            <a:ext cx="91440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Properties of Relations</a:t>
            </a:r>
            <a:endParaRPr kumimoji="0" lang="en-US" sz="33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3669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1C978E-6E6B-EAC7-4F0C-D20CA6352A5C}"/>
              </a:ext>
            </a:extLst>
          </p:cNvPr>
          <p:cNvSpPr/>
          <p:nvPr/>
        </p:nvSpPr>
        <p:spPr>
          <a:xfrm>
            <a:off x="812800" y="2385437"/>
            <a:ext cx="9906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chemeClr val="tx2"/>
                </a:solidFill>
                <a:latin typeface="Times New Roman" pitchFamily="18" charset="0"/>
              </a:rPr>
              <a:t>Examples: </a:t>
            </a:r>
            <a:r>
              <a:rPr lang="en-US" altLang="en-US" sz="2400" dirty="0">
                <a:latin typeface="Times New Roman" pitchFamily="18" charset="0"/>
              </a:rPr>
              <a:t>(integers)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9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 remainder of 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5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= mod(x,5) = mod(y,5)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Eg: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remainder of 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12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5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= mod(12,5) = 2</a:t>
            </a:r>
            <a:endParaRPr lang="en-CA" altLang="en-US" sz="2400" baseline="-250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Notation: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x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Arial" charset="0"/>
              </a:rPr>
              <a:t>~</a:t>
            </a:r>
            <a:r>
              <a:rPr lang="en-US" sz="2400" baseline="-25000" dirty="0">
                <a:solidFill>
                  <a:srgbClr val="FFC000"/>
                </a:solidFill>
                <a:latin typeface="Times New Roman" pitchFamily="18" charset="0"/>
                <a:cs typeface="Arial" charset="0"/>
              </a:rPr>
              <a:t>mod 5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Math: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int k, y=x+5k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}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…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Arial" charset="0"/>
              </a:rPr>
              <a:t>~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-8 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Arial" charset="0"/>
              </a:rPr>
              <a:t>~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-3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Arial" charset="0"/>
              </a:rPr>
              <a:t> ~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Arial" charset="0"/>
              </a:rPr>
              <a:t> ~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7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Arial" charset="0"/>
              </a:rPr>
              <a:t> ~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12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Arial" charset="0"/>
              </a:rPr>
              <a:t> ~</a:t>
            </a:r>
            <a:r>
              <a:rPr lang="en-US" sz="2400" baseline="-25000" dirty="0">
                <a:solidFill>
                  <a:srgbClr val="FFC000"/>
                </a:solidFill>
                <a:latin typeface="Times New Roman" pitchFamily="18" charset="0"/>
                <a:cs typeface="Arial" charset="0"/>
              </a:rPr>
              <a:t>mod 5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…  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ie add any multiples of 7.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2400" dirty="0">
                <a:solidFill>
                  <a:srgbClr val="00FF00"/>
                </a:solidFill>
                <a:latin typeface="Times New Roman" pitchFamily="18" charset="0"/>
              </a:rPr>
              <a:t>true:   …, 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,-8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CA" altLang="en-US" sz="2400" dirty="0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,-3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CA" altLang="en-US" sz="2400" dirty="0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,2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,7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,12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…  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2400" dirty="0">
                <a:solidFill>
                  <a:srgbClr val="FF0000"/>
                </a:solidFill>
                <a:latin typeface="Times New Roman" pitchFamily="18" charset="0"/>
              </a:rPr>
              <a:t>false: 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sym typeface="Symbol" panose="05050102010706020507" pitchFamily="18" charset="2"/>
              </a:rPr>
              <a:t>2,0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sym typeface="Symbol" panose="05050102010706020507" pitchFamily="18" charset="2"/>
              </a:rPr>
              <a:t>2,1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sym typeface="Symbol" panose="05050102010706020507" pitchFamily="18" charset="2"/>
              </a:rPr>
              <a:t>2,3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sym typeface="Symbol" panose="05050102010706020507" pitchFamily="18" charset="2"/>
              </a:rPr>
              <a:t>2,4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E75E3A-AE9B-0D58-C156-3B201DD878DC}"/>
              </a:ext>
            </a:extLst>
          </p:cNvPr>
          <p:cNvGrpSpPr/>
          <p:nvPr/>
        </p:nvGrpSpPr>
        <p:grpSpPr>
          <a:xfrm>
            <a:off x="-228600" y="614680"/>
            <a:ext cx="10134600" cy="2161917"/>
            <a:chOff x="-228600" y="614680"/>
            <a:chExt cx="10134600" cy="2161917"/>
          </a:xfrm>
        </p:grpSpPr>
        <p:sp>
          <p:nvSpPr>
            <p:cNvPr id="4" name="Content Placeholder 10">
              <a:extLst>
                <a:ext uri="{FF2B5EF4-FFF2-40B4-BE49-F238E27FC236}">
                  <a16:creationId xmlns:a16="http://schemas.microsoft.com/office/drawing/2014/main" id="{91246EA0-2F64-5D3B-A610-1412ACAFF5AE}"/>
                </a:ext>
              </a:extLst>
            </p:cNvPr>
            <p:cNvSpPr txBox="1">
              <a:spLocks/>
            </p:cNvSpPr>
            <p:nvPr/>
          </p:nvSpPr>
          <p:spPr>
            <a:xfrm>
              <a:off x="4573560" y="614680"/>
              <a:ext cx="4951440" cy="1828800"/>
            </a:xfrm>
            <a:prstGeom prst="rect">
              <a:avLst/>
            </a:prstGeom>
          </p:spPr>
          <p:txBody>
            <a:bodyPr/>
            <a:lstStyle>
              <a:lvl1pPr marL="257175" indent="-257175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57213" indent="-214313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8572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2001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4pPr>
              <a:lvl5pPr marL="15430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5pPr>
              <a:lvl6pPr marL="18859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6pPr>
              <a:lvl7pPr marL="22288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7pPr>
              <a:lvl8pPr marL="25717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8pPr>
              <a:lvl9pPr marL="29146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en-US" sz="2400" b="0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/>
                </a:rPr>
                <a:t> Symmetric</a:t>
              </a:r>
            </a:p>
            <a:p>
              <a:pPr marL="0" lvl="0" indent="0">
                <a:buNone/>
                <a:defRPr/>
              </a:pPr>
              <a:r>
                <a:rPr lang="en-US" dirty="0">
                  <a:solidFill>
                    <a:srgbClr val="FFFF00"/>
                  </a:solidFill>
                </a:rPr>
                <a:t>             Anti-Symmetric</a:t>
              </a:r>
              <a:endParaRPr lang="en-US" dirty="0">
                <a:solidFill>
                  <a:srgbClr val="FFC000"/>
                </a:solidFill>
                <a:latin typeface="+mj-lt"/>
              </a:endParaRPr>
            </a:p>
            <a:p>
              <a:pPr marL="0" lvl="0" indent="0">
                <a:buNone/>
                <a:defRPr/>
              </a:pPr>
              <a:r>
                <a:rPr kumimoji="0" lang="en-IN" sz="2400" b="0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/>
                </a:rPr>
                <a:t>                      </a:t>
              </a:r>
              <a:r>
                <a:rPr kumimoji="0" lang="en-IN" sz="2400" b="0" strike="noStrike" kern="0" cap="none" spc="0" normalizeH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/>
                </a:rPr>
                <a:t> </a:t>
              </a:r>
              <a:r>
                <a:rPr kumimoji="0" lang="en-IN" sz="2400" b="0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/>
                </a:rPr>
                <a:t>Transitive</a:t>
              </a:r>
              <a:endPara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lvl="0" indent="0">
                <a:buNone/>
                <a:defRPr/>
              </a:pPr>
              <a:r>
                <a:rPr kumimoji="0" lang="en-US" sz="2400" b="0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/>
                </a:rPr>
                <a:t>                                  Reflexive</a:t>
              </a:r>
              <a:endPara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70A62A18-BF53-E838-32D3-ADDB3ED23AD0}"/>
                </a:ext>
              </a:extLst>
            </p:cNvPr>
            <p:cNvSpPr/>
            <p:nvPr/>
          </p:nvSpPr>
          <p:spPr bwMode="auto">
            <a:xfrm>
              <a:off x="6802120" y="1910080"/>
              <a:ext cx="288000" cy="838200"/>
            </a:xfrm>
            <a:prstGeom prst="downArrow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0F3C0119-A81B-D541-C826-1468AFEB9433}"/>
                </a:ext>
              </a:extLst>
            </p:cNvPr>
            <p:cNvSpPr/>
            <p:nvPr/>
          </p:nvSpPr>
          <p:spPr bwMode="auto">
            <a:xfrm>
              <a:off x="6016280" y="1452880"/>
              <a:ext cx="288000" cy="1315720"/>
            </a:xfrm>
            <a:prstGeom prst="downArrow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31FF12CC-D3C8-8D04-E76C-22B8DA1A8C1C}"/>
                </a:ext>
              </a:extLst>
            </p:cNvPr>
            <p:cNvSpPr/>
            <p:nvPr/>
          </p:nvSpPr>
          <p:spPr bwMode="auto">
            <a:xfrm>
              <a:off x="5213640" y="1071880"/>
              <a:ext cx="288000" cy="1696720"/>
            </a:xfrm>
            <a:prstGeom prst="downArrow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07655B11-FAE5-4956-DC04-4A8DBBCB7223}"/>
                </a:ext>
              </a:extLst>
            </p:cNvPr>
            <p:cNvSpPr/>
            <p:nvPr/>
          </p:nvSpPr>
          <p:spPr bwMode="auto">
            <a:xfrm>
              <a:off x="7606320" y="2355881"/>
              <a:ext cx="232120" cy="386397"/>
            </a:xfrm>
            <a:prstGeom prst="downArrow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Content Placeholder 10">
              <a:extLst>
                <a:ext uri="{FF2B5EF4-FFF2-40B4-BE49-F238E27FC236}">
                  <a16:creationId xmlns:a16="http://schemas.microsoft.com/office/drawing/2014/main" id="{A4B9F400-BC1B-46C9-BB8A-4E74E8A7AC21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635000"/>
              <a:ext cx="4485640" cy="1828800"/>
            </a:xfrm>
            <a:prstGeom prst="rect">
              <a:avLst/>
            </a:prstGeom>
          </p:spPr>
          <p:txBody>
            <a:bodyPr/>
            <a:lstStyle>
              <a:lvl1pPr marL="257175" indent="-257175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57213" indent="-214313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8572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2001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4pPr>
              <a:lvl5pPr marL="15430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5pPr>
              <a:lvl6pPr marL="18859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6pPr>
              <a:lvl7pPr marL="22288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7pPr>
              <a:lvl8pPr marL="25717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8pPr>
              <a:lvl9pPr marL="29146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r">
                <a:buNone/>
                <a:defRPr/>
              </a:pP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x</a:t>
              </a:r>
              <a:r>
                <a:rPr lang="en-US" altLang="en-US" dirty="0">
                  <a:solidFill>
                    <a:srgbClr val="FFC000"/>
                  </a:solidFill>
                  <a:latin typeface="Times New Roman" pitchFamily="18" charset="0"/>
                </a:rPr>
                <a:t>,y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R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</a:rPr>
                <a:t> 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r>
                <a:rPr lang="en-CA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y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</a:rPr>
                <a:t>,x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R</a:t>
              </a:r>
            </a:p>
            <a:p>
              <a:pPr marL="0" lvl="0" indent="0" algn="r">
                <a:buNone/>
                <a:defRPr/>
              </a:pPr>
              <a:r>
                <a:rPr lang="en-IN" kern="0" dirty="0">
                  <a:solidFill>
                    <a:srgbClr val="FFC000"/>
                  </a:solidFill>
                  <a:latin typeface="+mj-lt"/>
                </a:rPr>
                <a:t>[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x</a:t>
              </a:r>
              <a:r>
                <a:rPr lang="en-US" altLang="en-US" dirty="0">
                  <a:solidFill>
                    <a:srgbClr val="FFC000"/>
                  </a:solidFill>
                  <a:latin typeface="+mj-lt"/>
                </a:rPr>
                <a:t>,y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R</a:t>
              </a:r>
              <a:r>
                <a:rPr lang="en-CA" altLang="en-US" dirty="0">
                  <a:solidFill>
                    <a:srgbClr val="FFC000"/>
                  </a:solidFill>
                  <a:latin typeface="+mj-lt"/>
                </a:rPr>
                <a:t>  &amp; </a:t>
              </a:r>
              <a:r>
                <a:rPr lang="en-US" dirty="0">
                  <a:solidFill>
                    <a:srgbClr val="FFC000"/>
                  </a:solidFill>
                  <a:latin typeface="+mj-lt"/>
                  <a:cs typeface="Arial" panose="020B0604020202020204" pitchFamily="34" charset="0"/>
                </a:rPr>
                <a:t>x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≠</a:t>
              </a:r>
              <a:r>
                <a:rPr lang="en-US" dirty="0">
                  <a:solidFill>
                    <a:srgbClr val="FFC000"/>
                  </a:solidFill>
                  <a:latin typeface="+mj-lt"/>
                  <a:cs typeface="Arial" panose="020B0604020202020204" pitchFamily="34" charset="0"/>
                </a:rPr>
                <a:t>y]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 </a:t>
              </a:r>
              <a:r>
                <a:rPr lang="en-CA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 err="1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y</a:t>
              </a:r>
              <a:r>
                <a:rPr lang="en-US" altLang="en-US" dirty="0" err="1">
                  <a:solidFill>
                    <a:srgbClr val="FFC000"/>
                  </a:solidFill>
                  <a:latin typeface="+mj-lt"/>
                </a:rPr>
                <a:t>,x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l-GR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</a:t>
              </a:r>
              <a:r>
                <a:rPr lang="en-CA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R  </a:t>
              </a:r>
              <a:endParaRPr lang="en-US" dirty="0">
                <a:solidFill>
                  <a:srgbClr val="FFC000"/>
                </a:solidFill>
                <a:latin typeface="+mj-lt"/>
              </a:endParaRPr>
            </a:p>
            <a:p>
              <a:pPr marL="0" lvl="0" indent="0" algn="r">
                <a:buNone/>
                <a:defRPr/>
              </a:pPr>
              <a:r>
                <a:rPr kumimoji="0" lang="en-IN" sz="2400" b="0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/>
                </a:rPr>
                <a:t>[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x</a:t>
              </a:r>
              <a:r>
                <a:rPr lang="en-US" altLang="en-US" dirty="0">
                  <a:solidFill>
                    <a:srgbClr val="FFC000"/>
                  </a:solidFill>
                  <a:latin typeface="Times New Roman" pitchFamily="18" charset="0"/>
                </a:rPr>
                <a:t>,y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</a:rPr>
                <a:t> </a:t>
              </a:r>
              <a:r>
                <a:rPr lang="en-CA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&amp; 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y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</a:rPr>
                <a:t>,z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R</a:t>
              </a:r>
              <a:r>
                <a:rPr lang="en-CA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] 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r>
                <a:rPr lang="en-CA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x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</a:rPr>
                <a:t>,z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R</a:t>
              </a:r>
              <a:r>
                <a:rPr lang="en-CA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</a:p>
            <a:p>
              <a:pPr marL="0" lvl="0" indent="0" algn="r">
                <a:buNone/>
                <a:defRPr/>
              </a:pPr>
              <a:r>
                <a:rPr lang="en-CA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     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 err="1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x</a:t>
              </a:r>
              <a:r>
                <a:rPr lang="en-US" altLang="en-US" dirty="0" err="1">
                  <a:solidFill>
                    <a:srgbClr val="FFC000"/>
                  </a:solidFill>
                  <a:latin typeface="+mj-lt"/>
                </a:rPr>
                <a:t>,x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R</a:t>
              </a:r>
              <a:endPara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81B8835-047F-E395-5209-14D43282465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-228600" y="2776597"/>
              <a:ext cx="10134600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0E288A40-3938-03DD-D972-D03E3BDE9F43}"/>
              </a:ext>
            </a:extLst>
          </p:cNvPr>
          <p:cNvSpPr txBox="1">
            <a:spLocks/>
          </p:cNvSpPr>
          <p:nvPr/>
        </p:nvSpPr>
        <p:spPr bwMode="auto">
          <a:xfrm>
            <a:off x="0" y="-228600"/>
            <a:ext cx="91440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Properties of Relations</a:t>
            </a:r>
            <a:endParaRPr kumimoji="0" lang="en-US" sz="33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3526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>
            <a:extLst>
              <a:ext uri="{FF2B5EF4-FFF2-40B4-BE49-F238E27FC236}">
                <a16:creationId xmlns:a16="http://schemas.microsoft.com/office/drawing/2014/main" id="{1339D58C-B47A-465B-9F0C-2E1990E21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ym typeface="Symbol" pitchFamily="18" charset="2"/>
              </a:rPr>
              <a:t>Binary Relations</a:t>
            </a:r>
            <a:endParaRPr lang="en-CA" altLang="en-US" dirty="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1411283-3CAD-E995-D569-A3E7D114A501}"/>
              </a:ext>
            </a:extLst>
          </p:cNvPr>
          <p:cNvCxnSpPr>
            <a:cxnSpLocks/>
          </p:cNvCxnSpPr>
          <p:nvPr/>
        </p:nvCxnSpPr>
        <p:spPr bwMode="auto">
          <a:xfrm>
            <a:off x="1676400" y="2133600"/>
            <a:ext cx="3810000" cy="0"/>
          </a:xfrm>
          <a:prstGeom prst="line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67" name="Picture 4" descr="https://cdn.cnn.com/cnnnext/dam/assets/150717181134-black-fathers-exlarge-169.jpg">
            <a:extLst>
              <a:ext uri="{FF2B5EF4-FFF2-40B4-BE49-F238E27FC236}">
                <a16:creationId xmlns:a16="http://schemas.microsoft.com/office/drawing/2014/main" id="{7994D5CF-5CCB-F217-3F82-112BCEC3D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626" y="228600"/>
            <a:ext cx="2482457" cy="139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roup 145">
            <a:extLst>
              <a:ext uri="{FF2B5EF4-FFF2-40B4-BE49-F238E27FC236}">
                <a16:creationId xmlns:a16="http://schemas.microsoft.com/office/drawing/2014/main" id="{FEE7EB5A-51C5-2C44-F7D1-93EB4C0686BB}"/>
              </a:ext>
            </a:extLst>
          </p:cNvPr>
          <p:cNvGrpSpPr>
            <a:grpSpLocks/>
          </p:cNvGrpSpPr>
          <p:nvPr/>
        </p:nvGrpSpPr>
        <p:grpSpPr bwMode="auto">
          <a:xfrm>
            <a:off x="5086882" y="3966549"/>
            <a:ext cx="3197589" cy="1524001"/>
            <a:chOff x="6005779" y="2819399"/>
            <a:chExt cx="3197489" cy="1524001"/>
          </a:xfrm>
        </p:grpSpPr>
        <p:pic>
          <p:nvPicPr>
            <p:cNvPr id="69" name="Picture 76">
              <a:extLst>
                <a:ext uri="{FF2B5EF4-FFF2-40B4-BE49-F238E27FC236}">
                  <a16:creationId xmlns:a16="http://schemas.microsoft.com/office/drawing/2014/main" id="{070E7CA4-78EB-10EF-0F3C-3638C14A73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7" r="25418"/>
            <a:stretch>
              <a:fillRect/>
            </a:stretch>
          </p:blipFill>
          <p:spPr bwMode="auto">
            <a:xfrm flipH="1">
              <a:off x="6005779" y="2971800"/>
              <a:ext cx="928421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0" name="Group 162">
              <a:extLst>
                <a:ext uri="{FF2B5EF4-FFF2-40B4-BE49-F238E27FC236}">
                  <a16:creationId xmlns:a16="http://schemas.microsoft.com/office/drawing/2014/main" id="{74460AAD-420E-3BC3-5DBD-D0F43E1119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86599" y="2819399"/>
              <a:ext cx="2116669" cy="1524001"/>
              <a:chOff x="3962400" y="914400"/>
              <a:chExt cx="2209800" cy="1828801"/>
            </a:xfrm>
          </p:grpSpPr>
          <p:sp>
            <p:nvSpPr>
              <p:cNvPr id="71" name="Rectangle 30">
                <a:extLst>
                  <a:ext uri="{FF2B5EF4-FFF2-40B4-BE49-F238E27FC236}">
                    <a16:creationId xmlns:a16="http://schemas.microsoft.com/office/drawing/2014/main" id="{9E5A1FF4-EB15-7F90-BAEF-FCA12303C6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4758" y="2313161"/>
                <a:ext cx="833887" cy="43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/>
                  <a:t>Ann</a:t>
                </a:r>
                <a:endParaRPr lang="en-CA" altLang="en-US" sz="1600" dirty="0"/>
              </a:p>
            </p:txBody>
          </p:sp>
          <p:sp>
            <p:nvSpPr>
              <p:cNvPr id="72" name="Rectangle 31">
                <a:extLst>
                  <a:ext uri="{FF2B5EF4-FFF2-40B4-BE49-F238E27FC236}">
                    <a16:creationId xmlns:a16="http://schemas.microsoft.com/office/drawing/2014/main" id="{35425C71-2D0F-C75E-4474-EDCC1D9D0D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0872" y="2313161"/>
                <a:ext cx="833887" cy="43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 dirty="0"/>
                  <a:t>Fred</a:t>
                </a:r>
                <a:endParaRPr lang="en-CA" altLang="en-US" sz="1600" dirty="0"/>
              </a:p>
            </p:txBody>
          </p:sp>
          <p:sp>
            <p:nvSpPr>
              <p:cNvPr id="73" name="Rectangle 32">
                <a:extLst>
                  <a:ext uri="{FF2B5EF4-FFF2-40B4-BE49-F238E27FC236}">
                    <a16:creationId xmlns:a16="http://schemas.microsoft.com/office/drawing/2014/main" id="{120EDE6F-5AE7-F890-8A68-9BD59873F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4757" y="1774480"/>
                <a:ext cx="971836" cy="538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 dirty="0"/>
                  <a:t>Marilyn Monroe</a:t>
                </a:r>
                <a:endParaRPr lang="en-CA" altLang="en-US" sz="1600" dirty="0"/>
              </a:p>
            </p:txBody>
          </p:sp>
          <p:sp>
            <p:nvSpPr>
              <p:cNvPr id="74" name="Rectangle 33">
                <a:extLst>
                  <a:ext uri="{FF2B5EF4-FFF2-40B4-BE49-F238E27FC236}">
                    <a16:creationId xmlns:a16="http://schemas.microsoft.com/office/drawing/2014/main" id="{A4533715-4F89-7D41-6DCA-0700D65EB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0872" y="1774480"/>
                <a:ext cx="833887" cy="538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 dirty="0"/>
                  <a:t>John</a:t>
                </a:r>
                <a:endParaRPr lang="en-CA" altLang="en-US" sz="1600" dirty="0"/>
              </a:p>
            </p:txBody>
          </p:sp>
          <p:sp>
            <p:nvSpPr>
              <p:cNvPr id="75" name="Rectangle 34">
                <a:extLst>
                  <a:ext uri="{FF2B5EF4-FFF2-40B4-BE49-F238E27FC236}">
                    <a16:creationId xmlns:a16="http://schemas.microsoft.com/office/drawing/2014/main" id="{559D2AFF-0966-77C4-6B73-476F45A695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4758" y="1344440"/>
                <a:ext cx="833887" cy="43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 dirty="0"/>
                  <a:t>Beth</a:t>
                </a:r>
                <a:endParaRPr lang="en-CA" altLang="en-US" sz="1600" dirty="0"/>
              </a:p>
            </p:txBody>
          </p:sp>
          <p:sp>
            <p:nvSpPr>
              <p:cNvPr id="76" name="Rectangle 35">
                <a:extLst>
                  <a:ext uri="{FF2B5EF4-FFF2-40B4-BE49-F238E27FC236}">
                    <a16:creationId xmlns:a16="http://schemas.microsoft.com/office/drawing/2014/main" id="{482A2ECD-0F76-5FDA-6FB1-7F2DB84A1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0872" y="1344440"/>
                <a:ext cx="833887" cy="43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 dirty="0"/>
                  <a:t>Bob</a:t>
                </a:r>
                <a:endParaRPr lang="en-CA" altLang="en-US" sz="1600" dirty="0"/>
              </a:p>
            </p:txBody>
          </p:sp>
          <p:sp>
            <p:nvSpPr>
              <p:cNvPr id="77" name="Rectangle 36">
                <a:extLst>
                  <a:ext uri="{FF2B5EF4-FFF2-40B4-BE49-F238E27FC236}">
                    <a16:creationId xmlns:a16="http://schemas.microsoft.com/office/drawing/2014/main" id="{7CFF2D87-9BF0-5633-76BA-D721F2DE9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4758" y="914400"/>
                <a:ext cx="833887" cy="43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/>
                  <a:t>Mary</a:t>
                </a:r>
                <a:endParaRPr lang="en-CA" altLang="en-US" sz="1600" dirty="0"/>
              </a:p>
            </p:txBody>
          </p:sp>
          <p:sp>
            <p:nvSpPr>
              <p:cNvPr id="78" name="Rectangle 37">
                <a:extLst>
                  <a:ext uri="{FF2B5EF4-FFF2-40B4-BE49-F238E27FC236}">
                    <a16:creationId xmlns:a16="http://schemas.microsoft.com/office/drawing/2014/main" id="{125BD64B-2B96-44DA-E0F8-076BA7EF8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0872" y="914400"/>
                <a:ext cx="833887" cy="43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/>
                  <a:t>Sam</a:t>
                </a:r>
                <a:endParaRPr lang="en-CA" altLang="en-US" sz="1600" dirty="0"/>
              </a:p>
            </p:txBody>
          </p:sp>
          <p:sp>
            <p:nvSpPr>
              <p:cNvPr id="79" name="Freeform 38">
                <a:extLst>
                  <a:ext uri="{FF2B5EF4-FFF2-40B4-BE49-F238E27FC236}">
                    <a16:creationId xmlns:a16="http://schemas.microsoft.com/office/drawing/2014/main" id="{0465A7C8-3D5F-71CD-A1AB-F1A853020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6287" y="1131683"/>
                <a:ext cx="425630" cy="466254"/>
              </a:xfrm>
              <a:custGeom>
                <a:avLst/>
                <a:gdLst>
                  <a:gd name="T0" fmla="*/ 0 w 490"/>
                  <a:gd name="T1" fmla="*/ 0 h 515"/>
                  <a:gd name="T2" fmla="*/ 2147483647 w 490"/>
                  <a:gd name="T3" fmla="*/ 2147483647 h 515"/>
                  <a:gd name="T4" fmla="*/ 0 60000 65536"/>
                  <a:gd name="T5" fmla="*/ 0 60000 65536"/>
                  <a:gd name="T6" fmla="*/ 0 w 490"/>
                  <a:gd name="T7" fmla="*/ 0 h 515"/>
                  <a:gd name="T8" fmla="*/ 490 w 490"/>
                  <a:gd name="T9" fmla="*/ 515 h 5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90" h="515">
                    <a:moveTo>
                      <a:pt x="0" y="0"/>
                    </a:moveTo>
                    <a:lnTo>
                      <a:pt x="490" y="515"/>
                    </a:lnTo>
                  </a:path>
                </a:pathLst>
              </a:cu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" name="Freeform 40">
                <a:extLst>
                  <a:ext uri="{FF2B5EF4-FFF2-40B4-BE49-F238E27FC236}">
                    <a16:creationId xmlns:a16="http://schemas.microsoft.com/office/drawing/2014/main" id="{D04DF247-02CB-59B0-D11A-6D8E93409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6287" y="1168803"/>
                <a:ext cx="375249" cy="875471"/>
              </a:xfrm>
              <a:custGeom>
                <a:avLst/>
                <a:gdLst>
                  <a:gd name="T0" fmla="*/ 0 w 432"/>
                  <a:gd name="T1" fmla="*/ 2147483647 h 967"/>
                  <a:gd name="T2" fmla="*/ 2147483647 w 432"/>
                  <a:gd name="T3" fmla="*/ 0 h 967"/>
                  <a:gd name="T4" fmla="*/ 0 60000 65536"/>
                  <a:gd name="T5" fmla="*/ 0 60000 65536"/>
                  <a:gd name="T6" fmla="*/ 0 w 432"/>
                  <a:gd name="T7" fmla="*/ 0 h 967"/>
                  <a:gd name="T8" fmla="*/ 432 w 432"/>
                  <a:gd name="T9" fmla="*/ 967 h 96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2" h="967">
                    <a:moveTo>
                      <a:pt x="0" y="967"/>
                    </a:moveTo>
                    <a:lnTo>
                      <a:pt x="432" y="0"/>
                    </a:lnTo>
                  </a:path>
                </a:pathLst>
              </a:cu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" name="Line 42">
                <a:extLst>
                  <a:ext uri="{FF2B5EF4-FFF2-40B4-BE49-F238E27FC236}">
                    <a16:creationId xmlns:a16="http://schemas.microsoft.com/office/drawing/2014/main" id="{16211A96-880A-56C9-4185-9B8699876A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6287" y="2565753"/>
                <a:ext cx="375249" cy="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pic>
            <p:nvPicPr>
              <p:cNvPr id="82" name="Picture 43" descr="j0396724">
                <a:extLst>
                  <a:ext uri="{FF2B5EF4-FFF2-40B4-BE49-F238E27FC236}">
                    <a16:creationId xmlns:a16="http://schemas.microsoft.com/office/drawing/2014/main" id="{13CE358D-0614-051C-7D64-95AE0ABFD5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6104" y="2261556"/>
                <a:ext cx="396096" cy="478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" name="Picture 44" descr="j0233040">
                <a:extLst>
                  <a:ext uri="{FF2B5EF4-FFF2-40B4-BE49-F238E27FC236}">
                    <a16:creationId xmlns:a16="http://schemas.microsoft.com/office/drawing/2014/main" id="{3E9CA3CA-0B19-C323-4D0C-A1A2B24219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198" y="957857"/>
                <a:ext cx="333555" cy="3458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" name="Picture 45" descr="j0334222">
                <a:extLst>
                  <a:ext uri="{FF2B5EF4-FFF2-40B4-BE49-F238E27FC236}">
                    <a16:creationId xmlns:a16="http://schemas.microsoft.com/office/drawing/2014/main" id="{1770A4E8-C75A-B52A-F6C9-3BEAE57309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7503" y="1348967"/>
                <a:ext cx="262327" cy="426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5" name="Group 46">
                <a:extLst>
                  <a:ext uri="{FF2B5EF4-FFF2-40B4-BE49-F238E27FC236}">
                    <a16:creationId xmlns:a16="http://schemas.microsoft.com/office/drawing/2014/main" id="{29676213-6AF2-11D4-DC7A-946DCBC1B0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62400" y="957857"/>
                <a:ext cx="415206" cy="1738266"/>
                <a:chOff x="3330" y="1728"/>
                <a:chExt cx="478" cy="1920"/>
              </a:xfrm>
            </p:grpSpPr>
            <p:pic>
              <p:nvPicPr>
                <p:cNvPr id="91" name="Picture 47" descr="j0232906">
                  <a:extLst>
                    <a:ext uri="{FF2B5EF4-FFF2-40B4-BE49-F238E27FC236}">
                      <a16:creationId xmlns:a16="http://schemas.microsoft.com/office/drawing/2014/main" id="{984BD744-D903-9B31-F14A-4AF102CCB7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22" y="1728"/>
                  <a:ext cx="232" cy="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" name="Picture 48" descr="j0232139">
                  <a:extLst>
                    <a:ext uri="{FF2B5EF4-FFF2-40B4-BE49-F238E27FC236}">
                      <a16:creationId xmlns:a16="http://schemas.microsoft.com/office/drawing/2014/main" id="{353BD24D-4632-4E55-1326-D9FE7D7DAA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30" y="2256"/>
                  <a:ext cx="475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" name="Picture 49" descr="j0397518">
                  <a:extLst>
                    <a:ext uri="{FF2B5EF4-FFF2-40B4-BE49-F238E27FC236}">
                      <a16:creationId xmlns:a16="http://schemas.microsoft.com/office/drawing/2014/main" id="{AC5C38D8-9695-3423-5C26-0860ED0FEB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26" y="2688"/>
                  <a:ext cx="382" cy="3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4" name="Picture 50" descr="j0334220">
                  <a:extLst>
                    <a:ext uri="{FF2B5EF4-FFF2-40B4-BE49-F238E27FC236}">
                      <a16:creationId xmlns:a16="http://schemas.microsoft.com/office/drawing/2014/main" id="{1D45D626-BEB7-92D6-07E8-19B92818D8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26" y="3120"/>
                  <a:ext cx="333" cy="5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86" name="Picture 51">
                <a:extLst>
                  <a:ext uri="{FF2B5EF4-FFF2-40B4-BE49-F238E27FC236}">
                    <a16:creationId xmlns:a16="http://schemas.microsoft.com/office/drawing/2014/main" id="{461B44CD-B735-8C5E-BA23-61F197550D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9155" y="1826990"/>
                <a:ext cx="277962" cy="434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7" name="Line 42">
                <a:extLst>
                  <a:ext uri="{FF2B5EF4-FFF2-40B4-BE49-F238E27FC236}">
                    <a16:creationId xmlns:a16="http://schemas.microsoft.com/office/drawing/2014/main" id="{4927C9FC-E0CF-20D2-2230-38928AB94F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09316" y="1676702"/>
                <a:ext cx="371775" cy="87366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" name="Line 42">
                <a:extLst>
                  <a:ext uri="{FF2B5EF4-FFF2-40B4-BE49-F238E27FC236}">
                    <a16:creationId xmlns:a16="http://schemas.microsoft.com/office/drawing/2014/main" id="{BCB4C038-BF0A-91E8-CC0A-779AA501F8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2389" y="1573493"/>
                <a:ext cx="375249" cy="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" name="Line 42">
                <a:extLst>
                  <a:ext uri="{FF2B5EF4-FFF2-40B4-BE49-F238E27FC236}">
                    <a16:creationId xmlns:a16="http://schemas.microsoft.com/office/drawing/2014/main" id="{FDDA4B1C-6C50-3AA6-2B49-8B7C20947D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3745" y="2048800"/>
                <a:ext cx="375249" cy="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" name="Freeform 38">
                <a:extLst>
                  <a:ext uri="{FF2B5EF4-FFF2-40B4-BE49-F238E27FC236}">
                    <a16:creationId xmlns:a16="http://schemas.microsoft.com/office/drawing/2014/main" id="{3BC94119-09F0-6F77-E73B-34DE2AAA6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6167" y="1111625"/>
                <a:ext cx="309233" cy="926170"/>
              </a:xfrm>
              <a:custGeom>
                <a:avLst/>
                <a:gdLst>
                  <a:gd name="T0" fmla="*/ 0 w 490"/>
                  <a:gd name="T1" fmla="*/ 0 h 515"/>
                  <a:gd name="T2" fmla="*/ 2147483647 w 490"/>
                  <a:gd name="T3" fmla="*/ 2147483647 h 515"/>
                  <a:gd name="T4" fmla="*/ 0 60000 65536"/>
                  <a:gd name="T5" fmla="*/ 0 60000 65536"/>
                  <a:gd name="T6" fmla="*/ 0 w 490"/>
                  <a:gd name="T7" fmla="*/ 0 h 515"/>
                  <a:gd name="T8" fmla="*/ 490 w 490"/>
                  <a:gd name="T9" fmla="*/ 515 h 5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90" h="515">
                    <a:moveTo>
                      <a:pt x="0" y="0"/>
                    </a:moveTo>
                    <a:lnTo>
                      <a:pt x="490" y="515"/>
                    </a:lnTo>
                  </a:path>
                </a:pathLst>
              </a:cu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95" name="Group 146">
            <a:extLst>
              <a:ext uri="{FF2B5EF4-FFF2-40B4-BE49-F238E27FC236}">
                <a16:creationId xmlns:a16="http://schemas.microsoft.com/office/drawing/2014/main" id="{F62AD85B-1E41-529D-56EE-405C192945C7}"/>
              </a:ext>
            </a:extLst>
          </p:cNvPr>
          <p:cNvGrpSpPr>
            <a:grpSpLocks/>
          </p:cNvGrpSpPr>
          <p:nvPr/>
        </p:nvGrpSpPr>
        <p:grpSpPr bwMode="auto">
          <a:xfrm>
            <a:off x="1146577" y="3962400"/>
            <a:ext cx="3351213" cy="1524000"/>
            <a:chOff x="5852160" y="4953000"/>
            <a:chExt cx="3351108" cy="1524000"/>
          </a:xfrm>
        </p:grpSpPr>
        <p:grpSp>
          <p:nvGrpSpPr>
            <p:cNvPr id="96" name="Group 29">
              <a:extLst>
                <a:ext uri="{FF2B5EF4-FFF2-40B4-BE49-F238E27FC236}">
                  <a16:creationId xmlns:a16="http://schemas.microsoft.com/office/drawing/2014/main" id="{7E50DC67-D390-941F-127E-86EC9D5D68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86599" y="4953000"/>
              <a:ext cx="2116669" cy="1524000"/>
              <a:chOff x="3216" y="1680"/>
              <a:chExt cx="2544" cy="2020"/>
            </a:xfrm>
          </p:grpSpPr>
          <p:sp>
            <p:nvSpPr>
              <p:cNvPr id="98" name="Rectangle 30">
                <a:extLst>
                  <a:ext uri="{FF2B5EF4-FFF2-40B4-BE49-F238E27FC236}">
                    <a16:creationId xmlns:a16="http://schemas.microsoft.com/office/drawing/2014/main" id="{7EF6070A-3A35-168B-C056-4E1E9DBCB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225"/>
                <a:ext cx="96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/>
                  <a:t>Ann</a:t>
                </a:r>
                <a:endParaRPr lang="en-CA" altLang="en-US" sz="1600" dirty="0"/>
              </a:p>
            </p:txBody>
          </p:sp>
          <p:sp>
            <p:nvSpPr>
              <p:cNvPr id="99" name="Rectangle 31">
                <a:extLst>
                  <a:ext uri="{FF2B5EF4-FFF2-40B4-BE49-F238E27FC236}">
                    <a16:creationId xmlns:a16="http://schemas.microsoft.com/office/drawing/2014/main" id="{FD827F67-E222-1160-5725-D7B44ECC29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3225"/>
                <a:ext cx="96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 dirty="0"/>
                  <a:t>Fred</a:t>
                </a:r>
                <a:endParaRPr lang="en-CA" altLang="en-US" sz="1600" dirty="0"/>
              </a:p>
            </p:txBody>
          </p:sp>
          <p:sp>
            <p:nvSpPr>
              <p:cNvPr id="100" name="Rectangle 32">
                <a:extLst>
                  <a:ext uri="{FF2B5EF4-FFF2-40B4-BE49-F238E27FC236}">
                    <a16:creationId xmlns:a16="http://schemas.microsoft.com/office/drawing/2014/main" id="{7754E805-C749-3A1B-D3D5-72BFD8AAD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630"/>
                <a:ext cx="1080" cy="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 dirty="0"/>
                  <a:t>Marilyn Monroe</a:t>
                </a:r>
                <a:endParaRPr lang="en-CA" altLang="en-US" sz="1600" dirty="0"/>
              </a:p>
            </p:txBody>
          </p:sp>
          <p:sp>
            <p:nvSpPr>
              <p:cNvPr id="101" name="Rectangle 33">
                <a:extLst>
                  <a:ext uri="{FF2B5EF4-FFF2-40B4-BE49-F238E27FC236}">
                    <a16:creationId xmlns:a16="http://schemas.microsoft.com/office/drawing/2014/main" id="{30F8C80D-C251-7443-224B-3E2FC5D2C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2630"/>
                <a:ext cx="960" cy="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 dirty="0"/>
                  <a:t>John</a:t>
                </a:r>
                <a:endParaRPr lang="en-CA" altLang="en-US" sz="1600" dirty="0"/>
              </a:p>
            </p:txBody>
          </p:sp>
          <p:sp>
            <p:nvSpPr>
              <p:cNvPr id="102" name="Rectangle 34">
                <a:extLst>
                  <a:ext uri="{FF2B5EF4-FFF2-40B4-BE49-F238E27FC236}">
                    <a16:creationId xmlns:a16="http://schemas.microsoft.com/office/drawing/2014/main" id="{8232BC5D-404F-36E8-F29D-452327B8D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155"/>
                <a:ext cx="96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 dirty="0"/>
                  <a:t>Beth</a:t>
                </a:r>
                <a:endParaRPr lang="en-CA" altLang="en-US" sz="1600" dirty="0"/>
              </a:p>
            </p:txBody>
          </p:sp>
          <p:sp>
            <p:nvSpPr>
              <p:cNvPr id="103" name="Rectangle 35">
                <a:extLst>
                  <a:ext uri="{FF2B5EF4-FFF2-40B4-BE49-F238E27FC236}">
                    <a16:creationId xmlns:a16="http://schemas.microsoft.com/office/drawing/2014/main" id="{DD7CC294-6E71-EE21-6821-A622C45C6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2155"/>
                <a:ext cx="96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 dirty="0"/>
                  <a:t>Bob</a:t>
                </a:r>
                <a:endParaRPr lang="en-CA" altLang="en-US" sz="1600" dirty="0"/>
              </a:p>
            </p:txBody>
          </p:sp>
          <p:sp>
            <p:nvSpPr>
              <p:cNvPr id="104" name="Rectangle 36">
                <a:extLst>
                  <a:ext uri="{FF2B5EF4-FFF2-40B4-BE49-F238E27FC236}">
                    <a16:creationId xmlns:a16="http://schemas.microsoft.com/office/drawing/2014/main" id="{B1CD7563-BB1C-AA39-04C7-133E9BAED0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680"/>
                <a:ext cx="96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/>
                  <a:t>Mary</a:t>
                </a:r>
                <a:endParaRPr lang="en-CA" altLang="en-US" sz="1600" dirty="0"/>
              </a:p>
            </p:txBody>
          </p:sp>
          <p:sp>
            <p:nvSpPr>
              <p:cNvPr id="105" name="Rectangle 37">
                <a:extLst>
                  <a:ext uri="{FF2B5EF4-FFF2-40B4-BE49-F238E27FC236}">
                    <a16:creationId xmlns:a16="http://schemas.microsoft.com/office/drawing/2014/main" id="{6335C3A7-2779-FE09-0A7A-B109273A56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680"/>
                <a:ext cx="96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/>
                  <a:t>Sam</a:t>
                </a:r>
                <a:endParaRPr lang="en-CA" altLang="en-US" sz="1600" dirty="0"/>
              </a:p>
            </p:txBody>
          </p:sp>
          <p:sp>
            <p:nvSpPr>
              <p:cNvPr id="106" name="Freeform 38">
                <a:extLst>
                  <a:ext uri="{FF2B5EF4-FFF2-40B4-BE49-F238E27FC236}">
                    <a16:creationId xmlns:a16="http://schemas.microsoft.com/office/drawing/2014/main" id="{F38A61E5-AC6E-5023-55B5-1AE2CED5B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6" y="1920"/>
                <a:ext cx="490" cy="515"/>
              </a:xfrm>
              <a:custGeom>
                <a:avLst/>
                <a:gdLst>
                  <a:gd name="T0" fmla="*/ 0 w 490"/>
                  <a:gd name="T1" fmla="*/ 0 h 515"/>
                  <a:gd name="T2" fmla="*/ 490 w 490"/>
                  <a:gd name="T3" fmla="*/ 515 h 515"/>
                  <a:gd name="T4" fmla="*/ 0 60000 65536"/>
                  <a:gd name="T5" fmla="*/ 0 60000 65536"/>
                  <a:gd name="T6" fmla="*/ 0 w 490"/>
                  <a:gd name="T7" fmla="*/ 0 h 515"/>
                  <a:gd name="T8" fmla="*/ 490 w 490"/>
                  <a:gd name="T9" fmla="*/ 515 h 5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90" h="515">
                    <a:moveTo>
                      <a:pt x="0" y="0"/>
                    </a:moveTo>
                    <a:lnTo>
                      <a:pt x="490" y="515"/>
                    </a:lnTo>
                  </a:path>
                </a:pathLst>
              </a:custGeom>
              <a:noFill/>
              <a:ln w="38100">
                <a:solidFill>
                  <a:srgbClr val="00FF00"/>
                </a:solidFill>
                <a:round/>
                <a:headEnd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" name="Line 39">
                <a:extLst>
                  <a:ext uri="{FF2B5EF4-FFF2-40B4-BE49-F238E27FC236}">
                    <a16:creationId xmlns:a16="http://schemas.microsoft.com/office/drawing/2014/main" id="{75DA6708-C250-FC8F-E370-A2EB240373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2400"/>
                <a:ext cx="384" cy="528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" name="Freeform 40">
                <a:extLst>
                  <a:ext uri="{FF2B5EF4-FFF2-40B4-BE49-F238E27FC236}">
                    <a16:creationId xmlns:a16="http://schemas.microsoft.com/office/drawing/2014/main" id="{7394B9FA-B535-061C-D2D7-D1F987CF3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6" y="1961"/>
                <a:ext cx="432" cy="967"/>
              </a:xfrm>
              <a:custGeom>
                <a:avLst/>
                <a:gdLst>
                  <a:gd name="T0" fmla="*/ 0 w 432"/>
                  <a:gd name="T1" fmla="*/ 967 h 967"/>
                  <a:gd name="T2" fmla="*/ 432 w 432"/>
                  <a:gd name="T3" fmla="*/ 0 h 967"/>
                  <a:gd name="T4" fmla="*/ 0 60000 65536"/>
                  <a:gd name="T5" fmla="*/ 0 60000 65536"/>
                  <a:gd name="T6" fmla="*/ 0 w 432"/>
                  <a:gd name="T7" fmla="*/ 0 h 967"/>
                  <a:gd name="T8" fmla="*/ 432 w 432"/>
                  <a:gd name="T9" fmla="*/ 967 h 96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2" h="967">
                    <a:moveTo>
                      <a:pt x="0" y="967"/>
                    </a:moveTo>
                    <a:lnTo>
                      <a:pt x="432" y="0"/>
                    </a:lnTo>
                  </a:path>
                </a:pathLst>
              </a:custGeom>
              <a:noFill/>
              <a:ln w="38100">
                <a:solidFill>
                  <a:srgbClr val="00FF00"/>
                </a:solidFill>
                <a:round/>
                <a:headEnd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" name="Line 42">
                <a:extLst>
                  <a:ext uri="{FF2B5EF4-FFF2-40B4-BE49-F238E27FC236}">
                    <a16:creationId xmlns:a16="http://schemas.microsoft.com/office/drawing/2014/main" id="{FB170FBB-722C-49E0-51E6-30C9901B8A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3504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pic>
            <p:nvPicPr>
              <p:cNvPr id="110" name="Picture 43" descr="j0396724">
                <a:extLst>
                  <a:ext uri="{FF2B5EF4-FFF2-40B4-BE49-F238E27FC236}">
                    <a16:creationId xmlns:a16="http://schemas.microsoft.com/office/drawing/2014/main" id="{70CF96E6-9571-2D04-97E4-0C95112F3F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4" y="3168"/>
                <a:ext cx="45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" name="Picture 44" descr="j0233040">
                <a:extLst>
                  <a:ext uri="{FF2B5EF4-FFF2-40B4-BE49-F238E27FC236}">
                    <a16:creationId xmlns:a16="http://schemas.microsoft.com/office/drawing/2014/main" id="{AE99F999-4A60-6D0B-57F6-62988704C1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0" y="1728"/>
                <a:ext cx="384" cy="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" name="Picture 45" descr="j0334222">
                <a:extLst>
                  <a:ext uri="{FF2B5EF4-FFF2-40B4-BE49-F238E27FC236}">
                    <a16:creationId xmlns:a16="http://schemas.microsoft.com/office/drawing/2014/main" id="{6C060DD4-43BB-3985-D625-D5E598FA2A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2" y="2160"/>
                <a:ext cx="302" cy="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3" name="Group 46">
                <a:extLst>
                  <a:ext uri="{FF2B5EF4-FFF2-40B4-BE49-F238E27FC236}">
                    <a16:creationId xmlns:a16="http://schemas.microsoft.com/office/drawing/2014/main" id="{86C3329A-1EBB-A7AC-870E-8741C7889A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6" y="1728"/>
                <a:ext cx="478" cy="1920"/>
                <a:chOff x="3330" y="1728"/>
                <a:chExt cx="478" cy="1920"/>
              </a:xfrm>
            </p:grpSpPr>
            <p:pic>
              <p:nvPicPr>
                <p:cNvPr id="115" name="Picture 47" descr="j0232906">
                  <a:extLst>
                    <a:ext uri="{FF2B5EF4-FFF2-40B4-BE49-F238E27FC236}">
                      <a16:creationId xmlns:a16="http://schemas.microsoft.com/office/drawing/2014/main" id="{29C5F389-9976-CC55-754F-1549C3B8DD8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22" y="1728"/>
                  <a:ext cx="232" cy="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6" name="Picture 48" descr="j0232139">
                  <a:extLst>
                    <a:ext uri="{FF2B5EF4-FFF2-40B4-BE49-F238E27FC236}">
                      <a16:creationId xmlns:a16="http://schemas.microsoft.com/office/drawing/2014/main" id="{B62A7A2E-1F19-4F5F-E7CD-4F901D13B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30" y="2256"/>
                  <a:ext cx="475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7" name="Picture 49" descr="j0397518">
                  <a:extLst>
                    <a:ext uri="{FF2B5EF4-FFF2-40B4-BE49-F238E27FC236}">
                      <a16:creationId xmlns:a16="http://schemas.microsoft.com/office/drawing/2014/main" id="{016BB441-7361-53EA-F2A1-F36CBAD2BC6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26" y="2688"/>
                  <a:ext cx="382" cy="3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" name="Picture 50" descr="j0334220">
                  <a:extLst>
                    <a:ext uri="{FF2B5EF4-FFF2-40B4-BE49-F238E27FC236}">
                      <a16:creationId xmlns:a16="http://schemas.microsoft.com/office/drawing/2014/main" id="{BBE0AC42-D4D4-2161-9BDA-8A204F0406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26" y="3120"/>
                  <a:ext cx="333" cy="5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14" name="Picture 51">
                <a:extLst>
                  <a:ext uri="{FF2B5EF4-FFF2-40B4-BE49-F238E27FC236}">
                    <a16:creationId xmlns:a16="http://schemas.microsoft.com/office/drawing/2014/main" id="{3D137F5E-706E-B7D5-E853-9FEED1F382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6" y="2688"/>
                <a:ext cx="32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7" name="Picture 2" descr="http://www.logoi.com/pastimages/img/marriage_4.jpg">
              <a:extLst>
                <a:ext uri="{FF2B5EF4-FFF2-40B4-BE49-F238E27FC236}">
                  <a16:creationId xmlns:a16="http://schemas.microsoft.com/office/drawing/2014/main" id="{130134EF-5990-9D17-F3B8-22D82F9583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07" t="3555" r="26637" b="34222"/>
            <a:stretch>
              <a:fillRect/>
            </a:stretch>
          </p:blipFill>
          <p:spPr bwMode="auto">
            <a:xfrm>
              <a:off x="5852160" y="5079124"/>
              <a:ext cx="1044000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423A634-F814-734A-3724-55953E2AFCE4}"/>
              </a:ext>
            </a:extLst>
          </p:cNvPr>
          <p:cNvSpPr/>
          <p:nvPr/>
        </p:nvSpPr>
        <p:spPr>
          <a:xfrm>
            <a:off x="457200" y="762000"/>
            <a:ext cx="86868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rgbClr val="FFFF00"/>
                </a:solidFill>
                <a:latin typeface="Times New Roman" pitchFamily="18" charset="0"/>
              </a:rPr>
              <a:t>Predicates: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Boy(x)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</a:rPr>
              <a:t>,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Father(x)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</a:rPr>
              <a:t>, ...</a:t>
            </a:r>
            <a:br>
              <a:rPr lang="en-US" altLang="en-US" sz="2400" dirty="0">
                <a:solidFill>
                  <a:srgbClr val="FFFFFF"/>
                </a:solidFill>
                <a:latin typeface="Times New Roman" pitchFamily="18" charset="0"/>
              </a:rPr>
            </a:b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</a:rPr>
              <a:t>  is True if and only if object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x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</a:rPr>
              <a:t> has stated property.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rgbClr val="FFFF00"/>
                </a:solidFill>
                <a:latin typeface="Times New Roman" pitchFamily="18" charset="0"/>
              </a:rPr>
              <a:t>Functions:</a:t>
            </a:r>
            <a:r>
              <a:rPr lang="en-US" altLang="en-US" sz="2400" dirty="0">
                <a:solidFill>
                  <a:srgbClr val="FFC000"/>
                </a:solidFill>
              </a:rPr>
              <a:t> g=</a:t>
            </a:r>
            <a:r>
              <a:rPr lang="en-US" altLang="en-US" sz="2400" dirty="0" err="1">
                <a:solidFill>
                  <a:srgbClr val="FFC000"/>
                </a:solidFill>
              </a:rPr>
              <a:t>WifeOf</a:t>
            </a:r>
            <a:r>
              <a:rPr lang="en-US" altLang="en-US" sz="2400" dirty="0">
                <a:solidFill>
                  <a:srgbClr val="FFC000"/>
                </a:solidFill>
              </a:rPr>
              <a:t>(b)</a:t>
            </a:r>
            <a:r>
              <a:rPr lang="en-US" altLang="en-US" sz="2400" dirty="0">
                <a:solidFill>
                  <a:srgbClr val="FFFFFF"/>
                </a:solidFill>
              </a:rPr>
              <a:t>, </a:t>
            </a:r>
            <a:r>
              <a:rPr lang="en-US" altLang="en-US" sz="2400" dirty="0">
                <a:solidFill>
                  <a:srgbClr val="FFC000"/>
                </a:solidFill>
              </a:rPr>
              <a:t>x=</a:t>
            </a:r>
            <a:r>
              <a:rPr lang="en-US" altLang="en-US" sz="2400" dirty="0" err="1">
                <a:solidFill>
                  <a:srgbClr val="FFC000"/>
                </a:solidFill>
              </a:rPr>
              <a:t>FatherOf</a:t>
            </a:r>
            <a:r>
              <a:rPr lang="en-US" altLang="en-US" sz="2400" dirty="0">
                <a:solidFill>
                  <a:srgbClr val="FFC000"/>
                </a:solidFill>
              </a:rPr>
              <a:t>(y)</a:t>
            </a:r>
            <a:r>
              <a:rPr lang="en-US" altLang="en-US" sz="2400" dirty="0">
                <a:solidFill>
                  <a:srgbClr val="FFFFFF"/>
                </a:solidFill>
              </a:rPr>
              <a:t>, ...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rgbClr val="FFC000"/>
                </a:solidFill>
              </a:rPr>
              <a:t>                  g=Loves(b)</a:t>
            </a:r>
            <a:r>
              <a:rPr lang="en-US" altLang="en-US" sz="2400" dirty="0">
                <a:solidFill>
                  <a:srgbClr val="FFFFFF"/>
                </a:solidFill>
              </a:rPr>
              <a:t>, </a:t>
            </a:r>
            <a:r>
              <a:rPr lang="en-US" altLang="en-US" sz="2400" dirty="0">
                <a:solidFill>
                  <a:srgbClr val="FFC000"/>
                </a:solidFill>
              </a:rPr>
              <a:t>y=</a:t>
            </a:r>
            <a:r>
              <a:rPr lang="en-US" altLang="en-US" sz="2400" dirty="0" err="1">
                <a:solidFill>
                  <a:srgbClr val="FFC000"/>
                </a:solidFill>
              </a:rPr>
              <a:t>DaughterOf</a:t>
            </a:r>
            <a:r>
              <a:rPr lang="en-US" altLang="en-US" sz="2400" dirty="0">
                <a:solidFill>
                  <a:srgbClr val="FFC000"/>
                </a:solidFill>
              </a:rPr>
              <a:t>(x)</a:t>
            </a:r>
            <a:r>
              <a:rPr lang="en-US" altLang="en-US" sz="2400" dirty="0">
                <a:solidFill>
                  <a:srgbClr val="FFFFFF"/>
                </a:solidFill>
              </a:rPr>
              <a:t>, ...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          for each input </a:t>
            </a:r>
            <a:r>
              <a:rPr lang="en-US" altLang="en-US" sz="2400" dirty="0">
                <a:solidFill>
                  <a:srgbClr val="FFC000"/>
                </a:solidFill>
              </a:rPr>
              <a:t>x</a:t>
            </a:r>
            <a:r>
              <a:rPr lang="en-US" altLang="en-US" sz="2400" dirty="0">
                <a:solidFill>
                  <a:srgbClr val="FFFFFF"/>
                </a:solidFill>
              </a:rPr>
              <a:t>, a function can only output one </a:t>
            </a:r>
            <a:r>
              <a:rPr lang="en-US" altLang="en-US" sz="2400" dirty="0">
                <a:solidFill>
                  <a:srgbClr val="FFC000"/>
                </a:solidFill>
              </a:rPr>
              <a:t>y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  <a:endParaRPr lang="en-US" altLang="en-US" sz="2400" dirty="0">
              <a:solidFill>
                <a:srgbClr val="FFFF00"/>
              </a:solidFill>
              <a:latin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rgbClr val="FFFF00"/>
                </a:solidFill>
                <a:latin typeface="Times New Roman" pitchFamily="18" charset="0"/>
              </a:rPr>
              <a:t>Relations: 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Loves(b,g)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FFC000"/>
                </a:solidFill>
                <a:latin typeface="Times New Roman" pitchFamily="18" charset="0"/>
              </a:rPr>
              <a:t>FatherOf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(x,y)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</a:rPr>
              <a:t>, ...</a:t>
            </a:r>
            <a:br>
              <a:rPr lang="en-US" altLang="en-US" sz="2400" dirty="0">
                <a:solidFill>
                  <a:srgbClr val="FFFFFF"/>
                </a:solidFill>
                <a:latin typeface="Times New Roman" pitchFamily="18" charset="0"/>
              </a:rPr>
            </a:b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</a:rPr>
              <a:t>  is True if and only if objects have stated relation.</a:t>
            </a:r>
          </a:p>
        </p:txBody>
      </p:sp>
    </p:spTree>
    <p:extLst>
      <p:ext uri="{BB962C8B-B14F-4D97-AF65-F5344CB8AC3E}">
        <p14:creationId xmlns:p14="http://schemas.microsoft.com/office/powerpoint/2010/main" val="173668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5E75E3A-AE9B-0D58-C156-3B201DD878DC}"/>
              </a:ext>
            </a:extLst>
          </p:cNvPr>
          <p:cNvGrpSpPr/>
          <p:nvPr/>
        </p:nvGrpSpPr>
        <p:grpSpPr>
          <a:xfrm>
            <a:off x="-228600" y="614680"/>
            <a:ext cx="10134600" cy="6429117"/>
            <a:chOff x="-228600" y="614680"/>
            <a:chExt cx="10134600" cy="6429117"/>
          </a:xfrm>
        </p:grpSpPr>
        <p:sp>
          <p:nvSpPr>
            <p:cNvPr id="4" name="Content Placeholder 10">
              <a:extLst>
                <a:ext uri="{FF2B5EF4-FFF2-40B4-BE49-F238E27FC236}">
                  <a16:creationId xmlns:a16="http://schemas.microsoft.com/office/drawing/2014/main" id="{91246EA0-2F64-5D3B-A610-1412ACAFF5AE}"/>
                </a:ext>
              </a:extLst>
            </p:cNvPr>
            <p:cNvSpPr txBox="1">
              <a:spLocks/>
            </p:cNvSpPr>
            <p:nvPr/>
          </p:nvSpPr>
          <p:spPr>
            <a:xfrm>
              <a:off x="4573560" y="614680"/>
              <a:ext cx="4951440" cy="1828800"/>
            </a:xfrm>
            <a:prstGeom prst="rect">
              <a:avLst/>
            </a:prstGeom>
          </p:spPr>
          <p:txBody>
            <a:bodyPr/>
            <a:lstStyle>
              <a:lvl1pPr marL="257175" indent="-257175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57213" indent="-214313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8572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2001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4pPr>
              <a:lvl5pPr marL="15430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5pPr>
              <a:lvl6pPr marL="18859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6pPr>
              <a:lvl7pPr marL="22288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7pPr>
              <a:lvl8pPr marL="25717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8pPr>
              <a:lvl9pPr marL="29146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en-US" sz="2400" b="0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/>
                </a:rPr>
                <a:t> Symmetric</a:t>
              </a:r>
            </a:p>
            <a:p>
              <a:pPr marL="0" lvl="0" indent="0">
                <a:buNone/>
                <a:defRPr/>
              </a:pPr>
              <a:r>
                <a:rPr lang="en-US" dirty="0">
                  <a:solidFill>
                    <a:srgbClr val="FFFF00"/>
                  </a:solidFill>
                </a:rPr>
                <a:t>             Anti-Symmetric</a:t>
              </a:r>
              <a:endParaRPr lang="en-US" dirty="0">
                <a:solidFill>
                  <a:srgbClr val="FFC000"/>
                </a:solidFill>
                <a:latin typeface="+mj-lt"/>
              </a:endParaRPr>
            </a:p>
            <a:p>
              <a:pPr marL="0" lvl="0" indent="0">
                <a:buNone/>
                <a:defRPr/>
              </a:pPr>
              <a:r>
                <a:rPr kumimoji="0" lang="en-IN" sz="2400" b="0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/>
                </a:rPr>
                <a:t>                      </a:t>
              </a:r>
              <a:r>
                <a:rPr kumimoji="0" lang="en-IN" sz="2400" b="0" strike="noStrike" kern="0" cap="none" spc="0" normalizeH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/>
                </a:rPr>
                <a:t> </a:t>
              </a:r>
              <a:r>
                <a:rPr kumimoji="0" lang="en-IN" sz="2400" b="0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/>
                </a:rPr>
                <a:t>Transitive</a:t>
              </a:r>
              <a:endPara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lvl="0" indent="0">
                <a:buNone/>
                <a:defRPr/>
              </a:pPr>
              <a:r>
                <a:rPr kumimoji="0" lang="en-US" sz="2400" b="0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/>
                </a:rPr>
                <a:t>                                  Reflexive</a:t>
              </a:r>
              <a:endPara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70A62A18-BF53-E838-32D3-ADDB3ED23AD0}"/>
                </a:ext>
              </a:extLst>
            </p:cNvPr>
            <p:cNvSpPr/>
            <p:nvPr/>
          </p:nvSpPr>
          <p:spPr bwMode="auto">
            <a:xfrm>
              <a:off x="6802120" y="1910080"/>
              <a:ext cx="288000" cy="838200"/>
            </a:xfrm>
            <a:prstGeom prst="downArrow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0F3C0119-A81B-D541-C826-1468AFEB9433}"/>
                </a:ext>
              </a:extLst>
            </p:cNvPr>
            <p:cNvSpPr/>
            <p:nvPr/>
          </p:nvSpPr>
          <p:spPr bwMode="auto">
            <a:xfrm>
              <a:off x="6016280" y="1452880"/>
              <a:ext cx="288000" cy="1315720"/>
            </a:xfrm>
            <a:prstGeom prst="downArrow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31FF12CC-D3C8-8D04-E76C-22B8DA1A8C1C}"/>
                </a:ext>
              </a:extLst>
            </p:cNvPr>
            <p:cNvSpPr/>
            <p:nvPr/>
          </p:nvSpPr>
          <p:spPr bwMode="auto">
            <a:xfrm>
              <a:off x="5213640" y="1071880"/>
              <a:ext cx="288000" cy="1696720"/>
            </a:xfrm>
            <a:prstGeom prst="downArrow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07655B11-FAE5-4956-DC04-4A8DBBCB7223}"/>
                </a:ext>
              </a:extLst>
            </p:cNvPr>
            <p:cNvSpPr/>
            <p:nvPr/>
          </p:nvSpPr>
          <p:spPr bwMode="auto">
            <a:xfrm>
              <a:off x="7606320" y="2355881"/>
              <a:ext cx="232120" cy="386397"/>
            </a:xfrm>
            <a:prstGeom prst="downArrow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Content Placeholder 10">
              <a:extLst>
                <a:ext uri="{FF2B5EF4-FFF2-40B4-BE49-F238E27FC236}">
                  <a16:creationId xmlns:a16="http://schemas.microsoft.com/office/drawing/2014/main" id="{A4B9F400-BC1B-46C9-BB8A-4E74E8A7AC21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635000"/>
              <a:ext cx="4485640" cy="1828800"/>
            </a:xfrm>
            <a:prstGeom prst="rect">
              <a:avLst/>
            </a:prstGeom>
          </p:spPr>
          <p:txBody>
            <a:bodyPr/>
            <a:lstStyle>
              <a:lvl1pPr marL="257175" indent="-257175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57213" indent="-214313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8572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2001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4pPr>
              <a:lvl5pPr marL="15430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5pPr>
              <a:lvl6pPr marL="18859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6pPr>
              <a:lvl7pPr marL="22288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7pPr>
              <a:lvl8pPr marL="25717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8pPr>
              <a:lvl9pPr marL="29146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r">
                <a:buNone/>
                <a:defRPr/>
              </a:pP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x</a:t>
              </a:r>
              <a:r>
                <a:rPr lang="en-US" altLang="en-US" dirty="0">
                  <a:solidFill>
                    <a:srgbClr val="FFC000"/>
                  </a:solidFill>
                  <a:latin typeface="Times New Roman" pitchFamily="18" charset="0"/>
                </a:rPr>
                <a:t>,y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R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</a:rPr>
                <a:t> 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r>
                <a:rPr lang="en-CA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y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</a:rPr>
                <a:t>,x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R</a:t>
              </a:r>
            </a:p>
            <a:p>
              <a:pPr marL="0" lvl="0" indent="0" algn="r">
                <a:buNone/>
                <a:defRPr/>
              </a:pPr>
              <a:r>
                <a:rPr lang="en-IN" kern="0" dirty="0">
                  <a:solidFill>
                    <a:srgbClr val="FFC000"/>
                  </a:solidFill>
                  <a:latin typeface="+mj-lt"/>
                </a:rPr>
                <a:t>[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x</a:t>
              </a:r>
              <a:r>
                <a:rPr lang="en-US" altLang="en-US" dirty="0">
                  <a:solidFill>
                    <a:srgbClr val="FFC000"/>
                  </a:solidFill>
                  <a:latin typeface="+mj-lt"/>
                </a:rPr>
                <a:t>,y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R</a:t>
              </a:r>
              <a:r>
                <a:rPr lang="en-CA" altLang="en-US" dirty="0">
                  <a:solidFill>
                    <a:srgbClr val="FFC000"/>
                  </a:solidFill>
                  <a:latin typeface="+mj-lt"/>
                </a:rPr>
                <a:t>  &amp; </a:t>
              </a:r>
              <a:r>
                <a:rPr lang="en-US" dirty="0">
                  <a:solidFill>
                    <a:srgbClr val="FFC000"/>
                  </a:solidFill>
                  <a:latin typeface="+mj-lt"/>
                  <a:cs typeface="Arial" panose="020B0604020202020204" pitchFamily="34" charset="0"/>
                </a:rPr>
                <a:t>x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≠</a:t>
              </a:r>
              <a:r>
                <a:rPr lang="en-US" dirty="0">
                  <a:solidFill>
                    <a:srgbClr val="FFC000"/>
                  </a:solidFill>
                  <a:latin typeface="+mj-lt"/>
                  <a:cs typeface="Arial" panose="020B0604020202020204" pitchFamily="34" charset="0"/>
                </a:rPr>
                <a:t>y]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 </a:t>
              </a:r>
              <a:r>
                <a:rPr lang="en-CA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 err="1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y</a:t>
              </a:r>
              <a:r>
                <a:rPr lang="en-US" altLang="en-US" dirty="0" err="1">
                  <a:solidFill>
                    <a:srgbClr val="FFC000"/>
                  </a:solidFill>
                  <a:latin typeface="+mj-lt"/>
                </a:rPr>
                <a:t>,x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l-GR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</a:t>
              </a:r>
              <a:r>
                <a:rPr lang="en-CA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R  </a:t>
              </a:r>
              <a:endParaRPr lang="en-US" dirty="0">
                <a:solidFill>
                  <a:srgbClr val="FFC000"/>
                </a:solidFill>
                <a:latin typeface="+mj-lt"/>
              </a:endParaRPr>
            </a:p>
            <a:p>
              <a:pPr marL="0" lvl="0" indent="0" algn="r">
                <a:buNone/>
                <a:defRPr/>
              </a:pPr>
              <a:r>
                <a:rPr kumimoji="0" lang="en-IN" sz="2400" b="0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/>
                </a:rPr>
                <a:t>[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x</a:t>
              </a:r>
              <a:r>
                <a:rPr lang="en-US" altLang="en-US" dirty="0">
                  <a:solidFill>
                    <a:srgbClr val="FFC000"/>
                  </a:solidFill>
                  <a:latin typeface="Times New Roman" pitchFamily="18" charset="0"/>
                </a:rPr>
                <a:t>,y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</a:rPr>
                <a:t> </a:t>
              </a:r>
              <a:r>
                <a:rPr lang="en-CA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&amp; 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y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</a:rPr>
                <a:t>,z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R</a:t>
              </a:r>
              <a:r>
                <a:rPr lang="en-CA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] 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r>
                <a:rPr lang="en-CA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x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</a:rPr>
                <a:t>,z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R</a:t>
              </a:r>
              <a:r>
                <a:rPr lang="en-CA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</a:p>
            <a:p>
              <a:pPr marL="0" lvl="0" indent="0" algn="r">
                <a:buNone/>
                <a:defRPr/>
              </a:pPr>
              <a:r>
                <a:rPr lang="en-CA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     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 err="1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x</a:t>
              </a:r>
              <a:r>
                <a:rPr lang="en-US" altLang="en-US" dirty="0" err="1">
                  <a:solidFill>
                    <a:srgbClr val="FFC000"/>
                  </a:solidFill>
                  <a:latin typeface="+mj-lt"/>
                </a:rPr>
                <a:t>,x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R</a:t>
              </a:r>
              <a:endPara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B16ED13-3089-CBB2-FB94-95353B006835}"/>
                </a:ext>
              </a:extLst>
            </p:cNvPr>
            <p:cNvGrpSpPr/>
            <p:nvPr/>
          </p:nvGrpSpPr>
          <p:grpSpPr>
            <a:xfrm>
              <a:off x="-228600" y="2776597"/>
              <a:ext cx="10134600" cy="4267200"/>
              <a:chOff x="-228600" y="2895600"/>
              <a:chExt cx="10134600" cy="426720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81B8835-047F-E395-5209-14D43282465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-228600" y="2895600"/>
                <a:ext cx="101346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C29B312-AC77-34B7-EFE5-11AB651BA46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932680" y="2895600"/>
                <a:ext cx="0" cy="42672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F925451-837B-22A2-BC21-CF6DA7A30C3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765800" y="2895600"/>
                <a:ext cx="0" cy="42672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473ACB5-D54B-BA15-445F-0712E4B8E32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568440" y="2895600"/>
                <a:ext cx="0" cy="42672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1FA7B6F-033A-F667-E8DD-4D43F536A81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360920" y="2895600"/>
                <a:ext cx="0" cy="42672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2C6B52C-E5C3-A2CE-8992-143373A2A29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153400" y="2895600"/>
                <a:ext cx="0" cy="42672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0E288A40-3938-03DD-D972-D03E3BDE9F43}"/>
              </a:ext>
            </a:extLst>
          </p:cNvPr>
          <p:cNvSpPr txBox="1">
            <a:spLocks/>
          </p:cNvSpPr>
          <p:nvPr/>
        </p:nvSpPr>
        <p:spPr bwMode="auto">
          <a:xfrm>
            <a:off x="0" y="-228600"/>
            <a:ext cx="91440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Properties of Relations</a:t>
            </a:r>
            <a:endParaRPr kumimoji="0" lang="en-US" sz="33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1BFE53-D521-75C9-286C-589B5D52D1C7}"/>
              </a:ext>
            </a:extLst>
          </p:cNvPr>
          <p:cNvSpPr txBox="1"/>
          <p:nvPr/>
        </p:nvSpPr>
        <p:spPr>
          <a:xfrm>
            <a:off x="5135390" y="4118640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kern="0" dirty="0">
                <a:solidFill>
                  <a:srgbClr val="00FF00"/>
                </a:solidFill>
              </a:rPr>
              <a:t>Y</a:t>
            </a:r>
            <a:endParaRPr lang="en-CA" sz="2400" dirty="0">
              <a:solidFill>
                <a:srgbClr val="00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F9AD6B-E12C-9610-213F-F6BF7A92B470}"/>
              </a:ext>
            </a:extLst>
          </p:cNvPr>
          <p:cNvSpPr txBox="1"/>
          <p:nvPr/>
        </p:nvSpPr>
        <p:spPr>
          <a:xfrm>
            <a:off x="5968510" y="4118640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kern="0" dirty="0">
                <a:solidFill>
                  <a:srgbClr val="FF0000"/>
                </a:solidFill>
              </a:rPr>
              <a:t>N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CA5078-9EAC-B896-3D0B-13628454AD00}"/>
              </a:ext>
            </a:extLst>
          </p:cNvPr>
          <p:cNvSpPr txBox="1"/>
          <p:nvPr/>
        </p:nvSpPr>
        <p:spPr>
          <a:xfrm>
            <a:off x="6760990" y="4118640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</a:t>
            </a:r>
            <a:endParaRPr lang="en-CA" sz="2400" dirty="0">
              <a:solidFill>
                <a:srgbClr val="00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EAAA11-3826-1B29-C1F7-AD37D02DDE80}"/>
              </a:ext>
            </a:extLst>
          </p:cNvPr>
          <p:cNvSpPr txBox="1"/>
          <p:nvPr/>
        </p:nvSpPr>
        <p:spPr>
          <a:xfrm>
            <a:off x="7543310" y="4118640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</a:t>
            </a:r>
            <a:endParaRPr lang="en-CA" sz="2400" dirty="0">
              <a:solidFill>
                <a:srgbClr val="00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1DEDE6-500F-69F3-D1CE-152A605AB121}"/>
              </a:ext>
            </a:extLst>
          </p:cNvPr>
          <p:cNvSpPr txBox="1"/>
          <p:nvPr/>
        </p:nvSpPr>
        <p:spPr>
          <a:xfrm>
            <a:off x="4942840" y="4687216"/>
            <a:ext cx="2281450" cy="1938992"/>
          </a:xfrm>
          <a:prstGeom prst="rect">
            <a:avLst/>
          </a:prstGeom>
          <a:solidFill>
            <a:srgbClr val="000066"/>
          </a:solidFill>
        </p:spPr>
        <p:txBody>
          <a:bodyPr wrap="square">
            <a:spAutoFit/>
          </a:bodyPr>
          <a:lstStyle/>
          <a:p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,7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&amp;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7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,2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endParaRPr lang="en-IN" sz="2400" kern="0" dirty="0">
              <a:solidFill>
                <a:srgbClr val="FF0000"/>
              </a:solidFill>
              <a:latin typeface="+mj-lt"/>
            </a:endParaRPr>
          </a:p>
          <a:p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+mj-lt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sz="2400" kern="0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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R</a:t>
            </a:r>
            <a:r>
              <a:rPr lang="en-CA" altLang="en-US" sz="2400" dirty="0">
                <a:solidFill>
                  <a:srgbClr val="FFC000"/>
                </a:solidFill>
                <a:latin typeface="+mj-lt"/>
              </a:rPr>
              <a:t>   </a:t>
            </a:r>
            <a:endParaRPr lang="en-CA" altLang="en-US" sz="2400" dirty="0">
              <a:solidFill>
                <a:srgbClr val="FFC000"/>
              </a:solidFill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y=x+5k </a:t>
            </a:r>
          </a:p>
          <a:p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x=y+5(-k) </a:t>
            </a:r>
          </a:p>
          <a:p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</a:t>
            </a:r>
            <a:r>
              <a:rPr lang="en-US" altLang="en-US" sz="2400" dirty="0" err="1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y</a:t>
            </a:r>
            <a:r>
              <a:rPr lang="en-US" altLang="en-US" sz="2400" dirty="0" err="1">
                <a:solidFill>
                  <a:srgbClr val="FFC000"/>
                </a:solidFill>
                <a:latin typeface="+mj-lt"/>
              </a:rPr>
              <a:t>,x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sz="2400" kern="0" dirty="0">
                <a:solidFill>
                  <a:srgbClr val="FFC000"/>
                </a:solidFill>
                <a:sym typeface="Symbol" panose="05050102010706020507" pitchFamily="18" charset="2"/>
              </a:rPr>
              <a:t></a:t>
            </a:r>
            <a:r>
              <a:rPr lang="en-CA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endParaRPr lang="en-CA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CD8051-91C0-9904-968F-F6499B552EF6}"/>
              </a:ext>
            </a:extLst>
          </p:cNvPr>
          <p:cNvSpPr txBox="1"/>
          <p:nvPr/>
        </p:nvSpPr>
        <p:spPr>
          <a:xfrm>
            <a:off x="5566791" y="4115555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Times New Roman"/>
              </a:rPr>
              <a:t>?</a:t>
            </a:r>
            <a:endParaRPr lang="en-CA" sz="2400" dirty="0">
              <a:solidFill>
                <a:srgbClr val="FF99FF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6DD954-EEB4-15BE-3706-C2CF608A4DDB}"/>
              </a:ext>
            </a:extLst>
          </p:cNvPr>
          <p:cNvSpPr txBox="1"/>
          <p:nvPr/>
        </p:nvSpPr>
        <p:spPr>
          <a:xfrm>
            <a:off x="6735590" y="4114800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Times New Roman"/>
              </a:rPr>
              <a:t>?</a:t>
            </a:r>
            <a:endParaRPr lang="en-CA" sz="2400" dirty="0">
              <a:solidFill>
                <a:srgbClr val="FF99FF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B03533-AD00-9B91-7DEC-7FC824B2B871}"/>
              </a:ext>
            </a:extLst>
          </p:cNvPr>
          <p:cNvSpPr txBox="1"/>
          <p:nvPr/>
        </p:nvSpPr>
        <p:spPr>
          <a:xfrm>
            <a:off x="5718076" y="4715532"/>
            <a:ext cx="3285688" cy="1938992"/>
          </a:xfrm>
          <a:prstGeom prst="rect">
            <a:avLst/>
          </a:prstGeom>
          <a:solidFill>
            <a:srgbClr val="000066"/>
          </a:solidFill>
        </p:spPr>
        <p:txBody>
          <a:bodyPr wrap="square">
            <a:spAutoFit/>
          </a:bodyPr>
          <a:lstStyle/>
          <a:p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,7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&amp; 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7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,17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,17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endParaRPr lang="en-IN" sz="2400" kern="0" dirty="0">
              <a:solidFill>
                <a:srgbClr val="FF0000"/>
              </a:solidFill>
            </a:endParaRPr>
          </a:p>
          <a:p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&amp;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 err="1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 err="1">
                <a:solidFill>
                  <a:srgbClr val="FFC000"/>
                </a:solidFill>
                <a:latin typeface="Times New Roman" pitchFamily="18" charset="0"/>
              </a:rPr>
              <a:t>,z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sz="2400" kern="0" dirty="0">
                <a:solidFill>
                  <a:srgbClr val="FFC000"/>
                </a:solidFill>
                <a:sym typeface="Symbol" panose="05050102010706020507" pitchFamily="18" charset="2"/>
              </a:rPr>
              <a:t>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R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y=x+5k &amp; z= y+5k’ </a:t>
            </a:r>
          </a:p>
          <a:p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z= x+5(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k+k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’)</a:t>
            </a:r>
          </a:p>
          <a:p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</a:t>
            </a:r>
            <a:r>
              <a:rPr lang="en-US" altLang="en-US" sz="2400" dirty="0" err="1">
                <a:solidFill>
                  <a:srgbClr val="FFC000"/>
                </a:solidFill>
                <a:sym typeface="Symbol" panose="05050102010706020507" pitchFamily="18" charset="2"/>
              </a:rPr>
              <a:t>x</a:t>
            </a:r>
            <a:r>
              <a:rPr lang="en-US" altLang="en-US" sz="2400" dirty="0" err="1">
                <a:solidFill>
                  <a:srgbClr val="FFC000"/>
                </a:solidFill>
              </a:rPr>
              <a:t>,z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sz="2400" kern="0" dirty="0">
                <a:solidFill>
                  <a:srgbClr val="FFC000"/>
                </a:solidFill>
                <a:sym typeface="Symbol" panose="05050102010706020507" pitchFamily="18" charset="2"/>
              </a:rPr>
              <a:t>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7CD9F1-1003-F87A-551A-0FD95D03DD62}"/>
              </a:ext>
            </a:extLst>
          </p:cNvPr>
          <p:cNvSpPr txBox="1"/>
          <p:nvPr/>
        </p:nvSpPr>
        <p:spPr>
          <a:xfrm>
            <a:off x="7517910" y="4124960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Times New Roman"/>
              </a:rPr>
              <a:t>?</a:t>
            </a:r>
            <a:endParaRPr lang="en-CA" sz="2400" dirty="0">
              <a:solidFill>
                <a:srgbClr val="FF99FF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A04526-8283-6B20-CBD4-CBC04C5B7C49}"/>
              </a:ext>
            </a:extLst>
          </p:cNvPr>
          <p:cNvSpPr txBox="1"/>
          <p:nvPr/>
        </p:nvSpPr>
        <p:spPr>
          <a:xfrm>
            <a:off x="6879100" y="4719909"/>
            <a:ext cx="1686560" cy="1200329"/>
          </a:xfrm>
          <a:prstGeom prst="rect">
            <a:avLst/>
          </a:prstGeom>
          <a:solidFill>
            <a:srgbClr val="000066"/>
          </a:solidFill>
        </p:spPr>
        <p:txBody>
          <a:bodyPr wrap="square">
            <a:spAutoFit/>
          </a:bodyPr>
          <a:lstStyle/>
          <a:p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,3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x=x+5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</a:t>
            </a:r>
            <a:r>
              <a:rPr lang="en-US" altLang="en-US" sz="2400" dirty="0" err="1">
                <a:solidFill>
                  <a:srgbClr val="FFC000"/>
                </a:solidFill>
                <a:sym typeface="Symbol" panose="05050102010706020507" pitchFamily="18" charset="2"/>
              </a:rPr>
              <a:t>x</a:t>
            </a:r>
            <a:r>
              <a:rPr lang="en-US" altLang="en-US" sz="2400" dirty="0" err="1">
                <a:solidFill>
                  <a:srgbClr val="FFC000"/>
                </a:solidFill>
              </a:rPr>
              <a:t>,x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sz="2400" kern="0" dirty="0">
                <a:solidFill>
                  <a:srgbClr val="FFC000"/>
                </a:solidFill>
                <a:sym typeface="Symbol" panose="05050102010706020507" pitchFamily="18" charset="2"/>
              </a:rPr>
              <a:t>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E1CA82-C3A8-2229-F255-986CD337C57C}"/>
              </a:ext>
            </a:extLst>
          </p:cNvPr>
          <p:cNvSpPr txBox="1"/>
          <p:nvPr/>
        </p:nvSpPr>
        <p:spPr>
          <a:xfrm>
            <a:off x="4815840" y="2790756"/>
            <a:ext cx="4709152" cy="1192657"/>
          </a:xfrm>
          <a:prstGeom prst="rect">
            <a:avLst/>
          </a:prstGeom>
          <a:solidFill>
            <a:srgbClr val="000066"/>
          </a:solidFill>
        </p:spPr>
        <p:txBody>
          <a:bodyPr wrap="square">
            <a:spAutoFit/>
          </a:bodyPr>
          <a:lstStyle/>
          <a:p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1C978E-6E6B-EAC7-4F0C-D20CA6352A5C}"/>
              </a:ext>
            </a:extLst>
          </p:cNvPr>
          <p:cNvSpPr/>
          <p:nvPr/>
        </p:nvSpPr>
        <p:spPr>
          <a:xfrm>
            <a:off x="812800" y="2385437"/>
            <a:ext cx="990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chemeClr val="tx2"/>
                </a:solidFill>
                <a:latin typeface="Times New Roman" pitchFamily="18" charset="0"/>
              </a:rPr>
              <a:t>Examples: </a:t>
            </a:r>
            <a:r>
              <a:rPr lang="en-US" altLang="en-US" sz="2400" dirty="0">
                <a:latin typeface="Times New Roman" pitchFamily="18" charset="0"/>
              </a:rPr>
              <a:t>(integers)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9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x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Arial" charset="0"/>
              </a:rPr>
              <a:t>~</a:t>
            </a:r>
            <a:r>
              <a:rPr lang="en-US" sz="2400" baseline="-25000" dirty="0">
                <a:solidFill>
                  <a:srgbClr val="FFC000"/>
                </a:solidFill>
                <a:latin typeface="Times New Roman" pitchFamily="18" charset="0"/>
                <a:cs typeface="Arial" charset="0"/>
              </a:rPr>
              <a:t>mod 5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y </a:t>
            </a:r>
            <a:b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           ie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int k, y=x+5k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}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…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Arial" charset="0"/>
              </a:rPr>
              <a:t>~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-8 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Arial" charset="0"/>
              </a:rPr>
              <a:t>~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-3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Arial" charset="0"/>
              </a:rPr>
              <a:t> ~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Arial" charset="0"/>
              </a:rPr>
              <a:t> ~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7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Arial" charset="0"/>
              </a:rPr>
              <a:t> ~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12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Arial" charset="0"/>
              </a:rPr>
              <a:t> ~</a:t>
            </a:r>
            <a:r>
              <a:rPr lang="en-US" sz="2400" baseline="-25000" dirty="0">
                <a:solidFill>
                  <a:srgbClr val="FFC000"/>
                </a:solidFill>
                <a:latin typeface="Times New Roman" pitchFamily="18" charset="0"/>
                <a:cs typeface="Arial" charset="0"/>
              </a:rPr>
              <a:t>mod 5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…   ie add any multiples of 7.</a:t>
            </a:r>
          </a:p>
        </p:txBody>
      </p:sp>
    </p:spTree>
    <p:extLst>
      <p:ext uri="{BB962C8B-B14F-4D97-AF65-F5344CB8AC3E}">
        <p14:creationId xmlns:p14="http://schemas.microsoft.com/office/powerpoint/2010/main" val="29637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  <p:bldP spid="19" grpId="0" animBg="1"/>
      <p:bldP spid="19" grpId="1" animBg="1"/>
      <p:bldP spid="21" grpId="0"/>
      <p:bldP spid="21" grpId="1"/>
      <p:bldP spid="24" grpId="0"/>
      <p:bldP spid="24" grpId="1"/>
      <p:bldP spid="28" grpId="0" animBg="1"/>
      <p:bldP spid="28" grpId="1" animBg="1"/>
      <p:bldP spid="31" grpId="0"/>
      <p:bldP spid="31" grpId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1C978E-6E6B-EAC7-4F0C-D20CA6352A5C}"/>
              </a:ext>
            </a:extLst>
          </p:cNvPr>
          <p:cNvSpPr/>
          <p:nvPr/>
        </p:nvSpPr>
        <p:spPr>
          <a:xfrm>
            <a:off x="812800" y="2385437"/>
            <a:ext cx="80142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chemeClr val="tx2"/>
                </a:solidFill>
                <a:latin typeface="Times New Roman" pitchFamily="18" charset="0"/>
              </a:rPr>
              <a:t>Examples: </a:t>
            </a:r>
            <a:r>
              <a:rPr lang="en-US" altLang="en-US" sz="2400" dirty="0">
                <a:latin typeface="Times New Roman" pitchFamily="18" charset="0"/>
              </a:rPr>
              <a:t>(integers)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1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x divides y }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2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}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3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x&lt;y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}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4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x+y=3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}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5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|x|=|y|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}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6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0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,1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1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</a:rPr>
              <a:t>,0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b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 </a:t>
            </a:r>
            <a:r>
              <a:rPr lang="en-CA" altLang="en-US" sz="20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00FF00"/>
                </a:solidFill>
                <a:latin typeface="Times New Roman" pitchFamily="18" charset="0"/>
                <a:sym typeface="Symbol" panose="05050102010706020507" pitchFamily="18" charset="2"/>
              </a:rPr>
              <a:t>0,2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. 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sym typeface="Symbol" panose="05050102010706020507" pitchFamily="18" charset="2"/>
              </a:rPr>
              <a:t>2,0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}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7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 x=y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}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8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</a:t>
            </a:r>
            <a:r>
              <a:rPr lang="en-CA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false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|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}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9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x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Arial" charset="0"/>
              </a:rPr>
              <a:t>~</a:t>
            </a:r>
            <a:r>
              <a:rPr lang="en-US" sz="2400" baseline="-25000" dirty="0">
                <a:solidFill>
                  <a:srgbClr val="FFC000"/>
                </a:solidFill>
                <a:latin typeface="Times New Roman" pitchFamily="18" charset="0"/>
                <a:cs typeface="Arial" charset="0"/>
              </a:rPr>
              <a:t>mod 5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y </a:t>
            </a:r>
            <a:b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           ie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int k, y=x+5k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}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91246EA0-2F64-5D3B-A610-1412ACAFF5AE}"/>
              </a:ext>
            </a:extLst>
          </p:cNvPr>
          <p:cNvSpPr txBox="1">
            <a:spLocks/>
          </p:cNvSpPr>
          <p:nvPr/>
        </p:nvSpPr>
        <p:spPr>
          <a:xfrm>
            <a:off x="4573560" y="614680"/>
            <a:ext cx="4951440" cy="1828800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  <a:defRPr/>
            </a:pPr>
            <a:r>
              <a:rPr kumimoji="0" lang="en-US" sz="2400" b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 Symmetric</a:t>
            </a:r>
          </a:p>
          <a:p>
            <a:pPr marL="0" lvl="0" indent="0"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             Anti-Symmetric</a:t>
            </a:r>
            <a:endParaRPr lang="en-US" dirty="0">
              <a:solidFill>
                <a:srgbClr val="FFC000"/>
              </a:solidFill>
              <a:latin typeface="+mj-lt"/>
            </a:endParaRPr>
          </a:p>
          <a:p>
            <a:pPr marL="0" lvl="0" indent="0">
              <a:buNone/>
              <a:defRPr/>
            </a:pPr>
            <a:r>
              <a: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                      </a:t>
            </a:r>
            <a:r>
              <a:rPr kumimoji="0" lang="en-IN" sz="2400" b="0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Transitive</a:t>
            </a:r>
            <a:endParaRPr lang="en-CA" altLang="en-US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lvl="0" indent="0">
              <a:buNone/>
              <a:defRPr/>
            </a:pPr>
            <a:r>
              <a:rPr kumimoji="0" lang="en-US" sz="2400" b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                                  Reflexive</a:t>
            </a:r>
            <a:endParaRPr kumimoji="0" lang="en-IN" sz="2400" b="0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70A62A18-BF53-E838-32D3-ADDB3ED23AD0}"/>
              </a:ext>
            </a:extLst>
          </p:cNvPr>
          <p:cNvSpPr/>
          <p:nvPr/>
        </p:nvSpPr>
        <p:spPr bwMode="auto">
          <a:xfrm>
            <a:off x="6802120" y="1910080"/>
            <a:ext cx="288000" cy="838200"/>
          </a:xfrm>
          <a:prstGeom prst="downArrow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0F3C0119-A81B-D541-C826-1468AFEB9433}"/>
              </a:ext>
            </a:extLst>
          </p:cNvPr>
          <p:cNvSpPr/>
          <p:nvPr/>
        </p:nvSpPr>
        <p:spPr bwMode="auto">
          <a:xfrm>
            <a:off x="6016280" y="1452880"/>
            <a:ext cx="288000" cy="1315720"/>
          </a:xfrm>
          <a:prstGeom prst="downArrow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31FF12CC-D3C8-8D04-E76C-22B8DA1A8C1C}"/>
              </a:ext>
            </a:extLst>
          </p:cNvPr>
          <p:cNvSpPr/>
          <p:nvPr/>
        </p:nvSpPr>
        <p:spPr bwMode="auto">
          <a:xfrm>
            <a:off x="5213640" y="1071880"/>
            <a:ext cx="288000" cy="1696720"/>
          </a:xfrm>
          <a:prstGeom prst="downArrow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07655B11-FAE5-4956-DC04-4A8DBBCB7223}"/>
              </a:ext>
            </a:extLst>
          </p:cNvPr>
          <p:cNvSpPr/>
          <p:nvPr/>
        </p:nvSpPr>
        <p:spPr bwMode="auto">
          <a:xfrm>
            <a:off x="7606320" y="2355881"/>
            <a:ext cx="232120" cy="386397"/>
          </a:xfrm>
          <a:prstGeom prst="downArrow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B9F400-BC1B-46C9-BB8A-4E74E8A7AC21}"/>
              </a:ext>
            </a:extLst>
          </p:cNvPr>
          <p:cNvSpPr txBox="1">
            <a:spLocks/>
          </p:cNvSpPr>
          <p:nvPr/>
        </p:nvSpPr>
        <p:spPr>
          <a:xfrm>
            <a:off x="152400" y="635000"/>
            <a:ext cx="4485640" cy="1828800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r">
              <a:buNone/>
              <a:defRPr/>
            </a:pP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R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y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</a:rPr>
              <a:t>,x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R</a:t>
            </a:r>
          </a:p>
          <a:p>
            <a:pPr marL="0" lvl="0" indent="0" algn="r">
              <a:buNone/>
              <a:defRPr/>
            </a:pPr>
            <a:r>
              <a:rPr lang="en-IN" kern="0" dirty="0">
                <a:solidFill>
                  <a:srgbClr val="FFC000"/>
                </a:solidFill>
                <a:latin typeface="+mj-lt"/>
              </a:rPr>
              <a:t>[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x</a:t>
            </a:r>
            <a:r>
              <a:rPr lang="en-US" altLang="en-US" dirty="0">
                <a:solidFill>
                  <a:srgbClr val="FFC000"/>
                </a:solidFill>
                <a:latin typeface="+mj-lt"/>
              </a:rPr>
              <a:t>,y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R</a:t>
            </a:r>
            <a:r>
              <a:rPr lang="en-CA" altLang="en-US" dirty="0">
                <a:solidFill>
                  <a:srgbClr val="FFC000"/>
                </a:solidFill>
                <a:latin typeface="+mj-lt"/>
              </a:rPr>
              <a:t>  &amp; </a:t>
            </a:r>
            <a:r>
              <a:rPr lang="en-US" dirty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x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≠</a:t>
            </a:r>
            <a:r>
              <a:rPr lang="en-US" dirty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y]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</a:t>
            </a:r>
            <a:r>
              <a:rPr lang="en-CA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 err="1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y</a:t>
            </a:r>
            <a:r>
              <a:rPr lang="en-US" altLang="en-US" dirty="0" err="1">
                <a:solidFill>
                  <a:srgbClr val="FFC000"/>
                </a:solidFill>
                <a:latin typeface="+mj-lt"/>
              </a:rPr>
              <a:t>,x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l-GR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CA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R  </a:t>
            </a:r>
            <a:endParaRPr lang="en-US" dirty="0">
              <a:solidFill>
                <a:srgbClr val="FFC000"/>
              </a:solidFill>
              <a:latin typeface="+mj-lt"/>
            </a:endParaRPr>
          </a:p>
          <a:p>
            <a:pPr marL="0" lvl="0" indent="0" algn="r">
              <a:buNone/>
              <a:defRPr/>
            </a:pPr>
            <a:r>
              <a: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</a:rPr>
              <a:t>[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&amp;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y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</a:rPr>
              <a:t>,z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R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]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</a:rPr>
              <a:t>,z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R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0" lvl="0" indent="0" algn="r">
              <a:buNone/>
              <a:defRPr/>
            </a:pPr>
            <a:r>
              <a:rPr lang="en-CA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 err="1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x</a:t>
            </a:r>
            <a:r>
              <a:rPr lang="en-US" altLang="en-US" dirty="0" err="1">
                <a:solidFill>
                  <a:srgbClr val="FFC000"/>
                </a:solidFill>
                <a:latin typeface="+mj-lt"/>
              </a:rPr>
              <a:t>,x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R</a:t>
            </a:r>
            <a:endParaRPr kumimoji="0" lang="en-IN" sz="2400" b="0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457723-ECD0-2A3A-F9D2-0A2E7362D49E}"/>
              </a:ext>
            </a:extLst>
          </p:cNvPr>
          <p:cNvSpPr txBox="1"/>
          <p:nvPr/>
        </p:nvSpPr>
        <p:spPr>
          <a:xfrm>
            <a:off x="5135390" y="2747040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kern="0" dirty="0">
                <a:solidFill>
                  <a:srgbClr val="FF0000"/>
                </a:solidFill>
                <a:latin typeface="Times New Roman"/>
              </a:rPr>
              <a:t>N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54B943-8C70-A988-386F-FF8BD9DFE34B}"/>
              </a:ext>
            </a:extLst>
          </p:cNvPr>
          <p:cNvSpPr txBox="1"/>
          <p:nvPr/>
        </p:nvSpPr>
        <p:spPr>
          <a:xfrm>
            <a:off x="5968510" y="2747040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</a:t>
            </a:r>
            <a:endParaRPr lang="en-CA" sz="2400" dirty="0">
              <a:solidFill>
                <a:srgbClr val="00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585912-89CE-B0EF-7EC0-C2D6C4E1D7AC}"/>
              </a:ext>
            </a:extLst>
          </p:cNvPr>
          <p:cNvSpPr txBox="1"/>
          <p:nvPr/>
        </p:nvSpPr>
        <p:spPr>
          <a:xfrm>
            <a:off x="6760990" y="2747040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</a:t>
            </a:r>
            <a:endParaRPr lang="en-CA" sz="2400" dirty="0">
              <a:solidFill>
                <a:srgbClr val="00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B8A756-9982-062A-3B63-C72772A052BA}"/>
              </a:ext>
            </a:extLst>
          </p:cNvPr>
          <p:cNvSpPr txBox="1"/>
          <p:nvPr/>
        </p:nvSpPr>
        <p:spPr>
          <a:xfrm>
            <a:off x="7543310" y="2747040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</a:t>
            </a:r>
            <a:endParaRPr lang="en-CA" sz="2400" dirty="0">
              <a:solidFill>
                <a:srgbClr val="00FF00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D513FD5-A8A5-C6BA-8A59-BE9A0D23775F}"/>
              </a:ext>
            </a:extLst>
          </p:cNvPr>
          <p:cNvCxnSpPr/>
          <p:nvPr/>
        </p:nvCxnSpPr>
        <p:spPr bwMode="auto">
          <a:xfrm flipH="1">
            <a:off x="-304800" y="3167757"/>
            <a:ext cx="101346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16ED13-3089-CBB2-FB94-95353B006835}"/>
              </a:ext>
            </a:extLst>
          </p:cNvPr>
          <p:cNvGrpSpPr/>
          <p:nvPr/>
        </p:nvGrpSpPr>
        <p:grpSpPr>
          <a:xfrm>
            <a:off x="-228600" y="2776597"/>
            <a:ext cx="10134600" cy="4267200"/>
            <a:chOff x="-228600" y="2895600"/>
            <a:chExt cx="10134600" cy="426720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81B8835-047F-E395-5209-14D43282465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-228600" y="2895600"/>
              <a:ext cx="10134600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C29B312-AC77-34B7-EFE5-11AB651BA46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32680" y="2895600"/>
              <a:ext cx="0" cy="42672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F925451-837B-22A2-BC21-CF6DA7A30C3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765800" y="2895600"/>
              <a:ext cx="0" cy="42672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473ACB5-D54B-BA15-445F-0712E4B8E32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68440" y="2895600"/>
              <a:ext cx="0" cy="42672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1FA7B6F-033A-F667-E8DD-4D43F536A81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60920" y="2895600"/>
              <a:ext cx="0" cy="42672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C6B52C-E5C3-A2CE-8992-143373A2A29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53400" y="2895600"/>
              <a:ext cx="0" cy="42672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C9C253B-6DF6-A206-F178-29087F24BF65}"/>
              </a:ext>
            </a:extLst>
          </p:cNvPr>
          <p:cNvGrpSpPr/>
          <p:nvPr/>
        </p:nvGrpSpPr>
        <p:grpSpPr>
          <a:xfrm>
            <a:off x="5135390" y="3144520"/>
            <a:ext cx="2824970" cy="461665"/>
            <a:chOff x="5135390" y="3204240"/>
            <a:chExt cx="2824970" cy="4616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C0E3563-B351-3858-DED3-78080D2076CE}"/>
                </a:ext>
              </a:extLst>
            </p:cNvPr>
            <p:cNvSpPr txBox="1"/>
            <p:nvPr/>
          </p:nvSpPr>
          <p:spPr>
            <a:xfrm>
              <a:off x="513539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2400" kern="0" dirty="0">
                  <a:solidFill>
                    <a:srgbClr val="FF0000"/>
                  </a:solidFill>
                  <a:latin typeface="Times New Roman"/>
                </a:rPr>
                <a:t>N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1F10FD-42F3-B3D2-99F7-1A56CAA8B0B3}"/>
                </a:ext>
              </a:extLst>
            </p:cNvPr>
            <p:cNvSpPr txBox="1"/>
            <p:nvPr/>
          </p:nvSpPr>
          <p:spPr>
            <a:xfrm>
              <a:off x="596851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743A01-402A-F5CB-F9CC-388AAD8B59AF}"/>
                </a:ext>
              </a:extLst>
            </p:cNvPr>
            <p:cNvSpPr txBox="1"/>
            <p:nvPr/>
          </p:nvSpPr>
          <p:spPr>
            <a:xfrm>
              <a:off x="676099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C46442-12D4-4A56-3058-6113019859F6}"/>
                </a:ext>
              </a:extLst>
            </p:cNvPr>
            <p:cNvSpPr txBox="1"/>
            <p:nvPr/>
          </p:nvSpPr>
          <p:spPr>
            <a:xfrm>
              <a:off x="754331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4D14AC2-9BFA-17E8-23E3-2BCC7D32FF13}"/>
              </a:ext>
            </a:extLst>
          </p:cNvPr>
          <p:cNvCxnSpPr/>
          <p:nvPr/>
        </p:nvCxnSpPr>
        <p:spPr bwMode="auto">
          <a:xfrm flipH="1">
            <a:off x="-304800" y="3555692"/>
            <a:ext cx="101346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2B17B5F-1618-495F-EAA0-F891BCD2EEBF}"/>
              </a:ext>
            </a:extLst>
          </p:cNvPr>
          <p:cNvGrpSpPr/>
          <p:nvPr/>
        </p:nvGrpSpPr>
        <p:grpSpPr>
          <a:xfrm>
            <a:off x="5135390" y="3531215"/>
            <a:ext cx="2824970" cy="461665"/>
            <a:chOff x="5135390" y="3204240"/>
            <a:chExt cx="2824970" cy="46166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EAF0F24-50F2-F973-1C2E-001450D728E0}"/>
                </a:ext>
              </a:extLst>
            </p:cNvPr>
            <p:cNvSpPr txBox="1"/>
            <p:nvPr/>
          </p:nvSpPr>
          <p:spPr>
            <a:xfrm>
              <a:off x="513539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2400" kern="0" dirty="0">
                  <a:solidFill>
                    <a:srgbClr val="FF0000"/>
                  </a:solidFill>
                  <a:latin typeface="Times New Roman"/>
                </a:rPr>
                <a:t>N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B1F4305-F11A-F1CE-4364-2DDA18FCA431}"/>
                </a:ext>
              </a:extLst>
            </p:cNvPr>
            <p:cNvSpPr txBox="1"/>
            <p:nvPr/>
          </p:nvSpPr>
          <p:spPr>
            <a:xfrm>
              <a:off x="596851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63E2707-5462-477E-D039-E48510B19DE6}"/>
                </a:ext>
              </a:extLst>
            </p:cNvPr>
            <p:cNvSpPr txBox="1"/>
            <p:nvPr/>
          </p:nvSpPr>
          <p:spPr>
            <a:xfrm>
              <a:off x="676099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4A18DF3-C57F-35FD-FF74-298B9AB8666E}"/>
                </a:ext>
              </a:extLst>
            </p:cNvPr>
            <p:cNvSpPr txBox="1"/>
            <p:nvPr/>
          </p:nvSpPr>
          <p:spPr>
            <a:xfrm>
              <a:off x="7543310" y="3204240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N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39EF16E-AE27-C08E-6E5D-B27C03C8DC50}"/>
              </a:ext>
            </a:extLst>
          </p:cNvPr>
          <p:cNvSpPr txBox="1"/>
          <p:nvPr/>
        </p:nvSpPr>
        <p:spPr>
          <a:xfrm>
            <a:off x="5135390" y="3892987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kern="0" dirty="0">
                <a:solidFill>
                  <a:srgbClr val="00FF00"/>
                </a:solidFill>
              </a:rPr>
              <a:t>Y</a:t>
            </a:r>
            <a:endParaRPr lang="en-CA" sz="2400" dirty="0">
              <a:solidFill>
                <a:srgbClr val="00FF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7FEE68-5892-A7B4-2C2B-27BFD7896DD1}"/>
              </a:ext>
            </a:extLst>
          </p:cNvPr>
          <p:cNvSpPr txBox="1"/>
          <p:nvPr/>
        </p:nvSpPr>
        <p:spPr>
          <a:xfrm>
            <a:off x="5968510" y="3892987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kern="0" dirty="0">
                <a:solidFill>
                  <a:srgbClr val="FF0000"/>
                </a:solidFill>
              </a:rPr>
              <a:t>N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1C6F02-2D2D-63B6-7A3D-B859B63F9266}"/>
              </a:ext>
            </a:extLst>
          </p:cNvPr>
          <p:cNvSpPr txBox="1"/>
          <p:nvPr/>
        </p:nvSpPr>
        <p:spPr>
          <a:xfrm>
            <a:off x="6760990" y="3892987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kern="0" dirty="0">
                <a:solidFill>
                  <a:srgbClr val="FF0000"/>
                </a:solidFill>
              </a:rPr>
              <a:t>N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8871BE-4980-085D-F61C-9C3B8AA4C908}"/>
              </a:ext>
            </a:extLst>
          </p:cNvPr>
          <p:cNvSpPr txBox="1"/>
          <p:nvPr/>
        </p:nvSpPr>
        <p:spPr>
          <a:xfrm>
            <a:off x="7543310" y="3892987"/>
            <a:ext cx="41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kern="0" dirty="0">
                <a:solidFill>
                  <a:srgbClr val="FF0000"/>
                </a:solidFill>
              </a:rPr>
              <a:t>N</a:t>
            </a:r>
            <a:endParaRPr lang="en-CA" sz="2400" dirty="0">
              <a:solidFill>
                <a:srgbClr val="FF0000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F0E741-C91F-1C94-9964-1042B8CFC5B8}"/>
              </a:ext>
            </a:extLst>
          </p:cNvPr>
          <p:cNvCxnSpPr/>
          <p:nvPr/>
        </p:nvCxnSpPr>
        <p:spPr bwMode="auto">
          <a:xfrm flipH="1">
            <a:off x="-162560" y="3931920"/>
            <a:ext cx="101346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7D9D4B2-33F6-44AE-8B6D-FC204E63DAAD}"/>
              </a:ext>
            </a:extLst>
          </p:cNvPr>
          <p:cNvCxnSpPr/>
          <p:nvPr/>
        </p:nvCxnSpPr>
        <p:spPr bwMode="auto">
          <a:xfrm flipH="1">
            <a:off x="-152400" y="4277360"/>
            <a:ext cx="101346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3022BDE-A02F-018F-C634-9135EDBFC23E}"/>
              </a:ext>
            </a:extLst>
          </p:cNvPr>
          <p:cNvGrpSpPr/>
          <p:nvPr/>
        </p:nvGrpSpPr>
        <p:grpSpPr>
          <a:xfrm>
            <a:off x="5125720" y="4251960"/>
            <a:ext cx="2824970" cy="461665"/>
            <a:chOff x="5105400" y="4567535"/>
            <a:chExt cx="2824970" cy="46166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79A5105-C089-648D-A8B4-645F31E81819}"/>
                </a:ext>
              </a:extLst>
            </p:cNvPr>
            <p:cNvSpPr txBox="1"/>
            <p:nvPr/>
          </p:nvSpPr>
          <p:spPr>
            <a:xfrm>
              <a:off x="510540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98563C1-8C4C-B0A6-A69C-9E5960615230}"/>
                </a:ext>
              </a:extLst>
            </p:cNvPr>
            <p:cNvSpPr txBox="1"/>
            <p:nvPr/>
          </p:nvSpPr>
          <p:spPr>
            <a:xfrm>
              <a:off x="593852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2400" kern="0" dirty="0">
                  <a:solidFill>
                    <a:srgbClr val="FF0000"/>
                  </a:solidFill>
                </a:rPr>
                <a:t>N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5CB18B9-DE26-C885-FE3B-447C78B432D4}"/>
                </a:ext>
              </a:extLst>
            </p:cNvPr>
            <p:cNvSpPr txBox="1"/>
            <p:nvPr/>
          </p:nvSpPr>
          <p:spPr>
            <a:xfrm>
              <a:off x="673100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AC54F5C-9615-8F45-4254-637CB5FEEF41}"/>
                </a:ext>
              </a:extLst>
            </p:cNvPr>
            <p:cNvSpPr txBox="1"/>
            <p:nvPr/>
          </p:nvSpPr>
          <p:spPr>
            <a:xfrm>
              <a:off x="751332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910A789-DA48-AB07-1F99-9C49D89293DD}"/>
              </a:ext>
            </a:extLst>
          </p:cNvPr>
          <p:cNvCxnSpPr/>
          <p:nvPr/>
        </p:nvCxnSpPr>
        <p:spPr bwMode="auto">
          <a:xfrm flipH="1">
            <a:off x="-162560" y="4648815"/>
            <a:ext cx="101346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AD0AA70-3089-D5DE-6117-FC59E77DA5E8}"/>
              </a:ext>
            </a:extLst>
          </p:cNvPr>
          <p:cNvGrpSpPr/>
          <p:nvPr/>
        </p:nvGrpSpPr>
        <p:grpSpPr>
          <a:xfrm>
            <a:off x="5115560" y="4623415"/>
            <a:ext cx="2824970" cy="461665"/>
            <a:chOff x="5105400" y="4567535"/>
            <a:chExt cx="2824970" cy="46166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69E11FC-08B2-94E7-9F72-780A36D8499D}"/>
                </a:ext>
              </a:extLst>
            </p:cNvPr>
            <p:cNvSpPr txBox="1"/>
            <p:nvPr/>
          </p:nvSpPr>
          <p:spPr>
            <a:xfrm>
              <a:off x="510540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2400" kern="0" dirty="0">
                  <a:solidFill>
                    <a:srgbClr val="FF0000"/>
                  </a:solidFill>
                </a:rPr>
                <a:t>N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56A10F3-D371-F711-A7E8-B228D0DE9D08}"/>
                </a:ext>
              </a:extLst>
            </p:cNvPr>
            <p:cNvSpPr txBox="1"/>
            <p:nvPr/>
          </p:nvSpPr>
          <p:spPr>
            <a:xfrm>
              <a:off x="593852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2400" kern="0" dirty="0">
                  <a:solidFill>
                    <a:srgbClr val="FF0000"/>
                  </a:solidFill>
                </a:rPr>
                <a:t>N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DDD8335-F33D-3930-4D99-A745BE8A0D06}"/>
                </a:ext>
              </a:extLst>
            </p:cNvPr>
            <p:cNvSpPr txBox="1"/>
            <p:nvPr/>
          </p:nvSpPr>
          <p:spPr>
            <a:xfrm>
              <a:off x="673100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2400" kern="0" dirty="0">
                  <a:solidFill>
                    <a:srgbClr val="FF0000"/>
                  </a:solidFill>
                </a:rPr>
                <a:t>N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FA8717B-81E9-B513-AD3C-EE1420B006F3}"/>
                </a:ext>
              </a:extLst>
            </p:cNvPr>
            <p:cNvSpPr txBox="1"/>
            <p:nvPr/>
          </p:nvSpPr>
          <p:spPr>
            <a:xfrm>
              <a:off x="751332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2400" kern="0" dirty="0">
                  <a:solidFill>
                    <a:srgbClr val="FF0000"/>
                  </a:solidFill>
                </a:rPr>
                <a:t>N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83FF84F-EA8B-E50A-5927-0AA1706EB3FF}"/>
              </a:ext>
            </a:extLst>
          </p:cNvPr>
          <p:cNvCxnSpPr/>
          <p:nvPr/>
        </p:nvCxnSpPr>
        <p:spPr bwMode="auto">
          <a:xfrm flipH="1">
            <a:off x="-162560" y="5379720"/>
            <a:ext cx="101346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EBEFE34-EF99-C3E6-C146-EFD040D9AA65}"/>
              </a:ext>
            </a:extLst>
          </p:cNvPr>
          <p:cNvGrpSpPr/>
          <p:nvPr/>
        </p:nvGrpSpPr>
        <p:grpSpPr>
          <a:xfrm>
            <a:off x="5115560" y="5354320"/>
            <a:ext cx="2824970" cy="461665"/>
            <a:chOff x="5105400" y="4567535"/>
            <a:chExt cx="2824970" cy="46166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53CE1AB-7DF5-7DB3-8596-14492A9D0508}"/>
                </a:ext>
              </a:extLst>
            </p:cNvPr>
            <p:cNvSpPr txBox="1"/>
            <p:nvPr/>
          </p:nvSpPr>
          <p:spPr>
            <a:xfrm>
              <a:off x="510540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BD1E231-4640-DFB4-07C8-445BF43676A8}"/>
                </a:ext>
              </a:extLst>
            </p:cNvPr>
            <p:cNvSpPr txBox="1"/>
            <p:nvPr/>
          </p:nvSpPr>
          <p:spPr>
            <a:xfrm>
              <a:off x="593852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AEC3D39-10F4-7711-BA5D-196E7342E0B6}"/>
                </a:ext>
              </a:extLst>
            </p:cNvPr>
            <p:cNvSpPr txBox="1"/>
            <p:nvPr/>
          </p:nvSpPr>
          <p:spPr>
            <a:xfrm>
              <a:off x="673100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9020C50-05BD-70FF-9CD1-97177B069C71}"/>
                </a:ext>
              </a:extLst>
            </p:cNvPr>
            <p:cNvSpPr txBox="1"/>
            <p:nvPr/>
          </p:nvSpPr>
          <p:spPr>
            <a:xfrm>
              <a:off x="751332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E344EA0-A0F3-AFD9-476E-33DFA77D5E92}"/>
              </a:ext>
            </a:extLst>
          </p:cNvPr>
          <p:cNvCxnSpPr/>
          <p:nvPr/>
        </p:nvCxnSpPr>
        <p:spPr bwMode="auto">
          <a:xfrm flipH="1">
            <a:off x="-152400" y="5750560"/>
            <a:ext cx="101346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7B1A5E5-C93A-BF86-690C-D26A3515E2AC}"/>
              </a:ext>
            </a:extLst>
          </p:cNvPr>
          <p:cNvGrpSpPr/>
          <p:nvPr/>
        </p:nvGrpSpPr>
        <p:grpSpPr>
          <a:xfrm>
            <a:off x="5125720" y="5735320"/>
            <a:ext cx="2824970" cy="461665"/>
            <a:chOff x="5105400" y="4567535"/>
            <a:chExt cx="2824970" cy="46166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0C67C85-7312-0674-BEBE-BFB0D92C95B5}"/>
                </a:ext>
              </a:extLst>
            </p:cNvPr>
            <p:cNvSpPr txBox="1"/>
            <p:nvPr/>
          </p:nvSpPr>
          <p:spPr>
            <a:xfrm>
              <a:off x="510540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C4FFCB0-E10A-A3E8-25E9-D7CAB04D179E}"/>
                </a:ext>
              </a:extLst>
            </p:cNvPr>
            <p:cNvSpPr txBox="1"/>
            <p:nvPr/>
          </p:nvSpPr>
          <p:spPr>
            <a:xfrm>
              <a:off x="593852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8C83925-72F6-BC72-2C53-9A7A5B33D241}"/>
                </a:ext>
              </a:extLst>
            </p:cNvPr>
            <p:cNvSpPr txBox="1"/>
            <p:nvPr/>
          </p:nvSpPr>
          <p:spPr>
            <a:xfrm>
              <a:off x="673100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A6EE14C-7799-04AC-8049-4D200ECBD17A}"/>
                </a:ext>
              </a:extLst>
            </p:cNvPr>
            <p:cNvSpPr txBox="1"/>
            <p:nvPr/>
          </p:nvSpPr>
          <p:spPr>
            <a:xfrm>
              <a:off x="751332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2400" kern="0" dirty="0">
                  <a:solidFill>
                    <a:srgbClr val="FF0000"/>
                  </a:solidFill>
                </a:rPr>
                <a:t>N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0" name="Title 1">
            <a:extLst>
              <a:ext uri="{FF2B5EF4-FFF2-40B4-BE49-F238E27FC236}">
                <a16:creationId xmlns:a16="http://schemas.microsoft.com/office/drawing/2014/main" id="{65C75600-DB71-5529-79E5-AC3270B8A9DD}"/>
              </a:ext>
            </a:extLst>
          </p:cNvPr>
          <p:cNvSpPr txBox="1">
            <a:spLocks/>
          </p:cNvSpPr>
          <p:nvPr/>
        </p:nvSpPr>
        <p:spPr bwMode="auto">
          <a:xfrm>
            <a:off x="0" y="-228600"/>
            <a:ext cx="91440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Properties of Relations</a:t>
            </a:r>
            <a:endParaRPr kumimoji="0" lang="en-US" sz="33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1BC6E91-5B36-D437-DAB6-8F9EB0660994}"/>
              </a:ext>
            </a:extLst>
          </p:cNvPr>
          <p:cNvCxnSpPr/>
          <p:nvPr/>
        </p:nvCxnSpPr>
        <p:spPr bwMode="auto">
          <a:xfrm flipH="1">
            <a:off x="-96520" y="6126480"/>
            <a:ext cx="101346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3F23C11-FDBA-D25D-D9F0-712536A65D76}"/>
              </a:ext>
            </a:extLst>
          </p:cNvPr>
          <p:cNvGrpSpPr/>
          <p:nvPr/>
        </p:nvGrpSpPr>
        <p:grpSpPr>
          <a:xfrm>
            <a:off x="5125720" y="6142335"/>
            <a:ext cx="2824970" cy="461665"/>
            <a:chOff x="5105400" y="4567535"/>
            <a:chExt cx="2824970" cy="46166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D8BDA4E-AF94-C264-DE96-BBF6E942FBB9}"/>
                </a:ext>
              </a:extLst>
            </p:cNvPr>
            <p:cNvSpPr txBox="1"/>
            <p:nvPr/>
          </p:nvSpPr>
          <p:spPr>
            <a:xfrm>
              <a:off x="510540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C4804E6-4682-E4C0-91AC-85EF0F588476}"/>
                </a:ext>
              </a:extLst>
            </p:cNvPr>
            <p:cNvSpPr txBox="1"/>
            <p:nvPr/>
          </p:nvSpPr>
          <p:spPr>
            <a:xfrm>
              <a:off x="593852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2400" kern="0" dirty="0">
                  <a:solidFill>
                    <a:srgbClr val="FF0000"/>
                  </a:solidFill>
                </a:rPr>
                <a:t>N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6E698E1-7E36-85B8-D7A0-8A3E4A4E3ECE}"/>
                </a:ext>
              </a:extLst>
            </p:cNvPr>
            <p:cNvSpPr txBox="1"/>
            <p:nvPr/>
          </p:nvSpPr>
          <p:spPr>
            <a:xfrm>
              <a:off x="673100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DD9ED80-2DD0-F62A-6732-7C5478724430}"/>
                </a:ext>
              </a:extLst>
            </p:cNvPr>
            <p:cNvSpPr txBox="1"/>
            <p:nvPr/>
          </p:nvSpPr>
          <p:spPr>
            <a:xfrm>
              <a:off x="751332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8041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1C978E-6E6B-EAC7-4F0C-D20CA6352A5C}"/>
              </a:ext>
            </a:extLst>
          </p:cNvPr>
          <p:cNvSpPr/>
          <p:nvPr/>
        </p:nvSpPr>
        <p:spPr>
          <a:xfrm>
            <a:off x="812800" y="2385437"/>
            <a:ext cx="80142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chemeClr val="tx2"/>
                </a:solidFill>
                <a:latin typeface="Times New Roman" pitchFamily="18" charset="0"/>
              </a:rPr>
              <a:t>Examples: </a:t>
            </a:r>
            <a:r>
              <a:rPr lang="en-US" altLang="en-US" sz="2400" dirty="0">
                <a:latin typeface="Times New Roman" pitchFamily="18" charset="0"/>
              </a:rPr>
              <a:t>(integers)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5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|x|=|y|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}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latin typeface="Times New Roman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7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 x=y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}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9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x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Arial" charset="0"/>
              </a:rPr>
              <a:t>~</a:t>
            </a:r>
            <a:r>
              <a:rPr lang="en-US" sz="2400" baseline="-25000" dirty="0">
                <a:solidFill>
                  <a:srgbClr val="FFC000"/>
                </a:solidFill>
                <a:latin typeface="Times New Roman" pitchFamily="18" charset="0"/>
                <a:cs typeface="Arial" charset="0"/>
              </a:rPr>
              <a:t>mod 5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y </a:t>
            </a:r>
            <a:b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           ie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int k, y=x+5k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}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91246EA0-2F64-5D3B-A610-1412ACAFF5AE}"/>
              </a:ext>
            </a:extLst>
          </p:cNvPr>
          <p:cNvSpPr txBox="1">
            <a:spLocks/>
          </p:cNvSpPr>
          <p:nvPr/>
        </p:nvSpPr>
        <p:spPr>
          <a:xfrm>
            <a:off x="4573560" y="614680"/>
            <a:ext cx="4951440" cy="1828800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  <a:defRPr/>
            </a:pPr>
            <a:r>
              <a:rPr kumimoji="0" lang="en-US" sz="2400" b="0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/>
              </a:rPr>
              <a:t> Symmetric</a:t>
            </a:r>
          </a:p>
          <a:p>
            <a:pPr marL="0" lvl="0" indent="0">
              <a:buNone/>
              <a:defRPr/>
            </a:pPr>
            <a:r>
              <a:rPr lang="en-US" dirty="0">
                <a:solidFill>
                  <a:srgbClr val="00FF00"/>
                </a:solidFill>
              </a:rPr>
              <a:t>             </a:t>
            </a:r>
            <a:r>
              <a:rPr lang="en-US" dirty="0">
                <a:solidFill>
                  <a:schemeClr val="tx2"/>
                </a:solidFill>
              </a:rPr>
              <a:t>Anti-Symmetric</a:t>
            </a:r>
            <a:endParaRPr lang="en-US" dirty="0">
              <a:solidFill>
                <a:schemeClr val="tx2"/>
              </a:solidFill>
              <a:latin typeface="+mj-lt"/>
            </a:endParaRPr>
          </a:p>
          <a:p>
            <a:pPr marL="0" lvl="0" indent="0">
              <a:buNone/>
              <a:defRPr/>
            </a:pPr>
            <a:r>
              <a: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/>
              </a:rPr>
              <a:t>                      </a:t>
            </a:r>
            <a:r>
              <a:rPr kumimoji="0" lang="en-IN" sz="2400" b="0" strike="noStrike" kern="0" cap="none" spc="0" normalizeH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/>
              </a:rPr>
              <a:t>Transitive</a:t>
            </a:r>
            <a:endParaRPr lang="en-CA" altLang="en-US" dirty="0">
              <a:solidFill>
                <a:srgbClr val="00FF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lvl="0" indent="0">
              <a:buNone/>
              <a:defRPr/>
            </a:pPr>
            <a:r>
              <a:rPr kumimoji="0" lang="en-US" sz="2400" b="0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/>
              </a:rPr>
              <a:t>                                  Reflexive</a:t>
            </a:r>
            <a:endParaRPr kumimoji="0" lang="en-IN" sz="2400" b="0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70A62A18-BF53-E838-32D3-ADDB3ED23AD0}"/>
              </a:ext>
            </a:extLst>
          </p:cNvPr>
          <p:cNvSpPr/>
          <p:nvPr/>
        </p:nvSpPr>
        <p:spPr bwMode="auto">
          <a:xfrm>
            <a:off x="6802120" y="1910080"/>
            <a:ext cx="288000" cy="838200"/>
          </a:xfrm>
          <a:prstGeom prst="downArrow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0F3C0119-A81B-D541-C826-1468AFEB9433}"/>
              </a:ext>
            </a:extLst>
          </p:cNvPr>
          <p:cNvSpPr/>
          <p:nvPr/>
        </p:nvSpPr>
        <p:spPr bwMode="auto">
          <a:xfrm>
            <a:off x="6016280" y="1452880"/>
            <a:ext cx="288000" cy="1315720"/>
          </a:xfrm>
          <a:prstGeom prst="downArrow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31FF12CC-D3C8-8D04-E76C-22B8DA1A8C1C}"/>
              </a:ext>
            </a:extLst>
          </p:cNvPr>
          <p:cNvSpPr/>
          <p:nvPr/>
        </p:nvSpPr>
        <p:spPr bwMode="auto">
          <a:xfrm>
            <a:off x="5213640" y="1071880"/>
            <a:ext cx="288000" cy="1696720"/>
          </a:xfrm>
          <a:prstGeom prst="downArrow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07655B11-FAE5-4956-DC04-4A8DBBCB7223}"/>
              </a:ext>
            </a:extLst>
          </p:cNvPr>
          <p:cNvSpPr/>
          <p:nvPr/>
        </p:nvSpPr>
        <p:spPr bwMode="auto">
          <a:xfrm>
            <a:off x="7606320" y="2355881"/>
            <a:ext cx="232120" cy="386397"/>
          </a:xfrm>
          <a:prstGeom prst="downArrow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B9F400-BC1B-46C9-BB8A-4E74E8A7AC21}"/>
              </a:ext>
            </a:extLst>
          </p:cNvPr>
          <p:cNvSpPr txBox="1">
            <a:spLocks/>
          </p:cNvSpPr>
          <p:nvPr/>
        </p:nvSpPr>
        <p:spPr>
          <a:xfrm>
            <a:off x="152400" y="635000"/>
            <a:ext cx="4485640" cy="1828800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r">
              <a:buNone/>
              <a:defRPr/>
            </a:pP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R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y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</a:rPr>
              <a:t>,x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R</a:t>
            </a:r>
          </a:p>
          <a:p>
            <a:pPr marL="0" lvl="0" indent="0" algn="r">
              <a:buNone/>
              <a:defRPr/>
            </a:pPr>
            <a:r>
              <a:rPr lang="en-IN" kern="0" dirty="0">
                <a:solidFill>
                  <a:srgbClr val="FFC000"/>
                </a:solidFill>
                <a:latin typeface="+mj-lt"/>
              </a:rPr>
              <a:t>[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x</a:t>
            </a:r>
            <a:r>
              <a:rPr lang="en-US" altLang="en-US" dirty="0">
                <a:solidFill>
                  <a:srgbClr val="FFC000"/>
                </a:solidFill>
                <a:latin typeface="+mj-lt"/>
              </a:rPr>
              <a:t>,y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R</a:t>
            </a:r>
            <a:r>
              <a:rPr lang="en-CA" altLang="en-US" dirty="0">
                <a:solidFill>
                  <a:srgbClr val="FFC000"/>
                </a:solidFill>
                <a:latin typeface="+mj-lt"/>
              </a:rPr>
              <a:t>  &amp; </a:t>
            </a:r>
            <a:r>
              <a:rPr lang="en-US" dirty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x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≠</a:t>
            </a:r>
            <a:r>
              <a:rPr lang="en-US" dirty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y]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</a:t>
            </a:r>
            <a:r>
              <a:rPr lang="en-CA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 err="1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y</a:t>
            </a:r>
            <a:r>
              <a:rPr lang="en-US" altLang="en-US" dirty="0" err="1">
                <a:solidFill>
                  <a:srgbClr val="FFC000"/>
                </a:solidFill>
                <a:latin typeface="+mj-lt"/>
              </a:rPr>
              <a:t>,x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l-GR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CA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R  </a:t>
            </a:r>
            <a:endParaRPr lang="en-US" dirty="0">
              <a:solidFill>
                <a:srgbClr val="FFC000"/>
              </a:solidFill>
              <a:latin typeface="+mj-lt"/>
            </a:endParaRPr>
          </a:p>
          <a:p>
            <a:pPr marL="0" lvl="0" indent="0" algn="r">
              <a:buNone/>
              <a:defRPr/>
            </a:pPr>
            <a:r>
              <a: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</a:rPr>
              <a:t>[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dirty="0">
                <a:solidFill>
                  <a:srgbClr val="FFC000"/>
                </a:solidFill>
                <a:latin typeface="Times New Roman" pitchFamily="18" charset="0"/>
              </a:rPr>
              <a:t>,y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&amp;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y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</a:rPr>
              <a:t>,z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R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]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dirty="0" err="1">
                <a:solidFill>
                  <a:srgbClr val="FFC000"/>
                </a:solidFill>
                <a:latin typeface="Times New Roman" pitchFamily="18" charset="0"/>
              </a:rPr>
              <a:t>,z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R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0" lvl="0" indent="0" algn="r">
              <a:buNone/>
              <a:defRPr/>
            </a:pPr>
            <a:r>
              <a:rPr lang="en-CA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dirty="0" err="1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x</a:t>
            </a:r>
            <a:r>
              <a:rPr lang="en-US" altLang="en-US" dirty="0" err="1">
                <a:solidFill>
                  <a:srgbClr val="FFC000"/>
                </a:solidFill>
                <a:latin typeface="+mj-lt"/>
              </a:rPr>
              <a:t>,x</a:t>
            </a:r>
            <a:r>
              <a:rPr lang="el-GR" alt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kern="0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</a:t>
            </a:r>
            <a:r>
              <a:rPr lang="en-CA" altLang="en-US" dirty="0">
                <a:solidFill>
                  <a:srgbClr val="FFC000"/>
                </a:solidFill>
                <a:latin typeface="+mj-lt"/>
                <a:sym typeface="Symbol" panose="05050102010706020507" pitchFamily="18" charset="2"/>
              </a:rPr>
              <a:t>R</a:t>
            </a:r>
            <a:endParaRPr kumimoji="0" lang="en-IN" sz="2400" b="0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D513FD5-A8A5-C6BA-8A59-BE9A0D23775F}"/>
              </a:ext>
            </a:extLst>
          </p:cNvPr>
          <p:cNvCxnSpPr/>
          <p:nvPr/>
        </p:nvCxnSpPr>
        <p:spPr bwMode="auto">
          <a:xfrm flipH="1">
            <a:off x="-304800" y="3167757"/>
            <a:ext cx="101346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16ED13-3089-CBB2-FB94-95353B006835}"/>
              </a:ext>
            </a:extLst>
          </p:cNvPr>
          <p:cNvGrpSpPr/>
          <p:nvPr/>
        </p:nvGrpSpPr>
        <p:grpSpPr>
          <a:xfrm>
            <a:off x="-228600" y="2776597"/>
            <a:ext cx="10134600" cy="4267200"/>
            <a:chOff x="-228600" y="2895600"/>
            <a:chExt cx="10134600" cy="426720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81B8835-047F-E395-5209-14D43282465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-228600" y="2895600"/>
              <a:ext cx="10134600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C29B312-AC77-34B7-EFE5-11AB651BA46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32680" y="2895600"/>
              <a:ext cx="0" cy="42672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F925451-837B-22A2-BC21-CF6DA7A30C3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765800" y="2895600"/>
              <a:ext cx="0" cy="42672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473ACB5-D54B-BA15-445F-0712E4B8E32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68440" y="2895600"/>
              <a:ext cx="0" cy="42672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1FA7B6F-033A-F667-E8DD-4D43F536A81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60920" y="2895600"/>
              <a:ext cx="0" cy="42672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C6B52C-E5C3-A2CE-8992-143373A2A29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53400" y="2895600"/>
              <a:ext cx="0" cy="42672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4D14AC2-9BFA-17E8-23E3-2BCC7D32FF13}"/>
              </a:ext>
            </a:extLst>
          </p:cNvPr>
          <p:cNvCxnSpPr/>
          <p:nvPr/>
        </p:nvCxnSpPr>
        <p:spPr bwMode="auto">
          <a:xfrm flipH="1">
            <a:off x="-304800" y="3555692"/>
            <a:ext cx="101346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F0E741-C91F-1C94-9964-1042B8CFC5B8}"/>
              </a:ext>
            </a:extLst>
          </p:cNvPr>
          <p:cNvCxnSpPr/>
          <p:nvPr/>
        </p:nvCxnSpPr>
        <p:spPr bwMode="auto">
          <a:xfrm flipH="1">
            <a:off x="-162560" y="3931920"/>
            <a:ext cx="101346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7D9D4B2-33F6-44AE-8B6D-FC204E63DAAD}"/>
              </a:ext>
            </a:extLst>
          </p:cNvPr>
          <p:cNvCxnSpPr/>
          <p:nvPr/>
        </p:nvCxnSpPr>
        <p:spPr bwMode="auto">
          <a:xfrm flipH="1">
            <a:off x="-152400" y="4277360"/>
            <a:ext cx="101346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3022BDE-A02F-018F-C634-9135EDBFC23E}"/>
              </a:ext>
            </a:extLst>
          </p:cNvPr>
          <p:cNvGrpSpPr/>
          <p:nvPr/>
        </p:nvGrpSpPr>
        <p:grpSpPr>
          <a:xfrm>
            <a:off x="5125720" y="4251960"/>
            <a:ext cx="2824970" cy="461665"/>
            <a:chOff x="5105400" y="4567535"/>
            <a:chExt cx="2824970" cy="46166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79A5105-C089-648D-A8B4-645F31E81819}"/>
                </a:ext>
              </a:extLst>
            </p:cNvPr>
            <p:cNvSpPr txBox="1"/>
            <p:nvPr/>
          </p:nvSpPr>
          <p:spPr>
            <a:xfrm>
              <a:off x="510540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98563C1-8C4C-B0A6-A69C-9E5960615230}"/>
                </a:ext>
              </a:extLst>
            </p:cNvPr>
            <p:cNvSpPr txBox="1"/>
            <p:nvPr/>
          </p:nvSpPr>
          <p:spPr>
            <a:xfrm>
              <a:off x="593852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2400" kern="0" dirty="0">
                  <a:solidFill>
                    <a:srgbClr val="FF0000"/>
                  </a:solidFill>
                </a:rPr>
                <a:t>N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5CB18B9-DE26-C885-FE3B-447C78B432D4}"/>
                </a:ext>
              </a:extLst>
            </p:cNvPr>
            <p:cNvSpPr txBox="1"/>
            <p:nvPr/>
          </p:nvSpPr>
          <p:spPr>
            <a:xfrm>
              <a:off x="673100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AC54F5C-9615-8F45-4254-637CB5FEEF41}"/>
                </a:ext>
              </a:extLst>
            </p:cNvPr>
            <p:cNvSpPr txBox="1"/>
            <p:nvPr/>
          </p:nvSpPr>
          <p:spPr>
            <a:xfrm>
              <a:off x="751332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910A789-DA48-AB07-1F99-9C49D89293DD}"/>
              </a:ext>
            </a:extLst>
          </p:cNvPr>
          <p:cNvCxnSpPr/>
          <p:nvPr/>
        </p:nvCxnSpPr>
        <p:spPr bwMode="auto">
          <a:xfrm flipH="1">
            <a:off x="-162560" y="4648815"/>
            <a:ext cx="101346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83FF84F-EA8B-E50A-5927-0AA1706EB3FF}"/>
              </a:ext>
            </a:extLst>
          </p:cNvPr>
          <p:cNvCxnSpPr/>
          <p:nvPr/>
        </p:nvCxnSpPr>
        <p:spPr bwMode="auto">
          <a:xfrm flipH="1">
            <a:off x="-162560" y="5379720"/>
            <a:ext cx="101346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EBEFE34-EF99-C3E6-C146-EFD040D9AA65}"/>
              </a:ext>
            </a:extLst>
          </p:cNvPr>
          <p:cNvGrpSpPr/>
          <p:nvPr/>
        </p:nvGrpSpPr>
        <p:grpSpPr>
          <a:xfrm>
            <a:off x="5115560" y="5354320"/>
            <a:ext cx="2824970" cy="461665"/>
            <a:chOff x="5105400" y="4567535"/>
            <a:chExt cx="2824970" cy="46166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53CE1AB-7DF5-7DB3-8596-14492A9D0508}"/>
                </a:ext>
              </a:extLst>
            </p:cNvPr>
            <p:cNvSpPr txBox="1"/>
            <p:nvPr/>
          </p:nvSpPr>
          <p:spPr>
            <a:xfrm>
              <a:off x="510540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BD1E231-4640-DFB4-07C8-445BF43676A8}"/>
                </a:ext>
              </a:extLst>
            </p:cNvPr>
            <p:cNvSpPr txBox="1"/>
            <p:nvPr/>
          </p:nvSpPr>
          <p:spPr>
            <a:xfrm>
              <a:off x="593852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AEC3D39-10F4-7711-BA5D-196E7342E0B6}"/>
                </a:ext>
              </a:extLst>
            </p:cNvPr>
            <p:cNvSpPr txBox="1"/>
            <p:nvPr/>
          </p:nvSpPr>
          <p:spPr>
            <a:xfrm>
              <a:off x="673100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9020C50-05BD-70FF-9CD1-97177B069C71}"/>
                </a:ext>
              </a:extLst>
            </p:cNvPr>
            <p:cNvSpPr txBox="1"/>
            <p:nvPr/>
          </p:nvSpPr>
          <p:spPr>
            <a:xfrm>
              <a:off x="751332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E344EA0-A0F3-AFD9-476E-33DFA77D5E92}"/>
              </a:ext>
            </a:extLst>
          </p:cNvPr>
          <p:cNvCxnSpPr/>
          <p:nvPr/>
        </p:nvCxnSpPr>
        <p:spPr bwMode="auto">
          <a:xfrm flipH="1">
            <a:off x="-152400" y="5750560"/>
            <a:ext cx="101346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1BC6E91-5B36-D437-DAB6-8F9EB0660994}"/>
              </a:ext>
            </a:extLst>
          </p:cNvPr>
          <p:cNvCxnSpPr/>
          <p:nvPr/>
        </p:nvCxnSpPr>
        <p:spPr bwMode="auto">
          <a:xfrm flipH="1">
            <a:off x="-96520" y="6126480"/>
            <a:ext cx="101346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3F23C11-FDBA-D25D-D9F0-712536A65D76}"/>
              </a:ext>
            </a:extLst>
          </p:cNvPr>
          <p:cNvGrpSpPr/>
          <p:nvPr/>
        </p:nvGrpSpPr>
        <p:grpSpPr>
          <a:xfrm>
            <a:off x="5125720" y="6142335"/>
            <a:ext cx="2824970" cy="461665"/>
            <a:chOff x="5105400" y="4567535"/>
            <a:chExt cx="2824970" cy="46166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D8BDA4E-AF94-C264-DE96-BBF6E942FBB9}"/>
                </a:ext>
              </a:extLst>
            </p:cNvPr>
            <p:cNvSpPr txBox="1"/>
            <p:nvPr/>
          </p:nvSpPr>
          <p:spPr>
            <a:xfrm>
              <a:off x="510540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C4804E6-4682-E4C0-91AC-85EF0F588476}"/>
                </a:ext>
              </a:extLst>
            </p:cNvPr>
            <p:cNvSpPr txBox="1"/>
            <p:nvPr/>
          </p:nvSpPr>
          <p:spPr>
            <a:xfrm>
              <a:off x="593852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2400" kern="0" dirty="0">
                  <a:solidFill>
                    <a:srgbClr val="FF0000"/>
                  </a:solidFill>
                </a:rPr>
                <a:t>N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6E698E1-7E36-85B8-D7A0-8A3E4A4E3ECE}"/>
                </a:ext>
              </a:extLst>
            </p:cNvPr>
            <p:cNvSpPr txBox="1"/>
            <p:nvPr/>
          </p:nvSpPr>
          <p:spPr>
            <a:xfrm>
              <a:off x="673100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DD9ED80-2DD0-F62A-6732-7C5478724430}"/>
                </a:ext>
              </a:extLst>
            </p:cNvPr>
            <p:cNvSpPr txBox="1"/>
            <p:nvPr/>
          </p:nvSpPr>
          <p:spPr>
            <a:xfrm>
              <a:off x="7513320" y="4567535"/>
              <a:ext cx="41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Y</a:t>
              </a:r>
              <a:endParaRPr lang="en-CA" sz="2400" dirty="0">
                <a:solidFill>
                  <a:srgbClr val="00FF00"/>
                </a:solidFill>
              </a:endParaRP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09C2C893-0C66-4226-51B9-1A5A286A1FAB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Equivalence Relations</a:t>
            </a:r>
            <a:endParaRPr kumimoji="0" lang="en-US" sz="33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5601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DC793A-C1AE-4ADF-ABEC-57CE67FEC521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A6AB7-ED92-4CC2-895B-E46908831F7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Oval 4">
            <a:extLst>
              <a:ext uri="{FF2B5EF4-FFF2-40B4-BE49-F238E27FC236}">
                <a16:creationId xmlns:a16="http://schemas.microsoft.com/office/drawing/2014/main" id="{EB6FE832-C13E-7ED2-3991-9AB9086E4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2672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</a:t>
            </a:r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ED98DD97-89EC-2857-7681-A2FAD5058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2672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b</a:t>
            </a:r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45413551-9B4B-B75F-DBDB-424C53F26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3528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a</a:t>
            </a:r>
          </a:p>
        </p:txBody>
      </p:sp>
      <p:cxnSp>
        <p:nvCxnSpPr>
          <p:cNvPr id="19" name="AutoShape 9">
            <a:extLst>
              <a:ext uri="{FF2B5EF4-FFF2-40B4-BE49-F238E27FC236}">
                <a16:creationId xmlns:a16="http://schemas.microsoft.com/office/drawing/2014/main" id="{C0628ED0-1022-43BA-26BC-EC24D950D47C}"/>
              </a:ext>
            </a:extLst>
          </p:cNvPr>
          <p:cNvCxnSpPr>
            <a:cxnSpLocks noChangeShapeType="1"/>
            <a:stCxn id="18" idx="3"/>
            <a:endCxn id="17" idx="7"/>
          </p:cNvCxnSpPr>
          <p:nvPr/>
        </p:nvCxnSpPr>
        <p:spPr bwMode="auto">
          <a:xfrm flipH="1">
            <a:off x="5495925" y="3752850"/>
            <a:ext cx="590550" cy="571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3">
            <a:extLst>
              <a:ext uri="{FF2B5EF4-FFF2-40B4-BE49-F238E27FC236}">
                <a16:creationId xmlns:a16="http://schemas.microsoft.com/office/drawing/2014/main" id="{76CE4A63-EE27-9FC9-00D4-A295C89BACA8}"/>
              </a:ext>
            </a:extLst>
          </p:cNvPr>
          <p:cNvCxnSpPr>
            <a:cxnSpLocks noChangeShapeType="1"/>
            <a:stCxn id="18" idx="5"/>
            <a:endCxn id="16" idx="1"/>
          </p:cNvCxnSpPr>
          <p:nvPr/>
        </p:nvCxnSpPr>
        <p:spPr bwMode="auto">
          <a:xfrm>
            <a:off x="6410325" y="3752850"/>
            <a:ext cx="590550" cy="571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1">
            <a:extLst>
              <a:ext uri="{FF2B5EF4-FFF2-40B4-BE49-F238E27FC236}">
                <a16:creationId xmlns:a16="http://schemas.microsoft.com/office/drawing/2014/main" id="{8B13812A-96D1-68E8-1D22-DF590DAEE89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10325" y="4667250"/>
            <a:ext cx="590550" cy="571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7">
            <a:extLst>
              <a:ext uri="{FF2B5EF4-FFF2-40B4-BE49-F238E27FC236}">
                <a16:creationId xmlns:a16="http://schemas.microsoft.com/office/drawing/2014/main" id="{A605EBB4-B9DB-4C2D-E7F7-E784DE47C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1816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e</a:t>
            </a:r>
          </a:p>
        </p:txBody>
      </p:sp>
      <p:sp>
        <p:nvSpPr>
          <p:cNvPr id="13" name="Oval 15">
            <a:extLst>
              <a:ext uri="{FF2B5EF4-FFF2-40B4-BE49-F238E27FC236}">
                <a16:creationId xmlns:a16="http://schemas.microsoft.com/office/drawing/2014/main" id="{B4C75E12-D6F0-EC27-5964-1A12A97E2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3725" y="60960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f</a:t>
            </a:r>
          </a:p>
        </p:txBody>
      </p:sp>
      <p:cxnSp>
        <p:nvCxnSpPr>
          <p:cNvPr id="23" name="AutoShape 10">
            <a:extLst>
              <a:ext uri="{FF2B5EF4-FFF2-40B4-BE49-F238E27FC236}">
                <a16:creationId xmlns:a16="http://schemas.microsoft.com/office/drawing/2014/main" id="{04256007-8BDC-DA70-F122-8C6DEB186D9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495925" y="4667250"/>
            <a:ext cx="590550" cy="571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17">
            <a:extLst>
              <a:ext uri="{FF2B5EF4-FFF2-40B4-BE49-F238E27FC236}">
                <a16:creationId xmlns:a16="http://schemas.microsoft.com/office/drawing/2014/main" id="{E9718D69-5AF7-5F92-3EA5-4892B2E552ED}"/>
              </a:ext>
            </a:extLst>
          </p:cNvPr>
          <p:cNvCxnSpPr>
            <a:cxnSpLocks noChangeShapeType="1"/>
            <a:stCxn id="31" idx="3"/>
            <a:endCxn id="13" idx="7"/>
          </p:cNvCxnSpPr>
          <p:nvPr/>
        </p:nvCxnSpPr>
        <p:spPr bwMode="auto">
          <a:xfrm flipH="1">
            <a:off x="7333970" y="5622850"/>
            <a:ext cx="406325" cy="54010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Oval 8">
            <a:extLst>
              <a:ext uri="{FF2B5EF4-FFF2-40B4-BE49-F238E27FC236}">
                <a16:creationId xmlns:a16="http://schemas.microsoft.com/office/drawing/2014/main" id="{B1986746-BCE6-733E-6C58-7A32EE7A9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2672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d</a:t>
            </a:r>
          </a:p>
        </p:txBody>
      </p:sp>
      <p:cxnSp>
        <p:nvCxnSpPr>
          <p:cNvPr id="27" name="AutoShape 12">
            <a:extLst>
              <a:ext uri="{FF2B5EF4-FFF2-40B4-BE49-F238E27FC236}">
                <a16:creationId xmlns:a16="http://schemas.microsoft.com/office/drawing/2014/main" id="{5C6DE918-8CA0-7573-0F20-FD0C261DB298}"/>
              </a:ext>
            </a:extLst>
          </p:cNvPr>
          <p:cNvCxnSpPr>
            <a:cxnSpLocks noChangeShapeType="1"/>
            <a:endCxn id="26" idx="2"/>
          </p:cNvCxnSpPr>
          <p:nvPr/>
        </p:nvCxnSpPr>
        <p:spPr bwMode="auto">
          <a:xfrm>
            <a:off x="7400925" y="4495800"/>
            <a:ext cx="7429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Oval 8">
            <a:extLst>
              <a:ext uri="{FF2B5EF4-FFF2-40B4-BE49-F238E27FC236}">
                <a16:creationId xmlns:a16="http://schemas.microsoft.com/office/drawing/2014/main" id="{0372540C-AD8F-D797-8081-B2749E63D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3340" y="5232605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e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08D0643-607B-3FE7-4C46-912FD8236C0A}"/>
              </a:ext>
            </a:extLst>
          </p:cNvPr>
          <p:cNvSpPr/>
          <p:nvPr/>
        </p:nvSpPr>
        <p:spPr bwMode="auto">
          <a:xfrm>
            <a:off x="5339080" y="3116482"/>
            <a:ext cx="2915920" cy="1201518"/>
          </a:xfrm>
          <a:custGeom>
            <a:avLst/>
            <a:gdLst>
              <a:gd name="connsiteX0" fmla="*/ 0 w 3011032"/>
              <a:gd name="connsiteY0" fmla="*/ 1344813 h 1405773"/>
              <a:gd name="connsiteX1" fmla="*/ 640080 w 3011032"/>
              <a:gd name="connsiteY1" fmla="*/ 95133 h 1405773"/>
              <a:gd name="connsiteX2" fmla="*/ 2265680 w 3011032"/>
              <a:gd name="connsiteY2" fmla="*/ 206893 h 1405773"/>
              <a:gd name="connsiteX3" fmla="*/ 2956560 w 3011032"/>
              <a:gd name="connsiteY3" fmla="*/ 1161933 h 1405773"/>
              <a:gd name="connsiteX4" fmla="*/ 2915920 w 3011032"/>
              <a:gd name="connsiteY4" fmla="*/ 1405773 h 1405773"/>
              <a:gd name="connsiteX0" fmla="*/ 0 w 2915920"/>
              <a:gd name="connsiteY0" fmla="*/ 1355326 h 1416286"/>
              <a:gd name="connsiteX1" fmla="*/ 640080 w 2915920"/>
              <a:gd name="connsiteY1" fmla="*/ 105646 h 1416286"/>
              <a:gd name="connsiteX2" fmla="*/ 2265680 w 2915920"/>
              <a:gd name="connsiteY2" fmla="*/ 217406 h 1416286"/>
              <a:gd name="connsiteX3" fmla="*/ 2915920 w 2915920"/>
              <a:gd name="connsiteY3" fmla="*/ 1416286 h 1416286"/>
              <a:gd name="connsiteX0" fmla="*/ 0 w 2915920"/>
              <a:gd name="connsiteY0" fmla="*/ 1260958 h 1321918"/>
              <a:gd name="connsiteX1" fmla="*/ 640080 w 2915920"/>
              <a:gd name="connsiteY1" fmla="*/ 11278 h 1321918"/>
              <a:gd name="connsiteX2" fmla="*/ 1879600 w 2915920"/>
              <a:gd name="connsiteY2" fmla="*/ 681838 h 1321918"/>
              <a:gd name="connsiteX3" fmla="*/ 2915920 w 2915920"/>
              <a:gd name="connsiteY3" fmla="*/ 1321918 h 1321918"/>
              <a:gd name="connsiteX0" fmla="*/ 0 w 2915920"/>
              <a:gd name="connsiteY0" fmla="*/ 1131293 h 1192253"/>
              <a:gd name="connsiteX1" fmla="*/ 690880 w 2915920"/>
              <a:gd name="connsiteY1" fmla="*/ 13693 h 1192253"/>
              <a:gd name="connsiteX2" fmla="*/ 1879600 w 2915920"/>
              <a:gd name="connsiteY2" fmla="*/ 552173 h 1192253"/>
              <a:gd name="connsiteX3" fmla="*/ 2915920 w 2915920"/>
              <a:gd name="connsiteY3" fmla="*/ 1192253 h 1192253"/>
              <a:gd name="connsiteX0" fmla="*/ 0 w 2915920"/>
              <a:gd name="connsiteY0" fmla="*/ 1140558 h 1201518"/>
              <a:gd name="connsiteX1" fmla="*/ 690880 w 2915920"/>
              <a:gd name="connsiteY1" fmla="*/ 22958 h 1201518"/>
              <a:gd name="connsiteX2" fmla="*/ 1991360 w 2915920"/>
              <a:gd name="connsiteY2" fmla="*/ 449678 h 1201518"/>
              <a:gd name="connsiteX3" fmla="*/ 2915920 w 2915920"/>
              <a:gd name="connsiteY3" fmla="*/ 1201518 h 12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5920" h="1201518">
                <a:moveTo>
                  <a:pt x="0" y="1140558"/>
                </a:moveTo>
                <a:cubicBezTo>
                  <a:pt x="131233" y="610544"/>
                  <a:pt x="358987" y="138105"/>
                  <a:pt x="690880" y="22958"/>
                </a:cubicBezTo>
                <a:cubicBezTo>
                  <a:pt x="1022773" y="-92189"/>
                  <a:pt x="1620520" y="253251"/>
                  <a:pt x="1991360" y="449678"/>
                </a:cubicBezTo>
                <a:cubicBezTo>
                  <a:pt x="2362200" y="646105"/>
                  <a:pt x="2780453" y="951751"/>
                  <a:pt x="2915920" y="1201518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35" name="AutoShape 17">
            <a:extLst>
              <a:ext uri="{FF2B5EF4-FFF2-40B4-BE49-F238E27FC236}">
                <a16:creationId xmlns:a16="http://schemas.microsoft.com/office/drawing/2014/main" id="{7F061817-CA2B-173F-6A61-DE7C5DC6A805}"/>
              </a:ext>
            </a:extLst>
          </p:cNvPr>
          <p:cNvCxnSpPr>
            <a:cxnSpLocks noChangeShapeType="1"/>
            <a:endCxn id="13" idx="6"/>
          </p:cNvCxnSpPr>
          <p:nvPr/>
        </p:nvCxnSpPr>
        <p:spPr bwMode="auto">
          <a:xfrm flipH="1" flipV="1">
            <a:off x="7400925" y="6324600"/>
            <a:ext cx="854075" cy="76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8">
            <a:extLst>
              <a:ext uri="{FF2B5EF4-FFF2-40B4-BE49-F238E27FC236}">
                <a16:creationId xmlns:a16="http://schemas.microsoft.com/office/drawing/2014/main" id="{C68F1B71-6E4B-85DC-6CA9-2182CBA9F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172200"/>
            <a:ext cx="457200" cy="457200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g</a:t>
            </a: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C3F00D19-A491-67FA-D62A-3AA59D9EC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6045200"/>
            <a:ext cx="457200" cy="457200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h</a:t>
            </a:r>
          </a:p>
        </p:txBody>
      </p:sp>
      <p:cxnSp>
        <p:nvCxnSpPr>
          <p:cNvPr id="22" name="AutoShape 9">
            <a:extLst>
              <a:ext uri="{FF2B5EF4-FFF2-40B4-BE49-F238E27FC236}">
                <a16:creationId xmlns:a16="http://schemas.microsoft.com/office/drawing/2014/main" id="{00579A0E-1692-81E8-F82B-2C52DF7D665F}"/>
              </a:ext>
            </a:extLst>
          </p:cNvPr>
          <p:cNvCxnSpPr>
            <a:cxnSpLocks noChangeShapeType="1"/>
            <a:stCxn id="18" idx="3"/>
          </p:cNvCxnSpPr>
          <p:nvPr/>
        </p:nvCxnSpPr>
        <p:spPr bwMode="auto">
          <a:xfrm flipH="1">
            <a:off x="5467668" y="3743045"/>
            <a:ext cx="619087" cy="60670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9">
            <a:extLst>
              <a:ext uri="{FF2B5EF4-FFF2-40B4-BE49-F238E27FC236}">
                <a16:creationId xmlns:a16="http://schemas.microsoft.com/office/drawing/2014/main" id="{10F99122-DD79-86C9-500E-63881DDD7594}"/>
              </a:ext>
            </a:extLst>
          </p:cNvPr>
          <p:cNvCxnSpPr>
            <a:cxnSpLocks noChangeShapeType="1"/>
            <a:stCxn id="31" idx="3"/>
          </p:cNvCxnSpPr>
          <p:nvPr/>
        </p:nvCxnSpPr>
        <p:spPr bwMode="auto">
          <a:xfrm flipH="1">
            <a:off x="7331589" y="5622850"/>
            <a:ext cx="408706" cy="55457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9">
            <a:extLst>
              <a:ext uri="{FF2B5EF4-FFF2-40B4-BE49-F238E27FC236}">
                <a16:creationId xmlns:a16="http://schemas.microsoft.com/office/drawing/2014/main" id="{D7C4A8C1-D0D3-FB11-1191-4DF6CA1B26BA}"/>
              </a:ext>
            </a:extLst>
          </p:cNvPr>
          <p:cNvCxnSpPr>
            <a:cxnSpLocks noChangeShapeType="1"/>
            <a:stCxn id="26" idx="2"/>
          </p:cNvCxnSpPr>
          <p:nvPr/>
        </p:nvCxnSpPr>
        <p:spPr bwMode="auto">
          <a:xfrm flipH="1">
            <a:off x="7389094" y="4495800"/>
            <a:ext cx="764306" cy="740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9">
            <a:extLst>
              <a:ext uri="{FF2B5EF4-FFF2-40B4-BE49-F238E27FC236}">
                <a16:creationId xmlns:a16="http://schemas.microsoft.com/office/drawing/2014/main" id="{54756042-53B1-8C44-216B-E6D80E0D47E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343459" y="4014568"/>
            <a:ext cx="66741" cy="24212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9">
            <a:extLst>
              <a:ext uri="{FF2B5EF4-FFF2-40B4-BE49-F238E27FC236}">
                <a16:creationId xmlns:a16="http://schemas.microsoft.com/office/drawing/2014/main" id="{DBB6C7E3-759E-6489-B1E1-03EFDE818B40}"/>
              </a:ext>
            </a:extLst>
          </p:cNvPr>
          <p:cNvCxnSpPr>
            <a:cxnSpLocks noChangeShapeType="1"/>
            <a:stCxn id="16" idx="1"/>
            <a:endCxn id="18" idx="5"/>
          </p:cNvCxnSpPr>
          <p:nvPr/>
        </p:nvCxnSpPr>
        <p:spPr bwMode="auto">
          <a:xfrm flipH="1" flipV="1">
            <a:off x="6410045" y="3743045"/>
            <a:ext cx="591110" cy="59111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9">
            <a:extLst>
              <a:ext uri="{FF2B5EF4-FFF2-40B4-BE49-F238E27FC236}">
                <a16:creationId xmlns:a16="http://schemas.microsoft.com/office/drawing/2014/main" id="{C4538BB8-D822-817F-1AA5-DF412135E6D9}"/>
              </a:ext>
            </a:extLst>
          </p:cNvPr>
          <p:cNvCxnSpPr>
            <a:cxnSpLocks noChangeShapeType="1"/>
            <a:stCxn id="16" idx="3"/>
            <a:endCxn id="12" idx="7"/>
          </p:cNvCxnSpPr>
          <p:nvPr/>
        </p:nvCxnSpPr>
        <p:spPr bwMode="auto">
          <a:xfrm flipH="1">
            <a:off x="6410045" y="4657445"/>
            <a:ext cx="591110" cy="59111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AutoShape 9">
            <a:extLst>
              <a:ext uri="{FF2B5EF4-FFF2-40B4-BE49-F238E27FC236}">
                <a16:creationId xmlns:a16="http://schemas.microsoft.com/office/drawing/2014/main" id="{7DC75C8F-55F7-A4C9-AAE3-E81669E9CC9E}"/>
              </a:ext>
            </a:extLst>
          </p:cNvPr>
          <p:cNvCxnSpPr>
            <a:cxnSpLocks noChangeShapeType="1"/>
            <a:stCxn id="17" idx="5"/>
            <a:endCxn id="12" idx="1"/>
          </p:cNvCxnSpPr>
          <p:nvPr/>
        </p:nvCxnSpPr>
        <p:spPr bwMode="auto">
          <a:xfrm>
            <a:off x="5495645" y="4657445"/>
            <a:ext cx="591110" cy="59111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AutoShape 9">
            <a:extLst>
              <a:ext uri="{FF2B5EF4-FFF2-40B4-BE49-F238E27FC236}">
                <a16:creationId xmlns:a16="http://schemas.microsoft.com/office/drawing/2014/main" id="{DE1F3779-11CA-5A7E-595A-5AA511A95031}"/>
              </a:ext>
            </a:extLst>
          </p:cNvPr>
          <p:cNvCxnSpPr>
            <a:cxnSpLocks noChangeShapeType="1"/>
            <a:endCxn id="36" idx="2"/>
          </p:cNvCxnSpPr>
          <p:nvPr/>
        </p:nvCxnSpPr>
        <p:spPr bwMode="auto">
          <a:xfrm>
            <a:off x="7409890" y="6324600"/>
            <a:ext cx="819710" cy="76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35BD861B-45F4-0773-6F87-024F1B08735A}"/>
              </a:ext>
            </a:extLst>
          </p:cNvPr>
          <p:cNvSpPr txBox="1">
            <a:spLocks/>
          </p:cNvSpPr>
          <p:nvPr/>
        </p:nvSpPr>
        <p:spPr>
          <a:xfrm>
            <a:off x="152400" y="1676400"/>
            <a:ext cx="8976360" cy="1931768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Symmetric (Communitive)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: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Transitive: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Reflexive (Mirror like)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: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Connected Components:</a:t>
            </a:r>
          </a:p>
          <a:p>
            <a:pPr marL="0" lvl="0" indent="0">
              <a:buNone/>
              <a:defRPr/>
            </a:pPr>
            <a:r>
              <a:rPr lang="en-IN" kern="0" dirty="0">
                <a:solidFill>
                  <a:srgbClr val="FFFFFF"/>
                </a:solidFill>
              </a:rPr>
              <a:t>Partition the vertices into sets S</a:t>
            </a:r>
            <a:r>
              <a:rPr lang="en-IN" kern="0" baseline="-25000" dirty="0">
                <a:solidFill>
                  <a:srgbClr val="FFFFFF"/>
                </a:solidFill>
              </a:rPr>
              <a:t>1</a:t>
            </a:r>
            <a:r>
              <a:rPr lang="en-IN" kern="0" dirty="0">
                <a:solidFill>
                  <a:srgbClr val="FFFFFF"/>
                </a:solidFill>
              </a:rPr>
              <a:t>, S</a:t>
            </a:r>
            <a:r>
              <a:rPr lang="en-IN" kern="0" baseline="-25000" dirty="0">
                <a:solidFill>
                  <a:srgbClr val="FFFFFF"/>
                </a:solidFill>
              </a:rPr>
              <a:t>2</a:t>
            </a:r>
            <a:r>
              <a:rPr lang="en-IN" kern="0" dirty="0">
                <a:solidFill>
                  <a:srgbClr val="FFFFFF"/>
                </a:solidFill>
              </a:rPr>
              <a:t>, .., S</a:t>
            </a:r>
            <a:r>
              <a:rPr lang="en-IN" kern="0" baseline="-25000" dirty="0">
                <a:solidFill>
                  <a:srgbClr val="FFFFFF"/>
                </a:solidFill>
              </a:rPr>
              <a:t>r</a:t>
            </a:r>
            <a:r>
              <a:rPr lang="en-IN" kern="0" dirty="0">
                <a:solidFill>
                  <a:srgbClr val="FFFFFF"/>
                </a:solidFill>
              </a:rPr>
              <a:t>, </a:t>
            </a:r>
          </a:p>
          <a:p>
            <a:pPr lvl="0">
              <a:defRPr/>
            </a:pPr>
            <a:r>
              <a:rPr lang="en-US" dirty="0">
                <a:solidFill>
                  <a:srgbClr val="FFFFFF"/>
                </a:solidFill>
              </a:rPr>
              <a:t>∀</a:t>
            </a:r>
            <a:r>
              <a:rPr lang="en-IN" kern="0" dirty="0" err="1">
                <a:solidFill>
                  <a:srgbClr val="FFFFFF"/>
                </a:solidFill>
              </a:rPr>
              <a:t>i</a:t>
            </a:r>
            <a:r>
              <a:rPr lang="en-IN" kern="0" dirty="0">
                <a:solidFill>
                  <a:srgbClr val="FFFFFF"/>
                </a:solidFill>
              </a:rPr>
              <a:t>, </a:t>
            </a:r>
            <a:r>
              <a:rPr lang="en-US" dirty="0">
                <a:solidFill>
                  <a:srgbClr val="FFFFFF"/>
                </a:solidFill>
              </a:rPr>
              <a:t>∀</a:t>
            </a:r>
            <a:r>
              <a:rPr lang="en-IN" kern="0" dirty="0" err="1">
                <a:solidFill>
                  <a:srgbClr val="FFFFFF"/>
                </a:solidFill>
              </a:rPr>
              <a:t>u,v</a:t>
            </a:r>
            <a:r>
              <a:rPr lang="el-GR" altLang="en-US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IN" kern="0" dirty="0">
                <a:solidFill>
                  <a:srgbClr val="FFFFFF"/>
                </a:solidFill>
              </a:rPr>
              <a:t>S</a:t>
            </a:r>
            <a:r>
              <a:rPr lang="en-IN" kern="0" baseline="-25000" dirty="0">
                <a:solidFill>
                  <a:srgbClr val="FFFFFF"/>
                </a:solidFill>
              </a:rPr>
              <a:t>i</a:t>
            </a:r>
            <a:r>
              <a:rPr lang="en-IN" kern="0" dirty="0">
                <a:solidFill>
                  <a:srgbClr val="FFFFFF"/>
                </a:solidFill>
              </a:rPr>
              <a:t>, {</a:t>
            </a:r>
            <a:r>
              <a:rPr lang="en-IN" kern="0" dirty="0" err="1">
                <a:solidFill>
                  <a:srgbClr val="FFFFFF"/>
                </a:solidFill>
              </a:rPr>
              <a:t>u,v</a:t>
            </a:r>
            <a:r>
              <a:rPr lang="en-IN" kern="0" dirty="0">
                <a:solidFill>
                  <a:srgbClr val="FFFFFF"/>
                </a:solidFill>
              </a:rPr>
              <a:t>} is an edge.</a:t>
            </a:r>
            <a:endParaRPr lang="en-US" altLang="en-US" dirty="0">
              <a:solidFill>
                <a:srgbClr val="FFFF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lvl="0" indent="0">
              <a:buNone/>
              <a:defRPr/>
            </a:pPr>
            <a:r>
              <a:rPr lang="en-US" dirty="0">
                <a:solidFill>
                  <a:srgbClr val="FFFFFF"/>
                </a:solidFill>
              </a:rPr>
              <a:t>    ∀</a:t>
            </a:r>
            <a:r>
              <a:rPr lang="en-IN" kern="0" dirty="0">
                <a:solidFill>
                  <a:srgbClr val="FFFFFF"/>
                </a:solidFill>
              </a:rPr>
              <a:t>u</a:t>
            </a:r>
            <a:r>
              <a:rPr lang="el-GR" altLang="en-US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IN" kern="0" dirty="0">
                <a:solidFill>
                  <a:srgbClr val="FFFFFF"/>
                </a:solidFill>
              </a:rPr>
              <a:t>S</a:t>
            </a:r>
            <a:r>
              <a:rPr lang="en-IN" kern="0" baseline="-25000" dirty="0">
                <a:solidFill>
                  <a:srgbClr val="FFFFFF"/>
                </a:solidFill>
              </a:rPr>
              <a:t>i</a:t>
            </a:r>
            <a:r>
              <a:rPr lang="en-IN" kern="0" dirty="0">
                <a:solidFill>
                  <a:srgbClr val="FFFFFF"/>
                </a:solidFill>
              </a:rPr>
              <a:t>, </a:t>
            </a:r>
            <a:r>
              <a:rPr lang="en-US" dirty="0">
                <a:solidFill>
                  <a:srgbClr val="FFFFFF"/>
                </a:solidFill>
              </a:rPr>
              <a:t>∀</a:t>
            </a:r>
            <a:r>
              <a:rPr lang="en-IN" kern="0" dirty="0">
                <a:solidFill>
                  <a:srgbClr val="FFFFFF"/>
                </a:solidFill>
              </a:rPr>
              <a:t>v</a:t>
            </a:r>
            <a:r>
              <a:rPr lang="el-GR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IN" kern="0" dirty="0">
                <a:solidFill>
                  <a:srgbClr val="FFFFFF"/>
                </a:solidFill>
              </a:rPr>
              <a:t>S</a:t>
            </a:r>
            <a:r>
              <a:rPr lang="en-IN" kern="0" baseline="-25000" dirty="0">
                <a:solidFill>
                  <a:srgbClr val="FFFFFF"/>
                </a:solidFill>
              </a:rPr>
              <a:t>i</a:t>
            </a:r>
            <a:r>
              <a:rPr lang="en-IN" kern="0" dirty="0">
                <a:solidFill>
                  <a:srgbClr val="FFFFFF"/>
                </a:solidFill>
              </a:rPr>
              <a:t>, {</a:t>
            </a:r>
            <a:r>
              <a:rPr lang="en-IN" kern="0" dirty="0" err="1">
                <a:solidFill>
                  <a:srgbClr val="FFFFFF"/>
                </a:solidFill>
              </a:rPr>
              <a:t>u,v</a:t>
            </a:r>
            <a:r>
              <a:rPr lang="en-IN" kern="0" dirty="0">
                <a:solidFill>
                  <a:srgbClr val="FFFFFF"/>
                </a:solidFill>
              </a:rPr>
              <a:t>} is not an edge.</a:t>
            </a:r>
            <a:endParaRPr lang="en-US" altLang="en-US" dirty="0">
              <a:solidFill>
                <a:srgbClr val="FFFF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6" name="AutoShape 10">
            <a:extLst>
              <a:ext uri="{FF2B5EF4-FFF2-40B4-BE49-F238E27FC236}">
                <a16:creationId xmlns:a16="http://schemas.microsoft.com/office/drawing/2014/main" id="{E7C971CA-43C0-EDD9-B9CD-FF35DE93A36A}"/>
              </a:ext>
            </a:extLst>
          </p:cNvPr>
          <p:cNvCxnSpPr>
            <a:cxnSpLocks noChangeShapeType="1"/>
            <a:stCxn id="26" idx="3"/>
          </p:cNvCxnSpPr>
          <p:nvPr/>
        </p:nvCxnSpPr>
        <p:spPr bwMode="auto">
          <a:xfrm flipH="1">
            <a:off x="6441576" y="4657445"/>
            <a:ext cx="1778779" cy="724180"/>
          </a:xfrm>
          <a:prstGeom prst="straightConnector1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10">
            <a:extLst>
              <a:ext uri="{FF2B5EF4-FFF2-40B4-BE49-F238E27FC236}">
                <a16:creationId xmlns:a16="http://schemas.microsoft.com/office/drawing/2014/main" id="{E806D7DF-0AE2-A172-DB75-F5975B8999B5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476611" y="3567281"/>
            <a:ext cx="1653929" cy="774275"/>
          </a:xfrm>
          <a:prstGeom prst="straightConnector1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10">
            <a:extLst>
              <a:ext uri="{FF2B5EF4-FFF2-40B4-BE49-F238E27FC236}">
                <a16:creationId xmlns:a16="http://schemas.microsoft.com/office/drawing/2014/main" id="{CD6665CF-1C81-FB8B-01E8-A88649C7FDEE}"/>
              </a:ext>
            </a:extLst>
          </p:cNvPr>
          <p:cNvCxnSpPr>
            <a:cxnSpLocks noChangeShapeType="1"/>
            <a:stCxn id="16" idx="2"/>
          </p:cNvCxnSpPr>
          <p:nvPr/>
        </p:nvCxnSpPr>
        <p:spPr bwMode="auto">
          <a:xfrm flipH="1" flipV="1">
            <a:off x="5528931" y="4485465"/>
            <a:ext cx="1405269" cy="10335"/>
          </a:xfrm>
          <a:prstGeom prst="straightConnector1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10">
            <a:extLst>
              <a:ext uri="{FF2B5EF4-FFF2-40B4-BE49-F238E27FC236}">
                <a16:creationId xmlns:a16="http://schemas.microsoft.com/office/drawing/2014/main" id="{D1BCE0FF-9884-E1D8-D299-2C6D8CEE24DD}"/>
              </a:ext>
            </a:extLst>
          </p:cNvPr>
          <p:cNvCxnSpPr>
            <a:cxnSpLocks noChangeShapeType="1"/>
            <a:stCxn id="36" idx="0"/>
          </p:cNvCxnSpPr>
          <p:nvPr/>
        </p:nvCxnSpPr>
        <p:spPr bwMode="auto">
          <a:xfrm flipH="1" flipV="1">
            <a:off x="8079665" y="5645136"/>
            <a:ext cx="378535" cy="527064"/>
          </a:xfrm>
          <a:prstGeom prst="straightConnector1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3AE42A-57A9-56BE-6B4F-0B890A0D18A3}"/>
              </a:ext>
            </a:extLst>
          </p:cNvPr>
          <p:cNvGrpSpPr/>
          <p:nvPr/>
        </p:nvGrpSpPr>
        <p:grpSpPr>
          <a:xfrm>
            <a:off x="5521279" y="3705385"/>
            <a:ext cx="3624385" cy="3034197"/>
            <a:chOff x="3368240" y="3695502"/>
            <a:chExt cx="3624385" cy="3034197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423BE1D-6D89-6C6C-8357-F1076055D2DD}"/>
                </a:ext>
              </a:extLst>
            </p:cNvPr>
            <p:cNvSpPr/>
            <p:nvPr/>
          </p:nvSpPr>
          <p:spPr>
            <a:xfrm rot="1372463">
              <a:off x="6347651" y="4645903"/>
              <a:ext cx="486404" cy="274888"/>
            </a:xfrm>
            <a:custGeom>
              <a:avLst/>
              <a:gdLst>
                <a:gd name="connsiteX0" fmla="*/ 520 w 680154"/>
                <a:gd name="connsiteY0" fmla="*/ 249224 h 485309"/>
                <a:gd name="connsiteX1" fmla="*/ 383761 w 680154"/>
                <a:gd name="connsiteY1" fmla="*/ 484548 h 485309"/>
                <a:gd name="connsiteX2" fmla="*/ 679597 w 680154"/>
                <a:gd name="connsiteY2" fmla="*/ 168542 h 485309"/>
                <a:gd name="connsiteX3" fmla="*/ 309803 w 680154"/>
                <a:gd name="connsiteY3" fmla="*/ 454 h 485309"/>
                <a:gd name="connsiteX4" fmla="*/ 520 w 680154"/>
                <a:gd name="connsiteY4" fmla="*/ 249224 h 485309"/>
                <a:gd name="connsiteX0" fmla="*/ 66153 w 745787"/>
                <a:gd name="connsiteY0" fmla="*/ 249224 h 489961"/>
                <a:gd name="connsiteX1" fmla="*/ 449394 w 745787"/>
                <a:gd name="connsiteY1" fmla="*/ 484548 h 489961"/>
                <a:gd name="connsiteX2" fmla="*/ 745230 w 745787"/>
                <a:gd name="connsiteY2" fmla="*/ 168542 h 489961"/>
                <a:gd name="connsiteX3" fmla="*/ 375436 w 745787"/>
                <a:gd name="connsiteY3" fmla="*/ 454 h 489961"/>
                <a:gd name="connsiteX4" fmla="*/ 66153 w 745787"/>
                <a:gd name="connsiteY4" fmla="*/ 249224 h 489961"/>
                <a:gd name="connsiteX0" fmla="*/ 375 w 679795"/>
                <a:gd name="connsiteY0" fmla="*/ 249224 h 423773"/>
                <a:gd name="connsiteX1" fmla="*/ 256229 w 679795"/>
                <a:gd name="connsiteY1" fmla="*/ 422704 h 423773"/>
                <a:gd name="connsiteX2" fmla="*/ 679452 w 679795"/>
                <a:gd name="connsiteY2" fmla="*/ 168542 h 423773"/>
                <a:gd name="connsiteX3" fmla="*/ 309658 w 679795"/>
                <a:gd name="connsiteY3" fmla="*/ 454 h 423773"/>
                <a:gd name="connsiteX4" fmla="*/ 375 w 679795"/>
                <a:gd name="connsiteY4" fmla="*/ 249224 h 423773"/>
                <a:gd name="connsiteX0" fmla="*/ 324 w 709147"/>
                <a:gd name="connsiteY0" fmla="*/ 125647 h 423023"/>
                <a:gd name="connsiteX1" fmla="*/ 285576 w 709147"/>
                <a:gd name="connsiteY1" fmla="*/ 422816 h 423023"/>
                <a:gd name="connsiteX2" fmla="*/ 708799 w 709147"/>
                <a:gd name="connsiteY2" fmla="*/ 168654 h 423023"/>
                <a:gd name="connsiteX3" fmla="*/ 339005 w 709147"/>
                <a:gd name="connsiteY3" fmla="*/ 566 h 423023"/>
                <a:gd name="connsiteX4" fmla="*/ 324 w 709147"/>
                <a:gd name="connsiteY4" fmla="*/ 125647 h 423023"/>
                <a:gd name="connsiteX0" fmla="*/ 21 w 708892"/>
                <a:gd name="connsiteY0" fmla="*/ 125576 h 361209"/>
                <a:gd name="connsiteX1" fmla="*/ 324469 w 708892"/>
                <a:gd name="connsiteY1" fmla="*/ 360900 h 361209"/>
                <a:gd name="connsiteX2" fmla="*/ 708496 w 708892"/>
                <a:gd name="connsiteY2" fmla="*/ 168583 h 361209"/>
                <a:gd name="connsiteX3" fmla="*/ 338702 w 708892"/>
                <a:gd name="connsiteY3" fmla="*/ 495 h 361209"/>
                <a:gd name="connsiteX4" fmla="*/ 21 w 708892"/>
                <a:gd name="connsiteY4" fmla="*/ 125576 h 36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892" h="361209">
                  <a:moveTo>
                    <a:pt x="21" y="125576"/>
                  </a:moveTo>
                  <a:cubicBezTo>
                    <a:pt x="-2351" y="185643"/>
                    <a:pt x="206390" y="353732"/>
                    <a:pt x="324469" y="360900"/>
                  </a:cubicBezTo>
                  <a:cubicBezTo>
                    <a:pt x="442548" y="368068"/>
                    <a:pt x="720822" y="249265"/>
                    <a:pt x="708496" y="168583"/>
                  </a:cubicBezTo>
                  <a:cubicBezTo>
                    <a:pt x="696170" y="87901"/>
                    <a:pt x="456781" y="7663"/>
                    <a:pt x="338702" y="495"/>
                  </a:cubicBezTo>
                  <a:cubicBezTo>
                    <a:pt x="220623" y="-6673"/>
                    <a:pt x="2393" y="65509"/>
                    <a:pt x="21" y="125576"/>
                  </a:cubicBezTo>
                  <a:close/>
                </a:path>
              </a:pathLst>
            </a:custGeom>
            <a:noFill/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2741168-B335-DE0F-A702-BD0C0FD8CA37}"/>
                </a:ext>
              </a:extLst>
            </p:cNvPr>
            <p:cNvSpPr/>
            <p:nvPr/>
          </p:nvSpPr>
          <p:spPr>
            <a:xfrm rot="1372463">
              <a:off x="4230550" y="5588638"/>
              <a:ext cx="486404" cy="274888"/>
            </a:xfrm>
            <a:custGeom>
              <a:avLst/>
              <a:gdLst>
                <a:gd name="connsiteX0" fmla="*/ 520 w 680154"/>
                <a:gd name="connsiteY0" fmla="*/ 249224 h 485309"/>
                <a:gd name="connsiteX1" fmla="*/ 383761 w 680154"/>
                <a:gd name="connsiteY1" fmla="*/ 484548 h 485309"/>
                <a:gd name="connsiteX2" fmla="*/ 679597 w 680154"/>
                <a:gd name="connsiteY2" fmla="*/ 168542 h 485309"/>
                <a:gd name="connsiteX3" fmla="*/ 309803 w 680154"/>
                <a:gd name="connsiteY3" fmla="*/ 454 h 485309"/>
                <a:gd name="connsiteX4" fmla="*/ 520 w 680154"/>
                <a:gd name="connsiteY4" fmla="*/ 249224 h 485309"/>
                <a:gd name="connsiteX0" fmla="*/ 66153 w 745787"/>
                <a:gd name="connsiteY0" fmla="*/ 249224 h 489961"/>
                <a:gd name="connsiteX1" fmla="*/ 449394 w 745787"/>
                <a:gd name="connsiteY1" fmla="*/ 484548 h 489961"/>
                <a:gd name="connsiteX2" fmla="*/ 745230 w 745787"/>
                <a:gd name="connsiteY2" fmla="*/ 168542 h 489961"/>
                <a:gd name="connsiteX3" fmla="*/ 375436 w 745787"/>
                <a:gd name="connsiteY3" fmla="*/ 454 h 489961"/>
                <a:gd name="connsiteX4" fmla="*/ 66153 w 745787"/>
                <a:gd name="connsiteY4" fmla="*/ 249224 h 489961"/>
                <a:gd name="connsiteX0" fmla="*/ 375 w 679795"/>
                <a:gd name="connsiteY0" fmla="*/ 249224 h 423773"/>
                <a:gd name="connsiteX1" fmla="*/ 256229 w 679795"/>
                <a:gd name="connsiteY1" fmla="*/ 422704 h 423773"/>
                <a:gd name="connsiteX2" fmla="*/ 679452 w 679795"/>
                <a:gd name="connsiteY2" fmla="*/ 168542 h 423773"/>
                <a:gd name="connsiteX3" fmla="*/ 309658 w 679795"/>
                <a:gd name="connsiteY3" fmla="*/ 454 h 423773"/>
                <a:gd name="connsiteX4" fmla="*/ 375 w 679795"/>
                <a:gd name="connsiteY4" fmla="*/ 249224 h 423773"/>
                <a:gd name="connsiteX0" fmla="*/ 324 w 709147"/>
                <a:gd name="connsiteY0" fmla="*/ 125647 h 423023"/>
                <a:gd name="connsiteX1" fmla="*/ 285576 w 709147"/>
                <a:gd name="connsiteY1" fmla="*/ 422816 h 423023"/>
                <a:gd name="connsiteX2" fmla="*/ 708799 w 709147"/>
                <a:gd name="connsiteY2" fmla="*/ 168654 h 423023"/>
                <a:gd name="connsiteX3" fmla="*/ 339005 w 709147"/>
                <a:gd name="connsiteY3" fmla="*/ 566 h 423023"/>
                <a:gd name="connsiteX4" fmla="*/ 324 w 709147"/>
                <a:gd name="connsiteY4" fmla="*/ 125647 h 423023"/>
                <a:gd name="connsiteX0" fmla="*/ 21 w 708892"/>
                <a:gd name="connsiteY0" fmla="*/ 125576 h 361209"/>
                <a:gd name="connsiteX1" fmla="*/ 324469 w 708892"/>
                <a:gd name="connsiteY1" fmla="*/ 360900 h 361209"/>
                <a:gd name="connsiteX2" fmla="*/ 708496 w 708892"/>
                <a:gd name="connsiteY2" fmla="*/ 168583 h 361209"/>
                <a:gd name="connsiteX3" fmla="*/ 338702 w 708892"/>
                <a:gd name="connsiteY3" fmla="*/ 495 h 361209"/>
                <a:gd name="connsiteX4" fmla="*/ 21 w 708892"/>
                <a:gd name="connsiteY4" fmla="*/ 125576 h 36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892" h="361209">
                  <a:moveTo>
                    <a:pt x="21" y="125576"/>
                  </a:moveTo>
                  <a:cubicBezTo>
                    <a:pt x="-2351" y="185643"/>
                    <a:pt x="206390" y="353732"/>
                    <a:pt x="324469" y="360900"/>
                  </a:cubicBezTo>
                  <a:cubicBezTo>
                    <a:pt x="442548" y="368068"/>
                    <a:pt x="720822" y="249265"/>
                    <a:pt x="708496" y="168583"/>
                  </a:cubicBezTo>
                  <a:cubicBezTo>
                    <a:pt x="696170" y="87901"/>
                    <a:pt x="456781" y="7663"/>
                    <a:pt x="338702" y="495"/>
                  </a:cubicBezTo>
                  <a:cubicBezTo>
                    <a:pt x="220623" y="-6673"/>
                    <a:pt x="2393" y="65509"/>
                    <a:pt x="21" y="125576"/>
                  </a:cubicBezTo>
                  <a:close/>
                </a:path>
              </a:pathLst>
            </a:custGeom>
            <a:noFill/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58D81C5-1EEF-98B8-B592-F187CF73CB68}"/>
                </a:ext>
              </a:extLst>
            </p:cNvPr>
            <p:cNvSpPr/>
            <p:nvPr/>
          </p:nvSpPr>
          <p:spPr>
            <a:xfrm rot="1372463">
              <a:off x="3806194" y="6418258"/>
              <a:ext cx="486404" cy="274888"/>
            </a:xfrm>
            <a:custGeom>
              <a:avLst/>
              <a:gdLst>
                <a:gd name="connsiteX0" fmla="*/ 520 w 680154"/>
                <a:gd name="connsiteY0" fmla="*/ 249224 h 485309"/>
                <a:gd name="connsiteX1" fmla="*/ 383761 w 680154"/>
                <a:gd name="connsiteY1" fmla="*/ 484548 h 485309"/>
                <a:gd name="connsiteX2" fmla="*/ 679597 w 680154"/>
                <a:gd name="connsiteY2" fmla="*/ 168542 h 485309"/>
                <a:gd name="connsiteX3" fmla="*/ 309803 w 680154"/>
                <a:gd name="connsiteY3" fmla="*/ 454 h 485309"/>
                <a:gd name="connsiteX4" fmla="*/ 520 w 680154"/>
                <a:gd name="connsiteY4" fmla="*/ 249224 h 485309"/>
                <a:gd name="connsiteX0" fmla="*/ 66153 w 745787"/>
                <a:gd name="connsiteY0" fmla="*/ 249224 h 489961"/>
                <a:gd name="connsiteX1" fmla="*/ 449394 w 745787"/>
                <a:gd name="connsiteY1" fmla="*/ 484548 h 489961"/>
                <a:gd name="connsiteX2" fmla="*/ 745230 w 745787"/>
                <a:gd name="connsiteY2" fmla="*/ 168542 h 489961"/>
                <a:gd name="connsiteX3" fmla="*/ 375436 w 745787"/>
                <a:gd name="connsiteY3" fmla="*/ 454 h 489961"/>
                <a:gd name="connsiteX4" fmla="*/ 66153 w 745787"/>
                <a:gd name="connsiteY4" fmla="*/ 249224 h 489961"/>
                <a:gd name="connsiteX0" fmla="*/ 375 w 679795"/>
                <a:gd name="connsiteY0" fmla="*/ 249224 h 423773"/>
                <a:gd name="connsiteX1" fmla="*/ 256229 w 679795"/>
                <a:gd name="connsiteY1" fmla="*/ 422704 h 423773"/>
                <a:gd name="connsiteX2" fmla="*/ 679452 w 679795"/>
                <a:gd name="connsiteY2" fmla="*/ 168542 h 423773"/>
                <a:gd name="connsiteX3" fmla="*/ 309658 w 679795"/>
                <a:gd name="connsiteY3" fmla="*/ 454 h 423773"/>
                <a:gd name="connsiteX4" fmla="*/ 375 w 679795"/>
                <a:gd name="connsiteY4" fmla="*/ 249224 h 423773"/>
                <a:gd name="connsiteX0" fmla="*/ 324 w 709147"/>
                <a:gd name="connsiteY0" fmla="*/ 125647 h 423023"/>
                <a:gd name="connsiteX1" fmla="*/ 285576 w 709147"/>
                <a:gd name="connsiteY1" fmla="*/ 422816 h 423023"/>
                <a:gd name="connsiteX2" fmla="*/ 708799 w 709147"/>
                <a:gd name="connsiteY2" fmla="*/ 168654 h 423023"/>
                <a:gd name="connsiteX3" fmla="*/ 339005 w 709147"/>
                <a:gd name="connsiteY3" fmla="*/ 566 h 423023"/>
                <a:gd name="connsiteX4" fmla="*/ 324 w 709147"/>
                <a:gd name="connsiteY4" fmla="*/ 125647 h 423023"/>
                <a:gd name="connsiteX0" fmla="*/ 21 w 708892"/>
                <a:gd name="connsiteY0" fmla="*/ 125576 h 361209"/>
                <a:gd name="connsiteX1" fmla="*/ 324469 w 708892"/>
                <a:gd name="connsiteY1" fmla="*/ 360900 h 361209"/>
                <a:gd name="connsiteX2" fmla="*/ 708496 w 708892"/>
                <a:gd name="connsiteY2" fmla="*/ 168583 h 361209"/>
                <a:gd name="connsiteX3" fmla="*/ 338702 w 708892"/>
                <a:gd name="connsiteY3" fmla="*/ 495 h 361209"/>
                <a:gd name="connsiteX4" fmla="*/ 21 w 708892"/>
                <a:gd name="connsiteY4" fmla="*/ 125576 h 36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892" h="361209">
                  <a:moveTo>
                    <a:pt x="21" y="125576"/>
                  </a:moveTo>
                  <a:cubicBezTo>
                    <a:pt x="-2351" y="185643"/>
                    <a:pt x="206390" y="353732"/>
                    <a:pt x="324469" y="360900"/>
                  </a:cubicBezTo>
                  <a:cubicBezTo>
                    <a:pt x="442548" y="368068"/>
                    <a:pt x="720822" y="249265"/>
                    <a:pt x="708496" y="168583"/>
                  </a:cubicBezTo>
                  <a:cubicBezTo>
                    <a:pt x="696170" y="87901"/>
                    <a:pt x="456781" y="7663"/>
                    <a:pt x="338702" y="495"/>
                  </a:cubicBezTo>
                  <a:cubicBezTo>
                    <a:pt x="220623" y="-6673"/>
                    <a:pt x="2393" y="65509"/>
                    <a:pt x="21" y="125576"/>
                  </a:cubicBezTo>
                  <a:close/>
                </a:path>
              </a:pathLst>
            </a:custGeom>
            <a:noFill/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5F6B0A2-1566-C5CB-9C01-A4244B4C0AA9}"/>
                </a:ext>
              </a:extLst>
            </p:cNvPr>
            <p:cNvSpPr/>
            <p:nvPr/>
          </p:nvSpPr>
          <p:spPr>
            <a:xfrm rot="1372463">
              <a:off x="5194295" y="6454811"/>
              <a:ext cx="486404" cy="274888"/>
            </a:xfrm>
            <a:custGeom>
              <a:avLst/>
              <a:gdLst>
                <a:gd name="connsiteX0" fmla="*/ 520 w 680154"/>
                <a:gd name="connsiteY0" fmla="*/ 249224 h 485309"/>
                <a:gd name="connsiteX1" fmla="*/ 383761 w 680154"/>
                <a:gd name="connsiteY1" fmla="*/ 484548 h 485309"/>
                <a:gd name="connsiteX2" fmla="*/ 679597 w 680154"/>
                <a:gd name="connsiteY2" fmla="*/ 168542 h 485309"/>
                <a:gd name="connsiteX3" fmla="*/ 309803 w 680154"/>
                <a:gd name="connsiteY3" fmla="*/ 454 h 485309"/>
                <a:gd name="connsiteX4" fmla="*/ 520 w 680154"/>
                <a:gd name="connsiteY4" fmla="*/ 249224 h 485309"/>
                <a:gd name="connsiteX0" fmla="*/ 66153 w 745787"/>
                <a:gd name="connsiteY0" fmla="*/ 249224 h 489961"/>
                <a:gd name="connsiteX1" fmla="*/ 449394 w 745787"/>
                <a:gd name="connsiteY1" fmla="*/ 484548 h 489961"/>
                <a:gd name="connsiteX2" fmla="*/ 745230 w 745787"/>
                <a:gd name="connsiteY2" fmla="*/ 168542 h 489961"/>
                <a:gd name="connsiteX3" fmla="*/ 375436 w 745787"/>
                <a:gd name="connsiteY3" fmla="*/ 454 h 489961"/>
                <a:gd name="connsiteX4" fmla="*/ 66153 w 745787"/>
                <a:gd name="connsiteY4" fmla="*/ 249224 h 489961"/>
                <a:gd name="connsiteX0" fmla="*/ 375 w 679795"/>
                <a:gd name="connsiteY0" fmla="*/ 249224 h 423773"/>
                <a:gd name="connsiteX1" fmla="*/ 256229 w 679795"/>
                <a:gd name="connsiteY1" fmla="*/ 422704 h 423773"/>
                <a:gd name="connsiteX2" fmla="*/ 679452 w 679795"/>
                <a:gd name="connsiteY2" fmla="*/ 168542 h 423773"/>
                <a:gd name="connsiteX3" fmla="*/ 309658 w 679795"/>
                <a:gd name="connsiteY3" fmla="*/ 454 h 423773"/>
                <a:gd name="connsiteX4" fmla="*/ 375 w 679795"/>
                <a:gd name="connsiteY4" fmla="*/ 249224 h 423773"/>
                <a:gd name="connsiteX0" fmla="*/ 324 w 709147"/>
                <a:gd name="connsiteY0" fmla="*/ 125647 h 423023"/>
                <a:gd name="connsiteX1" fmla="*/ 285576 w 709147"/>
                <a:gd name="connsiteY1" fmla="*/ 422816 h 423023"/>
                <a:gd name="connsiteX2" fmla="*/ 708799 w 709147"/>
                <a:gd name="connsiteY2" fmla="*/ 168654 h 423023"/>
                <a:gd name="connsiteX3" fmla="*/ 339005 w 709147"/>
                <a:gd name="connsiteY3" fmla="*/ 566 h 423023"/>
                <a:gd name="connsiteX4" fmla="*/ 324 w 709147"/>
                <a:gd name="connsiteY4" fmla="*/ 125647 h 423023"/>
                <a:gd name="connsiteX0" fmla="*/ 21 w 708892"/>
                <a:gd name="connsiteY0" fmla="*/ 125576 h 361209"/>
                <a:gd name="connsiteX1" fmla="*/ 324469 w 708892"/>
                <a:gd name="connsiteY1" fmla="*/ 360900 h 361209"/>
                <a:gd name="connsiteX2" fmla="*/ 708496 w 708892"/>
                <a:gd name="connsiteY2" fmla="*/ 168583 h 361209"/>
                <a:gd name="connsiteX3" fmla="*/ 338702 w 708892"/>
                <a:gd name="connsiteY3" fmla="*/ 495 h 361209"/>
                <a:gd name="connsiteX4" fmla="*/ 21 w 708892"/>
                <a:gd name="connsiteY4" fmla="*/ 125576 h 36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892" h="361209">
                  <a:moveTo>
                    <a:pt x="21" y="125576"/>
                  </a:moveTo>
                  <a:cubicBezTo>
                    <a:pt x="-2351" y="185643"/>
                    <a:pt x="206390" y="353732"/>
                    <a:pt x="324469" y="360900"/>
                  </a:cubicBezTo>
                  <a:cubicBezTo>
                    <a:pt x="442548" y="368068"/>
                    <a:pt x="720822" y="249265"/>
                    <a:pt x="708496" y="168583"/>
                  </a:cubicBezTo>
                  <a:cubicBezTo>
                    <a:pt x="696170" y="87901"/>
                    <a:pt x="456781" y="7663"/>
                    <a:pt x="338702" y="495"/>
                  </a:cubicBezTo>
                  <a:cubicBezTo>
                    <a:pt x="220623" y="-6673"/>
                    <a:pt x="2393" y="65509"/>
                    <a:pt x="21" y="125576"/>
                  </a:cubicBezTo>
                  <a:close/>
                </a:path>
              </a:pathLst>
            </a:custGeom>
            <a:noFill/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0793561-4D56-6335-305F-9F69ACD7DDAC}"/>
                </a:ext>
              </a:extLst>
            </p:cNvPr>
            <p:cNvSpPr/>
            <p:nvPr/>
          </p:nvSpPr>
          <p:spPr>
            <a:xfrm rot="1372463">
              <a:off x="6506221" y="6439953"/>
              <a:ext cx="486404" cy="274888"/>
            </a:xfrm>
            <a:custGeom>
              <a:avLst/>
              <a:gdLst>
                <a:gd name="connsiteX0" fmla="*/ 520 w 680154"/>
                <a:gd name="connsiteY0" fmla="*/ 249224 h 485309"/>
                <a:gd name="connsiteX1" fmla="*/ 383761 w 680154"/>
                <a:gd name="connsiteY1" fmla="*/ 484548 h 485309"/>
                <a:gd name="connsiteX2" fmla="*/ 679597 w 680154"/>
                <a:gd name="connsiteY2" fmla="*/ 168542 h 485309"/>
                <a:gd name="connsiteX3" fmla="*/ 309803 w 680154"/>
                <a:gd name="connsiteY3" fmla="*/ 454 h 485309"/>
                <a:gd name="connsiteX4" fmla="*/ 520 w 680154"/>
                <a:gd name="connsiteY4" fmla="*/ 249224 h 485309"/>
                <a:gd name="connsiteX0" fmla="*/ 66153 w 745787"/>
                <a:gd name="connsiteY0" fmla="*/ 249224 h 489961"/>
                <a:gd name="connsiteX1" fmla="*/ 449394 w 745787"/>
                <a:gd name="connsiteY1" fmla="*/ 484548 h 489961"/>
                <a:gd name="connsiteX2" fmla="*/ 745230 w 745787"/>
                <a:gd name="connsiteY2" fmla="*/ 168542 h 489961"/>
                <a:gd name="connsiteX3" fmla="*/ 375436 w 745787"/>
                <a:gd name="connsiteY3" fmla="*/ 454 h 489961"/>
                <a:gd name="connsiteX4" fmla="*/ 66153 w 745787"/>
                <a:gd name="connsiteY4" fmla="*/ 249224 h 489961"/>
                <a:gd name="connsiteX0" fmla="*/ 375 w 679795"/>
                <a:gd name="connsiteY0" fmla="*/ 249224 h 423773"/>
                <a:gd name="connsiteX1" fmla="*/ 256229 w 679795"/>
                <a:gd name="connsiteY1" fmla="*/ 422704 h 423773"/>
                <a:gd name="connsiteX2" fmla="*/ 679452 w 679795"/>
                <a:gd name="connsiteY2" fmla="*/ 168542 h 423773"/>
                <a:gd name="connsiteX3" fmla="*/ 309658 w 679795"/>
                <a:gd name="connsiteY3" fmla="*/ 454 h 423773"/>
                <a:gd name="connsiteX4" fmla="*/ 375 w 679795"/>
                <a:gd name="connsiteY4" fmla="*/ 249224 h 423773"/>
                <a:gd name="connsiteX0" fmla="*/ 324 w 709147"/>
                <a:gd name="connsiteY0" fmla="*/ 125647 h 423023"/>
                <a:gd name="connsiteX1" fmla="*/ 285576 w 709147"/>
                <a:gd name="connsiteY1" fmla="*/ 422816 h 423023"/>
                <a:gd name="connsiteX2" fmla="*/ 708799 w 709147"/>
                <a:gd name="connsiteY2" fmla="*/ 168654 h 423023"/>
                <a:gd name="connsiteX3" fmla="*/ 339005 w 709147"/>
                <a:gd name="connsiteY3" fmla="*/ 566 h 423023"/>
                <a:gd name="connsiteX4" fmla="*/ 324 w 709147"/>
                <a:gd name="connsiteY4" fmla="*/ 125647 h 423023"/>
                <a:gd name="connsiteX0" fmla="*/ 21 w 708892"/>
                <a:gd name="connsiteY0" fmla="*/ 125576 h 361209"/>
                <a:gd name="connsiteX1" fmla="*/ 324469 w 708892"/>
                <a:gd name="connsiteY1" fmla="*/ 360900 h 361209"/>
                <a:gd name="connsiteX2" fmla="*/ 708496 w 708892"/>
                <a:gd name="connsiteY2" fmla="*/ 168583 h 361209"/>
                <a:gd name="connsiteX3" fmla="*/ 338702 w 708892"/>
                <a:gd name="connsiteY3" fmla="*/ 495 h 361209"/>
                <a:gd name="connsiteX4" fmla="*/ 21 w 708892"/>
                <a:gd name="connsiteY4" fmla="*/ 125576 h 36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892" h="361209">
                  <a:moveTo>
                    <a:pt x="21" y="125576"/>
                  </a:moveTo>
                  <a:cubicBezTo>
                    <a:pt x="-2351" y="185643"/>
                    <a:pt x="206390" y="353732"/>
                    <a:pt x="324469" y="360900"/>
                  </a:cubicBezTo>
                  <a:cubicBezTo>
                    <a:pt x="442548" y="368068"/>
                    <a:pt x="720822" y="249265"/>
                    <a:pt x="708496" y="168583"/>
                  </a:cubicBezTo>
                  <a:cubicBezTo>
                    <a:pt x="696170" y="87901"/>
                    <a:pt x="456781" y="7663"/>
                    <a:pt x="338702" y="495"/>
                  </a:cubicBezTo>
                  <a:cubicBezTo>
                    <a:pt x="220623" y="-6673"/>
                    <a:pt x="2393" y="65509"/>
                    <a:pt x="21" y="125576"/>
                  </a:cubicBezTo>
                  <a:close/>
                </a:path>
              </a:pathLst>
            </a:custGeom>
            <a:noFill/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68DDD99-043B-4074-9071-5A60480868C4}"/>
                </a:ext>
              </a:extLst>
            </p:cNvPr>
            <p:cNvSpPr/>
            <p:nvPr/>
          </p:nvSpPr>
          <p:spPr>
            <a:xfrm rot="1372463">
              <a:off x="5128149" y="4687433"/>
              <a:ext cx="486404" cy="274888"/>
            </a:xfrm>
            <a:custGeom>
              <a:avLst/>
              <a:gdLst>
                <a:gd name="connsiteX0" fmla="*/ 520 w 680154"/>
                <a:gd name="connsiteY0" fmla="*/ 249224 h 485309"/>
                <a:gd name="connsiteX1" fmla="*/ 383761 w 680154"/>
                <a:gd name="connsiteY1" fmla="*/ 484548 h 485309"/>
                <a:gd name="connsiteX2" fmla="*/ 679597 w 680154"/>
                <a:gd name="connsiteY2" fmla="*/ 168542 h 485309"/>
                <a:gd name="connsiteX3" fmla="*/ 309803 w 680154"/>
                <a:gd name="connsiteY3" fmla="*/ 454 h 485309"/>
                <a:gd name="connsiteX4" fmla="*/ 520 w 680154"/>
                <a:gd name="connsiteY4" fmla="*/ 249224 h 485309"/>
                <a:gd name="connsiteX0" fmla="*/ 66153 w 745787"/>
                <a:gd name="connsiteY0" fmla="*/ 249224 h 489961"/>
                <a:gd name="connsiteX1" fmla="*/ 449394 w 745787"/>
                <a:gd name="connsiteY1" fmla="*/ 484548 h 489961"/>
                <a:gd name="connsiteX2" fmla="*/ 745230 w 745787"/>
                <a:gd name="connsiteY2" fmla="*/ 168542 h 489961"/>
                <a:gd name="connsiteX3" fmla="*/ 375436 w 745787"/>
                <a:gd name="connsiteY3" fmla="*/ 454 h 489961"/>
                <a:gd name="connsiteX4" fmla="*/ 66153 w 745787"/>
                <a:gd name="connsiteY4" fmla="*/ 249224 h 489961"/>
                <a:gd name="connsiteX0" fmla="*/ 375 w 679795"/>
                <a:gd name="connsiteY0" fmla="*/ 249224 h 423773"/>
                <a:gd name="connsiteX1" fmla="*/ 256229 w 679795"/>
                <a:gd name="connsiteY1" fmla="*/ 422704 h 423773"/>
                <a:gd name="connsiteX2" fmla="*/ 679452 w 679795"/>
                <a:gd name="connsiteY2" fmla="*/ 168542 h 423773"/>
                <a:gd name="connsiteX3" fmla="*/ 309658 w 679795"/>
                <a:gd name="connsiteY3" fmla="*/ 454 h 423773"/>
                <a:gd name="connsiteX4" fmla="*/ 375 w 679795"/>
                <a:gd name="connsiteY4" fmla="*/ 249224 h 423773"/>
                <a:gd name="connsiteX0" fmla="*/ 324 w 709147"/>
                <a:gd name="connsiteY0" fmla="*/ 125647 h 423023"/>
                <a:gd name="connsiteX1" fmla="*/ 285576 w 709147"/>
                <a:gd name="connsiteY1" fmla="*/ 422816 h 423023"/>
                <a:gd name="connsiteX2" fmla="*/ 708799 w 709147"/>
                <a:gd name="connsiteY2" fmla="*/ 168654 h 423023"/>
                <a:gd name="connsiteX3" fmla="*/ 339005 w 709147"/>
                <a:gd name="connsiteY3" fmla="*/ 566 h 423023"/>
                <a:gd name="connsiteX4" fmla="*/ 324 w 709147"/>
                <a:gd name="connsiteY4" fmla="*/ 125647 h 423023"/>
                <a:gd name="connsiteX0" fmla="*/ 21 w 708892"/>
                <a:gd name="connsiteY0" fmla="*/ 125576 h 361209"/>
                <a:gd name="connsiteX1" fmla="*/ 324469 w 708892"/>
                <a:gd name="connsiteY1" fmla="*/ 360900 h 361209"/>
                <a:gd name="connsiteX2" fmla="*/ 708496 w 708892"/>
                <a:gd name="connsiteY2" fmla="*/ 168583 h 361209"/>
                <a:gd name="connsiteX3" fmla="*/ 338702 w 708892"/>
                <a:gd name="connsiteY3" fmla="*/ 495 h 361209"/>
                <a:gd name="connsiteX4" fmla="*/ 21 w 708892"/>
                <a:gd name="connsiteY4" fmla="*/ 125576 h 36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892" h="361209">
                  <a:moveTo>
                    <a:pt x="21" y="125576"/>
                  </a:moveTo>
                  <a:cubicBezTo>
                    <a:pt x="-2351" y="185643"/>
                    <a:pt x="206390" y="353732"/>
                    <a:pt x="324469" y="360900"/>
                  </a:cubicBezTo>
                  <a:cubicBezTo>
                    <a:pt x="442548" y="368068"/>
                    <a:pt x="720822" y="249265"/>
                    <a:pt x="708496" y="168583"/>
                  </a:cubicBezTo>
                  <a:cubicBezTo>
                    <a:pt x="696170" y="87901"/>
                    <a:pt x="456781" y="7663"/>
                    <a:pt x="338702" y="495"/>
                  </a:cubicBezTo>
                  <a:cubicBezTo>
                    <a:pt x="220623" y="-6673"/>
                    <a:pt x="2393" y="65509"/>
                    <a:pt x="21" y="125576"/>
                  </a:cubicBezTo>
                  <a:close/>
                </a:path>
              </a:pathLst>
            </a:custGeom>
            <a:noFill/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440D72D-4D0D-3791-2C6B-49A8A589A51A}"/>
                </a:ext>
              </a:extLst>
            </p:cNvPr>
            <p:cNvSpPr/>
            <p:nvPr/>
          </p:nvSpPr>
          <p:spPr>
            <a:xfrm rot="1372463">
              <a:off x="5936856" y="5580579"/>
              <a:ext cx="486404" cy="274888"/>
            </a:xfrm>
            <a:custGeom>
              <a:avLst/>
              <a:gdLst>
                <a:gd name="connsiteX0" fmla="*/ 520 w 680154"/>
                <a:gd name="connsiteY0" fmla="*/ 249224 h 485309"/>
                <a:gd name="connsiteX1" fmla="*/ 383761 w 680154"/>
                <a:gd name="connsiteY1" fmla="*/ 484548 h 485309"/>
                <a:gd name="connsiteX2" fmla="*/ 679597 w 680154"/>
                <a:gd name="connsiteY2" fmla="*/ 168542 h 485309"/>
                <a:gd name="connsiteX3" fmla="*/ 309803 w 680154"/>
                <a:gd name="connsiteY3" fmla="*/ 454 h 485309"/>
                <a:gd name="connsiteX4" fmla="*/ 520 w 680154"/>
                <a:gd name="connsiteY4" fmla="*/ 249224 h 485309"/>
                <a:gd name="connsiteX0" fmla="*/ 66153 w 745787"/>
                <a:gd name="connsiteY0" fmla="*/ 249224 h 489961"/>
                <a:gd name="connsiteX1" fmla="*/ 449394 w 745787"/>
                <a:gd name="connsiteY1" fmla="*/ 484548 h 489961"/>
                <a:gd name="connsiteX2" fmla="*/ 745230 w 745787"/>
                <a:gd name="connsiteY2" fmla="*/ 168542 h 489961"/>
                <a:gd name="connsiteX3" fmla="*/ 375436 w 745787"/>
                <a:gd name="connsiteY3" fmla="*/ 454 h 489961"/>
                <a:gd name="connsiteX4" fmla="*/ 66153 w 745787"/>
                <a:gd name="connsiteY4" fmla="*/ 249224 h 489961"/>
                <a:gd name="connsiteX0" fmla="*/ 375 w 679795"/>
                <a:gd name="connsiteY0" fmla="*/ 249224 h 423773"/>
                <a:gd name="connsiteX1" fmla="*/ 256229 w 679795"/>
                <a:gd name="connsiteY1" fmla="*/ 422704 h 423773"/>
                <a:gd name="connsiteX2" fmla="*/ 679452 w 679795"/>
                <a:gd name="connsiteY2" fmla="*/ 168542 h 423773"/>
                <a:gd name="connsiteX3" fmla="*/ 309658 w 679795"/>
                <a:gd name="connsiteY3" fmla="*/ 454 h 423773"/>
                <a:gd name="connsiteX4" fmla="*/ 375 w 679795"/>
                <a:gd name="connsiteY4" fmla="*/ 249224 h 423773"/>
                <a:gd name="connsiteX0" fmla="*/ 324 w 709147"/>
                <a:gd name="connsiteY0" fmla="*/ 125647 h 423023"/>
                <a:gd name="connsiteX1" fmla="*/ 285576 w 709147"/>
                <a:gd name="connsiteY1" fmla="*/ 422816 h 423023"/>
                <a:gd name="connsiteX2" fmla="*/ 708799 w 709147"/>
                <a:gd name="connsiteY2" fmla="*/ 168654 h 423023"/>
                <a:gd name="connsiteX3" fmla="*/ 339005 w 709147"/>
                <a:gd name="connsiteY3" fmla="*/ 566 h 423023"/>
                <a:gd name="connsiteX4" fmla="*/ 324 w 709147"/>
                <a:gd name="connsiteY4" fmla="*/ 125647 h 423023"/>
                <a:gd name="connsiteX0" fmla="*/ 21 w 708892"/>
                <a:gd name="connsiteY0" fmla="*/ 125576 h 361209"/>
                <a:gd name="connsiteX1" fmla="*/ 324469 w 708892"/>
                <a:gd name="connsiteY1" fmla="*/ 360900 h 361209"/>
                <a:gd name="connsiteX2" fmla="*/ 708496 w 708892"/>
                <a:gd name="connsiteY2" fmla="*/ 168583 h 361209"/>
                <a:gd name="connsiteX3" fmla="*/ 338702 w 708892"/>
                <a:gd name="connsiteY3" fmla="*/ 495 h 361209"/>
                <a:gd name="connsiteX4" fmla="*/ 21 w 708892"/>
                <a:gd name="connsiteY4" fmla="*/ 125576 h 36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892" h="361209">
                  <a:moveTo>
                    <a:pt x="21" y="125576"/>
                  </a:moveTo>
                  <a:cubicBezTo>
                    <a:pt x="-2351" y="185643"/>
                    <a:pt x="206390" y="353732"/>
                    <a:pt x="324469" y="360900"/>
                  </a:cubicBezTo>
                  <a:cubicBezTo>
                    <a:pt x="442548" y="368068"/>
                    <a:pt x="720822" y="249265"/>
                    <a:pt x="708496" y="168583"/>
                  </a:cubicBezTo>
                  <a:cubicBezTo>
                    <a:pt x="696170" y="87901"/>
                    <a:pt x="456781" y="7663"/>
                    <a:pt x="338702" y="495"/>
                  </a:cubicBezTo>
                  <a:cubicBezTo>
                    <a:pt x="220623" y="-6673"/>
                    <a:pt x="2393" y="65509"/>
                    <a:pt x="21" y="125576"/>
                  </a:cubicBezTo>
                  <a:close/>
                </a:path>
              </a:pathLst>
            </a:custGeom>
            <a:noFill/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7351F4-ACAF-B65C-2F73-F8168CA06B08}"/>
                </a:ext>
              </a:extLst>
            </p:cNvPr>
            <p:cNvSpPr/>
            <p:nvPr/>
          </p:nvSpPr>
          <p:spPr>
            <a:xfrm rot="1372463">
              <a:off x="3368240" y="4577425"/>
              <a:ext cx="486404" cy="274888"/>
            </a:xfrm>
            <a:custGeom>
              <a:avLst/>
              <a:gdLst>
                <a:gd name="connsiteX0" fmla="*/ 520 w 680154"/>
                <a:gd name="connsiteY0" fmla="*/ 249224 h 485309"/>
                <a:gd name="connsiteX1" fmla="*/ 383761 w 680154"/>
                <a:gd name="connsiteY1" fmla="*/ 484548 h 485309"/>
                <a:gd name="connsiteX2" fmla="*/ 679597 w 680154"/>
                <a:gd name="connsiteY2" fmla="*/ 168542 h 485309"/>
                <a:gd name="connsiteX3" fmla="*/ 309803 w 680154"/>
                <a:gd name="connsiteY3" fmla="*/ 454 h 485309"/>
                <a:gd name="connsiteX4" fmla="*/ 520 w 680154"/>
                <a:gd name="connsiteY4" fmla="*/ 249224 h 485309"/>
                <a:gd name="connsiteX0" fmla="*/ 66153 w 745787"/>
                <a:gd name="connsiteY0" fmla="*/ 249224 h 489961"/>
                <a:gd name="connsiteX1" fmla="*/ 449394 w 745787"/>
                <a:gd name="connsiteY1" fmla="*/ 484548 h 489961"/>
                <a:gd name="connsiteX2" fmla="*/ 745230 w 745787"/>
                <a:gd name="connsiteY2" fmla="*/ 168542 h 489961"/>
                <a:gd name="connsiteX3" fmla="*/ 375436 w 745787"/>
                <a:gd name="connsiteY3" fmla="*/ 454 h 489961"/>
                <a:gd name="connsiteX4" fmla="*/ 66153 w 745787"/>
                <a:gd name="connsiteY4" fmla="*/ 249224 h 489961"/>
                <a:gd name="connsiteX0" fmla="*/ 375 w 679795"/>
                <a:gd name="connsiteY0" fmla="*/ 249224 h 423773"/>
                <a:gd name="connsiteX1" fmla="*/ 256229 w 679795"/>
                <a:gd name="connsiteY1" fmla="*/ 422704 h 423773"/>
                <a:gd name="connsiteX2" fmla="*/ 679452 w 679795"/>
                <a:gd name="connsiteY2" fmla="*/ 168542 h 423773"/>
                <a:gd name="connsiteX3" fmla="*/ 309658 w 679795"/>
                <a:gd name="connsiteY3" fmla="*/ 454 h 423773"/>
                <a:gd name="connsiteX4" fmla="*/ 375 w 679795"/>
                <a:gd name="connsiteY4" fmla="*/ 249224 h 423773"/>
                <a:gd name="connsiteX0" fmla="*/ 324 w 709147"/>
                <a:gd name="connsiteY0" fmla="*/ 125647 h 423023"/>
                <a:gd name="connsiteX1" fmla="*/ 285576 w 709147"/>
                <a:gd name="connsiteY1" fmla="*/ 422816 h 423023"/>
                <a:gd name="connsiteX2" fmla="*/ 708799 w 709147"/>
                <a:gd name="connsiteY2" fmla="*/ 168654 h 423023"/>
                <a:gd name="connsiteX3" fmla="*/ 339005 w 709147"/>
                <a:gd name="connsiteY3" fmla="*/ 566 h 423023"/>
                <a:gd name="connsiteX4" fmla="*/ 324 w 709147"/>
                <a:gd name="connsiteY4" fmla="*/ 125647 h 423023"/>
                <a:gd name="connsiteX0" fmla="*/ 21 w 708892"/>
                <a:gd name="connsiteY0" fmla="*/ 125576 h 361209"/>
                <a:gd name="connsiteX1" fmla="*/ 324469 w 708892"/>
                <a:gd name="connsiteY1" fmla="*/ 360900 h 361209"/>
                <a:gd name="connsiteX2" fmla="*/ 708496 w 708892"/>
                <a:gd name="connsiteY2" fmla="*/ 168583 h 361209"/>
                <a:gd name="connsiteX3" fmla="*/ 338702 w 708892"/>
                <a:gd name="connsiteY3" fmla="*/ 495 h 361209"/>
                <a:gd name="connsiteX4" fmla="*/ 21 w 708892"/>
                <a:gd name="connsiteY4" fmla="*/ 125576 h 36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892" h="361209">
                  <a:moveTo>
                    <a:pt x="21" y="125576"/>
                  </a:moveTo>
                  <a:cubicBezTo>
                    <a:pt x="-2351" y="185643"/>
                    <a:pt x="206390" y="353732"/>
                    <a:pt x="324469" y="360900"/>
                  </a:cubicBezTo>
                  <a:cubicBezTo>
                    <a:pt x="442548" y="368068"/>
                    <a:pt x="720822" y="249265"/>
                    <a:pt x="708496" y="168583"/>
                  </a:cubicBezTo>
                  <a:cubicBezTo>
                    <a:pt x="696170" y="87901"/>
                    <a:pt x="456781" y="7663"/>
                    <a:pt x="338702" y="495"/>
                  </a:cubicBezTo>
                  <a:cubicBezTo>
                    <a:pt x="220623" y="-6673"/>
                    <a:pt x="2393" y="65509"/>
                    <a:pt x="21" y="125576"/>
                  </a:cubicBezTo>
                  <a:close/>
                </a:path>
              </a:pathLst>
            </a:custGeom>
            <a:noFill/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14C527C-7289-7769-003C-77D25B9D9A31}"/>
                </a:ext>
              </a:extLst>
            </p:cNvPr>
            <p:cNvSpPr/>
            <p:nvPr/>
          </p:nvSpPr>
          <p:spPr>
            <a:xfrm rot="1372463">
              <a:off x="4266433" y="3695502"/>
              <a:ext cx="486404" cy="274888"/>
            </a:xfrm>
            <a:custGeom>
              <a:avLst/>
              <a:gdLst>
                <a:gd name="connsiteX0" fmla="*/ 520 w 680154"/>
                <a:gd name="connsiteY0" fmla="*/ 249224 h 485309"/>
                <a:gd name="connsiteX1" fmla="*/ 383761 w 680154"/>
                <a:gd name="connsiteY1" fmla="*/ 484548 h 485309"/>
                <a:gd name="connsiteX2" fmla="*/ 679597 w 680154"/>
                <a:gd name="connsiteY2" fmla="*/ 168542 h 485309"/>
                <a:gd name="connsiteX3" fmla="*/ 309803 w 680154"/>
                <a:gd name="connsiteY3" fmla="*/ 454 h 485309"/>
                <a:gd name="connsiteX4" fmla="*/ 520 w 680154"/>
                <a:gd name="connsiteY4" fmla="*/ 249224 h 485309"/>
                <a:gd name="connsiteX0" fmla="*/ 66153 w 745787"/>
                <a:gd name="connsiteY0" fmla="*/ 249224 h 489961"/>
                <a:gd name="connsiteX1" fmla="*/ 449394 w 745787"/>
                <a:gd name="connsiteY1" fmla="*/ 484548 h 489961"/>
                <a:gd name="connsiteX2" fmla="*/ 745230 w 745787"/>
                <a:gd name="connsiteY2" fmla="*/ 168542 h 489961"/>
                <a:gd name="connsiteX3" fmla="*/ 375436 w 745787"/>
                <a:gd name="connsiteY3" fmla="*/ 454 h 489961"/>
                <a:gd name="connsiteX4" fmla="*/ 66153 w 745787"/>
                <a:gd name="connsiteY4" fmla="*/ 249224 h 489961"/>
                <a:gd name="connsiteX0" fmla="*/ 375 w 679795"/>
                <a:gd name="connsiteY0" fmla="*/ 249224 h 423773"/>
                <a:gd name="connsiteX1" fmla="*/ 256229 w 679795"/>
                <a:gd name="connsiteY1" fmla="*/ 422704 h 423773"/>
                <a:gd name="connsiteX2" fmla="*/ 679452 w 679795"/>
                <a:gd name="connsiteY2" fmla="*/ 168542 h 423773"/>
                <a:gd name="connsiteX3" fmla="*/ 309658 w 679795"/>
                <a:gd name="connsiteY3" fmla="*/ 454 h 423773"/>
                <a:gd name="connsiteX4" fmla="*/ 375 w 679795"/>
                <a:gd name="connsiteY4" fmla="*/ 249224 h 423773"/>
                <a:gd name="connsiteX0" fmla="*/ 324 w 709147"/>
                <a:gd name="connsiteY0" fmla="*/ 125647 h 423023"/>
                <a:gd name="connsiteX1" fmla="*/ 285576 w 709147"/>
                <a:gd name="connsiteY1" fmla="*/ 422816 h 423023"/>
                <a:gd name="connsiteX2" fmla="*/ 708799 w 709147"/>
                <a:gd name="connsiteY2" fmla="*/ 168654 h 423023"/>
                <a:gd name="connsiteX3" fmla="*/ 339005 w 709147"/>
                <a:gd name="connsiteY3" fmla="*/ 566 h 423023"/>
                <a:gd name="connsiteX4" fmla="*/ 324 w 709147"/>
                <a:gd name="connsiteY4" fmla="*/ 125647 h 423023"/>
                <a:gd name="connsiteX0" fmla="*/ 21 w 708892"/>
                <a:gd name="connsiteY0" fmla="*/ 125576 h 361209"/>
                <a:gd name="connsiteX1" fmla="*/ 324469 w 708892"/>
                <a:gd name="connsiteY1" fmla="*/ 360900 h 361209"/>
                <a:gd name="connsiteX2" fmla="*/ 708496 w 708892"/>
                <a:gd name="connsiteY2" fmla="*/ 168583 h 361209"/>
                <a:gd name="connsiteX3" fmla="*/ 338702 w 708892"/>
                <a:gd name="connsiteY3" fmla="*/ 495 h 361209"/>
                <a:gd name="connsiteX4" fmla="*/ 21 w 708892"/>
                <a:gd name="connsiteY4" fmla="*/ 125576 h 36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892" h="361209">
                  <a:moveTo>
                    <a:pt x="21" y="125576"/>
                  </a:moveTo>
                  <a:cubicBezTo>
                    <a:pt x="-2351" y="185643"/>
                    <a:pt x="206390" y="353732"/>
                    <a:pt x="324469" y="360900"/>
                  </a:cubicBezTo>
                  <a:cubicBezTo>
                    <a:pt x="442548" y="368068"/>
                    <a:pt x="720822" y="249265"/>
                    <a:pt x="708496" y="168583"/>
                  </a:cubicBezTo>
                  <a:cubicBezTo>
                    <a:pt x="696170" y="87901"/>
                    <a:pt x="456781" y="7663"/>
                    <a:pt x="338702" y="495"/>
                  </a:cubicBezTo>
                  <a:cubicBezTo>
                    <a:pt x="220623" y="-6673"/>
                    <a:pt x="2393" y="65509"/>
                    <a:pt x="21" y="125576"/>
                  </a:cubicBezTo>
                  <a:close/>
                </a:path>
              </a:pathLst>
            </a:custGeom>
            <a:noFill/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2E70D8B4-D594-48AE-4632-6C2E1B11F942}"/>
              </a:ext>
            </a:extLst>
          </p:cNvPr>
          <p:cNvSpPr/>
          <p:nvPr/>
        </p:nvSpPr>
        <p:spPr bwMode="auto">
          <a:xfrm>
            <a:off x="6781801" y="5166319"/>
            <a:ext cx="2133600" cy="1778449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07FBCEC-EACF-EA6C-D14F-372B8249DE53}"/>
              </a:ext>
            </a:extLst>
          </p:cNvPr>
          <p:cNvSpPr/>
          <p:nvPr/>
        </p:nvSpPr>
        <p:spPr bwMode="auto">
          <a:xfrm rot="20849390">
            <a:off x="4442802" y="3178164"/>
            <a:ext cx="4525595" cy="2442894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1016285-139C-B44C-2A35-4E490B512FDF}"/>
              </a:ext>
            </a:extLst>
          </p:cNvPr>
          <p:cNvSpPr/>
          <p:nvPr/>
        </p:nvSpPr>
        <p:spPr bwMode="auto">
          <a:xfrm>
            <a:off x="5277171" y="5801431"/>
            <a:ext cx="1038780" cy="944738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672F07-398C-AF04-6BD1-1A00E32F30B7}"/>
              </a:ext>
            </a:extLst>
          </p:cNvPr>
          <p:cNvSpPr txBox="1">
            <a:spLocks/>
          </p:cNvSpPr>
          <p:nvPr/>
        </p:nvSpPr>
        <p:spPr bwMode="auto">
          <a:xfrm>
            <a:off x="457200" y="457200"/>
            <a:ext cx="8763000" cy="135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Closed(G):</a:t>
            </a: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srgbClr val="E6E6E5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Given a graph, add more edges so that it is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symmetric,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transitive</a:t>
            </a:r>
            <a:r>
              <a:rPr lang="en-US" kern="0" dirty="0">
                <a:solidFill>
                  <a:srgbClr val="FFFFFF"/>
                </a:solidFill>
              </a:rPr>
              <a:t>, and reflexive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4A594D-6F22-CF97-D1DD-EFDEE96C2A23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Equivalence Relations</a:t>
            </a:r>
            <a:endParaRPr kumimoji="0" lang="en-US" sz="33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212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17" grpId="0" animBg="1"/>
      <p:bldP spid="18" grpId="0" animBg="1"/>
      <p:bldP spid="12" grpId="0" animBg="1"/>
      <p:bldP spid="13" grpId="0" animBg="1"/>
      <p:bldP spid="26" grpId="0" animBg="1"/>
      <p:bldP spid="31" grpId="0" animBg="1"/>
      <p:bldP spid="34" grpId="0" animBg="1"/>
      <p:bldP spid="36" grpId="0" animBg="1"/>
      <p:bldP spid="3" grpId="0" animBg="1"/>
      <p:bldP spid="48" grpId="0" animBg="1"/>
      <p:bldP spid="49" grpId="0" animBg="1"/>
      <p:bldP spid="51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763000" cy="135798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+mj-lt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u~v:</a:t>
            </a:r>
            <a:r>
              <a:rPr lang="en-CA" dirty="0">
                <a:solidFill>
                  <a:srgbClr val="E6E6E5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For our purpose, u and v are equivalent.</a:t>
            </a:r>
            <a:endParaRPr lang="en-CA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C6572-9ED1-ADD3-0751-09BA509D47D3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Equivalence Relations</a:t>
            </a:r>
            <a:endParaRPr kumimoji="0" lang="en-US" sz="33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55" name="Content Placeholder 10">
            <a:extLst>
              <a:ext uri="{FF2B5EF4-FFF2-40B4-BE49-F238E27FC236}">
                <a16:creationId xmlns:a16="http://schemas.microsoft.com/office/drawing/2014/main" id="{CC08BEB7-89C1-6299-9183-DA5FA25C2725}"/>
              </a:ext>
            </a:extLst>
          </p:cNvPr>
          <p:cNvSpPr txBox="1">
            <a:spLocks/>
          </p:cNvSpPr>
          <p:nvPr/>
        </p:nvSpPr>
        <p:spPr>
          <a:xfrm>
            <a:off x="452120" y="3962400"/>
            <a:ext cx="8976360" cy="1180436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Examples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: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Student in Class: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If I have a job that any student in my class can do</a:t>
            </a:r>
            <a:b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and nobody outside the class can do</a:t>
            </a:r>
            <a:r>
              <a:rPr lang="en-IN" kern="0" dirty="0">
                <a:solidFill>
                  <a:srgbClr val="FFFFFF"/>
                </a:solidFill>
                <a:latin typeface="Times New Roman"/>
              </a:rPr>
              <a:t>.</a:t>
            </a:r>
          </a:p>
          <a:p>
            <a:pPr>
              <a:defRPr/>
            </a:pPr>
            <a:r>
              <a:rPr lang="en-IN" kern="0" dirty="0">
                <a:solidFill>
                  <a:srgbClr val="FFFF00"/>
                </a:solidFill>
              </a:rPr>
              <a:t>Racism/Classism/Sexism/Homophobia: </a:t>
            </a:r>
            <a:br>
              <a:rPr lang="en-IN" kern="0" dirty="0">
                <a:solidFill>
                  <a:srgbClr val="FFFF00"/>
                </a:solidFill>
              </a:rPr>
            </a:br>
            <a:r>
              <a:rPr lang="en-IN" kern="0" dirty="0">
                <a:solidFill>
                  <a:srgbClr val="FFFF00"/>
                </a:solidFill>
              </a:rPr>
              <a:t>    </a:t>
            </a:r>
            <a:r>
              <a:rPr lang="en-IN" kern="0" dirty="0">
                <a:solidFill>
                  <a:srgbClr val="FFFFFF"/>
                </a:solidFill>
              </a:rPr>
              <a:t>Partitions people into equivalence classes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01CF549A-C72B-3BF7-E285-C83BB2DCEEFC}"/>
              </a:ext>
            </a:extLst>
          </p:cNvPr>
          <p:cNvSpPr txBox="1">
            <a:spLocks/>
          </p:cNvSpPr>
          <p:nvPr/>
        </p:nvSpPr>
        <p:spPr>
          <a:xfrm>
            <a:off x="426720" y="1295400"/>
            <a:ext cx="8976360" cy="1180436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Equivalence </a:t>
            </a:r>
            <a:r>
              <a:rPr lang="en-US" noProof="0" dirty="0">
                <a:solidFill>
                  <a:schemeClr val="tx2"/>
                </a:solidFill>
                <a:latin typeface="Times New Roman"/>
              </a:rPr>
              <a:t>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elation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is a relationship on a set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that is symmetric,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transitive</a:t>
            </a:r>
            <a:r>
              <a:rPr lang="en-US" dirty="0">
                <a:solidFill>
                  <a:srgbClr val="FFFFFF"/>
                </a:solidFill>
                <a:latin typeface="Times New Roman"/>
              </a:rPr>
              <a:t>, and </a:t>
            </a:r>
            <a:r>
              <a:rPr lang="en-US" dirty="0">
                <a:solidFill>
                  <a:srgbClr val="FFFFFF"/>
                </a:solidFill>
              </a:rPr>
              <a:t>reflexive.</a:t>
            </a:r>
            <a:endParaRPr kumimoji="0" lang="en-I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8A6C2DB1-FF64-7FD8-0974-113F7922A1F5}"/>
              </a:ext>
            </a:extLst>
          </p:cNvPr>
          <p:cNvSpPr txBox="1">
            <a:spLocks/>
          </p:cNvSpPr>
          <p:nvPr/>
        </p:nvSpPr>
        <p:spPr>
          <a:xfrm>
            <a:off x="431800" y="2187604"/>
            <a:ext cx="8976360" cy="1180436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00"/>
                </a:solidFill>
                <a:latin typeface="Times New Roman"/>
              </a:rPr>
              <a:t>Equivalence Classes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: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The objects can be partitioned </a:t>
            </a:r>
            <a:b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</a:t>
            </a:r>
            <a:r>
              <a:rPr lang="en-IN" kern="0" noProof="0" dirty="0">
                <a:solidFill>
                  <a:srgbClr val="FFFFFF"/>
                </a:solidFill>
                <a:latin typeface="Times New Roman"/>
              </a:rPr>
              <a:t>putting all</a:t>
            </a:r>
            <a:r>
              <a:rPr lang="en-IN" kern="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IN" kern="0" noProof="0" dirty="0">
                <a:solidFill>
                  <a:srgbClr val="FFFFFF"/>
                </a:solidFill>
                <a:latin typeface="Times New Roman"/>
              </a:rPr>
              <a:t>“equivalent” object into the same class.  </a:t>
            </a:r>
            <a:r>
              <a:rPr lang="en-IN" sz="900" kern="0" dirty="0">
                <a:solidFill>
                  <a:srgbClr val="FFFFFF"/>
                </a:solidFill>
                <a:latin typeface="Times New Roman"/>
              </a:rPr>
              <a:t>  </a:t>
            </a:r>
          </a:p>
          <a:p>
            <a:pPr marL="0" indent="0">
              <a:buNone/>
              <a:defRPr/>
            </a:pP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</a:t>
            </a:r>
            <a:r>
              <a:rPr lang="en-US" dirty="0"/>
              <a:t>∀</a:t>
            </a:r>
            <a:r>
              <a:rPr lang="en-IN" dirty="0" err="1"/>
              <a:t>i</a:t>
            </a:r>
            <a: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IN" dirty="0"/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∀</a:t>
            </a:r>
            <a:r>
              <a:rPr kumimoji="0" lang="en-I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u,v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kumimoji="0" lang="en-I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anose="05050102010706020507" pitchFamily="18" charset="2"/>
              </a:rPr>
              <a:t>class</a:t>
            </a:r>
            <a:r>
              <a:rPr lang="en-IN" kern="0" baseline="-25000" dirty="0" err="1">
                <a:solidFill>
                  <a:srgbClr val="FFFFFF"/>
                </a:solidFill>
              </a:rPr>
              <a:t>i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I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u~v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ie for this purpose they are equivalent.</a:t>
            </a:r>
          </a:p>
          <a:p>
            <a:pPr marL="0" lvl="0" indent="0">
              <a:buNone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∀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kumimoji="0" lang="en-I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anose="05050102010706020507" pitchFamily="18" charset="2"/>
              </a:rPr>
              <a:t>class</a:t>
            </a:r>
            <a:r>
              <a:rPr lang="en-IN" kern="0" baseline="-25000" dirty="0" err="1">
                <a:solidFill>
                  <a:srgbClr val="FFFFFF"/>
                </a:solidFill>
              </a:rPr>
              <a:t>i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∀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kumimoji="0" lang="en-I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anose="05050102010706020507" pitchFamily="18" charset="2"/>
              </a:rPr>
              <a:t>class</a:t>
            </a:r>
            <a:r>
              <a:rPr lang="en-IN" kern="0" baseline="-25000" dirty="0" err="1">
                <a:solidFill>
                  <a:srgbClr val="FFFFFF"/>
                </a:solidFill>
              </a:rPr>
              <a:t>i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u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≁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v.</a:t>
            </a:r>
          </a:p>
        </p:txBody>
      </p:sp>
    </p:spTree>
    <p:extLst>
      <p:ext uri="{BB962C8B-B14F-4D97-AF65-F5344CB8AC3E}">
        <p14:creationId xmlns:p14="http://schemas.microsoft.com/office/powerpoint/2010/main" val="107114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C189E3-96CF-716F-7B22-5DB727B0F598}"/>
              </a:ext>
            </a:extLst>
          </p:cNvPr>
          <p:cNvSpPr txBox="1">
            <a:spLocks/>
          </p:cNvSpPr>
          <p:nvPr/>
        </p:nvSpPr>
        <p:spPr bwMode="auto">
          <a:xfrm>
            <a:off x="457200" y="457200"/>
            <a:ext cx="8763000" cy="135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endParaRPr lang="en-US" b="1" kern="0">
              <a:latin typeface="+mj-lt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CA" kern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u~v:</a:t>
            </a:r>
            <a:r>
              <a:rPr lang="en-CA" kern="0">
                <a:solidFill>
                  <a:srgbClr val="E6E6E5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For our purpose, u and v are equivalent.</a:t>
            </a:r>
            <a:endParaRPr lang="en-CA" kern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kern="0" dirty="0">
              <a:latin typeface="+mj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D9F4F33-5B9A-9145-0BC7-58D6843CF49F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Equivalence Relations</a:t>
            </a:r>
            <a:endParaRPr kumimoji="0" lang="en-US" sz="33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70A5D929-B39C-85D6-95F9-65D9E9C187E1}"/>
              </a:ext>
            </a:extLst>
          </p:cNvPr>
          <p:cNvSpPr txBox="1">
            <a:spLocks/>
          </p:cNvSpPr>
          <p:nvPr/>
        </p:nvSpPr>
        <p:spPr>
          <a:xfrm>
            <a:off x="431800" y="1334164"/>
            <a:ext cx="8976360" cy="1180436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00"/>
                </a:solidFill>
                <a:latin typeface="Times New Roman"/>
              </a:rPr>
              <a:t>Equivalence Classes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: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The objects can be partitioned </a:t>
            </a:r>
            <a:b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</a:t>
            </a:r>
            <a:r>
              <a:rPr lang="en-IN" kern="0" noProof="0" dirty="0">
                <a:solidFill>
                  <a:srgbClr val="FFFFFF"/>
                </a:solidFill>
                <a:latin typeface="Times New Roman"/>
              </a:rPr>
              <a:t>putting all</a:t>
            </a:r>
            <a:r>
              <a:rPr lang="en-IN" kern="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IN" kern="0" noProof="0" dirty="0">
                <a:solidFill>
                  <a:srgbClr val="FFFFFF"/>
                </a:solidFill>
                <a:latin typeface="Times New Roman"/>
              </a:rPr>
              <a:t>“equivalent” object into the same class.  </a:t>
            </a:r>
            <a:r>
              <a:rPr lang="en-IN" sz="900" kern="0" dirty="0">
                <a:solidFill>
                  <a:srgbClr val="FFFFFF"/>
                </a:solidFill>
                <a:latin typeface="Times New Roman"/>
              </a:rPr>
              <a:t>  </a:t>
            </a:r>
          </a:p>
          <a:p>
            <a:pPr marL="0" indent="0">
              <a:buNone/>
              <a:defRPr/>
            </a:pP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</a:t>
            </a:r>
            <a:r>
              <a:rPr lang="en-US" dirty="0"/>
              <a:t>∀</a:t>
            </a:r>
            <a:r>
              <a:rPr lang="en-IN" dirty="0" err="1"/>
              <a:t>i</a:t>
            </a:r>
            <a: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IN" dirty="0"/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∀</a:t>
            </a:r>
            <a:r>
              <a:rPr kumimoji="0" lang="en-I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u,v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kumimoji="0" lang="en-I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anose="05050102010706020507" pitchFamily="18" charset="2"/>
              </a:rPr>
              <a:t>class</a:t>
            </a:r>
            <a:r>
              <a:rPr lang="en-IN" kern="0" baseline="-25000" dirty="0" err="1">
                <a:solidFill>
                  <a:srgbClr val="FFFFFF"/>
                </a:solidFill>
              </a:rPr>
              <a:t>i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I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u~v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ie for this purpose they are equivalent.</a:t>
            </a:r>
          </a:p>
          <a:p>
            <a:pPr marL="0" lvl="0" indent="0">
              <a:buNone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∀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kumimoji="0" lang="en-I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anose="05050102010706020507" pitchFamily="18" charset="2"/>
              </a:rPr>
              <a:t>class</a:t>
            </a:r>
            <a:r>
              <a:rPr lang="en-IN" kern="0" baseline="-25000" dirty="0" err="1">
                <a:solidFill>
                  <a:srgbClr val="FFFFFF"/>
                </a:solidFill>
              </a:rPr>
              <a:t>i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∀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kumimoji="0" lang="en-I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anose="05050102010706020507" pitchFamily="18" charset="2"/>
              </a:rPr>
              <a:t>class</a:t>
            </a:r>
            <a:r>
              <a:rPr lang="en-IN" kern="0" baseline="-25000" dirty="0" err="1">
                <a:solidFill>
                  <a:srgbClr val="FFFFFF"/>
                </a:solidFill>
              </a:rPr>
              <a:t>i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u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≁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v.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AC216B6D-5BE2-5D19-ACB7-D42DC6239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196" y="6141181"/>
            <a:ext cx="6324600" cy="55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f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 </a:t>
            </a:r>
            <a:r>
              <a:rPr lang="en-CA" altLang="en-US" sz="2400" dirty="0" err="1">
                <a:solidFill>
                  <a:srgbClr val="FFC000"/>
                </a:solidFill>
                <a:latin typeface="Times New Roman" pitchFamily="18" charset="0"/>
              </a:rPr>
              <a:t>x~y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 f(x)=f(y )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})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34D6046-57A2-0CF9-BF5D-A94A925CEA45}"/>
              </a:ext>
            </a:extLst>
          </p:cNvPr>
          <p:cNvGrpSpPr/>
          <p:nvPr/>
        </p:nvGrpSpPr>
        <p:grpSpPr>
          <a:xfrm>
            <a:off x="559941" y="3124200"/>
            <a:ext cx="4393059" cy="2886091"/>
            <a:chOff x="1474341" y="1264573"/>
            <a:chExt cx="4393059" cy="2886091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4062C1C-6F70-C1E2-7078-E580DD4279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82409" y="1905000"/>
              <a:ext cx="2135087" cy="442627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72ECA21-E668-9211-6801-C31781AB22AF}"/>
                </a:ext>
              </a:extLst>
            </p:cNvPr>
            <p:cNvGrpSpPr/>
            <p:nvPr/>
          </p:nvGrpSpPr>
          <p:grpSpPr>
            <a:xfrm>
              <a:off x="1474341" y="1264573"/>
              <a:ext cx="4393059" cy="2886091"/>
              <a:chOff x="1474341" y="1112173"/>
              <a:chExt cx="4393059" cy="2886091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F8BD89F-60B6-53A5-91BA-C2A0C558886A}"/>
                  </a:ext>
                </a:extLst>
              </p:cNvPr>
              <p:cNvSpPr/>
              <p:nvPr/>
            </p:nvSpPr>
            <p:spPr>
              <a:xfrm>
                <a:off x="1676400" y="1295400"/>
                <a:ext cx="1524000" cy="2702864"/>
              </a:xfrm>
              <a:prstGeom prst="ellipse">
                <a:avLst/>
              </a:prstGeom>
              <a:ln w="38100">
                <a:solidFill>
                  <a:srgbClr val="FFC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algn="l"/>
                <a:endParaRPr lang="en-CA" sz="2800" dirty="0">
                  <a:latin typeface="+mj-lt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DA0E149-9905-2E38-B44E-A7AA065285E8}"/>
                  </a:ext>
                </a:extLst>
              </p:cNvPr>
              <p:cNvSpPr/>
              <p:nvPr/>
            </p:nvSpPr>
            <p:spPr>
              <a:xfrm>
                <a:off x="2296274" y="1443719"/>
                <a:ext cx="609600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altLang="en-US" sz="2800" dirty="0">
                    <a:solidFill>
                      <a:srgbClr val="FFC000"/>
                    </a:solidFill>
                    <a:cs typeface="Arial" charset="0"/>
                  </a:rPr>
                  <a:t>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altLang="en-US" sz="2800" dirty="0">
                    <a:solidFill>
                      <a:srgbClr val="FFC000"/>
                    </a:solidFill>
                    <a:cs typeface="Arial" charset="0"/>
                  </a:rPr>
                  <a:t>b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altLang="en-US" sz="2800" dirty="0">
                    <a:solidFill>
                      <a:srgbClr val="FFC000"/>
                    </a:solidFill>
                    <a:cs typeface="Arial" charset="0"/>
                  </a:rPr>
                  <a:t>c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altLang="en-US" sz="2800" dirty="0">
                    <a:solidFill>
                      <a:srgbClr val="FFC000"/>
                    </a:solidFill>
                    <a:cs typeface="Arial" charset="0"/>
                  </a:rPr>
                  <a:t>d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altLang="en-US" sz="2800" dirty="0">
                    <a:solidFill>
                      <a:srgbClr val="FFC000"/>
                    </a:solidFill>
                    <a:cs typeface="Arial" charset="0"/>
                  </a:rPr>
                  <a:t>e</a:t>
                </a: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D52A1D4-E4C0-4CD4-2F88-3104E0D7C4F5}"/>
                  </a:ext>
                </a:extLst>
              </p:cNvPr>
              <p:cNvSpPr/>
              <p:nvPr/>
            </p:nvSpPr>
            <p:spPr>
              <a:xfrm>
                <a:off x="4191000" y="1285220"/>
                <a:ext cx="1676400" cy="1991380"/>
              </a:xfrm>
              <a:prstGeom prst="ellipse">
                <a:avLst/>
              </a:prstGeom>
              <a:ln w="38100">
                <a:solidFill>
                  <a:srgbClr val="FFC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algn="l"/>
                <a:endParaRPr lang="en-CA" sz="2800" dirty="0">
                  <a:latin typeface="+mj-lt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0752A11-E909-56D0-87EC-FD1A3D82F5FA}"/>
                  </a:ext>
                </a:extLst>
              </p:cNvPr>
              <p:cNvSpPr/>
              <p:nvPr/>
            </p:nvSpPr>
            <p:spPr>
              <a:xfrm>
                <a:off x="4810874" y="1433539"/>
                <a:ext cx="609600" cy="1538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altLang="en-US" sz="2800" dirty="0">
                    <a:solidFill>
                      <a:srgbClr val="FFC000"/>
                    </a:solidFill>
                    <a:cs typeface="Arial" charset="0"/>
                  </a:rPr>
                  <a:t>1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altLang="en-US" sz="2800" dirty="0">
                    <a:solidFill>
                      <a:srgbClr val="FFC000"/>
                    </a:solidFill>
                    <a:cs typeface="Arial" charset="0"/>
                  </a:rPr>
                  <a:t>2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altLang="en-US" sz="2800" dirty="0">
                    <a:solidFill>
                      <a:srgbClr val="FFC000"/>
                    </a:solidFill>
                    <a:cs typeface="Arial" charset="0"/>
                  </a:rPr>
                  <a:t>3</a:t>
                </a:r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EE950D37-0D00-0634-D654-2421E8CD06F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611466" y="1752600"/>
                <a:ext cx="2199408" cy="44262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B5445632-44AC-1AAD-DCB5-9651190EDE3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621858" y="1752600"/>
                <a:ext cx="2199408" cy="442627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D98602EC-E5F9-F2CF-9034-EE483CFAA74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557896" y="1752600"/>
                <a:ext cx="2242586" cy="8930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96E0DB7-8DC4-B7EE-137D-9B40AFA9955C}"/>
                  </a:ext>
                </a:extLst>
              </p:cNvPr>
              <p:cNvSpPr txBox="1"/>
              <p:nvPr/>
            </p:nvSpPr>
            <p:spPr>
              <a:xfrm>
                <a:off x="1474341" y="1132820"/>
                <a:ext cx="762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kern="0" dirty="0">
                    <a:solidFill>
                      <a:srgbClr val="FFC000"/>
                    </a:solidFill>
                  </a:rPr>
                  <a:t>A</a:t>
                </a:r>
                <a:endParaRPr lang="en-CA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21D7DAD-42B7-698C-149B-F9AFC0F91E2B}"/>
                  </a:ext>
                </a:extLst>
              </p:cNvPr>
              <p:cNvSpPr txBox="1"/>
              <p:nvPr/>
            </p:nvSpPr>
            <p:spPr>
              <a:xfrm>
                <a:off x="4003496" y="1112173"/>
                <a:ext cx="762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kern="0" dirty="0">
                    <a:solidFill>
                      <a:srgbClr val="FFC000"/>
                    </a:solidFill>
                  </a:rPr>
                  <a:t>B</a:t>
                </a:r>
                <a:endParaRPr lang="en-CA" dirty="0">
                  <a:solidFill>
                    <a:srgbClr val="FFC000"/>
                  </a:solidFill>
                </a:endParaRPr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9A3DF513-C215-FB42-5B78-0D11F8F17A8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611466" y="2720991"/>
                <a:ext cx="2199408" cy="475084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EEC4E0B8-3BD8-06DB-DF5E-AF34317600B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595996" y="2720991"/>
                <a:ext cx="2214878" cy="100084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E258093-42E4-C4E7-5247-FB9EA495530A}"/>
                </a:ext>
              </a:extLst>
            </p:cNvPr>
            <p:cNvSpPr txBox="1"/>
            <p:nvPr/>
          </p:nvSpPr>
          <p:spPr>
            <a:xfrm>
              <a:off x="3505200" y="1396425"/>
              <a:ext cx="762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2800" kern="0" dirty="0">
                  <a:solidFill>
                    <a:srgbClr val="FFC000"/>
                  </a:solidFill>
                </a:rPr>
                <a:t>f</a:t>
              </a:r>
              <a:endParaRPr lang="en-CA" sz="28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E6BD0F8-BC68-1974-32FC-1F85C2A42B3A}"/>
              </a:ext>
            </a:extLst>
          </p:cNvPr>
          <p:cNvGrpSpPr/>
          <p:nvPr/>
        </p:nvGrpSpPr>
        <p:grpSpPr>
          <a:xfrm>
            <a:off x="1227164" y="3464270"/>
            <a:ext cx="645728" cy="2494570"/>
            <a:chOff x="1227164" y="3464270"/>
            <a:chExt cx="645728" cy="249457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9AE98D2-FA9E-34ED-48AB-995ED5D20472}"/>
                </a:ext>
              </a:extLst>
            </p:cNvPr>
            <p:cNvSpPr/>
            <p:nvPr/>
          </p:nvSpPr>
          <p:spPr bwMode="auto">
            <a:xfrm>
              <a:off x="1227164" y="4011329"/>
              <a:ext cx="609599" cy="1000849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D28A4EE-CFC3-1359-4FB9-B1C2A7F228E6}"/>
                </a:ext>
              </a:extLst>
            </p:cNvPr>
            <p:cNvSpPr/>
            <p:nvPr/>
          </p:nvSpPr>
          <p:spPr bwMode="auto">
            <a:xfrm>
              <a:off x="1239520" y="4957991"/>
              <a:ext cx="609599" cy="1000849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64CA7E2-5257-3E7E-3913-0EF320182EF1}"/>
                </a:ext>
              </a:extLst>
            </p:cNvPr>
            <p:cNvSpPr/>
            <p:nvPr/>
          </p:nvSpPr>
          <p:spPr bwMode="auto">
            <a:xfrm>
              <a:off x="1263293" y="3464270"/>
              <a:ext cx="609599" cy="580774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69" name="Rectangle 3">
            <a:extLst>
              <a:ext uri="{FF2B5EF4-FFF2-40B4-BE49-F238E27FC236}">
                <a16:creationId xmlns:a16="http://schemas.microsoft.com/office/drawing/2014/main" id="{BE9D7B3D-3596-12E2-607F-BB6E52305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1955" y="3307427"/>
            <a:ext cx="6324600" cy="55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latin typeface="Times New Roman" pitchFamily="18" charset="0"/>
              </a:rPr>
              <a:t>The cost of the house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latin typeface="Times New Roman" pitchFamily="18" charset="0"/>
              </a:rPr>
              <a:t>The grade of the student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latin typeface="Times New Roman" pitchFamily="18" charset="0"/>
              </a:rPr>
              <a:t>The size of the object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latin typeface="Times New Roman" pitchFamily="18" charset="0"/>
              </a:rPr>
              <a:t>The country of citizenship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09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BC14771-B9B5-4A60-B2D4-F0BA18B40616}"/>
              </a:ext>
            </a:extLst>
          </p:cNvPr>
          <p:cNvGrpSpPr/>
          <p:nvPr/>
        </p:nvGrpSpPr>
        <p:grpSpPr>
          <a:xfrm>
            <a:off x="-228600" y="2385437"/>
            <a:ext cx="10266680" cy="7215763"/>
            <a:chOff x="-228600" y="2385437"/>
            <a:chExt cx="10266680" cy="721576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01C978E-6E6B-EAC7-4F0C-D20CA6352A5C}"/>
                </a:ext>
              </a:extLst>
            </p:cNvPr>
            <p:cNvSpPr/>
            <p:nvPr/>
          </p:nvSpPr>
          <p:spPr>
            <a:xfrm>
              <a:off x="812800" y="2385437"/>
              <a:ext cx="8014276" cy="5262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 dirty="0">
                  <a:solidFill>
                    <a:schemeClr val="tx2"/>
                  </a:solidFill>
                  <a:latin typeface="Times New Roman" pitchFamily="18" charset="0"/>
                </a:rPr>
                <a:t> </a:t>
              </a:r>
              <a:endParaRPr lang="en-US" altLang="en-US" sz="2400" dirty="0">
                <a:latin typeface="Times New Roman" pitchFamily="18" charset="0"/>
              </a:endParaRP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en-CA" altLang="en-US" sz="2400" dirty="0">
                <a:solidFill>
                  <a:srgbClr val="FFC000"/>
                </a:solidFill>
                <a:latin typeface="Times New Roman" pitchFamily="18" charset="0"/>
              </a:endParaRP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en-CA" altLang="en-US" sz="2400" dirty="0">
                <a:solidFill>
                  <a:srgbClr val="FFC000"/>
                </a:solidFill>
                <a:latin typeface="Times New Roman" pitchFamily="18" charset="0"/>
              </a:endParaRP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en-CA" altLang="en-US" sz="2400" dirty="0">
                <a:solidFill>
                  <a:srgbClr val="FFC000"/>
                </a:solidFill>
                <a:latin typeface="Times New Roman" pitchFamily="18" charset="0"/>
              </a:endParaRP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en-US" altLang="en-US" sz="2400" dirty="0">
                <a:solidFill>
                  <a:srgbClr val="FFC000"/>
                </a:solidFill>
                <a:latin typeface="Times New Roman" pitchFamily="18" charset="0"/>
              </a:endParaRP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en-CA" altLang="en-US" sz="2400" dirty="0">
                <a:solidFill>
                  <a:srgbClr val="FFC000"/>
                </a:solidFill>
                <a:latin typeface="Times New Roman" pitchFamily="18" charset="0"/>
              </a:endParaRP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en-CA" altLang="en-US" sz="2400" dirty="0">
                <a:solidFill>
                  <a:srgbClr val="FFC000"/>
                </a:solidFill>
                <a:latin typeface="Times New Roman" pitchFamily="18" charset="0"/>
              </a:endParaRP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en-CA" altLang="en-US" sz="2400" dirty="0">
                <a:solidFill>
                  <a:srgbClr val="FFC000"/>
                </a:solidFill>
                <a:latin typeface="Times New Roman" pitchFamily="18" charset="0"/>
              </a:endParaRP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CA" altLang="en-US" sz="2400" dirty="0">
                  <a:solidFill>
                    <a:srgbClr val="FFC000"/>
                  </a:solidFill>
                  <a:latin typeface="Times New Roman" pitchFamily="18" charset="0"/>
                </a:rPr>
                <a:t>R</a:t>
              </a:r>
              <a:r>
                <a:rPr lang="en-CA" altLang="en-US" sz="2400" baseline="-25000" dirty="0">
                  <a:solidFill>
                    <a:srgbClr val="FFC000"/>
                  </a:solidFill>
                  <a:latin typeface="Times New Roman" pitchFamily="18" charset="0"/>
                </a:rPr>
                <a:t>5</a:t>
              </a:r>
              <a:r>
                <a:rPr lang="en-CA" altLang="en-US" sz="2400" dirty="0">
                  <a:solidFill>
                    <a:srgbClr val="FFC000"/>
                  </a:solidFill>
                  <a:latin typeface="Times New Roman" pitchFamily="18" charset="0"/>
                </a:rPr>
                <a:t> =  { </a:t>
              </a:r>
              <a:r>
                <a:rPr lang="en-CA" altLang="en-US" sz="2400" dirty="0" err="1">
                  <a:solidFill>
                    <a:srgbClr val="FFC000"/>
                  </a:solidFill>
                  <a:latin typeface="Times New Roman" pitchFamily="18" charset="0"/>
                </a:rPr>
                <a:t>x~y</a:t>
              </a:r>
              <a:r>
                <a:rPr lang="en-CA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| |x|=|y| </a:t>
              </a:r>
              <a:r>
                <a:rPr lang="en-US" altLang="en-US" sz="2400" dirty="0">
                  <a:solidFill>
                    <a:srgbClr val="FFC000"/>
                  </a:solidFill>
                  <a:latin typeface="Times New Roman" pitchFamily="18" charset="0"/>
                </a:rPr>
                <a:t>}</a:t>
              </a:r>
              <a:endPara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CA" altLang="en-US" sz="2400" dirty="0">
                  <a:solidFill>
                    <a:srgbClr val="FFC000"/>
                  </a:solidFill>
                  <a:latin typeface="Times New Roman" pitchFamily="18" charset="0"/>
                </a:rPr>
                <a:t>R</a:t>
              </a:r>
              <a:r>
                <a:rPr lang="en-CA" altLang="en-US" sz="2400" baseline="-25000" dirty="0">
                  <a:solidFill>
                    <a:srgbClr val="FFC000"/>
                  </a:solidFill>
                  <a:latin typeface="Times New Roman" pitchFamily="18" charset="0"/>
                </a:rPr>
                <a:t>7</a:t>
              </a:r>
              <a:r>
                <a:rPr lang="en-CA" altLang="en-US" sz="2400" dirty="0">
                  <a:solidFill>
                    <a:srgbClr val="FFC000"/>
                  </a:solidFill>
                  <a:latin typeface="Times New Roman" pitchFamily="18" charset="0"/>
                </a:rPr>
                <a:t> =  { </a:t>
              </a:r>
              <a:r>
                <a:rPr lang="en-CA" altLang="en-US" sz="2400" dirty="0" err="1">
                  <a:solidFill>
                    <a:srgbClr val="FFC000"/>
                  </a:solidFill>
                  <a:latin typeface="Times New Roman" pitchFamily="18" charset="0"/>
                </a:rPr>
                <a:t>x~y</a:t>
              </a:r>
              <a:r>
                <a:rPr lang="en-CA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|  x=y </a:t>
              </a:r>
              <a:r>
                <a:rPr lang="en-US" altLang="en-US" sz="2400" dirty="0">
                  <a:solidFill>
                    <a:srgbClr val="FFC000"/>
                  </a:solidFill>
                  <a:latin typeface="Times New Roman" pitchFamily="18" charset="0"/>
                </a:rPr>
                <a:t>}</a:t>
              </a: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CA" altLang="en-US" sz="2400" dirty="0">
                  <a:solidFill>
                    <a:srgbClr val="FFC000"/>
                  </a:solidFill>
                  <a:latin typeface="Times New Roman" pitchFamily="18" charset="0"/>
                </a:rPr>
                <a:t>R</a:t>
              </a:r>
              <a:r>
                <a:rPr lang="en-CA" altLang="en-US" sz="2400" baseline="-25000" dirty="0">
                  <a:solidFill>
                    <a:srgbClr val="FFC000"/>
                  </a:solidFill>
                  <a:latin typeface="Times New Roman" pitchFamily="18" charset="0"/>
                </a:rPr>
                <a:t>9</a:t>
              </a:r>
              <a:r>
                <a:rPr lang="en-CA" altLang="en-US" sz="2400" dirty="0">
                  <a:solidFill>
                    <a:srgbClr val="FFC000"/>
                  </a:solidFill>
                  <a:latin typeface="Times New Roman" pitchFamily="18" charset="0"/>
                </a:rPr>
                <a:t> =  { </a:t>
              </a:r>
              <a:r>
                <a:rPr lang="en-CA" altLang="en-US" sz="2400" dirty="0" err="1">
                  <a:solidFill>
                    <a:srgbClr val="FFC000"/>
                  </a:solidFill>
                  <a:latin typeface="Times New Roman" pitchFamily="18" charset="0"/>
                </a:rPr>
                <a:t>x~y</a:t>
              </a:r>
              <a:r>
                <a:rPr lang="en-CA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| x </a:t>
              </a:r>
              <a:r>
                <a:rPr lang="en-US" sz="2400" dirty="0">
                  <a:solidFill>
                    <a:srgbClr val="FFC000"/>
                  </a:solidFill>
                  <a:latin typeface="Times New Roman" pitchFamily="18" charset="0"/>
                  <a:cs typeface="Arial" charset="0"/>
                </a:rPr>
                <a:t>~</a:t>
              </a:r>
              <a:r>
                <a:rPr lang="en-US" sz="2400" baseline="-25000" dirty="0">
                  <a:solidFill>
                    <a:srgbClr val="FFC000"/>
                  </a:solidFill>
                  <a:latin typeface="Times New Roman" pitchFamily="18" charset="0"/>
                  <a:cs typeface="Arial" charset="0"/>
                </a:rPr>
                <a:t>mod 5</a:t>
              </a:r>
              <a:r>
                <a:rPr lang="en-CA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y </a:t>
              </a:r>
              <a:br>
                <a:rPr lang="en-CA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</a:br>
              <a:r>
                <a:rPr lang="en-CA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                     ie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 $</a:t>
              </a:r>
              <a:r>
                <a:rPr lang="en-CA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int k, y=x+5k </a:t>
              </a:r>
              <a:r>
                <a:rPr lang="en-US" altLang="en-US" sz="2400" dirty="0">
                  <a:solidFill>
                    <a:srgbClr val="FFC000"/>
                  </a:solidFill>
                  <a:latin typeface="Times New Roman" pitchFamily="18" charset="0"/>
                </a:rPr>
                <a:t>}</a:t>
              </a: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4" name="Content Placeholder 10">
              <a:extLst>
                <a:ext uri="{FF2B5EF4-FFF2-40B4-BE49-F238E27FC236}">
                  <a16:creationId xmlns:a16="http://schemas.microsoft.com/office/drawing/2014/main" id="{91246EA0-2F64-5D3B-A610-1412ACAFF5AE}"/>
                </a:ext>
              </a:extLst>
            </p:cNvPr>
            <p:cNvSpPr txBox="1">
              <a:spLocks/>
            </p:cNvSpPr>
            <p:nvPr/>
          </p:nvSpPr>
          <p:spPr>
            <a:xfrm>
              <a:off x="4573560" y="3172083"/>
              <a:ext cx="4951440" cy="1828800"/>
            </a:xfrm>
            <a:prstGeom prst="rect">
              <a:avLst/>
            </a:prstGeom>
          </p:spPr>
          <p:txBody>
            <a:bodyPr/>
            <a:lstStyle>
              <a:lvl1pPr marL="257175" indent="-257175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57213" indent="-214313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8572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2001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4pPr>
              <a:lvl5pPr marL="15430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5pPr>
              <a:lvl6pPr marL="18859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6pPr>
              <a:lvl7pPr marL="22288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7pPr>
              <a:lvl8pPr marL="25717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8pPr>
              <a:lvl9pPr marL="29146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en-US" sz="2400" b="0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</a:rPr>
                <a:t> Symmetric</a:t>
              </a:r>
            </a:p>
            <a:p>
              <a:pPr marL="0" lvl="0" indent="0">
                <a:buNone/>
                <a:defRPr/>
              </a:pPr>
              <a:r>
                <a:rPr lang="en-US" dirty="0">
                  <a:solidFill>
                    <a:srgbClr val="00FF00"/>
                  </a:solidFill>
                </a:rPr>
                <a:t>             </a:t>
              </a:r>
              <a:r>
                <a:rPr lang="en-US" dirty="0">
                  <a:solidFill>
                    <a:schemeClr val="tx2"/>
                  </a:solidFill>
                </a:rPr>
                <a:t>Anti-Symmetric</a:t>
              </a:r>
              <a:endParaRPr lang="en-US" dirty="0">
                <a:solidFill>
                  <a:schemeClr val="tx2"/>
                </a:solidFill>
                <a:latin typeface="+mj-lt"/>
              </a:endParaRPr>
            </a:p>
            <a:p>
              <a:pPr marL="0" lvl="0" indent="0">
                <a:buNone/>
                <a:defRPr/>
              </a:pPr>
              <a:r>
                <a:rPr kumimoji="0" lang="en-IN" sz="2400" b="0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</a:rPr>
                <a:t>                      </a:t>
              </a:r>
              <a:r>
                <a:rPr kumimoji="0" lang="en-IN" sz="2400" b="0" strike="noStrike" kern="0" cap="none" spc="0" normalizeH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</a:rPr>
                <a:t> </a:t>
              </a:r>
              <a:r>
                <a:rPr kumimoji="0" lang="en-IN" sz="2400" b="0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</a:rPr>
                <a:t>Transitive</a:t>
              </a:r>
              <a:endParaRPr lang="en-CA" altLang="en-US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lvl="0" indent="0">
                <a:buNone/>
                <a:defRPr/>
              </a:pPr>
              <a:r>
                <a:rPr kumimoji="0" lang="en-US" sz="2400" b="0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</a:rPr>
                <a:t>                                  Reflexive</a:t>
              </a:r>
              <a:endPara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70A62A18-BF53-E838-32D3-ADDB3ED23AD0}"/>
                </a:ext>
              </a:extLst>
            </p:cNvPr>
            <p:cNvSpPr/>
            <p:nvPr/>
          </p:nvSpPr>
          <p:spPr bwMode="auto">
            <a:xfrm>
              <a:off x="6802120" y="4467483"/>
              <a:ext cx="288000" cy="838200"/>
            </a:xfrm>
            <a:prstGeom prst="downArrow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0F3C0119-A81B-D541-C826-1468AFEB9433}"/>
                </a:ext>
              </a:extLst>
            </p:cNvPr>
            <p:cNvSpPr/>
            <p:nvPr/>
          </p:nvSpPr>
          <p:spPr bwMode="auto">
            <a:xfrm>
              <a:off x="6016280" y="4010283"/>
              <a:ext cx="288000" cy="1315720"/>
            </a:xfrm>
            <a:prstGeom prst="downArrow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31FF12CC-D3C8-8D04-E76C-22B8DA1A8C1C}"/>
                </a:ext>
              </a:extLst>
            </p:cNvPr>
            <p:cNvSpPr/>
            <p:nvPr/>
          </p:nvSpPr>
          <p:spPr bwMode="auto">
            <a:xfrm>
              <a:off x="5213640" y="3629283"/>
              <a:ext cx="288000" cy="1696720"/>
            </a:xfrm>
            <a:prstGeom prst="downArrow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07655B11-FAE5-4956-DC04-4A8DBBCB7223}"/>
                </a:ext>
              </a:extLst>
            </p:cNvPr>
            <p:cNvSpPr/>
            <p:nvPr/>
          </p:nvSpPr>
          <p:spPr bwMode="auto">
            <a:xfrm>
              <a:off x="7606320" y="4913284"/>
              <a:ext cx="232120" cy="386397"/>
            </a:xfrm>
            <a:prstGeom prst="downArrow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Content Placeholder 10">
              <a:extLst>
                <a:ext uri="{FF2B5EF4-FFF2-40B4-BE49-F238E27FC236}">
                  <a16:creationId xmlns:a16="http://schemas.microsoft.com/office/drawing/2014/main" id="{A4B9F400-BC1B-46C9-BB8A-4E74E8A7AC21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192403"/>
              <a:ext cx="4485640" cy="1828800"/>
            </a:xfrm>
            <a:prstGeom prst="rect">
              <a:avLst/>
            </a:prstGeom>
          </p:spPr>
          <p:txBody>
            <a:bodyPr/>
            <a:lstStyle>
              <a:lvl1pPr marL="257175" indent="-257175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57213" indent="-214313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8572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2001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4pPr>
              <a:lvl5pPr marL="15430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5pPr>
              <a:lvl6pPr marL="18859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6pPr>
              <a:lvl7pPr marL="22288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7pPr>
              <a:lvl8pPr marL="25717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8pPr>
              <a:lvl9pPr marL="29146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r">
                <a:buNone/>
                <a:defRPr/>
              </a:pPr>
              <a:r>
                <a:rPr lang="el-GR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x</a:t>
              </a:r>
              <a:r>
                <a:rPr lang="en-US" altLang="en-US" sz="2400" dirty="0">
                  <a:solidFill>
                    <a:srgbClr val="FFC000"/>
                  </a:solidFill>
                  <a:latin typeface="Times New Roman" pitchFamily="18" charset="0"/>
                </a:rPr>
                <a:t>,y</a:t>
              </a:r>
              <a:r>
                <a:rPr lang="el-GR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R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</a:rPr>
                <a:t> 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r>
                <a:rPr lang="en-CA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y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</a:rPr>
                <a:t>,x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R</a:t>
              </a:r>
            </a:p>
            <a:p>
              <a:pPr marL="0" lvl="0" indent="0" algn="r">
                <a:buNone/>
                <a:defRPr/>
              </a:pPr>
              <a:r>
                <a:rPr lang="en-IN" kern="0" dirty="0">
                  <a:solidFill>
                    <a:srgbClr val="FFC000"/>
                  </a:solidFill>
                  <a:latin typeface="+mj-lt"/>
                </a:rPr>
                <a:t>[</a:t>
              </a:r>
              <a:r>
                <a:rPr lang="el-GR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x</a:t>
              </a:r>
              <a:r>
                <a:rPr lang="en-US" altLang="en-US" sz="2400" dirty="0">
                  <a:solidFill>
                    <a:srgbClr val="FFC000"/>
                  </a:solidFill>
                  <a:latin typeface="Times New Roman" pitchFamily="18" charset="0"/>
                </a:rPr>
                <a:t>,y</a:t>
              </a:r>
              <a:r>
                <a:rPr lang="el-GR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R</a:t>
              </a:r>
              <a:r>
                <a:rPr lang="en-CA" altLang="en-US" dirty="0">
                  <a:solidFill>
                    <a:srgbClr val="FFC000"/>
                  </a:solidFill>
                  <a:latin typeface="+mj-lt"/>
                </a:rPr>
                <a:t>  &amp; </a:t>
              </a:r>
              <a:r>
                <a:rPr lang="en-US" dirty="0">
                  <a:solidFill>
                    <a:srgbClr val="FFC000"/>
                  </a:solidFill>
                  <a:latin typeface="+mj-lt"/>
                  <a:cs typeface="Arial" panose="020B0604020202020204" pitchFamily="34" charset="0"/>
                </a:rPr>
                <a:t>x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≠</a:t>
              </a:r>
              <a:r>
                <a:rPr lang="en-US" dirty="0">
                  <a:solidFill>
                    <a:srgbClr val="FFC000"/>
                  </a:solidFill>
                  <a:latin typeface="+mj-lt"/>
                  <a:cs typeface="Arial" panose="020B0604020202020204" pitchFamily="34" charset="0"/>
                </a:rPr>
                <a:t>y]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 </a:t>
              </a:r>
              <a:r>
                <a:rPr lang="en-CA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 err="1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y</a:t>
              </a:r>
              <a:r>
                <a:rPr lang="en-US" altLang="en-US" dirty="0" err="1">
                  <a:solidFill>
                    <a:srgbClr val="FFC000"/>
                  </a:solidFill>
                  <a:latin typeface="+mj-lt"/>
                </a:rPr>
                <a:t>,x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l-GR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</a:t>
              </a:r>
              <a:r>
                <a:rPr lang="en-CA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R  </a:t>
              </a:r>
              <a:endParaRPr lang="en-US" dirty="0">
                <a:solidFill>
                  <a:srgbClr val="FFC000"/>
                </a:solidFill>
                <a:latin typeface="+mj-lt"/>
              </a:endParaRPr>
            </a:p>
            <a:p>
              <a:pPr marL="0" lvl="0" indent="0" algn="r">
                <a:buNone/>
                <a:defRPr/>
              </a:pPr>
              <a:r>
                <a:rPr kumimoji="0" lang="en-IN" sz="2400" b="0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/>
                </a:rPr>
                <a:t>[</a:t>
              </a:r>
              <a:r>
                <a:rPr lang="el-GR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x</a:t>
              </a:r>
              <a:r>
                <a:rPr lang="en-US" altLang="en-US" sz="2400" dirty="0">
                  <a:solidFill>
                    <a:srgbClr val="FFC000"/>
                  </a:solidFill>
                  <a:latin typeface="Times New Roman" pitchFamily="18" charset="0"/>
                </a:rPr>
                <a:t>,y</a:t>
              </a:r>
              <a:r>
                <a:rPr lang="el-GR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</a:rPr>
                <a:t> </a:t>
              </a:r>
              <a:r>
                <a:rPr lang="en-CA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&amp; 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y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</a:rPr>
                <a:t>,z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R</a:t>
              </a:r>
              <a:r>
                <a:rPr lang="en-CA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] 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r>
                <a:rPr lang="en-CA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x</a:t>
              </a:r>
              <a:r>
                <a:rPr lang="en-US" altLang="en-US" dirty="0" err="1">
                  <a:solidFill>
                    <a:srgbClr val="FFC000"/>
                  </a:solidFill>
                  <a:latin typeface="Times New Roman" pitchFamily="18" charset="0"/>
                </a:rPr>
                <a:t>,z</a:t>
              </a:r>
              <a:r>
                <a:rPr lang="el-GR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R</a:t>
              </a:r>
              <a:r>
                <a:rPr lang="en-CA" altLang="en-US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</a:p>
            <a:p>
              <a:pPr marL="0" lvl="0" indent="0" algn="r">
                <a:buNone/>
                <a:defRPr/>
              </a:pPr>
              <a:r>
                <a:rPr lang="en-CA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     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dirty="0" err="1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x</a:t>
              </a:r>
              <a:r>
                <a:rPr lang="en-US" altLang="en-US" dirty="0" err="1">
                  <a:solidFill>
                    <a:srgbClr val="FFC000"/>
                  </a:solidFill>
                  <a:latin typeface="+mj-lt"/>
                </a:rPr>
                <a:t>,x</a:t>
              </a:r>
              <a:r>
                <a:rPr lang="el-GR" altLang="en-US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kern="0" dirty="0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</a:t>
              </a:r>
              <a:r>
                <a:rPr lang="en-CA" altLang="en-US" dirty="0">
                  <a:solidFill>
                    <a:srgbClr val="FFC000"/>
                  </a:solidFill>
                  <a:latin typeface="+mj-lt"/>
                  <a:sym typeface="Symbol" panose="05050102010706020507" pitchFamily="18" charset="2"/>
                </a:rPr>
                <a:t>R</a:t>
              </a:r>
              <a:endParaRPr kumimoji="0" lang="en-IN" sz="2400" b="0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B16ED13-3089-CBB2-FB94-95353B006835}"/>
                </a:ext>
              </a:extLst>
            </p:cNvPr>
            <p:cNvGrpSpPr/>
            <p:nvPr/>
          </p:nvGrpSpPr>
          <p:grpSpPr>
            <a:xfrm>
              <a:off x="-228600" y="5334000"/>
              <a:ext cx="10134600" cy="4267200"/>
              <a:chOff x="-228600" y="2895600"/>
              <a:chExt cx="10134600" cy="426720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81B8835-047F-E395-5209-14D43282465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-228600" y="2895600"/>
                <a:ext cx="101346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C29B312-AC77-34B7-EFE5-11AB651BA46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932680" y="2895600"/>
                <a:ext cx="0" cy="42672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F925451-837B-22A2-BC21-CF6DA7A30C3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765800" y="2895600"/>
                <a:ext cx="0" cy="42672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473ACB5-D54B-BA15-445F-0712E4B8E32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568440" y="2895600"/>
                <a:ext cx="0" cy="42672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1FA7B6F-033A-F667-E8DD-4D43F536A81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360920" y="2895600"/>
                <a:ext cx="0" cy="42672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2C6B52C-E5C3-A2CE-8992-143373A2A29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153400" y="2895600"/>
                <a:ext cx="0" cy="42672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3022BDE-A02F-018F-C634-9135EDBFC23E}"/>
                </a:ext>
              </a:extLst>
            </p:cNvPr>
            <p:cNvGrpSpPr/>
            <p:nvPr/>
          </p:nvGrpSpPr>
          <p:grpSpPr>
            <a:xfrm>
              <a:off x="5125720" y="5314910"/>
              <a:ext cx="2824970" cy="461665"/>
              <a:chOff x="5105400" y="4567535"/>
              <a:chExt cx="2824970" cy="461665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79A5105-C089-648D-A8B4-645F31E81819}"/>
                  </a:ext>
                </a:extLst>
              </p:cNvPr>
              <p:cNvSpPr txBox="1"/>
              <p:nvPr/>
            </p:nvSpPr>
            <p:spPr>
              <a:xfrm>
                <a:off x="5105400" y="4567535"/>
                <a:ext cx="4170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I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Y</a:t>
                </a:r>
                <a:endParaRPr lang="en-CA" sz="2400" dirty="0">
                  <a:solidFill>
                    <a:srgbClr val="00FF00"/>
                  </a:solidFill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98563C1-8C4C-B0A6-A69C-9E5960615230}"/>
                  </a:ext>
                </a:extLst>
              </p:cNvPr>
              <p:cNvSpPr txBox="1"/>
              <p:nvPr/>
            </p:nvSpPr>
            <p:spPr>
              <a:xfrm>
                <a:off x="5938520" y="4567535"/>
                <a:ext cx="4170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N" sz="2400" kern="0" dirty="0">
                    <a:solidFill>
                      <a:srgbClr val="FF0000"/>
                    </a:solidFill>
                  </a:rPr>
                  <a:t>N</a:t>
                </a:r>
                <a:endParaRPr lang="en-CA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5CB18B9-DE26-C885-FE3B-447C78B432D4}"/>
                  </a:ext>
                </a:extLst>
              </p:cNvPr>
              <p:cNvSpPr txBox="1"/>
              <p:nvPr/>
            </p:nvSpPr>
            <p:spPr>
              <a:xfrm>
                <a:off x="6731000" y="4567535"/>
                <a:ext cx="4170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I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Y</a:t>
                </a:r>
                <a:endParaRPr lang="en-CA" sz="2400" dirty="0">
                  <a:solidFill>
                    <a:srgbClr val="00FF00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AC54F5C-9615-8F45-4254-637CB5FEEF41}"/>
                  </a:ext>
                </a:extLst>
              </p:cNvPr>
              <p:cNvSpPr txBox="1"/>
              <p:nvPr/>
            </p:nvSpPr>
            <p:spPr>
              <a:xfrm>
                <a:off x="7513320" y="4567535"/>
                <a:ext cx="4170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I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Y</a:t>
                </a:r>
                <a:endParaRPr lang="en-CA" sz="2400" dirty="0">
                  <a:solidFill>
                    <a:srgbClr val="00FF00"/>
                  </a:solidFill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EBEFE34-EF99-C3E6-C146-EFD040D9AA65}"/>
                </a:ext>
              </a:extLst>
            </p:cNvPr>
            <p:cNvGrpSpPr/>
            <p:nvPr/>
          </p:nvGrpSpPr>
          <p:grpSpPr>
            <a:xfrm>
              <a:off x="5115560" y="5720695"/>
              <a:ext cx="2824970" cy="461665"/>
              <a:chOff x="5105400" y="4567535"/>
              <a:chExt cx="2824970" cy="461665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53CE1AB-7DF5-7DB3-8596-14492A9D0508}"/>
                  </a:ext>
                </a:extLst>
              </p:cNvPr>
              <p:cNvSpPr txBox="1"/>
              <p:nvPr/>
            </p:nvSpPr>
            <p:spPr>
              <a:xfrm>
                <a:off x="5105400" y="4567535"/>
                <a:ext cx="4170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I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Y</a:t>
                </a:r>
                <a:endParaRPr lang="en-CA" sz="2400" dirty="0">
                  <a:solidFill>
                    <a:srgbClr val="00FF00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BD1E231-4640-DFB4-07C8-445BF43676A8}"/>
                  </a:ext>
                </a:extLst>
              </p:cNvPr>
              <p:cNvSpPr txBox="1"/>
              <p:nvPr/>
            </p:nvSpPr>
            <p:spPr>
              <a:xfrm>
                <a:off x="5938520" y="4567535"/>
                <a:ext cx="4170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I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Y</a:t>
                </a:r>
                <a:endParaRPr lang="en-CA" sz="2400" dirty="0">
                  <a:solidFill>
                    <a:srgbClr val="00FF00"/>
                  </a:solidFill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AEC3D39-10F4-7711-BA5D-196E7342E0B6}"/>
                  </a:ext>
                </a:extLst>
              </p:cNvPr>
              <p:cNvSpPr txBox="1"/>
              <p:nvPr/>
            </p:nvSpPr>
            <p:spPr>
              <a:xfrm>
                <a:off x="6731000" y="4567535"/>
                <a:ext cx="4170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I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Y</a:t>
                </a:r>
                <a:endParaRPr lang="en-CA" sz="2400" dirty="0">
                  <a:solidFill>
                    <a:srgbClr val="00FF00"/>
                  </a:solidFill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9020C50-05BD-70FF-9CD1-97177B069C71}"/>
                  </a:ext>
                </a:extLst>
              </p:cNvPr>
              <p:cNvSpPr txBox="1"/>
              <p:nvPr/>
            </p:nvSpPr>
            <p:spPr>
              <a:xfrm>
                <a:off x="7513320" y="4567535"/>
                <a:ext cx="4170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I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Y</a:t>
                </a:r>
                <a:endParaRPr lang="en-CA" sz="2400" dirty="0">
                  <a:solidFill>
                    <a:srgbClr val="00FF00"/>
                  </a:solidFill>
                </a:endParaRPr>
              </a:p>
            </p:txBody>
          </p: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E344EA0-A0F3-AFD9-476E-33DFA77D5E92}"/>
                </a:ext>
              </a:extLst>
            </p:cNvPr>
            <p:cNvCxnSpPr/>
            <p:nvPr/>
          </p:nvCxnSpPr>
          <p:spPr bwMode="auto">
            <a:xfrm flipH="1">
              <a:off x="-152400" y="8241923"/>
              <a:ext cx="10134600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1BC6E91-5B36-D437-DAB6-8F9EB0660994}"/>
                </a:ext>
              </a:extLst>
            </p:cNvPr>
            <p:cNvCxnSpPr/>
            <p:nvPr/>
          </p:nvCxnSpPr>
          <p:spPr bwMode="auto">
            <a:xfrm flipH="1">
              <a:off x="-96520" y="8617843"/>
              <a:ext cx="10134600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3F23C11-FDBA-D25D-D9F0-712536A65D76}"/>
                </a:ext>
              </a:extLst>
            </p:cNvPr>
            <p:cNvGrpSpPr/>
            <p:nvPr/>
          </p:nvGrpSpPr>
          <p:grpSpPr>
            <a:xfrm>
              <a:off x="5125720" y="6142335"/>
              <a:ext cx="2824970" cy="461665"/>
              <a:chOff x="5105400" y="4567535"/>
              <a:chExt cx="2824970" cy="461665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D8BDA4E-AF94-C264-DE96-BBF6E942FBB9}"/>
                  </a:ext>
                </a:extLst>
              </p:cNvPr>
              <p:cNvSpPr txBox="1"/>
              <p:nvPr/>
            </p:nvSpPr>
            <p:spPr>
              <a:xfrm>
                <a:off x="5105400" y="4567535"/>
                <a:ext cx="4170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I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Y</a:t>
                </a:r>
                <a:endParaRPr lang="en-CA" sz="2400" dirty="0">
                  <a:solidFill>
                    <a:srgbClr val="00FF00"/>
                  </a:solidFill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C4804E6-4682-E4C0-91AC-85EF0F588476}"/>
                  </a:ext>
                </a:extLst>
              </p:cNvPr>
              <p:cNvSpPr txBox="1"/>
              <p:nvPr/>
            </p:nvSpPr>
            <p:spPr>
              <a:xfrm>
                <a:off x="5938520" y="4567535"/>
                <a:ext cx="4170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N" sz="2400" kern="0" dirty="0">
                    <a:solidFill>
                      <a:srgbClr val="FF0000"/>
                    </a:solidFill>
                  </a:rPr>
                  <a:t>N</a:t>
                </a:r>
                <a:endParaRPr lang="en-CA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6E698E1-7E36-85B8-D7A0-8A3E4A4E3ECE}"/>
                  </a:ext>
                </a:extLst>
              </p:cNvPr>
              <p:cNvSpPr txBox="1"/>
              <p:nvPr/>
            </p:nvSpPr>
            <p:spPr>
              <a:xfrm>
                <a:off x="6731000" y="4567535"/>
                <a:ext cx="4170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I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Y</a:t>
                </a:r>
                <a:endParaRPr lang="en-CA" sz="2400" dirty="0">
                  <a:solidFill>
                    <a:srgbClr val="00FF00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D9ED80-2DD0-F62A-6732-7C5478724430}"/>
                  </a:ext>
                </a:extLst>
              </p:cNvPr>
              <p:cNvSpPr txBox="1"/>
              <p:nvPr/>
            </p:nvSpPr>
            <p:spPr>
              <a:xfrm>
                <a:off x="7513320" y="4567535"/>
                <a:ext cx="4170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I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Y</a:t>
                </a:r>
                <a:endParaRPr lang="en-CA" sz="2400" dirty="0">
                  <a:solidFill>
                    <a:srgbClr val="00FF00"/>
                  </a:solidFill>
                </a:endParaRP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881EA8D-0868-2E9D-68B8-256E40243E3C}"/>
                </a:ext>
              </a:extLst>
            </p:cNvPr>
            <p:cNvCxnSpPr/>
            <p:nvPr/>
          </p:nvCxnSpPr>
          <p:spPr bwMode="auto">
            <a:xfrm flipH="1">
              <a:off x="-152400" y="5750560"/>
              <a:ext cx="10134600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294E049-EB05-3716-9115-538C10E9E887}"/>
                </a:ext>
              </a:extLst>
            </p:cNvPr>
            <p:cNvCxnSpPr/>
            <p:nvPr/>
          </p:nvCxnSpPr>
          <p:spPr bwMode="auto">
            <a:xfrm flipH="1">
              <a:off x="-96520" y="6126480"/>
              <a:ext cx="10134600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C189E3-96CF-716F-7B22-5DB727B0F598}"/>
              </a:ext>
            </a:extLst>
          </p:cNvPr>
          <p:cNvSpPr txBox="1">
            <a:spLocks/>
          </p:cNvSpPr>
          <p:nvPr/>
        </p:nvSpPr>
        <p:spPr bwMode="auto">
          <a:xfrm>
            <a:off x="457200" y="457200"/>
            <a:ext cx="8763000" cy="135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endParaRPr lang="en-US" b="1" kern="0">
              <a:latin typeface="+mj-lt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CA" kern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u~v:</a:t>
            </a:r>
            <a:r>
              <a:rPr lang="en-CA" kern="0">
                <a:solidFill>
                  <a:srgbClr val="E6E6E5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For our purpose, u and v are equivalent.</a:t>
            </a:r>
            <a:endParaRPr lang="en-CA" kern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kern="0" dirty="0">
              <a:latin typeface="+mj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D9F4F33-5B9A-9145-0BC7-58D6843CF49F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Equivalence Relations</a:t>
            </a:r>
            <a:endParaRPr kumimoji="0" lang="en-US" sz="33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70A5D929-B39C-85D6-95F9-65D9E9C187E1}"/>
              </a:ext>
            </a:extLst>
          </p:cNvPr>
          <p:cNvSpPr txBox="1">
            <a:spLocks/>
          </p:cNvSpPr>
          <p:nvPr/>
        </p:nvSpPr>
        <p:spPr>
          <a:xfrm>
            <a:off x="431800" y="1334164"/>
            <a:ext cx="8976360" cy="1180436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00"/>
                </a:solidFill>
                <a:latin typeface="Times New Roman"/>
              </a:rPr>
              <a:t>Equivalence Classes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: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The objects can be partitioned </a:t>
            </a:r>
            <a:b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</a:t>
            </a:r>
            <a:r>
              <a:rPr lang="en-IN" kern="0" noProof="0" dirty="0">
                <a:solidFill>
                  <a:srgbClr val="FFFFFF"/>
                </a:solidFill>
                <a:latin typeface="Times New Roman"/>
              </a:rPr>
              <a:t>putting all</a:t>
            </a:r>
            <a:r>
              <a:rPr lang="en-IN" kern="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IN" kern="0" noProof="0" dirty="0">
                <a:solidFill>
                  <a:srgbClr val="FFFFFF"/>
                </a:solidFill>
                <a:latin typeface="Times New Roman"/>
              </a:rPr>
              <a:t>“equivalent” object into the same class.  </a:t>
            </a:r>
            <a:r>
              <a:rPr lang="en-IN" sz="900" kern="0" dirty="0">
                <a:solidFill>
                  <a:srgbClr val="FFFFFF"/>
                </a:solidFill>
                <a:latin typeface="Times New Roman"/>
              </a:rPr>
              <a:t>  </a:t>
            </a:r>
          </a:p>
          <a:p>
            <a:pPr marL="0" indent="0">
              <a:buNone/>
              <a:defRPr/>
            </a:pP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</a:t>
            </a:r>
            <a:r>
              <a:rPr lang="en-US" dirty="0"/>
              <a:t>∀</a:t>
            </a:r>
            <a:r>
              <a:rPr lang="en-IN" dirty="0" err="1"/>
              <a:t>i</a:t>
            </a:r>
            <a: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IN" dirty="0"/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∀</a:t>
            </a:r>
            <a:r>
              <a:rPr kumimoji="0" lang="en-I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u,v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kumimoji="0" lang="en-I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anose="05050102010706020507" pitchFamily="18" charset="2"/>
              </a:rPr>
              <a:t>class</a:t>
            </a:r>
            <a:r>
              <a:rPr lang="en-IN" kern="0" baseline="-25000" dirty="0" err="1">
                <a:solidFill>
                  <a:srgbClr val="FFFFFF"/>
                </a:solidFill>
              </a:rPr>
              <a:t>i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I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u~v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ie for this purpose they are equivalent.</a:t>
            </a:r>
          </a:p>
          <a:p>
            <a:pPr marL="0" lvl="0" indent="0">
              <a:buNone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∀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kumimoji="0" lang="en-I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anose="05050102010706020507" pitchFamily="18" charset="2"/>
              </a:rPr>
              <a:t>class</a:t>
            </a:r>
            <a:r>
              <a:rPr lang="en-IN" kern="0" baseline="-25000" dirty="0" err="1">
                <a:solidFill>
                  <a:srgbClr val="FFFFFF"/>
                </a:solidFill>
              </a:rPr>
              <a:t>i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∀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kumimoji="0" lang="en-I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anose="05050102010706020507" pitchFamily="18" charset="2"/>
              </a:rPr>
              <a:t>class</a:t>
            </a:r>
            <a:r>
              <a:rPr lang="en-IN" kern="0" baseline="-25000" dirty="0" err="1">
                <a:solidFill>
                  <a:srgbClr val="FFFFFF"/>
                </a:solidFill>
              </a:rPr>
              <a:t>i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u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≁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v.</a:t>
            </a:r>
          </a:p>
        </p:txBody>
      </p:sp>
    </p:spTree>
    <p:extLst>
      <p:ext uri="{BB962C8B-B14F-4D97-AF65-F5344CB8AC3E}">
        <p14:creationId xmlns:p14="http://schemas.microsoft.com/office/powerpoint/2010/main" val="194364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C189E3-96CF-716F-7B22-5DB727B0F598}"/>
              </a:ext>
            </a:extLst>
          </p:cNvPr>
          <p:cNvSpPr txBox="1">
            <a:spLocks/>
          </p:cNvSpPr>
          <p:nvPr/>
        </p:nvSpPr>
        <p:spPr bwMode="auto">
          <a:xfrm>
            <a:off x="457200" y="457200"/>
            <a:ext cx="8763000" cy="135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endParaRPr lang="en-US" b="1" kern="0">
              <a:latin typeface="+mj-lt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CA" kern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u~v:</a:t>
            </a:r>
            <a:r>
              <a:rPr lang="en-CA" kern="0">
                <a:solidFill>
                  <a:srgbClr val="E6E6E5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For our purpose, u and v are equivalent.</a:t>
            </a:r>
            <a:endParaRPr lang="en-CA" kern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kern="0" dirty="0">
              <a:latin typeface="+mj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D9F4F33-5B9A-9145-0BC7-58D6843CF49F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Equivalence Relations</a:t>
            </a:r>
            <a:endParaRPr kumimoji="0" lang="en-US" sz="33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70A5D929-B39C-85D6-95F9-65D9E9C187E1}"/>
              </a:ext>
            </a:extLst>
          </p:cNvPr>
          <p:cNvSpPr txBox="1">
            <a:spLocks/>
          </p:cNvSpPr>
          <p:nvPr/>
        </p:nvSpPr>
        <p:spPr>
          <a:xfrm>
            <a:off x="431800" y="1334164"/>
            <a:ext cx="8976360" cy="1180436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00"/>
                </a:solidFill>
                <a:latin typeface="Times New Roman"/>
              </a:rPr>
              <a:t>Equivalence Classes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: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The objects can be partitioned </a:t>
            </a:r>
            <a:b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</a:t>
            </a:r>
            <a:r>
              <a:rPr lang="en-IN" kern="0" noProof="0" dirty="0">
                <a:solidFill>
                  <a:srgbClr val="FFFFFF"/>
                </a:solidFill>
                <a:latin typeface="Times New Roman"/>
              </a:rPr>
              <a:t>putting all</a:t>
            </a:r>
            <a:r>
              <a:rPr lang="en-IN" kern="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IN" kern="0" noProof="0" dirty="0">
                <a:solidFill>
                  <a:srgbClr val="FFFFFF"/>
                </a:solidFill>
                <a:latin typeface="Times New Roman"/>
              </a:rPr>
              <a:t>“equivalent” object into the same class.  </a:t>
            </a:r>
            <a:r>
              <a:rPr lang="en-IN" sz="900" kern="0" dirty="0">
                <a:solidFill>
                  <a:srgbClr val="FFFFFF"/>
                </a:solidFill>
                <a:latin typeface="Times New Roman"/>
              </a:rPr>
              <a:t>  </a:t>
            </a:r>
          </a:p>
          <a:p>
            <a:pPr marL="0" indent="0">
              <a:buNone/>
              <a:defRPr/>
            </a:pP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</a:t>
            </a:r>
            <a:r>
              <a:rPr lang="en-US" dirty="0"/>
              <a:t>∀</a:t>
            </a:r>
            <a:r>
              <a:rPr lang="en-IN" dirty="0" err="1"/>
              <a:t>i</a:t>
            </a:r>
            <a: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IN" dirty="0"/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∀</a:t>
            </a:r>
            <a:r>
              <a:rPr kumimoji="0" lang="en-I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u,v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kumimoji="0" lang="en-I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anose="05050102010706020507" pitchFamily="18" charset="2"/>
              </a:rPr>
              <a:t>class</a:t>
            </a:r>
            <a:r>
              <a:rPr lang="en-IN" kern="0" baseline="-25000" dirty="0" err="1">
                <a:solidFill>
                  <a:srgbClr val="FFFFFF"/>
                </a:solidFill>
              </a:rPr>
              <a:t>i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I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u~v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ie for this purpose they are equivalent.</a:t>
            </a:r>
          </a:p>
          <a:p>
            <a:pPr marL="0" lvl="0" indent="0">
              <a:buNone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∀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kumimoji="0" lang="en-I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anose="05050102010706020507" pitchFamily="18" charset="2"/>
              </a:rPr>
              <a:t>class</a:t>
            </a:r>
            <a:r>
              <a:rPr lang="en-IN" kern="0" baseline="-25000" dirty="0" err="1">
                <a:solidFill>
                  <a:srgbClr val="FFFFFF"/>
                </a:solidFill>
              </a:rPr>
              <a:t>i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∀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kumimoji="0" lang="en-I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anose="05050102010706020507" pitchFamily="18" charset="2"/>
              </a:rPr>
              <a:t>class</a:t>
            </a:r>
            <a:r>
              <a:rPr lang="en-IN" kern="0" baseline="-25000" dirty="0" err="1">
                <a:solidFill>
                  <a:srgbClr val="FFFFFF"/>
                </a:solidFill>
              </a:rPr>
              <a:t>i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u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≁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65BD00-8E50-F545-7231-B059C808B00E}"/>
              </a:ext>
            </a:extLst>
          </p:cNvPr>
          <p:cNvSpPr/>
          <p:nvPr/>
        </p:nvSpPr>
        <p:spPr>
          <a:xfrm>
            <a:off x="812800" y="2385437"/>
            <a:ext cx="80142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en-US" altLang="en-US" sz="2400" dirty="0"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5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 </a:t>
            </a:r>
            <a:r>
              <a:rPr lang="en-CA" altLang="en-US" sz="2400" dirty="0" err="1">
                <a:solidFill>
                  <a:srgbClr val="FFC000"/>
                </a:solidFill>
                <a:latin typeface="Times New Roman" pitchFamily="18" charset="0"/>
              </a:rPr>
              <a:t>x~y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|x|=|y|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}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21D43CB-F076-8C49-E100-B601AE27F2B0}"/>
              </a:ext>
            </a:extLst>
          </p:cNvPr>
          <p:cNvGrpSpPr/>
          <p:nvPr/>
        </p:nvGrpSpPr>
        <p:grpSpPr>
          <a:xfrm>
            <a:off x="1275080" y="3546054"/>
            <a:ext cx="5430520" cy="1874306"/>
            <a:chOff x="1275080" y="3256494"/>
            <a:chExt cx="5430520" cy="187430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D88DCC0-9B2D-FFC6-C6D9-01AE60ED2112}"/>
                </a:ext>
              </a:extLst>
            </p:cNvPr>
            <p:cNvGrpSpPr/>
            <p:nvPr/>
          </p:nvGrpSpPr>
          <p:grpSpPr>
            <a:xfrm>
              <a:off x="1275080" y="3749294"/>
              <a:ext cx="553720" cy="1381506"/>
              <a:chOff x="1275080" y="3368040"/>
              <a:chExt cx="553720" cy="1381506"/>
            </a:xfrm>
          </p:grpSpPr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B6A10C6C-DBAB-F771-D9E9-68164428CD7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371600" y="3391564"/>
                <a:ext cx="457200" cy="1357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8572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2001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4pPr>
                <a:lvl5pPr marL="15430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5pPr>
                <a:lvl6pPr marL="18859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6pPr>
                <a:lvl7pPr marL="22288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7pPr>
                <a:lvl8pPr marL="25717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8pPr>
                <a:lvl9pPr marL="29146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spcBef>
                    <a:spcPts val="0"/>
                  </a:spcBef>
                  <a:buFontTx/>
                  <a:buNone/>
                </a:pPr>
                <a:r>
                  <a:rPr lang="en-US" kern="0" dirty="0">
                    <a:latin typeface="+mj-lt"/>
                  </a:rPr>
                  <a:t>0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4B82BB7-7370-0304-CC2B-60E3629AE19C}"/>
                  </a:ext>
                </a:extLst>
              </p:cNvPr>
              <p:cNvSpPr/>
              <p:nvPr/>
            </p:nvSpPr>
            <p:spPr bwMode="auto">
              <a:xfrm>
                <a:off x="1275080" y="3368040"/>
                <a:ext cx="533400" cy="558546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D6D0A88-C2F8-63C0-4577-BD1FFFDBD31C}"/>
                </a:ext>
              </a:extLst>
            </p:cNvPr>
            <p:cNvGrpSpPr/>
            <p:nvPr/>
          </p:nvGrpSpPr>
          <p:grpSpPr>
            <a:xfrm>
              <a:off x="1905000" y="3276600"/>
              <a:ext cx="457200" cy="1469595"/>
              <a:chOff x="1371600" y="3279951"/>
              <a:chExt cx="457200" cy="1469595"/>
            </a:xfrm>
          </p:grpSpPr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AA35B24F-704F-1830-C3C9-40A6A1CA9D2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371600" y="3391564"/>
                <a:ext cx="457200" cy="1357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8572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2001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4pPr>
                <a:lvl5pPr marL="15430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5pPr>
                <a:lvl6pPr marL="18859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6pPr>
                <a:lvl7pPr marL="22288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7pPr>
                <a:lvl8pPr marL="25717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8pPr>
                <a:lvl9pPr marL="29146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spcBef>
                    <a:spcPts val="0"/>
                  </a:spcBef>
                  <a:buFontTx/>
                  <a:buNone/>
                </a:pPr>
                <a:r>
                  <a:rPr lang="en-US" kern="0" dirty="0">
                    <a:latin typeface="+mj-lt"/>
                  </a:rPr>
                  <a:t> 1</a:t>
                </a:r>
              </a:p>
              <a:p>
                <a:pPr marL="0" indent="0">
                  <a:spcBef>
                    <a:spcPts val="0"/>
                  </a:spcBef>
                  <a:buFontTx/>
                  <a:buNone/>
                </a:pPr>
                <a:endParaRPr lang="en-US" kern="0" dirty="0">
                  <a:latin typeface="+mj-lt"/>
                </a:endParaRPr>
              </a:p>
              <a:p>
                <a:pPr marL="0" indent="0">
                  <a:spcBef>
                    <a:spcPts val="0"/>
                  </a:spcBef>
                  <a:buFontTx/>
                  <a:buNone/>
                </a:pPr>
                <a:r>
                  <a:rPr lang="en-US" kern="0" dirty="0">
                    <a:latin typeface="+mj-lt"/>
                  </a:rPr>
                  <a:t>-1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76BE62C-B613-8091-6644-4AD89051D9A3}"/>
                  </a:ext>
                </a:extLst>
              </p:cNvPr>
              <p:cNvSpPr/>
              <p:nvPr/>
            </p:nvSpPr>
            <p:spPr bwMode="auto">
              <a:xfrm>
                <a:off x="1371600" y="3279951"/>
                <a:ext cx="457200" cy="146959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1423F5F-FB09-0CD9-AF88-77ABB3C7C7DC}"/>
                </a:ext>
              </a:extLst>
            </p:cNvPr>
            <p:cNvGrpSpPr/>
            <p:nvPr/>
          </p:nvGrpSpPr>
          <p:grpSpPr>
            <a:xfrm>
              <a:off x="2438400" y="3273249"/>
              <a:ext cx="457200" cy="1469595"/>
              <a:chOff x="1371600" y="3279951"/>
              <a:chExt cx="457200" cy="1469595"/>
            </a:xfrm>
          </p:grpSpPr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0F01B973-931E-5537-5C36-A4B33204186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371600" y="3391564"/>
                <a:ext cx="457200" cy="1357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8572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2001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4pPr>
                <a:lvl5pPr marL="15430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5pPr>
                <a:lvl6pPr marL="18859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6pPr>
                <a:lvl7pPr marL="22288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7pPr>
                <a:lvl8pPr marL="25717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8pPr>
                <a:lvl9pPr marL="29146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spcBef>
                    <a:spcPts val="0"/>
                  </a:spcBef>
                  <a:buFontTx/>
                  <a:buNone/>
                </a:pPr>
                <a:r>
                  <a:rPr lang="en-US" kern="0" dirty="0">
                    <a:latin typeface="+mj-lt"/>
                  </a:rPr>
                  <a:t> 2</a:t>
                </a:r>
              </a:p>
              <a:p>
                <a:pPr marL="0" indent="0">
                  <a:spcBef>
                    <a:spcPts val="0"/>
                  </a:spcBef>
                  <a:buFontTx/>
                  <a:buNone/>
                </a:pPr>
                <a:endParaRPr lang="en-US" kern="0" dirty="0">
                  <a:latin typeface="+mj-lt"/>
                </a:endParaRPr>
              </a:p>
              <a:p>
                <a:pPr marL="0" indent="0">
                  <a:spcBef>
                    <a:spcPts val="0"/>
                  </a:spcBef>
                  <a:buFontTx/>
                  <a:buNone/>
                </a:pPr>
                <a:r>
                  <a:rPr lang="en-US" kern="0" dirty="0">
                    <a:latin typeface="+mj-lt"/>
                  </a:rPr>
                  <a:t>-2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6A97A9A-C47D-D7ED-6504-AADD00A7A55B}"/>
                  </a:ext>
                </a:extLst>
              </p:cNvPr>
              <p:cNvSpPr/>
              <p:nvPr/>
            </p:nvSpPr>
            <p:spPr bwMode="auto">
              <a:xfrm>
                <a:off x="1371600" y="3279951"/>
                <a:ext cx="457200" cy="146959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80894EA-7CE6-48FE-38BA-F5EB3D3966AC}"/>
                </a:ext>
              </a:extLst>
            </p:cNvPr>
            <p:cNvGrpSpPr/>
            <p:nvPr/>
          </p:nvGrpSpPr>
          <p:grpSpPr>
            <a:xfrm>
              <a:off x="2971800" y="3269898"/>
              <a:ext cx="457200" cy="1469595"/>
              <a:chOff x="1371600" y="3279951"/>
              <a:chExt cx="457200" cy="1469595"/>
            </a:xfrm>
          </p:grpSpPr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ADF4C4EB-1337-A4FB-188E-D5A47645084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371600" y="3391564"/>
                <a:ext cx="457200" cy="1357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8572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2001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4pPr>
                <a:lvl5pPr marL="15430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5pPr>
                <a:lvl6pPr marL="18859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6pPr>
                <a:lvl7pPr marL="22288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7pPr>
                <a:lvl8pPr marL="25717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8pPr>
                <a:lvl9pPr marL="29146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spcBef>
                    <a:spcPts val="0"/>
                  </a:spcBef>
                  <a:buFontTx/>
                  <a:buNone/>
                </a:pPr>
                <a:r>
                  <a:rPr lang="en-US" kern="0" dirty="0">
                    <a:latin typeface="+mj-lt"/>
                  </a:rPr>
                  <a:t> 3</a:t>
                </a:r>
              </a:p>
              <a:p>
                <a:pPr marL="0" indent="0">
                  <a:spcBef>
                    <a:spcPts val="0"/>
                  </a:spcBef>
                  <a:buFontTx/>
                  <a:buNone/>
                </a:pPr>
                <a:endParaRPr lang="en-US" kern="0" dirty="0">
                  <a:latin typeface="+mj-lt"/>
                </a:endParaRPr>
              </a:p>
              <a:p>
                <a:pPr marL="0" indent="0">
                  <a:spcBef>
                    <a:spcPts val="0"/>
                  </a:spcBef>
                  <a:buFontTx/>
                  <a:buNone/>
                </a:pPr>
                <a:r>
                  <a:rPr lang="en-US" kern="0" dirty="0">
                    <a:latin typeface="+mj-lt"/>
                  </a:rPr>
                  <a:t>-3</a:t>
                </a: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4336E4C-8A9B-2DD5-9915-A6C525886D73}"/>
                  </a:ext>
                </a:extLst>
              </p:cNvPr>
              <p:cNvSpPr/>
              <p:nvPr/>
            </p:nvSpPr>
            <p:spPr bwMode="auto">
              <a:xfrm>
                <a:off x="1371600" y="3279951"/>
                <a:ext cx="457200" cy="146959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10F043E-CBDD-0038-987E-CEFAD2A83B05}"/>
                </a:ext>
              </a:extLst>
            </p:cNvPr>
            <p:cNvGrpSpPr/>
            <p:nvPr/>
          </p:nvGrpSpPr>
          <p:grpSpPr>
            <a:xfrm>
              <a:off x="3505200" y="3266547"/>
              <a:ext cx="457200" cy="1469595"/>
              <a:chOff x="1371600" y="3279951"/>
              <a:chExt cx="457200" cy="1469595"/>
            </a:xfrm>
          </p:grpSpPr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A093E507-F260-D16E-28DD-1A7AE405D22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371600" y="3391564"/>
                <a:ext cx="457200" cy="1357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8572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2001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4pPr>
                <a:lvl5pPr marL="15430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5pPr>
                <a:lvl6pPr marL="18859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6pPr>
                <a:lvl7pPr marL="22288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7pPr>
                <a:lvl8pPr marL="25717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8pPr>
                <a:lvl9pPr marL="29146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spcBef>
                    <a:spcPts val="0"/>
                  </a:spcBef>
                  <a:buFontTx/>
                  <a:buNone/>
                </a:pPr>
                <a:r>
                  <a:rPr lang="en-US" kern="0" dirty="0">
                    <a:latin typeface="+mj-lt"/>
                  </a:rPr>
                  <a:t> 4</a:t>
                </a:r>
              </a:p>
              <a:p>
                <a:pPr marL="0" indent="0">
                  <a:spcBef>
                    <a:spcPts val="0"/>
                  </a:spcBef>
                  <a:buFontTx/>
                  <a:buNone/>
                </a:pPr>
                <a:endParaRPr lang="en-US" kern="0" dirty="0">
                  <a:latin typeface="+mj-lt"/>
                </a:endParaRPr>
              </a:p>
              <a:p>
                <a:pPr marL="0" indent="0">
                  <a:spcBef>
                    <a:spcPts val="0"/>
                  </a:spcBef>
                  <a:buFontTx/>
                  <a:buNone/>
                </a:pPr>
                <a:r>
                  <a:rPr lang="en-US" kern="0" dirty="0">
                    <a:latin typeface="+mj-lt"/>
                  </a:rPr>
                  <a:t>-4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7DEB6B8-3AA1-A783-6170-FD1AF0CE96F5}"/>
                  </a:ext>
                </a:extLst>
              </p:cNvPr>
              <p:cNvSpPr/>
              <p:nvPr/>
            </p:nvSpPr>
            <p:spPr bwMode="auto">
              <a:xfrm>
                <a:off x="1371600" y="3279951"/>
                <a:ext cx="457200" cy="146959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C309FBA-886E-EDDA-C18C-5CDDA99D221D}"/>
                </a:ext>
              </a:extLst>
            </p:cNvPr>
            <p:cNvGrpSpPr/>
            <p:nvPr/>
          </p:nvGrpSpPr>
          <p:grpSpPr>
            <a:xfrm>
              <a:off x="4038600" y="3263196"/>
              <a:ext cx="457200" cy="1469595"/>
              <a:chOff x="1371600" y="3279951"/>
              <a:chExt cx="457200" cy="1469595"/>
            </a:xfrm>
          </p:grpSpPr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9A916A92-8FC6-F3D3-8CB0-76EE62F815C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371600" y="3391564"/>
                <a:ext cx="457200" cy="1357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8572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2001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4pPr>
                <a:lvl5pPr marL="15430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5pPr>
                <a:lvl6pPr marL="18859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6pPr>
                <a:lvl7pPr marL="22288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7pPr>
                <a:lvl8pPr marL="25717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8pPr>
                <a:lvl9pPr marL="29146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spcBef>
                    <a:spcPts val="0"/>
                  </a:spcBef>
                  <a:buFontTx/>
                  <a:buNone/>
                </a:pPr>
                <a:r>
                  <a:rPr lang="en-US" kern="0" dirty="0">
                    <a:latin typeface="+mj-lt"/>
                  </a:rPr>
                  <a:t> 5</a:t>
                </a:r>
              </a:p>
              <a:p>
                <a:pPr marL="0" indent="0">
                  <a:spcBef>
                    <a:spcPts val="0"/>
                  </a:spcBef>
                  <a:buFontTx/>
                  <a:buNone/>
                </a:pPr>
                <a:endParaRPr lang="en-US" kern="0" dirty="0">
                  <a:latin typeface="+mj-lt"/>
                </a:endParaRPr>
              </a:p>
              <a:p>
                <a:pPr marL="0" indent="0">
                  <a:spcBef>
                    <a:spcPts val="0"/>
                  </a:spcBef>
                  <a:buFontTx/>
                  <a:buNone/>
                </a:pPr>
                <a:r>
                  <a:rPr lang="en-US" kern="0" dirty="0">
                    <a:latin typeface="+mj-lt"/>
                  </a:rPr>
                  <a:t>-5</a:t>
                </a: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C5724344-F1E1-B2C3-A937-3BC967EC033A}"/>
                  </a:ext>
                </a:extLst>
              </p:cNvPr>
              <p:cNvSpPr/>
              <p:nvPr/>
            </p:nvSpPr>
            <p:spPr bwMode="auto">
              <a:xfrm>
                <a:off x="1371600" y="3279951"/>
                <a:ext cx="457200" cy="146959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596B8B0-DC8F-6571-0673-5DF96E80A3D4}"/>
                </a:ext>
              </a:extLst>
            </p:cNvPr>
            <p:cNvGrpSpPr/>
            <p:nvPr/>
          </p:nvGrpSpPr>
          <p:grpSpPr>
            <a:xfrm>
              <a:off x="4572000" y="3259845"/>
              <a:ext cx="457200" cy="1469595"/>
              <a:chOff x="1371600" y="3279951"/>
              <a:chExt cx="457200" cy="1469595"/>
            </a:xfrm>
          </p:grpSpPr>
          <p:sp>
            <p:nvSpPr>
              <p:cNvPr id="56" name="Content Placeholder 2">
                <a:extLst>
                  <a:ext uri="{FF2B5EF4-FFF2-40B4-BE49-F238E27FC236}">
                    <a16:creationId xmlns:a16="http://schemas.microsoft.com/office/drawing/2014/main" id="{A98FC846-1008-0B47-F228-834EE02B538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371600" y="3391564"/>
                <a:ext cx="457200" cy="1357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8572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2001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4pPr>
                <a:lvl5pPr marL="15430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5pPr>
                <a:lvl6pPr marL="18859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6pPr>
                <a:lvl7pPr marL="22288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7pPr>
                <a:lvl8pPr marL="25717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8pPr>
                <a:lvl9pPr marL="29146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spcBef>
                    <a:spcPts val="0"/>
                  </a:spcBef>
                  <a:buFontTx/>
                  <a:buNone/>
                </a:pPr>
                <a:r>
                  <a:rPr lang="en-US" kern="0" dirty="0">
                    <a:latin typeface="+mj-lt"/>
                  </a:rPr>
                  <a:t> 6</a:t>
                </a:r>
              </a:p>
              <a:p>
                <a:pPr marL="0" indent="0">
                  <a:spcBef>
                    <a:spcPts val="0"/>
                  </a:spcBef>
                  <a:buFontTx/>
                  <a:buNone/>
                </a:pPr>
                <a:endParaRPr lang="en-US" kern="0" dirty="0">
                  <a:latin typeface="+mj-lt"/>
                </a:endParaRPr>
              </a:p>
              <a:p>
                <a:pPr marL="0" indent="0">
                  <a:spcBef>
                    <a:spcPts val="0"/>
                  </a:spcBef>
                  <a:buFontTx/>
                  <a:buNone/>
                </a:pPr>
                <a:r>
                  <a:rPr lang="en-US" kern="0" dirty="0">
                    <a:latin typeface="+mj-lt"/>
                  </a:rPr>
                  <a:t>-6</a:t>
                </a: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9A3DF9F-057B-D32B-BB83-84D1F4D6CBAF}"/>
                  </a:ext>
                </a:extLst>
              </p:cNvPr>
              <p:cNvSpPr/>
              <p:nvPr/>
            </p:nvSpPr>
            <p:spPr bwMode="auto">
              <a:xfrm>
                <a:off x="1371600" y="3279951"/>
                <a:ext cx="457200" cy="146959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EE31331-E39D-7F6B-8A34-0E7BF67177FD}"/>
                </a:ext>
              </a:extLst>
            </p:cNvPr>
            <p:cNvGrpSpPr/>
            <p:nvPr/>
          </p:nvGrpSpPr>
          <p:grpSpPr>
            <a:xfrm>
              <a:off x="5105400" y="3256494"/>
              <a:ext cx="457200" cy="1469595"/>
              <a:chOff x="1371600" y="3279951"/>
              <a:chExt cx="457200" cy="1469595"/>
            </a:xfrm>
          </p:grpSpPr>
          <p:sp>
            <p:nvSpPr>
              <p:cNvPr id="65" name="Content Placeholder 2">
                <a:extLst>
                  <a:ext uri="{FF2B5EF4-FFF2-40B4-BE49-F238E27FC236}">
                    <a16:creationId xmlns:a16="http://schemas.microsoft.com/office/drawing/2014/main" id="{030BED89-0300-C731-739C-396417C70EA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371600" y="3391564"/>
                <a:ext cx="457200" cy="1357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8572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2001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4pPr>
                <a:lvl5pPr marL="15430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5pPr>
                <a:lvl6pPr marL="18859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6pPr>
                <a:lvl7pPr marL="22288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7pPr>
                <a:lvl8pPr marL="25717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8pPr>
                <a:lvl9pPr marL="29146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spcBef>
                    <a:spcPts val="0"/>
                  </a:spcBef>
                  <a:buFontTx/>
                  <a:buNone/>
                </a:pPr>
                <a:r>
                  <a:rPr lang="en-US" kern="0" dirty="0">
                    <a:latin typeface="+mj-lt"/>
                  </a:rPr>
                  <a:t> 7</a:t>
                </a:r>
              </a:p>
              <a:p>
                <a:pPr marL="0" indent="0">
                  <a:spcBef>
                    <a:spcPts val="0"/>
                  </a:spcBef>
                  <a:buFontTx/>
                  <a:buNone/>
                </a:pPr>
                <a:endParaRPr lang="en-US" kern="0" dirty="0">
                  <a:latin typeface="+mj-lt"/>
                </a:endParaRPr>
              </a:p>
              <a:p>
                <a:pPr marL="0" indent="0">
                  <a:spcBef>
                    <a:spcPts val="0"/>
                  </a:spcBef>
                  <a:buFontTx/>
                  <a:buNone/>
                </a:pPr>
                <a:r>
                  <a:rPr lang="en-US" kern="0" dirty="0">
                    <a:latin typeface="+mj-lt"/>
                  </a:rPr>
                  <a:t>-7</a:t>
                </a: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0958B58F-C9A7-9136-A9E5-3EE76E7DB32B}"/>
                  </a:ext>
                </a:extLst>
              </p:cNvPr>
              <p:cNvSpPr/>
              <p:nvPr/>
            </p:nvSpPr>
            <p:spPr bwMode="auto">
              <a:xfrm>
                <a:off x="1371600" y="3279951"/>
                <a:ext cx="457200" cy="146959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8" name="Content Placeholder 2">
              <a:extLst>
                <a:ext uri="{FF2B5EF4-FFF2-40B4-BE49-F238E27FC236}">
                  <a16:creationId xmlns:a16="http://schemas.microsoft.com/office/drawing/2014/main" id="{4276D8CA-0776-3E20-E5BD-E4428666607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638800" y="3622040"/>
              <a:ext cx="1066800" cy="52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57175" indent="-257175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57213" indent="-214313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8572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2001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4pPr>
              <a:lvl5pPr marL="15430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5pPr>
              <a:lvl6pPr marL="18859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6pPr>
              <a:lvl7pPr marL="22288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7pPr>
              <a:lvl8pPr marL="25717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8pPr>
              <a:lvl9pPr marL="29146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spcBef>
                  <a:spcPts val="0"/>
                </a:spcBef>
                <a:buFontTx/>
                <a:buNone/>
              </a:pPr>
              <a:r>
                <a:rPr lang="en-US" kern="0" dirty="0">
                  <a:latin typeface="+mj-lt"/>
                </a:rPr>
                <a:t>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546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C189E3-96CF-716F-7B22-5DB727B0F598}"/>
              </a:ext>
            </a:extLst>
          </p:cNvPr>
          <p:cNvSpPr txBox="1">
            <a:spLocks/>
          </p:cNvSpPr>
          <p:nvPr/>
        </p:nvSpPr>
        <p:spPr bwMode="auto">
          <a:xfrm>
            <a:off x="457200" y="457200"/>
            <a:ext cx="8763000" cy="135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endParaRPr lang="en-US" b="1" kern="0">
              <a:latin typeface="+mj-lt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CA" kern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u~v:</a:t>
            </a:r>
            <a:r>
              <a:rPr lang="en-CA" kern="0">
                <a:solidFill>
                  <a:srgbClr val="E6E6E5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For our purpose, u and v are equivalent.</a:t>
            </a:r>
            <a:endParaRPr lang="en-CA" kern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kern="0" dirty="0">
              <a:latin typeface="+mj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D9F4F33-5B9A-9145-0BC7-58D6843CF49F}"/>
              </a:ext>
            </a:extLst>
          </p:cNvPr>
          <p:cNvSpPr txBox="1">
            <a:spLocks/>
          </p:cNvSpPr>
          <p:nvPr/>
        </p:nvSpPr>
        <p:spPr bwMode="auto">
          <a:xfrm>
            <a:off x="0" y="-152400"/>
            <a:ext cx="91440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Equivalence Relations</a:t>
            </a:r>
            <a:endParaRPr kumimoji="0" lang="en-US" sz="33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70A5D929-B39C-85D6-95F9-65D9E9C187E1}"/>
              </a:ext>
            </a:extLst>
          </p:cNvPr>
          <p:cNvSpPr txBox="1">
            <a:spLocks/>
          </p:cNvSpPr>
          <p:nvPr/>
        </p:nvSpPr>
        <p:spPr>
          <a:xfrm>
            <a:off x="431800" y="1334164"/>
            <a:ext cx="8976360" cy="1180436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00"/>
                </a:solidFill>
                <a:latin typeface="Times New Roman"/>
              </a:rPr>
              <a:t>Equivalence Classes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: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The objects can be partitioned </a:t>
            </a:r>
            <a:b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</a:t>
            </a:r>
            <a:r>
              <a:rPr lang="en-IN" kern="0" noProof="0" dirty="0">
                <a:solidFill>
                  <a:srgbClr val="FFFFFF"/>
                </a:solidFill>
                <a:latin typeface="Times New Roman"/>
              </a:rPr>
              <a:t>putting all</a:t>
            </a:r>
            <a:r>
              <a:rPr lang="en-IN" kern="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IN" kern="0" noProof="0" dirty="0">
                <a:solidFill>
                  <a:srgbClr val="FFFFFF"/>
                </a:solidFill>
                <a:latin typeface="Times New Roman"/>
              </a:rPr>
              <a:t>“equivalent” object into the same class.  </a:t>
            </a:r>
            <a:r>
              <a:rPr lang="en-IN" sz="900" kern="0" dirty="0">
                <a:solidFill>
                  <a:srgbClr val="FFFFFF"/>
                </a:solidFill>
                <a:latin typeface="Times New Roman"/>
              </a:rPr>
              <a:t>  </a:t>
            </a:r>
          </a:p>
          <a:p>
            <a:pPr marL="0" indent="0">
              <a:buNone/>
              <a:defRPr/>
            </a:pP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</a:t>
            </a:r>
            <a:r>
              <a:rPr lang="en-US" dirty="0"/>
              <a:t>∀</a:t>
            </a:r>
            <a:r>
              <a:rPr lang="en-IN" dirty="0" err="1"/>
              <a:t>i</a:t>
            </a:r>
            <a: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IN" dirty="0"/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∀</a:t>
            </a:r>
            <a:r>
              <a:rPr kumimoji="0" lang="en-I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u,v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kumimoji="0" lang="en-I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anose="05050102010706020507" pitchFamily="18" charset="2"/>
              </a:rPr>
              <a:t>class</a:t>
            </a:r>
            <a:r>
              <a:rPr lang="en-IN" kern="0" baseline="-25000" dirty="0" err="1">
                <a:solidFill>
                  <a:srgbClr val="FFFFFF"/>
                </a:solidFill>
              </a:rPr>
              <a:t>i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I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u~v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ie for this purpose they are equivalent.</a:t>
            </a:r>
          </a:p>
          <a:p>
            <a:pPr marL="0" lvl="0" indent="0">
              <a:buNone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∀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kumimoji="0" lang="en-I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anose="05050102010706020507" pitchFamily="18" charset="2"/>
              </a:rPr>
              <a:t>class</a:t>
            </a:r>
            <a:r>
              <a:rPr lang="en-IN" kern="0" baseline="-25000" dirty="0" err="1">
                <a:solidFill>
                  <a:srgbClr val="FFFFFF"/>
                </a:solidFill>
              </a:rPr>
              <a:t>i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∀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kumimoji="0" lang="en-I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anose="05050102010706020507" pitchFamily="18" charset="2"/>
              </a:rPr>
              <a:t>class</a:t>
            </a:r>
            <a:r>
              <a:rPr lang="en-IN" kern="0" baseline="-25000" dirty="0" err="1">
                <a:solidFill>
                  <a:srgbClr val="FFFFFF"/>
                </a:solidFill>
              </a:rPr>
              <a:t>i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u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≁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65BD00-8E50-F545-7231-B059C808B00E}"/>
              </a:ext>
            </a:extLst>
          </p:cNvPr>
          <p:cNvSpPr/>
          <p:nvPr/>
        </p:nvSpPr>
        <p:spPr>
          <a:xfrm>
            <a:off x="812800" y="2385437"/>
            <a:ext cx="80142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en-US" altLang="en-US" sz="2400" dirty="0"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7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 </a:t>
            </a:r>
            <a:r>
              <a:rPr lang="en-CA" altLang="en-US" sz="2400" dirty="0" err="1">
                <a:solidFill>
                  <a:srgbClr val="FFC000"/>
                </a:solidFill>
                <a:latin typeface="Times New Roman" pitchFamily="18" charset="0"/>
              </a:rPr>
              <a:t>x~y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 x=y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}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D613EDFA-2D99-3F07-222E-45D6F36D7ADC}"/>
              </a:ext>
            </a:extLst>
          </p:cNvPr>
          <p:cNvSpPr txBox="1">
            <a:spLocks/>
          </p:cNvSpPr>
          <p:nvPr/>
        </p:nvSpPr>
        <p:spPr bwMode="auto">
          <a:xfrm>
            <a:off x="1371600" y="4062378"/>
            <a:ext cx="457200" cy="135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latin typeface="+mj-lt"/>
              </a:rPr>
              <a:t>0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2825650-4BD4-34AA-34B2-58B10D6A1236}"/>
              </a:ext>
            </a:extLst>
          </p:cNvPr>
          <p:cNvSpPr txBox="1">
            <a:spLocks/>
          </p:cNvSpPr>
          <p:nvPr/>
        </p:nvSpPr>
        <p:spPr bwMode="auto">
          <a:xfrm>
            <a:off x="1905000" y="3677773"/>
            <a:ext cx="457200" cy="135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latin typeface="+mj-lt"/>
              </a:rPr>
              <a:t> 1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kern="0" dirty="0">
              <a:latin typeface="+mj-lt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latin typeface="+mj-lt"/>
              </a:rPr>
              <a:t>-1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85D4A9B-1CD5-E8DE-AF33-789F5E45437A}"/>
              </a:ext>
            </a:extLst>
          </p:cNvPr>
          <p:cNvSpPr txBox="1">
            <a:spLocks/>
          </p:cNvSpPr>
          <p:nvPr/>
        </p:nvSpPr>
        <p:spPr bwMode="auto">
          <a:xfrm>
            <a:off x="2438400" y="3674422"/>
            <a:ext cx="457200" cy="135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latin typeface="+mj-lt"/>
              </a:rPr>
              <a:t> 2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kern="0" dirty="0">
              <a:latin typeface="+mj-lt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latin typeface="+mj-lt"/>
              </a:rPr>
              <a:t>-2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0A39C6D-ECCC-F3C2-9289-5B3D1E72E8AB}"/>
              </a:ext>
            </a:extLst>
          </p:cNvPr>
          <p:cNvSpPr txBox="1">
            <a:spLocks/>
          </p:cNvSpPr>
          <p:nvPr/>
        </p:nvSpPr>
        <p:spPr bwMode="auto">
          <a:xfrm>
            <a:off x="2971800" y="3671071"/>
            <a:ext cx="457200" cy="135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latin typeface="+mj-lt"/>
              </a:rPr>
              <a:t> 3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kern="0" dirty="0">
              <a:latin typeface="+mj-lt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latin typeface="+mj-lt"/>
              </a:rPr>
              <a:t>-3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93BA99E-B1DC-DD99-2BEC-203FD2DD0301}"/>
              </a:ext>
            </a:extLst>
          </p:cNvPr>
          <p:cNvSpPr txBox="1">
            <a:spLocks/>
          </p:cNvSpPr>
          <p:nvPr/>
        </p:nvSpPr>
        <p:spPr bwMode="auto">
          <a:xfrm>
            <a:off x="3505200" y="3667720"/>
            <a:ext cx="457200" cy="135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latin typeface="+mj-lt"/>
              </a:rPr>
              <a:t> 4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kern="0" dirty="0">
              <a:latin typeface="+mj-lt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latin typeface="+mj-lt"/>
              </a:rPr>
              <a:t>-4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57489FA-D7D0-B16B-9151-11D07119179F}"/>
              </a:ext>
            </a:extLst>
          </p:cNvPr>
          <p:cNvSpPr txBox="1">
            <a:spLocks/>
          </p:cNvSpPr>
          <p:nvPr/>
        </p:nvSpPr>
        <p:spPr bwMode="auto">
          <a:xfrm>
            <a:off x="4038600" y="3664369"/>
            <a:ext cx="457200" cy="135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latin typeface="+mj-lt"/>
              </a:rPr>
              <a:t> 5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kern="0" dirty="0">
              <a:latin typeface="+mj-lt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latin typeface="+mj-lt"/>
              </a:rPr>
              <a:t>-5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F219466-186E-AF7D-6239-AC255154C294}"/>
              </a:ext>
            </a:extLst>
          </p:cNvPr>
          <p:cNvSpPr txBox="1">
            <a:spLocks/>
          </p:cNvSpPr>
          <p:nvPr/>
        </p:nvSpPr>
        <p:spPr bwMode="auto">
          <a:xfrm>
            <a:off x="4572000" y="3661018"/>
            <a:ext cx="457200" cy="135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latin typeface="+mj-lt"/>
              </a:rPr>
              <a:t> 6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kern="0" dirty="0">
              <a:latin typeface="+mj-lt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latin typeface="+mj-lt"/>
              </a:rPr>
              <a:t>-6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81E43BF-AADA-6B51-4F49-4C6ACA812D3E}"/>
              </a:ext>
            </a:extLst>
          </p:cNvPr>
          <p:cNvSpPr txBox="1">
            <a:spLocks/>
          </p:cNvSpPr>
          <p:nvPr/>
        </p:nvSpPr>
        <p:spPr bwMode="auto">
          <a:xfrm>
            <a:off x="5105400" y="3657667"/>
            <a:ext cx="457200" cy="135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latin typeface="+mj-lt"/>
              </a:rPr>
              <a:t> 7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kern="0" dirty="0">
              <a:latin typeface="+mj-lt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latin typeface="+mj-lt"/>
              </a:rPr>
              <a:t>-7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50F58B1-255B-AA99-07FA-F2931ADADE81}"/>
              </a:ext>
            </a:extLst>
          </p:cNvPr>
          <p:cNvSpPr txBox="1">
            <a:spLocks/>
          </p:cNvSpPr>
          <p:nvPr/>
        </p:nvSpPr>
        <p:spPr bwMode="auto">
          <a:xfrm>
            <a:off x="5638800" y="3911600"/>
            <a:ext cx="1066800" cy="52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latin typeface="+mj-lt"/>
              </a:rPr>
              <a:t>….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B5BF2D7-B529-F137-EA77-D40C05BD361D}"/>
              </a:ext>
            </a:extLst>
          </p:cNvPr>
          <p:cNvGrpSpPr/>
          <p:nvPr/>
        </p:nvGrpSpPr>
        <p:grpSpPr>
          <a:xfrm>
            <a:off x="1275080" y="3660154"/>
            <a:ext cx="4340700" cy="1317992"/>
            <a:chOff x="1275080" y="3660154"/>
            <a:chExt cx="4340700" cy="131799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D784D86-015D-AE63-4010-46133D1E4C4E}"/>
                </a:ext>
              </a:extLst>
            </p:cNvPr>
            <p:cNvSpPr/>
            <p:nvPr/>
          </p:nvSpPr>
          <p:spPr bwMode="auto">
            <a:xfrm>
              <a:off x="1879460" y="3660154"/>
              <a:ext cx="533400" cy="558546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69E192F-C4B8-8D06-35C2-E219C6918741}"/>
                </a:ext>
              </a:extLst>
            </p:cNvPr>
            <p:cNvSpPr/>
            <p:nvPr/>
          </p:nvSpPr>
          <p:spPr bwMode="auto">
            <a:xfrm>
              <a:off x="2403064" y="3660154"/>
              <a:ext cx="533400" cy="558546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00D22F3-E638-61EC-40D1-56014F43D2B0}"/>
                </a:ext>
              </a:extLst>
            </p:cNvPr>
            <p:cNvSpPr/>
            <p:nvPr/>
          </p:nvSpPr>
          <p:spPr bwMode="auto">
            <a:xfrm>
              <a:off x="2926668" y="3660154"/>
              <a:ext cx="533400" cy="558546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A70C2DD-30D2-A2D2-AF35-37E7BEDCFD40}"/>
                </a:ext>
              </a:extLst>
            </p:cNvPr>
            <p:cNvSpPr/>
            <p:nvPr/>
          </p:nvSpPr>
          <p:spPr bwMode="auto">
            <a:xfrm>
              <a:off x="3480920" y="3660154"/>
              <a:ext cx="533400" cy="558546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7F2B76C-DBD0-2053-8B70-458C3CC8579A}"/>
                </a:ext>
              </a:extLst>
            </p:cNvPr>
            <p:cNvSpPr/>
            <p:nvPr/>
          </p:nvSpPr>
          <p:spPr bwMode="auto">
            <a:xfrm>
              <a:off x="4019848" y="3660154"/>
              <a:ext cx="533400" cy="558546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33E78C3-45D0-9691-0C20-6A6A8345F351}"/>
                </a:ext>
              </a:extLst>
            </p:cNvPr>
            <p:cNvSpPr/>
            <p:nvPr/>
          </p:nvSpPr>
          <p:spPr bwMode="auto">
            <a:xfrm>
              <a:off x="4553668" y="3660154"/>
              <a:ext cx="533400" cy="558546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61FB4A6-3231-930A-E362-823B4204638F}"/>
                </a:ext>
              </a:extLst>
            </p:cNvPr>
            <p:cNvSpPr/>
            <p:nvPr/>
          </p:nvSpPr>
          <p:spPr bwMode="auto">
            <a:xfrm>
              <a:off x="5082380" y="3660154"/>
              <a:ext cx="533400" cy="558546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823807C-6F64-E4AB-8381-8A2DD9DA178D}"/>
                </a:ext>
              </a:extLst>
            </p:cNvPr>
            <p:cNvGrpSpPr/>
            <p:nvPr/>
          </p:nvGrpSpPr>
          <p:grpSpPr>
            <a:xfrm>
              <a:off x="1275080" y="4038854"/>
              <a:ext cx="4336012" cy="939292"/>
              <a:chOff x="1275080" y="4038854"/>
              <a:chExt cx="4336012" cy="93929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18818F7-C6DE-235C-0DA3-3FA0C1265574}"/>
                  </a:ext>
                </a:extLst>
              </p:cNvPr>
              <p:cNvSpPr/>
              <p:nvPr/>
            </p:nvSpPr>
            <p:spPr bwMode="auto">
              <a:xfrm>
                <a:off x="1275080" y="4038854"/>
                <a:ext cx="533400" cy="558546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15EA927-52F6-AD7F-0F89-1C79750DFD2D}"/>
                  </a:ext>
                </a:extLst>
              </p:cNvPr>
              <p:cNvSpPr/>
              <p:nvPr/>
            </p:nvSpPr>
            <p:spPr bwMode="auto">
              <a:xfrm>
                <a:off x="1874772" y="4394060"/>
                <a:ext cx="533400" cy="558546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E9FCAAD-3E0F-39CF-05CF-D00439CB95AD}"/>
                  </a:ext>
                </a:extLst>
              </p:cNvPr>
              <p:cNvSpPr/>
              <p:nvPr/>
            </p:nvSpPr>
            <p:spPr bwMode="auto">
              <a:xfrm>
                <a:off x="2398376" y="4394060"/>
                <a:ext cx="533400" cy="558546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9AA3161-B57C-5BD2-C47F-88FD68AD06E4}"/>
                  </a:ext>
                </a:extLst>
              </p:cNvPr>
              <p:cNvSpPr/>
              <p:nvPr/>
            </p:nvSpPr>
            <p:spPr bwMode="auto">
              <a:xfrm>
                <a:off x="2921980" y="4419600"/>
                <a:ext cx="533400" cy="558546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B03D18C7-5DC0-0C59-7E43-EF07348874DF}"/>
                  </a:ext>
                </a:extLst>
              </p:cNvPr>
              <p:cNvSpPr/>
              <p:nvPr/>
            </p:nvSpPr>
            <p:spPr bwMode="auto">
              <a:xfrm>
                <a:off x="3476232" y="4394060"/>
                <a:ext cx="533400" cy="558546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6AFAE5C-0829-15B6-2BC0-46B22619DDF8}"/>
                  </a:ext>
                </a:extLst>
              </p:cNvPr>
              <p:cNvSpPr/>
              <p:nvPr/>
            </p:nvSpPr>
            <p:spPr bwMode="auto">
              <a:xfrm>
                <a:off x="4015160" y="4394060"/>
                <a:ext cx="533400" cy="558546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DA076CE6-E332-C9E8-AF48-B7391C19CBA7}"/>
                  </a:ext>
                </a:extLst>
              </p:cNvPr>
              <p:cNvSpPr/>
              <p:nvPr/>
            </p:nvSpPr>
            <p:spPr bwMode="auto">
              <a:xfrm>
                <a:off x="4548980" y="4394060"/>
                <a:ext cx="533400" cy="558546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9685FC1-A4C9-002F-9386-CD40A13150DD}"/>
                  </a:ext>
                </a:extLst>
              </p:cNvPr>
              <p:cNvSpPr/>
              <p:nvPr/>
            </p:nvSpPr>
            <p:spPr bwMode="auto">
              <a:xfrm>
                <a:off x="5077692" y="4394060"/>
                <a:ext cx="533400" cy="558546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384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C189E3-96CF-716F-7B22-5DB727B0F598}"/>
              </a:ext>
            </a:extLst>
          </p:cNvPr>
          <p:cNvSpPr txBox="1">
            <a:spLocks/>
          </p:cNvSpPr>
          <p:nvPr/>
        </p:nvSpPr>
        <p:spPr bwMode="auto">
          <a:xfrm>
            <a:off x="457200" y="457200"/>
            <a:ext cx="8763000" cy="135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endParaRPr lang="en-US" b="1" kern="0">
              <a:latin typeface="+mj-lt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CA" kern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u~v:</a:t>
            </a:r>
            <a:r>
              <a:rPr lang="en-CA" kern="0">
                <a:solidFill>
                  <a:srgbClr val="E6E6E5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For our purpose, u and v are equivalent.</a:t>
            </a:r>
            <a:endParaRPr lang="en-CA" kern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kern="0" dirty="0">
              <a:latin typeface="+mj-lt"/>
            </a:endParaRP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70A5D929-B39C-85D6-95F9-65D9E9C187E1}"/>
              </a:ext>
            </a:extLst>
          </p:cNvPr>
          <p:cNvSpPr txBox="1">
            <a:spLocks/>
          </p:cNvSpPr>
          <p:nvPr/>
        </p:nvSpPr>
        <p:spPr>
          <a:xfrm>
            <a:off x="431800" y="1334164"/>
            <a:ext cx="8976360" cy="1180436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00"/>
                </a:solidFill>
                <a:latin typeface="Times New Roman"/>
              </a:rPr>
              <a:t>Equivalence Classes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: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The objects can be partitioned </a:t>
            </a:r>
            <a:b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</a:t>
            </a:r>
            <a:r>
              <a:rPr lang="en-IN" kern="0" noProof="0" dirty="0">
                <a:solidFill>
                  <a:srgbClr val="FFFFFF"/>
                </a:solidFill>
                <a:latin typeface="Times New Roman"/>
              </a:rPr>
              <a:t>putting all</a:t>
            </a:r>
            <a:r>
              <a:rPr lang="en-IN" kern="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IN" kern="0" noProof="0" dirty="0">
                <a:solidFill>
                  <a:srgbClr val="FFFFFF"/>
                </a:solidFill>
                <a:latin typeface="Times New Roman"/>
              </a:rPr>
              <a:t>“equivalent” object into the same class.  </a:t>
            </a:r>
            <a:r>
              <a:rPr lang="en-IN" sz="900" kern="0" dirty="0">
                <a:solidFill>
                  <a:srgbClr val="FFFFFF"/>
                </a:solidFill>
                <a:latin typeface="Times New Roman"/>
              </a:rPr>
              <a:t>  </a:t>
            </a:r>
          </a:p>
          <a:p>
            <a:pPr marL="0" indent="0">
              <a:buNone/>
              <a:defRPr/>
            </a:pP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</a:t>
            </a:r>
            <a:r>
              <a:rPr lang="en-US" dirty="0"/>
              <a:t>∀</a:t>
            </a:r>
            <a:r>
              <a:rPr lang="en-IN" dirty="0" err="1"/>
              <a:t>i</a:t>
            </a:r>
            <a: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IN" dirty="0"/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∀</a:t>
            </a:r>
            <a:r>
              <a:rPr kumimoji="0" lang="en-I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u,v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kumimoji="0" lang="en-I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anose="05050102010706020507" pitchFamily="18" charset="2"/>
              </a:rPr>
              <a:t>class</a:t>
            </a:r>
            <a:r>
              <a:rPr lang="en-IN" kern="0" baseline="-25000" dirty="0" err="1">
                <a:solidFill>
                  <a:srgbClr val="FFFFFF"/>
                </a:solidFill>
              </a:rPr>
              <a:t>i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I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u~v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ie for this purpose they are equivalent.</a:t>
            </a:r>
          </a:p>
          <a:p>
            <a:pPr marL="0" lvl="0" indent="0">
              <a:buNone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∀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kumimoji="0" lang="en-I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anose="05050102010706020507" pitchFamily="18" charset="2"/>
              </a:rPr>
              <a:t>class</a:t>
            </a:r>
            <a:r>
              <a:rPr lang="en-IN" kern="0" baseline="-25000" dirty="0" err="1">
                <a:solidFill>
                  <a:srgbClr val="FFFFFF"/>
                </a:solidFill>
              </a:rPr>
              <a:t>i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∀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kumimoji="0" lang="en-I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anose="05050102010706020507" pitchFamily="18" charset="2"/>
              </a:rPr>
              <a:t>class</a:t>
            </a:r>
            <a:r>
              <a:rPr lang="en-IN" kern="0" baseline="-25000" dirty="0" err="1">
                <a:solidFill>
                  <a:srgbClr val="FFFFFF"/>
                </a:solidFill>
              </a:rPr>
              <a:t>i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u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≁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65BD00-8E50-F545-7231-B059C808B00E}"/>
              </a:ext>
            </a:extLst>
          </p:cNvPr>
          <p:cNvSpPr/>
          <p:nvPr/>
        </p:nvSpPr>
        <p:spPr>
          <a:xfrm>
            <a:off x="812800" y="2385437"/>
            <a:ext cx="80142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en-US" altLang="en-US" sz="2400" dirty="0"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9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 </a:t>
            </a:r>
            <a:r>
              <a:rPr lang="en-CA" altLang="en-US" sz="2400" dirty="0" err="1">
                <a:solidFill>
                  <a:srgbClr val="FFC000"/>
                </a:solidFill>
                <a:latin typeface="Times New Roman" pitchFamily="18" charset="0"/>
              </a:rPr>
              <a:t>x~y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x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Arial" charset="0"/>
              </a:rPr>
              <a:t>~</a:t>
            </a:r>
            <a:r>
              <a:rPr lang="en-US" sz="2400" baseline="-25000" dirty="0">
                <a:solidFill>
                  <a:srgbClr val="FFC000"/>
                </a:solidFill>
                <a:latin typeface="Times New Roman" pitchFamily="18" charset="0"/>
                <a:cs typeface="Arial" charset="0"/>
              </a:rPr>
              <a:t>mod 5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y </a:t>
            </a:r>
            <a:b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           ie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int k, y=x+5k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}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97F7349-2AB6-E3C5-AA16-E0B4E5EFF6DC}"/>
              </a:ext>
            </a:extLst>
          </p:cNvPr>
          <p:cNvGrpSpPr/>
          <p:nvPr/>
        </p:nvGrpSpPr>
        <p:grpSpPr>
          <a:xfrm>
            <a:off x="2667000" y="3254805"/>
            <a:ext cx="4800600" cy="2095910"/>
            <a:chOff x="2667000" y="3254805"/>
            <a:chExt cx="4800600" cy="2095910"/>
          </a:xfrm>
        </p:grpSpPr>
        <p:sp>
          <p:nvSpPr>
            <p:cNvPr id="2" name="Content Placeholder 2">
              <a:extLst>
                <a:ext uri="{FF2B5EF4-FFF2-40B4-BE49-F238E27FC236}">
                  <a16:creationId xmlns:a16="http://schemas.microsoft.com/office/drawing/2014/main" id="{E0D385EC-AEDD-B47D-165E-B4B337CE554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667000" y="3505200"/>
              <a:ext cx="48006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57175" indent="-257175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57213" indent="-214313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8572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2001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4pPr>
              <a:lvl5pPr marL="15430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5pPr>
              <a:lvl6pPr marL="18859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6pPr>
              <a:lvl7pPr marL="22288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7pPr>
              <a:lvl8pPr marL="25717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8pPr>
              <a:lvl9pPr marL="29146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spcBef>
                  <a:spcPts val="0"/>
                </a:spcBef>
                <a:buFontTx/>
                <a:buNone/>
              </a:pPr>
              <a:r>
                <a:rPr lang="en-US" kern="0" dirty="0">
                  <a:latin typeface="+mj-lt"/>
                </a:rPr>
                <a:t>...      -5      -4     -3      -2      -1</a:t>
              </a:r>
            </a:p>
            <a:p>
              <a:pPr marL="0" indent="0">
                <a:spcBef>
                  <a:spcPts val="0"/>
                </a:spcBef>
                <a:buFontTx/>
                <a:buNone/>
              </a:pPr>
              <a:r>
                <a:rPr lang="en-US" kern="0" dirty="0">
                  <a:latin typeface="+mj-lt"/>
                </a:rPr>
                <a:t>          0       1       2       3       4     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en-US" kern="0" dirty="0">
                  <a:latin typeface="+mj-lt"/>
                </a:rPr>
                <a:t>          5       6       7       8       9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en-US" kern="0" dirty="0">
                  <a:latin typeface="+mj-lt"/>
                </a:rPr>
                <a:t>        10     11     12     13     14    …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7E503E2-232A-35C0-4465-F9D956E542FB}"/>
                </a:ext>
              </a:extLst>
            </p:cNvPr>
            <p:cNvSpPr/>
            <p:nvPr/>
          </p:nvSpPr>
          <p:spPr bwMode="auto">
            <a:xfrm>
              <a:off x="3312160" y="3254805"/>
              <a:ext cx="533400" cy="2079195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9C87FCB-54B2-3EA1-8944-6C261E58BE5B}"/>
                </a:ext>
              </a:extLst>
            </p:cNvPr>
            <p:cNvSpPr/>
            <p:nvPr/>
          </p:nvSpPr>
          <p:spPr bwMode="auto">
            <a:xfrm>
              <a:off x="3962400" y="3271520"/>
              <a:ext cx="533400" cy="2079195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0B1B80F-2F3B-56DC-1744-9B3CDFE4ADB5}"/>
                </a:ext>
              </a:extLst>
            </p:cNvPr>
            <p:cNvSpPr/>
            <p:nvPr/>
          </p:nvSpPr>
          <p:spPr bwMode="auto">
            <a:xfrm>
              <a:off x="4632960" y="3267915"/>
              <a:ext cx="533400" cy="2079195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6DFFFF1-B1CD-C074-F88C-6FC1F3433CE6}"/>
                </a:ext>
              </a:extLst>
            </p:cNvPr>
            <p:cNvSpPr/>
            <p:nvPr/>
          </p:nvSpPr>
          <p:spPr bwMode="auto">
            <a:xfrm>
              <a:off x="5303520" y="3264310"/>
              <a:ext cx="533400" cy="2079195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13C2E3C-8DAA-217E-EB5F-6348845E11EC}"/>
                </a:ext>
              </a:extLst>
            </p:cNvPr>
            <p:cNvSpPr/>
            <p:nvPr/>
          </p:nvSpPr>
          <p:spPr bwMode="auto">
            <a:xfrm>
              <a:off x="5994400" y="3260705"/>
              <a:ext cx="533400" cy="2079195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24">
            <a:extLst>
              <a:ext uri="{FF2B5EF4-FFF2-40B4-BE49-F238E27FC236}">
                <a16:creationId xmlns:a16="http://schemas.microsoft.com/office/drawing/2014/main" id="{27847C26-9FBB-2BE5-8EAC-FD9D2C1C7E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+mj-lt"/>
              </a:rPr>
              <a:t>Congruence Modulo </a:t>
            </a:r>
            <a:r>
              <a:rPr lang="en-US" altLang="en-US" sz="3600" dirty="0"/>
              <a:t>p</a:t>
            </a:r>
            <a:endParaRPr lang="en-CA" alt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AD1CAB-3B98-A1F5-529C-DE041AF321A0}"/>
              </a:ext>
            </a:extLst>
          </p:cNvPr>
          <p:cNvSpPr txBox="1"/>
          <p:nvPr/>
        </p:nvSpPr>
        <p:spPr bwMode="auto">
          <a:xfrm>
            <a:off x="640080" y="5370277"/>
            <a:ext cx="7772400" cy="46166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Name these classes: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0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1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3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0877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762000"/>
            <a:ext cx="86868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400" dirty="0">
                <a:solidFill>
                  <a:srgbClr val="FFFF00"/>
                </a:solidFill>
                <a:cs typeface="Arial" charset="0"/>
              </a:rPr>
              <a:t>Function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: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Maps the elements in one set to those in</a:t>
            </a:r>
            <a: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another.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cs typeface="Arial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4290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/>
            <a:r>
              <a:rPr lang="en-US" altLang="en-US" sz="2400" kern="0" dirty="0">
                <a:solidFill>
                  <a:srgbClr val="FFC000"/>
                </a:solidFill>
                <a:sym typeface="Symbol" panose="05050102010706020507" pitchFamily="18" charset="2"/>
              </a:rPr>
              <a:t>f(x) </a:t>
            </a:r>
            <a:r>
              <a:rPr lang="en-US" altLang="en-US" sz="2400" kern="0" dirty="0"/>
              <a:t>is one well defined object.</a:t>
            </a:r>
          </a:p>
          <a:p>
            <a:pPr lvl="1" eaLnBrk="1" hangingPunct="1"/>
            <a:r>
              <a:rPr lang="en-US" altLang="en-US" sz="2400" kern="0" dirty="0"/>
              <a:t>If </a:t>
            </a:r>
            <a:r>
              <a:rPr lang="en-US" altLang="en-US" sz="2400" kern="0" dirty="0">
                <a:solidFill>
                  <a:srgbClr val="FFC000"/>
                </a:solidFill>
              </a:rPr>
              <a:t>f </a:t>
            </a:r>
            <a:r>
              <a:rPr lang="en-US" altLang="en-US" sz="2400" kern="0" dirty="0"/>
              <a:t>maps </a:t>
            </a:r>
            <a:r>
              <a:rPr lang="en-US" altLang="en-US" sz="2400" kern="0" dirty="0">
                <a:solidFill>
                  <a:srgbClr val="FFC000"/>
                </a:solidFill>
              </a:rPr>
              <a:t>a</a:t>
            </a:r>
            <a:r>
              <a:rPr lang="en-US" altLang="en-US" sz="2400" kern="0" dirty="0"/>
              <a:t> to both </a:t>
            </a:r>
            <a:r>
              <a:rPr lang="en-US" altLang="en-US" sz="2400" kern="0" dirty="0">
                <a:solidFill>
                  <a:srgbClr val="FFC000"/>
                </a:solidFill>
              </a:rPr>
              <a:t>2</a:t>
            </a:r>
            <a:r>
              <a:rPr lang="en-US" altLang="en-US" sz="2400" kern="0" dirty="0"/>
              <a:t> and to </a:t>
            </a:r>
            <a:r>
              <a:rPr lang="en-US" altLang="en-US" sz="2400" kern="0" dirty="0">
                <a:solidFill>
                  <a:srgbClr val="FFC000"/>
                </a:solidFill>
              </a:rPr>
              <a:t>3</a:t>
            </a:r>
            <a:r>
              <a:rPr lang="en-US" altLang="en-US" sz="2400" kern="0" dirty="0"/>
              <a:t>, </a:t>
            </a:r>
            <a:r>
              <a:rPr lang="en-US" altLang="en-US" sz="2400" kern="0" dirty="0">
                <a:sym typeface="Symbol" panose="05050102010706020507" pitchFamily="18" charset="2"/>
              </a:rPr>
              <a:t>then it is a relation.</a:t>
            </a:r>
          </a:p>
          <a:p>
            <a:pPr lvl="1" eaLnBrk="1" hangingPunct="1"/>
            <a:r>
              <a:rPr lang="en-US" altLang="en-US" sz="2400" kern="0" dirty="0">
                <a:solidFill>
                  <a:srgbClr val="E1F3FF"/>
                </a:solidFill>
                <a:sym typeface="Symbol" panose="05050102010706020507" pitchFamily="18" charset="2"/>
              </a:rPr>
              <a:t>Eg: </a:t>
            </a:r>
            <a:r>
              <a:rPr lang="en-US" altLang="en-US" sz="2400" kern="0" dirty="0">
                <a:solidFill>
                  <a:srgbClr val="FFC000"/>
                </a:solidFill>
                <a:sym typeface="Symbol" panose="05050102010706020507" pitchFamily="18" charset="2"/>
              </a:rPr>
              <a:t>y = f(x) = x</a:t>
            </a:r>
            <a:r>
              <a:rPr lang="en-US" altLang="en-US" sz="2400" kern="0" dirty="0">
                <a:sym typeface="Symbol" panose="05050102010706020507" pitchFamily="18" charset="2"/>
              </a:rPr>
              <a:t> is a function</a:t>
            </a:r>
          </a:p>
          <a:p>
            <a:pPr marL="457200" lvl="1" indent="0" eaLnBrk="1" hangingPunct="1">
              <a:buNone/>
            </a:pPr>
            <a:r>
              <a:rPr lang="en-US" altLang="en-US" sz="2400" kern="0" dirty="0">
                <a:solidFill>
                  <a:srgbClr val="FFC000"/>
                </a:solidFill>
                <a:sym typeface="Symbol" panose="05050102010706020507" pitchFamily="18" charset="2"/>
              </a:rPr>
              <a:t>       </a:t>
            </a:r>
            <a:r>
              <a:rPr lang="en-US" altLang="en-US" sz="1800" kern="0" dirty="0">
                <a:solidFill>
                  <a:srgbClr val="FFC000"/>
                </a:solidFill>
                <a:sym typeface="Symbol" panose="05050102010706020507" pitchFamily="18" charset="2"/>
              </a:rPr>
              <a:t>  </a:t>
            </a:r>
            <a:r>
              <a:rPr lang="en-US" altLang="en-US" sz="2400" kern="0" dirty="0">
                <a:solidFill>
                  <a:srgbClr val="FFC000"/>
                </a:solidFill>
                <a:sym typeface="Symbol" panose="05050102010706020507" pitchFamily="18" charset="2"/>
              </a:rPr>
              <a:t>  y</a:t>
            </a:r>
            <a:r>
              <a:rPr lang="en-US" altLang="en-US" sz="2400" kern="0" baseline="30000" dirty="0">
                <a:solidFill>
                  <a:srgbClr val="FFC000"/>
                </a:solidFill>
                <a:sym typeface="Symbol" panose="05050102010706020507" pitchFamily="18" charset="2"/>
              </a:rPr>
              <a:t>2</a:t>
            </a:r>
            <a:r>
              <a:rPr lang="en-US" altLang="en-US" sz="2400" kern="0" dirty="0">
                <a:solidFill>
                  <a:srgbClr val="FFC000"/>
                </a:solidFill>
                <a:sym typeface="Symbol" panose="05050102010706020507" pitchFamily="18" charset="2"/>
              </a:rPr>
              <a:t>=x</a:t>
            </a:r>
            <a:r>
              <a:rPr lang="en-US" altLang="en-US" sz="2400" kern="0" dirty="0">
                <a:sym typeface="Symbol" panose="05050102010706020507" pitchFamily="18" charset="2"/>
              </a:rPr>
              <a:t> is a relation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E1A6EE-986C-7811-A449-48AF864CC381}"/>
              </a:ext>
            </a:extLst>
          </p:cNvPr>
          <p:cNvGrpSpPr/>
          <p:nvPr/>
        </p:nvGrpSpPr>
        <p:grpSpPr>
          <a:xfrm>
            <a:off x="6224106" y="1403642"/>
            <a:ext cx="2263150" cy="2076450"/>
            <a:chOff x="6224106" y="1403642"/>
            <a:chExt cx="2263150" cy="2076450"/>
          </a:xfrm>
        </p:grpSpPr>
        <p:pic>
          <p:nvPicPr>
            <p:cNvPr id="18" name="Picture 4" descr="y = x^2 - 2">
              <a:extLst>
                <a:ext uri="{FF2B5EF4-FFF2-40B4-BE49-F238E27FC236}">
                  <a16:creationId xmlns:a16="http://schemas.microsoft.com/office/drawing/2014/main" id="{D908092F-ED38-C714-387F-683AA2EC57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348894" y="1341729"/>
              <a:ext cx="2076450" cy="2200275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121AF8D-7C0E-2F7A-3B3A-968D892A30CE}"/>
                </a:ext>
              </a:extLst>
            </p:cNvPr>
            <p:cNvSpPr txBox="1"/>
            <p:nvPr/>
          </p:nvSpPr>
          <p:spPr>
            <a:xfrm>
              <a:off x="6224106" y="1654042"/>
              <a:ext cx="762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B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A5C8F5E-C970-1F29-6C33-FB9F4CCA7097}"/>
              </a:ext>
            </a:extLst>
          </p:cNvPr>
          <p:cNvCxnSpPr>
            <a:cxnSpLocks/>
          </p:cNvCxnSpPr>
          <p:nvPr/>
        </p:nvCxnSpPr>
        <p:spPr bwMode="auto">
          <a:xfrm>
            <a:off x="2601074" y="1905000"/>
            <a:ext cx="2220192" cy="948659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A2625DEC-1960-A184-E85D-4E480CC7070B}"/>
              </a:ext>
            </a:extLst>
          </p:cNvPr>
          <p:cNvGrpSpPr/>
          <p:nvPr/>
        </p:nvGrpSpPr>
        <p:grpSpPr>
          <a:xfrm>
            <a:off x="1474341" y="1264573"/>
            <a:ext cx="4393059" cy="2174607"/>
            <a:chOff x="1474341" y="1264573"/>
            <a:chExt cx="4393059" cy="2174607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379E01C-22C7-FC26-4F33-9F83EE0C89B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82409" y="1905000"/>
              <a:ext cx="2135087" cy="442627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FC9C9D0-3401-91BC-C08A-137324321407}"/>
                </a:ext>
              </a:extLst>
            </p:cNvPr>
            <p:cNvGrpSpPr/>
            <p:nvPr/>
          </p:nvGrpSpPr>
          <p:grpSpPr>
            <a:xfrm>
              <a:off x="1474341" y="1264573"/>
              <a:ext cx="4393059" cy="2174607"/>
              <a:chOff x="1474341" y="1112173"/>
              <a:chExt cx="4393059" cy="2174607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A3973EF-4127-FD9F-127A-52A891AAFD27}"/>
                  </a:ext>
                </a:extLst>
              </p:cNvPr>
              <p:cNvSpPr/>
              <p:nvPr/>
            </p:nvSpPr>
            <p:spPr>
              <a:xfrm>
                <a:off x="1676400" y="1295400"/>
                <a:ext cx="1676400" cy="1991380"/>
              </a:xfrm>
              <a:prstGeom prst="ellipse">
                <a:avLst/>
              </a:prstGeom>
              <a:ln w="38100">
                <a:solidFill>
                  <a:srgbClr val="FFC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algn="l"/>
                <a:endParaRPr lang="en-CA" sz="2800" dirty="0">
                  <a:latin typeface="+mj-lt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31D37E0-FF64-862D-A5FD-03C47B62B017}"/>
                  </a:ext>
                </a:extLst>
              </p:cNvPr>
              <p:cNvSpPr/>
              <p:nvPr/>
            </p:nvSpPr>
            <p:spPr>
              <a:xfrm>
                <a:off x="2296274" y="1443719"/>
                <a:ext cx="609600" cy="1538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altLang="en-US" sz="2800" dirty="0">
                    <a:solidFill>
                      <a:srgbClr val="FFC000"/>
                    </a:solidFill>
                    <a:cs typeface="Arial" charset="0"/>
                  </a:rPr>
                  <a:t>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altLang="en-US" sz="2800" dirty="0">
                    <a:solidFill>
                      <a:srgbClr val="FFC000"/>
                    </a:solidFill>
                    <a:cs typeface="Arial" charset="0"/>
                  </a:rPr>
                  <a:t>b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altLang="en-US" sz="2800" dirty="0">
                    <a:solidFill>
                      <a:srgbClr val="FFC000"/>
                    </a:solidFill>
                    <a:cs typeface="Arial" charset="0"/>
                  </a:rPr>
                  <a:t>c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399244C-7B85-5310-E79C-4B13EE3C9232}"/>
                  </a:ext>
                </a:extLst>
              </p:cNvPr>
              <p:cNvSpPr/>
              <p:nvPr/>
            </p:nvSpPr>
            <p:spPr>
              <a:xfrm>
                <a:off x="4191000" y="1285220"/>
                <a:ext cx="1676400" cy="1991380"/>
              </a:xfrm>
              <a:prstGeom prst="ellipse">
                <a:avLst/>
              </a:prstGeom>
              <a:ln w="38100">
                <a:solidFill>
                  <a:srgbClr val="FFC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algn="l"/>
                <a:endParaRPr lang="en-CA" sz="2800" dirty="0">
                  <a:latin typeface="+mj-lt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2339952-605F-925E-E3C7-2CD04729345E}"/>
                  </a:ext>
                </a:extLst>
              </p:cNvPr>
              <p:cNvSpPr/>
              <p:nvPr/>
            </p:nvSpPr>
            <p:spPr>
              <a:xfrm>
                <a:off x="4810874" y="1433539"/>
                <a:ext cx="609600" cy="1538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altLang="en-US" sz="2800" dirty="0">
                    <a:solidFill>
                      <a:srgbClr val="FFC000"/>
                    </a:solidFill>
                    <a:cs typeface="Arial" charset="0"/>
                  </a:rPr>
                  <a:t>1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altLang="en-US" sz="2800" dirty="0">
                    <a:solidFill>
                      <a:srgbClr val="FFC000"/>
                    </a:solidFill>
                    <a:cs typeface="Arial" charset="0"/>
                  </a:rPr>
                  <a:t>2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altLang="en-US" sz="2800" dirty="0">
                    <a:solidFill>
                      <a:srgbClr val="FFC000"/>
                    </a:solidFill>
                    <a:cs typeface="Arial" charset="0"/>
                  </a:rPr>
                  <a:t>3</a:t>
                </a:r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19960FFF-3E52-EEE1-4D94-29482E1AB90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611466" y="1752600"/>
                <a:ext cx="2199408" cy="44262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0499051A-BA8D-E898-447D-2A7CA23B3F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621858" y="1752600"/>
                <a:ext cx="2199408" cy="442627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F3B3BF09-DC20-D1B3-8848-9E4BFFDE191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557896" y="1752600"/>
                <a:ext cx="2242586" cy="8930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DA87B2C-E821-4D67-B03A-B6E70D6C6B1B}"/>
                  </a:ext>
                </a:extLst>
              </p:cNvPr>
              <p:cNvSpPr txBox="1"/>
              <p:nvPr/>
            </p:nvSpPr>
            <p:spPr>
              <a:xfrm>
                <a:off x="1474341" y="1132820"/>
                <a:ext cx="762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kern="0" dirty="0">
                    <a:solidFill>
                      <a:srgbClr val="FFC000"/>
                    </a:solidFill>
                  </a:rPr>
                  <a:t>A</a:t>
                </a:r>
                <a:endParaRPr lang="en-CA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82B7504-D6BA-A5E4-6BB6-E0CA9757BADB}"/>
                  </a:ext>
                </a:extLst>
              </p:cNvPr>
              <p:cNvSpPr txBox="1"/>
              <p:nvPr/>
            </p:nvSpPr>
            <p:spPr>
              <a:xfrm>
                <a:off x="4003496" y="1112173"/>
                <a:ext cx="762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kern="0" dirty="0">
                    <a:solidFill>
                      <a:srgbClr val="FFC000"/>
                    </a:solidFill>
                  </a:rPr>
                  <a:t>B</a:t>
                </a:r>
                <a:endParaRPr lang="en-CA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53184B3-3611-0682-030B-09EDDC34AFF0}"/>
                </a:ext>
              </a:extLst>
            </p:cNvPr>
            <p:cNvSpPr txBox="1"/>
            <p:nvPr/>
          </p:nvSpPr>
          <p:spPr>
            <a:xfrm>
              <a:off x="3505200" y="1396425"/>
              <a:ext cx="762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2800" kern="0" dirty="0">
                  <a:solidFill>
                    <a:srgbClr val="FFC000"/>
                  </a:solidFill>
                </a:rPr>
                <a:t>f</a:t>
              </a:r>
              <a:endParaRPr lang="en-CA" sz="2800" dirty="0">
                <a:solidFill>
                  <a:srgbClr val="FFC000"/>
                </a:solidFill>
              </a:endParaRPr>
            </a:p>
          </p:txBody>
        </p: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E4F764D5-D32C-A174-51CB-E1DBB2376C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ym typeface="Symbol" pitchFamily="18" charset="2"/>
              </a:rPr>
              <a:t>Binary Relations</a:t>
            </a:r>
            <a:endParaRPr lang="en-CA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0E2FE1-7841-BC0B-4C1E-BFFC333113E4}"/>
              </a:ext>
            </a:extLst>
          </p:cNvPr>
          <p:cNvSpPr/>
          <p:nvPr/>
        </p:nvSpPr>
        <p:spPr>
          <a:xfrm>
            <a:off x="7237296" y="2453630"/>
            <a:ext cx="1242049" cy="96141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1EE614-1F7B-A4B0-7C10-AA66541FB90B}"/>
              </a:ext>
            </a:extLst>
          </p:cNvPr>
          <p:cNvSpPr txBox="1"/>
          <p:nvPr/>
        </p:nvSpPr>
        <p:spPr>
          <a:xfrm>
            <a:off x="7949094" y="2488161"/>
            <a:ext cx="7620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en-US" kern="0" dirty="0">
                <a:solidFill>
                  <a:srgbClr val="FFC000"/>
                </a:solidFill>
              </a:rPr>
              <a:t>A</a:t>
            </a:r>
            <a:endParaRPr lang="en-CA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6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  <p:bldP spid="6" grpId="1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65BD00-8E50-F545-7231-B059C808B00E}"/>
              </a:ext>
            </a:extLst>
          </p:cNvPr>
          <p:cNvSpPr/>
          <p:nvPr/>
        </p:nvSpPr>
        <p:spPr>
          <a:xfrm>
            <a:off x="812800" y="2385437"/>
            <a:ext cx="80142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en-US" altLang="en-US" sz="2400" dirty="0"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R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9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 =  { </a:t>
            </a:r>
            <a:r>
              <a:rPr lang="en-CA" altLang="en-US" sz="2400" dirty="0" err="1">
                <a:solidFill>
                  <a:srgbClr val="FFC000"/>
                </a:solidFill>
                <a:latin typeface="Times New Roman" pitchFamily="18" charset="0"/>
              </a:rPr>
              <a:t>x~y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x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Arial" charset="0"/>
              </a:rPr>
              <a:t>~</a:t>
            </a:r>
            <a:r>
              <a:rPr lang="en-US" sz="2400" baseline="-25000" dirty="0">
                <a:solidFill>
                  <a:srgbClr val="FFC000"/>
                </a:solidFill>
                <a:latin typeface="Times New Roman" pitchFamily="18" charset="0"/>
                <a:cs typeface="Arial" charset="0"/>
              </a:rPr>
              <a:t>mod 5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y </a:t>
            </a:r>
            <a:b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           ie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int k, y=x+5k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}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97F7349-2AB6-E3C5-AA16-E0B4E5EFF6DC}"/>
              </a:ext>
            </a:extLst>
          </p:cNvPr>
          <p:cNvGrpSpPr/>
          <p:nvPr/>
        </p:nvGrpSpPr>
        <p:grpSpPr>
          <a:xfrm>
            <a:off x="2667000" y="3254805"/>
            <a:ext cx="4800600" cy="2095910"/>
            <a:chOff x="2667000" y="3254805"/>
            <a:chExt cx="4800600" cy="2095910"/>
          </a:xfrm>
        </p:grpSpPr>
        <p:sp>
          <p:nvSpPr>
            <p:cNvPr id="2" name="Content Placeholder 2">
              <a:extLst>
                <a:ext uri="{FF2B5EF4-FFF2-40B4-BE49-F238E27FC236}">
                  <a16:creationId xmlns:a16="http://schemas.microsoft.com/office/drawing/2014/main" id="{E0D385EC-AEDD-B47D-165E-B4B337CE554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667000" y="3505200"/>
              <a:ext cx="48006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57175" indent="-257175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57213" indent="-214313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8572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2001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4pPr>
              <a:lvl5pPr marL="15430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5pPr>
              <a:lvl6pPr marL="18859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6pPr>
              <a:lvl7pPr marL="22288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7pPr>
              <a:lvl8pPr marL="25717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8pPr>
              <a:lvl9pPr marL="2914650" indent="-17145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spcBef>
                  <a:spcPts val="0"/>
                </a:spcBef>
                <a:buFontTx/>
                <a:buNone/>
              </a:pPr>
              <a:r>
                <a:rPr lang="en-US" kern="0" dirty="0">
                  <a:latin typeface="+mj-lt"/>
                </a:rPr>
                <a:t>...      -5      -4     -3      -2      -1</a:t>
              </a:r>
            </a:p>
            <a:p>
              <a:pPr marL="0" indent="0">
                <a:spcBef>
                  <a:spcPts val="0"/>
                </a:spcBef>
                <a:buFontTx/>
                <a:buNone/>
              </a:pPr>
              <a:r>
                <a:rPr lang="en-US" kern="0" dirty="0">
                  <a:latin typeface="+mj-lt"/>
                </a:rPr>
                <a:t>          0       1       2       3       4     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en-US" kern="0" dirty="0">
                  <a:latin typeface="+mj-lt"/>
                </a:rPr>
                <a:t>          5       6       7       8       9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en-US" kern="0" dirty="0">
                  <a:latin typeface="+mj-lt"/>
                </a:rPr>
                <a:t>        10     11     12     13     14    …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7E503E2-232A-35C0-4465-F9D956E542FB}"/>
                </a:ext>
              </a:extLst>
            </p:cNvPr>
            <p:cNvSpPr/>
            <p:nvPr/>
          </p:nvSpPr>
          <p:spPr bwMode="auto">
            <a:xfrm>
              <a:off x="3312160" y="3254805"/>
              <a:ext cx="533400" cy="2079195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9C87FCB-54B2-3EA1-8944-6C261E58BE5B}"/>
                </a:ext>
              </a:extLst>
            </p:cNvPr>
            <p:cNvSpPr/>
            <p:nvPr/>
          </p:nvSpPr>
          <p:spPr bwMode="auto">
            <a:xfrm>
              <a:off x="3962400" y="3271520"/>
              <a:ext cx="533400" cy="2079195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0B1B80F-2F3B-56DC-1744-9B3CDFE4ADB5}"/>
                </a:ext>
              </a:extLst>
            </p:cNvPr>
            <p:cNvSpPr/>
            <p:nvPr/>
          </p:nvSpPr>
          <p:spPr bwMode="auto">
            <a:xfrm>
              <a:off x="4632960" y="3267915"/>
              <a:ext cx="533400" cy="2079195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6DFFFF1-B1CD-C074-F88C-6FC1F3433CE6}"/>
                </a:ext>
              </a:extLst>
            </p:cNvPr>
            <p:cNvSpPr/>
            <p:nvPr/>
          </p:nvSpPr>
          <p:spPr bwMode="auto">
            <a:xfrm>
              <a:off x="5303520" y="3264310"/>
              <a:ext cx="533400" cy="2079195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13C2E3C-8DAA-217E-EB5F-6348845E11EC}"/>
                </a:ext>
              </a:extLst>
            </p:cNvPr>
            <p:cNvSpPr/>
            <p:nvPr/>
          </p:nvSpPr>
          <p:spPr bwMode="auto">
            <a:xfrm>
              <a:off x="5994400" y="3260705"/>
              <a:ext cx="533400" cy="2079195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24">
            <a:extLst>
              <a:ext uri="{FF2B5EF4-FFF2-40B4-BE49-F238E27FC236}">
                <a16:creationId xmlns:a16="http://schemas.microsoft.com/office/drawing/2014/main" id="{27847C26-9FBB-2BE5-8EAC-FD9D2C1C7E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+mj-lt"/>
              </a:rPr>
              <a:t>Congruence Modulo </a:t>
            </a:r>
            <a:r>
              <a:rPr lang="en-US" altLang="en-US" sz="3600" dirty="0"/>
              <a:t>p</a:t>
            </a:r>
            <a:endParaRPr lang="en-CA" alt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36E848-651F-4CD2-8A0B-DDE973790A90}"/>
              </a:ext>
            </a:extLst>
          </p:cNvPr>
          <p:cNvSpPr txBox="1"/>
          <p:nvPr/>
        </p:nvSpPr>
        <p:spPr bwMode="auto">
          <a:xfrm>
            <a:off x="304800" y="728008"/>
            <a:ext cx="7772400" cy="193899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The mod 5 world: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Instead of working over the integers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or over the complex numbers,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our world only has the numbers …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  {0,1,2,3,4}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D7AD46-4684-2C9D-265C-EC6F7D0707C8}"/>
              </a:ext>
            </a:extLst>
          </p:cNvPr>
          <p:cNvSpPr txBox="1"/>
          <p:nvPr/>
        </p:nvSpPr>
        <p:spPr bwMode="auto">
          <a:xfrm>
            <a:off x="640080" y="5370277"/>
            <a:ext cx="7772400" cy="46166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Name these classes: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0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1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3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0069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4">
            <a:extLst>
              <a:ext uri="{FF2B5EF4-FFF2-40B4-BE49-F238E27FC236}">
                <a16:creationId xmlns:a16="http://schemas.microsoft.com/office/drawing/2014/main" id="{27847C26-9FBB-2BE5-8EAC-FD9D2C1C7E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+mj-lt"/>
              </a:rPr>
              <a:t>Congruence Modulo </a:t>
            </a:r>
            <a:r>
              <a:rPr lang="en-US" altLang="en-US" sz="3600" dirty="0"/>
              <a:t>p</a:t>
            </a:r>
            <a:endParaRPr lang="en-CA" alt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36E848-651F-4CD2-8A0B-DDE973790A90}"/>
              </a:ext>
            </a:extLst>
          </p:cNvPr>
          <p:cNvSpPr txBox="1"/>
          <p:nvPr/>
        </p:nvSpPr>
        <p:spPr bwMode="auto">
          <a:xfrm>
            <a:off x="304800" y="728008"/>
            <a:ext cx="7772400" cy="193899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The mod 5 world: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Instead of working over the integers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or over the complex numbers,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our world only has the numbers …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  {0,1,2,3,4}</a:t>
            </a:r>
          </a:p>
        </p:txBody>
      </p:sp>
      <p:sp>
        <p:nvSpPr>
          <p:cNvPr id="12" name="Text Box 216">
            <a:extLst>
              <a:ext uri="{FF2B5EF4-FFF2-40B4-BE49-F238E27FC236}">
                <a16:creationId xmlns:a16="http://schemas.microsoft.com/office/drawing/2014/main" id="{8610D4E7-5C93-A10C-8008-A07D0DDCA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84480"/>
            <a:ext cx="531106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Problems for computers: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Reals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Too much space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Lack of precision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Integers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Lack of inverses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Grow too big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Better field?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Finite field,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integers mod a prime </a:t>
            </a:r>
          </a:p>
        </p:txBody>
      </p:sp>
    </p:spTree>
    <p:extLst>
      <p:ext uri="{BB962C8B-B14F-4D97-AF65-F5344CB8AC3E}">
        <p14:creationId xmlns:p14="http://schemas.microsoft.com/office/powerpoint/2010/main" val="184924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6691033" y="3712534"/>
            <a:ext cx="2089151" cy="2310044"/>
            <a:chOff x="3401" y="1728"/>
            <a:chExt cx="1591" cy="1979"/>
          </a:xfrm>
        </p:grpSpPr>
        <p:grpSp>
          <p:nvGrpSpPr>
            <p:cNvPr id="6206" name="Group 3"/>
            <p:cNvGrpSpPr>
              <a:grpSpLocks/>
            </p:cNvGrpSpPr>
            <p:nvPr/>
          </p:nvGrpSpPr>
          <p:grpSpPr bwMode="auto">
            <a:xfrm>
              <a:off x="3408" y="1751"/>
              <a:ext cx="1584" cy="1956"/>
              <a:chOff x="3408" y="1751"/>
              <a:chExt cx="1584" cy="1956"/>
            </a:xfrm>
          </p:grpSpPr>
          <p:sp>
            <p:nvSpPr>
              <p:cNvPr id="6210" name="Rectangle 4"/>
              <p:cNvSpPr>
                <a:spLocks noChangeArrowheads="1"/>
              </p:cNvSpPr>
              <p:nvPr/>
            </p:nvSpPr>
            <p:spPr bwMode="auto">
              <a:xfrm>
                <a:off x="4728" y="338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6211" name="Rectangle 5"/>
              <p:cNvSpPr>
                <a:spLocks noChangeArrowheads="1"/>
              </p:cNvSpPr>
              <p:nvPr/>
            </p:nvSpPr>
            <p:spPr bwMode="auto">
              <a:xfrm>
                <a:off x="4464" y="338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6212" name="Rectangle 6"/>
              <p:cNvSpPr>
                <a:spLocks noChangeArrowheads="1"/>
              </p:cNvSpPr>
              <p:nvPr/>
            </p:nvSpPr>
            <p:spPr bwMode="auto">
              <a:xfrm>
                <a:off x="4200" y="338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6213" name="Rectangle 7"/>
              <p:cNvSpPr>
                <a:spLocks noChangeArrowheads="1"/>
              </p:cNvSpPr>
              <p:nvPr/>
            </p:nvSpPr>
            <p:spPr bwMode="auto">
              <a:xfrm>
                <a:off x="3942" y="3381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6214" name="Rectangle 8"/>
              <p:cNvSpPr>
                <a:spLocks noChangeArrowheads="1"/>
              </p:cNvSpPr>
              <p:nvPr/>
            </p:nvSpPr>
            <p:spPr bwMode="auto">
              <a:xfrm>
                <a:off x="3672" y="3381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6215" name="Rectangle 9"/>
              <p:cNvSpPr>
                <a:spLocks noChangeArrowheads="1"/>
              </p:cNvSpPr>
              <p:nvPr/>
            </p:nvSpPr>
            <p:spPr bwMode="auto">
              <a:xfrm>
                <a:off x="3408" y="338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6216" name="Rectangle 10"/>
              <p:cNvSpPr>
                <a:spLocks noChangeArrowheads="1"/>
              </p:cNvSpPr>
              <p:nvPr/>
            </p:nvSpPr>
            <p:spPr bwMode="auto">
              <a:xfrm>
                <a:off x="4728" y="3055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6217" name="Rectangle 11"/>
              <p:cNvSpPr>
                <a:spLocks noChangeArrowheads="1"/>
              </p:cNvSpPr>
              <p:nvPr/>
            </p:nvSpPr>
            <p:spPr bwMode="auto">
              <a:xfrm>
                <a:off x="4464" y="3055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6218" name="Rectangle 12"/>
              <p:cNvSpPr>
                <a:spLocks noChangeArrowheads="1"/>
              </p:cNvSpPr>
              <p:nvPr/>
            </p:nvSpPr>
            <p:spPr bwMode="auto">
              <a:xfrm>
                <a:off x="4200" y="3055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6219" name="Rectangle 13"/>
              <p:cNvSpPr>
                <a:spLocks noChangeArrowheads="1"/>
              </p:cNvSpPr>
              <p:nvPr/>
            </p:nvSpPr>
            <p:spPr bwMode="auto">
              <a:xfrm>
                <a:off x="3942" y="3055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6220" name="Rectangle 14"/>
              <p:cNvSpPr>
                <a:spLocks noChangeArrowheads="1"/>
              </p:cNvSpPr>
              <p:nvPr/>
            </p:nvSpPr>
            <p:spPr bwMode="auto">
              <a:xfrm>
                <a:off x="3672" y="3055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6221" name="Rectangle 15"/>
              <p:cNvSpPr>
                <a:spLocks noChangeArrowheads="1"/>
              </p:cNvSpPr>
              <p:nvPr/>
            </p:nvSpPr>
            <p:spPr bwMode="auto">
              <a:xfrm>
                <a:off x="3408" y="3055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6222" name="Rectangle 16"/>
              <p:cNvSpPr>
                <a:spLocks noChangeArrowheads="1"/>
              </p:cNvSpPr>
              <p:nvPr/>
            </p:nvSpPr>
            <p:spPr bwMode="auto">
              <a:xfrm>
                <a:off x="4728" y="2729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6223" name="Rectangle 17"/>
              <p:cNvSpPr>
                <a:spLocks noChangeArrowheads="1"/>
              </p:cNvSpPr>
              <p:nvPr/>
            </p:nvSpPr>
            <p:spPr bwMode="auto">
              <a:xfrm>
                <a:off x="4464" y="2729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6224" name="Rectangle 18"/>
              <p:cNvSpPr>
                <a:spLocks noChangeArrowheads="1"/>
              </p:cNvSpPr>
              <p:nvPr/>
            </p:nvSpPr>
            <p:spPr bwMode="auto">
              <a:xfrm>
                <a:off x="4200" y="2729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6225" name="Rectangle 19"/>
              <p:cNvSpPr>
                <a:spLocks noChangeArrowheads="1"/>
              </p:cNvSpPr>
              <p:nvPr/>
            </p:nvSpPr>
            <p:spPr bwMode="auto">
              <a:xfrm>
                <a:off x="3942" y="2729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6226" name="Rectangle 20"/>
              <p:cNvSpPr>
                <a:spLocks noChangeArrowheads="1"/>
              </p:cNvSpPr>
              <p:nvPr/>
            </p:nvSpPr>
            <p:spPr bwMode="auto">
              <a:xfrm>
                <a:off x="3672" y="2729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6227" name="Rectangle 21"/>
              <p:cNvSpPr>
                <a:spLocks noChangeArrowheads="1"/>
              </p:cNvSpPr>
              <p:nvPr/>
            </p:nvSpPr>
            <p:spPr bwMode="auto">
              <a:xfrm>
                <a:off x="3408" y="2729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6228" name="Rectangle 22"/>
              <p:cNvSpPr>
                <a:spLocks noChangeArrowheads="1"/>
              </p:cNvSpPr>
              <p:nvPr/>
            </p:nvSpPr>
            <p:spPr bwMode="auto">
              <a:xfrm>
                <a:off x="4728" y="2403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6229" name="Rectangle 23"/>
              <p:cNvSpPr>
                <a:spLocks noChangeArrowheads="1"/>
              </p:cNvSpPr>
              <p:nvPr/>
            </p:nvSpPr>
            <p:spPr bwMode="auto">
              <a:xfrm>
                <a:off x="4464" y="2403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6230" name="Rectangle 24"/>
              <p:cNvSpPr>
                <a:spLocks noChangeArrowheads="1"/>
              </p:cNvSpPr>
              <p:nvPr/>
            </p:nvSpPr>
            <p:spPr bwMode="auto">
              <a:xfrm>
                <a:off x="4200" y="2403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6231" name="Rectangle 25"/>
              <p:cNvSpPr>
                <a:spLocks noChangeArrowheads="1"/>
              </p:cNvSpPr>
              <p:nvPr/>
            </p:nvSpPr>
            <p:spPr bwMode="auto">
              <a:xfrm>
                <a:off x="3942" y="2403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6232" name="Rectangle 26"/>
              <p:cNvSpPr>
                <a:spLocks noChangeArrowheads="1"/>
              </p:cNvSpPr>
              <p:nvPr/>
            </p:nvSpPr>
            <p:spPr bwMode="auto">
              <a:xfrm>
                <a:off x="3672" y="2403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6233" name="Rectangle 27"/>
              <p:cNvSpPr>
                <a:spLocks noChangeArrowheads="1"/>
              </p:cNvSpPr>
              <p:nvPr/>
            </p:nvSpPr>
            <p:spPr bwMode="auto">
              <a:xfrm>
                <a:off x="3408" y="2403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6234" name="Rectangle 28"/>
              <p:cNvSpPr>
                <a:spLocks noChangeArrowheads="1"/>
              </p:cNvSpPr>
              <p:nvPr/>
            </p:nvSpPr>
            <p:spPr bwMode="auto">
              <a:xfrm>
                <a:off x="4728" y="2077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6235" name="Rectangle 29"/>
              <p:cNvSpPr>
                <a:spLocks noChangeArrowheads="1"/>
              </p:cNvSpPr>
              <p:nvPr/>
            </p:nvSpPr>
            <p:spPr bwMode="auto">
              <a:xfrm>
                <a:off x="4464" y="2077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6236" name="Rectangle 30"/>
              <p:cNvSpPr>
                <a:spLocks noChangeArrowheads="1"/>
              </p:cNvSpPr>
              <p:nvPr/>
            </p:nvSpPr>
            <p:spPr bwMode="auto">
              <a:xfrm>
                <a:off x="4200" y="2077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6237" name="Rectangle 31"/>
              <p:cNvSpPr>
                <a:spLocks noChangeArrowheads="1"/>
              </p:cNvSpPr>
              <p:nvPr/>
            </p:nvSpPr>
            <p:spPr bwMode="auto">
              <a:xfrm>
                <a:off x="3942" y="2077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6238" name="Rectangle 32"/>
              <p:cNvSpPr>
                <a:spLocks noChangeArrowheads="1"/>
              </p:cNvSpPr>
              <p:nvPr/>
            </p:nvSpPr>
            <p:spPr bwMode="auto">
              <a:xfrm>
                <a:off x="3672" y="2077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6239" name="Rectangle 33"/>
              <p:cNvSpPr>
                <a:spLocks noChangeArrowheads="1"/>
              </p:cNvSpPr>
              <p:nvPr/>
            </p:nvSpPr>
            <p:spPr bwMode="auto">
              <a:xfrm>
                <a:off x="3408" y="2077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6240" name="Rectangle 34"/>
              <p:cNvSpPr>
                <a:spLocks noChangeArrowheads="1"/>
              </p:cNvSpPr>
              <p:nvPr/>
            </p:nvSpPr>
            <p:spPr bwMode="auto">
              <a:xfrm>
                <a:off x="4728" y="175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6241" name="Rectangle 35"/>
              <p:cNvSpPr>
                <a:spLocks noChangeArrowheads="1"/>
              </p:cNvSpPr>
              <p:nvPr/>
            </p:nvSpPr>
            <p:spPr bwMode="auto">
              <a:xfrm>
                <a:off x="4464" y="175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6242" name="Rectangle 36"/>
              <p:cNvSpPr>
                <a:spLocks noChangeArrowheads="1"/>
              </p:cNvSpPr>
              <p:nvPr/>
            </p:nvSpPr>
            <p:spPr bwMode="auto">
              <a:xfrm>
                <a:off x="4200" y="175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6243" name="Rectangle 37"/>
              <p:cNvSpPr>
                <a:spLocks noChangeArrowheads="1"/>
              </p:cNvSpPr>
              <p:nvPr/>
            </p:nvSpPr>
            <p:spPr bwMode="auto">
              <a:xfrm>
                <a:off x="3942" y="1751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6244" name="Rectangle 38"/>
              <p:cNvSpPr>
                <a:spLocks noChangeArrowheads="1"/>
              </p:cNvSpPr>
              <p:nvPr/>
            </p:nvSpPr>
            <p:spPr bwMode="auto">
              <a:xfrm>
                <a:off x="3672" y="1751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6245" name="Rectangle 39"/>
              <p:cNvSpPr>
                <a:spLocks noChangeArrowheads="1"/>
              </p:cNvSpPr>
              <p:nvPr/>
            </p:nvSpPr>
            <p:spPr bwMode="auto">
              <a:xfrm>
                <a:off x="3408" y="175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×</a:t>
                </a:r>
              </a:p>
            </p:txBody>
          </p:sp>
          <p:sp>
            <p:nvSpPr>
              <p:cNvPr id="6246" name="Line 40"/>
              <p:cNvSpPr>
                <a:spLocks noChangeShapeType="1"/>
              </p:cNvSpPr>
              <p:nvPr/>
            </p:nvSpPr>
            <p:spPr bwMode="auto">
              <a:xfrm>
                <a:off x="3408" y="1751"/>
                <a:ext cx="158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47" name="Line 41"/>
              <p:cNvSpPr>
                <a:spLocks noChangeShapeType="1"/>
              </p:cNvSpPr>
              <p:nvPr/>
            </p:nvSpPr>
            <p:spPr bwMode="auto">
              <a:xfrm>
                <a:off x="3408" y="2077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48" name="Line 42"/>
              <p:cNvSpPr>
                <a:spLocks noChangeShapeType="1"/>
              </p:cNvSpPr>
              <p:nvPr/>
            </p:nvSpPr>
            <p:spPr bwMode="auto">
              <a:xfrm>
                <a:off x="3408" y="2403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49" name="Line 43"/>
              <p:cNvSpPr>
                <a:spLocks noChangeShapeType="1"/>
              </p:cNvSpPr>
              <p:nvPr/>
            </p:nvSpPr>
            <p:spPr bwMode="auto">
              <a:xfrm>
                <a:off x="3408" y="2729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50" name="Line 44"/>
              <p:cNvSpPr>
                <a:spLocks noChangeShapeType="1"/>
              </p:cNvSpPr>
              <p:nvPr/>
            </p:nvSpPr>
            <p:spPr bwMode="auto">
              <a:xfrm>
                <a:off x="3408" y="3055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51" name="Line 45"/>
              <p:cNvSpPr>
                <a:spLocks noChangeShapeType="1"/>
              </p:cNvSpPr>
              <p:nvPr/>
            </p:nvSpPr>
            <p:spPr bwMode="auto">
              <a:xfrm>
                <a:off x="3408" y="3381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52" name="Line 46"/>
              <p:cNvSpPr>
                <a:spLocks noChangeShapeType="1"/>
              </p:cNvSpPr>
              <p:nvPr/>
            </p:nvSpPr>
            <p:spPr bwMode="auto">
              <a:xfrm>
                <a:off x="3408" y="3707"/>
                <a:ext cx="158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53" name="Line 47"/>
              <p:cNvSpPr>
                <a:spLocks noChangeShapeType="1"/>
              </p:cNvSpPr>
              <p:nvPr/>
            </p:nvSpPr>
            <p:spPr bwMode="auto">
              <a:xfrm>
                <a:off x="3408" y="1751"/>
                <a:ext cx="0" cy="195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54" name="Line 48"/>
              <p:cNvSpPr>
                <a:spLocks noChangeShapeType="1"/>
              </p:cNvSpPr>
              <p:nvPr/>
            </p:nvSpPr>
            <p:spPr bwMode="auto">
              <a:xfrm>
                <a:off x="3672" y="1751"/>
                <a:ext cx="0" cy="19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55" name="Line 49"/>
              <p:cNvSpPr>
                <a:spLocks noChangeShapeType="1"/>
              </p:cNvSpPr>
              <p:nvPr/>
            </p:nvSpPr>
            <p:spPr bwMode="auto">
              <a:xfrm>
                <a:off x="3942" y="1751"/>
                <a:ext cx="0" cy="19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56" name="Line 50"/>
              <p:cNvSpPr>
                <a:spLocks noChangeShapeType="1"/>
              </p:cNvSpPr>
              <p:nvPr/>
            </p:nvSpPr>
            <p:spPr bwMode="auto">
              <a:xfrm>
                <a:off x="4200" y="1751"/>
                <a:ext cx="0" cy="19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57" name="Line 51"/>
              <p:cNvSpPr>
                <a:spLocks noChangeShapeType="1"/>
              </p:cNvSpPr>
              <p:nvPr/>
            </p:nvSpPr>
            <p:spPr bwMode="auto">
              <a:xfrm>
                <a:off x="4464" y="1751"/>
                <a:ext cx="0" cy="19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58" name="Line 52"/>
              <p:cNvSpPr>
                <a:spLocks noChangeShapeType="1"/>
              </p:cNvSpPr>
              <p:nvPr/>
            </p:nvSpPr>
            <p:spPr bwMode="auto">
              <a:xfrm>
                <a:off x="4728" y="1751"/>
                <a:ext cx="0" cy="19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59" name="Line 53"/>
              <p:cNvSpPr>
                <a:spLocks noChangeShapeType="1"/>
              </p:cNvSpPr>
              <p:nvPr/>
            </p:nvSpPr>
            <p:spPr bwMode="auto">
              <a:xfrm>
                <a:off x="4992" y="1751"/>
                <a:ext cx="0" cy="195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6207" name="Line 54"/>
            <p:cNvSpPr>
              <a:spLocks noChangeShapeType="1"/>
            </p:cNvSpPr>
            <p:nvPr/>
          </p:nvSpPr>
          <p:spPr bwMode="auto">
            <a:xfrm flipV="1">
              <a:off x="3669" y="1728"/>
              <a:ext cx="0" cy="19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08" name="Line 55"/>
            <p:cNvSpPr>
              <a:spLocks noChangeShapeType="1"/>
            </p:cNvSpPr>
            <p:nvPr/>
          </p:nvSpPr>
          <p:spPr bwMode="auto">
            <a:xfrm>
              <a:off x="3408" y="2078"/>
              <a:ext cx="1584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09" name="Rectangle 56"/>
            <p:cNvSpPr>
              <a:spLocks noChangeArrowheads="1"/>
            </p:cNvSpPr>
            <p:nvPr/>
          </p:nvSpPr>
          <p:spPr bwMode="auto">
            <a:xfrm>
              <a:off x="3401" y="1756"/>
              <a:ext cx="1591" cy="1947"/>
            </a:xfrm>
            <a:prstGeom prst="rect">
              <a:avLst/>
            </a:prstGeom>
            <a:noFill/>
            <a:ln w="25400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6691034" y="1314782"/>
            <a:ext cx="2089150" cy="2301874"/>
            <a:chOff x="857" y="1772"/>
            <a:chExt cx="1591" cy="1972"/>
          </a:xfrm>
        </p:grpSpPr>
        <p:sp>
          <p:nvSpPr>
            <p:cNvPr id="6153" name="Rectangle 58"/>
            <p:cNvSpPr>
              <a:spLocks noChangeArrowheads="1"/>
            </p:cNvSpPr>
            <p:nvPr/>
          </p:nvSpPr>
          <p:spPr bwMode="auto">
            <a:xfrm>
              <a:off x="2184" y="341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6154" name="Rectangle 59"/>
            <p:cNvSpPr>
              <a:spLocks noChangeArrowheads="1"/>
            </p:cNvSpPr>
            <p:nvPr/>
          </p:nvSpPr>
          <p:spPr bwMode="auto">
            <a:xfrm>
              <a:off x="1920" y="341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6155" name="Rectangle 60"/>
            <p:cNvSpPr>
              <a:spLocks noChangeArrowheads="1"/>
            </p:cNvSpPr>
            <p:nvPr/>
          </p:nvSpPr>
          <p:spPr bwMode="auto">
            <a:xfrm>
              <a:off x="1656" y="341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6156" name="Rectangle 61"/>
            <p:cNvSpPr>
              <a:spLocks noChangeArrowheads="1"/>
            </p:cNvSpPr>
            <p:nvPr/>
          </p:nvSpPr>
          <p:spPr bwMode="auto">
            <a:xfrm>
              <a:off x="1398" y="3418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6157" name="Rectangle 62"/>
            <p:cNvSpPr>
              <a:spLocks noChangeArrowheads="1"/>
            </p:cNvSpPr>
            <p:nvPr/>
          </p:nvSpPr>
          <p:spPr bwMode="auto">
            <a:xfrm>
              <a:off x="1128" y="3418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6158" name="Rectangle 63"/>
            <p:cNvSpPr>
              <a:spLocks noChangeArrowheads="1"/>
            </p:cNvSpPr>
            <p:nvPr/>
          </p:nvSpPr>
          <p:spPr bwMode="auto">
            <a:xfrm>
              <a:off x="864" y="341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6159" name="Rectangle 64"/>
            <p:cNvSpPr>
              <a:spLocks noChangeArrowheads="1"/>
            </p:cNvSpPr>
            <p:nvPr/>
          </p:nvSpPr>
          <p:spPr bwMode="auto">
            <a:xfrm>
              <a:off x="2184" y="3092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6160" name="Rectangle 65"/>
            <p:cNvSpPr>
              <a:spLocks noChangeArrowheads="1"/>
            </p:cNvSpPr>
            <p:nvPr/>
          </p:nvSpPr>
          <p:spPr bwMode="auto">
            <a:xfrm>
              <a:off x="1920" y="3092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6161" name="Rectangle 66"/>
            <p:cNvSpPr>
              <a:spLocks noChangeArrowheads="1"/>
            </p:cNvSpPr>
            <p:nvPr/>
          </p:nvSpPr>
          <p:spPr bwMode="auto">
            <a:xfrm>
              <a:off x="1656" y="3092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6162" name="Rectangle 67"/>
            <p:cNvSpPr>
              <a:spLocks noChangeArrowheads="1"/>
            </p:cNvSpPr>
            <p:nvPr/>
          </p:nvSpPr>
          <p:spPr bwMode="auto">
            <a:xfrm>
              <a:off x="1398" y="3092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6163" name="Rectangle 68"/>
            <p:cNvSpPr>
              <a:spLocks noChangeArrowheads="1"/>
            </p:cNvSpPr>
            <p:nvPr/>
          </p:nvSpPr>
          <p:spPr bwMode="auto">
            <a:xfrm>
              <a:off x="1128" y="3092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6164" name="Rectangle 69"/>
            <p:cNvSpPr>
              <a:spLocks noChangeArrowheads="1"/>
            </p:cNvSpPr>
            <p:nvPr/>
          </p:nvSpPr>
          <p:spPr bwMode="auto">
            <a:xfrm>
              <a:off x="864" y="3092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6165" name="Rectangle 70"/>
            <p:cNvSpPr>
              <a:spLocks noChangeArrowheads="1"/>
            </p:cNvSpPr>
            <p:nvPr/>
          </p:nvSpPr>
          <p:spPr bwMode="auto">
            <a:xfrm>
              <a:off x="2184" y="2766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6166" name="Rectangle 71"/>
            <p:cNvSpPr>
              <a:spLocks noChangeArrowheads="1"/>
            </p:cNvSpPr>
            <p:nvPr/>
          </p:nvSpPr>
          <p:spPr bwMode="auto">
            <a:xfrm>
              <a:off x="1920" y="2766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6167" name="Rectangle 72"/>
            <p:cNvSpPr>
              <a:spLocks noChangeArrowheads="1"/>
            </p:cNvSpPr>
            <p:nvPr/>
          </p:nvSpPr>
          <p:spPr bwMode="auto">
            <a:xfrm>
              <a:off x="1656" y="2766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6168" name="Rectangle 73"/>
            <p:cNvSpPr>
              <a:spLocks noChangeArrowheads="1"/>
            </p:cNvSpPr>
            <p:nvPr/>
          </p:nvSpPr>
          <p:spPr bwMode="auto">
            <a:xfrm>
              <a:off x="1398" y="2766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6169" name="Rectangle 74"/>
            <p:cNvSpPr>
              <a:spLocks noChangeArrowheads="1"/>
            </p:cNvSpPr>
            <p:nvPr/>
          </p:nvSpPr>
          <p:spPr bwMode="auto">
            <a:xfrm>
              <a:off x="1128" y="2766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6170" name="Rectangle 75"/>
            <p:cNvSpPr>
              <a:spLocks noChangeArrowheads="1"/>
            </p:cNvSpPr>
            <p:nvPr/>
          </p:nvSpPr>
          <p:spPr bwMode="auto">
            <a:xfrm>
              <a:off x="864" y="2766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6171" name="Rectangle 76"/>
            <p:cNvSpPr>
              <a:spLocks noChangeArrowheads="1"/>
            </p:cNvSpPr>
            <p:nvPr/>
          </p:nvSpPr>
          <p:spPr bwMode="auto">
            <a:xfrm>
              <a:off x="2184" y="2440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6172" name="Rectangle 77"/>
            <p:cNvSpPr>
              <a:spLocks noChangeArrowheads="1"/>
            </p:cNvSpPr>
            <p:nvPr/>
          </p:nvSpPr>
          <p:spPr bwMode="auto">
            <a:xfrm>
              <a:off x="1920" y="2440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6173" name="Rectangle 78"/>
            <p:cNvSpPr>
              <a:spLocks noChangeArrowheads="1"/>
            </p:cNvSpPr>
            <p:nvPr/>
          </p:nvSpPr>
          <p:spPr bwMode="auto">
            <a:xfrm>
              <a:off x="1656" y="2440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6174" name="Rectangle 79"/>
            <p:cNvSpPr>
              <a:spLocks noChangeArrowheads="1"/>
            </p:cNvSpPr>
            <p:nvPr/>
          </p:nvSpPr>
          <p:spPr bwMode="auto">
            <a:xfrm>
              <a:off x="1398" y="2440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6175" name="Rectangle 80"/>
            <p:cNvSpPr>
              <a:spLocks noChangeArrowheads="1"/>
            </p:cNvSpPr>
            <p:nvPr/>
          </p:nvSpPr>
          <p:spPr bwMode="auto">
            <a:xfrm>
              <a:off x="1128" y="2440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6176" name="Rectangle 81"/>
            <p:cNvSpPr>
              <a:spLocks noChangeArrowheads="1"/>
            </p:cNvSpPr>
            <p:nvPr/>
          </p:nvSpPr>
          <p:spPr bwMode="auto">
            <a:xfrm>
              <a:off x="864" y="2440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6177" name="Rectangle 82"/>
            <p:cNvSpPr>
              <a:spLocks noChangeArrowheads="1"/>
            </p:cNvSpPr>
            <p:nvPr/>
          </p:nvSpPr>
          <p:spPr bwMode="auto">
            <a:xfrm>
              <a:off x="2184" y="2114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6178" name="Rectangle 83"/>
            <p:cNvSpPr>
              <a:spLocks noChangeArrowheads="1"/>
            </p:cNvSpPr>
            <p:nvPr/>
          </p:nvSpPr>
          <p:spPr bwMode="auto">
            <a:xfrm>
              <a:off x="1920" y="2114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6179" name="Rectangle 84"/>
            <p:cNvSpPr>
              <a:spLocks noChangeArrowheads="1"/>
            </p:cNvSpPr>
            <p:nvPr/>
          </p:nvSpPr>
          <p:spPr bwMode="auto">
            <a:xfrm>
              <a:off x="1656" y="2114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6180" name="Rectangle 85"/>
            <p:cNvSpPr>
              <a:spLocks noChangeArrowheads="1"/>
            </p:cNvSpPr>
            <p:nvPr/>
          </p:nvSpPr>
          <p:spPr bwMode="auto">
            <a:xfrm>
              <a:off x="1398" y="2114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6181" name="Rectangle 86"/>
            <p:cNvSpPr>
              <a:spLocks noChangeArrowheads="1"/>
            </p:cNvSpPr>
            <p:nvPr/>
          </p:nvSpPr>
          <p:spPr bwMode="auto">
            <a:xfrm>
              <a:off x="1128" y="2114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6182" name="Rectangle 87"/>
            <p:cNvSpPr>
              <a:spLocks noChangeArrowheads="1"/>
            </p:cNvSpPr>
            <p:nvPr/>
          </p:nvSpPr>
          <p:spPr bwMode="auto">
            <a:xfrm>
              <a:off x="864" y="2114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6183" name="Rectangle 88"/>
            <p:cNvSpPr>
              <a:spLocks noChangeArrowheads="1"/>
            </p:cNvSpPr>
            <p:nvPr/>
          </p:nvSpPr>
          <p:spPr bwMode="auto">
            <a:xfrm>
              <a:off x="2184" y="178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6184" name="Rectangle 89"/>
            <p:cNvSpPr>
              <a:spLocks noChangeArrowheads="1"/>
            </p:cNvSpPr>
            <p:nvPr/>
          </p:nvSpPr>
          <p:spPr bwMode="auto">
            <a:xfrm>
              <a:off x="1920" y="178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6185" name="Rectangle 90"/>
            <p:cNvSpPr>
              <a:spLocks noChangeArrowheads="1"/>
            </p:cNvSpPr>
            <p:nvPr/>
          </p:nvSpPr>
          <p:spPr bwMode="auto">
            <a:xfrm>
              <a:off x="1656" y="178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6186" name="Rectangle 91"/>
            <p:cNvSpPr>
              <a:spLocks noChangeArrowheads="1"/>
            </p:cNvSpPr>
            <p:nvPr/>
          </p:nvSpPr>
          <p:spPr bwMode="auto">
            <a:xfrm>
              <a:off x="1398" y="1788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6187" name="Rectangle 92"/>
            <p:cNvSpPr>
              <a:spLocks noChangeArrowheads="1"/>
            </p:cNvSpPr>
            <p:nvPr/>
          </p:nvSpPr>
          <p:spPr bwMode="auto">
            <a:xfrm>
              <a:off x="1128" y="1788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6188" name="Rectangle 93"/>
            <p:cNvSpPr>
              <a:spLocks noChangeArrowheads="1"/>
            </p:cNvSpPr>
            <p:nvPr/>
          </p:nvSpPr>
          <p:spPr bwMode="auto">
            <a:xfrm>
              <a:off x="864" y="178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+</a:t>
              </a:r>
            </a:p>
          </p:txBody>
        </p:sp>
        <p:sp>
          <p:nvSpPr>
            <p:cNvPr id="6189" name="Line 94"/>
            <p:cNvSpPr>
              <a:spLocks noChangeShapeType="1"/>
            </p:cNvSpPr>
            <p:nvPr/>
          </p:nvSpPr>
          <p:spPr bwMode="auto">
            <a:xfrm>
              <a:off x="864" y="1788"/>
              <a:ext cx="15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190" name="Line 95"/>
            <p:cNvSpPr>
              <a:spLocks noChangeShapeType="1"/>
            </p:cNvSpPr>
            <p:nvPr/>
          </p:nvSpPr>
          <p:spPr bwMode="auto">
            <a:xfrm>
              <a:off x="864" y="2114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191" name="Line 96"/>
            <p:cNvSpPr>
              <a:spLocks noChangeShapeType="1"/>
            </p:cNvSpPr>
            <p:nvPr/>
          </p:nvSpPr>
          <p:spPr bwMode="auto">
            <a:xfrm>
              <a:off x="864" y="2440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192" name="Line 97"/>
            <p:cNvSpPr>
              <a:spLocks noChangeShapeType="1"/>
            </p:cNvSpPr>
            <p:nvPr/>
          </p:nvSpPr>
          <p:spPr bwMode="auto">
            <a:xfrm>
              <a:off x="864" y="2766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193" name="Line 98"/>
            <p:cNvSpPr>
              <a:spLocks noChangeShapeType="1"/>
            </p:cNvSpPr>
            <p:nvPr/>
          </p:nvSpPr>
          <p:spPr bwMode="auto">
            <a:xfrm>
              <a:off x="864" y="3092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194" name="Line 99"/>
            <p:cNvSpPr>
              <a:spLocks noChangeShapeType="1"/>
            </p:cNvSpPr>
            <p:nvPr/>
          </p:nvSpPr>
          <p:spPr bwMode="auto">
            <a:xfrm>
              <a:off x="864" y="3418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195" name="Line 100"/>
            <p:cNvSpPr>
              <a:spLocks noChangeShapeType="1"/>
            </p:cNvSpPr>
            <p:nvPr/>
          </p:nvSpPr>
          <p:spPr bwMode="auto">
            <a:xfrm>
              <a:off x="864" y="3744"/>
              <a:ext cx="15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196" name="Line 101"/>
            <p:cNvSpPr>
              <a:spLocks noChangeShapeType="1"/>
            </p:cNvSpPr>
            <p:nvPr/>
          </p:nvSpPr>
          <p:spPr bwMode="auto">
            <a:xfrm>
              <a:off x="864" y="1788"/>
              <a:ext cx="0" cy="195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197" name="Line 102"/>
            <p:cNvSpPr>
              <a:spLocks noChangeShapeType="1"/>
            </p:cNvSpPr>
            <p:nvPr/>
          </p:nvSpPr>
          <p:spPr bwMode="auto">
            <a:xfrm>
              <a:off x="1128" y="1788"/>
              <a:ext cx="0" cy="19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198" name="Line 103"/>
            <p:cNvSpPr>
              <a:spLocks noChangeShapeType="1"/>
            </p:cNvSpPr>
            <p:nvPr/>
          </p:nvSpPr>
          <p:spPr bwMode="auto">
            <a:xfrm>
              <a:off x="1398" y="1788"/>
              <a:ext cx="0" cy="19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199" name="Line 104"/>
            <p:cNvSpPr>
              <a:spLocks noChangeShapeType="1"/>
            </p:cNvSpPr>
            <p:nvPr/>
          </p:nvSpPr>
          <p:spPr bwMode="auto">
            <a:xfrm>
              <a:off x="1656" y="1788"/>
              <a:ext cx="0" cy="19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00" name="Line 105"/>
            <p:cNvSpPr>
              <a:spLocks noChangeShapeType="1"/>
            </p:cNvSpPr>
            <p:nvPr/>
          </p:nvSpPr>
          <p:spPr bwMode="auto">
            <a:xfrm>
              <a:off x="1920" y="1788"/>
              <a:ext cx="0" cy="19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01" name="Line 106"/>
            <p:cNvSpPr>
              <a:spLocks noChangeShapeType="1"/>
            </p:cNvSpPr>
            <p:nvPr/>
          </p:nvSpPr>
          <p:spPr bwMode="auto">
            <a:xfrm>
              <a:off x="2184" y="1788"/>
              <a:ext cx="0" cy="19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02" name="Line 107"/>
            <p:cNvSpPr>
              <a:spLocks noChangeShapeType="1"/>
            </p:cNvSpPr>
            <p:nvPr/>
          </p:nvSpPr>
          <p:spPr bwMode="auto">
            <a:xfrm>
              <a:off x="2448" y="1788"/>
              <a:ext cx="0" cy="195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03" name="Line 108"/>
            <p:cNvSpPr>
              <a:spLocks noChangeShapeType="1"/>
            </p:cNvSpPr>
            <p:nvPr/>
          </p:nvSpPr>
          <p:spPr bwMode="auto">
            <a:xfrm flipV="1">
              <a:off x="1125" y="1772"/>
              <a:ext cx="0" cy="196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04" name="Line 109"/>
            <p:cNvSpPr>
              <a:spLocks noChangeShapeType="1"/>
            </p:cNvSpPr>
            <p:nvPr/>
          </p:nvSpPr>
          <p:spPr bwMode="auto">
            <a:xfrm>
              <a:off x="864" y="2115"/>
              <a:ext cx="1584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05" name="Rectangle 110"/>
            <p:cNvSpPr>
              <a:spLocks noChangeArrowheads="1"/>
            </p:cNvSpPr>
            <p:nvPr/>
          </p:nvSpPr>
          <p:spPr bwMode="auto">
            <a:xfrm>
              <a:off x="857" y="1793"/>
              <a:ext cx="1591" cy="1947"/>
            </a:xfrm>
            <a:prstGeom prst="rect">
              <a:avLst/>
            </a:prstGeom>
            <a:noFill/>
            <a:ln w="25400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113" name="Text Box 215"/>
          <p:cNvSpPr txBox="1">
            <a:spLocks noChangeArrowheads="1"/>
          </p:cNvSpPr>
          <p:nvPr/>
        </p:nvSpPr>
        <p:spPr bwMode="auto">
          <a:xfrm>
            <a:off x="325438" y="725488"/>
            <a:ext cx="385073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</a:rPr>
              <a:t>Integers mod 5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</a:rPr>
              <a:t>  (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</a:rPr>
              <a:t>Z/5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</a:rPr>
              <a:t>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</a:rPr>
              <a:t>Universe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</a:rPr>
              <a:t>U = {0,1,2,3,4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</a:rPr>
              <a:t>}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</a:rPr>
              <a:t>Two operations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</a:rPr>
              <a:t>+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</a:rPr>
              <a:t> and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×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3+4 =   7 ~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mod 5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3×4 = 12 ~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mod 5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</a:t>
            </a:r>
          </a:p>
        </p:txBody>
      </p:sp>
      <p:sp>
        <p:nvSpPr>
          <p:cNvPr id="114" name="Oval 176"/>
          <p:cNvSpPr>
            <a:spLocks noChangeArrowheads="1"/>
          </p:cNvSpPr>
          <p:nvPr/>
        </p:nvSpPr>
        <p:spPr bwMode="auto">
          <a:xfrm>
            <a:off x="8433524" y="2916485"/>
            <a:ext cx="381000" cy="381000"/>
          </a:xfrm>
          <a:prstGeom prst="ellipse">
            <a:avLst/>
          </a:prstGeom>
          <a:noFill/>
          <a:ln w="254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15" name="Oval 176"/>
          <p:cNvSpPr>
            <a:spLocks noChangeArrowheads="1"/>
          </p:cNvSpPr>
          <p:nvPr/>
        </p:nvSpPr>
        <p:spPr bwMode="auto">
          <a:xfrm>
            <a:off x="8433524" y="5328205"/>
            <a:ext cx="381000" cy="381000"/>
          </a:xfrm>
          <a:prstGeom prst="ellipse">
            <a:avLst/>
          </a:prstGeom>
          <a:noFill/>
          <a:ln w="254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11732" name="Text Box 116"/>
          <p:cNvSpPr txBox="1">
            <a:spLocks noChangeArrowheads="1"/>
          </p:cNvSpPr>
          <p:nvPr/>
        </p:nvSpPr>
        <p:spPr bwMode="auto">
          <a:xfrm>
            <a:off x="792480" y="2755880"/>
            <a:ext cx="5791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Must prove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+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&amp;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×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are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well defined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C000"/>
                </a:solidFill>
              </a:rPr>
              <a:t>   ∀</a:t>
            </a:r>
            <a:r>
              <a:rPr lang="en-US" sz="2400" dirty="0" err="1">
                <a:solidFill>
                  <a:srgbClr val="FFC000"/>
                </a:solidFill>
              </a:rPr>
              <a:t>x,x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sz="2400" dirty="0" err="1">
                <a:solidFill>
                  <a:srgbClr val="FFC000"/>
                </a:solidFill>
              </a:rPr>
              <a:t>y,y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sz="2400" dirty="0">
                <a:solidFill>
                  <a:srgbClr val="FFC000"/>
                </a:solidFill>
              </a:rPr>
              <a:t>, 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rgbClr val="FFC000"/>
                </a:solidFill>
              </a:rPr>
              <a:t>       [</a:t>
            </a:r>
            <a:r>
              <a:rPr lang="en-US" altLang="en-US" sz="2400" dirty="0" err="1">
                <a:solidFill>
                  <a:srgbClr val="FFC000"/>
                </a:solidFill>
              </a:rPr>
              <a:t>x~x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&amp;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y~y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]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[</a:t>
            </a:r>
            <a:r>
              <a:rPr lang="en-US" altLang="en-US" sz="2400" dirty="0">
                <a:solidFill>
                  <a:srgbClr val="FFC000"/>
                </a:solidFill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cs typeface="Times New Roman" pitchFamily="18" charset="0"/>
              </a:rPr>
              <a:t>+y </a:t>
            </a:r>
            <a:r>
              <a:rPr lang="en-US" altLang="en-US" sz="2400" dirty="0">
                <a:solidFill>
                  <a:srgbClr val="FFC000"/>
                </a:solidFill>
              </a:rPr>
              <a:t>~ x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FFC000"/>
                </a:solidFill>
                <a:cs typeface="Times New Roman" pitchFamily="18" charset="0"/>
              </a:rPr>
              <a:t>+</a:t>
            </a:r>
            <a:r>
              <a:rPr lang="en-US" sz="2400" dirty="0">
                <a:solidFill>
                  <a:srgbClr val="FFC000"/>
                </a:solidFill>
              </a:rPr>
              <a:t>y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]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      &amp; 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[</a:t>
            </a:r>
            <a:r>
              <a:rPr lang="en-US" altLang="en-US" sz="2400" dirty="0">
                <a:solidFill>
                  <a:srgbClr val="FFC000"/>
                </a:solidFill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cs typeface="Times New Roman" pitchFamily="18" charset="0"/>
              </a:rPr>
              <a:t>×y </a:t>
            </a:r>
            <a:r>
              <a:rPr lang="en-US" altLang="en-US" sz="2400" dirty="0">
                <a:solidFill>
                  <a:srgbClr val="FFC000"/>
                </a:solidFill>
              </a:rPr>
              <a:t>~ x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FFC000"/>
                </a:solidFill>
                <a:cs typeface="Times New Roman" pitchFamily="18" charset="0"/>
              </a:rPr>
              <a:t>×</a:t>
            </a:r>
            <a:r>
              <a:rPr lang="en-US" sz="2400" dirty="0">
                <a:solidFill>
                  <a:srgbClr val="FFC000"/>
                </a:solidFill>
              </a:rPr>
              <a:t>y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]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Proof: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x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FFC000"/>
                </a:solidFill>
                <a:cs typeface="Times New Roman" pitchFamily="18" charset="0"/>
              </a:rPr>
              <a:t>×</a:t>
            </a:r>
            <a:r>
              <a:rPr lang="en-US" sz="2400" dirty="0">
                <a:solidFill>
                  <a:srgbClr val="FFC000"/>
                </a:solidFill>
              </a:rPr>
              <a:t>y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= [x+5k]</a:t>
            </a:r>
            <a:r>
              <a:rPr lang="en-US" altLang="en-US" sz="2400" dirty="0">
                <a:solidFill>
                  <a:srgbClr val="FFC000"/>
                </a:solidFill>
                <a:cs typeface="Times New Roman" pitchFamily="18" charset="0"/>
              </a:rPr>
              <a:t>×[</a:t>
            </a:r>
            <a:r>
              <a:rPr lang="en-US" sz="2400" dirty="0">
                <a:solidFill>
                  <a:srgbClr val="FFC000"/>
                </a:solidFill>
              </a:rPr>
              <a:t>y</a:t>
            </a:r>
            <a:r>
              <a:rPr lang="en-CA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+5k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FFC000"/>
                </a:solidFill>
                <a:cs typeface="Times New Roman" pitchFamily="18" charset="0"/>
                <a:sym typeface="Symbol" panose="05050102010706020507" pitchFamily="18" charset="2"/>
              </a:rPr>
              <a:t>]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anose="05050102010706020507" pitchFamily="18" charset="2"/>
              </a:rPr>
              <a:t>           = </a:t>
            </a:r>
            <a:r>
              <a:rPr lang="en-US" altLang="en-US" sz="2400" dirty="0">
                <a:solidFill>
                  <a:srgbClr val="FFC000"/>
                </a:solidFill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cs typeface="Times New Roman" pitchFamily="18" charset="0"/>
              </a:rPr>
              <a:t>×</a:t>
            </a:r>
            <a:r>
              <a:rPr lang="en-US" sz="2400" dirty="0">
                <a:solidFill>
                  <a:srgbClr val="FFC000"/>
                </a:solidFill>
              </a:rPr>
              <a:t>y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+ </a:t>
            </a:r>
            <a:r>
              <a:rPr lang="en-US" altLang="en-US" sz="2400" dirty="0">
                <a:solidFill>
                  <a:srgbClr val="FFC000"/>
                </a:solidFill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cs typeface="Times New Roman" pitchFamily="18" charset="0"/>
              </a:rPr>
              <a:t>×</a:t>
            </a:r>
            <a:r>
              <a:rPr lang="en-CA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5k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FFC000"/>
                </a:solidFill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+ 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cs typeface="Times New Roman" pitchFamily="18" charset="0"/>
              </a:rPr>
              <a:t>×</a:t>
            </a:r>
            <a:r>
              <a:rPr lang="en-CA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5k</a:t>
            </a:r>
            <a:r>
              <a:rPr lang="en-US" altLang="en-US" sz="2400" dirty="0">
                <a:solidFill>
                  <a:srgbClr val="FFC000"/>
                </a:solidFill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+ 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5k</a:t>
            </a:r>
            <a:r>
              <a:rPr lang="en-US" altLang="en-US" sz="2400" dirty="0">
                <a:solidFill>
                  <a:srgbClr val="FFC000"/>
                </a:solidFill>
                <a:cs typeface="Times New Roman" pitchFamily="18" charset="0"/>
              </a:rPr>
              <a:t>×</a:t>
            </a:r>
            <a:r>
              <a:rPr lang="en-CA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5k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FFC000"/>
                </a:solidFill>
                <a:cs typeface="Times New Roman" pitchFamily="18" charset="0"/>
                <a:sym typeface="Symbol" panose="05050102010706020507" pitchFamily="18" charset="2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Symbol" panose="05050102010706020507" pitchFamily="18" charset="2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rgbClr val="FFC000"/>
                </a:solidFill>
                <a:cs typeface="Times New Roman" pitchFamily="18" charset="0"/>
                <a:sym typeface="Symbol" panose="05050102010706020507" pitchFamily="18" charset="2"/>
              </a:rPr>
              <a:t>           = </a:t>
            </a:r>
            <a:r>
              <a:rPr lang="en-US" altLang="en-US" sz="2400" dirty="0">
                <a:solidFill>
                  <a:srgbClr val="FFC000"/>
                </a:solidFill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cs typeface="Times New Roman" pitchFamily="18" charset="0"/>
              </a:rPr>
              <a:t>×</a:t>
            </a:r>
            <a:r>
              <a:rPr lang="en-US" sz="2400" dirty="0">
                <a:solidFill>
                  <a:srgbClr val="FFC000"/>
                </a:solidFill>
              </a:rPr>
              <a:t>y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+ 5</a:t>
            </a:r>
            <a:r>
              <a:rPr lang="en-US" altLang="en-US" sz="2400" dirty="0">
                <a:solidFill>
                  <a:srgbClr val="FFC000"/>
                </a:solidFill>
                <a:cs typeface="Times New Roman" pitchFamily="18" charset="0"/>
              </a:rPr>
              <a:t>×[</a:t>
            </a:r>
            <a:r>
              <a:rPr lang="en-US" altLang="en-US" sz="2400" dirty="0">
                <a:solidFill>
                  <a:srgbClr val="FFC000"/>
                </a:solidFill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cs typeface="Times New Roman" pitchFamily="18" charset="0"/>
              </a:rPr>
              <a:t>×</a:t>
            </a:r>
            <a:r>
              <a:rPr lang="en-CA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FFC000"/>
                </a:solidFill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+ 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cs typeface="Times New Roman" pitchFamily="18" charset="0"/>
              </a:rPr>
              <a:t>×</a:t>
            </a:r>
            <a:r>
              <a:rPr lang="en-CA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en-US" sz="2400" dirty="0">
                <a:solidFill>
                  <a:srgbClr val="FFC000"/>
                </a:solidFill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+ 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k</a:t>
            </a:r>
            <a:r>
              <a:rPr lang="en-US" altLang="en-US" sz="2400" dirty="0">
                <a:solidFill>
                  <a:srgbClr val="FFC000"/>
                </a:solidFill>
                <a:cs typeface="Times New Roman" pitchFamily="18" charset="0"/>
              </a:rPr>
              <a:t>×</a:t>
            </a:r>
            <a:r>
              <a:rPr lang="en-CA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5k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]</a:t>
            </a:r>
            <a:r>
              <a:rPr lang="en-US" altLang="en-US" sz="2400" dirty="0">
                <a:solidFill>
                  <a:srgbClr val="FFC000"/>
                </a:solidFill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rgbClr val="FFC000"/>
                </a:solidFill>
                <a:cs typeface="Times New Roman" pitchFamily="18" charset="0"/>
                <a:sym typeface="Symbol" panose="05050102010706020507" pitchFamily="18" charset="2"/>
              </a:rPr>
              <a:t>           = </a:t>
            </a:r>
            <a:r>
              <a:rPr lang="en-US" altLang="en-US" sz="2400" dirty="0">
                <a:solidFill>
                  <a:srgbClr val="FFC000"/>
                </a:solidFill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cs typeface="Times New Roman" pitchFamily="18" charset="0"/>
              </a:rPr>
              <a:t>×</a:t>
            </a:r>
            <a:r>
              <a:rPr lang="en-US" sz="2400" dirty="0">
                <a:solidFill>
                  <a:srgbClr val="FFC000"/>
                </a:solidFill>
              </a:rPr>
              <a:t>y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+ 5</a:t>
            </a:r>
            <a:r>
              <a:rPr lang="en-US" altLang="en-US" sz="2400" dirty="0">
                <a:solidFill>
                  <a:srgbClr val="FFC000"/>
                </a:solidFill>
                <a:cs typeface="Times New Roman" pitchFamily="18" charset="0"/>
              </a:rPr>
              <a:t>×k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´´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3162206E-19CC-3720-B0E9-7E6CD49B242A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762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kern="0"/>
              <a:t>Congruence Modulo </a:t>
            </a:r>
            <a:r>
              <a:rPr lang="en-US" altLang="en-US" sz="3600" kern="0"/>
              <a:t>p</a:t>
            </a:r>
            <a:endParaRPr lang="en-CA" altLang="en-US" sz="36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1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1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1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1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1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1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1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1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1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1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17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17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6691033" y="3712534"/>
            <a:ext cx="2089151" cy="2310044"/>
            <a:chOff x="3401" y="1728"/>
            <a:chExt cx="1591" cy="1979"/>
          </a:xfrm>
        </p:grpSpPr>
        <p:grpSp>
          <p:nvGrpSpPr>
            <p:cNvPr id="6206" name="Group 3"/>
            <p:cNvGrpSpPr>
              <a:grpSpLocks/>
            </p:cNvGrpSpPr>
            <p:nvPr/>
          </p:nvGrpSpPr>
          <p:grpSpPr bwMode="auto">
            <a:xfrm>
              <a:off x="3408" y="1751"/>
              <a:ext cx="1584" cy="1956"/>
              <a:chOff x="3408" y="1751"/>
              <a:chExt cx="1584" cy="1956"/>
            </a:xfrm>
          </p:grpSpPr>
          <p:sp>
            <p:nvSpPr>
              <p:cNvPr id="6210" name="Rectangle 4"/>
              <p:cNvSpPr>
                <a:spLocks noChangeArrowheads="1"/>
              </p:cNvSpPr>
              <p:nvPr/>
            </p:nvSpPr>
            <p:spPr bwMode="auto">
              <a:xfrm>
                <a:off x="4728" y="338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6211" name="Rectangle 5"/>
              <p:cNvSpPr>
                <a:spLocks noChangeArrowheads="1"/>
              </p:cNvSpPr>
              <p:nvPr/>
            </p:nvSpPr>
            <p:spPr bwMode="auto">
              <a:xfrm>
                <a:off x="4464" y="338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6212" name="Rectangle 6"/>
              <p:cNvSpPr>
                <a:spLocks noChangeArrowheads="1"/>
              </p:cNvSpPr>
              <p:nvPr/>
            </p:nvSpPr>
            <p:spPr bwMode="auto">
              <a:xfrm>
                <a:off x="4200" y="338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6213" name="Rectangle 7"/>
              <p:cNvSpPr>
                <a:spLocks noChangeArrowheads="1"/>
              </p:cNvSpPr>
              <p:nvPr/>
            </p:nvSpPr>
            <p:spPr bwMode="auto">
              <a:xfrm>
                <a:off x="3942" y="3381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6214" name="Rectangle 8"/>
              <p:cNvSpPr>
                <a:spLocks noChangeArrowheads="1"/>
              </p:cNvSpPr>
              <p:nvPr/>
            </p:nvSpPr>
            <p:spPr bwMode="auto">
              <a:xfrm>
                <a:off x="3672" y="3381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6215" name="Rectangle 9"/>
              <p:cNvSpPr>
                <a:spLocks noChangeArrowheads="1"/>
              </p:cNvSpPr>
              <p:nvPr/>
            </p:nvSpPr>
            <p:spPr bwMode="auto">
              <a:xfrm>
                <a:off x="3408" y="338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6216" name="Rectangle 10"/>
              <p:cNvSpPr>
                <a:spLocks noChangeArrowheads="1"/>
              </p:cNvSpPr>
              <p:nvPr/>
            </p:nvSpPr>
            <p:spPr bwMode="auto">
              <a:xfrm>
                <a:off x="4728" y="3055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6217" name="Rectangle 11"/>
              <p:cNvSpPr>
                <a:spLocks noChangeArrowheads="1"/>
              </p:cNvSpPr>
              <p:nvPr/>
            </p:nvSpPr>
            <p:spPr bwMode="auto">
              <a:xfrm>
                <a:off x="4464" y="3055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6218" name="Rectangle 12"/>
              <p:cNvSpPr>
                <a:spLocks noChangeArrowheads="1"/>
              </p:cNvSpPr>
              <p:nvPr/>
            </p:nvSpPr>
            <p:spPr bwMode="auto">
              <a:xfrm>
                <a:off x="4200" y="3055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6219" name="Rectangle 13"/>
              <p:cNvSpPr>
                <a:spLocks noChangeArrowheads="1"/>
              </p:cNvSpPr>
              <p:nvPr/>
            </p:nvSpPr>
            <p:spPr bwMode="auto">
              <a:xfrm>
                <a:off x="3942" y="3055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6220" name="Rectangle 14"/>
              <p:cNvSpPr>
                <a:spLocks noChangeArrowheads="1"/>
              </p:cNvSpPr>
              <p:nvPr/>
            </p:nvSpPr>
            <p:spPr bwMode="auto">
              <a:xfrm>
                <a:off x="3672" y="3055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6221" name="Rectangle 15"/>
              <p:cNvSpPr>
                <a:spLocks noChangeArrowheads="1"/>
              </p:cNvSpPr>
              <p:nvPr/>
            </p:nvSpPr>
            <p:spPr bwMode="auto">
              <a:xfrm>
                <a:off x="3408" y="3055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6222" name="Rectangle 16"/>
              <p:cNvSpPr>
                <a:spLocks noChangeArrowheads="1"/>
              </p:cNvSpPr>
              <p:nvPr/>
            </p:nvSpPr>
            <p:spPr bwMode="auto">
              <a:xfrm>
                <a:off x="4728" y="2729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6223" name="Rectangle 17"/>
              <p:cNvSpPr>
                <a:spLocks noChangeArrowheads="1"/>
              </p:cNvSpPr>
              <p:nvPr/>
            </p:nvSpPr>
            <p:spPr bwMode="auto">
              <a:xfrm>
                <a:off x="4464" y="2729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6224" name="Rectangle 18"/>
              <p:cNvSpPr>
                <a:spLocks noChangeArrowheads="1"/>
              </p:cNvSpPr>
              <p:nvPr/>
            </p:nvSpPr>
            <p:spPr bwMode="auto">
              <a:xfrm>
                <a:off x="4200" y="2729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6225" name="Rectangle 19"/>
              <p:cNvSpPr>
                <a:spLocks noChangeArrowheads="1"/>
              </p:cNvSpPr>
              <p:nvPr/>
            </p:nvSpPr>
            <p:spPr bwMode="auto">
              <a:xfrm>
                <a:off x="3942" y="2729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6226" name="Rectangle 20"/>
              <p:cNvSpPr>
                <a:spLocks noChangeArrowheads="1"/>
              </p:cNvSpPr>
              <p:nvPr/>
            </p:nvSpPr>
            <p:spPr bwMode="auto">
              <a:xfrm>
                <a:off x="3672" y="2729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6227" name="Rectangle 21"/>
              <p:cNvSpPr>
                <a:spLocks noChangeArrowheads="1"/>
              </p:cNvSpPr>
              <p:nvPr/>
            </p:nvSpPr>
            <p:spPr bwMode="auto">
              <a:xfrm>
                <a:off x="3408" y="2729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6228" name="Rectangle 22"/>
              <p:cNvSpPr>
                <a:spLocks noChangeArrowheads="1"/>
              </p:cNvSpPr>
              <p:nvPr/>
            </p:nvSpPr>
            <p:spPr bwMode="auto">
              <a:xfrm>
                <a:off x="4728" y="2403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6229" name="Rectangle 23"/>
              <p:cNvSpPr>
                <a:spLocks noChangeArrowheads="1"/>
              </p:cNvSpPr>
              <p:nvPr/>
            </p:nvSpPr>
            <p:spPr bwMode="auto">
              <a:xfrm>
                <a:off x="4464" y="2403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6230" name="Rectangle 24"/>
              <p:cNvSpPr>
                <a:spLocks noChangeArrowheads="1"/>
              </p:cNvSpPr>
              <p:nvPr/>
            </p:nvSpPr>
            <p:spPr bwMode="auto">
              <a:xfrm>
                <a:off x="4200" y="2403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6231" name="Rectangle 25"/>
              <p:cNvSpPr>
                <a:spLocks noChangeArrowheads="1"/>
              </p:cNvSpPr>
              <p:nvPr/>
            </p:nvSpPr>
            <p:spPr bwMode="auto">
              <a:xfrm>
                <a:off x="3942" y="2403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6232" name="Rectangle 26"/>
              <p:cNvSpPr>
                <a:spLocks noChangeArrowheads="1"/>
              </p:cNvSpPr>
              <p:nvPr/>
            </p:nvSpPr>
            <p:spPr bwMode="auto">
              <a:xfrm>
                <a:off x="3672" y="2403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6233" name="Rectangle 27"/>
              <p:cNvSpPr>
                <a:spLocks noChangeArrowheads="1"/>
              </p:cNvSpPr>
              <p:nvPr/>
            </p:nvSpPr>
            <p:spPr bwMode="auto">
              <a:xfrm>
                <a:off x="3408" y="2403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6234" name="Rectangle 28"/>
              <p:cNvSpPr>
                <a:spLocks noChangeArrowheads="1"/>
              </p:cNvSpPr>
              <p:nvPr/>
            </p:nvSpPr>
            <p:spPr bwMode="auto">
              <a:xfrm>
                <a:off x="4728" y="2077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6235" name="Rectangle 29"/>
              <p:cNvSpPr>
                <a:spLocks noChangeArrowheads="1"/>
              </p:cNvSpPr>
              <p:nvPr/>
            </p:nvSpPr>
            <p:spPr bwMode="auto">
              <a:xfrm>
                <a:off x="4464" y="2077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6236" name="Rectangle 30"/>
              <p:cNvSpPr>
                <a:spLocks noChangeArrowheads="1"/>
              </p:cNvSpPr>
              <p:nvPr/>
            </p:nvSpPr>
            <p:spPr bwMode="auto">
              <a:xfrm>
                <a:off x="4200" y="2077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6237" name="Rectangle 31"/>
              <p:cNvSpPr>
                <a:spLocks noChangeArrowheads="1"/>
              </p:cNvSpPr>
              <p:nvPr/>
            </p:nvSpPr>
            <p:spPr bwMode="auto">
              <a:xfrm>
                <a:off x="3942" y="2077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6238" name="Rectangle 32"/>
              <p:cNvSpPr>
                <a:spLocks noChangeArrowheads="1"/>
              </p:cNvSpPr>
              <p:nvPr/>
            </p:nvSpPr>
            <p:spPr bwMode="auto">
              <a:xfrm>
                <a:off x="3672" y="2077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6239" name="Rectangle 33"/>
              <p:cNvSpPr>
                <a:spLocks noChangeArrowheads="1"/>
              </p:cNvSpPr>
              <p:nvPr/>
            </p:nvSpPr>
            <p:spPr bwMode="auto">
              <a:xfrm>
                <a:off x="3408" y="2077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6240" name="Rectangle 34"/>
              <p:cNvSpPr>
                <a:spLocks noChangeArrowheads="1"/>
              </p:cNvSpPr>
              <p:nvPr/>
            </p:nvSpPr>
            <p:spPr bwMode="auto">
              <a:xfrm>
                <a:off x="4728" y="175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6241" name="Rectangle 35"/>
              <p:cNvSpPr>
                <a:spLocks noChangeArrowheads="1"/>
              </p:cNvSpPr>
              <p:nvPr/>
            </p:nvSpPr>
            <p:spPr bwMode="auto">
              <a:xfrm>
                <a:off x="4464" y="175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6242" name="Rectangle 36"/>
              <p:cNvSpPr>
                <a:spLocks noChangeArrowheads="1"/>
              </p:cNvSpPr>
              <p:nvPr/>
            </p:nvSpPr>
            <p:spPr bwMode="auto">
              <a:xfrm>
                <a:off x="4200" y="175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6243" name="Rectangle 37"/>
              <p:cNvSpPr>
                <a:spLocks noChangeArrowheads="1"/>
              </p:cNvSpPr>
              <p:nvPr/>
            </p:nvSpPr>
            <p:spPr bwMode="auto">
              <a:xfrm>
                <a:off x="3942" y="1751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6244" name="Rectangle 38"/>
              <p:cNvSpPr>
                <a:spLocks noChangeArrowheads="1"/>
              </p:cNvSpPr>
              <p:nvPr/>
            </p:nvSpPr>
            <p:spPr bwMode="auto">
              <a:xfrm>
                <a:off x="3672" y="1751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6245" name="Rectangle 39"/>
              <p:cNvSpPr>
                <a:spLocks noChangeArrowheads="1"/>
              </p:cNvSpPr>
              <p:nvPr/>
            </p:nvSpPr>
            <p:spPr bwMode="auto">
              <a:xfrm>
                <a:off x="3408" y="175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×</a:t>
                </a:r>
              </a:p>
            </p:txBody>
          </p:sp>
          <p:sp>
            <p:nvSpPr>
              <p:cNvPr id="6246" name="Line 40"/>
              <p:cNvSpPr>
                <a:spLocks noChangeShapeType="1"/>
              </p:cNvSpPr>
              <p:nvPr/>
            </p:nvSpPr>
            <p:spPr bwMode="auto">
              <a:xfrm>
                <a:off x="3408" y="1751"/>
                <a:ext cx="158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47" name="Line 41"/>
              <p:cNvSpPr>
                <a:spLocks noChangeShapeType="1"/>
              </p:cNvSpPr>
              <p:nvPr/>
            </p:nvSpPr>
            <p:spPr bwMode="auto">
              <a:xfrm>
                <a:off x="3408" y="2077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48" name="Line 42"/>
              <p:cNvSpPr>
                <a:spLocks noChangeShapeType="1"/>
              </p:cNvSpPr>
              <p:nvPr/>
            </p:nvSpPr>
            <p:spPr bwMode="auto">
              <a:xfrm>
                <a:off x="3408" y="2403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49" name="Line 43"/>
              <p:cNvSpPr>
                <a:spLocks noChangeShapeType="1"/>
              </p:cNvSpPr>
              <p:nvPr/>
            </p:nvSpPr>
            <p:spPr bwMode="auto">
              <a:xfrm>
                <a:off x="3408" y="2729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50" name="Line 44"/>
              <p:cNvSpPr>
                <a:spLocks noChangeShapeType="1"/>
              </p:cNvSpPr>
              <p:nvPr/>
            </p:nvSpPr>
            <p:spPr bwMode="auto">
              <a:xfrm>
                <a:off x="3408" y="3055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51" name="Line 45"/>
              <p:cNvSpPr>
                <a:spLocks noChangeShapeType="1"/>
              </p:cNvSpPr>
              <p:nvPr/>
            </p:nvSpPr>
            <p:spPr bwMode="auto">
              <a:xfrm>
                <a:off x="3408" y="3381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52" name="Line 46"/>
              <p:cNvSpPr>
                <a:spLocks noChangeShapeType="1"/>
              </p:cNvSpPr>
              <p:nvPr/>
            </p:nvSpPr>
            <p:spPr bwMode="auto">
              <a:xfrm>
                <a:off x="3408" y="3707"/>
                <a:ext cx="158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53" name="Line 47"/>
              <p:cNvSpPr>
                <a:spLocks noChangeShapeType="1"/>
              </p:cNvSpPr>
              <p:nvPr/>
            </p:nvSpPr>
            <p:spPr bwMode="auto">
              <a:xfrm>
                <a:off x="3408" y="1751"/>
                <a:ext cx="0" cy="195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54" name="Line 48"/>
              <p:cNvSpPr>
                <a:spLocks noChangeShapeType="1"/>
              </p:cNvSpPr>
              <p:nvPr/>
            </p:nvSpPr>
            <p:spPr bwMode="auto">
              <a:xfrm>
                <a:off x="3672" y="1751"/>
                <a:ext cx="0" cy="19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55" name="Line 49"/>
              <p:cNvSpPr>
                <a:spLocks noChangeShapeType="1"/>
              </p:cNvSpPr>
              <p:nvPr/>
            </p:nvSpPr>
            <p:spPr bwMode="auto">
              <a:xfrm>
                <a:off x="3942" y="1751"/>
                <a:ext cx="0" cy="19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56" name="Line 50"/>
              <p:cNvSpPr>
                <a:spLocks noChangeShapeType="1"/>
              </p:cNvSpPr>
              <p:nvPr/>
            </p:nvSpPr>
            <p:spPr bwMode="auto">
              <a:xfrm>
                <a:off x="4200" y="1751"/>
                <a:ext cx="0" cy="19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57" name="Line 51"/>
              <p:cNvSpPr>
                <a:spLocks noChangeShapeType="1"/>
              </p:cNvSpPr>
              <p:nvPr/>
            </p:nvSpPr>
            <p:spPr bwMode="auto">
              <a:xfrm>
                <a:off x="4464" y="1751"/>
                <a:ext cx="0" cy="19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58" name="Line 52"/>
              <p:cNvSpPr>
                <a:spLocks noChangeShapeType="1"/>
              </p:cNvSpPr>
              <p:nvPr/>
            </p:nvSpPr>
            <p:spPr bwMode="auto">
              <a:xfrm>
                <a:off x="4728" y="1751"/>
                <a:ext cx="0" cy="19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59" name="Line 53"/>
              <p:cNvSpPr>
                <a:spLocks noChangeShapeType="1"/>
              </p:cNvSpPr>
              <p:nvPr/>
            </p:nvSpPr>
            <p:spPr bwMode="auto">
              <a:xfrm>
                <a:off x="4992" y="1751"/>
                <a:ext cx="0" cy="195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6207" name="Line 54"/>
            <p:cNvSpPr>
              <a:spLocks noChangeShapeType="1"/>
            </p:cNvSpPr>
            <p:nvPr/>
          </p:nvSpPr>
          <p:spPr bwMode="auto">
            <a:xfrm flipV="1">
              <a:off x="3669" y="1728"/>
              <a:ext cx="0" cy="19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08" name="Line 55"/>
            <p:cNvSpPr>
              <a:spLocks noChangeShapeType="1"/>
            </p:cNvSpPr>
            <p:nvPr/>
          </p:nvSpPr>
          <p:spPr bwMode="auto">
            <a:xfrm>
              <a:off x="3408" y="2078"/>
              <a:ext cx="1584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09" name="Rectangle 56"/>
            <p:cNvSpPr>
              <a:spLocks noChangeArrowheads="1"/>
            </p:cNvSpPr>
            <p:nvPr/>
          </p:nvSpPr>
          <p:spPr bwMode="auto">
            <a:xfrm>
              <a:off x="3401" y="1756"/>
              <a:ext cx="1591" cy="1947"/>
            </a:xfrm>
            <a:prstGeom prst="rect">
              <a:avLst/>
            </a:prstGeom>
            <a:noFill/>
            <a:ln w="25400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6691034" y="1314782"/>
            <a:ext cx="2089150" cy="2301874"/>
            <a:chOff x="857" y="1772"/>
            <a:chExt cx="1591" cy="1972"/>
          </a:xfrm>
        </p:grpSpPr>
        <p:sp>
          <p:nvSpPr>
            <p:cNvPr id="6153" name="Rectangle 58"/>
            <p:cNvSpPr>
              <a:spLocks noChangeArrowheads="1"/>
            </p:cNvSpPr>
            <p:nvPr/>
          </p:nvSpPr>
          <p:spPr bwMode="auto">
            <a:xfrm>
              <a:off x="2184" y="341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6154" name="Rectangle 59"/>
            <p:cNvSpPr>
              <a:spLocks noChangeArrowheads="1"/>
            </p:cNvSpPr>
            <p:nvPr/>
          </p:nvSpPr>
          <p:spPr bwMode="auto">
            <a:xfrm>
              <a:off x="1920" y="341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6155" name="Rectangle 60"/>
            <p:cNvSpPr>
              <a:spLocks noChangeArrowheads="1"/>
            </p:cNvSpPr>
            <p:nvPr/>
          </p:nvSpPr>
          <p:spPr bwMode="auto">
            <a:xfrm>
              <a:off x="1656" y="341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6156" name="Rectangle 61"/>
            <p:cNvSpPr>
              <a:spLocks noChangeArrowheads="1"/>
            </p:cNvSpPr>
            <p:nvPr/>
          </p:nvSpPr>
          <p:spPr bwMode="auto">
            <a:xfrm>
              <a:off x="1398" y="3418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6157" name="Rectangle 62"/>
            <p:cNvSpPr>
              <a:spLocks noChangeArrowheads="1"/>
            </p:cNvSpPr>
            <p:nvPr/>
          </p:nvSpPr>
          <p:spPr bwMode="auto">
            <a:xfrm>
              <a:off x="1128" y="3418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6158" name="Rectangle 63"/>
            <p:cNvSpPr>
              <a:spLocks noChangeArrowheads="1"/>
            </p:cNvSpPr>
            <p:nvPr/>
          </p:nvSpPr>
          <p:spPr bwMode="auto">
            <a:xfrm>
              <a:off x="864" y="341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6159" name="Rectangle 64"/>
            <p:cNvSpPr>
              <a:spLocks noChangeArrowheads="1"/>
            </p:cNvSpPr>
            <p:nvPr/>
          </p:nvSpPr>
          <p:spPr bwMode="auto">
            <a:xfrm>
              <a:off x="2184" y="3092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6160" name="Rectangle 65"/>
            <p:cNvSpPr>
              <a:spLocks noChangeArrowheads="1"/>
            </p:cNvSpPr>
            <p:nvPr/>
          </p:nvSpPr>
          <p:spPr bwMode="auto">
            <a:xfrm>
              <a:off x="1920" y="3092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6161" name="Rectangle 66"/>
            <p:cNvSpPr>
              <a:spLocks noChangeArrowheads="1"/>
            </p:cNvSpPr>
            <p:nvPr/>
          </p:nvSpPr>
          <p:spPr bwMode="auto">
            <a:xfrm>
              <a:off x="1656" y="3092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6162" name="Rectangle 67"/>
            <p:cNvSpPr>
              <a:spLocks noChangeArrowheads="1"/>
            </p:cNvSpPr>
            <p:nvPr/>
          </p:nvSpPr>
          <p:spPr bwMode="auto">
            <a:xfrm>
              <a:off x="1398" y="3092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6163" name="Rectangle 68"/>
            <p:cNvSpPr>
              <a:spLocks noChangeArrowheads="1"/>
            </p:cNvSpPr>
            <p:nvPr/>
          </p:nvSpPr>
          <p:spPr bwMode="auto">
            <a:xfrm>
              <a:off x="1128" y="3092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6164" name="Rectangle 69"/>
            <p:cNvSpPr>
              <a:spLocks noChangeArrowheads="1"/>
            </p:cNvSpPr>
            <p:nvPr/>
          </p:nvSpPr>
          <p:spPr bwMode="auto">
            <a:xfrm>
              <a:off x="864" y="3092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6165" name="Rectangle 70"/>
            <p:cNvSpPr>
              <a:spLocks noChangeArrowheads="1"/>
            </p:cNvSpPr>
            <p:nvPr/>
          </p:nvSpPr>
          <p:spPr bwMode="auto">
            <a:xfrm>
              <a:off x="2184" y="2766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6166" name="Rectangle 71"/>
            <p:cNvSpPr>
              <a:spLocks noChangeArrowheads="1"/>
            </p:cNvSpPr>
            <p:nvPr/>
          </p:nvSpPr>
          <p:spPr bwMode="auto">
            <a:xfrm>
              <a:off x="1920" y="2766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6167" name="Rectangle 72"/>
            <p:cNvSpPr>
              <a:spLocks noChangeArrowheads="1"/>
            </p:cNvSpPr>
            <p:nvPr/>
          </p:nvSpPr>
          <p:spPr bwMode="auto">
            <a:xfrm>
              <a:off x="1656" y="2766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6168" name="Rectangle 73"/>
            <p:cNvSpPr>
              <a:spLocks noChangeArrowheads="1"/>
            </p:cNvSpPr>
            <p:nvPr/>
          </p:nvSpPr>
          <p:spPr bwMode="auto">
            <a:xfrm>
              <a:off x="1398" y="2766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6169" name="Rectangle 74"/>
            <p:cNvSpPr>
              <a:spLocks noChangeArrowheads="1"/>
            </p:cNvSpPr>
            <p:nvPr/>
          </p:nvSpPr>
          <p:spPr bwMode="auto">
            <a:xfrm>
              <a:off x="1128" y="2766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6170" name="Rectangle 75"/>
            <p:cNvSpPr>
              <a:spLocks noChangeArrowheads="1"/>
            </p:cNvSpPr>
            <p:nvPr/>
          </p:nvSpPr>
          <p:spPr bwMode="auto">
            <a:xfrm>
              <a:off x="864" y="2766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6171" name="Rectangle 76"/>
            <p:cNvSpPr>
              <a:spLocks noChangeArrowheads="1"/>
            </p:cNvSpPr>
            <p:nvPr/>
          </p:nvSpPr>
          <p:spPr bwMode="auto">
            <a:xfrm>
              <a:off x="2184" y="2440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6172" name="Rectangle 77"/>
            <p:cNvSpPr>
              <a:spLocks noChangeArrowheads="1"/>
            </p:cNvSpPr>
            <p:nvPr/>
          </p:nvSpPr>
          <p:spPr bwMode="auto">
            <a:xfrm>
              <a:off x="1920" y="2440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6173" name="Rectangle 78"/>
            <p:cNvSpPr>
              <a:spLocks noChangeArrowheads="1"/>
            </p:cNvSpPr>
            <p:nvPr/>
          </p:nvSpPr>
          <p:spPr bwMode="auto">
            <a:xfrm>
              <a:off x="1656" y="2440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6174" name="Rectangle 79"/>
            <p:cNvSpPr>
              <a:spLocks noChangeArrowheads="1"/>
            </p:cNvSpPr>
            <p:nvPr/>
          </p:nvSpPr>
          <p:spPr bwMode="auto">
            <a:xfrm>
              <a:off x="1398" y="2440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6175" name="Rectangle 80"/>
            <p:cNvSpPr>
              <a:spLocks noChangeArrowheads="1"/>
            </p:cNvSpPr>
            <p:nvPr/>
          </p:nvSpPr>
          <p:spPr bwMode="auto">
            <a:xfrm>
              <a:off x="1128" y="2440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6176" name="Rectangle 81"/>
            <p:cNvSpPr>
              <a:spLocks noChangeArrowheads="1"/>
            </p:cNvSpPr>
            <p:nvPr/>
          </p:nvSpPr>
          <p:spPr bwMode="auto">
            <a:xfrm>
              <a:off x="864" y="2440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6177" name="Rectangle 82"/>
            <p:cNvSpPr>
              <a:spLocks noChangeArrowheads="1"/>
            </p:cNvSpPr>
            <p:nvPr/>
          </p:nvSpPr>
          <p:spPr bwMode="auto">
            <a:xfrm>
              <a:off x="2184" y="2114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6178" name="Rectangle 83"/>
            <p:cNvSpPr>
              <a:spLocks noChangeArrowheads="1"/>
            </p:cNvSpPr>
            <p:nvPr/>
          </p:nvSpPr>
          <p:spPr bwMode="auto">
            <a:xfrm>
              <a:off x="1920" y="2114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6179" name="Rectangle 84"/>
            <p:cNvSpPr>
              <a:spLocks noChangeArrowheads="1"/>
            </p:cNvSpPr>
            <p:nvPr/>
          </p:nvSpPr>
          <p:spPr bwMode="auto">
            <a:xfrm>
              <a:off x="1656" y="2114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6180" name="Rectangle 85"/>
            <p:cNvSpPr>
              <a:spLocks noChangeArrowheads="1"/>
            </p:cNvSpPr>
            <p:nvPr/>
          </p:nvSpPr>
          <p:spPr bwMode="auto">
            <a:xfrm>
              <a:off x="1398" y="2114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6181" name="Rectangle 86"/>
            <p:cNvSpPr>
              <a:spLocks noChangeArrowheads="1"/>
            </p:cNvSpPr>
            <p:nvPr/>
          </p:nvSpPr>
          <p:spPr bwMode="auto">
            <a:xfrm>
              <a:off x="1128" y="2114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6182" name="Rectangle 87"/>
            <p:cNvSpPr>
              <a:spLocks noChangeArrowheads="1"/>
            </p:cNvSpPr>
            <p:nvPr/>
          </p:nvSpPr>
          <p:spPr bwMode="auto">
            <a:xfrm>
              <a:off x="864" y="2114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6183" name="Rectangle 88"/>
            <p:cNvSpPr>
              <a:spLocks noChangeArrowheads="1"/>
            </p:cNvSpPr>
            <p:nvPr/>
          </p:nvSpPr>
          <p:spPr bwMode="auto">
            <a:xfrm>
              <a:off x="2184" y="178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6184" name="Rectangle 89"/>
            <p:cNvSpPr>
              <a:spLocks noChangeArrowheads="1"/>
            </p:cNvSpPr>
            <p:nvPr/>
          </p:nvSpPr>
          <p:spPr bwMode="auto">
            <a:xfrm>
              <a:off x="1920" y="178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6185" name="Rectangle 90"/>
            <p:cNvSpPr>
              <a:spLocks noChangeArrowheads="1"/>
            </p:cNvSpPr>
            <p:nvPr/>
          </p:nvSpPr>
          <p:spPr bwMode="auto">
            <a:xfrm>
              <a:off x="1656" y="178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6186" name="Rectangle 91"/>
            <p:cNvSpPr>
              <a:spLocks noChangeArrowheads="1"/>
            </p:cNvSpPr>
            <p:nvPr/>
          </p:nvSpPr>
          <p:spPr bwMode="auto">
            <a:xfrm>
              <a:off x="1398" y="1788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6187" name="Rectangle 92"/>
            <p:cNvSpPr>
              <a:spLocks noChangeArrowheads="1"/>
            </p:cNvSpPr>
            <p:nvPr/>
          </p:nvSpPr>
          <p:spPr bwMode="auto">
            <a:xfrm>
              <a:off x="1128" y="1788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6188" name="Rectangle 93"/>
            <p:cNvSpPr>
              <a:spLocks noChangeArrowheads="1"/>
            </p:cNvSpPr>
            <p:nvPr/>
          </p:nvSpPr>
          <p:spPr bwMode="auto">
            <a:xfrm>
              <a:off x="864" y="178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+</a:t>
              </a:r>
            </a:p>
          </p:txBody>
        </p:sp>
        <p:sp>
          <p:nvSpPr>
            <p:cNvPr id="6189" name="Line 94"/>
            <p:cNvSpPr>
              <a:spLocks noChangeShapeType="1"/>
            </p:cNvSpPr>
            <p:nvPr/>
          </p:nvSpPr>
          <p:spPr bwMode="auto">
            <a:xfrm>
              <a:off x="864" y="1788"/>
              <a:ext cx="15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190" name="Line 95"/>
            <p:cNvSpPr>
              <a:spLocks noChangeShapeType="1"/>
            </p:cNvSpPr>
            <p:nvPr/>
          </p:nvSpPr>
          <p:spPr bwMode="auto">
            <a:xfrm>
              <a:off x="864" y="2114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191" name="Line 96"/>
            <p:cNvSpPr>
              <a:spLocks noChangeShapeType="1"/>
            </p:cNvSpPr>
            <p:nvPr/>
          </p:nvSpPr>
          <p:spPr bwMode="auto">
            <a:xfrm>
              <a:off x="864" y="2440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192" name="Line 97"/>
            <p:cNvSpPr>
              <a:spLocks noChangeShapeType="1"/>
            </p:cNvSpPr>
            <p:nvPr/>
          </p:nvSpPr>
          <p:spPr bwMode="auto">
            <a:xfrm>
              <a:off x="864" y="2766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193" name="Line 98"/>
            <p:cNvSpPr>
              <a:spLocks noChangeShapeType="1"/>
            </p:cNvSpPr>
            <p:nvPr/>
          </p:nvSpPr>
          <p:spPr bwMode="auto">
            <a:xfrm>
              <a:off x="864" y="3092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194" name="Line 99"/>
            <p:cNvSpPr>
              <a:spLocks noChangeShapeType="1"/>
            </p:cNvSpPr>
            <p:nvPr/>
          </p:nvSpPr>
          <p:spPr bwMode="auto">
            <a:xfrm>
              <a:off x="864" y="3418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195" name="Line 100"/>
            <p:cNvSpPr>
              <a:spLocks noChangeShapeType="1"/>
            </p:cNvSpPr>
            <p:nvPr/>
          </p:nvSpPr>
          <p:spPr bwMode="auto">
            <a:xfrm>
              <a:off x="864" y="3744"/>
              <a:ext cx="15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196" name="Line 101"/>
            <p:cNvSpPr>
              <a:spLocks noChangeShapeType="1"/>
            </p:cNvSpPr>
            <p:nvPr/>
          </p:nvSpPr>
          <p:spPr bwMode="auto">
            <a:xfrm>
              <a:off x="864" y="1788"/>
              <a:ext cx="0" cy="195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197" name="Line 102"/>
            <p:cNvSpPr>
              <a:spLocks noChangeShapeType="1"/>
            </p:cNvSpPr>
            <p:nvPr/>
          </p:nvSpPr>
          <p:spPr bwMode="auto">
            <a:xfrm>
              <a:off x="1128" y="1788"/>
              <a:ext cx="0" cy="19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198" name="Line 103"/>
            <p:cNvSpPr>
              <a:spLocks noChangeShapeType="1"/>
            </p:cNvSpPr>
            <p:nvPr/>
          </p:nvSpPr>
          <p:spPr bwMode="auto">
            <a:xfrm>
              <a:off x="1398" y="1788"/>
              <a:ext cx="0" cy="19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199" name="Line 104"/>
            <p:cNvSpPr>
              <a:spLocks noChangeShapeType="1"/>
            </p:cNvSpPr>
            <p:nvPr/>
          </p:nvSpPr>
          <p:spPr bwMode="auto">
            <a:xfrm>
              <a:off x="1656" y="1788"/>
              <a:ext cx="0" cy="19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00" name="Line 105"/>
            <p:cNvSpPr>
              <a:spLocks noChangeShapeType="1"/>
            </p:cNvSpPr>
            <p:nvPr/>
          </p:nvSpPr>
          <p:spPr bwMode="auto">
            <a:xfrm>
              <a:off x="1920" y="1788"/>
              <a:ext cx="0" cy="19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01" name="Line 106"/>
            <p:cNvSpPr>
              <a:spLocks noChangeShapeType="1"/>
            </p:cNvSpPr>
            <p:nvPr/>
          </p:nvSpPr>
          <p:spPr bwMode="auto">
            <a:xfrm>
              <a:off x="2184" y="1788"/>
              <a:ext cx="0" cy="19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02" name="Line 107"/>
            <p:cNvSpPr>
              <a:spLocks noChangeShapeType="1"/>
            </p:cNvSpPr>
            <p:nvPr/>
          </p:nvSpPr>
          <p:spPr bwMode="auto">
            <a:xfrm>
              <a:off x="2448" y="1788"/>
              <a:ext cx="0" cy="195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03" name="Line 108"/>
            <p:cNvSpPr>
              <a:spLocks noChangeShapeType="1"/>
            </p:cNvSpPr>
            <p:nvPr/>
          </p:nvSpPr>
          <p:spPr bwMode="auto">
            <a:xfrm flipV="1">
              <a:off x="1125" y="1772"/>
              <a:ext cx="0" cy="196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04" name="Line 109"/>
            <p:cNvSpPr>
              <a:spLocks noChangeShapeType="1"/>
            </p:cNvSpPr>
            <p:nvPr/>
          </p:nvSpPr>
          <p:spPr bwMode="auto">
            <a:xfrm>
              <a:off x="864" y="2115"/>
              <a:ext cx="1584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05" name="Rectangle 110"/>
            <p:cNvSpPr>
              <a:spLocks noChangeArrowheads="1"/>
            </p:cNvSpPr>
            <p:nvPr/>
          </p:nvSpPr>
          <p:spPr bwMode="auto">
            <a:xfrm>
              <a:off x="857" y="1793"/>
              <a:ext cx="1591" cy="1947"/>
            </a:xfrm>
            <a:prstGeom prst="rect">
              <a:avLst/>
            </a:prstGeom>
            <a:noFill/>
            <a:ln w="25400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113" name="Text Box 215"/>
          <p:cNvSpPr txBox="1">
            <a:spLocks noChangeArrowheads="1"/>
          </p:cNvSpPr>
          <p:nvPr/>
        </p:nvSpPr>
        <p:spPr bwMode="auto">
          <a:xfrm>
            <a:off x="325438" y="725488"/>
            <a:ext cx="385073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</a:rPr>
              <a:t>Integers mod 5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</a:rPr>
              <a:t>  (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</a:rPr>
              <a:t>Z/5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</a:rPr>
              <a:t>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</a:rPr>
              <a:t>Universe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</a:rPr>
              <a:t>U = {0,1,2,3,4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</a:rPr>
              <a:t>}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</a:rPr>
              <a:t>Two operations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</a:rPr>
              <a:t>+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</a:rPr>
              <a:t> and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×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3+4 =   7 ~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mod 5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3×4 = 12 ~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mod 5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</a:t>
            </a:r>
          </a:p>
        </p:txBody>
      </p:sp>
      <p:sp>
        <p:nvSpPr>
          <p:cNvPr id="114" name="Oval 176"/>
          <p:cNvSpPr>
            <a:spLocks noChangeArrowheads="1"/>
          </p:cNvSpPr>
          <p:nvPr/>
        </p:nvSpPr>
        <p:spPr bwMode="auto">
          <a:xfrm>
            <a:off x="8056880" y="2473960"/>
            <a:ext cx="381000" cy="381000"/>
          </a:xfrm>
          <a:prstGeom prst="ellipse">
            <a:avLst/>
          </a:prstGeom>
          <a:noFill/>
          <a:ln w="254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15" name="Oval 176"/>
          <p:cNvSpPr>
            <a:spLocks noChangeArrowheads="1"/>
          </p:cNvSpPr>
          <p:nvPr/>
        </p:nvSpPr>
        <p:spPr bwMode="auto">
          <a:xfrm>
            <a:off x="8072120" y="4927600"/>
            <a:ext cx="381000" cy="381000"/>
          </a:xfrm>
          <a:prstGeom prst="ellipse">
            <a:avLst/>
          </a:prstGeom>
          <a:noFill/>
          <a:ln w="254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3162206E-19CC-3720-B0E9-7E6CD49B242A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762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kern="0"/>
              <a:t>Congruence Modulo </a:t>
            </a:r>
            <a:r>
              <a:rPr lang="en-US" altLang="en-US" sz="3600" kern="0"/>
              <a:t>p</a:t>
            </a:r>
            <a:endParaRPr lang="en-CA" altLang="en-US" sz="3600" kern="0" dirty="0"/>
          </a:p>
        </p:txBody>
      </p:sp>
      <p:sp>
        <p:nvSpPr>
          <p:cNvPr id="3" name="Text Box 215">
            <a:extLst>
              <a:ext uri="{FF2B5EF4-FFF2-40B4-BE49-F238E27FC236}">
                <a16:creationId xmlns:a16="http://schemas.microsoft.com/office/drawing/2014/main" id="{17697E15-021C-F769-D4A8-BB2EDAB65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026" y="3165504"/>
            <a:ext cx="4512774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Inverses</a:t>
            </a:r>
            <a:r>
              <a:rPr lang="en-US" altLang="en-US" sz="2400" dirty="0">
                <a:solidFill>
                  <a:srgbClr val="FFFFFF"/>
                </a:solidFill>
              </a:rPr>
              <a:t> (</a:t>
            </a:r>
            <a:r>
              <a:rPr lang="en-US" altLang="en-US" sz="2400" dirty="0">
                <a:solidFill>
                  <a:srgbClr val="FFC000"/>
                </a:solidFill>
              </a:rPr>
              <a:t>Z/p</a:t>
            </a:r>
            <a:r>
              <a:rPr lang="en-US" altLang="en-US" sz="2400" dirty="0">
                <a:solidFill>
                  <a:srgbClr val="FFFFFF"/>
                </a:solidFill>
              </a:rPr>
              <a:t> for </a:t>
            </a:r>
            <a:r>
              <a:rPr lang="en-US" altLang="en-US" sz="2400" dirty="0">
                <a:solidFill>
                  <a:srgbClr val="FFC000"/>
                </a:solidFill>
              </a:rPr>
              <a:t>p</a:t>
            </a:r>
            <a:r>
              <a:rPr lang="en-US" altLang="en-US" sz="2400" dirty="0">
                <a:solidFill>
                  <a:srgbClr val="FFFFFF"/>
                </a:solidFill>
              </a:rPr>
              <a:t> prime)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</a:rPr>
              <a:t>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</a:rPr>
              <a:t> 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</a:rPr>
              <a:t>y x+y~0, i.e. y=-x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0 = 2+(-2) ~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mod 5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2 + 3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ea typeface="+mn-ea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</a:rPr>
              <a:t>x≠0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</a:rPr>
              <a:t>y x×y~1, i.e. y=x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</a:rPr>
              <a:t>-1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1 = 2×(½)  ~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mod 5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2×(?)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2×3 = 6 ~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mod 5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1</a:t>
            </a:r>
            <a:endParaRPr kumimoji="0" lang="en-US" altLang="en-US" sz="2400" b="0" i="0" u="none" strike="noStrike" kern="1200" cap="none" spc="0" normalizeH="0" baseline="3000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ea typeface="+mn-ea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3000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ea typeface="+mn-ea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5" name="Line 177">
            <a:extLst>
              <a:ext uri="{FF2B5EF4-FFF2-40B4-BE49-F238E27FC236}">
                <a16:creationId xmlns:a16="http://schemas.microsoft.com/office/drawing/2014/main" id="{FCEF3E48-5924-AC67-EB3A-1D57EBEFE9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5105400"/>
            <a:ext cx="1295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Line 178">
            <a:extLst>
              <a:ext uri="{FF2B5EF4-FFF2-40B4-BE49-F238E27FC236}">
                <a16:creationId xmlns:a16="http://schemas.microsoft.com/office/drawing/2014/main" id="{BFBAF964-3904-28DB-B705-85A73B06543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75607" y="4118512"/>
            <a:ext cx="15163" cy="88256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" name="Text Box 215">
            <a:extLst>
              <a:ext uri="{FF2B5EF4-FFF2-40B4-BE49-F238E27FC236}">
                <a16:creationId xmlns:a16="http://schemas.microsoft.com/office/drawing/2014/main" id="{7ADBD66F-ECF7-1C56-9C63-F2B83B974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0960" y="6206340"/>
            <a:ext cx="3666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Every row contains a 1.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80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5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            Fields</a:t>
            </a:r>
          </a:p>
        </p:txBody>
      </p:sp>
      <p:sp>
        <p:nvSpPr>
          <p:cNvPr id="197847" name="Text Box 215"/>
          <p:cNvSpPr txBox="1">
            <a:spLocks noChangeArrowheads="1"/>
          </p:cNvSpPr>
          <p:nvPr/>
        </p:nvSpPr>
        <p:spPr bwMode="auto">
          <a:xfrm>
            <a:off x="325438" y="314325"/>
            <a:ext cx="779572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A Field has: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A universe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 of values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Two operations: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+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 and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×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+ Identity: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Symbol" pitchFamily="18" charset="2"/>
                <a:ea typeface="+mn-ea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0  a+0 = a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× Identity: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Symbol" pitchFamily="18" charset="2"/>
                <a:ea typeface="+mn-ea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1  a×1 = a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Associative: 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a+(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b+c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) = 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a+b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)+c  &amp;  a×(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b×c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) = 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a×b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)×c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Commutative: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a+b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 =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b+a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               &amp;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a×b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 =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b×a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Distributive: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    a×(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b+c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) =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a×b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 +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a×c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ea typeface="+mn-ea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+ Inverse:     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Symbol" pitchFamily="18" charset="2"/>
                <a:ea typeface="+mn-ea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Symbol" pitchFamily="18" charset="2"/>
                <a:ea typeface="+mn-ea"/>
              </a:rPr>
              <a:t> 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b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a+b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=0, i.e. b=-a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× Inverse: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 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Symbol" pitchFamily="18" charset="2"/>
                <a:ea typeface="+mn-ea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≠0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Symbol" pitchFamily="18" charset="2"/>
                <a:ea typeface="+mn-ea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b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a×b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=1, i.e. b=a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n-ea"/>
              </a:rPr>
              <a:t>-1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962400" y="1426845"/>
            <a:ext cx="17331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(&amp;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a×0 = 0)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A8D15-E9EA-44A5-B7CD-3880C6245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Composition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1B8D2-A2DE-4304-A7ED-F9D1D658C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001000" cy="49530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Definition: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 Suppose</a:t>
            </a:r>
          </a:p>
          <a:p>
            <a:pPr marL="347472" marR="0" lvl="1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Calibri (Body)"/>
              </a:rPr>
              <a:t>  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Body)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6F4685B-81C4-48BB-A1D1-1B66F5074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0392" y="2039112"/>
          <a:ext cx="396240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4880" imgH="228600" progId="Equation.DSMT4">
                  <p:embed/>
                </p:oleObj>
              </mc:Choice>
              <mc:Fallback>
                <p:oleObj name="Equation" r:id="rId2" imgW="164880" imgH="2286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86F4685B-81C4-48BB-A1D1-1B66F507426F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0392" y="2039112"/>
                        <a:ext cx="396240" cy="54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AE7A4-6A3C-48D2-988F-21789EF497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97864" y="2020824"/>
            <a:ext cx="5341620" cy="548639"/>
          </a:xfrm>
        </p:spPr>
        <p:txBody>
          <a:bodyPr/>
          <a:lstStyle/>
          <a:p>
            <a:pPr marL="4572" marR="0" lvl="1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is a relation from a set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 to a set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4D5938-671C-40E0-8D23-4C9C9A44887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670810"/>
            <a:ext cx="550926" cy="458724"/>
          </a:xfrm>
        </p:spPr>
        <p:txBody>
          <a:bodyPr/>
          <a:lstStyle/>
          <a:p>
            <a:pPr marL="347472" marR="0" lvl="1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AA44F07-BC4C-450A-A995-F643A0C8A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0392" y="2688336"/>
          <a:ext cx="396240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228600" progId="Equation.DSMT4">
                  <p:embed/>
                </p:oleObj>
              </mc:Choice>
              <mc:Fallback>
                <p:oleObj name="Equation" r:id="rId4" imgW="164880" imgH="2286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7AA44F07-BC4C-450A-A995-F643A0C8A58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0392" y="2688336"/>
                        <a:ext cx="396240" cy="54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4AAC8-03FD-4748-AACF-F3C3FF3E02C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197864" y="2677463"/>
            <a:ext cx="4724400" cy="539631"/>
          </a:xfrm>
        </p:spPr>
        <p:txBody>
          <a:bodyPr/>
          <a:lstStyle/>
          <a:p>
            <a:pPr marL="4572" marR="0" lvl="1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is a relation from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 to a set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9D3D2E-BF14-4A90-896E-096E53620E1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5328" y="3318453"/>
            <a:ext cx="7212076" cy="585215"/>
          </a:xfrm>
        </p:spPr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Then the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composition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 (or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composite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) of</a:t>
            </a:r>
            <a:endParaRPr lang="en-US" dirty="0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2930C16E-94E3-48BD-9432-AEE1E6AB3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6600" y="3355848"/>
          <a:ext cx="422656" cy="585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2930C16E-94E3-48BD-9432-AEE1E6AB38C9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86600" y="3355848"/>
                        <a:ext cx="422656" cy="585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8677066-5C9D-4204-B7FB-9708EEF305F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432294" y="3318454"/>
            <a:ext cx="1143000" cy="585214"/>
          </a:xfrm>
        </p:spPr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with</a:t>
            </a:r>
            <a:endParaRPr lang="en-US" dirty="0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9E2B85E7-4E53-445A-BC5F-544E0C86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808" y="3867912"/>
          <a:ext cx="552704" cy="585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640" imgH="228600" progId="Equation.DSMT4">
                  <p:embed/>
                </p:oleObj>
              </mc:Choice>
              <mc:Fallback>
                <p:oleObj name="Equation" r:id="rId8" imgW="215640" imgH="2286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9E2B85E7-4E53-445A-BC5F-544E0C86445C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5808" y="3867912"/>
                        <a:ext cx="552704" cy="585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D4186EE-070E-46F8-A88B-4989975B862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78408" y="3832962"/>
            <a:ext cx="5638800" cy="51924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is a relation from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 to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 where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2104317-80B5-41E7-A881-AF78F80B1D3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65328" y="4552189"/>
            <a:ext cx="3992372" cy="585214"/>
          </a:xfrm>
        </p:spPr>
        <p:txBody>
          <a:bodyPr/>
          <a:lstStyle/>
          <a:p>
            <a:pPr marL="347472" indent="-347472">
              <a:buClr>
                <a:srgbClr val="04617B"/>
              </a:buClr>
              <a:buFont typeface="Arial" panose="020B0604020202020204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if (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x,y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)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is a member of</a:t>
            </a:r>
            <a:endParaRPr lang="en-US" dirty="0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B8914851-4453-4C0F-8C0A-EAA0BA4C0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1460" y="4553712"/>
          <a:ext cx="396240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B8914851-4453-4C0F-8C0A-EAA0BA4C0331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61460" y="4553712"/>
                        <a:ext cx="396240" cy="54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91CFABC-F69F-40AC-8F63-5DD5848217B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89120" y="4535869"/>
            <a:ext cx="4000500" cy="549275"/>
          </a:xfrm>
        </p:spPr>
        <p:txBody>
          <a:bodyPr/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and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y,z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)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is a member of</a:t>
            </a:r>
            <a:endParaRPr lang="en-US" dirty="0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B522800E-8C10-456E-92BC-C0940EA8C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440" y="4961509"/>
          <a:ext cx="4889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040" imgH="228600" progId="Equation.DSMT4">
                  <p:embed/>
                </p:oleObj>
              </mc:Choice>
              <mc:Fallback>
                <p:oleObj name="Equation" r:id="rId12" imgW="203040" imgH="2286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B522800E-8C10-456E-92BC-C0940EA8C3BA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53440" y="4961509"/>
                        <a:ext cx="488950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3CF987C-AAD8-4CE9-B388-6AB338E61F2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266444" y="4965509"/>
            <a:ext cx="3962400" cy="549275"/>
          </a:xfrm>
        </p:spPr>
        <p:txBody>
          <a:bodyPr/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then (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x,z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)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is a member of</a:t>
            </a:r>
            <a:endParaRPr lang="en-US" dirty="0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5E5286BD-E77F-4A9B-BA93-186FB04C0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10912" y="4962144"/>
          <a:ext cx="1066800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44240" imgH="228600" progId="Equation.DSMT4">
                  <p:embed/>
                </p:oleObj>
              </mc:Choice>
              <mc:Fallback>
                <p:oleObj name="Equation" r:id="rId14" imgW="444240" imgH="2286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5E5286BD-E77F-4A9B-BA93-186FB04C0FF0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010912" y="4962144"/>
                        <a:ext cx="1066800" cy="54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54E5247-58F4-44F6-828C-29787D733D2A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A6AB7-ED92-4CC2-895B-E46908831F7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(Body)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826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Representing the Composition of Relations</a:t>
            </a:r>
            <a:endParaRPr lang="en-US" sz="1500" dirty="0">
              <a:latin typeface="+mj-lt"/>
            </a:endParaRPr>
          </a:p>
        </p:txBody>
      </p:sp>
      <p:pic>
        <p:nvPicPr>
          <p:cNvPr id="14" name="Picture 2" descr="R1 and R2 are related.">
            <a:extLst>
              <a:ext uri="{FF2B5EF4-FFF2-40B4-BE49-F238E27FC236}">
                <a16:creationId xmlns:a16="http://schemas.microsoft.com/office/drawing/2014/main" id="{AF934594-2CCF-4FA2-AD1F-5A789D3AA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097" y="1569374"/>
            <a:ext cx="8071804" cy="39932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Object 3">
            <a:extLst>
              <a:ext uri="{FF2B5EF4-FFF2-40B4-BE49-F238E27FC236}">
                <a16:creationId xmlns:a16="http://schemas.microsoft.com/office/drawing/2014/main" id="{7E4D96F5-0655-4D1C-AB44-6F58F3E69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9350" y="5715000"/>
          <a:ext cx="43053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4960" imgH="253800" progId="Equation.DSMT4">
                  <p:embed/>
                </p:oleObj>
              </mc:Choice>
              <mc:Fallback>
                <p:oleObj name="Equation" r:id="rId3" imgW="1434960" imgH="253800" progId="Equation.DSMT4">
                  <p:embed/>
                  <p:pic>
                    <p:nvPicPr>
                      <p:cNvPr id="15" name="Object 3">
                        <a:extLst>
                          <a:ext uri="{FF2B5EF4-FFF2-40B4-BE49-F238E27FC236}">
                            <a16:creationId xmlns:a16="http://schemas.microsoft.com/office/drawing/2014/main" id="{7E4D96F5-0655-4D1C-AB44-6F58F3E6963B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9350" y="5715000"/>
                        <a:ext cx="43053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465576" y="6477000"/>
            <a:ext cx="2212848" cy="183600"/>
          </a:xfrm>
        </p:spPr>
        <p:txBody>
          <a:bodyPr anchor="ctr"/>
          <a:lstStyle/>
          <a:p>
            <a:r>
              <a:rPr lang="en-US" dirty="0">
                <a:hlinkClick r:id="" action="ppaction://noaction"/>
              </a:rPr>
              <a:t>Access the text alternative for slide images.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7E2791C-B5B9-452D-8226-5BAA9B2658E3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A6AB7-ED92-4CC2-895B-E46908831F7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(Body)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0552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0B48C-244E-4029-810C-385169A74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Powers of a Relation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2E497-0BEB-49A6-ABC1-39C8CC2C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1816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Definition: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 Let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 be a binary relation on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. Then the powers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Body)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92C55FBF-FBB2-46D8-A936-80DDA0E20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45920" y="1709928"/>
          <a:ext cx="42672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480" imgH="190440" progId="Equation.DSMT4">
                  <p:embed/>
                </p:oleObj>
              </mc:Choice>
              <mc:Fallback>
                <p:oleObj name="Equation" r:id="rId2" imgW="177480" imgH="1904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92C55FBF-FBB2-46D8-A936-80DDA0E20A4B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45920" y="1709928"/>
                        <a:ext cx="42672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881B6C-ADED-481B-B4A3-E995A8D59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981200" y="1728216"/>
            <a:ext cx="7333488" cy="554736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of the relation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 can be defined inductively by: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E1D061-2E9B-421E-BB7D-55B8AFFE64D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295144"/>
            <a:ext cx="2173224" cy="445008"/>
          </a:xfrm>
        </p:spPr>
        <p:txBody>
          <a:bodyPr/>
          <a:lstStyle/>
          <a:p>
            <a:pPr marL="347472" marR="0" lvl="1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461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Basis Step:</a:t>
            </a:r>
            <a:endParaRPr lang="en-US" dirty="0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6DF5210-57D8-4B34-914D-BBD06A4D2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49424" y="2286000"/>
          <a:ext cx="857611" cy="493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9040" imgH="241200" progId="Equation.DSMT4">
                  <p:embed/>
                </p:oleObj>
              </mc:Choice>
              <mc:Fallback>
                <p:oleObj name="Equation" r:id="rId4" imgW="419040" imgH="2412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16DF5210-57D8-4B34-914D-BBD06A4D2BD9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49424" y="2286000"/>
                        <a:ext cx="857611" cy="493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F2B54D-F7C2-423E-AD0C-1F4B4C69D5F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22448"/>
            <a:ext cx="2761488" cy="504444"/>
          </a:xfrm>
        </p:spPr>
        <p:txBody>
          <a:bodyPr/>
          <a:lstStyle/>
          <a:p>
            <a:pPr marL="347472" marR="0" lvl="1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461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Inductive Step:</a:t>
            </a:r>
            <a:endParaRPr lang="en-US" dirty="0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CCA8CA7-BABF-4083-B110-F8E3F063D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61488" y="2825496"/>
          <a:ext cx="1606938" cy="484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99920" imgH="241200" progId="Equation.DSMT4">
                  <p:embed/>
                </p:oleObj>
              </mc:Choice>
              <mc:Fallback>
                <p:oleObj name="Equation" r:id="rId6" imgW="799920" imgH="2412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3CCA8CA7-BABF-4083-B110-F8E3F063DBDC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61488" y="2825496"/>
                        <a:ext cx="1606938" cy="484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3461B5-4FD8-4253-A4FD-13428C808D5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339846"/>
            <a:ext cx="8174736" cy="1994154"/>
          </a:xfrm>
        </p:spPr>
        <p:txBody>
          <a:bodyPr/>
          <a:lstStyle/>
          <a:p>
            <a:pPr marL="347472" marR="0" lvl="1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4617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see the slides for Section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 pitchFamily="18" charset="0"/>
                <a:cs typeface="Arial" panose="020B0604020202020204" pitchFamily="34" charset="0"/>
              </a:rPr>
              <a:t>9.3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 for further insights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Body)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The powers of a transitive relation are subsets of the relation. This is established by the following theorem: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Theorem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 pitchFamily="18" charset="0"/>
                <a:cs typeface="Arial" panose="020B060402020202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The relation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 on a set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 is transitive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iff</a:t>
            </a:r>
            <a:endParaRPr lang="en-US" dirty="0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B7D83B5E-71B5-42AD-9996-D80268863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2064" y="5288280"/>
          <a:ext cx="1056853" cy="557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200" imgH="241200" progId="Equation.DSMT4">
                  <p:embed/>
                </p:oleObj>
              </mc:Choice>
              <mc:Fallback>
                <p:oleObj name="Equation" r:id="rId8" imgW="457200" imgH="2412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B7D83B5E-71B5-42AD-9996-D80268863ED2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2064" y="5288280"/>
                        <a:ext cx="1056853" cy="557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39B9DB2-F55A-445C-A5A2-2FA4F11BEAD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466088" y="5288280"/>
            <a:ext cx="2590800" cy="4572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for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n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 pitchFamily="18" charset="0"/>
                <a:cs typeface="Arial" panose="020B0604020202020204" pitchFamily="34" charset="0"/>
              </a:rPr>
              <a:t>1,2,3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EE0A51-9983-4028-BF1A-4F6040039F0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5882640"/>
            <a:ext cx="8001000" cy="55778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see the text for a proof via mathematical induction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)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Body)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5426C12-8166-4207-AD45-609326B28DF6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A6AB7-ED92-4CC2-895B-E46908831F7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(Body)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06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>
            <a:extLst>
              <a:ext uri="{FF2B5EF4-FFF2-40B4-BE49-F238E27FC236}">
                <a16:creationId xmlns:a16="http://schemas.microsoft.com/office/drawing/2014/main" id="{1339D58C-B47A-465B-9F0C-2E1990E21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ym typeface="Symbol" pitchFamily="18" charset="2"/>
              </a:rPr>
              <a:t>Binary Relations</a:t>
            </a:r>
            <a:endParaRPr lang="en-CA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1C978E-6E6B-EAC7-4F0C-D20CA6352A5C}"/>
              </a:ext>
            </a:extLst>
          </p:cNvPr>
          <p:cNvSpPr/>
          <p:nvPr/>
        </p:nvSpPr>
        <p:spPr>
          <a:xfrm>
            <a:off x="457200" y="762000"/>
            <a:ext cx="9906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chemeClr val="tx2"/>
                </a:solidFill>
                <a:latin typeface="Times New Roman" pitchFamily="18" charset="0"/>
              </a:rPr>
              <a:t>Defining: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Loves(Sam,Beth) </a:t>
            </a:r>
            <a:r>
              <a:rPr lang="en-US" altLang="en-US" sz="2400" dirty="0">
                <a:latin typeface="Times New Roman" pitchFamily="18" charset="0"/>
              </a:rPr>
              <a:t>gives a relationship between Sam and Beth.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latin typeface="Times New Roman" pitchFamily="18" charset="0"/>
              </a:rPr>
              <a:t>i.e., “Sam loves Beth”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Loves(Sam,Beth)  = </a:t>
            </a:r>
            <a:r>
              <a:rPr lang="en-CA" altLang="en-US" sz="2400" dirty="0">
                <a:solidFill>
                  <a:srgbClr val="92D050"/>
                </a:solidFill>
                <a:cs typeface="Arial" charset="0"/>
              </a:rPr>
              <a:t>True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  </a:t>
            </a:r>
            <a:r>
              <a:rPr lang="en-US" altLang="en-US" sz="2400" dirty="0">
                <a:latin typeface="Times New Roman" pitchFamily="18" charset="0"/>
              </a:rPr>
              <a:t>if “Sam loves Beth”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Loves(Sam,Mary) = </a:t>
            </a:r>
            <a:r>
              <a:rPr lang="en-CA" altLang="en-US" sz="2400" dirty="0">
                <a:solidFill>
                  <a:srgbClr val="FF0000"/>
                </a:solidFill>
                <a:cs typeface="Arial" charset="0"/>
              </a:rPr>
              <a:t>False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altLang="en-US" sz="2400" dirty="0">
                <a:latin typeface="Times New Roman" pitchFamily="18" charset="0"/>
              </a:rPr>
              <a:t>if “Sam does not love Mary”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Loves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(Sam,Beth)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is a function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from two inputs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Sam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and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Mary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       </a:t>
            </a:r>
            <a:r>
              <a:rPr lang="en-US" altLang="en-US" sz="2400" dirty="0">
                <a:latin typeface="Times New Roman" pitchFamily="18" charset="0"/>
              </a:rPr>
              <a:t>to o</a:t>
            </a:r>
            <a:r>
              <a:rPr lang="en-CA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utput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kern="0" dirty="0">
                <a:solidFill>
                  <a:srgbClr val="92D050"/>
                </a:solidFill>
                <a:sym typeface="Symbol" panose="05050102010706020507" pitchFamily="18" charset="2"/>
              </a:rPr>
              <a:t>T</a:t>
            </a:r>
            <a:r>
              <a:rPr lang="en-CA" altLang="en-US" sz="2400" dirty="0">
                <a:solidFill>
                  <a:srgbClr val="92D05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rue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CA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False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FD881F0-A5F7-D731-B778-DF8A39766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900148"/>
              </p:ext>
            </p:extLst>
          </p:nvPr>
        </p:nvGraphicFramePr>
        <p:xfrm>
          <a:off x="2196614" y="4325878"/>
          <a:ext cx="2259070" cy="221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14">
                  <a:extLst>
                    <a:ext uri="{9D8B030D-6E8A-4147-A177-3AD203B41FA5}">
                      <a16:colId xmlns:a16="http://schemas.microsoft.com/office/drawing/2014/main" val="2695560276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1766856890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1605692330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319969698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1647232456"/>
                    </a:ext>
                  </a:extLst>
                </a:gridCol>
              </a:tblGrid>
              <a:tr h="44359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501840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95492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634197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349429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430140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DD4F089C-4B6C-8FCD-A154-009F8C9C4F67}"/>
              </a:ext>
            </a:extLst>
          </p:cNvPr>
          <p:cNvGrpSpPr/>
          <p:nvPr/>
        </p:nvGrpSpPr>
        <p:grpSpPr>
          <a:xfrm>
            <a:off x="2199292" y="4290571"/>
            <a:ext cx="2258946" cy="2245109"/>
            <a:chOff x="6708218" y="879093"/>
            <a:chExt cx="2258946" cy="2245109"/>
          </a:xfrm>
        </p:grpSpPr>
        <p:pic>
          <p:nvPicPr>
            <p:cNvPr id="6" name="Picture 43" descr="j0396724">
              <a:extLst>
                <a:ext uri="{FF2B5EF4-FFF2-40B4-BE49-F238E27FC236}">
                  <a16:creationId xmlns:a16="http://schemas.microsoft.com/office/drawing/2014/main" id="{DF62BD5C-F038-60A1-B795-B95B45B21F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1068" y="904875"/>
              <a:ext cx="396096" cy="47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4" descr="j0233040">
              <a:extLst>
                <a:ext uri="{FF2B5EF4-FFF2-40B4-BE49-F238E27FC236}">
                  <a16:creationId xmlns:a16="http://schemas.microsoft.com/office/drawing/2014/main" id="{F718C430-13AE-E06A-A569-69CBB522A0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080" y="957857"/>
              <a:ext cx="333555" cy="345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5" descr="j0334222">
              <a:extLst>
                <a:ext uri="{FF2B5EF4-FFF2-40B4-BE49-F238E27FC236}">
                  <a16:creationId xmlns:a16="http://schemas.microsoft.com/office/drawing/2014/main" id="{C9B983E0-0BDC-8E78-AF2D-1CDBEFDC20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0520" y="879093"/>
              <a:ext cx="262327" cy="426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46">
              <a:extLst>
                <a:ext uri="{FF2B5EF4-FFF2-40B4-BE49-F238E27FC236}">
                  <a16:creationId xmlns:a16="http://schemas.microsoft.com/office/drawing/2014/main" id="{15832C2E-AF37-E247-B359-888CEA786D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08218" y="1385936"/>
              <a:ext cx="415206" cy="1738266"/>
              <a:chOff x="3330" y="1728"/>
              <a:chExt cx="478" cy="1920"/>
            </a:xfrm>
          </p:grpSpPr>
          <p:pic>
            <p:nvPicPr>
              <p:cNvPr id="35" name="Picture 47" descr="j0232906">
                <a:extLst>
                  <a:ext uri="{FF2B5EF4-FFF2-40B4-BE49-F238E27FC236}">
                    <a16:creationId xmlns:a16="http://schemas.microsoft.com/office/drawing/2014/main" id="{7F7ED8E7-A533-F786-6413-A78B828A95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" y="1728"/>
                <a:ext cx="232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48" descr="j0232139">
                <a:extLst>
                  <a:ext uri="{FF2B5EF4-FFF2-40B4-BE49-F238E27FC236}">
                    <a16:creationId xmlns:a16="http://schemas.microsoft.com/office/drawing/2014/main" id="{029222C4-5C3E-4090-1353-E8495AA884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0" y="2256"/>
                <a:ext cx="475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49" descr="j0397518">
                <a:extLst>
                  <a:ext uri="{FF2B5EF4-FFF2-40B4-BE49-F238E27FC236}">
                    <a16:creationId xmlns:a16="http://schemas.microsoft.com/office/drawing/2014/main" id="{7B531788-2DA5-44A7-1CE4-098FF4CBAE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2688"/>
                <a:ext cx="38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50" descr="j0334220">
                <a:extLst>
                  <a:ext uri="{FF2B5EF4-FFF2-40B4-BE49-F238E27FC236}">
                    <a16:creationId xmlns:a16="http://schemas.microsoft.com/office/drawing/2014/main" id="{E0F51458-AEBC-9073-94C5-D48EEE3C73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3120"/>
                <a:ext cx="33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4" name="Picture 51">
              <a:extLst>
                <a:ext uri="{FF2B5EF4-FFF2-40B4-BE49-F238E27FC236}">
                  <a16:creationId xmlns:a16="http://schemas.microsoft.com/office/drawing/2014/main" id="{2D511F6F-6EB0-3E2D-4835-F8020E1CB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5417" y="909873"/>
              <a:ext cx="277962" cy="434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ADA3001-0C51-3929-1AB2-55E9BB32C37D}"/>
              </a:ext>
            </a:extLst>
          </p:cNvPr>
          <p:cNvGrpSpPr/>
          <p:nvPr/>
        </p:nvGrpSpPr>
        <p:grpSpPr>
          <a:xfrm>
            <a:off x="1828800" y="3803908"/>
            <a:ext cx="1968074" cy="2050435"/>
            <a:chOff x="6337726" y="392430"/>
            <a:chExt cx="1968074" cy="205043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400A84D-8598-9F0D-0923-5DD9D246DF49}"/>
                </a:ext>
              </a:extLst>
            </p:cNvPr>
            <p:cNvSpPr/>
            <p:nvPr/>
          </p:nvSpPr>
          <p:spPr>
            <a:xfrm>
              <a:off x="7890302" y="392430"/>
              <a:ext cx="4154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C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31A6992-0D3B-9E5E-ED26-D74977684C8D}"/>
                </a:ext>
              </a:extLst>
            </p:cNvPr>
            <p:cNvSpPr/>
            <p:nvPr/>
          </p:nvSpPr>
          <p:spPr>
            <a:xfrm>
              <a:off x="6337726" y="1981200"/>
              <a:ext cx="4154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C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144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>
            <a:extLst>
              <a:ext uri="{FF2B5EF4-FFF2-40B4-BE49-F238E27FC236}">
                <a16:creationId xmlns:a16="http://schemas.microsoft.com/office/drawing/2014/main" id="{1339D58C-B47A-465B-9F0C-2E1990E21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ym typeface="Symbol" pitchFamily="18" charset="2"/>
              </a:rPr>
              <a:t>Binary Relations</a:t>
            </a:r>
            <a:endParaRPr lang="en-CA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1C978E-6E6B-EAC7-4F0C-D20CA6352A5C}"/>
              </a:ext>
            </a:extLst>
          </p:cNvPr>
          <p:cNvSpPr/>
          <p:nvPr/>
        </p:nvSpPr>
        <p:spPr>
          <a:xfrm>
            <a:off x="457200" y="762000"/>
            <a:ext cx="9906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chemeClr val="tx2"/>
                </a:solidFill>
                <a:latin typeface="Times New Roman" pitchFamily="18" charset="0"/>
              </a:rPr>
              <a:t>Defining: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Loves(Sam,Beth) </a:t>
            </a:r>
            <a:r>
              <a:rPr lang="en-US" altLang="en-US" sz="2400" dirty="0">
                <a:latin typeface="Times New Roman" pitchFamily="18" charset="0"/>
              </a:rPr>
              <a:t>gives a relationship between Sam and Beth.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latin typeface="Times New Roman" pitchFamily="18" charset="0"/>
              </a:rPr>
              <a:t>i.e., “Sam loves Beth”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Loves(Sam,Beth)  = </a:t>
            </a:r>
            <a:r>
              <a:rPr lang="en-CA" altLang="en-US" sz="2400" dirty="0">
                <a:solidFill>
                  <a:srgbClr val="92D050"/>
                </a:solidFill>
                <a:cs typeface="Arial" charset="0"/>
              </a:rPr>
              <a:t>True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  </a:t>
            </a:r>
            <a:r>
              <a:rPr lang="en-US" altLang="en-US" sz="2400" dirty="0">
                <a:latin typeface="Times New Roman" pitchFamily="18" charset="0"/>
              </a:rPr>
              <a:t>if “Sam loves Beth”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Loves(Sam,Mary) = </a:t>
            </a:r>
            <a:r>
              <a:rPr lang="en-CA" altLang="en-US" sz="2400" dirty="0">
                <a:solidFill>
                  <a:srgbClr val="FF0000"/>
                </a:solidFill>
                <a:cs typeface="Arial" charset="0"/>
              </a:rPr>
              <a:t>False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altLang="en-US" sz="2400" dirty="0">
                <a:latin typeface="Times New Roman" pitchFamily="18" charset="0"/>
              </a:rPr>
              <a:t>if “Sam does not love Mary”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Loves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(Sam,Beth)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is a function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from two inputs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Sam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and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Mary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       </a:t>
            </a:r>
            <a:r>
              <a:rPr lang="en-US" altLang="en-US" sz="2400" dirty="0">
                <a:latin typeface="Times New Roman" pitchFamily="18" charset="0"/>
              </a:rPr>
              <a:t>to o</a:t>
            </a:r>
            <a:r>
              <a:rPr lang="en-CA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utput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kern="0" dirty="0">
                <a:solidFill>
                  <a:srgbClr val="92D050"/>
                </a:solidFill>
                <a:sym typeface="Symbol" panose="05050102010706020507" pitchFamily="18" charset="2"/>
              </a:rPr>
              <a:t>T</a:t>
            </a:r>
            <a:r>
              <a:rPr lang="en-CA" altLang="en-US" sz="2400" dirty="0">
                <a:solidFill>
                  <a:srgbClr val="92D05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rue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CA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False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7FDE26B-745D-6139-E6B6-37F882B7E998}"/>
              </a:ext>
            </a:extLst>
          </p:cNvPr>
          <p:cNvGrpSpPr/>
          <p:nvPr/>
        </p:nvGrpSpPr>
        <p:grpSpPr>
          <a:xfrm>
            <a:off x="590593" y="3907336"/>
            <a:ext cx="10077407" cy="3026864"/>
            <a:chOff x="590593" y="3907336"/>
            <a:chExt cx="10077407" cy="302686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DA3C624-C295-3787-DFE8-DD69C55D3374}"/>
                </a:ext>
              </a:extLst>
            </p:cNvPr>
            <p:cNvSpPr/>
            <p:nvPr/>
          </p:nvSpPr>
          <p:spPr>
            <a:xfrm>
              <a:off x="762000" y="3907336"/>
              <a:ext cx="9906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 dirty="0" err="1">
                  <a:solidFill>
                    <a:srgbClr val="FFC000"/>
                  </a:solidFill>
                  <a:latin typeface="Times New Roman" pitchFamily="18" charset="0"/>
                </a:rPr>
                <a:t>Sam</a:t>
              </a:r>
              <a:r>
                <a:rPr lang="en-US" altLang="en-US" sz="2400" kern="0" dirty="0" err="1">
                  <a:solidFill>
                    <a:srgbClr val="FFC000"/>
                  </a:solidFill>
                  <a:sym typeface="Symbol" panose="05050102010706020507" pitchFamily="18" charset="2"/>
                </a:rPr>
                <a:t>Boys</a:t>
              </a:r>
              <a:r>
                <a:rPr lang="en-US" altLang="en-US" sz="2400" dirty="0">
                  <a:solidFill>
                    <a:srgbClr val="FFC000"/>
                  </a:solidFill>
                  <a:latin typeface="Times New Roman" pitchFamily="18" charset="0"/>
                  <a:sym typeface="Symbol" panose="05050102010706020507" pitchFamily="18" charset="2"/>
                </a:rPr>
                <a:t>  </a:t>
              </a:r>
              <a:r>
                <a:rPr lang="en-US" altLang="en-US" sz="2400" dirty="0">
                  <a:latin typeface="Times New Roman" pitchFamily="18" charset="0"/>
                  <a:sym typeface="Symbol" panose="05050102010706020507" pitchFamily="18" charset="2"/>
                </a:rPr>
                <a:t>&amp;</a:t>
              </a:r>
              <a:r>
                <a:rPr lang="en-US" altLang="en-US" sz="2400" dirty="0">
                  <a:solidFill>
                    <a:srgbClr val="FFC000"/>
                  </a:solidFill>
                  <a:latin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FFC000"/>
                  </a:solidFill>
                  <a:latin typeface="Times New Roman" pitchFamily="18" charset="0"/>
                </a:rPr>
                <a:t>Mary</a:t>
              </a:r>
              <a:r>
                <a:rPr lang="en-US" altLang="en-US" sz="2400" kern="0" dirty="0" err="1">
                  <a:solidFill>
                    <a:srgbClr val="FFC000"/>
                  </a:solidFill>
                  <a:sym typeface="Symbol" panose="05050102010706020507" pitchFamily="18" charset="2"/>
                </a:rPr>
                <a:t>Girls</a:t>
              </a:r>
              <a:endParaRPr lang="en-US" altLang="en-US" sz="2400" kern="0" dirty="0">
                <a:solidFill>
                  <a:srgbClr val="FFC000"/>
                </a:solidFill>
                <a:sym typeface="Symbol" panose="05050102010706020507" pitchFamily="18" charset="2"/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altLang="en-US" sz="2400" dirty="0">
                  <a:cs typeface="Times New Roman" panose="02020603050405020304" pitchFamily="18" charset="0"/>
                  <a:sym typeface="Symbol" panose="05050102010706020507" pitchFamily="18" charset="2"/>
                </a:rPr>
                <a:t>    i.e., an object/element in the set Boys/Girls</a:t>
              </a:r>
              <a:endPara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F91BE0C-F163-4DAB-2133-2B5A94C580D8}"/>
                </a:ext>
              </a:extLst>
            </p:cNvPr>
            <p:cNvGrpSpPr/>
            <p:nvPr/>
          </p:nvGrpSpPr>
          <p:grpSpPr>
            <a:xfrm>
              <a:off x="590593" y="4271580"/>
              <a:ext cx="7599743" cy="2662620"/>
              <a:chOff x="590593" y="4271580"/>
              <a:chExt cx="7599743" cy="266262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5FE00B9F-EC0D-5C1E-30AD-BDA22400CC62}"/>
                  </a:ext>
                </a:extLst>
              </p:cNvPr>
              <p:cNvGrpSpPr/>
              <p:nvPr/>
            </p:nvGrpSpPr>
            <p:grpSpPr>
              <a:xfrm>
                <a:off x="590593" y="4271580"/>
                <a:ext cx="3630917" cy="2646878"/>
                <a:chOff x="590593" y="4271580"/>
                <a:chExt cx="3630917" cy="2646878"/>
              </a:xfrm>
            </p:grpSpPr>
            <p:sp>
              <p:nvSpPr>
                <p:cNvPr id="8" name="Rectangle 31">
                  <a:extLst>
                    <a:ext uri="{FF2B5EF4-FFF2-40B4-BE49-F238E27FC236}">
                      <a16:creationId xmlns:a16="http://schemas.microsoft.com/office/drawing/2014/main" id="{414D66FB-E2D4-6430-CA6D-44A7B1F1D5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6148" y="6369587"/>
                  <a:ext cx="833887" cy="43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Fred</a:t>
                  </a:r>
                  <a:endParaRPr kumimoji="0" lang="en-CA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Rectangle 33">
                  <a:extLst>
                    <a:ext uri="{FF2B5EF4-FFF2-40B4-BE49-F238E27FC236}">
                      <a16:creationId xmlns:a16="http://schemas.microsoft.com/office/drawing/2014/main" id="{227224A4-CB65-2BA6-263A-C62992D15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6148" y="5830907"/>
                  <a:ext cx="833887" cy="5386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John</a:t>
                  </a:r>
                  <a:endParaRPr kumimoji="0" lang="en-CA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Rectangle 35">
                  <a:extLst>
                    <a:ext uri="{FF2B5EF4-FFF2-40B4-BE49-F238E27FC236}">
                      <a16:creationId xmlns:a16="http://schemas.microsoft.com/office/drawing/2014/main" id="{745931DC-3416-814F-A96C-E57C7F69C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6148" y="5400867"/>
                  <a:ext cx="833887" cy="43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Bob</a:t>
                  </a:r>
                  <a:endParaRPr kumimoji="0" lang="en-CA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Rectangle 37">
                  <a:extLst>
                    <a:ext uri="{FF2B5EF4-FFF2-40B4-BE49-F238E27FC236}">
                      <a16:creationId xmlns:a16="http://schemas.microsoft.com/office/drawing/2014/main" id="{D149DA80-AD7B-262E-8D25-D79E920D31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6148" y="4970827"/>
                  <a:ext cx="833887" cy="43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Sam</a:t>
                  </a:r>
                  <a:endParaRPr kumimoji="0" lang="en-CA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" name="Group 46">
                  <a:extLst>
                    <a:ext uri="{FF2B5EF4-FFF2-40B4-BE49-F238E27FC236}">
                      <a16:creationId xmlns:a16="http://schemas.microsoft.com/office/drawing/2014/main" id="{7E757A85-E7A5-22CB-31E4-5F1D85B301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47676" y="5014284"/>
                  <a:ext cx="415206" cy="1738265"/>
                  <a:chOff x="3330" y="1728"/>
                  <a:chExt cx="478" cy="1920"/>
                </a:xfrm>
              </p:grpSpPr>
              <p:pic>
                <p:nvPicPr>
                  <p:cNvPr id="30" name="Picture 47" descr="j0232906">
                    <a:extLst>
                      <a:ext uri="{FF2B5EF4-FFF2-40B4-BE49-F238E27FC236}">
                        <a16:creationId xmlns:a16="http://schemas.microsoft.com/office/drawing/2014/main" id="{F6DE29ED-E972-F8CA-7ACF-01825B7A9E2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22" y="1728"/>
                    <a:ext cx="232" cy="4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1" name="Picture 48" descr="j0232139">
                    <a:extLst>
                      <a:ext uri="{FF2B5EF4-FFF2-40B4-BE49-F238E27FC236}">
                        <a16:creationId xmlns:a16="http://schemas.microsoft.com/office/drawing/2014/main" id="{4EA26568-D200-1EA9-A089-0394A3F0895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30" y="2256"/>
                    <a:ext cx="475" cy="3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2" name="Picture 49" descr="j0397518">
                    <a:extLst>
                      <a:ext uri="{FF2B5EF4-FFF2-40B4-BE49-F238E27FC236}">
                        <a16:creationId xmlns:a16="http://schemas.microsoft.com/office/drawing/2014/main" id="{DBDD691C-684F-42C1-6BB1-C7D75418EFE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6" y="2688"/>
                    <a:ext cx="382" cy="3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3" name="Picture 50" descr="j0334220">
                    <a:extLst>
                      <a:ext uri="{FF2B5EF4-FFF2-40B4-BE49-F238E27FC236}">
                        <a16:creationId xmlns:a16="http://schemas.microsoft.com/office/drawing/2014/main" id="{AB2C5277-6C05-0A28-D13A-D4C6EB66C68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6" y="3120"/>
                    <a:ext cx="333" cy="5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9AD0730-AAF6-16AE-E2E6-64D6D14B4660}"/>
                    </a:ext>
                  </a:extLst>
                </p:cNvPr>
                <p:cNvSpPr/>
                <p:nvPr/>
              </p:nvSpPr>
              <p:spPr>
                <a:xfrm>
                  <a:off x="1334664" y="4271580"/>
                  <a:ext cx="1205779" cy="26468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6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{</a:t>
                  </a:r>
                  <a:endParaRPr kumimoji="0" lang="en-US" sz="1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B342322-C9A7-F2E1-8D8F-B1D9D2E0E254}"/>
                    </a:ext>
                  </a:extLst>
                </p:cNvPr>
                <p:cNvSpPr/>
                <p:nvPr/>
              </p:nvSpPr>
              <p:spPr>
                <a:xfrm>
                  <a:off x="3015731" y="4271580"/>
                  <a:ext cx="1205779" cy="26468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6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}</a:t>
                  </a:r>
                  <a:endParaRPr kumimoji="0" lang="en-US" sz="1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AutoShape 55">
                  <a:extLst>
                    <a:ext uri="{FF2B5EF4-FFF2-40B4-BE49-F238E27FC236}">
                      <a16:creationId xmlns:a16="http://schemas.microsoft.com/office/drawing/2014/main" id="{62C1B3DA-49B2-95CF-32FA-7C757F2CAF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0593" y="5627693"/>
                  <a:ext cx="2209801" cy="762000"/>
                </a:xfrm>
                <a:prstGeom prst="wedgeRoundRectCallout">
                  <a:avLst>
                    <a:gd name="adj1" fmla="val -44253"/>
                    <a:gd name="adj2" fmla="val -38804"/>
                    <a:gd name="adj3" fmla="val 16667"/>
                  </a:avLst>
                </a:prstGeom>
                <a:noFill/>
                <a:ln w="1270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R="0" lvl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  <a:tabLst/>
                    <a:defRPr/>
                  </a:pPr>
                  <a:r>
                    <a:rPr lang="en-US" altLang="en-US" sz="2400" dirty="0">
                      <a:solidFill>
                        <a:srgbClr val="FFC000"/>
                      </a:solidFill>
                    </a:rPr>
                    <a:t>Boys</a:t>
                  </a: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 </a:t>
                  </a:r>
                  <a:r>
                    <a:rPr kumimoji="0" lang="en-CA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</a:endParaRPr>
                </a:p>
                <a:p>
                  <a:pPr marL="342900" marR="0" lvl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  <a:p>
                  <a:pPr marL="342900" marR="0" lvl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150AC1E1-AF06-CFC5-2C62-3D2AC3C01AAF}"/>
                  </a:ext>
                </a:extLst>
              </p:cNvPr>
              <p:cNvGrpSpPr/>
              <p:nvPr/>
            </p:nvGrpSpPr>
            <p:grpSpPr>
              <a:xfrm>
                <a:off x="4495800" y="4287322"/>
                <a:ext cx="3694536" cy="2646878"/>
                <a:chOff x="4839864" y="4287322"/>
                <a:chExt cx="3694536" cy="2646878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1621FA4E-D748-67C2-E442-DE5B2921DB98}"/>
                    </a:ext>
                  </a:extLst>
                </p:cNvPr>
                <p:cNvGrpSpPr/>
                <p:nvPr/>
              </p:nvGrpSpPr>
              <p:grpSpPr>
                <a:xfrm>
                  <a:off x="5528421" y="4287322"/>
                  <a:ext cx="3005979" cy="2646878"/>
                  <a:chOff x="5528421" y="4287322"/>
                  <a:chExt cx="3005979" cy="2646878"/>
                </a:xfrm>
              </p:grpSpPr>
              <p:sp>
                <p:nvSpPr>
                  <p:cNvPr id="18" name="Rectangle 30">
                    <a:extLst>
                      <a:ext uri="{FF2B5EF4-FFF2-40B4-BE49-F238E27FC236}">
                        <a16:creationId xmlns:a16="http://schemas.microsoft.com/office/drawing/2014/main" id="{5D30713D-959E-9710-18DD-FD7EA3D707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61523" y="6385329"/>
                    <a:ext cx="833887" cy="43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 anchorCtr="1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rPr>
                      <a:t>Ann</a:t>
                    </a:r>
                    <a:endParaRPr kumimoji="0" lang="en-CA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" name="Rectangle 32">
                    <a:extLst>
                      <a:ext uri="{FF2B5EF4-FFF2-40B4-BE49-F238E27FC236}">
                        <a16:creationId xmlns:a16="http://schemas.microsoft.com/office/drawing/2014/main" id="{DEC51AF7-F144-C114-A12E-32A93E2C9C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61523" y="5846649"/>
                    <a:ext cx="889175" cy="53868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 anchorCtr="1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rPr>
                      <a:t>Marilyn </a:t>
                    </a:r>
                    <a:r>
                      <a:rPr kumimoji="0" lang="en-US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rPr>
                      <a:t>Monroe</a:t>
                    </a:r>
                    <a:endParaRPr kumimoji="0" lang="en-CA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" name="Rectangle 34">
                    <a:extLst>
                      <a:ext uri="{FF2B5EF4-FFF2-40B4-BE49-F238E27FC236}">
                        <a16:creationId xmlns:a16="http://schemas.microsoft.com/office/drawing/2014/main" id="{D3E00644-DDB4-BF71-F72A-C4D127F222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61523" y="5416609"/>
                    <a:ext cx="833887" cy="43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 anchorCtr="1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rPr>
                      <a:t>Beth</a:t>
                    </a:r>
                    <a:endParaRPr kumimoji="0" lang="en-CA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" name="Rectangle 36">
                    <a:extLst>
                      <a:ext uri="{FF2B5EF4-FFF2-40B4-BE49-F238E27FC236}">
                        <a16:creationId xmlns:a16="http://schemas.microsoft.com/office/drawing/2014/main" id="{17452BCC-7710-A6D0-A944-B0BD39D4BF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61523" y="4986569"/>
                    <a:ext cx="833887" cy="430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 anchorCtr="1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rPr>
                      <a:t>Mary</a:t>
                    </a:r>
                    <a:endParaRPr kumimoji="0" lang="en-CA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22" name="Picture 43" descr="j0396724">
                    <a:extLst>
                      <a:ext uri="{FF2B5EF4-FFF2-40B4-BE49-F238E27FC236}">
                        <a16:creationId xmlns:a16="http://schemas.microsoft.com/office/drawing/2014/main" id="{F201EDEA-6D3C-5AAC-75EC-721F350760F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32869" y="6333724"/>
                    <a:ext cx="396096" cy="4780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3" name="Picture 44" descr="j0233040">
                    <a:extLst>
                      <a:ext uri="{FF2B5EF4-FFF2-40B4-BE49-F238E27FC236}">
                        <a16:creationId xmlns:a16="http://schemas.microsoft.com/office/drawing/2014/main" id="{4C431617-477D-DD45-4B09-D725BE9B322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185963" y="5030026"/>
                    <a:ext cx="333555" cy="3458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4" name="Picture 45" descr="j0334222">
                    <a:extLst>
                      <a:ext uri="{FF2B5EF4-FFF2-40B4-BE49-F238E27FC236}">
                        <a16:creationId xmlns:a16="http://schemas.microsoft.com/office/drawing/2014/main" id="{163B1260-D672-191B-A7B7-E49D454B73E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144268" y="5421136"/>
                    <a:ext cx="262327" cy="4264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5" name="Picture 51">
                    <a:extLst>
                      <a:ext uri="{FF2B5EF4-FFF2-40B4-BE49-F238E27FC236}">
                        <a16:creationId xmlns:a16="http://schemas.microsoft.com/office/drawing/2014/main" id="{E753518E-2242-EEBC-6787-94D048C90A8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25920" y="5899159"/>
                    <a:ext cx="277962" cy="4345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1FB6758C-415D-D59B-C074-121A5B8522EA}"/>
                      </a:ext>
                    </a:extLst>
                  </p:cNvPr>
                  <p:cNvSpPr/>
                  <p:nvPr/>
                </p:nvSpPr>
                <p:spPr>
                  <a:xfrm>
                    <a:off x="5528421" y="4287322"/>
                    <a:ext cx="1205779" cy="264687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6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rPr>
                      <a:t>{</a:t>
                    </a:r>
                    <a:endParaRPr kumimoji="0" lang="en-US" sz="16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6116F3B7-67D4-76D8-29A3-E0EBE23731B0}"/>
                      </a:ext>
                    </a:extLst>
                  </p:cNvPr>
                  <p:cNvSpPr/>
                  <p:nvPr/>
                </p:nvSpPr>
                <p:spPr>
                  <a:xfrm>
                    <a:off x="7328621" y="4287322"/>
                    <a:ext cx="1205779" cy="264687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6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rPr>
                      <a:t>}</a:t>
                    </a:r>
                    <a:endParaRPr kumimoji="0" lang="en-US" sz="16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9" name="AutoShape 55">
                  <a:extLst>
                    <a:ext uri="{FF2B5EF4-FFF2-40B4-BE49-F238E27FC236}">
                      <a16:creationId xmlns:a16="http://schemas.microsoft.com/office/drawing/2014/main" id="{502C47D7-0D4F-CE39-6804-136DD9A60F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39864" y="5643874"/>
                  <a:ext cx="2209801" cy="762000"/>
                </a:xfrm>
                <a:prstGeom prst="wedgeRoundRectCallout">
                  <a:avLst>
                    <a:gd name="adj1" fmla="val -44253"/>
                    <a:gd name="adj2" fmla="val -38804"/>
                    <a:gd name="adj3" fmla="val 16667"/>
                  </a:avLst>
                </a:prstGeom>
                <a:noFill/>
                <a:ln w="1270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R="0" lvl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  <a:tabLst/>
                    <a:defRPr/>
                  </a:pPr>
                  <a:r>
                    <a:rPr lang="en-US" altLang="en-US" sz="2400" dirty="0">
                      <a:solidFill>
                        <a:srgbClr val="FFC000"/>
                      </a:solidFill>
                    </a:rPr>
                    <a:t>Girls</a:t>
                  </a: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 </a:t>
                  </a:r>
                  <a:r>
                    <a:rPr kumimoji="0" lang="en-CA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</a:endParaRPr>
                </a:p>
                <a:p>
                  <a:pPr marL="342900" marR="0" lvl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  <a:p>
                  <a:pPr marL="342900" marR="0" lvl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6E0AE2D-89D0-5895-23D6-8C6B5286C324}"/>
              </a:ext>
            </a:extLst>
          </p:cNvPr>
          <p:cNvGrpSpPr/>
          <p:nvPr/>
        </p:nvGrpSpPr>
        <p:grpSpPr>
          <a:xfrm>
            <a:off x="6486216" y="3708635"/>
            <a:ext cx="3953184" cy="939565"/>
            <a:chOff x="4267200" y="3708635"/>
            <a:chExt cx="3953184" cy="9395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F1E4419-B8E7-D95B-E4A3-0281FA492AF4}"/>
                </a:ext>
              </a:extLst>
            </p:cNvPr>
            <p:cNvSpPr/>
            <p:nvPr/>
          </p:nvSpPr>
          <p:spPr>
            <a:xfrm>
              <a:off x="4808000" y="3885105"/>
              <a:ext cx="34123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92D050"/>
                  </a:solidFill>
                  <a:cs typeface="Arial" charset="0"/>
                </a:rPr>
                <a:t>True</a:t>
              </a: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   </a:t>
              </a:r>
              <a:r>
                <a:rPr lang="en-CA" altLang="en-US" sz="2800" dirty="0">
                  <a:solidFill>
                    <a:srgbClr val="FF0000"/>
                  </a:solidFill>
                  <a:cs typeface="Arial" charset="0"/>
                </a:rPr>
                <a:t>False 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17FA731-A711-D20B-8849-0956F1BAD0F8}"/>
                </a:ext>
              </a:extLst>
            </p:cNvPr>
            <p:cNvSpPr/>
            <p:nvPr/>
          </p:nvSpPr>
          <p:spPr>
            <a:xfrm>
              <a:off x="4267200" y="3708635"/>
              <a:ext cx="2587097" cy="939565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658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>
            <a:extLst>
              <a:ext uri="{FF2B5EF4-FFF2-40B4-BE49-F238E27FC236}">
                <a16:creationId xmlns:a16="http://schemas.microsoft.com/office/drawing/2014/main" id="{1339D58C-B47A-465B-9F0C-2E1990E21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ym typeface="Symbol" pitchFamily="18" charset="2"/>
              </a:rPr>
              <a:t>Binary Relations</a:t>
            </a:r>
            <a:endParaRPr lang="en-CA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1C978E-6E6B-EAC7-4F0C-D20CA6352A5C}"/>
              </a:ext>
            </a:extLst>
          </p:cNvPr>
          <p:cNvSpPr/>
          <p:nvPr/>
        </p:nvSpPr>
        <p:spPr>
          <a:xfrm>
            <a:off x="457200" y="762000"/>
            <a:ext cx="9906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chemeClr val="tx2"/>
                </a:solidFill>
                <a:latin typeface="Times New Roman" pitchFamily="18" charset="0"/>
              </a:rPr>
              <a:t>Defining: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Loves(Sam,Beth) </a:t>
            </a:r>
            <a:r>
              <a:rPr lang="en-US" altLang="en-US" sz="2400" dirty="0">
                <a:latin typeface="Times New Roman" pitchFamily="18" charset="0"/>
              </a:rPr>
              <a:t>gives a relationship between Sam and Beth.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latin typeface="Times New Roman" pitchFamily="18" charset="0"/>
              </a:rPr>
              <a:t>i.e., “Sam loves Beth”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Loves(Sam,Beth)  = </a:t>
            </a:r>
            <a:r>
              <a:rPr lang="en-CA" altLang="en-US" sz="2400" dirty="0">
                <a:solidFill>
                  <a:srgbClr val="92D050"/>
                </a:solidFill>
                <a:cs typeface="Arial" charset="0"/>
              </a:rPr>
              <a:t>True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  </a:t>
            </a:r>
            <a:r>
              <a:rPr lang="en-US" altLang="en-US" sz="2400" dirty="0">
                <a:latin typeface="Times New Roman" pitchFamily="18" charset="0"/>
              </a:rPr>
              <a:t>if “Sam loves Beth”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Loves(Sam,Mary) = </a:t>
            </a:r>
            <a:r>
              <a:rPr lang="en-CA" altLang="en-US" sz="2400" dirty="0">
                <a:solidFill>
                  <a:srgbClr val="FF0000"/>
                </a:solidFill>
                <a:cs typeface="Arial" charset="0"/>
              </a:rPr>
              <a:t>False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altLang="en-US" sz="2400" dirty="0">
                <a:latin typeface="Times New Roman" pitchFamily="18" charset="0"/>
              </a:rPr>
              <a:t>if “Sam does not love Mary”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Loves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(Sam,Beth)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is a function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from tuple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Sam,Mary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2400" dirty="0">
              <a:solidFill>
                <a:srgbClr val="FFC000"/>
              </a:solidFill>
              <a:latin typeface="Times New Roman" pitchFamily="18" charset="0"/>
              <a:sym typeface="Symbol" panose="05050102010706020507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  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   </a:t>
            </a:r>
            <a:r>
              <a:rPr lang="en-US" altLang="en-US" sz="2400" dirty="0">
                <a:latin typeface="Times New Roman" pitchFamily="18" charset="0"/>
              </a:rPr>
              <a:t> to o</a:t>
            </a:r>
            <a:r>
              <a:rPr lang="en-CA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utput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kern="0" dirty="0">
                <a:solidFill>
                  <a:srgbClr val="92D050"/>
                </a:solidFill>
                <a:sym typeface="Symbol" panose="05050102010706020507" pitchFamily="18" charset="2"/>
              </a:rPr>
              <a:t>T</a:t>
            </a:r>
            <a:r>
              <a:rPr lang="en-CA" altLang="en-US" sz="2400" dirty="0">
                <a:solidFill>
                  <a:srgbClr val="92D05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rue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CA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False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556CABF-282A-7536-A543-60B366D0CF44}"/>
              </a:ext>
            </a:extLst>
          </p:cNvPr>
          <p:cNvGrpSpPr/>
          <p:nvPr/>
        </p:nvGrpSpPr>
        <p:grpSpPr>
          <a:xfrm>
            <a:off x="228600" y="3924946"/>
            <a:ext cx="10498984" cy="2960781"/>
            <a:chOff x="228600" y="3924946"/>
            <a:chExt cx="10498984" cy="296078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8F04F1D-05D0-6194-7A0F-5735CDA5EE41}"/>
                </a:ext>
              </a:extLst>
            </p:cNvPr>
            <p:cNvSpPr/>
            <p:nvPr/>
          </p:nvSpPr>
          <p:spPr>
            <a:xfrm>
              <a:off x="821584" y="3924946"/>
              <a:ext cx="9906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l-GR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dirty="0">
                  <a:solidFill>
                    <a:srgbClr val="FFC000"/>
                  </a:solidFill>
                  <a:latin typeface="Times New Roman" pitchFamily="18" charset="0"/>
                </a:rPr>
                <a:t>Sam,Mary</a:t>
              </a:r>
              <a:r>
                <a:rPr lang="el-GR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sz="2400" kern="0" dirty="0">
                  <a:solidFill>
                    <a:srgbClr val="FFC000"/>
                  </a:solidFill>
                  <a:sym typeface="Symbol" panose="05050102010706020507" pitchFamily="18" charset="2"/>
                </a:rPr>
                <a:t></a:t>
              </a:r>
              <a:r>
                <a:rPr lang="en-CA" altLang="en-US" sz="2400" dirty="0">
                  <a:solidFill>
                    <a:srgbClr val="FFC000"/>
                  </a:solidFill>
                  <a:latin typeface="Times New Roman" pitchFamily="18" charset="0"/>
                </a:rPr>
                <a:t>Boys</a:t>
              </a:r>
              <a:r>
                <a:rPr lang="en-US" altLang="en-US" sz="2400" dirty="0">
                  <a:solidFill>
                    <a:srgbClr val="FFC000"/>
                  </a:solidFill>
                  <a:sym typeface="Symbol" pitchFamily="18" charset="2"/>
                </a:rPr>
                <a:t>Girls</a:t>
              </a:r>
              <a:br>
                <a:rPr lang="en-US" altLang="en-US" sz="2400" dirty="0">
                  <a:solidFill>
                    <a:srgbClr val="FFC000"/>
                  </a:solidFill>
                  <a:sym typeface="Symbol" pitchFamily="18" charset="2"/>
                </a:rPr>
              </a:br>
              <a:r>
                <a:rPr lang="en-US" altLang="en-US" sz="2400" dirty="0">
                  <a:solidFill>
                    <a:srgbClr val="FFC000"/>
                  </a:solidFill>
                  <a:sym typeface="Symbol" pitchFamily="18" charset="2"/>
                </a:rPr>
                <a:t>  </a:t>
              </a:r>
              <a:r>
                <a:rPr lang="en-US" altLang="en-US" sz="2400" dirty="0">
                  <a:sym typeface="Symbol" pitchFamily="18" charset="2"/>
                </a:rPr>
                <a:t> i.e.,</a:t>
              </a:r>
              <a:r>
                <a:rPr lang="en-CA" altLang="en-US" sz="2400" dirty="0">
                  <a:latin typeface="Times New Roman" pitchFamily="18" charset="0"/>
                </a:rPr>
                <a:t> </a:t>
              </a:r>
              <a:r>
                <a:rPr lang="en-CA" altLang="en-US" sz="2400" dirty="0">
                  <a:solidFill>
                    <a:srgbClr val="FFFFFF"/>
                  </a:solidFill>
                  <a:latin typeface="Times New Roman" pitchFamily="18" charset="0"/>
                </a:rPr>
                <a:t>a tuple  of one boy and one girl.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21A5498-F9B0-BE3B-8BEB-5C0492EFA509}"/>
                </a:ext>
              </a:extLst>
            </p:cNvPr>
            <p:cNvGrpSpPr/>
            <p:nvPr/>
          </p:nvGrpSpPr>
          <p:grpSpPr>
            <a:xfrm>
              <a:off x="228600" y="4191000"/>
              <a:ext cx="8839200" cy="2694727"/>
              <a:chOff x="762000" y="4652580"/>
              <a:chExt cx="8839200" cy="269472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B31CD61-A0D0-AE65-46BF-737E8DE7254B}"/>
                  </a:ext>
                </a:extLst>
              </p:cNvPr>
              <p:cNvSpPr/>
              <p:nvPr/>
            </p:nvSpPr>
            <p:spPr>
              <a:xfrm>
                <a:off x="2279713" y="4652580"/>
                <a:ext cx="1205779" cy="2646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{</a:t>
                </a:r>
                <a:endParaRPr kumimoji="0" lang="en-US" sz="1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D275508-5D27-7C44-5318-36E2B81E9084}"/>
                  </a:ext>
                </a:extLst>
              </p:cNvPr>
              <p:cNvSpPr/>
              <p:nvPr/>
            </p:nvSpPr>
            <p:spPr>
              <a:xfrm>
                <a:off x="8395421" y="4700429"/>
                <a:ext cx="1205779" cy="2646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}</a:t>
                </a:r>
                <a:endParaRPr kumimoji="0" lang="en-US" sz="1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" name="AutoShape 55">
                <a:extLst>
                  <a:ext uri="{FF2B5EF4-FFF2-40B4-BE49-F238E27FC236}">
                    <a16:creationId xmlns:a16="http://schemas.microsoft.com/office/drawing/2014/main" id="{603F3661-702E-208F-6AED-9071F358A2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00" y="6008693"/>
                <a:ext cx="2209801" cy="762000"/>
              </a:xfrm>
              <a:prstGeom prst="wedgeRoundRectCallout">
                <a:avLst>
                  <a:gd name="adj1" fmla="val -44253"/>
                  <a:gd name="adj2" fmla="val -38804"/>
                  <a:gd name="adj3" fmla="val 16667"/>
                </a:avLst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R="0" lvl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tabLst/>
                  <a:defRPr/>
                </a:pPr>
                <a:r>
                  <a:rPr lang="en-CA" altLang="en-US" sz="2400" dirty="0">
                    <a:solidFill>
                      <a:srgbClr val="FFC000"/>
                    </a:solidFill>
                    <a:latin typeface="Times New Roman" pitchFamily="18" charset="0"/>
                  </a:rPr>
                  <a:t>Boys</a:t>
                </a:r>
                <a:r>
                  <a:rPr lang="en-US" altLang="en-US" sz="2400" dirty="0">
                    <a:solidFill>
                      <a:srgbClr val="FFC000"/>
                    </a:solidFill>
                    <a:sym typeface="Symbol" pitchFamily="18" charset="2"/>
                  </a:rPr>
                  <a:t>Girls =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959817A-A29D-6D59-C67D-0C671FCC2D2B}"/>
                  </a:ext>
                </a:extLst>
              </p:cNvPr>
              <p:cNvSpPr txBox="1"/>
              <p:nvPr/>
            </p:nvSpPr>
            <p:spPr>
              <a:xfrm>
                <a:off x="3108960" y="5562600"/>
                <a:ext cx="603504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Times New Roman" pitchFamily="18" charset="0"/>
                  </a:rPr>
                  <a:t>Sam,Mary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Times New Roman" pitchFamily="18" charset="0"/>
                  </a:rPr>
                  <a:t>Sam,Beth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en-US" altLang="en-US" sz="2000" dirty="0" err="1">
                    <a:solidFill>
                      <a:srgbClr val="FFC000"/>
                    </a:solidFill>
                    <a:latin typeface="Times New Roman" pitchFamily="18" charset="0"/>
                  </a:rPr>
                  <a:t>Sam,Marilyn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, 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000" dirty="0" err="1">
                    <a:solidFill>
                      <a:srgbClr val="FFC000"/>
                    </a:solidFill>
                    <a:latin typeface="Times New Roman" pitchFamily="18" charset="0"/>
                  </a:rPr>
                  <a:t>Sam,Ann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,  </a:t>
                </a:r>
                <a:endParaRPr lang="en-CA" sz="2000" dirty="0"/>
              </a:p>
              <a:p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000" dirty="0" err="1">
                    <a:solidFill>
                      <a:srgbClr val="FFC000"/>
                    </a:solidFill>
                    <a:latin typeface="Times New Roman" pitchFamily="18" charset="0"/>
                  </a:rPr>
                  <a:t>Bob,Mary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000" dirty="0" err="1">
                    <a:solidFill>
                      <a:srgbClr val="FFC000"/>
                    </a:solidFill>
                    <a:latin typeface="Times New Roman" pitchFamily="18" charset="0"/>
                  </a:rPr>
                  <a:t>Bob,Beth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en-US" altLang="en-US" sz="2000" dirty="0" err="1">
                    <a:solidFill>
                      <a:srgbClr val="FFC000"/>
                    </a:solidFill>
                    <a:latin typeface="Times New Roman" pitchFamily="18" charset="0"/>
                  </a:rPr>
                  <a:t>Bob,Marilyn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, 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000" dirty="0" err="1">
                    <a:solidFill>
                      <a:srgbClr val="FFC000"/>
                    </a:solidFill>
                    <a:latin typeface="Times New Roman" pitchFamily="18" charset="0"/>
                  </a:rPr>
                  <a:t>Bob,Ann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,  </a:t>
                </a:r>
                <a:endParaRPr lang="en-CA" sz="2000" dirty="0"/>
              </a:p>
              <a:p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000" dirty="0" err="1">
                    <a:solidFill>
                      <a:srgbClr val="FFC000"/>
                    </a:solidFill>
                    <a:latin typeface="Times New Roman" pitchFamily="18" charset="0"/>
                  </a:rPr>
                  <a:t>John,Mary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000" dirty="0" err="1">
                    <a:solidFill>
                      <a:srgbClr val="FFC000"/>
                    </a:solidFill>
                    <a:latin typeface="Times New Roman" pitchFamily="18" charset="0"/>
                  </a:rPr>
                  <a:t>John,Beth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en-US" altLang="en-US" sz="2000" dirty="0" err="1">
                    <a:solidFill>
                      <a:srgbClr val="FFC000"/>
                    </a:solidFill>
                    <a:latin typeface="Times New Roman" pitchFamily="18" charset="0"/>
                  </a:rPr>
                  <a:t>John,Marilyn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, 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000" dirty="0" err="1">
                    <a:solidFill>
                      <a:srgbClr val="FFC000"/>
                    </a:solidFill>
                    <a:latin typeface="Times New Roman" pitchFamily="18" charset="0"/>
                  </a:rPr>
                  <a:t>John,Ann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endParaRPr lang="en-CA" sz="2000" dirty="0"/>
              </a:p>
              <a:p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000" dirty="0" err="1">
                    <a:solidFill>
                      <a:srgbClr val="FFC000"/>
                    </a:solidFill>
                    <a:latin typeface="Times New Roman" pitchFamily="18" charset="0"/>
                  </a:rPr>
                  <a:t>Fred,Mary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000" dirty="0" err="1">
                    <a:solidFill>
                      <a:srgbClr val="FFC000"/>
                    </a:solidFill>
                    <a:latin typeface="Times New Roman" pitchFamily="18" charset="0"/>
                  </a:rPr>
                  <a:t>Fred,Beth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en-US" altLang="en-US" sz="2000" dirty="0" err="1">
                    <a:solidFill>
                      <a:srgbClr val="FFC000"/>
                    </a:solidFill>
                    <a:latin typeface="Times New Roman" pitchFamily="18" charset="0"/>
                  </a:rPr>
                  <a:t>Fred,Marilyn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, 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000" dirty="0" err="1">
                    <a:solidFill>
                      <a:srgbClr val="FFC000"/>
                    </a:solidFill>
                    <a:latin typeface="Times New Roman" pitchFamily="18" charset="0"/>
                  </a:rPr>
                  <a:t>Fred,Ann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,</a:t>
                </a:r>
                <a:endParaRPr lang="en-CA" sz="2000" dirty="0"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821E301-4F0F-56F2-1C08-115EDD7F891E}"/>
              </a:ext>
            </a:extLst>
          </p:cNvPr>
          <p:cNvGrpSpPr/>
          <p:nvPr/>
        </p:nvGrpSpPr>
        <p:grpSpPr>
          <a:xfrm>
            <a:off x="6486216" y="3708635"/>
            <a:ext cx="3953184" cy="939565"/>
            <a:chOff x="4267200" y="3708635"/>
            <a:chExt cx="3953184" cy="93956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07ADC45-DAD1-8246-378A-73FD0CC93B6A}"/>
                </a:ext>
              </a:extLst>
            </p:cNvPr>
            <p:cNvSpPr/>
            <p:nvPr/>
          </p:nvSpPr>
          <p:spPr>
            <a:xfrm>
              <a:off x="4808000" y="3885105"/>
              <a:ext cx="34123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92D050"/>
                  </a:solidFill>
                  <a:cs typeface="Arial" charset="0"/>
                </a:rPr>
                <a:t>True</a:t>
              </a: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   </a:t>
              </a:r>
              <a:r>
                <a:rPr lang="en-CA" altLang="en-US" sz="2800" dirty="0">
                  <a:solidFill>
                    <a:srgbClr val="FF0000"/>
                  </a:solidFill>
                  <a:cs typeface="Arial" charset="0"/>
                </a:rPr>
                <a:t>False 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646E9BD-A943-D082-21C9-2C41BCA5569D}"/>
                </a:ext>
              </a:extLst>
            </p:cNvPr>
            <p:cNvSpPr/>
            <p:nvPr/>
          </p:nvSpPr>
          <p:spPr>
            <a:xfrm>
              <a:off x="4267200" y="3708635"/>
              <a:ext cx="2587097" cy="939565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67B9853-D2C8-B239-F50B-4EBB23170BB5}"/>
              </a:ext>
            </a:extLst>
          </p:cNvPr>
          <p:cNvGrpSpPr/>
          <p:nvPr/>
        </p:nvGrpSpPr>
        <p:grpSpPr>
          <a:xfrm>
            <a:off x="3429000" y="4320325"/>
            <a:ext cx="4572000" cy="840383"/>
            <a:chOff x="3429000" y="4320325"/>
            <a:chExt cx="4572000" cy="840383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7F9E8F1C-AA87-E7E6-8C1F-D42A33DCA5B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29000" y="4320325"/>
              <a:ext cx="4572000" cy="840383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9F0F110-1E3D-AED2-0EEA-A9AD534CF74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648200" y="4320325"/>
              <a:ext cx="2514600" cy="840383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3588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>
            <a:extLst>
              <a:ext uri="{FF2B5EF4-FFF2-40B4-BE49-F238E27FC236}">
                <a16:creationId xmlns:a16="http://schemas.microsoft.com/office/drawing/2014/main" id="{1339D58C-B47A-465B-9F0C-2E1990E21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ym typeface="Symbol" pitchFamily="18" charset="2"/>
              </a:rPr>
              <a:t>Binary Relations</a:t>
            </a:r>
            <a:endParaRPr lang="en-CA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1C978E-6E6B-EAC7-4F0C-D20CA6352A5C}"/>
              </a:ext>
            </a:extLst>
          </p:cNvPr>
          <p:cNvSpPr/>
          <p:nvPr/>
        </p:nvSpPr>
        <p:spPr>
          <a:xfrm>
            <a:off x="457200" y="762000"/>
            <a:ext cx="9906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chemeClr val="tx2"/>
                </a:solidFill>
                <a:latin typeface="Times New Roman" pitchFamily="18" charset="0"/>
              </a:rPr>
              <a:t>Defining: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Loves(Sam,Beth) </a:t>
            </a:r>
            <a:r>
              <a:rPr lang="en-US" altLang="en-US" sz="2400" dirty="0">
                <a:latin typeface="Times New Roman" pitchFamily="18" charset="0"/>
              </a:rPr>
              <a:t>gives a relationship between Sam and Beth.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latin typeface="Times New Roman" pitchFamily="18" charset="0"/>
              </a:rPr>
              <a:t>i.e., “Sam loves Beth”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Loves(Sam,Beth)  = </a:t>
            </a:r>
            <a:r>
              <a:rPr lang="en-CA" altLang="en-US" sz="2400" dirty="0">
                <a:solidFill>
                  <a:srgbClr val="92D050"/>
                </a:solidFill>
                <a:cs typeface="Arial" charset="0"/>
              </a:rPr>
              <a:t>True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  </a:t>
            </a:r>
            <a:r>
              <a:rPr lang="en-US" altLang="en-US" sz="2400" dirty="0">
                <a:latin typeface="Times New Roman" pitchFamily="18" charset="0"/>
              </a:rPr>
              <a:t>if “Sam loves Beth”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Loves(Sam,Mary) = </a:t>
            </a:r>
            <a:r>
              <a:rPr lang="en-CA" altLang="en-US" sz="2400" dirty="0">
                <a:solidFill>
                  <a:srgbClr val="FF0000"/>
                </a:solidFill>
                <a:cs typeface="Arial" charset="0"/>
              </a:rPr>
              <a:t>False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altLang="en-US" sz="2400" dirty="0">
                <a:latin typeface="Times New Roman" pitchFamily="18" charset="0"/>
              </a:rPr>
              <a:t>if “Sam does not love Mary”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 err="1">
                <a:solidFill>
                  <a:srgbClr val="FFC000"/>
                </a:solidFill>
                <a:latin typeface="Times New Roman" pitchFamily="18" charset="0"/>
              </a:rPr>
              <a:t>Loves</a:t>
            </a:r>
            <a:r>
              <a:rPr lang="en-CA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CA" altLang="en-US" sz="2400" dirty="0" err="1">
                <a:solidFill>
                  <a:srgbClr val="FFC000"/>
                </a:solidFill>
                <a:latin typeface="Times New Roman" pitchFamily="18" charset="0"/>
              </a:rPr>
              <a:t>Boys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Girls</a:t>
            </a:r>
            <a:r>
              <a:rPr lang="en-US" altLang="en-US" sz="2400" dirty="0">
                <a:sym typeface="Symbol" pitchFamily="18" charset="2"/>
              </a:rPr>
              <a:t>, i.e.,</a:t>
            </a:r>
            <a:r>
              <a:rPr lang="en-CA" altLang="en-US" sz="2400" dirty="0">
                <a:latin typeface="Times New Roman" pitchFamily="18" charset="0"/>
              </a:rPr>
              <a:t> </a:t>
            </a:r>
            <a:r>
              <a:rPr lang="en-CA" altLang="en-US" sz="2400" dirty="0">
                <a:solidFill>
                  <a:srgbClr val="FFFFFF"/>
                </a:solidFill>
                <a:latin typeface="Times New Roman" pitchFamily="18" charset="0"/>
              </a:rPr>
              <a:t>a subset set of the tuples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2400" dirty="0">
                <a:solidFill>
                  <a:srgbClr val="FFFFFF"/>
                </a:solidFill>
                <a:latin typeface="Times New Roman" pitchFamily="18" charset="0"/>
              </a:rPr>
              <a:t>       = 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b,g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Loves(Sam,Beth)  = </a:t>
            </a:r>
            <a:r>
              <a:rPr lang="en-CA" altLang="en-US" sz="2400" dirty="0">
                <a:solidFill>
                  <a:srgbClr val="92D050"/>
                </a:solidFill>
                <a:cs typeface="Arial" charset="0"/>
              </a:rPr>
              <a:t>True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 }</a:t>
            </a:r>
            <a:endParaRPr lang="en-CA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4DC76F-1B0F-9877-A040-CD3F044D39FC}"/>
              </a:ext>
            </a:extLst>
          </p:cNvPr>
          <p:cNvGrpSpPr/>
          <p:nvPr/>
        </p:nvGrpSpPr>
        <p:grpSpPr>
          <a:xfrm>
            <a:off x="228600" y="4191000"/>
            <a:ext cx="8839200" cy="2694727"/>
            <a:chOff x="762000" y="4652580"/>
            <a:chExt cx="8839200" cy="26947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453FC99-2BD4-8977-3C42-0B5C78FA9509}"/>
                </a:ext>
              </a:extLst>
            </p:cNvPr>
            <p:cNvSpPr/>
            <p:nvPr/>
          </p:nvSpPr>
          <p:spPr>
            <a:xfrm>
              <a:off x="2279713" y="4652580"/>
              <a:ext cx="1205779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{</a:t>
              </a:r>
              <a:endPara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88A2F9-9FA7-1E2B-3EEC-8E79628A04DF}"/>
                </a:ext>
              </a:extLst>
            </p:cNvPr>
            <p:cNvSpPr/>
            <p:nvPr/>
          </p:nvSpPr>
          <p:spPr>
            <a:xfrm>
              <a:off x="8395421" y="4700429"/>
              <a:ext cx="1205779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}</a:t>
              </a:r>
              <a:endPara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" name="AutoShape 55">
              <a:extLst>
                <a:ext uri="{FF2B5EF4-FFF2-40B4-BE49-F238E27FC236}">
                  <a16:creationId xmlns:a16="http://schemas.microsoft.com/office/drawing/2014/main" id="{343FF30D-0833-9B5E-EBDC-B65FAE2CF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6008693"/>
              <a:ext cx="2209801" cy="762000"/>
            </a:xfrm>
            <a:prstGeom prst="wedgeRoundRectCallout">
              <a:avLst>
                <a:gd name="adj1" fmla="val -44253"/>
                <a:gd name="adj2" fmla="val -38804"/>
                <a:gd name="adj3" fmla="val 16667"/>
              </a:avLst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  <a:defRPr/>
              </a:pPr>
              <a:r>
                <a:rPr lang="en-CA" altLang="en-US" sz="2400" dirty="0">
                  <a:solidFill>
                    <a:srgbClr val="FFC000"/>
                  </a:solidFill>
                  <a:latin typeface="Times New Roman" pitchFamily="18" charset="0"/>
                </a:rPr>
                <a:t>Boys</a:t>
              </a:r>
              <a:r>
                <a:rPr lang="en-US" altLang="en-US" sz="2400" dirty="0">
                  <a:solidFill>
                    <a:srgbClr val="FFC000"/>
                  </a:solidFill>
                  <a:sym typeface="Symbol" pitchFamily="18" charset="2"/>
                </a:rPr>
                <a:t>Girls = 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9FFC189-275D-0356-8B09-5B3D0BED195D}"/>
                </a:ext>
              </a:extLst>
            </p:cNvPr>
            <p:cNvSpPr txBox="1"/>
            <p:nvPr/>
          </p:nvSpPr>
          <p:spPr>
            <a:xfrm>
              <a:off x="3108960" y="5562600"/>
              <a:ext cx="603504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000" dirty="0">
                  <a:solidFill>
                    <a:srgbClr val="FFC000"/>
                  </a:solidFill>
                  <a:latin typeface="Times New Roman" pitchFamily="18" charset="0"/>
                </a:rPr>
                <a:t>Sam,Mary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000" dirty="0">
                  <a:solidFill>
                    <a:srgbClr val="FFC000"/>
                  </a:solidFill>
                  <a:latin typeface="Times New Roman" pitchFamily="18" charset="0"/>
                </a:rPr>
                <a:t>Sam,Beth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altLang="en-US" sz="2000" dirty="0" err="1">
                  <a:solidFill>
                    <a:srgbClr val="FFC000"/>
                  </a:solidFill>
                  <a:latin typeface="Times New Roman" pitchFamily="18" charset="0"/>
                </a:rPr>
                <a:t>Sam,Marilyn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000" dirty="0" err="1">
                  <a:solidFill>
                    <a:srgbClr val="FFC000"/>
                  </a:solidFill>
                  <a:latin typeface="Times New Roman" pitchFamily="18" charset="0"/>
                </a:rPr>
                <a:t>Sam,Ann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 </a:t>
              </a:r>
              <a:endParaRPr lang="en-CA" sz="2000" dirty="0"/>
            </a:p>
            <a:p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000" dirty="0" err="1">
                  <a:solidFill>
                    <a:srgbClr val="FFC000"/>
                  </a:solidFill>
                  <a:latin typeface="Times New Roman" pitchFamily="18" charset="0"/>
                </a:rPr>
                <a:t>Bob,Mary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000" dirty="0" err="1">
                  <a:solidFill>
                    <a:srgbClr val="FFC000"/>
                  </a:solidFill>
                  <a:latin typeface="Times New Roman" pitchFamily="18" charset="0"/>
                </a:rPr>
                <a:t>Bob,Beth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altLang="en-US" sz="2000" dirty="0" err="1">
                  <a:solidFill>
                    <a:srgbClr val="FFC000"/>
                  </a:solidFill>
                  <a:latin typeface="Times New Roman" pitchFamily="18" charset="0"/>
                </a:rPr>
                <a:t>Bob,Marilyn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000" dirty="0" err="1">
                  <a:solidFill>
                    <a:srgbClr val="FFC000"/>
                  </a:solidFill>
                  <a:latin typeface="Times New Roman" pitchFamily="18" charset="0"/>
                </a:rPr>
                <a:t>Bob,Ann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 </a:t>
              </a:r>
              <a:endParaRPr lang="en-CA" sz="2000" dirty="0"/>
            </a:p>
            <a:p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000" dirty="0" err="1">
                  <a:solidFill>
                    <a:srgbClr val="FFC000"/>
                  </a:solidFill>
                  <a:latin typeface="Times New Roman" pitchFamily="18" charset="0"/>
                </a:rPr>
                <a:t>John,Mary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000" dirty="0" err="1">
                  <a:solidFill>
                    <a:srgbClr val="FFC000"/>
                  </a:solidFill>
                  <a:latin typeface="Times New Roman" pitchFamily="18" charset="0"/>
                </a:rPr>
                <a:t>John,Beth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altLang="en-US" sz="2000" dirty="0" err="1">
                  <a:solidFill>
                    <a:srgbClr val="FFC000"/>
                  </a:solidFill>
                  <a:latin typeface="Times New Roman" pitchFamily="18" charset="0"/>
                </a:rPr>
                <a:t>John,Marilyn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000" dirty="0" err="1">
                  <a:solidFill>
                    <a:srgbClr val="FFC000"/>
                  </a:solidFill>
                  <a:latin typeface="Times New Roman" pitchFamily="18" charset="0"/>
                </a:rPr>
                <a:t>John,Ann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endParaRPr lang="en-CA" sz="2000" dirty="0"/>
            </a:p>
            <a:p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000" dirty="0" err="1">
                  <a:solidFill>
                    <a:srgbClr val="FFC000"/>
                  </a:solidFill>
                  <a:latin typeface="Times New Roman" pitchFamily="18" charset="0"/>
                </a:rPr>
                <a:t>Fred,Mary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000" dirty="0" err="1">
                  <a:solidFill>
                    <a:srgbClr val="FFC000"/>
                  </a:solidFill>
                  <a:latin typeface="Times New Roman" pitchFamily="18" charset="0"/>
                </a:rPr>
                <a:t>Fred,Beth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altLang="en-US" sz="2000" dirty="0" err="1">
                  <a:solidFill>
                    <a:srgbClr val="FFC000"/>
                  </a:solidFill>
                  <a:latin typeface="Times New Roman" pitchFamily="18" charset="0"/>
                </a:rPr>
                <a:t>Fred,Marilyn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000" dirty="0" err="1">
                  <a:solidFill>
                    <a:srgbClr val="FFC000"/>
                  </a:solidFill>
                  <a:latin typeface="Times New Roman" pitchFamily="18" charset="0"/>
                </a:rPr>
                <a:t>Fred,Ann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</a:t>
              </a:r>
              <a:endParaRPr lang="en-CA" sz="2000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6A0D341-DC28-602F-906A-8FBDCD75191A}"/>
              </a:ext>
            </a:extLst>
          </p:cNvPr>
          <p:cNvGrpSpPr/>
          <p:nvPr/>
        </p:nvGrpSpPr>
        <p:grpSpPr>
          <a:xfrm>
            <a:off x="2653889" y="5257800"/>
            <a:ext cx="5593924" cy="1051313"/>
            <a:chOff x="2653889" y="5257800"/>
            <a:chExt cx="5593924" cy="105131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1BAE1D8-289E-BF2F-EC09-156A91C5CD8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076700" y="5257800"/>
              <a:ext cx="1104900" cy="152400"/>
            </a:xfrm>
            <a:prstGeom prst="line">
              <a:avLst/>
            </a:prstGeom>
            <a:noFill/>
            <a:ln w="4445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C494EF3-EC57-5F0E-9D7B-F7C99D2EF4D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969305" y="5272568"/>
              <a:ext cx="1104900" cy="152400"/>
            </a:xfrm>
            <a:prstGeom prst="line">
              <a:avLst/>
            </a:prstGeom>
            <a:noFill/>
            <a:ln w="4445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7CD66C5-DD89-5AB8-5B9C-9D8E7648804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739908" y="5599707"/>
              <a:ext cx="1104900" cy="152400"/>
            </a:xfrm>
            <a:prstGeom prst="line">
              <a:avLst/>
            </a:prstGeom>
            <a:noFill/>
            <a:ln w="4445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7A580EF-E654-16D6-9410-78B640EF208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381445" y="5560326"/>
              <a:ext cx="1104900" cy="152400"/>
            </a:xfrm>
            <a:prstGeom prst="line">
              <a:avLst/>
            </a:prstGeom>
            <a:noFill/>
            <a:ln w="4445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7115D70-35F3-0125-19A5-2387D4DDAFF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799653" y="5550632"/>
              <a:ext cx="1104900" cy="152400"/>
            </a:xfrm>
            <a:prstGeom prst="line">
              <a:avLst/>
            </a:prstGeom>
            <a:noFill/>
            <a:ln w="4445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7D0D23A-3DC6-57BE-C0BD-E023C829EBA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757888" y="5882698"/>
              <a:ext cx="1104900" cy="152400"/>
            </a:xfrm>
            <a:prstGeom prst="line">
              <a:avLst/>
            </a:prstGeom>
            <a:noFill/>
            <a:ln w="4445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3501CC2-B4AE-8521-F1C8-960F2B1F907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135498" y="5851913"/>
              <a:ext cx="1104900" cy="152400"/>
            </a:xfrm>
            <a:prstGeom prst="line">
              <a:avLst/>
            </a:prstGeom>
            <a:noFill/>
            <a:ln w="4445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89D5B12-83B1-5410-FAA8-5B1DF62A16B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42913" y="5874580"/>
              <a:ext cx="1104900" cy="152400"/>
            </a:xfrm>
            <a:prstGeom prst="line">
              <a:avLst/>
            </a:prstGeom>
            <a:noFill/>
            <a:ln w="4445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03B7887-BAEE-E41D-D91B-BD17705E251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53889" y="6156713"/>
              <a:ext cx="1104900" cy="152400"/>
            </a:xfrm>
            <a:prstGeom prst="line">
              <a:avLst/>
            </a:prstGeom>
            <a:noFill/>
            <a:ln w="4445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5BD504C-BFA8-1D9D-4570-633060F3CB7A}"/>
              </a:ext>
            </a:extLst>
          </p:cNvPr>
          <p:cNvGrpSpPr/>
          <p:nvPr/>
        </p:nvGrpSpPr>
        <p:grpSpPr>
          <a:xfrm>
            <a:off x="2943044" y="3200400"/>
            <a:ext cx="4981756" cy="1828800"/>
            <a:chOff x="2943044" y="3200400"/>
            <a:chExt cx="4981756" cy="1828800"/>
          </a:xfrm>
        </p:grpSpPr>
        <p:grpSp>
          <p:nvGrpSpPr>
            <p:cNvPr id="20" name="Group 162">
              <a:extLst>
                <a:ext uri="{FF2B5EF4-FFF2-40B4-BE49-F238E27FC236}">
                  <a16:creationId xmlns:a16="http://schemas.microsoft.com/office/drawing/2014/main" id="{C732DAD6-FE2D-4E6B-FDE5-18EB72E7D3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5000" y="3200400"/>
              <a:ext cx="2209800" cy="1828800"/>
              <a:chOff x="3962400" y="914400"/>
              <a:chExt cx="2209800" cy="1828801"/>
            </a:xfrm>
          </p:grpSpPr>
          <p:sp>
            <p:nvSpPr>
              <p:cNvPr id="21" name="Rectangle 30">
                <a:extLst>
                  <a:ext uri="{FF2B5EF4-FFF2-40B4-BE49-F238E27FC236}">
                    <a16:creationId xmlns:a16="http://schemas.microsoft.com/office/drawing/2014/main" id="{9BC1D6B2-023B-4DCB-736E-E31ACBA09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4758" y="2313161"/>
                <a:ext cx="833887" cy="43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Ann</a:t>
                </a:r>
                <a:endParaRPr kumimoji="0" lang="en-CA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2" name="Rectangle 31">
                <a:extLst>
                  <a:ext uri="{FF2B5EF4-FFF2-40B4-BE49-F238E27FC236}">
                    <a16:creationId xmlns:a16="http://schemas.microsoft.com/office/drawing/2014/main" id="{29971417-B521-F1F9-188B-4344D67FE9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0872" y="2313161"/>
                <a:ext cx="833887" cy="43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Fred</a:t>
                </a:r>
                <a:endParaRPr kumimoji="0" lang="en-CA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" name="Rectangle 32">
                <a:extLst>
                  <a:ext uri="{FF2B5EF4-FFF2-40B4-BE49-F238E27FC236}">
                    <a16:creationId xmlns:a16="http://schemas.microsoft.com/office/drawing/2014/main" id="{BF4EA51F-6638-5CB7-2680-C16497B54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4758" y="1774480"/>
                <a:ext cx="889175" cy="538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Marilyn 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Monroe</a:t>
                </a:r>
                <a:endParaRPr kumimoji="0" lang="en-CA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" name="Rectangle 33">
                <a:extLst>
                  <a:ext uri="{FF2B5EF4-FFF2-40B4-BE49-F238E27FC236}">
                    <a16:creationId xmlns:a16="http://schemas.microsoft.com/office/drawing/2014/main" id="{09191607-F3AB-C7BE-3DEB-A21969B88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0872" y="1774480"/>
                <a:ext cx="833887" cy="538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John</a:t>
                </a:r>
                <a:endParaRPr kumimoji="0" lang="en-CA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5" name="Rectangle 34">
                <a:extLst>
                  <a:ext uri="{FF2B5EF4-FFF2-40B4-BE49-F238E27FC236}">
                    <a16:creationId xmlns:a16="http://schemas.microsoft.com/office/drawing/2014/main" id="{5B150C7E-4778-0714-FE5B-130AD31076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4758" y="1344440"/>
                <a:ext cx="833887" cy="43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Beth</a:t>
                </a:r>
                <a:endParaRPr kumimoji="0" lang="en-CA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6" name="Rectangle 35">
                <a:extLst>
                  <a:ext uri="{FF2B5EF4-FFF2-40B4-BE49-F238E27FC236}">
                    <a16:creationId xmlns:a16="http://schemas.microsoft.com/office/drawing/2014/main" id="{0D7C4750-4E3F-7A8E-54ED-627C72271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0872" y="1344440"/>
                <a:ext cx="833887" cy="43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Bob</a:t>
                </a:r>
                <a:endParaRPr kumimoji="0" lang="en-CA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" name="Rectangle 36">
                <a:extLst>
                  <a:ext uri="{FF2B5EF4-FFF2-40B4-BE49-F238E27FC236}">
                    <a16:creationId xmlns:a16="http://schemas.microsoft.com/office/drawing/2014/main" id="{002587B3-CB9F-ADC1-7BD2-7898C2E78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4758" y="914400"/>
                <a:ext cx="833887" cy="43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Mary</a:t>
                </a:r>
                <a:endParaRPr kumimoji="0" lang="en-CA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" name="Rectangle 37">
                <a:extLst>
                  <a:ext uri="{FF2B5EF4-FFF2-40B4-BE49-F238E27FC236}">
                    <a16:creationId xmlns:a16="http://schemas.microsoft.com/office/drawing/2014/main" id="{D91B4792-3846-B119-A8AA-EDC55A436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0872" y="914400"/>
                <a:ext cx="833887" cy="43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Sam</a:t>
                </a:r>
                <a:endParaRPr kumimoji="0" lang="en-CA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38">
                <a:extLst>
                  <a:ext uri="{FF2B5EF4-FFF2-40B4-BE49-F238E27FC236}">
                    <a16:creationId xmlns:a16="http://schemas.microsoft.com/office/drawing/2014/main" id="{B21134AE-BAF0-C52D-FC61-CCD36C5D3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6287" y="1131683"/>
                <a:ext cx="425630" cy="466254"/>
              </a:xfrm>
              <a:custGeom>
                <a:avLst/>
                <a:gdLst>
                  <a:gd name="T0" fmla="*/ 0 w 490"/>
                  <a:gd name="T1" fmla="*/ 0 h 515"/>
                  <a:gd name="T2" fmla="*/ 2147483647 w 490"/>
                  <a:gd name="T3" fmla="*/ 2147483647 h 515"/>
                  <a:gd name="T4" fmla="*/ 0 60000 65536"/>
                  <a:gd name="T5" fmla="*/ 0 60000 65536"/>
                  <a:gd name="T6" fmla="*/ 0 w 490"/>
                  <a:gd name="T7" fmla="*/ 0 h 515"/>
                  <a:gd name="T8" fmla="*/ 490 w 490"/>
                  <a:gd name="T9" fmla="*/ 515 h 5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90" h="515">
                    <a:moveTo>
                      <a:pt x="0" y="0"/>
                    </a:moveTo>
                    <a:lnTo>
                      <a:pt x="490" y="515"/>
                    </a:lnTo>
                  </a:path>
                </a:pathLst>
              </a:cu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" name="Line 42">
                <a:extLst>
                  <a:ext uri="{FF2B5EF4-FFF2-40B4-BE49-F238E27FC236}">
                    <a16:creationId xmlns:a16="http://schemas.microsoft.com/office/drawing/2014/main" id="{DCDC503D-ADA8-B84A-92F6-491FC92B05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6287" y="2565753"/>
                <a:ext cx="375249" cy="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pic>
            <p:nvPicPr>
              <p:cNvPr id="32" name="Picture 43" descr="j0396724">
                <a:extLst>
                  <a:ext uri="{FF2B5EF4-FFF2-40B4-BE49-F238E27FC236}">
                    <a16:creationId xmlns:a16="http://schemas.microsoft.com/office/drawing/2014/main" id="{7E8CB5A6-F33A-B4EA-76F1-DA47AAFF04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6104" y="2261556"/>
                <a:ext cx="396096" cy="478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44" descr="j0233040">
                <a:extLst>
                  <a:ext uri="{FF2B5EF4-FFF2-40B4-BE49-F238E27FC236}">
                    <a16:creationId xmlns:a16="http://schemas.microsoft.com/office/drawing/2014/main" id="{B614F3FD-9406-79AA-60A1-5A6647D69B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198" y="957857"/>
                <a:ext cx="333555" cy="3458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45" descr="j0334222">
                <a:extLst>
                  <a:ext uri="{FF2B5EF4-FFF2-40B4-BE49-F238E27FC236}">
                    <a16:creationId xmlns:a16="http://schemas.microsoft.com/office/drawing/2014/main" id="{DF1567A1-B2A2-9FD9-CDE5-360FE542EA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7503" y="1348967"/>
                <a:ext cx="262327" cy="426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DC458DB5-9516-5300-091F-CE57D4DB96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62400" y="957857"/>
                <a:ext cx="415206" cy="1738266"/>
                <a:chOff x="3330" y="1728"/>
                <a:chExt cx="478" cy="1920"/>
              </a:xfrm>
            </p:grpSpPr>
            <p:pic>
              <p:nvPicPr>
                <p:cNvPr id="54" name="Picture 47" descr="j0232906">
                  <a:extLst>
                    <a:ext uri="{FF2B5EF4-FFF2-40B4-BE49-F238E27FC236}">
                      <a16:creationId xmlns:a16="http://schemas.microsoft.com/office/drawing/2014/main" id="{4C450DAB-D4BF-89B5-C6E1-E508D3AC83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22" y="1728"/>
                  <a:ext cx="232" cy="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" name="Picture 48" descr="j0232139">
                  <a:extLst>
                    <a:ext uri="{FF2B5EF4-FFF2-40B4-BE49-F238E27FC236}">
                      <a16:creationId xmlns:a16="http://schemas.microsoft.com/office/drawing/2014/main" id="{B46E1877-28FC-53BC-CFB1-7BB7A89C8BC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30" y="2256"/>
                  <a:ext cx="475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6" name="Picture 49" descr="j0397518">
                  <a:extLst>
                    <a:ext uri="{FF2B5EF4-FFF2-40B4-BE49-F238E27FC236}">
                      <a16:creationId xmlns:a16="http://schemas.microsoft.com/office/drawing/2014/main" id="{2B532EF0-3058-1263-32A4-57AEC5C684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26" y="2688"/>
                  <a:ext cx="382" cy="3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7" name="Picture 50" descr="j0334220">
                  <a:extLst>
                    <a:ext uri="{FF2B5EF4-FFF2-40B4-BE49-F238E27FC236}">
                      <a16:creationId xmlns:a16="http://schemas.microsoft.com/office/drawing/2014/main" id="{72D2CF8A-6EC9-0501-D419-BCEAE5DF00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26" y="3120"/>
                  <a:ext cx="333" cy="5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8" name="Picture 51">
                <a:extLst>
                  <a:ext uri="{FF2B5EF4-FFF2-40B4-BE49-F238E27FC236}">
                    <a16:creationId xmlns:a16="http://schemas.microsoft.com/office/drawing/2014/main" id="{9F7ABC34-39DE-B026-2682-7364A59D84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9155" y="1826990"/>
                <a:ext cx="277962" cy="434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Line 42">
                <a:extLst>
                  <a:ext uri="{FF2B5EF4-FFF2-40B4-BE49-F238E27FC236}">
                    <a16:creationId xmlns:a16="http://schemas.microsoft.com/office/drawing/2014/main" id="{91A60473-6095-AA91-E147-182E5C76F4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13659" y="2133902"/>
                <a:ext cx="290992" cy="43004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" name="Line 42">
                <a:extLst>
                  <a:ext uri="{FF2B5EF4-FFF2-40B4-BE49-F238E27FC236}">
                    <a16:creationId xmlns:a16="http://schemas.microsoft.com/office/drawing/2014/main" id="{D760C4FE-DBFF-C7DD-BA50-7697A0F26F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09316" y="1676702"/>
                <a:ext cx="371775" cy="87366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" name="Line 42">
                <a:extLst>
                  <a:ext uri="{FF2B5EF4-FFF2-40B4-BE49-F238E27FC236}">
                    <a16:creationId xmlns:a16="http://schemas.microsoft.com/office/drawing/2014/main" id="{8DBA5C96-8046-4FE4-095C-976F486B91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2389" y="1573493"/>
                <a:ext cx="375249" cy="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Line 42">
                <a:extLst>
                  <a:ext uri="{FF2B5EF4-FFF2-40B4-BE49-F238E27FC236}">
                    <a16:creationId xmlns:a16="http://schemas.microsoft.com/office/drawing/2014/main" id="{B2B7E0C2-3C3A-8DA6-8D68-0848C975E3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3745" y="2048800"/>
                <a:ext cx="375249" cy="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3" name="Freeform 38">
                <a:extLst>
                  <a:ext uri="{FF2B5EF4-FFF2-40B4-BE49-F238E27FC236}">
                    <a16:creationId xmlns:a16="http://schemas.microsoft.com/office/drawing/2014/main" id="{A0753B31-2E4A-2FA7-1917-6DFC32F97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6167" y="1111625"/>
                <a:ext cx="309233" cy="926170"/>
              </a:xfrm>
              <a:custGeom>
                <a:avLst/>
                <a:gdLst>
                  <a:gd name="T0" fmla="*/ 0 w 490"/>
                  <a:gd name="T1" fmla="*/ 0 h 515"/>
                  <a:gd name="T2" fmla="*/ 2147483647 w 490"/>
                  <a:gd name="T3" fmla="*/ 2147483647 h 515"/>
                  <a:gd name="T4" fmla="*/ 0 60000 65536"/>
                  <a:gd name="T5" fmla="*/ 0 60000 65536"/>
                  <a:gd name="T6" fmla="*/ 0 w 490"/>
                  <a:gd name="T7" fmla="*/ 0 h 515"/>
                  <a:gd name="T8" fmla="*/ 490 w 490"/>
                  <a:gd name="T9" fmla="*/ 515 h 5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90" h="515">
                    <a:moveTo>
                      <a:pt x="0" y="0"/>
                    </a:moveTo>
                    <a:lnTo>
                      <a:pt x="490" y="515"/>
                    </a:lnTo>
                  </a:path>
                </a:pathLst>
              </a:cu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7" name="AutoShape 35">
              <a:extLst>
                <a:ext uri="{FF2B5EF4-FFF2-40B4-BE49-F238E27FC236}">
                  <a16:creationId xmlns:a16="http://schemas.microsoft.com/office/drawing/2014/main" id="{11C87570-5A00-C0A0-C183-2B36FB0C4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3044" y="3721880"/>
              <a:ext cx="2695755" cy="850120"/>
            </a:xfrm>
            <a:prstGeom prst="wedgeRoundRectCallout">
              <a:avLst>
                <a:gd name="adj1" fmla="val 26488"/>
                <a:gd name="adj2" fmla="val -81863"/>
                <a:gd name="adj3" fmla="val 16667"/>
              </a:avLst>
            </a:prstGeom>
            <a:solidFill>
              <a:srgbClr val="000066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buNone/>
              </a:pPr>
              <a:r>
                <a:rPr lang="en-CA" altLang="en-US" sz="24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A bipartite graph</a:t>
              </a:r>
            </a:p>
          </p:txBody>
        </p:sp>
      </p:grpSp>
      <p:sp>
        <p:nvSpPr>
          <p:cNvPr id="69" name="AutoShape 35">
            <a:extLst>
              <a:ext uri="{FF2B5EF4-FFF2-40B4-BE49-F238E27FC236}">
                <a16:creationId xmlns:a16="http://schemas.microsoft.com/office/drawing/2014/main" id="{F97DF7CC-1ED0-AB32-F995-7AFA6A35C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520" y="6274154"/>
            <a:ext cx="2695755" cy="850120"/>
          </a:xfrm>
          <a:prstGeom prst="wedgeRoundRectCallout">
            <a:avLst>
              <a:gd name="adj1" fmla="val 26488"/>
              <a:gd name="adj2" fmla="val -81863"/>
              <a:gd name="adj3" fmla="val 16667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None/>
            </a:pP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 set of edges</a:t>
            </a:r>
          </a:p>
        </p:txBody>
      </p:sp>
    </p:spTree>
    <p:extLst>
      <p:ext uri="{BB962C8B-B14F-4D97-AF65-F5344CB8AC3E}">
        <p14:creationId xmlns:p14="http://schemas.microsoft.com/office/powerpoint/2010/main" val="236086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>
            <a:extLst>
              <a:ext uri="{FF2B5EF4-FFF2-40B4-BE49-F238E27FC236}">
                <a16:creationId xmlns:a16="http://schemas.microsoft.com/office/drawing/2014/main" id="{1339D58C-B47A-465B-9F0C-2E1990E21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ym typeface="Symbol" pitchFamily="18" charset="2"/>
              </a:rPr>
              <a:t>Binary Relations</a:t>
            </a:r>
            <a:endParaRPr lang="en-CA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1C978E-6E6B-EAC7-4F0C-D20CA6352A5C}"/>
              </a:ext>
            </a:extLst>
          </p:cNvPr>
          <p:cNvSpPr/>
          <p:nvPr/>
        </p:nvSpPr>
        <p:spPr>
          <a:xfrm>
            <a:off x="457200" y="762000"/>
            <a:ext cx="9906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chemeClr val="tx2"/>
                </a:solidFill>
                <a:latin typeface="Times New Roman" pitchFamily="18" charset="0"/>
              </a:rPr>
              <a:t>Defining: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Loves(Sam,Beth) </a:t>
            </a:r>
            <a:r>
              <a:rPr lang="en-US" altLang="en-US" sz="2400" dirty="0">
                <a:latin typeface="Times New Roman" pitchFamily="18" charset="0"/>
              </a:rPr>
              <a:t>gives a relationship between Sam and Beth.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latin typeface="Times New Roman" pitchFamily="18" charset="0"/>
              </a:rPr>
              <a:t>i.e., “Sam loves Beth”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Loves(Sam,Beth)  = </a:t>
            </a:r>
            <a:r>
              <a:rPr lang="en-CA" altLang="en-US" sz="2400" dirty="0">
                <a:solidFill>
                  <a:srgbClr val="92D050"/>
                </a:solidFill>
                <a:cs typeface="Arial" charset="0"/>
              </a:rPr>
              <a:t>True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  </a:t>
            </a:r>
            <a:r>
              <a:rPr lang="en-US" altLang="en-US" sz="2400" dirty="0">
                <a:latin typeface="Times New Roman" pitchFamily="18" charset="0"/>
              </a:rPr>
              <a:t>if “Sam loves Beth”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Loves(Sam,Mary) = </a:t>
            </a:r>
            <a:r>
              <a:rPr lang="en-CA" altLang="en-US" sz="2400" dirty="0">
                <a:solidFill>
                  <a:srgbClr val="FF0000"/>
                </a:solidFill>
                <a:cs typeface="Arial" charset="0"/>
              </a:rPr>
              <a:t>False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altLang="en-US" sz="2400" dirty="0">
                <a:latin typeface="Times New Roman" pitchFamily="18" charset="0"/>
              </a:rPr>
              <a:t>if “Sam does not love Mary”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 err="1">
                <a:solidFill>
                  <a:srgbClr val="FFC000"/>
                </a:solidFill>
                <a:latin typeface="Times New Roman" pitchFamily="18" charset="0"/>
              </a:rPr>
              <a:t>Loves</a:t>
            </a:r>
            <a:r>
              <a:rPr lang="en-CA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CA" altLang="en-US" sz="2400" dirty="0" err="1">
                <a:solidFill>
                  <a:srgbClr val="FFC000"/>
                </a:solidFill>
                <a:latin typeface="Times New Roman" pitchFamily="18" charset="0"/>
              </a:rPr>
              <a:t>Boys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Girls</a:t>
            </a:r>
            <a:r>
              <a:rPr lang="en-US" altLang="en-US" sz="2400" dirty="0">
                <a:sym typeface="Symbol" pitchFamily="18" charset="2"/>
              </a:rPr>
              <a:t>, i.e.,</a:t>
            </a:r>
            <a:r>
              <a:rPr lang="en-CA" altLang="en-US" sz="2400" dirty="0">
                <a:latin typeface="Times New Roman" pitchFamily="18" charset="0"/>
              </a:rPr>
              <a:t> </a:t>
            </a:r>
            <a:r>
              <a:rPr lang="en-CA" altLang="en-US" sz="2400" dirty="0">
                <a:solidFill>
                  <a:srgbClr val="FFFFFF"/>
                </a:solidFill>
                <a:latin typeface="Times New Roman" pitchFamily="18" charset="0"/>
              </a:rPr>
              <a:t>a subset set of the tuples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2400" dirty="0">
                <a:solidFill>
                  <a:srgbClr val="FFFFFF"/>
                </a:solidFill>
                <a:latin typeface="Times New Roman" pitchFamily="18" charset="0"/>
              </a:rPr>
              <a:t>       = 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b,g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Loves(Sam,Beth)  = </a:t>
            </a:r>
            <a:r>
              <a:rPr lang="en-CA" altLang="en-US" sz="2400" dirty="0">
                <a:solidFill>
                  <a:srgbClr val="92D050"/>
                </a:solidFill>
                <a:cs typeface="Arial" charset="0"/>
              </a:rPr>
              <a:t>True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 }</a:t>
            </a:r>
            <a:endParaRPr lang="en-CA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08F43D-DDC7-45AE-D0CF-96C4506F6202}"/>
              </a:ext>
            </a:extLst>
          </p:cNvPr>
          <p:cNvGrpSpPr/>
          <p:nvPr/>
        </p:nvGrpSpPr>
        <p:grpSpPr>
          <a:xfrm>
            <a:off x="2323450" y="3845460"/>
            <a:ext cx="3215436" cy="2590449"/>
            <a:chOff x="5816018" y="1895360"/>
            <a:chExt cx="3215436" cy="2590449"/>
          </a:xfrm>
        </p:grpSpPr>
        <p:pic>
          <p:nvPicPr>
            <p:cNvPr id="4" name="Picture 2" descr="Transsexual woman from Syria killed in Istanbul | The Greater Middle East">
              <a:extLst>
                <a:ext uri="{FF2B5EF4-FFF2-40B4-BE49-F238E27FC236}">
                  <a16:creationId xmlns:a16="http://schemas.microsoft.com/office/drawing/2014/main" id="{5F7DD5C4-FCB8-66C8-3E9F-6864308A74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6018" y="1895360"/>
              <a:ext cx="2720097" cy="1529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AutoShape 35">
              <a:extLst>
                <a:ext uri="{FF2B5EF4-FFF2-40B4-BE49-F238E27FC236}">
                  <a16:creationId xmlns:a16="http://schemas.microsoft.com/office/drawing/2014/main" id="{FAA0F81D-A9CB-394E-46D3-7C9FA77AF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4768" y="3540251"/>
              <a:ext cx="3176686" cy="945558"/>
            </a:xfrm>
            <a:prstGeom prst="wedgeRoundRectCallout">
              <a:avLst>
                <a:gd name="adj1" fmla="val 26488"/>
                <a:gd name="adj2" fmla="val -81863"/>
                <a:gd name="adj3" fmla="val 16667"/>
              </a:avLst>
            </a:prstGeom>
            <a:solidFill>
              <a:srgbClr val="000066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buNone/>
              </a:pPr>
              <a:r>
                <a:rPr lang="en-CA" altLang="en-US" sz="2400" dirty="0"/>
                <a:t>Sorry </a:t>
              </a:r>
            </a:p>
            <a:p>
              <a:pPr algn="ctr">
                <a:buNone/>
              </a:pPr>
              <a:r>
                <a:rPr lang="en-CA" altLang="en-US" sz="2400" dirty="0"/>
                <a:t>this is heteronormative.</a:t>
              </a:r>
              <a:endPara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7" name="Group 162">
            <a:extLst>
              <a:ext uri="{FF2B5EF4-FFF2-40B4-BE49-F238E27FC236}">
                <a16:creationId xmlns:a16="http://schemas.microsoft.com/office/drawing/2014/main" id="{D4D9EDD6-33B9-2270-8120-FD8D28261C3A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3200400"/>
            <a:ext cx="2209800" cy="1828800"/>
            <a:chOff x="3962400" y="914400"/>
            <a:chExt cx="2209800" cy="1828801"/>
          </a:xfrm>
        </p:grpSpPr>
        <p:sp>
          <p:nvSpPr>
            <p:cNvPr id="9" name="Rectangle 30">
              <a:extLst>
                <a:ext uri="{FF2B5EF4-FFF2-40B4-BE49-F238E27FC236}">
                  <a16:creationId xmlns:a16="http://schemas.microsoft.com/office/drawing/2014/main" id="{19C0336B-7EBA-2620-D278-84C04A771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4758" y="2313161"/>
              <a:ext cx="833887" cy="43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Ann</a:t>
              </a:r>
              <a:endPara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31">
              <a:extLst>
                <a:ext uri="{FF2B5EF4-FFF2-40B4-BE49-F238E27FC236}">
                  <a16:creationId xmlns:a16="http://schemas.microsoft.com/office/drawing/2014/main" id="{DDEEDB7A-254F-F888-246D-3A8E38098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0872" y="2313161"/>
              <a:ext cx="833887" cy="43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Fred</a:t>
              </a:r>
              <a:endPara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Rectangle 32">
              <a:extLst>
                <a:ext uri="{FF2B5EF4-FFF2-40B4-BE49-F238E27FC236}">
                  <a16:creationId xmlns:a16="http://schemas.microsoft.com/office/drawing/2014/main" id="{9A9F1A0C-0913-60E6-61E4-F16EB8662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4758" y="1774480"/>
              <a:ext cx="889175" cy="538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Marilyn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Monroe</a:t>
              </a:r>
              <a:endPara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Rectangle 33">
              <a:extLst>
                <a:ext uri="{FF2B5EF4-FFF2-40B4-BE49-F238E27FC236}">
                  <a16:creationId xmlns:a16="http://schemas.microsoft.com/office/drawing/2014/main" id="{ECDEC4A9-C8FF-6658-1D90-F509050F3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0872" y="1774480"/>
              <a:ext cx="833887" cy="538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John</a:t>
              </a:r>
              <a:endPara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" name="Rectangle 34">
              <a:extLst>
                <a:ext uri="{FF2B5EF4-FFF2-40B4-BE49-F238E27FC236}">
                  <a16:creationId xmlns:a16="http://schemas.microsoft.com/office/drawing/2014/main" id="{58C1590F-17EC-47CA-5F65-03FC711A9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4758" y="1344440"/>
              <a:ext cx="833887" cy="43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Beth</a:t>
              </a:r>
              <a:endPara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" name="Rectangle 35">
              <a:extLst>
                <a:ext uri="{FF2B5EF4-FFF2-40B4-BE49-F238E27FC236}">
                  <a16:creationId xmlns:a16="http://schemas.microsoft.com/office/drawing/2014/main" id="{7BE2E0AF-1FF1-92AA-CDC5-424509A60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0872" y="1344440"/>
              <a:ext cx="833887" cy="43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Bob</a:t>
              </a:r>
              <a:endPara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" name="Rectangle 36">
              <a:extLst>
                <a:ext uri="{FF2B5EF4-FFF2-40B4-BE49-F238E27FC236}">
                  <a16:creationId xmlns:a16="http://schemas.microsoft.com/office/drawing/2014/main" id="{A4C76606-89E3-0A17-8BF5-00B653B02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4758" y="914400"/>
              <a:ext cx="833887" cy="43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Mary</a:t>
              </a:r>
              <a:endPara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" name="Rectangle 37">
              <a:extLst>
                <a:ext uri="{FF2B5EF4-FFF2-40B4-BE49-F238E27FC236}">
                  <a16:creationId xmlns:a16="http://schemas.microsoft.com/office/drawing/2014/main" id="{9BEFC388-3D71-C112-AC54-F5DFE0E2D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0872" y="914400"/>
              <a:ext cx="833887" cy="43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Sam</a:t>
              </a:r>
              <a:endPara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7" name="Freeform 38">
              <a:extLst>
                <a:ext uri="{FF2B5EF4-FFF2-40B4-BE49-F238E27FC236}">
                  <a16:creationId xmlns:a16="http://schemas.microsoft.com/office/drawing/2014/main" id="{96C071C8-3603-43A8-D49D-3DEB47299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287" y="1131683"/>
              <a:ext cx="425630" cy="466254"/>
            </a:xfrm>
            <a:custGeom>
              <a:avLst/>
              <a:gdLst>
                <a:gd name="T0" fmla="*/ 0 w 490"/>
                <a:gd name="T1" fmla="*/ 0 h 515"/>
                <a:gd name="T2" fmla="*/ 2147483647 w 490"/>
                <a:gd name="T3" fmla="*/ 2147483647 h 515"/>
                <a:gd name="T4" fmla="*/ 0 60000 65536"/>
                <a:gd name="T5" fmla="*/ 0 60000 65536"/>
                <a:gd name="T6" fmla="*/ 0 w 490"/>
                <a:gd name="T7" fmla="*/ 0 h 515"/>
                <a:gd name="T8" fmla="*/ 490 w 490"/>
                <a:gd name="T9" fmla="*/ 515 h 5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0" h="515">
                  <a:moveTo>
                    <a:pt x="0" y="0"/>
                  </a:moveTo>
                  <a:lnTo>
                    <a:pt x="490" y="515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8" name="Line 42">
              <a:extLst>
                <a:ext uri="{FF2B5EF4-FFF2-40B4-BE49-F238E27FC236}">
                  <a16:creationId xmlns:a16="http://schemas.microsoft.com/office/drawing/2014/main" id="{58A971B0-46ED-D8FC-9298-6DC8EDB083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6287" y="2565753"/>
              <a:ext cx="375249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pic>
          <p:nvPicPr>
            <p:cNvPr id="19" name="Picture 43" descr="j0396724">
              <a:extLst>
                <a:ext uri="{FF2B5EF4-FFF2-40B4-BE49-F238E27FC236}">
                  <a16:creationId xmlns:a16="http://schemas.microsoft.com/office/drawing/2014/main" id="{F4EA2D0E-2A7D-FA75-E338-7C18FDED34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6104" y="2261556"/>
              <a:ext cx="396096" cy="47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4" descr="j0233040">
              <a:extLst>
                <a:ext uri="{FF2B5EF4-FFF2-40B4-BE49-F238E27FC236}">
                  <a16:creationId xmlns:a16="http://schemas.microsoft.com/office/drawing/2014/main" id="{A511A35D-DC00-5BA0-EDDF-A08701A364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9198" y="957857"/>
              <a:ext cx="333555" cy="345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 descr="j0334222">
              <a:extLst>
                <a:ext uri="{FF2B5EF4-FFF2-40B4-BE49-F238E27FC236}">
                  <a16:creationId xmlns:a16="http://schemas.microsoft.com/office/drawing/2014/main" id="{6D0C77C1-736B-4AAF-A79F-3BB86BBB12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503" y="1348967"/>
              <a:ext cx="262327" cy="426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EE9743-FD08-2E5F-1F2D-E81BE97871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2400" y="957857"/>
              <a:ext cx="415206" cy="1738266"/>
              <a:chOff x="3330" y="1728"/>
              <a:chExt cx="478" cy="1920"/>
            </a:xfrm>
          </p:grpSpPr>
          <p:pic>
            <p:nvPicPr>
              <p:cNvPr id="30" name="Picture 47" descr="j0232906">
                <a:extLst>
                  <a:ext uri="{FF2B5EF4-FFF2-40B4-BE49-F238E27FC236}">
                    <a16:creationId xmlns:a16="http://schemas.microsoft.com/office/drawing/2014/main" id="{1EB31D89-88E5-5656-4935-B24BAFAB85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" y="1728"/>
                <a:ext cx="232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48" descr="j0232139">
                <a:extLst>
                  <a:ext uri="{FF2B5EF4-FFF2-40B4-BE49-F238E27FC236}">
                    <a16:creationId xmlns:a16="http://schemas.microsoft.com/office/drawing/2014/main" id="{49BE3C80-938B-D0E5-A7C6-FDAE1500CD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0" y="2256"/>
                <a:ext cx="475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49" descr="j0397518">
                <a:extLst>
                  <a:ext uri="{FF2B5EF4-FFF2-40B4-BE49-F238E27FC236}">
                    <a16:creationId xmlns:a16="http://schemas.microsoft.com/office/drawing/2014/main" id="{5ABE844E-C621-908C-237B-5B219865AF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2688"/>
                <a:ext cx="38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50" descr="j0334220">
                <a:extLst>
                  <a:ext uri="{FF2B5EF4-FFF2-40B4-BE49-F238E27FC236}">
                    <a16:creationId xmlns:a16="http://schemas.microsoft.com/office/drawing/2014/main" id="{B10C5250-F9C0-6EB9-B702-EC31D5D2DA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3120"/>
                <a:ext cx="33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" name="Picture 51">
              <a:extLst>
                <a:ext uri="{FF2B5EF4-FFF2-40B4-BE49-F238E27FC236}">
                  <a16:creationId xmlns:a16="http://schemas.microsoft.com/office/drawing/2014/main" id="{688DD7CF-C13D-C955-8CAB-E72C21C38A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9155" y="1826990"/>
              <a:ext cx="277962" cy="434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Line 42">
              <a:extLst>
                <a:ext uri="{FF2B5EF4-FFF2-40B4-BE49-F238E27FC236}">
                  <a16:creationId xmlns:a16="http://schemas.microsoft.com/office/drawing/2014/main" id="{38C09028-CD8F-6E90-A4EE-29362DAE37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13659" y="2133902"/>
              <a:ext cx="290992" cy="43004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" name="Line 42">
              <a:extLst>
                <a:ext uri="{FF2B5EF4-FFF2-40B4-BE49-F238E27FC236}">
                  <a16:creationId xmlns:a16="http://schemas.microsoft.com/office/drawing/2014/main" id="{0070A4AC-FBD4-F8D4-DEBA-97A1EE80E6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9316" y="1676702"/>
              <a:ext cx="371775" cy="87366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6" name="Line 42">
              <a:extLst>
                <a:ext uri="{FF2B5EF4-FFF2-40B4-BE49-F238E27FC236}">
                  <a16:creationId xmlns:a16="http://schemas.microsoft.com/office/drawing/2014/main" id="{F656BA93-DF43-F0B0-BE4E-A4E98BB433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2389" y="1573493"/>
              <a:ext cx="375249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7" name="Line 42">
              <a:extLst>
                <a:ext uri="{FF2B5EF4-FFF2-40B4-BE49-F238E27FC236}">
                  <a16:creationId xmlns:a16="http://schemas.microsoft.com/office/drawing/2014/main" id="{55A64B2F-6476-6915-2B73-D7672E727D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3745" y="2048800"/>
              <a:ext cx="375249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" name="Freeform 38">
              <a:extLst>
                <a:ext uri="{FF2B5EF4-FFF2-40B4-BE49-F238E27FC236}">
                  <a16:creationId xmlns:a16="http://schemas.microsoft.com/office/drawing/2014/main" id="{71728994-8EAA-3A38-DE94-D57599AFD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167" y="1111625"/>
              <a:ext cx="309233" cy="926170"/>
            </a:xfrm>
            <a:custGeom>
              <a:avLst/>
              <a:gdLst>
                <a:gd name="T0" fmla="*/ 0 w 490"/>
                <a:gd name="T1" fmla="*/ 0 h 515"/>
                <a:gd name="T2" fmla="*/ 2147483647 w 490"/>
                <a:gd name="T3" fmla="*/ 2147483647 h 515"/>
                <a:gd name="T4" fmla="*/ 0 60000 65536"/>
                <a:gd name="T5" fmla="*/ 0 60000 65536"/>
                <a:gd name="T6" fmla="*/ 0 w 490"/>
                <a:gd name="T7" fmla="*/ 0 h 515"/>
                <a:gd name="T8" fmla="*/ 490 w 490"/>
                <a:gd name="T9" fmla="*/ 515 h 5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0" h="515">
                  <a:moveTo>
                    <a:pt x="0" y="0"/>
                  </a:moveTo>
                  <a:lnTo>
                    <a:pt x="490" y="515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186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>
            <a:extLst>
              <a:ext uri="{FF2B5EF4-FFF2-40B4-BE49-F238E27FC236}">
                <a16:creationId xmlns:a16="http://schemas.microsoft.com/office/drawing/2014/main" id="{1339D58C-B47A-465B-9F0C-2E1990E21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ym typeface="Symbol" pitchFamily="18" charset="2"/>
              </a:rPr>
              <a:t>Binary Relations</a:t>
            </a:r>
            <a:endParaRPr lang="en-CA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1C978E-6E6B-EAC7-4F0C-D20CA6352A5C}"/>
              </a:ext>
            </a:extLst>
          </p:cNvPr>
          <p:cNvSpPr/>
          <p:nvPr/>
        </p:nvSpPr>
        <p:spPr>
          <a:xfrm>
            <a:off x="457200" y="762000"/>
            <a:ext cx="9906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chemeClr val="tx2"/>
                </a:solidFill>
                <a:latin typeface="Times New Roman" pitchFamily="18" charset="0"/>
              </a:rPr>
              <a:t>Defining: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Loves(Sam,Beth) </a:t>
            </a:r>
            <a:r>
              <a:rPr lang="en-US" altLang="en-US" sz="2400" dirty="0">
                <a:latin typeface="Times New Roman" pitchFamily="18" charset="0"/>
              </a:rPr>
              <a:t>gives a relationship between Sam and Beth.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latin typeface="Times New Roman" pitchFamily="18" charset="0"/>
              </a:rPr>
              <a:t>i.e., “Sam loves Beth”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Loves(Sam,Beth)  = </a:t>
            </a:r>
            <a:r>
              <a:rPr lang="en-CA" altLang="en-US" sz="2400" dirty="0">
                <a:solidFill>
                  <a:srgbClr val="92D050"/>
                </a:solidFill>
                <a:cs typeface="Arial" charset="0"/>
              </a:rPr>
              <a:t>True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  </a:t>
            </a:r>
            <a:r>
              <a:rPr lang="en-US" altLang="en-US" sz="2400" dirty="0">
                <a:latin typeface="Times New Roman" pitchFamily="18" charset="0"/>
              </a:rPr>
              <a:t>if “Sam loves Beth”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Loves(Sam,Mary) = </a:t>
            </a:r>
            <a:r>
              <a:rPr lang="en-CA" altLang="en-US" sz="2400" dirty="0">
                <a:solidFill>
                  <a:srgbClr val="FF0000"/>
                </a:solidFill>
                <a:cs typeface="Arial" charset="0"/>
              </a:rPr>
              <a:t>False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altLang="en-US" sz="2400" dirty="0">
                <a:latin typeface="Times New Roman" pitchFamily="18" charset="0"/>
              </a:rPr>
              <a:t>if “Sam does not love Mary”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Loves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People</a:t>
            </a:r>
            <a:r>
              <a:rPr lang="en-CA" altLang="en-US" sz="2400" baseline="30000" dirty="0">
                <a:solidFill>
                  <a:srgbClr val="FFC000"/>
                </a:solidFill>
                <a:latin typeface="Times New Roman" pitchFamily="18" charset="0"/>
              </a:rPr>
              <a:t>2</a:t>
            </a:r>
            <a:r>
              <a:rPr lang="en-US" altLang="en-US" sz="2400" dirty="0">
                <a:sym typeface="Symbol" pitchFamily="18" charset="2"/>
              </a:rPr>
              <a:t>, i.e.,</a:t>
            </a:r>
            <a:r>
              <a:rPr lang="en-CA" altLang="en-US" sz="2400" dirty="0">
                <a:latin typeface="Times New Roman" pitchFamily="18" charset="0"/>
              </a:rPr>
              <a:t> </a:t>
            </a:r>
            <a:r>
              <a:rPr lang="en-CA" altLang="en-US" sz="2400" dirty="0">
                <a:solidFill>
                  <a:srgbClr val="FFFFFF"/>
                </a:solidFill>
                <a:latin typeface="Times New Roman" pitchFamily="18" charset="0"/>
              </a:rPr>
              <a:t>a subset set of the tuples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2400" dirty="0">
                <a:solidFill>
                  <a:srgbClr val="FFFFFF"/>
                </a:solidFill>
                <a:latin typeface="Times New Roman" pitchFamily="18" charset="0"/>
              </a:rPr>
              <a:t>       = 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</a:rPr>
              <a:t>{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b,g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Loves(Sam,Beth)  = </a:t>
            </a:r>
            <a:r>
              <a:rPr lang="en-CA" altLang="en-US" sz="2400" dirty="0">
                <a:solidFill>
                  <a:srgbClr val="92D050"/>
                </a:solidFill>
                <a:cs typeface="Arial" charset="0"/>
              </a:rPr>
              <a:t>True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</a:rPr>
              <a:t> }</a:t>
            </a:r>
            <a:endParaRPr lang="en-CA" altLang="en-US" sz="2400" dirty="0">
              <a:solidFill>
                <a:srgbClr val="FFC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20" name="Group 162">
            <a:extLst>
              <a:ext uri="{FF2B5EF4-FFF2-40B4-BE49-F238E27FC236}">
                <a16:creationId xmlns:a16="http://schemas.microsoft.com/office/drawing/2014/main" id="{C732DAD6-FE2D-4E6B-FDE5-18EB72E7D3F8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3200400"/>
            <a:ext cx="2209800" cy="1828800"/>
            <a:chOff x="3962400" y="914400"/>
            <a:chExt cx="2209800" cy="1828801"/>
          </a:xfrm>
        </p:grpSpPr>
        <p:sp>
          <p:nvSpPr>
            <p:cNvPr id="21" name="Rectangle 30">
              <a:extLst>
                <a:ext uri="{FF2B5EF4-FFF2-40B4-BE49-F238E27FC236}">
                  <a16:creationId xmlns:a16="http://schemas.microsoft.com/office/drawing/2014/main" id="{9BC1D6B2-023B-4DCB-736E-E31ACBA09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4758" y="2313161"/>
              <a:ext cx="833887" cy="43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Ann</a:t>
              </a:r>
              <a:endPara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" name="Rectangle 31">
              <a:extLst>
                <a:ext uri="{FF2B5EF4-FFF2-40B4-BE49-F238E27FC236}">
                  <a16:creationId xmlns:a16="http://schemas.microsoft.com/office/drawing/2014/main" id="{29971417-B521-F1F9-188B-4344D67FE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0872" y="2313161"/>
              <a:ext cx="833887" cy="43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Fred</a:t>
              </a:r>
              <a:endPara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3" name="Rectangle 32">
              <a:extLst>
                <a:ext uri="{FF2B5EF4-FFF2-40B4-BE49-F238E27FC236}">
                  <a16:creationId xmlns:a16="http://schemas.microsoft.com/office/drawing/2014/main" id="{BF4EA51F-6638-5CB7-2680-C16497B54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4758" y="1774480"/>
              <a:ext cx="889175" cy="538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Marilyn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Monroe</a:t>
              </a:r>
              <a:endPara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4" name="Rectangle 33">
              <a:extLst>
                <a:ext uri="{FF2B5EF4-FFF2-40B4-BE49-F238E27FC236}">
                  <a16:creationId xmlns:a16="http://schemas.microsoft.com/office/drawing/2014/main" id="{09191607-F3AB-C7BE-3DEB-A21969B88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0872" y="1774480"/>
              <a:ext cx="833887" cy="538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John</a:t>
              </a:r>
              <a:endPara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" name="Rectangle 34">
              <a:extLst>
                <a:ext uri="{FF2B5EF4-FFF2-40B4-BE49-F238E27FC236}">
                  <a16:creationId xmlns:a16="http://schemas.microsoft.com/office/drawing/2014/main" id="{5B150C7E-4778-0714-FE5B-130AD3107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4758" y="1344440"/>
              <a:ext cx="833887" cy="43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Beth</a:t>
              </a:r>
              <a:endPara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6" name="Rectangle 35">
              <a:extLst>
                <a:ext uri="{FF2B5EF4-FFF2-40B4-BE49-F238E27FC236}">
                  <a16:creationId xmlns:a16="http://schemas.microsoft.com/office/drawing/2014/main" id="{0D7C4750-4E3F-7A8E-54ED-627C72271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0872" y="1344440"/>
              <a:ext cx="833887" cy="43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Bob</a:t>
              </a:r>
              <a:endPara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7" name="Rectangle 36">
              <a:extLst>
                <a:ext uri="{FF2B5EF4-FFF2-40B4-BE49-F238E27FC236}">
                  <a16:creationId xmlns:a16="http://schemas.microsoft.com/office/drawing/2014/main" id="{002587B3-CB9F-ADC1-7BD2-7898C2E78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4758" y="914400"/>
              <a:ext cx="833887" cy="43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Mary</a:t>
              </a:r>
              <a:endPara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" name="Rectangle 37">
              <a:extLst>
                <a:ext uri="{FF2B5EF4-FFF2-40B4-BE49-F238E27FC236}">
                  <a16:creationId xmlns:a16="http://schemas.microsoft.com/office/drawing/2014/main" id="{D91B4792-3846-B119-A8AA-EDC55A436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0872" y="914400"/>
              <a:ext cx="833887" cy="43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Sam</a:t>
              </a:r>
              <a:endPara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0" name="Freeform 38">
              <a:extLst>
                <a:ext uri="{FF2B5EF4-FFF2-40B4-BE49-F238E27FC236}">
                  <a16:creationId xmlns:a16="http://schemas.microsoft.com/office/drawing/2014/main" id="{B21134AE-BAF0-C52D-FC61-CCD36C5D3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287" y="1131683"/>
              <a:ext cx="425630" cy="466254"/>
            </a:xfrm>
            <a:custGeom>
              <a:avLst/>
              <a:gdLst>
                <a:gd name="T0" fmla="*/ 0 w 490"/>
                <a:gd name="T1" fmla="*/ 0 h 515"/>
                <a:gd name="T2" fmla="*/ 2147483647 w 490"/>
                <a:gd name="T3" fmla="*/ 2147483647 h 515"/>
                <a:gd name="T4" fmla="*/ 0 60000 65536"/>
                <a:gd name="T5" fmla="*/ 0 60000 65536"/>
                <a:gd name="T6" fmla="*/ 0 w 490"/>
                <a:gd name="T7" fmla="*/ 0 h 515"/>
                <a:gd name="T8" fmla="*/ 490 w 490"/>
                <a:gd name="T9" fmla="*/ 515 h 5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0" h="515">
                  <a:moveTo>
                    <a:pt x="0" y="0"/>
                  </a:moveTo>
                  <a:lnTo>
                    <a:pt x="490" y="515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1" name="Line 42">
              <a:extLst>
                <a:ext uri="{FF2B5EF4-FFF2-40B4-BE49-F238E27FC236}">
                  <a16:creationId xmlns:a16="http://schemas.microsoft.com/office/drawing/2014/main" id="{DCDC503D-ADA8-B84A-92F6-491FC92B05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6287" y="2565753"/>
              <a:ext cx="375249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pic>
          <p:nvPicPr>
            <p:cNvPr id="32" name="Picture 43" descr="j0396724">
              <a:extLst>
                <a:ext uri="{FF2B5EF4-FFF2-40B4-BE49-F238E27FC236}">
                  <a16:creationId xmlns:a16="http://schemas.microsoft.com/office/drawing/2014/main" id="{7E8CB5A6-F33A-B4EA-76F1-DA47AAFF04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6104" y="2261556"/>
              <a:ext cx="396096" cy="47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44" descr="j0233040">
              <a:extLst>
                <a:ext uri="{FF2B5EF4-FFF2-40B4-BE49-F238E27FC236}">
                  <a16:creationId xmlns:a16="http://schemas.microsoft.com/office/drawing/2014/main" id="{B614F3FD-9406-79AA-60A1-5A6647D69B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9198" y="957857"/>
              <a:ext cx="333555" cy="345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 descr="j0334222">
              <a:extLst>
                <a:ext uri="{FF2B5EF4-FFF2-40B4-BE49-F238E27FC236}">
                  <a16:creationId xmlns:a16="http://schemas.microsoft.com/office/drawing/2014/main" id="{DF1567A1-B2A2-9FD9-CDE5-360FE542EA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503" y="1348967"/>
              <a:ext cx="262327" cy="426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C458DB5-9516-5300-091F-CE57D4DB96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2400" y="957857"/>
              <a:ext cx="415206" cy="1738266"/>
              <a:chOff x="3330" y="1728"/>
              <a:chExt cx="478" cy="1920"/>
            </a:xfrm>
          </p:grpSpPr>
          <p:pic>
            <p:nvPicPr>
              <p:cNvPr id="54" name="Picture 47" descr="j0232906">
                <a:extLst>
                  <a:ext uri="{FF2B5EF4-FFF2-40B4-BE49-F238E27FC236}">
                    <a16:creationId xmlns:a16="http://schemas.microsoft.com/office/drawing/2014/main" id="{4C450DAB-D4BF-89B5-C6E1-E508D3AC83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" y="1728"/>
                <a:ext cx="232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48" descr="j0232139">
                <a:extLst>
                  <a:ext uri="{FF2B5EF4-FFF2-40B4-BE49-F238E27FC236}">
                    <a16:creationId xmlns:a16="http://schemas.microsoft.com/office/drawing/2014/main" id="{B46E1877-28FC-53BC-CFB1-7BB7A89C8B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0" y="2256"/>
                <a:ext cx="475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Picture 49" descr="j0397518">
                <a:extLst>
                  <a:ext uri="{FF2B5EF4-FFF2-40B4-BE49-F238E27FC236}">
                    <a16:creationId xmlns:a16="http://schemas.microsoft.com/office/drawing/2014/main" id="{2B532EF0-3058-1263-32A4-57AEC5C684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2688"/>
                <a:ext cx="38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50" descr="j0334220">
                <a:extLst>
                  <a:ext uri="{FF2B5EF4-FFF2-40B4-BE49-F238E27FC236}">
                    <a16:creationId xmlns:a16="http://schemas.microsoft.com/office/drawing/2014/main" id="{72D2CF8A-6EC9-0501-D419-BCEAE5DF00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3120"/>
                <a:ext cx="33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8" name="Picture 51">
              <a:extLst>
                <a:ext uri="{FF2B5EF4-FFF2-40B4-BE49-F238E27FC236}">
                  <a16:creationId xmlns:a16="http://schemas.microsoft.com/office/drawing/2014/main" id="{9F7ABC34-39DE-B026-2682-7364A59D84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9155" y="1826990"/>
              <a:ext cx="277962" cy="434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Line 42">
              <a:extLst>
                <a:ext uri="{FF2B5EF4-FFF2-40B4-BE49-F238E27FC236}">
                  <a16:creationId xmlns:a16="http://schemas.microsoft.com/office/drawing/2014/main" id="{91A60473-6095-AA91-E147-182E5C76F4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13659" y="2133902"/>
              <a:ext cx="290992" cy="43004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0" name="Line 42">
              <a:extLst>
                <a:ext uri="{FF2B5EF4-FFF2-40B4-BE49-F238E27FC236}">
                  <a16:creationId xmlns:a16="http://schemas.microsoft.com/office/drawing/2014/main" id="{D760C4FE-DBFF-C7DD-BA50-7697A0F26F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9316" y="1676702"/>
              <a:ext cx="371775" cy="87366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" name="Line 42">
              <a:extLst>
                <a:ext uri="{FF2B5EF4-FFF2-40B4-BE49-F238E27FC236}">
                  <a16:creationId xmlns:a16="http://schemas.microsoft.com/office/drawing/2014/main" id="{8DBA5C96-8046-4FE4-095C-976F486B91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2389" y="1573493"/>
              <a:ext cx="375249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2" name="Line 42">
              <a:extLst>
                <a:ext uri="{FF2B5EF4-FFF2-40B4-BE49-F238E27FC236}">
                  <a16:creationId xmlns:a16="http://schemas.microsoft.com/office/drawing/2014/main" id="{B2B7E0C2-3C3A-8DA6-8D68-0848C975E3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3745" y="2048800"/>
              <a:ext cx="375249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A0753B31-2E4A-2FA7-1917-6DFC32F97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167" y="1111625"/>
              <a:ext cx="309233" cy="926170"/>
            </a:xfrm>
            <a:custGeom>
              <a:avLst/>
              <a:gdLst>
                <a:gd name="T0" fmla="*/ 0 w 490"/>
                <a:gd name="T1" fmla="*/ 0 h 515"/>
                <a:gd name="T2" fmla="*/ 2147483647 w 490"/>
                <a:gd name="T3" fmla="*/ 2147483647 h 515"/>
                <a:gd name="T4" fmla="*/ 0 60000 65536"/>
                <a:gd name="T5" fmla="*/ 0 60000 65536"/>
                <a:gd name="T6" fmla="*/ 0 w 490"/>
                <a:gd name="T7" fmla="*/ 0 h 515"/>
                <a:gd name="T8" fmla="*/ 490 w 490"/>
                <a:gd name="T9" fmla="*/ 515 h 5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0" h="515">
                  <a:moveTo>
                    <a:pt x="0" y="0"/>
                  </a:moveTo>
                  <a:lnTo>
                    <a:pt x="490" y="515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D443B95-9093-ECD1-9298-B05EA33EE046}"/>
              </a:ext>
            </a:extLst>
          </p:cNvPr>
          <p:cNvGrpSpPr/>
          <p:nvPr/>
        </p:nvGrpSpPr>
        <p:grpSpPr>
          <a:xfrm>
            <a:off x="389095" y="4060480"/>
            <a:ext cx="5075739" cy="2646878"/>
            <a:chOff x="4068261" y="2819400"/>
            <a:chExt cx="5075739" cy="264687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DB79342-2B9E-A00A-1034-E3307AA8C0A9}"/>
                </a:ext>
              </a:extLst>
            </p:cNvPr>
            <p:cNvGrpSpPr/>
            <p:nvPr/>
          </p:nvGrpSpPr>
          <p:grpSpPr>
            <a:xfrm>
              <a:off x="5015753" y="2819400"/>
              <a:ext cx="4128247" cy="2646878"/>
              <a:chOff x="3034553" y="2756647"/>
              <a:chExt cx="4128247" cy="2646878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2C7C2FC-87D3-A218-7279-E9E35FCDBED3}"/>
                  </a:ext>
                </a:extLst>
              </p:cNvPr>
              <p:cNvGrpSpPr/>
              <p:nvPr/>
            </p:nvGrpSpPr>
            <p:grpSpPr>
              <a:xfrm>
                <a:off x="4047565" y="3455894"/>
                <a:ext cx="2209800" cy="1828800"/>
                <a:chOff x="4038600" y="3810000"/>
                <a:chExt cx="2209800" cy="1828800"/>
              </a:xfrm>
            </p:grpSpPr>
            <p:sp>
              <p:nvSpPr>
                <p:cNvPr id="12" name="Rectangle 30">
                  <a:extLst>
                    <a:ext uri="{FF2B5EF4-FFF2-40B4-BE49-F238E27FC236}">
                      <a16:creationId xmlns:a16="http://schemas.microsoft.com/office/drawing/2014/main" id="{C4A31BA8-E0AA-CEEA-C9B8-59AE03EA62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0958" y="5208760"/>
                  <a:ext cx="833887" cy="43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Ann</a:t>
                  </a:r>
                  <a:endParaRPr kumimoji="0" lang="en-CA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Rectangle 31">
                  <a:extLst>
                    <a:ext uri="{FF2B5EF4-FFF2-40B4-BE49-F238E27FC236}">
                      <a16:creationId xmlns:a16="http://schemas.microsoft.com/office/drawing/2014/main" id="{D9864B45-0846-630D-D01C-347ACEFB31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7072" y="5208760"/>
                  <a:ext cx="833887" cy="43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Fred</a:t>
                  </a:r>
                  <a:endParaRPr kumimoji="0" lang="en-CA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ectangle 32">
                  <a:extLst>
                    <a:ext uri="{FF2B5EF4-FFF2-40B4-BE49-F238E27FC236}">
                      <a16:creationId xmlns:a16="http://schemas.microsoft.com/office/drawing/2014/main" id="{B7CD2321-98D1-E517-7EF6-052A3DB613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0958" y="4670080"/>
                  <a:ext cx="889175" cy="5386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Marilyn </a:t>
                  </a:r>
                  <a:r>
                    <a:rPr kumimoji="0" lang="en-US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Monroe</a:t>
                  </a:r>
                  <a:endParaRPr kumimoji="0" lang="en-CA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33">
                  <a:extLst>
                    <a:ext uri="{FF2B5EF4-FFF2-40B4-BE49-F238E27FC236}">
                      <a16:creationId xmlns:a16="http://schemas.microsoft.com/office/drawing/2014/main" id="{505D1936-79AC-D782-EDE8-59F654C146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7072" y="4670080"/>
                  <a:ext cx="833887" cy="5386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John</a:t>
                  </a:r>
                  <a:endParaRPr kumimoji="0" lang="en-CA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34">
                  <a:extLst>
                    <a:ext uri="{FF2B5EF4-FFF2-40B4-BE49-F238E27FC236}">
                      <a16:creationId xmlns:a16="http://schemas.microsoft.com/office/drawing/2014/main" id="{2DF8B787-0E12-C441-63A6-19A8909F70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0958" y="4240040"/>
                  <a:ext cx="833887" cy="43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Beth</a:t>
                  </a:r>
                  <a:endParaRPr kumimoji="0" lang="en-CA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35">
                  <a:extLst>
                    <a:ext uri="{FF2B5EF4-FFF2-40B4-BE49-F238E27FC236}">
                      <a16:creationId xmlns:a16="http://schemas.microsoft.com/office/drawing/2014/main" id="{36F5A3F1-D054-BEB4-FE92-53E0E555C4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7072" y="4240040"/>
                  <a:ext cx="833887" cy="43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Bob</a:t>
                  </a:r>
                  <a:endParaRPr kumimoji="0" lang="en-CA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Rectangle 36">
                  <a:extLst>
                    <a:ext uri="{FF2B5EF4-FFF2-40B4-BE49-F238E27FC236}">
                      <a16:creationId xmlns:a16="http://schemas.microsoft.com/office/drawing/2014/main" id="{98E5E7CC-FBB2-DE7B-B3FA-7DD2F4D63F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0958" y="3810000"/>
                  <a:ext cx="833887" cy="43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Mary</a:t>
                  </a:r>
                  <a:endParaRPr kumimoji="0" lang="en-CA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Rectangle 37">
                  <a:extLst>
                    <a:ext uri="{FF2B5EF4-FFF2-40B4-BE49-F238E27FC236}">
                      <a16:creationId xmlns:a16="http://schemas.microsoft.com/office/drawing/2014/main" id="{CF20E95C-0840-1931-EC8C-6B3E6232D1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7072" y="3810000"/>
                  <a:ext cx="833887" cy="43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Sam</a:t>
                  </a:r>
                  <a:endParaRPr kumimoji="0" lang="en-CA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pic>
              <p:nvPicPr>
                <p:cNvPr id="34" name="Picture 43" descr="j0396724">
                  <a:extLst>
                    <a:ext uri="{FF2B5EF4-FFF2-40B4-BE49-F238E27FC236}">
                      <a16:creationId xmlns:a16="http://schemas.microsoft.com/office/drawing/2014/main" id="{1C580EF7-4095-FCC9-CFE3-6E099082236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52304" y="5157155"/>
                  <a:ext cx="396096" cy="4780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4" descr="j0233040">
                  <a:extLst>
                    <a:ext uri="{FF2B5EF4-FFF2-40B4-BE49-F238E27FC236}">
                      <a16:creationId xmlns:a16="http://schemas.microsoft.com/office/drawing/2014/main" id="{906DB29F-51C4-510F-65C1-2F617CDFB82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05398" y="3853457"/>
                  <a:ext cx="333555" cy="3458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5" descr="j0334222">
                  <a:extLst>
                    <a:ext uri="{FF2B5EF4-FFF2-40B4-BE49-F238E27FC236}">
                      <a16:creationId xmlns:a16="http://schemas.microsoft.com/office/drawing/2014/main" id="{58AC4DF0-3EA7-5E29-83BB-6E72C152B01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63703" y="4244567"/>
                  <a:ext cx="262327" cy="4264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37" name="Group 46">
                  <a:extLst>
                    <a:ext uri="{FF2B5EF4-FFF2-40B4-BE49-F238E27FC236}">
                      <a16:creationId xmlns:a16="http://schemas.microsoft.com/office/drawing/2014/main" id="{DC98D33C-465B-EC8E-06B0-E377591EFE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38600" y="3853457"/>
                  <a:ext cx="415206" cy="1738265"/>
                  <a:chOff x="3330" y="1728"/>
                  <a:chExt cx="478" cy="1920"/>
                </a:xfrm>
              </p:grpSpPr>
              <p:pic>
                <p:nvPicPr>
                  <p:cNvPr id="39" name="Picture 47" descr="j0232906">
                    <a:extLst>
                      <a:ext uri="{FF2B5EF4-FFF2-40B4-BE49-F238E27FC236}">
                        <a16:creationId xmlns:a16="http://schemas.microsoft.com/office/drawing/2014/main" id="{EF31FFA5-03C6-64F9-CA53-F76BF3A227E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22" y="1728"/>
                    <a:ext cx="232" cy="4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0" name="Picture 48" descr="j0232139">
                    <a:extLst>
                      <a:ext uri="{FF2B5EF4-FFF2-40B4-BE49-F238E27FC236}">
                        <a16:creationId xmlns:a16="http://schemas.microsoft.com/office/drawing/2014/main" id="{EA91C1CA-B94D-C583-D9AA-ECF5556D56F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30" y="2256"/>
                    <a:ext cx="475" cy="3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1" name="Picture 49" descr="j0397518">
                    <a:extLst>
                      <a:ext uri="{FF2B5EF4-FFF2-40B4-BE49-F238E27FC236}">
                        <a16:creationId xmlns:a16="http://schemas.microsoft.com/office/drawing/2014/main" id="{F5CAB86F-6F8F-3D5E-CD59-A7D5C6B95CB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6" y="2688"/>
                    <a:ext cx="382" cy="3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2" name="Picture 50" descr="j0334220">
                    <a:extLst>
                      <a:ext uri="{FF2B5EF4-FFF2-40B4-BE49-F238E27FC236}">
                        <a16:creationId xmlns:a16="http://schemas.microsoft.com/office/drawing/2014/main" id="{BE34BA40-7816-7308-16AF-45AAC56112C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6" y="3120"/>
                    <a:ext cx="333" cy="5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38" name="Picture 51">
                  <a:extLst>
                    <a:ext uri="{FF2B5EF4-FFF2-40B4-BE49-F238E27FC236}">
                      <a16:creationId xmlns:a16="http://schemas.microsoft.com/office/drawing/2014/main" id="{C0F425D3-11B4-020A-7F9A-A39AD523C6A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45355" y="4722590"/>
                  <a:ext cx="277962" cy="4345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E87E4BB-5477-E16F-3942-C3A58DCAF418}"/>
                  </a:ext>
                </a:extLst>
              </p:cNvPr>
              <p:cNvSpPr/>
              <p:nvPr/>
            </p:nvSpPr>
            <p:spPr>
              <a:xfrm>
                <a:off x="3034553" y="2756647"/>
                <a:ext cx="1205779" cy="2646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{</a:t>
                </a:r>
                <a:endParaRPr kumimoji="0" lang="en-US" sz="1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4AAED76-9B2A-9910-8BCB-ECA3B83D66A7}"/>
                  </a:ext>
                </a:extLst>
              </p:cNvPr>
              <p:cNvSpPr/>
              <p:nvPr/>
            </p:nvSpPr>
            <p:spPr>
              <a:xfrm>
                <a:off x="5957021" y="2756647"/>
                <a:ext cx="1205779" cy="2646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}</a:t>
                </a:r>
                <a:endParaRPr kumimoji="0" lang="en-US" sz="1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AutoShape 55">
              <a:extLst>
                <a:ext uri="{FF2B5EF4-FFF2-40B4-BE49-F238E27FC236}">
                  <a16:creationId xmlns:a16="http://schemas.microsoft.com/office/drawing/2014/main" id="{D4801AFA-8F68-99A9-FBA1-6B819A7BF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8261" y="4142839"/>
              <a:ext cx="2209801" cy="762000"/>
            </a:xfrm>
            <a:prstGeom prst="wedgeRoundRectCallout">
              <a:avLst>
                <a:gd name="adj1" fmla="val -44253"/>
                <a:gd name="adj2" fmla="val -38804"/>
                <a:gd name="adj3" fmla="val 16667"/>
              </a:avLst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People </a:t>
              </a:r>
              <a:r>
                <a:rPr kumimoji="0" lang="en-C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= 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5E28091-62D1-5C42-0854-72C30CB8AFE8}"/>
              </a:ext>
            </a:extLst>
          </p:cNvPr>
          <p:cNvGrpSpPr/>
          <p:nvPr/>
        </p:nvGrpSpPr>
        <p:grpSpPr>
          <a:xfrm>
            <a:off x="5556374" y="3393440"/>
            <a:ext cx="2616974" cy="1470485"/>
            <a:chOff x="5556374" y="3393440"/>
            <a:chExt cx="2616974" cy="1470485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BA5FD26-63DE-AFB8-1666-E7545EE958A8}"/>
                </a:ext>
              </a:extLst>
            </p:cNvPr>
            <p:cNvSpPr/>
            <p:nvPr/>
          </p:nvSpPr>
          <p:spPr bwMode="auto">
            <a:xfrm>
              <a:off x="5556374" y="3393440"/>
              <a:ext cx="570106" cy="975360"/>
            </a:xfrm>
            <a:custGeom>
              <a:avLst/>
              <a:gdLst>
                <a:gd name="connsiteX0" fmla="*/ 782656 w 863936"/>
                <a:gd name="connsiteY0" fmla="*/ 0 h 975360"/>
                <a:gd name="connsiteX1" fmla="*/ 336 w 863936"/>
                <a:gd name="connsiteY1" fmla="*/ 599440 h 975360"/>
                <a:gd name="connsiteX2" fmla="*/ 863936 w 863936"/>
                <a:gd name="connsiteY2" fmla="*/ 975360 h 975360"/>
                <a:gd name="connsiteX0" fmla="*/ 488826 w 570106"/>
                <a:gd name="connsiteY0" fmla="*/ 0 h 975360"/>
                <a:gd name="connsiteX1" fmla="*/ 1146 w 570106"/>
                <a:gd name="connsiteY1" fmla="*/ 477520 h 975360"/>
                <a:gd name="connsiteX2" fmla="*/ 570106 w 570106"/>
                <a:gd name="connsiteY2" fmla="*/ 975360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0106" h="975360">
                  <a:moveTo>
                    <a:pt x="488826" y="0"/>
                  </a:moveTo>
                  <a:cubicBezTo>
                    <a:pt x="90892" y="218440"/>
                    <a:pt x="-12401" y="314960"/>
                    <a:pt x="1146" y="477520"/>
                  </a:cubicBezTo>
                  <a:cubicBezTo>
                    <a:pt x="14693" y="640080"/>
                    <a:pt x="145079" y="868680"/>
                    <a:pt x="570106" y="975360"/>
                  </a:cubicBezTo>
                </a:path>
              </a:pathLst>
            </a:custGeom>
            <a:noFill/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067C1A4-1756-F962-47D6-BDACC6052CC3}"/>
                </a:ext>
              </a:extLst>
            </p:cNvPr>
            <p:cNvSpPr/>
            <p:nvPr/>
          </p:nvSpPr>
          <p:spPr bwMode="auto">
            <a:xfrm>
              <a:off x="5649187" y="3878773"/>
              <a:ext cx="570106" cy="975360"/>
            </a:xfrm>
            <a:custGeom>
              <a:avLst/>
              <a:gdLst>
                <a:gd name="connsiteX0" fmla="*/ 782656 w 863936"/>
                <a:gd name="connsiteY0" fmla="*/ 0 h 975360"/>
                <a:gd name="connsiteX1" fmla="*/ 336 w 863936"/>
                <a:gd name="connsiteY1" fmla="*/ 599440 h 975360"/>
                <a:gd name="connsiteX2" fmla="*/ 863936 w 863936"/>
                <a:gd name="connsiteY2" fmla="*/ 975360 h 975360"/>
                <a:gd name="connsiteX0" fmla="*/ 488826 w 570106"/>
                <a:gd name="connsiteY0" fmla="*/ 0 h 975360"/>
                <a:gd name="connsiteX1" fmla="*/ 1146 w 570106"/>
                <a:gd name="connsiteY1" fmla="*/ 477520 h 975360"/>
                <a:gd name="connsiteX2" fmla="*/ 570106 w 570106"/>
                <a:gd name="connsiteY2" fmla="*/ 975360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0106" h="975360">
                  <a:moveTo>
                    <a:pt x="488826" y="0"/>
                  </a:moveTo>
                  <a:cubicBezTo>
                    <a:pt x="90892" y="218440"/>
                    <a:pt x="-12401" y="314960"/>
                    <a:pt x="1146" y="477520"/>
                  </a:cubicBezTo>
                  <a:cubicBezTo>
                    <a:pt x="14693" y="640080"/>
                    <a:pt x="145079" y="868680"/>
                    <a:pt x="570106" y="975360"/>
                  </a:cubicBezTo>
                </a:path>
              </a:pathLst>
            </a:custGeom>
            <a:noFill/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DADFE15-C4D5-3C53-1A8B-440DFDF99A01}"/>
                </a:ext>
              </a:extLst>
            </p:cNvPr>
            <p:cNvSpPr/>
            <p:nvPr/>
          </p:nvSpPr>
          <p:spPr bwMode="auto">
            <a:xfrm>
              <a:off x="5653530" y="4334799"/>
              <a:ext cx="499260" cy="529126"/>
            </a:xfrm>
            <a:custGeom>
              <a:avLst/>
              <a:gdLst>
                <a:gd name="connsiteX0" fmla="*/ 782656 w 863936"/>
                <a:gd name="connsiteY0" fmla="*/ 0 h 975360"/>
                <a:gd name="connsiteX1" fmla="*/ 336 w 863936"/>
                <a:gd name="connsiteY1" fmla="*/ 599440 h 975360"/>
                <a:gd name="connsiteX2" fmla="*/ 863936 w 863936"/>
                <a:gd name="connsiteY2" fmla="*/ 975360 h 975360"/>
                <a:gd name="connsiteX0" fmla="*/ 488826 w 570106"/>
                <a:gd name="connsiteY0" fmla="*/ 0 h 975360"/>
                <a:gd name="connsiteX1" fmla="*/ 1146 w 570106"/>
                <a:gd name="connsiteY1" fmla="*/ 477520 h 975360"/>
                <a:gd name="connsiteX2" fmla="*/ 570106 w 570106"/>
                <a:gd name="connsiteY2" fmla="*/ 975360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0106" h="975360">
                  <a:moveTo>
                    <a:pt x="488826" y="0"/>
                  </a:moveTo>
                  <a:cubicBezTo>
                    <a:pt x="90892" y="218440"/>
                    <a:pt x="-12401" y="314960"/>
                    <a:pt x="1146" y="477520"/>
                  </a:cubicBezTo>
                  <a:cubicBezTo>
                    <a:pt x="14693" y="640080"/>
                    <a:pt x="145079" y="868680"/>
                    <a:pt x="570106" y="975360"/>
                  </a:cubicBezTo>
                </a:path>
              </a:pathLst>
            </a:custGeom>
            <a:noFill/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42BB3DE-5BDE-6F39-9FF8-C2B9446888FB}"/>
                </a:ext>
              </a:extLst>
            </p:cNvPr>
            <p:cNvSpPr/>
            <p:nvPr/>
          </p:nvSpPr>
          <p:spPr bwMode="auto">
            <a:xfrm flipH="1">
              <a:off x="7696200" y="3912712"/>
              <a:ext cx="469180" cy="887888"/>
            </a:xfrm>
            <a:custGeom>
              <a:avLst/>
              <a:gdLst>
                <a:gd name="connsiteX0" fmla="*/ 782656 w 863936"/>
                <a:gd name="connsiteY0" fmla="*/ 0 h 975360"/>
                <a:gd name="connsiteX1" fmla="*/ 336 w 863936"/>
                <a:gd name="connsiteY1" fmla="*/ 599440 h 975360"/>
                <a:gd name="connsiteX2" fmla="*/ 863936 w 863936"/>
                <a:gd name="connsiteY2" fmla="*/ 975360 h 975360"/>
                <a:gd name="connsiteX0" fmla="*/ 488826 w 570106"/>
                <a:gd name="connsiteY0" fmla="*/ 0 h 975360"/>
                <a:gd name="connsiteX1" fmla="*/ 1146 w 570106"/>
                <a:gd name="connsiteY1" fmla="*/ 477520 h 975360"/>
                <a:gd name="connsiteX2" fmla="*/ 570106 w 570106"/>
                <a:gd name="connsiteY2" fmla="*/ 975360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0106" h="975360">
                  <a:moveTo>
                    <a:pt x="488826" y="0"/>
                  </a:moveTo>
                  <a:cubicBezTo>
                    <a:pt x="90892" y="218440"/>
                    <a:pt x="-12401" y="314960"/>
                    <a:pt x="1146" y="477520"/>
                  </a:cubicBezTo>
                  <a:cubicBezTo>
                    <a:pt x="14693" y="640080"/>
                    <a:pt x="145079" y="868680"/>
                    <a:pt x="570106" y="975360"/>
                  </a:cubicBezTo>
                </a:path>
              </a:pathLst>
            </a:custGeom>
            <a:noFill/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C45B053-DF76-C185-CAF8-D0C0E4E29B50}"/>
                </a:ext>
              </a:extLst>
            </p:cNvPr>
            <p:cNvSpPr/>
            <p:nvPr/>
          </p:nvSpPr>
          <p:spPr bwMode="auto">
            <a:xfrm flipH="1">
              <a:off x="7704168" y="3454736"/>
              <a:ext cx="469180" cy="887888"/>
            </a:xfrm>
            <a:custGeom>
              <a:avLst/>
              <a:gdLst>
                <a:gd name="connsiteX0" fmla="*/ 782656 w 863936"/>
                <a:gd name="connsiteY0" fmla="*/ 0 h 975360"/>
                <a:gd name="connsiteX1" fmla="*/ 336 w 863936"/>
                <a:gd name="connsiteY1" fmla="*/ 599440 h 975360"/>
                <a:gd name="connsiteX2" fmla="*/ 863936 w 863936"/>
                <a:gd name="connsiteY2" fmla="*/ 975360 h 975360"/>
                <a:gd name="connsiteX0" fmla="*/ 488826 w 570106"/>
                <a:gd name="connsiteY0" fmla="*/ 0 h 975360"/>
                <a:gd name="connsiteX1" fmla="*/ 1146 w 570106"/>
                <a:gd name="connsiteY1" fmla="*/ 477520 h 975360"/>
                <a:gd name="connsiteX2" fmla="*/ 570106 w 570106"/>
                <a:gd name="connsiteY2" fmla="*/ 975360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0106" h="975360">
                  <a:moveTo>
                    <a:pt x="488826" y="0"/>
                  </a:moveTo>
                  <a:cubicBezTo>
                    <a:pt x="90892" y="218440"/>
                    <a:pt x="-12401" y="314960"/>
                    <a:pt x="1146" y="477520"/>
                  </a:cubicBezTo>
                  <a:cubicBezTo>
                    <a:pt x="14693" y="640080"/>
                    <a:pt x="145079" y="868680"/>
                    <a:pt x="570106" y="975360"/>
                  </a:cubicBezTo>
                </a:path>
              </a:pathLst>
            </a:custGeom>
            <a:noFill/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901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RST, BREAK, LAST slides 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Plain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Red Bar Footer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7150">
          <a:solidFill>
            <a:schemeClr val="tx2"/>
          </a:solidFill>
          <a:round/>
          <a:headEnd type="triangle"/>
          <a:tailEnd type="none" w="med" len="med"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wrap="none" anchor="ctr"/>
      <a:lstStyle>
        <a:defPPr algn="l">
          <a:spcBef>
            <a:spcPct val="0"/>
          </a:spcBef>
          <a:defRPr sz="2400" dirty="0">
            <a:solidFill>
              <a:srgbClr val="2F2B20"/>
            </a:solidFill>
            <a:latin typeface="Tahoma" charset="0"/>
            <a:ea typeface="ＭＳ Ｐゴシック" charset="0"/>
          </a:defRPr>
        </a:defPPr>
      </a:lstStyle>
    </a:spDef>
    <a:lnDef>
      <a:spPr bwMode="auto"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7150" cap="sq">
          <a:solidFill>
            <a:schemeClr val="tx2"/>
          </a:solidFill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lIns="0" tIns="0" rIns="0" bIns="0"/>
      <a:lstStyle>
        <a:defPPr algn="ctr" eaLnBrk="0" hangingPunct="0">
          <a:defRPr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rgbClr val="FF0000"/>
          </a:solidFill>
        </a:ln>
      </a:spPr>
      <a:bodyPr wrap="square" rtlCol="0" anchor="ctr">
        <a:spAutoFit/>
      </a:bodyPr>
      <a:lstStyle>
        <a:defPPr marL="0" algn="l">
          <a:defRPr sz="2800" dirty="0" smtClean="0">
            <a:latin typeface="+mj-lt"/>
          </a:defRPr>
        </a:defPPr>
      </a:lstStyle>
    </a:spDef>
    <a:lnDef>
      <a:spPr bwMode="auto"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ternate FIRST, BREAK, LAST slide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lain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Red bar footer BODY/MAIN CONTENT">
  <a:themeElements>
    <a:clrScheme name="Custom 30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Appendix_Master">
  <a:themeElements>
    <a:clrScheme name="Custom 20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PLAIN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nd slide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6_Modified_MHHE_Accessible" id="{E82C14FF-4BDE-4F64-9A68-F6EDA5AFB1BB}" vid="{F737F535-3048-4356-99AF-2805CA228E6B}"/>
    </a:ext>
  </a:extLst>
</a:theme>
</file>

<file path=ppt/theme/theme8.xml><?xml version="1.0" encoding="utf-8"?>
<a:theme xmlns:a="http://schemas.openxmlformats.org/drawingml/2006/main" name="RED FOOTER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BLUE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MHHE_Accessible_PPT_Template-v4</Template>
  <TotalTime>7300</TotalTime>
  <Words>5496</Words>
  <Application>Microsoft Office PowerPoint</Application>
  <PresentationFormat>On-screen Show (4:3)</PresentationFormat>
  <Paragraphs>1044</Paragraphs>
  <Slides>37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62" baseType="lpstr">
      <vt:lpstr>Arial</vt:lpstr>
      <vt:lpstr>ArumSans Bold</vt:lpstr>
      <vt:lpstr>ArumSans Regular</vt:lpstr>
      <vt:lpstr>Calibri</vt:lpstr>
      <vt:lpstr>Calibri (Body)</vt:lpstr>
      <vt:lpstr>Symbol</vt:lpstr>
      <vt:lpstr>Tahoma</vt:lpstr>
      <vt:lpstr>Times New Roman</vt:lpstr>
      <vt:lpstr>Vectipede Rg</vt:lpstr>
      <vt:lpstr>FIRST, BREAK, LAST slides </vt:lpstr>
      <vt:lpstr>Alternate FIRST, BREAK, LAST slides</vt:lpstr>
      <vt:lpstr>Plain BODY/MAIN CONTENT</vt:lpstr>
      <vt:lpstr>Red bar footer BODY/MAIN CONTENT</vt:lpstr>
      <vt:lpstr>Appendix_Master</vt:lpstr>
      <vt:lpstr>PLAIN Section Divider, Quotes, Callouts</vt:lpstr>
      <vt:lpstr>End slide</vt:lpstr>
      <vt:lpstr>RED FOOTER Section Divider, Quotes, Callouts</vt:lpstr>
      <vt:lpstr>BLUE Section Divider, Quotes, Callouts</vt:lpstr>
      <vt:lpstr>Plain_APPENDIX</vt:lpstr>
      <vt:lpstr>Red Bar Footer_APPENDIX</vt:lpstr>
      <vt:lpstr>2_Default Design</vt:lpstr>
      <vt:lpstr>1_Default Design</vt:lpstr>
      <vt:lpstr>4_Default Design</vt:lpstr>
      <vt:lpstr>5_Default Design</vt:lpstr>
      <vt:lpstr>Equation</vt:lpstr>
      <vt:lpstr>PowerPoint Presentation</vt:lpstr>
      <vt:lpstr>Binary Relations</vt:lpstr>
      <vt:lpstr>Binary Relations</vt:lpstr>
      <vt:lpstr>Binary Relations</vt:lpstr>
      <vt:lpstr>Binary Relations</vt:lpstr>
      <vt:lpstr>Binary Relations</vt:lpstr>
      <vt:lpstr>Binary Relations</vt:lpstr>
      <vt:lpstr>Binary Relations</vt:lpstr>
      <vt:lpstr>Binary Relations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Congruence Modulo p</vt:lpstr>
      <vt:lpstr>Congruence Modulo p</vt:lpstr>
      <vt:lpstr>Congruence Modulo p</vt:lpstr>
      <vt:lpstr>PowerPoint Presentation</vt:lpstr>
      <vt:lpstr>PowerPoint Presentation</vt:lpstr>
      <vt:lpstr>            Fields</vt:lpstr>
      <vt:lpstr>Composition</vt:lpstr>
      <vt:lpstr>Representing the Composition of Relations</vt:lpstr>
      <vt:lpstr>Powers of a Relation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9: Relations</dc:title>
  <dc:creator>Hahn, Sandra</dc:creator>
  <cp:lastModifiedBy>Jeff Edmonds</cp:lastModifiedBy>
  <cp:revision>598</cp:revision>
  <dcterms:created xsi:type="dcterms:W3CDTF">2017-12-05T17:18:18Z</dcterms:created>
  <dcterms:modified xsi:type="dcterms:W3CDTF">2023-12-12T19:30:05Z</dcterms:modified>
</cp:coreProperties>
</file>