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982" r:id="rId2"/>
    <p:sldMasterId id="2147483989" r:id="rId3"/>
    <p:sldMasterId id="2147483991" r:id="rId4"/>
    <p:sldMasterId id="2147484005" r:id="rId5"/>
    <p:sldMasterId id="2147484017" r:id="rId6"/>
  </p:sldMasterIdLst>
  <p:notesMasterIdLst>
    <p:notesMasterId r:id="rId57"/>
  </p:notesMasterIdLst>
  <p:handoutMasterIdLst>
    <p:handoutMasterId r:id="rId58"/>
  </p:handoutMasterIdLst>
  <p:sldIdLst>
    <p:sldId id="393" r:id="rId7"/>
    <p:sldId id="259" r:id="rId8"/>
    <p:sldId id="894" r:id="rId9"/>
    <p:sldId id="675" r:id="rId10"/>
    <p:sldId id="676" r:id="rId11"/>
    <p:sldId id="848" r:id="rId12"/>
    <p:sldId id="840" r:id="rId13"/>
    <p:sldId id="841" r:id="rId14"/>
    <p:sldId id="850" r:id="rId15"/>
    <p:sldId id="868" r:id="rId16"/>
    <p:sldId id="884" r:id="rId17"/>
    <p:sldId id="906" r:id="rId18"/>
    <p:sldId id="905" r:id="rId19"/>
    <p:sldId id="908" r:id="rId20"/>
    <p:sldId id="851" r:id="rId21"/>
    <p:sldId id="866" r:id="rId22"/>
    <p:sldId id="869" r:id="rId23"/>
    <p:sldId id="870" r:id="rId24"/>
    <p:sldId id="871" r:id="rId25"/>
    <p:sldId id="863" r:id="rId26"/>
    <p:sldId id="864" r:id="rId27"/>
    <p:sldId id="856" r:id="rId28"/>
    <p:sldId id="854" r:id="rId29"/>
    <p:sldId id="858" r:id="rId30"/>
    <p:sldId id="867" r:id="rId31"/>
    <p:sldId id="1529" r:id="rId32"/>
    <p:sldId id="860" r:id="rId33"/>
    <p:sldId id="857" r:id="rId34"/>
    <p:sldId id="874" r:id="rId35"/>
    <p:sldId id="875" r:id="rId36"/>
    <p:sldId id="892" r:id="rId37"/>
    <p:sldId id="888" r:id="rId38"/>
    <p:sldId id="893" r:id="rId39"/>
    <p:sldId id="889" r:id="rId40"/>
    <p:sldId id="890" r:id="rId41"/>
    <p:sldId id="891" r:id="rId42"/>
    <p:sldId id="877" r:id="rId43"/>
    <p:sldId id="898" r:id="rId44"/>
    <p:sldId id="1519" r:id="rId45"/>
    <p:sldId id="1520" r:id="rId46"/>
    <p:sldId id="1521" r:id="rId47"/>
    <p:sldId id="1525" r:id="rId48"/>
    <p:sldId id="1526" r:id="rId49"/>
    <p:sldId id="1522" r:id="rId50"/>
    <p:sldId id="901" r:id="rId51"/>
    <p:sldId id="900" r:id="rId52"/>
    <p:sldId id="902" r:id="rId53"/>
    <p:sldId id="903" r:id="rId54"/>
    <p:sldId id="1528" r:id="rId55"/>
    <p:sldId id="1527" r:id="rId5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Content" id="{92BC1B16-168F-4618-9E02-65AAA3F4B285}">
          <p14:sldIdLst>
            <p14:sldId id="393"/>
            <p14:sldId id="259"/>
            <p14:sldId id="894"/>
            <p14:sldId id="675"/>
            <p14:sldId id="676"/>
            <p14:sldId id="848"/>
            <p14:sldId id="840"/>
            <p14:sldId id="841"/>
            <p14:sldId id="850"/>
            <p14:sldId id="868"/>
            <p14:sldId id="884"/>
            <p14:sldId id="906"/>
            <p14:sldId id="905"/>
            <p14:sldId id="908"/>
            <p14:sldId id="851"/>
            <p14:sldId id="866"/>
            <p14:sldId id="869"/>
            <p14:sldId id="870"/>
            <p14:sldId id="871"/>
            <p14:sldId id="863"/>
            <p14:sldId id="864"/>
            <p14:sldId id="856"/>
            <p14:sldId id="854"/>
            <p14:sldId id="858"/>
            <p14:sldId id="867"/>
            <p14:sldId id="1529"/>
            <p14:sldId id="860"/>
            <p14:sldId id="857"/>
            <p14:sldId id="874"/>
            <p14:sldId id="875"/>
            <p14:sldId id="892"/>
            <p14:sldId id="888"/>
            <p14:sldId id="893"/>
            <p14:sldId id="889"/>
            <p14:sldId id="890"/>
            <p14:sldId id="891"/>
            <p14:sldId id="877"/>
            <p14:sldId id="898"/>
            <p14:sldId id="1519"/>
            <p14:sldId id="1520"/>
            <p14:sldId id="1521"/>
            <p14:sldId id="1525"/>
            <p14:sldId id="1526"/>
            <p14:sldId id="1522"/>
            <p14:sldId id="901"/>
            <p14:sldId id="900"/>
            <p14:sldId id="902"/>
            <p14:sldId id="903"/>
            <p14:sldId id="1528"/>
            <p14:sldId id="1527"/>
          </p14:sldIdLst>
        </p14:section>
        <p14:section name="Appendix: Image Descriptions for Unsighted Students" id="{4F38112B-1D1C-4B3E-9945-02BD90C2C0C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408">
          <p15:clr>
            <a:srgbClr val="A4A3A4"/>
          </p15:clr>
        </p15:guide>
        <p15:guide id="2" orient="horz" pos="3600">
          <p15:clr>
            <a:srgbClr val="A4A3A4"/>
          </p15:clr>
        </p15:guide>
        <p15:guide id="3" orient="horz" pos="912" userDrawn="1">
          <p15:clr>
            <a:srgbClr val="A4A3A4"/>
          </p15:clr>
        </p15:guide>
        <p15:guide id="4" orient="horz" pos="3360">
          <p15:clr>
            <a:srgbClr val="A4A3A4"/>
          </p15:clr>
        </p15:guide>
        <p15:guide id="5" pos="5616">
          <p15:clr>
            <a:srgbClr val="A4A3A4"/>
          </p15:clr>
        </p15:guide>
        <p15:guide id="6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9900"/>
    <a:srgbClr val="000066"/>
    <a:srgbClr val="E6E6E5"/>
    <a:srgbClr val="FFFFFF"/>
    <a:srgbClr val="14AAFF"/>
    <a:srgbClr val="0F6FC6"/>
    <a:srgbClr val="487FB0"/>
    <a:srgbClr val="04617B"/>
    <a:srgbClr val="E1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81579" autoAdjust="0"/>
  </p:normalViewPr>
  <p:slideViewPr>
    <p:cSldViewPr>
      <p:cViewPr varScale="1">
        <p:scale>
          <a:sx n="69" d="100"/>
          <a:sy n="69" d="100"/>
        </p:scale>
        <p:origin x="1026" y="96"/>
      </p:cViewPr>
      <p:guideLst>
        <p:guide orient="horz" pos="3408"/>
        <p:guide orient="horz" pos="3600"/>
        <p:guide orient="horz" pos="912"/>
        <p:guide orient="horz" pos="3360"/>
        <p:guide pos="5616"/>
        <p:guide pos="4320"/>
      </p:guideLst>
    </p:cSldViewPr>
  </p:slideViewPr>
  <p:outlineViewPr>
    <p:cViewPr>
      <p:scale>
        <a:sx n="33" d="100"/>
        <a:sy n="33" d="100"/>
      </p:scale>
      <p:origin x="0" y="-78538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4" tIns="48327" rIns="96654" bIns="4832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54" tIns="48327" rIns="96654" bIns="48327" rtlCol="0"/>
          <a:lstStyle>
            <a:lvl1pPr algn="r">
              <a:defRPr sz="1300"/>
            </a:lvl1pPr>
          </a:lstStyle>
          <a:p>
            <a:fld id="{6724CCBF-31CF-4FCA-A5B4-50142834420A}" type="datetimeFigureOut">
              <a:rPr lang="en-US" smtClean="0"/>
              <a:t>12/12/2023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4" tIns="48327" rIns="96654" bIns="4832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54" tIns="48327" rIns="96654" bIns="48327" rtlCol="0" anchor="b"/>
          <a:lstStyle>
            <a:lvl1pPr algn="r">
              <a:defRPr sz="1300"/>
            </a:lvl1pPr>
          </a:lstStyle>
          <a:p>
            <a:fld id="{E6895618-5249-4F12-80E4-2F3A0FD18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110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54" tIns="48327" rIns="96654" bIns="4832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1727"/>
          </a:xfrm>
          <a:prstGeom prst="rect">
            <a:avLst/>
          </a:prstGeom>
        </p:spPr>
        <p:txBody>
          <a:bodyPr vert="horz" lIns="96654" tIns="48327" rIns="96654" bIns="48327" rtlCol="0"/>
          <a:lstStyle>
            <a:lvl1pPr algn="r">
              <a:defRPr sz="1300"/>
            </a:lvl1pPr>
          </a:lstStyle>
          <a:p>
            <a:fld id="{0D84B720-C9F6-4BFC-BC5C-B1B8D70204DA}" type="datetimeFigureOut">
              <a:rPr lang="en-US" smtClean="0"/>
              <a:t>12/12/2023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8600" y="1200150"/>
            <a:ext cx="431800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4" tIns="48327" rIns="96654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</p:spPr>
        <p:txBody>
          <a:bodyPr vert="horz" lIns="96654" tIns="48327" rIns="96654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54" tIns="48327" rIns="96654" bIns="4832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1726"/>
          </a:xfrm>
          <a:prstGeom prst="rect">
            <a:avLst/>
          </a:prstGeom>
        </p:spPr>
        <p:txBody>
          <a:bodyPr vert="horz" lIns="96654" tIns="48327" rIns="96654" bIns="48327" rtlCol="0" anchor="b"/>
          <a:lstStyle>
            <a:lvl1pPr algn="r">
              <a:defRPr sz="1300"/>
            </a:lvl1pPr>
          </a:lstStyle>
          <a:p>
            <a:fld id="{5D003D02-7E89-4EBF-B123-9C334E1BFE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0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8D649E-3EA1-4334-8361-1C220C3032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810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20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860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15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19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802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602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13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190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23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890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06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4170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4340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84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568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456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9717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281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897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01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06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891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058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683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9722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6676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2125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765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1104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3270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614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842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972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177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8752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445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25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063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353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0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300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35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n-lt"/>
                <a:cs typeface="Arial" panose="020B0604020202020204" pitchFamily="34" charset="0"/>
              </a:defRPr>
            </a:lvl2pPr>
            <a:lvl3pPr marL="822960" indent="-274320">
              <a:spcBef>
                <a:spcPts val="0"/>
              </a:spcBef>
              <a:spcAft>
                <a:spcPts val="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n-lt"/>
                <a:cs typeface="Arial" panose="020B0604020202020204" pitchFamily="34" charset="0"/>
              </a:defRPr>
            </a:lvl3pPr>
            <a:lvl4pPr marL="1188720" indent="-274320">
              <a:spcBef>
                <a:spcPts val="0"/>
              </a:spcBef>
              <a:spcAft>
                <a:spcPts val="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4pPr>
            <a:lvl5pPr marL="155448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4675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62655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1940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27324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750556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357063" y="59960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20792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502643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85390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916435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467512" y="5081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157950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246929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0E394-3CCF-4D8E-A2B7-B551A2B7F09E}" type="slidenum">
              <a:rPr lang="en-C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8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2E730-A56A-4A90-B7A2-091596201BA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8153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-228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AC90E-AA3C-4920-B8DA-428DB0B508D6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417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362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n-lt"/>
                <a:cs typeface="Arial" panose="020B0604020202020204" pitchFamily="34" charset="0"/>
              </a:defRPr>
            </a:lvl2pPr>
            <a:lvl3pPr marL="822960" indent="-274320">
              <a:spcBef>
                <a:spcPts val="0"/>
              </a:spcBef>
              <a:spcAft>
                <a:spcPts val="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n-lt"/>
                <a:cs typeface="Arial" panose="020B0604020202020204" pitchFamily="34" charset="0"/>
              </a:defRPr>
            </a:lvl3pPr>
            <a:lvl4pPr marL="1188720" indent="-274320">
              <a:spcBef>
                <a:spcPts val="0"/>
              </a:spcBef>
              <a:spcAft>
                <a:spcPts val="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4pPr>
            <a:lvl5pPr marL="155448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4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3" name="Photo Credit"/>
          <p:cNvSpPr>
            <a:spLocks noGrp="1"/>
          </p:cNvSpPr>
          <p:nvPr>
            <p:ph type="body" sz="quarter" idx="15" hasCustomPrompt="1"/>
          </p:nvPr>
        </p:nvSpPr>
        <p:spPr>
          <a:xfrm>
            <a:off x="6473952" y="6705599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70476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472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998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1769C-40AF-4832-B122-BFEA4AC7F96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6994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7358D-66FB-4E62-8798-FED9A142BA2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1865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802CB-F476-4635-8122-AFCE02C43F8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21802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B8AD0-9E4E-49D3-980E-95FA40E91C4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34315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F1EDB-6CEA-404E-9E08-8DEDEA7241F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4198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1F225-8262-4185-8A51-E849F53CA22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4979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28209-7262-4000-8420-1B49C2848A65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7044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89CD3-41BF-4EFF-BBB9-930ED3B25692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9983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806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C33DB-C0EC-4BCD-8CFD-E71C2A3003A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0914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0840E-509E-4B1A-AEE8-79880E7B53B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17033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-228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-228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16727-EDBB-4CE1-A297-A16BCE53EE1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686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-228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1D45F-DBF4-4BEB-AD43-046103D5138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60920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ACCED-556A-4D27-8F16-541DEA55C2E6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9480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A5999-C10F-4FFF-8AE4-B6A85CF4BC4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57535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777D9-50D7-4C04-B9A2-FC9813CDAA2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29344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85D80-DD99-41A6-BD96-F9FDC86CFB7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985104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03224-2617-45ED-9065-9DBD42FD0CD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39082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A27E9-E9A6-4986-9BC5-98B997EB3336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989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4515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0E394-3CCF-4D8E-A2B7-B551A2B7F09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68273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6E39A-C8A2-49CC-A4A6-F3AD74A07C7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33026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69453-AA58-45E7-876E-33031613FD5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46101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6C58C-17C5-4F64-B479-0C3510D3FA9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00875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-228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-228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FE8A8-22B9-4AE9-9DFE-04C5FF2F79B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9559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66C8B-1568-4FA8-9E10-1737434DEB7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414832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9E52A-E609-4DBB-A8B1-F9B62A1B57C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82795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FFE8C-87A8-4908-916D-49B645F0888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91481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CC3E5-2826-40B6-B6AF-FE3ACBD734C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63318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5E01D-F22B-44F4-AA78-74B1328DFDE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887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n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n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217932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n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n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306324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n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n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57200" y="394716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n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n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6"/>
          </p:nvPr>
        </p:nvSpPr>
        <p:spPr>
          <a:xfrm>
            <a:off x="457200" y="483108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n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n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7"/>
          </p:nvPr>
        </p:nvSpPr>
        <p:spPr>
          <a:xfrm>
            <a:off x="457200" y="571500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n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n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8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+mn-lt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9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5107265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1F8C6-B39E-4859-AE79-3E098799954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7719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5AF03-9CA0-4962-8F62-70D57257A12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89682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23CDE-6F5B-4242-B5A2-E1B6B6E4CFD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87727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F3D88-B323-433D-82D2-822AF8BEC202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01426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A81D0-7FB6-43E7-84F6-61060593283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92683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EE9D8-709B-4F34-AC03-9BB59599EFE5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62415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8B4A2-59BC-4B2E-9DD5-BA980AD03E6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74428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35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663440" y="12954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214884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663440" y="214884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6"/>
          </p:nvPr>
        </p:nvSpPr>
        <p:spPr>
          <a:xfrm>
            <a:off x="457200" y="300228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7"/>
          </p:nvPr>
        </p:nvSpPr>
        <p:spPr>
          <a:xfrm>
            <a:off x="4663440" y="300228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8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4" name="Content Placeholder 1"/>
          <p:cNvSpPr>
            <a:spLocks noGrp="1"/>
          </p:cNvSpPr>
          <p:nvPr>
            <p:ph idx="20"/>
          </p:nvPr>
        </p:nvSpPr>
        <p:spPr>
          <a:xfrm>
            <a:off x="457200" y="385572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"/>
          <p:cNvSpPr>
            <a:spLocks noGrp="1"/>
          </p:cNvSpPr>
          <p:nvPr>
            <p:ph idx="21"/>
          </p:nvPr>
        </p:nvSpPr>
        <p:spPr>
          <a:xfrm>
            <a:off x="4663440" y="385572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22"/>
          </p:nvPr>
        </p:nvSpPr>
        <p:spPr>
          <a:xfrm>
            <a:off x="457200" y="470916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"/>
          <p:cNvSpPr>
            <a:spLocks noGrp="1"/>
          </p:cNvSpPr>
          <p:nvPr>
            <p:ph idx="23"/>
          </p:nvPr>
        </p:nvSpPr>
        <p:spPr>
          <a:xfrm>
            <a:off x="4663440" y="470916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"/>
          <p:cNvSpPr>
            <a:spLocks noGrp="1"/>
          </p:cNvSpPr>
          <p:nvPr>
            <p:ph idx="24"/>
          </p:nvPr>
        </p:nvSpPr>
        <p:spPr>
          <a:xfrm>
            <a:off x="457200" y="55626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"/>
          <p:cNvSpPr>
            <a:spLocks noGrp="1"/>
          </p:cNvSpPr>
          <p:nvPr>
            <p:ph idx="25"/>
          </p:nvPr>
        </p:nvSpPr>
        <p:spPr>
          <a:xfrm>
            <a:off x="4663440" y="55626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26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3816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latin typeface="+mn-lt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5948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68BA59F-B2B7-43A8-BD3D-92CC992C73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953000" y="129540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D81CCA73-2289-48F6-AD53-A8982796E64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953000" y="1826723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8EB25B95-33AE-4B43-8FC6-82EDB2E3C6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953000" y="2358046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423505E-D007-4C48-A00F-AB0F071AE38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953000" y="2889369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90F8FADA-42BF-478C-ADF1-2C585D34E3C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953000" y="3420692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C3D3B322-7E11-4A74-822F-210C90049E4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953000" y="3952015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A1B973CF-2BB8-478D-AD3C-0D055434637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953000" y="4483338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D454119-E814-45B7-942B-86815A62C09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4953000" y="5014661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EF5640C2-3BCC-40E9-B32F-F1256BC966A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4953000" y="5545984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E08DC7A5-6E88-4B17-B755-094995E3DAD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4953000" y="607731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latin typeface="+mn-lt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462224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68BA59F-B2B7-43A8-BD3D-92CC992C73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2385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D81CCA73-2289-48F6-AD53-A8982796E64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2385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8EB25B95-33AE-4B43-8FC6-82EDB2E3C6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2385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423505E-D007-4C48-A00F-AB0F071AE38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2385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90F8FADA-42BF-478C-ADF1-2C585D34E3C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32385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C3D3B322-7E11-4A74-822F-210C90049E4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2385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A1B973CF-2BB8-478D-AD3C-0D055434637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32385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D454119-E814-45B7-942B-86815A62C09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2385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EF5640C2-3BCC-40E9-B32F-F1256BC966A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32385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E08DC7A5-6E88-4B17-B755-094995E3DAD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2385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084B054C-062B-4A0B-90CB-FAB34B715EB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0198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193C2628-8F0A-47DF-8D62-DF518A540185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0198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2" name="Content Placeholder 1">
            <a:extLst>
              <a:ext uri="{FF2B5EF4-FFF2-40B4-BE49-F238E27FC236}">
                <a16:creationId xmlns:a16="http://schemas.microsoft.com/office/drawing/2014/main" id="{A9D8E977-3271-4B66-BEBB-E23DA98A6589}"/>
              </a:ext>
            </a:extLst>
          </p:cNvPr>
          <p:cNvSpPr>
            <a:spLocks noGrp="1"/>
          </p:cNvSpPr>
          <p:nvPr>
            <p:ph idx="31"/>
          </p:nvPr>
        </p:nvSpPr>
        <p:spPr>
          <a:xfrm>
            <a:off x="60198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3" name="Content Placeholder 1">
            <a:extLst>
              <a:ext uri="{FF2B5EF4-FFF2-40B4-BE49-F238E27FC236}">
                <a16:creationId xmlns:a16="http://schemas.microsoft.com/office/drawing/2014/main" id="{7B7DD5C7-415C-4DA2-91DD-52701754969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60198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00F834A0-64EE-4EEF-A85F-B15443AF59B6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60198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5" name="Content Placeholder 1">
            <a:extLst>
              <a:ext uri="{FF2B5EF4-FFF2-40B4-BE49-F238E27FC236}">
                <a16:creationId xmlns:a16="http://schemas.microsoft.com/office/drawing/2014/main" id="{A5E1AF77-D3A8-4434-A1F9-5E89CE0A2727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60198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5136B46E-83E7-4338-BBAB-3B76E68C4908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60198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7" name="Content Placeholder 1">
            <a:extLst>
              <a:ext uri="{FF2B5EF4-FFF2-40B4-BE49-F238E27FC236}">
                <a16:creationId xmlns:a16="http://schemas.microsoft.com/office/drawing/2014/main" id="{48D2FCF0-3724-46BF-A3BB-A69D7044FA6A}"/>
              </a:ext>
            </a:extLst>
          </p:cNvPr>
          <p:cNvSpPr>
            <a:spLocks noGrp="1"/>
          </p:cNvSpPr>
          <p:nvPr>
            <p:ph idx="36"/>
          </p:nvPr>
        </p:nvSpPr>
        <p:spPr>
          <a:xfrm>
            <a:off x="60198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8" name="Content Placeholder 1">
            <a:extLst>
              <a:ext uri="{FF2B5EF4-FFF2-40B4-BE49-F238E27FC236}">
                <a16:creationId xmlns:a16="http://schemas.microsoft.com/office/drawing/2014/main" id="{A47CA91F-80EE-45AF-B96A-8131EA17326F}"/>
              </a:ext>
            </a:extLst>
          </p:cNvPr>
          <p:cNvSpPr>
            <a:spLocks noGrp="1"/>
          </p:cNvSpPr>
          <p:nvPr>
            <p:ph idx="37"/>
          </p:nvPr>
        </p:nvSpPr>
        <p:spPr>
          <a:xfrm>
            <a:off x="60198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0FECE6AA-FDAF-420D-856A-E818977AE947}"/>
              </a:ext>
            </a:extLst>
          </p:cNvPr>
          <p:cNvSpPr>
            <a:spLocks noGrp="1"/>
          </p:cNvSpPr>
          <p:nvPr>
            <p:ph idx="38"/>
          </p:nvPr>
        </p:nvSpPr>
        <p:spPr>
          <a:xfrm>
            <a:off x="60198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latin typeface="+mn-lt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71513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30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  <p:sldLayoutId id="2147483959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algn="l">
              <a:defRPr/>
            </a:pP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193EE48-ACAA-488B-8E9A-316D9624D3EA}" type="slidenum">
              <a:rPr lang="en-C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2667000" y="4267200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3000" dirty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altLang="en-US" sz="3000" dirty="0">
              <a:solidFill>
                <a:srgbClr val="FFFFFF"/>
              </a:solidFill>
            </a:endParaRP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71EE908-934E-40E6-9395-278202907671}" type="slidenum">
              <a:rPr lang="en-CA" altLang="en-US" sz="1400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</a:pPr>
              <a:t>‹#›</a:t>
            </a:fld>
            <a:endParaRPr lang="en-CA" alt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816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3" r:id="rId1"/>
    <p:sldLayoutId id="2147483985" r:id="rId2"/>
    <p:sldLayoutId id="2147483986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text styles</a:t>
            </a:r>
          </a:p>
          <a:p>
            <a:pPr lvl="1"/>
            <a:r>
              <a:rPr lang="en-CA" altLang="en-US" dirty="0"/>
              <a:t>Second level</a:t>
            </a:r>
          </a:p>
          <a:p>
            <a:pPr lvl="2"/>
            <a:r>
              <a:rPr lang="en-CA" altLang="en-US" dirty="0"/>
              <a:t>Third level</a:t>
            </a:r>
          </a:p>
          <a:p>
            <a:pPr lvl="3"/>
            <a:r>
              <a:rPr lang="en-CA" altLang="en-US" dirty="0"/>
              <a:t>Fourth level</a:t>
            </a:r>
          </a:p>
          <a:p>
            <a:pPr lvl="4"/>
            <a:r>
              <a:rPr lang="en-CA" alt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D0BEDCD-A305-4E47-B6D0-E608F18D276C}" type="slidenum">
              <a:rPr lang="en-CA" smtClean="0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749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0" r:id="rId1"/>
    <p:sldLayoutId id="214748400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0FC9C4BE-664F-4C2C-98A3-F83EA443C28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1031" name="Text Box 8"/>
          <p:cNvSpPr txBox="1">
            <a:spLocks noChangeArrowheads="1"/>
          </p:cNvSpPr>
          <p:nvPr userDrawn="1"/>
        </p:nvSpPr>
        <p:spPr bwMode="auto">
          <a:xfrm>
            <a:off x="2667000" y="4267200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en-US" altLang="en-US" sz="3000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sz="3000" dirty="0"/>
          </a:p>
        </p:txBody>
      </p:sp>
      <p:sp>
        <p:nvSpPr>
          <p:cNvPr id="1032" name="Rectangle 9"/>
          <p:cNvSpPr>
            <a:spLocks noChangeArrowheads="1"/>
          </p:cNvSpPr>
          <p:nvPr userDrawn="1"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E8AEEA39-DF73-48DA-8E2C-1901E9D57C5B}" type="slidenum">
              <a:rPr lang="en-CA" altLang="en-US" sz="1400" smtClean="0"/>
              <a:pPr algn="r" eaLnBrk="1" hangingPunct="1">
                <a:spcBef>
                  <a:spcPct val="0"/>
                </a:spcBef>
                <a:defRPr/>
              </a:pPr>
              <a:t>‹#›</a:t>
            </a:fld>
            <a:endParaRPr lang="en-CA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281265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193EE48-ACAA-488B-8E9A-316D9624D3E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2667000" y="4267200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en-US" sz="3000" dirty="0">
              <a:solidFill>
                <a:schemeClr val="tx1"/>
              </a:solidFill>
            </a:endParaRPr>
          </a:p>
          <a:p>
            <a:pPr algn="ctr" eaLnBrk="1" hangingPunct="1"/>
            <a:endParaRPr lang="en-US" altLang="en-US" sz="3000" dirty="0">
              <a:solidFill>
                <a:schemeClr val="tx1"/>
              </a:solidFill>
            </a:endParaRP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B71EE908-934E-40E6-9395-278202907671}" type="slidenum">
              <a:rPr lang="en-CA" altLang="en-US" sz="1400">
                <a:solidFill>
                  <a:schemeClr val="tx1"/>
                </a:solidFill>
              </a:rPr>
              <a:pPr algn="r" eaLnBrk="1" hangingPunct="1"/>
              <a:t>‹#›</a:t>
            </a:fld>
            <a:endParaRPr lang="en-CA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4920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D0BEDCD-A305-4E47-B6D0-E608F18D276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60490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31.xml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12" Type="http://schemas.openxmlformats.org/officeDocument/2006/relationships/slide" Target="slide2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.jpeg"/><Relationship Id="rId11" Type="http://schemas.openxmlformats.org/officeDocument/2006/relationships/slide" Target="slide15.xml"/><Relationship Id="rId5" Type="http://schemas.openxmlformats.org/officeDocument/2006/relationships/image" Target="../media/image2.png"/><Relationship Id="rId15" Type="http://schemas.openxmlformats.org/officeDocument/2006/relationships/image" Target="../media/image5.jpeg"/><Relationship Id="rId10" Type="http://schemas.openxmlformats.org/officeDocument/2006/relationships/slide" Target="slide6.xml"/><Relationship Id="rId4" Type="http://schemas.openxmlformats.org/officeDocument/2006/relationships/image" Target="../media/image1.wmf"/><Relationship Id="rId9" Type="http://schemas.openxmlformats.org/officeDocument/2006/relationships/slide" Target="slide4.xml"/><Relationship Id="rId14" Type="http://schemas.openxmlformats.org/officeDocument/2006/relationships/slide" Target="slide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1.wmf"/><Relationship Id="rId11" Type="http://schemas.openxmlformats.org/officeDocument/2006/relationships/image" Target="../media/image36.jpeg"/><Relationship Id="rId5" Type="http://schemas.openxmlformats.org/officeDocument/2006/relationships/image" Target="../media/image30.wmf"/><Relationship Id="rId10" Type="http://schemas.openxmlformats.org/officeDocument/2006/relationships/image" Target="../media/image35.jpeg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3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0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2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1.wmf"/><Relationship Id="rId7" Type="http://schemas.openxmlformats.org/officeDocument/2006/relationships/image" Target="../media/image30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9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1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5.jpeg"/><Relationship Id="rId4" Type="http://schemas.openxmlformats.org/officeDocument/2006/relationships/image" Target="../media/image4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1588" y="59436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</a:rPr>
              <a:t>Jeff Edmonds</a:t>
            </a:r>
          </a:p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</a:rPr>
              <a:t>York University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 eaLnBrk="1" hangingPunct="1"/>
            <a:endParaRPr lang="en-US" altLang="en-US" dirty="0">
              <a:solidFill>
                <a:schemeClr val="accent2"/>
              </a:solidFill>
            </a:endParaRPr>
          </a:p>
          <a:p>
            <a:pPr eaLnBrk="1" hangingPunct="1"/>
            <a:endParaRPr lang="en-US" altLang="en-US" dirty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7302444" y="6396984"/>
            <a:ext cx="2051164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01" tIns="45717" rIns="274301" bIns="45717" anchor="ctr">
            <a:spAutoFit/>
          </a:bodyPr>
          <a:lstStyle>
            <a:lvl1pPr algn="l" eaLnBrk="0" hangingPunct="0">
              <a:spcBef>
                <a:spcPct val="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EECS 1019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0" y="6399213"/>
            <a:ext cx="19589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274301" tIns="45717" rIns="274301" bIns="45717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Lecture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9" name="Picture 4" descr="http://mathworld.wolfram.com/images/eps-gif/OctahedralGraphEmbeddings_1000.gif">
            <a:extLst>
              <a:ext uri="{FF2B5EF4-FFF2-40B4-BE49-F238E27FC236}">
                <a16:creationId xmlns:a16="http://schemas.microsoft.com/office/drawing/2014/main" id="{6DED88A3-C4EA-4329-85FE-C6869A0FB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9508"/>
            <a:ext cx="3023589" cy="228409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ttp://www.12ahead.com/sites/default/files/styles/article_top_image/public/network.computer.300.fotolia.jpg?itok=t8ZFJQDx">
            <a:extLst>
              <a:ext uri="{FF2B5EF4-FFF2-40B4-BE49-F238E27FC236}">
                <a16:creationId xmlns:a16="http://schemas.microsoft.com/office/drawing/2014/main" id="{98DE1313-18C5-4EA5-89DE-F35F76561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8" y="3039716"/>
            <a:ext cx="3411035" cy="191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.tilman.de/uni/ws03/alp/gerichtetergraph.gif">
            <a:extLst>
              <a:ext uri="{FF2B5EF4-FFF2-40B4-BE49-F238E27FC236}">
                <a16:creationId xmlns:a16="http://schemas.microsoft.com/office/drawing/2014/main" id="{13A7C2A3-530C-4675-A735-F411C81CC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9" y="316257"/>
            <a:ext cx="2614281" cy="256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DA5ED137-2353-F3F3-6055-E82A5E1FF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763012"/>
            <a:ext cx="306526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8" action="ppaction://hlinksldjump"/>
              </a:rPr>
              <a:t>Nodes &amp; Edges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eaLnBrk="1" fontAlgn="base" hangingPunct="1">
              <a:spcAft>
                <a:spcPct val="0"/>
              </a:spcAft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9" action="ppaction://hlinksldjump"/>
              </a:rPr>
              <a:t>Applications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eaLnBrk="1" fontAlgn="base" hangingPunct="1">
              <a:spcAft>
                <a:spcPct val="0"/>
              </a:spcAft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10" action="ppaction://hlinksldjump"/>
              </a:rPr>
              <a:t>Definitions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eaLnBrk="1" fontAlgn="base" hangingPunct="1">
              <a:spcAft>
                <a:spcPct val="0"/>
              </a:spcAft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11" action="ppaction://hlinksldjump"/>
              </a:rPr>
              <a:t>Types of Graphs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eaLnBrk="1" fontAlgn="base" hangingPunct="1">
              <a:spcAft>
                <a:spcPct val="0"/>
              </a:spcAft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12" action="ppaction://hlinksldjump"/>
              </a:rPr>
              <a:t>Bipartite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eaLnBrk="1" fontAlgn="base" hangingPunct="1">
              <a:spcAft>
                <a:spcPct val="0"/>
              </a:spcAft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13" action="ppaction://hlinksldjump"/>
              </a:rPr>
              <a:t>Eulerian Path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eaLnBrk="1" fontAlgn="base" hangingPunct="1">
              <a:spcAft>
                <a:spcPct val="0"/>
              </a:spcAft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14" action="ppaction://hlinksldjump"/>
              </a:rPr>
              <a:t>Easy vs Hard Problems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" name="Picture 13" descr="IMGP2232">
            <a:extLst>
              <a:ext uri="{FF2B5EF4-FFF2-40B4-BE49-F238E27FC236}">
                <a16:creationId xmlns:a16="http://schemas.microsoft.com/office/drawing/2014/main" id="{890CAD69-378B-BD1D-C8FB-1C03B89E1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532" y="4017337"/>
            <a:ext cx="1388268" cy="19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B223354-2A96-D302-A7EA-9ACE8C54CDEE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Graphs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9372600" cy="60198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atin typeface="+mj-lt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tx2"/>
                </a:solidFill>
                <a:latin typeface="+mj-lt"/>
              </a:rPr>
              <a:t>Subgraph:</a:t>
            </a:r>
            <a:r>
              <a:rPr lang="en-US" dirty="0">
                <a:latin typeface="+mj-lt"/>
              </a:rPr>
              <a:t> G</a:t>
            </a:r>
            <a:r>
              <a:rPr lang="el-GR" alt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dirty="0">
                <a:latin typeface="+mj-lt"/>
              </a:rPr>
              <a:t>G </a:t>
            </a:r>
          </a:p>
          <a:p>
            <a:pPr eaLnBrk="1" hangingPunct="1"/>
            <a:r>
              <a:rPr lang="en-US" dirty="0">
                <a:latin typeface="+mj-lt"/>
              </a:rPr>
              <a:t>A subset of vertices and edges</a:t>
            </a:r>
          </a:p>
          <a:p>
            <a:pPr eaLnBrk="1" hangingPunct="1"/>
            <a:r>
              <a:rPr lang="en-US" dirty="0">
                <a:latin typeface="+mj-lt"/>
              </a:rPr>
              <a:t>Delete vertex </a:t>
            </a:r>
            <a:r>
              <a:rPr lang="el-GR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CA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delete its </a:t>
            </a:r>
            <a:r>
              <a:rPr lang="en-US" altLang="en-US" dirty="0">
                <a:latin typeface="+mj-lt"/>
                <a:sym typeface="Symbol" panose="05050102010706020507" pitchFamily="18" charset="2"/>
              </a:rPr>
              <a:t>e</a:t>
            </a:r>
            <a:r>
              <a:rPr lang="en-US" dirty="0">
                <a:latin typeface="+mj-lt"/>
              </a:rPr>
              <a:t>dges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C6572-9ED1-ADD3-0751-09BA509D47D3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Definitions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7B3AFE-296E-0D09-DCD2-3B9194F62224}"/>
              </a:ext>
            </a:extLst>
          </p:cNvPr>
          <p:cNvGrpSpPr/>
          <p:nvPr/>
        </p:nvGrpSpPr>
        <p:grpSpPr>
          <a:xfrm>
            <a:off x="5117187" y="762000"/>
            <a:ext cx="3505200" cy="1371600"/>
            <a:chOff x="5105400" y="2362200"/>
            <a:chExt cx="3505200" cy="1371600"/>
          </a:xfrm>
        </p:grpSpPr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8B253DA5-64A6-0B79-342F-372E547D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00" y="3276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2F2B20"/>
                  </a:solidFill>
                  <a:latin typeface="Tahoma" charset="0"/>
                  <a:ea typeface="ＭＳ Ｐゴシック" charset="0"/>
                </a:rPr>
                <a:t>c</a:t>
              </a:r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55D4B1CB-B400-5298-E75B-7D4106053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3276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2F2B20"/>
                  </a:solidFill>
                  <a:latin typeface="Tahoma" charset="0"/>
                  <a:ea typeface="ＭＳ Ｐゴシック" charset="0"/>
                </a:rPr>
                <a:t>b</a:t>
              </a: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8AB0C88A-CE46-0501-0EE9-355DAAD4F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23622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2F2B20"/>
                  </a:solidFill>
                  <a:latin typeface="Tahoma" charset="0"/>
                  <a:ea typeface="ＭＳ Ｐゴシック" charset="0"/>
                </a:rPr>
                <a:t>a</a:t>
              </a: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52C09390-2BB0-520B-7E50-CE5D23C75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3400" y="3276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2F2B20"/>
                  </a:solidFill>
                  <a:latin typeface="Tahoma" charset="0"/>
                  <a:ea typeface="ＭＳ Ｐゴシック" charset="0"/>
                </a:rPr>
                <a:t>d</a:t>
              </a:r>
            </a:p>
          </p:txBody>
        </p:sp>
        <p:cxnSp>
          <p:nvCxnSpPr>
            <p:cNvPr id="9" name="AutoShape 9">
              <a:extLst>
                <a:ext uri="{FF2B5EF4-FFF2-40B4-BE49-F238E27FC236}">
                  <a16:creationId xmlns:a16="http://schemas.microsoft.com/office/drawing/2014/main" id="{50C7312F-296A-F657-6099-6DA0418DE647}"/>
                </a:ext>
              </a:extLst>
            </p:cNvPr>
            <p:cNvCxnSpPr>
              <a:cxnSpLocks noChangeShapeType="1"/>
              <a:stCxn id="6" idx="3"/>
              <a:endCxn id="5" idx="7"/>
            </p:cNvCxnSpPr>
            <p:nvPr/>
          </p:nvCxnSpPr>
          <p:spPr bwMode="auto">
            <a:xfrm flipH="1">
              <a:off x="5495925" y="27622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12">
              <a:extLst>
                <a:ext uri="{FF2B5EF4-FFF2-40B4-BE49-F238E27FC236}">
                  <a16:creationId xmlns:a16="http://schemas.microsoft.com/office/drawing/2014/main" id="{3FCB786E-4702-348F-D26E-1A9565AA6DA7}"/>
                </a:ext>
              </a:extLst>
            </p:cNvPr>
            <p:cNvCxnSpPr>
              <a:cxnSpLocks noChangeShapeType="1"/>
              <a:stCxn id="4" idx="6"/>
              <a:endCxn id="8" idx="2"/>
            </p:cNvCxnSpPr>
            <p:nvPr/>
          </p:nvCxnSpPr>
          <p:spPr bwMode="auto">
            <a:xfrm>
              <a:off x="7400925" y="3505200"/>
              <a:ext cx="7429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3">
              <a:extLst>
                <a:ext uri="{FF2B5EF4-FFF2-40B4-BE49-F238E27FC236}">
                  <a16:creationId xmlns:a16="http://schemas.microsoft.com/office/drawing/2014/main" id="{93C464CE-11AB-6DA1-FA99-7FE691A958EF}"/>
                </a:ext>
              </a:extLst>
            </p:cNvPr>
            <p:cNvCxnSpPr>
              <a:cxnSpLocks noChangeShapeType="1"/>
              <a:stCxn id="6" idx="5"/>
              <a:endCxn id="4" idx="1"/>
            </p:cNvCxnSpPr>
            <p:nvPr/>
          </p:nvCxnSpPr>
          <p:spPr bwMode="auto">
            <a:xfrm>
              <a:off x="6410325" y="27622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F6CFE32-C262-8CB7-6130-F76072DDACA6}"/>
              </a:ext>
            </a:extLst>
          </p:cNvPr>
          <p:cNvGrpSpPr/>
          <p:nvPr/>
        </p:nvGrpSpPr>
        <p:grpSpPr>
          <a:xfrm>
            <a:off x="5507712" y="1228725"/>
            <a:ext cx="1514475" cy="2333625"/>
            <a:chOff x="5648325" y="1457325"/>
            <a:chExt cx="1514475" cy="2333625"/>
          </a:xfrm>
        </p:grpSpPr>
        <p:cxnSp>
          <p:nvCxnSpPr>
            <p:cNvPr id="17" name="AutoShape 11">
              <a:extLst>
                <a:ext uri="{FF2B5EF4-FFF2-40B4-BE49-F238E27FC236}">
                  <a16:creationId xmlns:a16="http://schemas.microsoft.com/office/drawing/2014/main" id="{069A8642-5EF1-FF83-D6B4-B9CAF67773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562725" y="23050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4">
              <a:extLst>
                <a:ext uri="{FF2B5EF4-FFF2-40B4-BE49-F238E27FC236}">
                  <a16:creationId xmlns:a16="http://schemas.microsoft.com/office/drawing/2014/main" id="{6700083C-6846-CD9E-28DF-D25E8330BE6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00800" y="1457325"/>
              <a:ext cx="0" cy="13525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6">
              <a:extLst>
                <a:ext uri="{FF2B5EF4-FFF2-40B4-BE49-F238E27FC236}">
                  <a16:creationId xmlns:a16="http://schemas.microsoft.com/office/drawing/2014/main" id="{DE7F9FE8-165A-7744-581D-D5F0556D26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62725" y="3219450"/>
              <a:ext cx="600075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0">
              <a:extLst>
                <a:ext uri="{FF2B5EF4-FFF2-40B4-BE49-F238E27FC236}">
                  <a16:creationId xmlns:a16="http://schemas.microsoft.com/office/drawing/2014/main" id="{1089B314-6C71-ABE4-8BF3-F785FE8B08A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648325" y="23050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Oval 7">
            <a:extLst>
              <a:ext uri="{FF2B5EF4-FFF2-40B4-BE49-F238E27FC236}">
                <a16:creationId xmlns:a16="http://schemas.microsoft.com/office/drawing/2014/main" id="{B32D32CF-BC03-7852-5AA3-19F60EA2D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1587" y="25908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2F2B20"/>
                </a:solidFill>
                <a:latin typeface="Tahoma" charset="0"/>
                <a:ea typeface="ＭＳ Ｐゴシック" charset="0"/>
              </a:rPr>
              <a:t>e</a:t>
            </a:r>
          </a:p>
        </p:txBody>
      </p:sp>
      <p:sp>
        <p:nvSpPr>
          <p:cNvPr id="27" name="Oval 15">
            <a:extLst>
              <a:ext uri="{FF2B5EF4-FFF2-40B4-BE49-F238E27FC236}">
                <a16:creationId xmlns:a16="http://schemas.microsoft.com/office/drawing/2014/main" id="{2FE9D95A-2A77-A4B1-994F-5E10407DE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5512" y="35052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2F2B20"/>
                </a:solidFill>
                <a:latin typeface="Tahoma" charset="0"/>
                <a:ea typeface="ＭＳ Ｐゴシック" charset="0"/>
              </a:rPr>
              <a:t>f</a:t>
            </a:r>
          </a:p>
        </p:txBody>
      </p:sp>
      <p:cxnSp>
        <p:nvCxnSpPr>
          <p:cNvPr id="29" name="AutoShape 17">
            <a:extLst>
              <a:ext uri="{FF2B5EF4-FFF2-40B4-BE49-F238E27FC236}">
                <a16:creationId xmlns:a16="http://schemas.microsoft.com/office/drawing/2014/main" id="{5A9210C8-30C9-6DA3-0567-0A2B8AE3CEC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74587" y="2143125"/>
            <a:ext cx="9525" cy="13525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6377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7" grpId="0" animBg="1"/>
      <p:bldP spid="27" grpId="1" animBg="1"/>
      <p:bldP spid="27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DC793A-C1AE-4ADF-ABEC-57CE67FEC521}"/>
              </a:ext>
            </a:extLst>
          </p:cNvPr>
          <p:cNvSpPr txBox="1">
            <a:spLocks/>
          </p:cNvSpPr>
          <p:nvPr/>
        </p:nvSpPr>
        <p:spPr>
          <a:xfrm>
            <a:off x="8382000" y="6700887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A6AB7-ED92-4CC2-895B-E46908831F7A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9372600" cy="6019800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None/>
            </a:pPr>
            <a:endParaRPr lang="en-US" dirty="0"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chemeClr val="tx2"/>
                </a:solidFill>
                <a:latin typeface="+mj-lt"/>
              </a:rPr>
              <a:t>Path: </a:t>
            </a:r>
            <a:r>
              <a:rPr lang="en-US" dirty="0">
                <a:latin typeface="+mj-lt"/>
              </a:rPr>
              <a:t>Sequence of vertices </a:t>
            </a:r>
            <a:br>
              <a:rPr lang="en-US" dirty="0">
                <a:latin typeface="+mj-lt"/>
              </a:rPr>
            </a:b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Path = 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CA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CA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CA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CA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,…,</a:t>
            </a: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CA" baseline="-250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endParaRPr lang="en-US" dirty="0">
              <a:solidFill>
                <a:srgbClr val="FFC000"/>
              </a:solidFill>
              <a:latin typeface="+mj-lt"/>
            </a:endParaRPr>
          </a:p>
          <a:p>
            <a:pPr marL="42862" indent="0"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∀</a:t>
            </a: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[0,r-1] </a:t>
            </a: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{v</a:t>
            </a:r>
            <a:r>
              <a:rPr lang="en-US" baseline="-250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i+1</a:t>
            </a: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}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</a:p>
          <a:p>
            <a:pPr marL="42862" indent="0"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rgbClr val="FFC000"/>
                </a:solidFill>
                <a:latin typeface="+mj-lt"/>
              </a:rPr>
              <a:t>   r+1 </a:t>
            </a:r>
            <a:r>
              <a:rPr lang="en-US" dirty="0">
                <a:latin typeface="+mj-lt"/>
              </a:rPr>
              <a:t>nodes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and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 r </a:t>
            </a:r>
            <a:r>
              <a:rPr lang="en-US" dirty="0">
                <a:latin typeface="+mj-lt"/>
              </a:rPr>
              <a:t>edges.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Is there a path from a to a?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  Yes: r = 0. </a:t>
            </a:r>
            <a:r>
              <a:rPr lang="en-US" dirty="0">
                <a:solidFill>
                  <a:srgbClr val="FFC000"/>
                </a:solidFill>
                <a:cs typeface="Times New Roman" panose="02020603050405020304" pitchFamily="18" charset="0"/>
              </a:rPr>
              <a:t>Path =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dirty="0">
                <a:sym typeface="Symbol" panose="05050102010706020507" pitchFamily="18" charset="2"/>
              </a:rPr>
              <a:t>. </a:t>
            </a:r>
            <a:r>
              <a:rPr lang="en-CA" dirty="0"/>
              <a:t>no edges.</a:t>
            </a:r>
            <a:endParaRPr lang="en-US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C6572-9ED1-ADD3-0751-09BA509D47D3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Definitions</a:t>
            </a:r>
          </a:p>
        </p:txBody>
      </p:sp>
      <p:sp>
        <p:nvSpPr>
          <p:cNvPr id="60" name="Freeform 30">
            <a:extLst>
              <a:ext uri="{FF2B5EF4-FFF2-40B4-BE49-F238E27FC236}">
                <a16:creationId xmlns:a16="http://schemas.microsoft.com/office/drawing/2014/main" id="{DE993721-120D-7EB0-2A76-2829BDB2F3BB}"/>
              </a:ext>
            </a:extLst>
          </p:cNvPr>
          <p:cNvSpPr>
            <a:spLocks/>
          </p:cNvSpPr>
          <p:nvPr/>
        </p:nvSpPr>
        <p:spPr bwMode="auto">
          <a:xfrm>
            <a:off x="5583912" y="1304925"/>
            <a:ext cx="1515150" cy="2069929"/>
          </a:xfrm>
          <a:custGeom>
            <a:avLst/>
            <a:gdLst>
              <a:gd name="T0" fmla="*/ 742950 w 989"/>
              <a:gd name="T1" fmla="*/ 0 h 1354"/>
              <a:gd name="T2" fmla="*/ 819150 w 989"/>
              <a:gd name="T3" fmla="*/ 1352550 h 1354"/>
              <a:gd name="T4" fmla="*/ 1476375 w 989"/>
              <a:gd name="T5" fmla="*/ 2057400 h 1354"/>
              <a:gd name="T6" fmla="*/ 1381125 w 989"/>
              <a:gd name="T7" fmla="*/ 800100 h 1354"/>
              <a:gd name="T8" fmla="*/ 695325 w 989"/>
              <a:gd name="T9" fmla="*/ 1276350 h 1354"/>
              <a:gd name="T10" fmla="*/ 0 w 989"/>
              <a:gd name="T11" fmla="*/ 762000 h 13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89"/>
              <a:gd name="T19" fmla="*/ 0 h 1354"/>
              <a:gd name="T20" fmla="*/ 989 w 989"/>
              <a:gd name="T21" fmla="*/ 1354 h 1354"/>
              <a:gd name="connsiteX0" fmla="*/ 4732 w 9695"/>
              <a:gd name="connsiteY0" fmla="*/ 0 h 9628"/>
              <a:gd name="connsiteX1" fmla="*/ 5217 w 9695"/>
              <a:gd name="connsiteY1" fmla="*/ 6292 h 9628"/>
              <a:gd name="connsiteX2" fmla="*/ 9403 w 9695"/>
              <a:gd name="connsiteY2" fmla="*/ 9572 h 9628"/>
              <a:gd name="connsiteX3" fmla="*/ 8797 w 9695"/>
              <a:gd name="connsiteY3" fmla="*/ 3722 h 9628"/>
              <a:gd name="connsiteX4" fmla="*/ 4429 w 9695"/>
              <a:gd name="connsiteY4" fmla="*/ 5672 h 9628"/>
              <a:gd name="connsiteX5" fmla="*/ 0 w 9695"/>
              <a:gd name="connsiteY5" fmla="*/ 3545 h 9628"/>
              <a:gd name="connsiteX0" fmla="*/ 4881 w 9954"/>
              <a:gd name="connsiteY0" fmla="*/ 0 h 10002"/>
              <a:gd name="connsiteX1" fmla="*/ 6007 w 9954"/>
              <a:gd name="connsiteY1" fmla="*/ 6581 h 10002"/>
              <a:gd name="connsiteX2" fmla="*/ 9699 w 9954"/>
              <a:gd name="connsiteY2" fmla="*/ 9942 h 10002"/>
              <a:gd name="connsiteX3" fmla="*/ 9074 w 9954"/>
              <a:gd name="connsiteY3" fmla="*/ 3866 h 10002"/>
              <a:gd name="connsiteX4" fmla="*/ 4568 w 9954"/>
              <a:gd name="connsiteY4" fmla="*/ 5891 h 10002"/>
              <a:gd name="connsiteX5" fmla="*/ 0 w 9954"/>
              <a:gd name="connsiteY5" fmla="*/ 3682 h 1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4" h="10002">
                <a:moveTo>
                  <a:pt x="4881" y="0"/>
                </a:moveTo>
                <a:cubicBezTo>
                  <a:pt x="4954" y="1090"/>
                  <a:pt x="5205" y="4924"/>
                  <a:pt x="6007" y="6581"/>
                </a:cubicBezTo>
                <a:cubicBezTo>
                  <a:pt x="6811" y="8239"/>
                  <a:pt x="9188" y="10394"/>
                  <a:pt x="9699" y="9942"/>
                </a:cubicBezTo>
                <a:cubicBezTo>
                  <a:pt x="10210" y="9490"/>
                  <a:pt x="9929" y="4541"/>
                  <a:pt x="9074" y="3866"/>
                </a:cubicBezTo>
                <a:cubicBezTo>
                  <a:pt x="8219" y="3191"/>
                  <a:pt x="6080" y="5922"/>
                  <a:pt x="4568" y="5891"/>
                </a:cubicBezTo>
                <a:cubicBezTo>
                  <a:pt x="3056" y="5860"/>
                  <a:pt x="949" y="4196"/>
                  <a:pt x="0" y="3682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2400" dirty="0">
              <a:solidFill>
                <a:srgbClr val="2F2B20"/>
              </a:solidFill>
              <a:latin typeface="Tahoma" charset="0"/>
              <a:ea typeface="ＭＳ Ｐゴシック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7B3AFE-296E-0D09-DCD2-3B9194F62224}"/>
              </a:ext>
            </a:extLst>
          </p:cNvPr>
          <p:cNvGrpSpPr/>
          <p:nvPr/>
        </p:nvGrpSpPr>
        <p:grpSpPr>
          <a:xfrm>
            <a:off x="5117187" y="762000"/>
            <a:ext cx="3505200" cy="1371600"/>
            <a:chOff x="5105400" y="2362200"/>
            <a:chExt cx="3505200" cy="1371600"/>
          </a:xfrm>
        </p:grpSpPr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8B253DA5-64A6-0B79-342F-372E547D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00" y="3276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2F2B20"/>
                  </a:solidFill>
                  <a:latin typeface="Tahoma" charset="0"/>
                  <a:ea typeface="ＭＳ Ｐゴシック" charset="0"/>
                </a:rPr>
                <a:t>c</a:t>
              </a:r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55D4B1CB-B400-5298-E75B-7D4106053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3276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2F2B20"/>
                  </a:solidFill>
                  <a:latin typeface="Tahoma" charset="0"/>
                  <a:ea typeface="ＭＳ Ｐゴシック" charset="0"/>
                </a:rPr>
                <a:t>b</a:t>
              </a: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8AB0C88A-CE46-0501-0EE9-355DAAD4F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23622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2F2B20"/>
                  </a:solidFill>
                  <a:latin typeface="Tahoma" charset="0"/>
                  <a:ea typeface="ＭＳ Ｐゴシック" charset="0"/>
                </a:rPr>
                <a:t>a</a:t>
              </a: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52C09390-2BB0-520B-7E50-CE5D23C75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3400" y="3276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2F2B20"/>
                  </a:solidFill>
                  <a:latin typeface="Tahoma" charset="0"/>
                  <a:ea typeface="ＭＳ Ｐゴシック" charset="0"/>
                </a:rPr>
                <a:t>d</a:t>
              </a:r>
            </a:p>
          </p:txBody>
        </p:sp>
        <p:cxnSp>
          <p:nvCxnSpPr>
            <p:cNvPr id="9" name="AutoShape 9">
              <a:extLst>
                <a:ext uri="{FF2B5EF4-FFF2-40B4-BE49-F238E27FC236}">
                  <a16:creationId xmlns:a16="http://schemas.microsoft.com/office/drawing/2014/main" id="{50C7312F-296A-F657-6099-6DA0418DE647}"/>
                </a:ext>
              </a:extLst>
            </p:cNvPr>
            <p:cNvCxnSpPr>
              <a:cxnSpLocks noChangeShapeType="1"/>
              <a:stCxn id="6" idx="3"/>
              <a:endCxn id="5" idx="7"/>
            </p:cNvCxnSpPr>
            <p:nvPr/>
          </p:nvCxnSpPr>
          <p:spPr bwMode="auto">
            <a:xfrm flipH="1">
              <a:off x="5495925" y="27622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12">
              <a:extLst>
                <a:ext uri="{FF2B5EF4-FFF2-40B4-BE49-F238E27FC236}">
                  <a16:creationId xmlns:a16="http://schemas.microsoft.com/office/drawing/2014/main" id="{3FCB786E-4702-348F-D26E-1A9565AA6DA7}"/>
                </a:ext>
              </a:extLst>
            </p:cNvPr>
            <p:cNvCxnSpPr>
              <a:cxnSpLocks noChangeShapeType="1"/>
              <a:stCxn id="4" idx="6"/>
              <a:endCxn id="8" idx="2"/>
            </p:cNvCxnSpPr>
            <p:nvPr/>
          </p:nvCxnSpPr>
          <p:spPr bwMode="auto">
            <a:xfrm>
              <a:off x="7400925" y="3505200"/>
              <a:ext cx="7429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3">
              <a:extLst>
                <a:ext uri="{FF2B5EF4-FFF2-40B4-BE49-F238E27FC236}">
                  <a16:creationId xmlns:a16="http://schemas.microsoft.com/office/drawing/2014/main" id="{93C464CE-11AB-6DA1-FA99-7FE691A958EF}"/>
                </a:ext>
              </a:extLst>
            </p:cNvPr>
            <p:cNvCxnSpPr>
              <a:cxnSpLocks noChangeShapeType="1"/>
              <a:stCxn id="6" idx="5"/>
              <a:endCxn id="4" idx="1"/>
            </p:cNvCxnSpPr>
            <p:nvPr/>
          </p:nvCxnSpPr>
          <p:spPr bwMode="auto">
            <a:xfrm>
              <a:off x="6410325" y="27622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F6CFE32-C262-8CB7-6130-F76072DDACA6}"/>
              </a:ext>
            </a:extLst>
          </p:cNvPr>
          <p:cNvGrpSpPr/>
          <p:nvPr/>
        </p:nvGrpSpPr>
        <p:grpSpPr>
          <a:xfrm>
            <a:off x="5507712" y="1228725"/>
            <a:ext cx="1514475" cy="2333625"/>
            <a:chOff x="5648325" y="1457325"/>
            <a:chExt cx="1514475" cy="2333625"/>
          </a:xfrm>
        </p:grpSpPr>
        <p:cxnSp>
          <p:nvCxnSpPr>
            <p:cNvPr id="17" name="AutoShape 11">
              <a:extLst>
                <a:ext uri="{FF2B5EF4-FFF2-40B4-BE49-F238E27FC236}">
                  <a16:creationId xmlns:a16="http://schemas.microsoft.com/office/drawing/2014/main" id="{069A8642-5EF1-FF83-D6B4-B9CAF67773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562725" y="23050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4">
              <a:extLst>
                <a:ext uri="{FF2B5EF4-FFF2-40B4-BE49-F238E27FC236}">
                  <a16:creationId xmlns:a16="http://schemas.microsoft.com/office/drawing/2014/main" id="{6700083C-6846-CD9E-28DF-D25E8330BE6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00800" y="1457325"/>
              <a:ext cx="0" cy="13525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6">
              <a:extLst>
                <a:ext uri="{FF2B5EF4-FFF2-40B4-BE49-F238E27FC236}">
                  <a16:creationId xmlns:a16="http://schemas.microsoft.com/office/drawing/2014/main" id="{DE7F9FE8-165A-7744-581D-D5F0556D26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62725" y="3219450"/>
              <a:ext cx="600075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0">
              <a:extLst>
                <a:ext uri="{FF2B5EF4-FFF2-40B4-BE49-F238E27FC236}">
                  <a16:creationId xmlns:a16="http://schemas.microsoft.com/office/drawing/2014/main" id="{1089B314-6C71-ABE4-8BF3-F785FE8B08A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648325" y="23050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Oval 7">
            <a:extLst>
              <a:ext uri="{FF2B5EF4-FFF2-40B4-BE49-F238E27FC236}">
                <a16:creationId xmlns:a16="http://schemas.microsoft.com/office/drawing/2014/main" id="{B32D32CF-BC03-7852-5AA3-19F60EA2D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1587" y="25908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2F2B20"/>
                </a:solidFill>
                <a:latin typeface="Tahoma" charset="0"/>
                <a:ea typeface="ＭＳ Ｐゴシック" charset="0"/>
              </a:rPr>
              <a:t>e</a:t>
            </a:r>
          </a:p>
        </p:txBody>
      </p:sp>
      <p:sp>
        <p:nvSpPr>
          <p:cNvPr id="27" name="Oval 15">
            <a:extLst>
              <a:ext uri="{FF2B5EF4-FFF2-40B4-BE49-F238E27FC236}">
                <a16:creationId xmlns:a16="http://schemas.microsoft.com/office/drawing/2014/main" id="{2FE9D95A-2A77-A4B1-994F-5E10407DE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5512" y="35052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2F2B20"/>
                </a:solidFill>
                <a:latin typeface="Tahoma" charset="0"/>
                <a:ea typeface="ＭＳ Ｐゴシック" charset="0"/>
              </a:rPr>
              <a:t>f</a:t>
            </a:r>
          </a:p>
        </p:txBody>
      </p:sp>
      <p:cxnSp>
        <p:nvCxnSpPr>
          <p:cNvPr id="29" name="AutoShape 17">
            <a:extLst>
              <a:ext uri="{FF2B5EF4-FFF2-40B4-BE49-F238E27FC236}">
                <a16:creationId xmlns:a16="http://schemas.microsoft.com/office/drawing/2014/main" id="{5A9210C8-30C9-6DA3-0567-0A2B8AE3CEC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74587" y="2143125"/>
            <a:ext cx="9525" cy="13525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7457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DC793A-C1AE-4ADF-ABEC-57CE67FEC521}"/>
              </a:ext>
            </a:extLst>
          </p:cNvPr>
          <p:cNvSpPr txBox="1">
            <a:spLocks/>
          </p:cNvSpPr>
          <p:nvPr/>
        </p:nvSpPr>
        <p:spPr>
          <a:xfrm>
            <a:off x="8382000" y="6700887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A6AB7-ED92-4CC2-895B-E46908831F7A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9372600" cy="6019800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None/>
            </a:pPr>
            <a:endParaRPr lang="en-US" dirty="0"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chemeClr val="tx2"/>
                </a:solidFill>
                <a:latin typeface="+mj-lt"/>
              </a:rPr>
              <a:t>Path: </a:t>
            </a:r>
            <a:r>
              <a:rPr lang="en-US" dirty="0">
                <a:latin typeface="+mj-lt"/>
              </a:rPr>
              <a:t>Sequence of vertices </a:t>
            </a:r>
            <a:br>
              <a:rPr lang="en-US" dirty="0">
                <a:latin typeface="+mj-lt"/>
              </a:rPr>
            </a:b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Path = 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CA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CA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CA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CA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,…,</a:t>
            </a: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CA" baseline="-250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endParaRPr lang="en-US" dirty="0">
              <a:solidFill>
                <a:srgbClr val="FFC000"/>
              </a:solidFill>
              <a:latin typeface="+mj-lt"/>
            </a:endParaRPr>
          </a:p>
          <a:p>
            <a:pPr marL="42862" indent="0"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∀</a:t>
            </a: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[0,r-1] </a:t>
            </a: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{v</a:t>
            </a:r>
            <a:r>
              <a:rPr lang="en-US" baseline="-250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i+1</a:t>
            </a: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}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chemeClr val="tx2"/>
                </a:solidFill>
                <a:latin typeface="+mj-lt"/>
              </a:rPr>
              <a:t>Simple path: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+mj-lt"/>
              </a:rPr>
              <a:t>No vertex or edges is repeated.</a:t>
            </a:r>
            <a:endParaRPr lang="en-US" altLang="en-US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chemeClr val="tx2"/>
                </a:solidFill>
                <a:latin typeface="+mj-lt"/>
              </a:rPr>
              <a:t>Cycle: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+mj-lt"/>
              </a:rPr>
              <a:t>Ends at the beginning.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C6572-9ED1-ADD3-0751-09BA509D47D3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Definitions</a:t>
            </a:r>
          </a:p>
        </p:txBody>
      </p:sp>
      <p:sp>
        <p:nvSpPr>
          <p:cNvPr id="61" name="Freeform 28">
            <a:extLst>
              <a:ext uri="{FF2B5EF4-FFF2-40B4-BE49-F238E27FC236}">
                <a16:creationId xmlns:a16="http://schemas.microsoft.com/office/drawing/2014/main" id="{FEB20CCF-17F2-1AC1-A873-95CE2DC5EE18}"/>
              </a:ext>
            </a:extLst>
          </p:cNvPr>
          <p:cNvSpPr>
            <a:spLocks/>
          </p:cNvSpPr>
          <p:nvPr/>
        </p:nvSpPr>
        <p:spPr bwMode="auto">
          <a:xfrm>
            <a:off x="6517362" y="1123950"/>
            <a:ext cx="1638300" cy="648134"/>
          </a:xfrm>
          <a:custGeom>
            <a:avLst/>
            <a:gdLst>
              <a:gd name="T0" fmla="*/ 0 w 1032"/>
              <a:gd name="T1" fmla="*/ 0 h 464"/>
              <a:gd name="T2" fmla="*/ 733425 w 1032"/>
              <a:gd name="T3" fmla="*/ 628650 h 464"/>
              <a:gd name="T4" fmla="*/ 1638300 w 1032"/>
              <a:gd name="T5" fmla="*/ 647700 h 464"/>
              <a:gd name="T6" fmla="*/ 0 60000 65536"/>
              <a:gd name="T7" fmla="*/ 0 60000 65536"/>
              <a:gd name="T8" fmla="*/ 0 60000 65536"/>
              <a:gd name="T9" fmla="*/ 0 w 1032"/>
              <a:gd name="T10" fmla="*/ 0 h 464"/>
              <a:gd name="T11" fmla="*/ 1032 w 1032"/>
              <a:gd name="T12" fmla="*/ 464 h 464"/>
              <a:gd name="connsiteX0" fmla="*/ 0 w 10000"/>
              <a:gd name="connsiteY0" fmla="*/ 0 h 8799"/>
              <a:gd name="connsiteX1" fmla="*/ 4826 w 10000"/>
              <a:gd name="connsiteY1" fmla="*/ 7629 h 8799"/>
              <a:gd name="connsiteX2" fmla="*/ 10000 w 10000"/>
              <a:gd name="connsiteY2" fmla="*/ 8793 h 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8799">
                <a:moveTo>
                  <a:pt x="0" y="0"/>
                </a:moveTo>
                <a:cubicBezTo>
                  <a:pt x="746" y="1422"/>
                  <a:pt x="3159" y="6164"/>
                  <a:pt x="4826" y="7629"/>
                </a:cubicBezTo>
                <a:cubicBezTo>
                  <a:pt x="6492" y="9095"/>
                  <a:pt x="8847" y="8750"/>
                  <a:pt x="10000" y="8793"/>
                </a:cubicBezTo>
              </a:path>
            </a:pathLst>
          </a:cu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2400" dirty="0">
              <a:solidFill>
                <a:srgbClr val="2F2B2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2" name="Freeform 6">
            <a:extLst>
              <a:ext uri="{FF2B5EF4-FFF2-40B4-BE49-F238E27FC236}">
                <a16:creationId xmlns:a16="http://schemas.microsoft.com/office/drawing/2014/main" id="{FB4DE3D9-8825-7E62-56B0-3D7DB99C0D35}"/>
              </a:ext>
            </a:extLst>
          </p:cNvPr>
          <p:cNvSpPr>
            <a:spLocks/>
          </p:cNvSpPr>
          <p:nvPr/>
        </p:nvSpPr>
        <p:spPr bwMode="auto">
          <a:xfrm>
            <a:off x="5345787" y="1071880"/>
            <a:ext cx="2182813" cy="2652713"/>
          </a:xfrm>
          <a:custGeom>
            <a:avLst/>
            <a:gdLst>
              <a:gd name="T0" fmla="*/ 1209675 w 1375"/>
              <a:gd name="T1" fmla="*/ 57150 h 1671"/>
              <a:gd name="T2" fmla="*/ 1933575 w 1375"/>
              <a:gd name="T3" fmla="*/ 828675 h 1671"/>
              <a:gd name="T4" fmla="*/ 1866900 w 1375"/>
              <a:gd name="T5" fmla="*/ 2647950 h 1671"/>
              <a:gd name="T6" fmla="*/ 38100 w 1375"/>
              <a:gd name="T7" fmla="*/ 800100 h 1671"/>
              <a:gd name="T8" fmla="*/ 723900 w 1375"/>
              <a:gd name="T9" fmla="*/ 0 h 16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5"/>
              <a:gd name="T16" fmla="*/ 0 h 1671"/>
              <a:gd name="T17" fmla="*/ 1375 w 1375"/>
              <a:gd name="T18" fmla="*/ 1671 h 16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5" h="1671">
                <a:moveTo>
                  <a:pt x="762" y="36"/>
                </a:moveTo>
                <a:cubicBezTo>
                  <a:pt x="838" y="117"/>
                  <a:pt x="1149" y="250"/>
                  <a:pt x="1218" y="522"/>
                </a:cubicBezTo>
                <a:cubicBezTo>
                  <a:pt x="1287" y="794"/>
                  <a:pt x="1375" y="1671"/>
                  <a:pt x="1176" y="1668"/>
                </a:cubicBezTo>
                <a:cubicBezTo>
                  <a:pt x="977" y="1665"/>
                  <a:pt x="0" y="798"/>
                  <a:pt x="24" y="504"/>
                </a:cubicBezTo>
                <a:cubicBezTo>
                  <a:pt x="48" y="210"/>
                  <a:pt x="366" y="105"/>
                  <a:pt x="456" y="0"/>
                </a:cubicBezTo>
              </a:path>
            </a:pathLst>
          </a:cu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2400" dirty="0">
              <a:solidFill>
                <a:srgbClr val="2F2B20"/>
              </a:solidFill>
              <a:latin typeface="Tahoma" charset="0"/>
              <a:ea typeface="ＭＳ Ｐゴシック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7B3AFE-296E-0D09-DCD2-3B9194F62224}"/>
              </a:ext>
            </a:extLst>
          </p:cNvPr>
          <p:cNvGrpSpPr/>
          <p:nvPr/>
        </p:nvGrpSpPr>
        <p:grpSpPr>
          <a:xfrm>
            <a:off x="5117187" y="762000"/>
            <a:ext cx="3505200" cy="1371600"/>
            <a:chOff x="5105400" y="2362200"/>
            <a:chExt cx="3505200" cy="1371600"/>
          </a:xfrm>
        </p:grpSpPr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8B253DA5-64A6-0B79-342F-372E547D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00" y="3276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2F2B20"/>
                  </a:solidFill>
                  <a:latin typeface="Tahoma" charset="0"/>
                  <a:ea typeface="ＭＳ Ｐゴシック" charset="0"/>
                </a:rPr>
                <a:t>c</a:t>
              </a:r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55D4B1CB-B400-5298-E75B-7D4106053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3276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2F2B20"/>
                  </a:solidFill>
                  <a:latin typeface="Tahoma" charset="0"/>
                  <a:ea typeface="ＭＳ Ｐゴシック" charset="0"/>
                </a:rPr>
                <a:t>b</a:t>
              </a: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8AB0C88A-CE46-0501-0EE9-355DAAD4F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23622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2F2B20"/>
                  </a:solidFill>
                  <a:latin typeface="Tahoma" charset="0"/>
                  <a:ea typeface="ＭＳ Ｐゴシック" charset="0"/>
                </a:rPr>
                <a:t>a</a:t>
              </a: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52C09390-2BB0-520B-7E50-CE5D23C75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3400" y="3276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2F2B20"/>
                  </a:solidFill>
                  <a:latin typeface="Tahoma" charset="0"/>
                  <a:ea typeface="ＭＳ Ｐゴシック" charset="0"/>
                </a:rPr>
                <a:t>d</a:t>
              </a:r>
            </a:p>
          </p:txBody>
        </p:sp>
        <p:cxnSp>
          <p:nvCxnSpPr>
            <p:cNvPr id="9" name="AutoShape 9">
              <a:extLst>
                <a:ext uri="{FF2B5EF4-FFF2-40B4-BE49-F238E27FC236}">
                  <a16:creationId xmlns:a16="http://schemas.microsoft.com/office/drawing/2014/main" id="{50C7312F-296A-F657-6099-6DA0418DE647}"/>
                </a:ext>
              </a:extLst>
            </p:cNvPr>
            <p:cNvCxnSpPr>
              <a:cxnSpLocks noChangeShapeType="1"/>
              <a:stCxn id="6" idx="3"/>
              <a:endCxn id="5" idx="7"/>
            </p:cNvCxnSpPr>
            <p:nvPr/>
          </p:nvCxnSpPr>
          <p:spPr bwMode="auto">
            <a:xfrm flipH="1">
              <a:off x="5495925" y="27622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12">
              <a:extLst>
                <a:ext uri="{FF2B5EF4-FFF2-40B4-BE49-F238E27FC236}">
                  <a16:creationId xmlns:a16="http://schemas.microsoft.com/office/drawing/2014/main" id="{3FCB786E-4702-348F-D26E-1A9565AA6DA7}"/>
                </a:ext>
              </a:extLst>
            </p:cNvPr>
            <p:cNvCxnSpPr>
              <a:cxnSpLocks noChangeShapeType="1"/>
              <a:stCxn id="4" idx="6"/>
              <a:endCxn id="8" idx="2"/>
            </p:cNvCxnSpPr>
            <p:nvPr/>
          </p:nvCxnSpPr>
          <p:spPr bwMode="auto">
            <a:xfrm>
              <a:off x="7400925" y="3505200"/>
              <a:ext cx="7429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3">
              <a:extLst>
                <a:ext uri="{FF2B5EF4-FFF2-40B4-BE49-F238E27FC236}">
                  <a16:creationId xmlns:a16="http://schemas.microsoft.com/office/drawing/2014/main" id="{93C464CE-11AB-6DA1-FA99-7FE691A958EF}"/>
                </a:ext>
              </a:extLst>
            </p:cNvPr>
            <p:cNvCxnSpPr>
              <a:cxnSpLocks noChangeShapeType="1"/>
              <a:stCxn id="6" idx="5"/>
              <a:endCxn id="4" idx="1"/>
            </p:cNvCxnSpPr>
            <p:nvPr/>
          </p:nvCxnSpPr>
          <p:spPr bwMode="auto">
            <a:xfrm>
              <a:off x="6410325" y="27622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F6CFE32-C262-8CB7-6130-F76072DDACA6}"/>
              </a:ext>
            </a:extLst>
          </p:cNvPr>
          <p:cNvGrpSpPr/>
          <p:nvPr/>
        </p:nvGrpSpPr>
        <p:grpSpPr>
          <a:xfrm>
            <a:off x="5507712" y="1228725"/>
            <a:ext cx="1514475" cy="2333625"/>
            <a:chOff x="5648325" y="1457325"/>
            <a:chExt cx="1514475" cy="2333625"/>
          </a:xfrm>
        </p:grpSpPr>
        <p:cxnSp>
          <p:nvCxnSpPr>
            <p:cNvPr id="17" name="AutoShape 11">
              <a:extLst>
                <a:ext uri="{FF2B5EF4-FFF2-40B4-BE49-F238E27FC236}">
                  <a16:creationId xmlns:a16="http://schemas.microsoft.com/office/drawing/2014/main" id="{069A8642-5EF1-FF83-D6B4-B9CAF67773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562725" y="23050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4">
              <a:extLst>
                <a:ext uri="{FF2B5EF4-FFF2-40B4-BE49-F238E27FC236}">
                  <a16:creationId xmlns:a16="http://schemas.microsoft.com/office/drawing/2014/main" id="{6700083C-6846-CD9E-28DF-D25E8330BE6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00800" y="1457325"/>
              <a:ext cx="0" cy="13525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6">
              <a:extLst>
                <a:ext uri="{FF2B5EF4-FFF2-40B4-BE49-F238E27FC236}">
                  <a16:creationId xmlns:a16="http://schemas.microsoft.com/office/drawing/2014/main" id="{DE7F9FE8-165A-7744-581D-D5F0556D26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62725" y="3219450"/>
              <a:ext cx="600075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0">
              <a:extLst>
                <a:ext uri="{FF2B5EF4-FFF2-40B4-BE49-F238E27FC236}">
                  <a16:creationId xmlns:a16="http://schemas.microsoft.com/office/drawing/2014/main" id="{1089B314-6C71-ABE4-8BF3-F785FE8B08A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648325" y="23050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Oval 7">
            <a:extLst>
              <a:ext uri="{FF2B5EF4-FFF2-40B4-BE49-F238E27FC236}">
                <a16:creationId xmlns:a16="http://schemas.microsoft.com/office/drawing/2014/main" id="{B32D32CF-BC03-7852-5AA3-19F60EA2D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1587" y="25908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2F2B20"/>
                </a:solidFill>
                <a:latin typeface="Tahoma" charset="0"/>
                <a:ea typeface="ＭＳ Ｐゴシック" charset="0"/>
              </a:rPr>
              <a:t>e</a:t>
            </a:r>
          </a:p>
        </p:txBody>
      </p:sp>
      <p:sp>
        <p:nvSpPr>
          <p:cNvPr id="27" name="Oval 15">
            <a:extLst>
              <a:ext uri="{FF2B5EF4-FFF2-40B4-BE49-F238E27FC236}">
                <a16:creationId xmlns:a16="http://schemas.microsoft.com/office/drawing/2014/main" id="{2FE9D95A-2A77-A4B1-994F-5E10407DE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5512" y="35052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2F2B20"/>
                </a:solidFill>
                <a:latin typeface="Tahoma" charset="0"/>
                <a:ea typeface="ＭＳ Ｐゴシック" charset="0"/>
              </a:rPr>
              <a:t>f</a:t>
            </a:r>
          </a:p>
        </p:txBody>
      </p:sp>
      <p:cxnSp>
        <p:nvCxnSpPr>
          <p:cNvPr id="29" name="AutoShape 17">
            <a:extLst>
              <a:ext uri="{FF2B5EF4-FFF2-40B4-BE49-F238E27FC236}">
                <a16:creationId xmlns:a16="http://schemas.microsoft.com/office/drawing/2014/main" id="{5A9210C8-30C9-6DA3-0567-0A2B8AE3CEC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74587" y="2143125"/>
            <a:ext cx="9525" cy="13525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3025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DC793A-C1AE-4ADF-ABEC-57CE67FEC521}"/>
              </a:ext>
            </a:extLst>
          </p:cNvPr>
          <p:cNvSpPr txBox="1">
            <a:spLocks/>
          </p:cNvSpPr>
          <p:nvPr/>
        </p:nvSpPr>
        <p:spPr>
          <a:xfrm>
            <a:off x="8382000" y="6700887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A6AB7-ED92-4CC2-895B-E46908831F7A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9372600" cy="6019800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None/>
            </a:pPr>
            <a:endParaRPr lang="en-US" dirty="0"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chemeClr val="tx2"/>
                </a:solidFill>
                <a:latin typeface="+mj-lt"/>
              </a:rPr>
              <a:t>Path: </a:t>
            </a:r>
            <a:r>
              <a:rPr lang="en-US" dirty="0">
                <a:latin typeface="+mj-lt"/>
              </a:rPr>
              <a:t>Sequence of vertices </a:t>
            </a:r>
            <a:br>
              <a:rPr lang="en-US" dirty="0">
                <a:latin typeface="+mj-lt"/>
              </a:rPr>
            </a:b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Path = 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CA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CA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CA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CA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,…,</a:t>
            </a: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CA" baseline="-250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endParaRPr lang="en-US" dirty="0">
              <a:solidFill>
                <a:srgbClr val="FFC000"/>
              </a:solidFill>
              <a:latin typeface="+mj-lt"/>
            </a:endParaRPr>
          </a:p>
          <a:p>
            <a:pPr marL="42862" indent="0"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∀</a:t>
            </a: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[0,r-1] </a:t>
            </a: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{v</a:t>
            </a:r>
            <a:r>
              <a:rPr lang="en-US" baseline="-250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i+1</a:t>
            </a: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}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chemeClr val="tx2"/>
                </a:solidFill>
                <a:latin typeface="+mj-lt"/>
              </a:rPr>
              <a:t>Connected: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+mj-lt"/>
              </a:rPr>
              <a:t>A pair of vertices are connected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if there is a path between them.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+mj-lt"/>
              </a:rPr>
              <a:t>A subgraph is connected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if every pair of vertices is connected.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Connected Components: </a:t>
            </a:r>
          </a:p>
          <a:p>
            <a:r>
              <a:rPr lang="en-IN" dirty="0"/>
              <a:t>Partition the vertices into connected components</a:t>
            </a:r>
            <a:br>
              <a:rPr lang="en-IN" dirty="0"/>
            </a:br>
            <a:r>
              <a:rPr lang="en-IN" dirty="0"/>
              <a:t>  sets S</a:t>
            </a:r>
            <a:r>
              <a:rPr lang="en-IN" baseline="-25000" dirty="0"/>
              <a:t>1</a:t>
            </a:r>
            <a:r>
              <a:rPr lang="en-IN" dirty="0"/>
              <a:t>, S</a:t>
            </a:r>
            <a:r>
              <a:rPr lang="en-IN" baseline="-25000" dirty="0"/>
              <a:t>2</a:t>
            </a:r>
            <a:r>
              <a:rPr lang="en-IN" dirty="0"/>
              <a:t>, .., S</a:t>
            </a:r>
            <a:r>
              <a:rPr lang="en-IN" baseline="-25000" dirty="0"/>
              <a:t>r</a:t>
            </a:r>
            <a:r>
              <a:rPr lang="en-IN" dirty="0"/>
              <a:t>.</a:t>
            </a:r>
            <a:br>
              <a:rPr lang="en-IN" dirty="0"/>
            </a:br>
            <a:r>
              <a:rPr lang="en-IN" dirty="0"/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C6572-9ED1-ADD3-0751-09BA509D47D3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Definitions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7B3AFE-296E-0D09-DCD2-3B9194F62224}"/>
              </a:ext>
            </a:extLst>
          </p:cNvPr>
          <p:cNvGrpSpPr/>
          <p:nvPr/>
        </p:nvGrpSpPr>
        <p:grpSpPr>
          <a:xfrm>
            <a:off x="5117187" y="762000"/>
            <a:ext cx="3505200" cy="1371600"/>
            <a:chOff x="5105400" y="2362200"/>
            <a:chExt cx="3505200" cy="1371600"/>
          </a:xfrm>
        </p:grpSpPr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8B253DA5-64A6-0B79-342F-372E547D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00" y="3276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2F2B20"/>
                  </a:solidFill>
                  <a:latin typeface="Tahoma" charset="0"/>
                  <a:ea typeface="ＭＳ Ｐゴシック" charset="0"/>
                </a:rPr>
                <a:t>c</a:t>
              </a:r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55D4B1CB-B400-5298-E75B-7D4106053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3276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2F2B20"/>
                  </a:solidFill>
                  <a:latin typeface="Tahoma" charset="0"/>
                  <a:ea typeface="ＭＳ Ｐゴシック" charset="0"/>
                </a:rPr>
                <a:t>b</a:t>
              </a: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8AB0C88A-CE46-0501-0EE9-355DAAD4F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23622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2F2B20"/>
                  </a:solidFill>
                  <a:latin typeface="Tahoma" charset="0"/>
                  <a:ea typeface="ＭＳ Ｐゴシック" charset="0"/>
                </a:rPr>
                <a:t>a</a:t>
              </a: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52C09390-2BB0-520B-7E50-CE5D23C75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3400" y="3276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2F2B20"/>
                  </a:solidFill>
                  <a:latin typeface="Tahoma" charset="0"/>
                  <a:ea typeface="ＭＳ Ｐゴシック" charset="0"/>
                </a:rPr>
                <a:t>d</a:t>
              </a:r>
            </a:p>
          </p:txBody>
        </p:sp>
        <p:cxnSp>
          <p:nvCxnSpPr>
            <p:cNvPr id="9" name="AutoShape 9">
              <a:extLst>
                <a:ext uri="{FF2B5EF4-FFF2-40B4-BE49-F238E27FC236}">
                  <a16:creationId xmlns:a16="http://schemas.microsoft.com/office/drawing/2014/main" id="{50C7312F-296A-F657-6099-6DA0418DE647}"/>
                </a:ext>
              </a:extLst>
            </p:cNvPr>
            <p:cNvCxnSpPr>
              <a:cxnSpLocks noChangeShapeType="1"/>
              <a:stCxn id="6" idx="3"/>
              <a:endCxn id="5" idx="7"/>
            </p:cNvCxnSpPr>
            <p:nvPr/>
          </p:nvCxnSpPr>
          <p:spPr bwMode="auto">
            <a:xfrm flipH="1">
              <a:off x="5495925" y="27622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12">
              <a:extLst>
                <a:ext uri="{FF2B5EF4-FFF2-40B4-BE49-F238E27FC236}">
                  <a16:creationId xmlns:a16="http://schemas.microsoft.com/office/drawing/2014/main" id="{3FCB786E-4702-348F-D26E-1A9565AA6DA7}"/>
                </a:ext>
              </a:extLst>
            </p:cNvPr>
            <p:cNvCxnSpPr>
              <a:cxnSpLocks noChangeShapeType="1"/>
              <a:stCxn id="4" idx="6"/>
              <a:endCxn id="8" idx="2"/>
            </p:cNvCxnSpPr>
            <p:nvPr/>
          </p:nvCxnSpPr>
          <p:spPr bwMode="auto">
            <a:xfrm>
              <a:off x="7400925" y="3505200"/>
              <a:ext cx="7429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3">
              <a:extLst>
                <a:ext uri="{FF2B5EF4-FFF2-40B4-BE49-F238E27FC236}">
                  <a16:creationId xmlns:a16="http://schemas.microsoft.com/office/drawing/2014/main" id="{93C464CE-11AB-6DA1-FA99-7FE691A958EF}"/>
                </a:ext>
              </a:extLst>
            </p:cNvPr>
            <p:cNvCxnSpPr>
              <a:cxnSpLocks noChangeShapeType="1"/>
              <a:stCxn id="6" idx="5"/>
              <a:endCxn id="4" idx="1"/>
            </p:cNvCxnSpPr>
            <p:nvPr/>
          </p:nvCxnSpPr>
          <p:spPr bwMode="auto">
            <a:xfrm>
              <a:off x="6410325" y="27622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F6CFE32-C262-8CB7-6130-F76072DDACA6}"/>
              </a:ext>
            </a:extLst>
          </p:cNvPr>
          <p:cNvGrpSpPr/>
          <p:nvPr/>
        </p:nvGrpSpPr>
        <p:grpSpPr>
          <a:xfrm>
            <a:off x="5507712" y="1228725"/>
            <a:ext cx="1514475" cy="2333625"/>
            <a:chOff x="5648325" y="1457325"/>
            <a:chExt cx="1514475" cy="2333625"/>
          </a:xfrm>
        </p:grpSpPr>
        <p:cxnSp>
          <p:nvCxnSpPr>
            <p:cNvPr id="17" name="AutoShape 11">
              <a:extLst>
                <a:ext uri="{FF2B5EF4-FFF2-40B4-BE49-F238E27FC236}">
                  <a16:creationId xmlns:a16="http://schemas.microsoft.com/office/drawing/2014/main" id="{069A8642-5EF1-FF83-D6B4-B9CAF67773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562725" y="23050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4">
              <a:extLst>
                <a:ext uri="{FF2B5EF4-FFF2-40B4-BE49-F238E27FC236}">
                  <a16:creationId xmlns:a16="http://schemas.microsoft.com/office/drawing/2014/main" id="{6700083C-6846-CD9E-28DF-D25E8330BE6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00800" y="1457325"/>
              <a:ext cx="0" cy="13525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6">
              <a:extLst>
                <a:ext uri="{FF2B5EF4-FFF2-40B4-BE49-F238E27FC236}">
                  <a16:creationId xmlns:a16="http://schemas.microsoft.com/office/drawing/2014/main" id="{DE7F9FE8-165A-7744-581D-D5F0556D26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62725" y="3219450"/>
              <a:ext cx="600075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0">
              <a:extLst>
                <a:ext uri="{FF2B5EF4-FFF2-40B4-BE49-F238E27FC236}">
                  <a16:creationId xmlns:a16="http://schemas.microsoft.com/office/drawing/2014/main" id="{1089B314-6C71-ABE4-8BF3-F785FE8B08A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648325" y="23050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Oval 7">
            <a:extLst>
              <a:ext uri="{FF2B5EF4-FFF2-40B4-BE49-F238E27FC236}">
                <a16:creationId xmlns:a16="http://schemas.microsoft.com/office/drawing/2014/main" id="{B32D32CF-BC03-7852-5AA3-19F60EA2D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1587" y="25908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2F2B20"/>
                </a:solidFill>
                <a:latin typeface="Tahoma" charset="0"/>
                <a:ea typeface="ＭＳ Ｐゴシック" charset="0"/>
              </a:rPr>
              <a:t>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5098ACF-B553-9A5C-9276-F38E7F6521CF}"/>
              </a:ext>
            </a:extLst>
          </p:cNvPr>
          <p:cNvGrpSpPr/>
          <p:nvPr/>
        </p:nvGrpSpPr>
        <p:grpSpPr>
          <a:xfrm>
            <a:off x="6553200" y="3991414"/>
            <a:ext cx="2484437" cy="2671700"/>
            <a:chOff x="6993583" y="3271900"/>
            <a:chExt cx="2484437" cy="2671700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143B2E3-E77E-7716-1A63-5DF0046C0320}"/>
                </a:ext>
              </a:extLst>
            </p:cNvPr>
            <p:cNvGrpSpPr/>
            <p:nvPr/>
          </p:nvGrpSpPr>
          <p:grpSpPr>
            <a:xfrm>
              <a:off x="7705609" y="3657600"/>
              <a:ext cx="1381125" cy="2286000"/>
              <a:chOff x="6019800" y="3276600"/>
              <a:chExt cx="1381125" cy="2286000"/>
            </a:xfrm>
          </p:grpSpPr>
          <p:sp>
            <p:nvSpPr>
              <p:cNvPr id="64" name="Oval 4">
                <a:extLst>
                  <a:ext uri="{FF2B5EF4-FFF2-40B4-BE49-F238E27FC236}">
                    <a16:creationId xmlns:a16="http://schemas.microsoft.com/office/drawing/2014/main" id="{CAB71A18-D278-F4B5-6A97-088E080B69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4200" y="3276600"/>
                <a:ext cx="457200" cy="4572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en-US" sz="2400" dirty="0">
                    <a:solidFill>
                      <a:srgbClr val="2F2B20"/>
                    </a:solidFill>
                    <a:latin typeface="Tahoma" charset="0"/>
                    <a:ea typeface="ＭＳ Ｐゴシック" charset="0"/>
                  </a:rPr>
                  <a:t>x</a:t>
                </a:r>
              </a:p>
            </p:txBody>
          </p:sp>
          <p:sp>
            <p:nvSpPr>
              <p:cNvPr id="67" name="Oval 7">
                <a:extLst>
                  <a:ext uri="{FF2B5EF4-FFF2-40B4-BE49-F238E27FC236}">
                    <a16:creationId xmlns:a16="http://schemas.microsoft.com/office/drawing/2014/main" id="{B57B5F2A-6249-5D94-50B5-E96783BBA8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9800" y="4191000"/>
                <a:ext cx="457200" cy="4572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en-US" sz="2400" dirty="0">
                    <a:solidFill>
                      <a:srgbClr val="2F2B20"/>
                    </a:solidFill>
                    <a:latin typeface="Tahoma" charset="0"/>
                    <a:ea typeface="ＭＳ Ｐゴシック" charset="0"/>
                  </a:rPr>
                  <a:t>y</a:t>
                </a:r>
              </a:p>
            </p:txBody>
          </p:sp>
          <p:cxnSp>
            <p:nvCxnSpPr>
              <p:cNvPr id="71" name="AutoShape 11">
                <a:extLst>
                  <a:ext uri="{FF2B5EF4-FFF2-40B4-BE49-F238E27FC236}">
                    <a16:creationId xmlns:a16="http://schemas.microsoft.com/office/drawing/2014/main" id="{08C9A88C-F2AF-304A-619E-645AB678F4D2}"/>
                  </a:ext>
                </a:extLst>
              </p:cNvPr>
              <p:cNvCxnSpPr>
                <a:cxnSpLocks noChangeShapeType="1"/>
                <a:stCxn id="67" idx="7"/>
                <a:endCxn id="64" idx="3"/>
              </p:cNvCxnSpPr>
              <p:nvPr/>
            </p:nvCxnSpPr>
            <p:spPr bwMode="auto">
              <a:xfrm flipV="1">
                <a:off x="6410325" y="3676650"/>
                <a:ext cx="590550" cy="5715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5" name="Oval 15">
                <a:extLst>
                  <a:ext uri="{FF2B5EF4-FFF2-40B4-BE49-F238E27FC236}">
                    <a16:creationId xmlns:a16="http://schemas.microsoft.com/office/drawing/2014/main" id="{2335072A-3DA5-890C-65CE-9F6DCED6C3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3725" y="5105400"/>
                <a:ext cx="457200" cy="4572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en-US" sz="2400" dirty="0">
                    <a:solidFill>
                      <a:srgbClr val="2F2B20"/>
                    </a:solidFill>
                    <a:latin typeface="Tahoma" charset="0"/>
                    <a:ea typeface="ＭＳ Ｐゴシック" charset="0"/>
                  </a:rPr>
                  <a:t>z</a:t>
                </a:r>
              </a:p>
            </p:txBody>
          </p:sp>
          <p:cxnSp>
            <p:nvCxnSpPr>
              <p:cNvPr id="76" name="AutoShape 16">
                <a:extLst>
                  <a:ext uri="{FF2B5EF4-FFF2-40B4-BE49-F238E27FC236}">
                    <a16:creationId xmlns:a16="http://schemas.microsoft.com/office/drawing/2014/main" id="{6B59EF58-390F-9461-09FF-61A526FEB1F0}"/>
                  </a:ext>
                </a:extLst>
              </p:cNvPr>
              <p:cNvCxnSpPr>
                <a:cxnSpLocks noChangeShapeType="1"/>
                <a:stCxn id="67" idx="5"/>
                <a:endCxn id="75" idx="1"/>
              </p:cNvCxnSpPr>
              <p:nvPr/>
            </p:nvCxnSpPr>
            <p:spPr bwMode="auto">
              <a:xfrm>
                <a:off x="6410325" y="4591050"/>
                <a:ext cx="600075" cy="5715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" name="AutoShape 17">
                <a:extLst>
                  <a:ext uri="{FF2B5EF4-FFF2-40B4-BE49-F238E27FC236}">
                    <a16:creationId xmlns:a16="http://schemas.microsoft.com/office/drawing/2014/main" id="{1200AB9D-0B93-3E2C-603D-75FCD243DE36}"/>
                  </a:ext>
                </a:extLst>
              </p:cNvPr>
              <p:cNvCxnSpPr>
                <a:cxnSpLocks noChangeShapeType="1"/>
                <a:stCxn id="64" idx="4"/>
                <a:endCxn id="75" idx="0"/>
              </p:cNvCxnSpPr>
              <p:nvPr/>
            </p:nvCxnSpPr>
            <p:spPr bwMode="auto">
              <a:xfrm>
                <a:off x="7162800" y="3743325"/>
                <a:ext cx="9525" cy="135255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7C24AD8-3144-977C-E769-A4B58A5A789D}"/>
                </a:ext>
              </a:extLst>
            </p:cNvPr>
            <p:cNvSpPr txBox="1"/>
            <p:nvPr/>
          </p:nvSpPr>
          <p:spPr>
            <a:xfrm rot="18993151">
              <a:off x="6993583" y="3271900"/>
              <a:ext cx="24844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tx2"/>
                  </a:solidFill>
                  <a:latin typeface="+mj-lt"/>
                </a:rPr>
                <a:t>Not connected</a:t>
              </a:r>
              <a:endParaRPr lang="en-US" altLang="en-US" sz="24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D09E047D-E1E9-8C38-46F9-3300A5FDAC4C}"/>
              </a:ext>
            </a:extLst>
          </p:cNvPr>
          <p:cNvSpPr/>
          <p:nvPr/>
        </p:nvSpPr>
        <p:spPr bwMode="auto">
          <a:xfrm rot="2942279">
            <a:off x="5078232" y="531026"/>
            <a:ext cx="3799923" cy="3477631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F27F8C3-4B92-0593-E93D-1FE9642E90B9}"/>
              </a:ext>
            </a:extLst>
          </p:cNvPr>
          <p:cNvSpPr/>
          <p:nvPr/>
        </p:nvSpPr>
        <p:spPr bwMode="auto">
          <a:xfrm>
            <a:off x="7027217" y="4124374"/>
            <a:ext cx="2054225" cy="2652713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Oval 15">
            <a:extLst>
              <a:ext uri="{FF2B5EF4-FFF2-40B4-BE49-F238E27FC236}">
                <a16:creationId xmlns:a16="http://schemas.microsoft.com/office/drawing/2014/main" id="{2FE9D95A-2A77-A4B1-994F-5E10407DE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5512" y="35052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2F2B20"/>
                </a:solidFill>
                <a:latin typeface="Tahoma" charset="0"/>
                <a:ea typeface="ＭＳ Ｐゴシック" charset="0"/>
              </a:rPr>
              <a:t>f</a:t>
            </a:r>
          </a:p>
        </p:txBody>
      </p:sp>
      <p:cxnSp>
        <p:nvCxnSpPr>
          <p:cNvPr id="29" name="AutoShape 17">
            <a:extLst>
              <a:ext uri="{FF2B5EF4-FFF2-40B4-BE49-F238E27FC236}">
                <a16:creationId xmlns:a16="http://schemas.microsoft.com/office/drawing/2014/main" id="{5A9210C8-30C9-6DA3-0567-0A2B8AE3CEC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74587" y="2143125"/>
            <a:ext cx="9525" cy="13525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" name="Group 29">
            <a:extLst>
              <a:ext uri="{FF2B5EF4-FFF2-40B4-BE49-F238E27FC236}">
                <a16:creationId xmlns:a16="http://schemas.microsoft.com/office/drawing/2014/main" id="{5A38ECEA-0F59-1906-6395-C5B7217738C4}"/>
              </a:ext>
            </a:extLst>
          </p:cNvPr>
          <p:cNvGrpSpPr>
            <a:grpSpLocks/>
          </p:cNvGrpSpPr>
          <p:nvPr/>
        </p:nvGrpSpPr>
        <p:grpSpPr bwMode="auto">
          <a:xfrm>
            <a:off x="851624" y="5464141"/>
            <a:ext cx="917591" cy="929993"/>
            <a:chOff x="2065" y="1551"/>
            <a:chExt cx="1628" cy="1988"/>
          </a:xfrm>
        </p:grpSpPr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E36F5FED-E954-1CC2-DA4D-5D4D619E3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288E52EB-E94C-F0EC-808D-8E9B335C2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DB8A79EC-08B3-F747-1A31-F638806F6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E15B4FD7-1F4D-10D3-2E93-DFBF19C10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09A7FDBA-3E82-5EBB-FD38-D50D9FD60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D678305D-C41D-DDCC-BD04-2AC1464B3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245D8659-F714-A052-32CB-80C5DFA31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498968B3-FA1A-2F1C-750F-AF963E29B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D53A743B-931F-7E51-6A5B-1B70BFD11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04BB5800-42DD-3AD4-FB63-57F4C997C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id="{A53D5DA7-E91A-E832-331A-B9868FA54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7" name="Freeform 41">
              <a:extLst>
                <a:ext uri="{FF2B5EF4-FFF2-40B4-BE49-F238E27FC236}">
                  <a16:creationId xmlns:a16="http://schemas.microsoft.com/office/drawing/2014/main" id="{C9070382-E80A-BD58-FAB3-5B7D98AF9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8" name="Freeform 42">
              <a:extLst>
                <a:ext uri="{FF2B5EF4-FFF2-40B4-BE49-F238E27FC236}">
                  <a16:creationId xmlns:a16="http://schemas.microsoft.com/office/drawing/2014/main" id="{EE798989-5E31-4CD5-5898-E45795E9C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id="{EF960709-79D8-CC96-6906-BF0CDC253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40" name="Freeform 44">
              <a:extLst>
                <a:ext uri="{FF2B5EF4-FFF2-40B4-BE49-F238E27FC236}">
                  <a16:creationId xmlns:a16="http://schemas.microsoft.com/office/drawing/2014/main" id="{30C4FBD0-896D-56FB-DB58-7067CBBD0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41" name="Freeform 45">
              <a:extLst>
                <a:ext uri="{FF2B5EF4-FFF2-40B4-BE49-F238E27FC236}">
                  <a16:creationId xmlns:a16="http://schemas.microsoft.com/office/drawing/2014/main" id="{0DBA4148-F08B-7BEA-DFCA-F94CFC673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42" name="Freeform 46">
              <a:extLst>
                <a:ext uri="{FF2B5EF4-FFF2-40B4-BE49-F238E27FC236}">
                  <a16:creationId xmlns:a16="http://schemas.microsoft.com/office/drawing/2014/main" id="{D0FE3BEA-FCFD-E43A-CA82-455FDEDB3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</p:grpSp>
      <p:sp>
        <p:nvSpPr>
          <p:cNvPr id="43" name="AutoShape 35">
            <a:extLst>
              <a:ext uri="{FF2B5EF4-FFF2-40B4-BE49-F238E27FC236}">
                <a16:creationId xmlns:a16="http://schemas.microsoft.com/office/drawing/2014/main" id="{2DE501F6-865E-6D0C-F80B-BD0730E2E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1588" y="5301799"/>
            <a:ext cx="3764812" cy="1251401"/>
          </a:xfrm>
          <a:prstGeom prst="wedgeRoundRectCallout">
            <a:avLst>
              <a:gd name="adj1" fmla="val -53324"/>
              <a:gd name="adj2" fmla="val -21789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A partition of a set V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  puts each of its elements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 in exactly of the parts.</a:t>
            </a:r>
          </a:p>
        </p:txBody>
      </p:sp>
      <p:sp>
        <p:nvSpPr>
          <p:cNvPr id="44" name="Freeform 28">
            <a:extLst>
              <a:ext uri="{FF2B5EF4-FFF2-40B4-BE49-F238E27FC236}">
                <a16:creationId xmlns:a16="http://schemas.microsoft.com/office/drawing/2014/main" id="{096432A3-807B-1A43-AE94-7730BB50079B}"/>
              </a:ext>
            </a:extLst>
          </p:cNvPr>
          <p:cNvSpPr>
            <a:spLocks/>
          </p:cNvSpPr>
          <p:nvPr/>
        </p:nvSpPr>
        <p:spPr bwMode="auto">
          <a:xfrm>
            <a:off x="6517362" y="1123950"/>
            <a:ext cx="1638300" cy="648134"/>
          </a:xfrm>
          <a:custGeom>
            <a:avLst/>
            <a:gdLst>
              <a:gd name="T0" fmla="*/ 0 w 1032"/>
              <a:gd name="T1" fmla="*/ 0 h 464"/>
              <a:gd name="T2" fmla="*/ 733425 w 1032"/>
              <a:gd name="T3" fmla="*/ 628650 h 464"/>
              <a:gd name="T4" fmla="*/ 1638300 w 1032"/>
              <a:gd name="T5" fmla="*/ 647700 h 464"/>
              <a:gd name="T6" fmla="*/ 0 60000 65536"/>
              <a:gd name="T7" fmla="*/ 0 60000 65536"/>
              <a:gd name="T8" fmla="*/ 0 60000 65536"/>
              <a:gd name="T9" fmla="*/ 0 w 1032"/>
              <a:gd name="T10" fmla="*/ 0 h 464"/>
              <a:gd name="T11" fmla="*/ 1032 w 1032"/>
              <a:gd name="T12" fmla="*/ 464 h 464"/>
              <a:gd name="connsiteX0" fmla="*/ 0 w 10000"/>
              <a:gd name="connsiteY0" fmla="*/ 0 h 8799"/>
              <a:gd name="connsiteX1" fmla="*/ 4826 w 10000"/>
              <a:gd name="connsiteY1" fmla="*/ 7629 h 8799"/>
              <a:gd name="connsiteX2" fmla="*/ 10000 w 10000"/>
              <a:gd name="connsiteY2" fmla="*/ 8793 h 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8799">
                <a:moveTo>
                  <a:pt x="0" y="0"/>
                </a:moveTo>
                <a:cubicBezTo>
                  <a:pt x="746" y="1422"/>
                  <a:pt x="3159" y="6164"/>
                  <a:pt x="4826" y="7629"/>
                </a:cubicBezTo>
                <a:cubicBezTo>
                  <a:pt x="6492" y="9095"/>
                  <a:pt x="8847" y="8750"/>
                  <a:pt x="10000" y="8793"/>
                </a:cubicBezTo>
              </a:path>
            </a:pathLst>
          </a:cu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2400" dirty="0">
              <a:solidFill>
                <a:srgbClr val="2F2B20"/>
              </a:solidFill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2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43" grpId="0" animBg="1"/>
      <p:bldP spid="44" grpId="0" animBg="1"/>
      <p:bldP spid="4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DC793A-C1AE-4ADF-ABEC-57CE67FEC521}"/>
              </a:ext>
            </a:extLst>
          </p:cNvPr>
          <p:cNvSpPr txBox="1">
            <a:spLocks/>
          </p:cNvSpPr>
          <p:nvPr/>
        </p:nvSpPr>
        <p:spPr>
          <a:xfrm>
            <a:off x="8382000" y="6700887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A6AB7-ED92-4CC2-895B-E46908831F7A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9372600" cy="6019800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None/>
            </a:pPr>
            <a:endParaRPr lang="en-US" dirty="0"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chemeClr val="tx2"/>
                </a:solidFill>
                <a:latin typeface="+mj-lt"/>
              </a:rPr>
              <a:t>Path: </a:t>
            </a:r>
            <a:r>
              <a:rPr lang="en-US" dirty="0">
                <a:latin typeface="+mj-lt"/>
              </a:rPr>
              <a:t>Sequence of vertices </a:t>
            </a:r>
            <a:br>
              <a:rPr lang="en-US" dirty="0">
                <a:latin typeface="+mj-lt"/>
              </a:rPr>
            </a:b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Path = 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CA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CA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CA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CA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,…,</a:t>
            </a: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CA" baseline="-250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endParaRPr lang="en-US" dirty="0">
              <a:solidFill>
                <a:srgbClr val="FFC000"/>
              </a:solidFill>
              <a:latin typeface="+mj-lt"/>
            </a:endParaRPr>
          </a:p>
          <a:p>
            <a:pPr marL="42862" indent="0"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∀</a:t>
            </a: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[0,r-1] </a:t>
            </a: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{v</a:t>
            </a:r>
            <a:r>
              <a:rPr lang="en-US" baseline="-250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i+1</a:t>
            </a: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}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chemeClr val="tx2"/>
                </a:solidFill>
                <a:latin typeface="+mj-lt"/>
              </a:rPr>
              <a:t>Connected: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+mj-lt"/>
              </a:rPr>
              <a:t>A pair of vertices are connected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if there is a path between them.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+mj-lt"/>
              </a:rPr>
              <a:t>A subgraph is connected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if every pair of vertices is connected.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Connected Components: </a:t>
            </a:r>
          </a:p>
          <a:p>
            <a:r>
              <a:rPr lang="en-IN" dirty="0"/>
              <a:t>Partition the vertices into connected components</a:t>
            </a:r>
            <a:br>
              <a:rPr lang="en-IN" dirty="0"/>
            </a:br>
            <a:r>
              <a:rPr lang="en-IN" dirty="0"/>
              <a:t>  sets S</a:t>
            </a:r>
            <a:r>
              <a:rPr lang="en-IN" baseline="-25000" dirty="0"/>
              <a:t>1</a:t>
            </a:r>
            <a:r>
              <a:rPr lang="en-IN" dirty="0"/>
              <a:t>, S</a:t>
            </a:r>
            <a:r>
              <a:rPr lang="en-IN" baseline="-25000" dirty="0"/>
              <a:t>2</a:t>
            </a:r>
            <a:r>
              <a:rPr lang="en-IN" dirty="0"/>
              <a:t>, .., S</a:t>
            </a:r>
            <a:r>
              <a:rPr lang="en-IN" baseline="-25000" dirty="0"/>
              <a:t>r</a:t>
            </a:r>
            <a:r>
              <a:rPr lang="en-IN" dirty="0"/>
              <a:t>.</a:t>
            </a:r>
          </a:p>
          <a:p>
            <a:pPr lvl="1"/>
            <a:r>
              <a:rPr lang="en-IN" dirty="0"/>
              <a:t>Put </a:t>
            </a:r>
            <a:r>
              <a:rPr lang="en-IN" dirty="0">
                <a:solidFill>
                  <a:srgbClr val="FFC000"/>
                </a:solidFill>
              </a:rPr>
              <a:t>a</a:t>
            </a:r>
            <a:r>
              <a:rPr lang="en-IN" dirty="0"/>
              <a:t> and everyone it is connected to into S</a:t>
            </a:r>
            <a:r>
              <a:rPr lang="en-IN" baseline="-25000" dirty="0"/>
              <a:t>1</a:t>
            </a:r>
            <a:r>
              <a:rPr lang="en-IN" dirty="0"/>
              <a:t>.</a:t>
            </a:r>
          </a:p>
          <a:p>
            <a:pPr lvl="1"/>
            <a:r>
              <a:rPr lang="en-IN" dirty="0"/>
              <a:t>Put </a:t>
            </a:r>
            <a:r>
              <a:rPr lang="en-IN" dirty="0">
                <a:solidFill>
                  <a:srgbClr val="FFC000"/>
                </a:solidFill>
              </a:rPr>
              <a:t>x</a:t>
            </a:r>
            <a:r>
              <a:rPr lang="en-IN" dirty="0"/>
              <a:t> and everyone it is connected to into S</a:t>
            </a:r>
            <a:r>
              <a:rPr lang="en-IN" baseline="-25000" dirty="0"/>
              <a:t>2</a:t>
            </a:r>
            <a:r>
              <a:rPr lang="en-IN" dirty="0"/>
              <a:t>. </a:t>
            </a:r>
          </a:p>
          <a:p>
            <a:r>
              <a:rPr lang="en-US" dirty="0"/>
              <a:t>∀</a:t>
            </a:r>
            <a:r>
              <a:rPr lang="en-IN" dirty="0"/>
              <a:t>i, </a:t>
            </a:r>
            <a:r>
              <a:rPr lang="en-US" dirty="0"/>
              <a:t>∀</a:t>
            </a:r>
            <a:r>
              <a:rPr lang="en-IN" dirty="0" err="1"/>
              <a:t>u,v</a:t>
            </a:r>
            <a:r>
              <a:rPr lang="el-GR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IN" dirty="0"/>
              <a:t>S</a:t>
            </a:r>
            <a:r>
              <a:rPr lang="en-IN" baseline="-25000" dirty="0"/>
              <a:t>i</a:t>
            </a:r>
            <a:r>
              <a:rPr lang="en-IN" dirty="0"/>
              <a:t>, </a:t>
            </a:r>
            <a:r>
              <a:rPr lang="en-US" altLang="en-US" dirty="0">
                <a:latin typeface="Symbol" pitchFamily="18" charset="2"/>
              </a:rPr>
              <a:t>$</a:t>
            </a:r>
            <a:r>
              <a:rPr lang="en-IN" dirty="0"/>
              <a:t>path from u to v.</a:t>
            </a:r>
            <a:endParaRPr lang="en-US" altLang="en-US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dirty="0"/>
              <a:t>         ∀</a:t>
            </a:r>
            <a:r>
              <a:rPr lang="en-IN" dirty="0"/>
              <a:t>u</a:t>
            </a:r>
            <a:r>
              <a:rPr lang="el-GR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IN" dirty="0"/>
              <a:t>S</a:t>
            </a:r>
            <a:r>
              <a:rPr lang="en-IN" baseline="-25000" dirty="0"/>
              <a:t>i</a:t>
            </a:r>
            <a:r>
              <a:rPr lang="en-IN" dirty="0"/>
              <a:t>, </a:t>
            </a:r>
            <a:r>
              <a:rPr lang="en-US" dirty="0"/>
              <a:t>∀</a:t>
            </a:r>
            <a:r>
              <a:rPr lang="en-IN" dirty="0"/>
              <a:t>v</a:t>
            </a:r>
            <a:r>
              <a:rPr lang="el-GR" kern="12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IN" dirty="0"/>
              <a:t>S</a:t>
            </a:r>
            <a:r>
              <a:rPr lang="en-IN" baseline="-25000" dirty="0"/>
              <a:t>j</a:t>
            </a:r>
            <a:r>
              <a:rPr lang="en-IN" dirty="0"/>
              <a:t>, </a:t>
            </a:r>
            <a:r>
              <a:rPr lang="el-GR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⌐</a:t>
            </a:r>
            <a:r>
              <a:rPr lang="en-US" altLang="en-US" dirty="0">
                <a:latin typeface="Symbol" pitchFamily="18" charset="2"/>
              </a:rPr>
              <a:t>$</a:t>
            </a:r>
            <a:r>
              <a:rPr lang="en-IN" dirty="0"/>
              <a:t>path from u to v.</a:t>
            </a:r>
            <a:endParaRPr lang="en-US" altLang="en-US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/>
            <a:r>
              <a:rPr lang="en-IN" dirty="0"/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C6572-9ED1-ADD3-0751-09BA509D47D3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Definitions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7B3AFE-296E-0D09-DCD2-3B9194F62224}"/>
              </a:ext>
            </a:extLst>
          </p:cNvPr>
          <p:cNvGrpSpPr/>
          <p:nvPr/>
        </p:nvGrpSpPr>
        <p:grpSpPr>
          <a:xfrm>
            <a:off x="5117187" y="762000"/>
            <a:ext cx="3505200" cy="1371600"/>
            <a:chOff x="5105400" y="2362200"/>
            <a:chExt cx="3505200" cy="1371600"/>
          </a:xfrm>
        </p:grpSpPr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8B253DA5-64A6-0B79-342F-372E547D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00" y="3276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2F2B20"/>
                  </a:solidFill>
                  <a:latin typeface="Tahoma" charset="0"/>
                  <a:ea typeface="ＭＳ Ｐゴシック" charset="0"/>
                </a:rPr>
                <a:t>c</a:t>
              </a:r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55D4B1CB-B400-5298-E75B-7D4106053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3276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2F2B20"/>
                  </a:solidFill>
                  <a:latin typeface="Tahoma" charset="0"/>
                  <a:ea typeface="ＭＳ Ｐゴシック" charset="0"/>
                </a:rPr>
                <a:t>b</a:t>
              </a: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8AB0C88A-CE46-0501-0EE9-355DAAD4F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23622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2F2B20"/>
                  </a:solidFill>
                  <a:latin typeface="Tahoma" charset="0"/>
                  <a:ea typeface="ＭＳ Ｐゴシック" charset="0"/>
                </a:rPr>
                <a:t>a</a:t>
              </a: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52C09390-2BB0-520B-7E50-CE5D23C75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3400" y="3276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2F2B20"/>
                  </a:solidFill>
                  <a:latin typeface="Tahoma" charset="0"/>
                  <a:ea typeface="ＭＳ Ｐゴシック" charset="0"/>
                </a:rPr>
                <a:t>d</a:t>
              </a:r>
            </a:p>
          </p:txBody>
        </p:sp>
        <p:cxnSp>
          <p:nvCxnSpPr>
            <p:cNvPr id="9" name="AutoShape 9">
              <a:extLst>
                <a:ext uri="{FF2B5EF4-FFF2-40B4-BE49-F238E27FC236}">
                  <a16:creationId xmlns:a16="http://schemas.microsoft.com/office/drawing/2014/main" id="{50C7312F-296A-F657-6099-6DA0418DE647}"/>
                </a:ext>
              </a:extLst>
            </p:cNvPr>
            <p:cNvCxnSpPr>
              <a:cxnSpLocks noChangeShapeType="1"/>
              <a:stCxn id="6" idx="3"/>
              <a:endCxn id="5" idx="7"/>
            </p:cNvCxnSpPr>
            <p:nvPr/>
          </p:nvCxnSpPr>
          <p:spPr bwMode="auto">
            <a:xfrm flipH="1">
              <a:off x="5495925" y="27622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12">
              <a:extLst>
                <a:ext uri="{FF2B5EF4-FFF2-40B4-BE49-F238E27FC236}">
                  <a16:creationId xmlns:a16="http://schemas.microsoft.com/office/drawing/2014/main" id="{3FCB786E-4702-348F-D26E-1A9565AA6DA7}"/>
                </a:ext>
              </a:extLst>
            </p:cNvPr>
            <p:cNvCxnSpPr>
              <a:cxnSpLocks noChangeShapeType="1"/>
              <a:stCxn id="4" idx="6"/>
              <a:endCxn id="8" idx="2"/>
            </p:cNvCxnSpPr>
            <p:nvPr/>
          </p:nvCxnSpPr>
          <p:spPr bwMode="auto">
            <a:xfrm>
              <a:off x="7400925" y="3505200"/>
              <a:ext cx="7429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3">
              <a:extLst>
                <a:ext uri="{FF2B5EF4-FFF2-40B4-BE49-F238E27FC236}">
                  <a16:creationId xmlns:a16="http://schemas.microsoft.com/office/drawing/2014/main" id="{93C464CE-11AB-6DA1-FA99-7FE691A958EF}"/>
                </a:ext>
              </a:extLst>
            </p:cNvPr>
            <p:cNvCxnSpPr>
              <a:cxnSpLocks noChangeShapeType="1"/>
              <a:stCxn id="6" idx="5"/>
              <a:endCxn id="4" idx="1"/>
            </p:cNvCxnSpPr>
            <p:nvPr/>
          </p:nvCxnSpPr>
          <p:spPr bwMode="auto">
            <a:xfrm>
              <a:off x="6410325" y="27622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F6CFE32-C262-8CB7-6130-F76072DDACA6}"/>
              </a:ext>
            </a:extLst>
          </p:cNvPr>
          <p:cNvGrpSpPr/>
          <p:nvPr/>
        </p:nvGrpSpPr>
        <p:grpSpPr>
          <a:xfrm>
            <a:off x="5507712" y="1228725"/>
            <a:ext cx="1514475" cy="2333625"/>
            <a:chOff x="5648325" y="1457325"/>
            <a:chExt cx="1514475" cy="2333625"/>
          </a:xfrm>
        </p:grpSpPr>
        <p:cxnSp>
          <p:nvCxnSpPr>
            <p:cNvPr id="17" name="AutoShape 11">
              <a:extLst>
                <a:ext uri="{FF2B5EF4-FFF2-40B4-BE49-F238E27FC236}">
                  <a16:creationId xmlns:a16="http://schemas.microsoft.com/office/drawing/2014/main" id="{069A8642-5EF1-FF83-D6B4-B9CAF67773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562725" y="23050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4">
              <a:extLst>
                <a:ext uri="{FF2B5EF4-FFF2-40B4-BE49-F238E27FC236}">
                  <a16:creationId xmlns:a16="http://schemas.microsoft.com/office/drawing/2014/main" id="{6700083C-6846-CD9E-28DF-D25E8330BE6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00800" y="1457325"/>
              <a:ext cx="0" cy="13525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6">
              <a:extLst>
                <a:ext uri="{FF2B5EF4-FFF2-40B4-BE49-F238E27FC236}">
                  <a16:creationId xmlns:a16="http://schemas.microsoft.com/office/drawing/2014/main" id="{DE7F9FE8-165A-7744-581D-D5F0556D26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62725" y="3219450"/>
              <a:ext cx="600075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0">
              <a:extLst>
                <a:ext uri="{FF2B5EF4-FFF2-40B4-BE49-F238E27FC236}">
                  <a16:creationId xmlns:a16="http://schemas.microsoft.com/office/drawing/2014/main" id="{1089B314-6C71-ABE4-8BF3-F785FE8B08A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648325" y="23050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Oval 7">
            <a:extLst>
              <a:ext uri="{FF2B5EF4-FFF2-40B4-BE49-F238E27FC236}">
                <a16:creationId xmlns:a16="http://schemas.microsoft.com/office/drawing/2014/main" id="{B32D32CF-BC03-7852-5AA3-19F60EA2D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1587" y="25908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2F2B20"/>
                </a:solidFill>
                <a:latin typeface="Tahoma" charset="0"/>
                <a:ea typeface="ＭＳ Ｐゴシック" charset="0"/>
              </a:rPr>
              <a:t>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5098ACF-B553-9A5C-9276-F38E7F6521CF}"/>
              </a:ext>
            </a:extLst>
          </p:cNvPr>
          <p:cNvGrpSpPr/>
          <p:nvPr/>
        </p:nvGrpSpPr>
        <p:grpSpPr>
          <a:xfrm>
            <a:off x="6553200" y="3991414"/>
            <a:ext cx="2484437" cy="2671700"/>
            <a:chOff x="6993583" y="3271900"/>
            <a:chExt cx="2484437" cy="2671700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143B2E3-E77E-7716-1A63-5DF0046C0320}"/>
                </a:ext>
              </a:extLst>
            </p:cNvPr>
            <p:cNvGrpSpPr/>
            <p:nvPr/>
          </p:nvGrpSpPr>
          <p:grpSpPr>
            <a:xfrm>
              <a:off x="7705609" y="3657600"/>
              <a:ext cx="1381125" cy="2286000"/>
              <a:chOff x="6019800" y="3276600"/>
              <a:chExt cx="1381125" cy="2286000"/>
            </a:xfrm>
          </p:grpSpPr>
          <p:sp>
            <p:nvSpPr>
              <p:cNvPr id="64" name="Oval 4">
                <a:extLst>
                  <a:ext uri="{FF2B5EF4-FFF2-40B4-BE49-F238E27FC236}">
                    <a16:creationId xmlns:a16="http://schemas.microsoft.com/office/drawing/2014/main" id="{CAB71A18-D278-F4B5-6A97-088E080B69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4200" y="3276600"/>
                <a:ext cx="457200" cy="4572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en-US" sz="2400" dirty="0">
                    <a:solidFill>
                      <a:srgbClr val="2F2B20"/>
                    </a:solidFill>
                    <a:latin typeface="Tahoma" charset="0"/>
                    <a:ea typeface="ＭＳ Ｐゴシック" charset="0"/>
                  </a:rPr>
                  <a:t>x</a:t>
                </a:r>
              </a:p>
            </p:txBody>
          </p:sp>
          <p:sp>
            <p:nvSpPr>
              <p:cNvPr id="67" name="Oval 7">
                <a:extLst>
                  <a:ext uri="{FF2B5EF4-FFF2-40B4-BE49-F238E27FC236}">
                    <a16:creationId xmlns:a16="http://schemas.microsoft.com/office/drawing/2014/main" id="{B57B5F2A-6249-5D94-50B5-E96783BBA8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9800" y="4191000"/>
                <a:ext cx="457200" cy="4572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en-US" sz="2400" dirty="0">
                    <a:solidFill>
                      <a:srgbClr val="2F2B20"/>
                    </a:solidFill>
                    <a:latin typeface="Tahoma" charset="0"/>
                    <a:ea typeface="ＭＳ Ｐゴシック" charset="0"/>
                  </a:rPr>
                  <a:t>y</a:t>
                </a:r>
              </a:p>
            </p:txBody>
          </p:sp>
          <p:cxnSp>
            <p:nvCxnSpPr>
              <p:cNvPr id="71" name="AutoShape 11">
                <a:extLst>
                  <a:ext uri="{FF2B5EF4-FFF2-40B4-BE49-F238E27FC236}">
                    <a16:creationId xmlns:a16="http://schemas.microsoft.com/office/drawing/2014/main" id="{08C9A88C-F2AF-304A-619E-645AB678F4D2}"/>
                  </a:ext>
                </a:extLst>
              </p:cNvPr>
              <p:cNvCxnSpPr>
                <a:cxnSpLocks noChangeShapeType="1"/>
                <a:stCxn id="67" idx="7"/>
                <a:endCxn id="64" idx="3"/>
              </p:cNvCxnSpPr>
              <p:nvPr/>
            </p:nvCxnSpPr>
            <p:spPr bwMode="auto">
              <a:xfrm flipV="1">
                <a:off x="6410325" y="3676650"/>
                <a:ext cx="590550" cy="5715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5" name="Oval 15">
                <a:extLst>
                  <a:ext uri="{FF2B5EF4-FFF2-40B4-BE49-F238E27FC236}">
                    <a16:creationId xmlns:a16="http://schemas.microsoft.com/office/drawing/2014/main" id="{2335072A-3DA5-890C-65CE-9F6DCED6C3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3725" y="5105400"/>
                <a:ext cx="457200" cy="4572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en-US" sz="2400" dirty="0">
                    <a:solidFill>
                      <a:srgbClr val="2F2B20"/>
                    </a:solidFill>
                    <a:latin typeface="Tahoma" charset="0"/>
                    <a:ea typeface="ＭＳ Ｐゴシック" charset="0"/>
                  </a:rPr>
                  <a:t>z</a:t>
                </a:r>
              </a:p>
            </p:txBody>
          </p:sp>
          <p:cxnSp>
            <p:nvCxnSpPr>
              <p:cNvPr id="76" name="AutoShape 16">
                <a:extLst>
                  <a:ext uri="{FF2B5EF4-FFF2-40B4-BE49-F238E27FC236}">
                    <a16:creationId xmlns:a16="http://schemas.microsoft.com/office/drawing/2014/main" id="{6B59EF58-390F-9461-09FF-61A526FEB1F0}"/>
                  </a:ext>
                </a:extLst>
              </p:cNvPr>
              <p:cNvCxnSpPr>
                <a:cxnSpLocks noChangeShapeType="1"/>
                <a:stCxn id="67" idx="5"/>
                <a:endCxn id="75" idx="1"/>
              </p:cNvCxnSpPr>
              <p:nvPr/>
            </p:nvCxnSpPr>
            <p:spPr bwMode="auto">
              <a:xfrm>
                <a:off x="6410325" y="4591050"/>
                <a:ext cx="600075" cy="5715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" name="AutoShape 17">
                <a:extLst>
                  <a:ext uri="{FF2B5EF4-FFF2-40B4-BE49-F238E27FC236}">
                    <a16:creationId xmlns:a16="http://schemas.microsoft.com/office/drawing/2014/main" id="{1200AB9D-0B93-3E2C-603D-75FCD243DE36}"/>
                  </a:ext>
                </a:extLst>
              </p:cNvPr>
              <p:cNvCxnSpPr>
                <a:cxnSpLocks noChangeShapeType="1"/>
                <a:stCxn id="64" idx="4"/>
                <a:endCxn id="75" idx="0"/>
              </p:cNvCxnSpPr>
              <p:nvPr/>
            </p:nvCxnSpPr>
            <p:spPr bwMode="auto">
              <a:xfrm>
                <a:off x="7162800" y="3743325"/>
                <a:ext cx="9525" cy="135255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7C24AD8-3144-977C-E769-A4B58A5A789D}"/>
                </a:ext>
              </a:extLst>
            </p:cNvPr>
            <p:cNvSpPr txBox="1"/>
            <p:nvPr/>
          </p:nvSpPr>
          <p:spPr>
            <a:xfrm rot="18993151">
              <a:off x="6993583" y="3271900"/>
              <a:ext cx="24844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tx2"/>
                  </a:solidFill>
                  <a:latin typeface="+mj-lt"/>
                </a:rPr>
                <a:t>Not connected</a:t>
              </a:r>
              <a:endParaRPr lang="en-US" altLang="en-US" sz="24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D09E047D-E1E9-8C38-46F9-3300A5FDAC4C}"/>
              </a:ext>
            </a:extLst>
          </p:cNvPr>
          <p:cNvSpPr/>
          <p:nvPr/>
        </p:nvSpPr>
        <p:spPr bwMode="auto">
          <a:xfrm rot="2942279">
            <a:off x="5078232" y="531026"/>
            <a:ext cx="3799923" cy="3477631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F27F8C3-4B92-0593-E93D-1FE9642E90B9}"/>
              </a:ext>
            </a:extLst>
          </p:cNvPr>
          <p:cNvSpPr/>
          <p:nvPr/>
        </p:nvSpPr>
        <p:spPr bwMode="auto">
          <a:xfrm>
            <a:off x="7027217" y="4124374"/>
            <a:ext cx="2054225" cy="2652713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Oval 15">
            <a:extLst>
              <a:ext uri="{FF2B5EF4-FFF2-40B4-BE49-F238E27FC236}">
                <a16:creationId xmlns:a16="http://schemas.microsoft.com/office/drawing/2014/main" id="{2FE9D95A-2A77-A4B1-994F-5E10407DE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5512" y="35052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2F2B20"/>
                </a:solidFill>
                <a:latin typeface="Tahoma" charset="0"/>
                <a:ea typeface="ＭＳ Ｐゴシック" charset="0"/>
              </a:rPr>
              <a:t>f</a:t>
            </a:r>
          </a:p>
        </p:txBody>
      </p:sp>
      <p:cxnSp>
        <p:nvCxnSpPr>
          <p:cNvPr id="29" name="AutoShape 17">
            <a:extLst>
              <a:ext uri="{FF2B5EF4-FFF2-40B4-BE49-F238E27FC236}">
                <a16:creationId xmlns:a16="http://schemas.microsoft.com/office/drawing/2014/main" id="{5A9210C8-30C9-6DA3-0567-0A2B8AE3CEC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74587" y="2143125"/>
            <a:ext cx="9525" cy="13525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653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DC793A-C1AE-4ADF-ABEC-57CE67FEC521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A6AB7-ED92-4CC2-895B-E46908831F7A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9372600" cy="60198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  <a:latin typeface="+mj-lt"/>
              </a:rPr>
              <a:t>Complete: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All edges, </a:t>
            </a:r>
            <a:r>
              <a:rPr lang="en-CA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E = { {u,v} | u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≠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V }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CA" altLang="en-US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en-CA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en-CA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Deg(u) = n-1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|E| = (n choose 2) = ½n(n-1)</a:t>
            </a:r>
            <a:endParaRPr lang="en-US" dirty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2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2"/>
                </a:solidFill>
                <a:latin typeface="+mj-lt"/>
              </a:rPr>
              <a:t>Clique:</a:t>
            </a:r>
            <a:r>
              <a:rPr lang="en-US" sz="1100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  <a:t>A subset of a graph that is complete.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  <a:t>A close-nit group of people that exclude you</a:t>
            </a:r>
            <a:endParaRPr lang="en-CA" altLang="en-US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2"/>
                </a:solidFill>
              </a:rPr>
              <a:t>Independent Set: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  <a:t>A subset of a graph that has no edges.</a:t>
            </a:r>
            <a:endParaRPr lang="en-US" altLang="en-US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C6572-9ED1-ADD3-0751-09BA509D47D3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Types of Graphs</a:t>
            </a:r>
          </a:p>
        </p:txBody>
      </p:sp>
      <p:pic>
        <p:nvPicPr>
          <p:cNvPr id="11" name="Picture 3" descr="Six complete graphs labeled from K1 to K6.">
            <a:extLst>
              <a:ext uri="{FF2B5EF4-FFF2-40B4-BE49-F238E27FC236}">
                <a16:creationId xmlns:a16="http://schemas.microsoft.com/office/drawing/2014/main" id="{B8B68319-90EA-43EE-06E1-CCF13A8A2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14546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E4DEB36-878E-0C1C-2E21-D9E7F254B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5106255"/>
            <a:ext cx="2311400" cy="148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9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DC793A-C1AE-4ADF-ABEC-57CE67FEC521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A6AB7-ED92-4CC2-895B-E46908831F7A}" type="slidenum">
              <a:rPr lang="en-US" smtClean="0">
                <a:solidFill>
                  <a:schemeClr val="bg1"/>
                </a:solidFill>
              </a:rPr>
              <a:pPr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7239000" cy="60198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  <a:latin typeface="+mj-lt"/>
              </a:rPr>
              <a:t>Complete: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All edges, </a:t>
            </a:r>
            <a:r>
              <a:rPr lang="en-CA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E = { {u,v} | u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≠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V }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dirty="0">
              <a:solidFill>
                <a:schemeClr val="tx2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2"/>
                </a:solidFill>
                <a:latin typeface="+mj-lt"/>
              </a:rPr>
              <a:t>Edge Weights:</a:t>
            </a:r>
            <a:r>
              <a:rPr lang="en-US" sz="1100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Edges {a,b} can be labeled with distance from a to b.</a:t>
            </a:r>
            <a:endParaRPr lang="en-CA" altLang="en-US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2"/>
                </a:solidFill>
              </a:rPr>
              <a:t>Shortest Path: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Google maps gives shortest</a:t>
            </a:r>
            <a:br>
              <a:rPr lang="en-CA" altLang="en-US" dirty="0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  path between points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2"/>
                </a:solidFill>
              </a:rPr>
              <a:t>Triangle Inequality: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w</a:t>
            </a:r>
            <a:r>
              <a:rPr lang="en-CA" alt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{a,c}</a:t>
            </a:r>
            <a:r>
              <a:rPr lang="en-CA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w</a:t>
            </a:r>
            <a:r>
              <a:rPr lang="en-CA" alt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{a,b} 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+ </a:t>
            </a:r>
            <a:r>
              <a:rPr lang="en-CA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w</a:t>
            </a:r>
            <a:r>
              <a:rPr lang="en-CA" alt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{b,c}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Similar to transitivity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altLang="en-US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C6572-9ED1-ADD3-0751-09BA509D47D3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Types of Graphs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6CAD3C0-6831-B548-EF12-5FBCE0915BC4}"/>
              </a:ext>
            </a:extLst>
          </p:cNvPr>
          <p:cNvGrpSpPr/>
          <p:nvPr/>
        </p:nvGrpSpPr>
        <p:grpSpPr>
          <a:xfrm>
            <a:off x="5117187" y="2667000"/>
            <a:ext cx="2286000" cy="2286000"/>
            <a:chOff x="5117187" y="2667000"/>
            <a:chExt cx="2286000" cy="228600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13D1C1F-560F-2943-C763-6D8AF45C486F}"/>
                </a:ext>
              </a:extLst>
            </p:cNvPr>
            <p:cNvGrpSpPr/>
            <p:nvPr/>
          </p:nvGrpSpPr>
          <p:grpSpPr>
            <a:xfrm>
              <a:off x="5117187" y="2667000"/>
              <a:ext cx="2286000" cy="2286000"/>
              <a:chOff x="5117187" y="2667000"/>
              <a:chExt cx="2286000" cy="228600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A672CDDC-E67F-C39B-44E0-0A4126FBC27F}"/>
                  </a:ext>
                </a:extLst>
              </p:cNvPr>
              <p:cNvGrpSpPr/>
              <p:nvPr/>
            </p:nvGrpSpPr>
            <p:grpSpPr>
              <a:xfrm>
                <a:off x="5117187" y="2667000"/>
                <a:ext cx="2286000" cy="2286000"/>
                <a:chOff x="5117187" y="762000"/>
                <a:chExt cx="2286000" cy="2286000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63710793-54B7-15A3-19C9-DF22DBB7D51D}"/>
                    </a:ext>
                  </a:extLst>
                </p:cNvPr>
                <p:cNvGrpSpPr/>
                <p:nvPr/>
              </p:nvGrpSpPr>
              <p:grpSpPr>
                <a:xfrm>
                  <a:off x="5117187" y="762000"/>
                  <a:ext cx="2286000" cy="1371600"/>
                  <a:chOff x="5105400" y="2362200"/>
                  <a:chExt cx="2286000" cy="1371600"/>
                </a:xfrm>
              </p:grpSpPr>
              <p:sp>
                <p:nvSpPr>
                  <p:cNvPr id="13" name="Oval 4">
                    <a:extLst>
                      <a:ext uri="{FF2B5EF4-FFF2-40B4-BE49-F238E27FC236}">
                        <a16:creationId xmlns:a16="http://schemas.microsoft.com/office/drawing/2014/main" id="{615DC3FD-A5E6-7531-D18A-52E2FD3588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934200" y="3276600"/>
                    <a:ext cx="457200" cy="457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2400" dirty="0">
                        <a:solidFill>
                          <a:srgbClr val="2F2B20"/>
                        </a:solidFill>
                        <a:latin typeface="Tahoma" charset="0"/>
                        <a:ea typeface="ＭＳ Ｐゴシック" charset="0"/>
                      </a:rPr>
                      <a:t>c</a:t>
                    </a:r>
                  </a:p>
                </p:txBody>
              </p:sp>
              <p:sp>
                <p:nvSpPr>
                  <p:cNvPr id="14" name="Oval 5">
                    <a:extLst>
                      <a:ext uri="{FF2B5EF4-FFF2-40B4-BE49-F238E27FC236}">
                        <a16:creationId xmlns:a16="http://schemas.microsoft.com/office/drawing/2014/main" id="{3ABE03E3-F671-EA58-CE78-7C7554BB88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05400" y="3276600"/>
                    <a:ext cx="457200" cy="457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2400" dirty="0">
                        <a:solidFill>
                          <a:srgbClr val="2F2B20"/>
                        </a:solidFill>
                        <a:latin typeface="Tahoma" charset="0"/>
                        <a:ea typeface="ＭＳ Ｐゴシック" charset="0"/>
                      </a:rPr>
                      <a:t>b</a:t>
                    </a:r>
                  </a:p>
                </p:txBody>
              </p:sp>
              <p:sp>
                <p:nvSpPr>
                  <p:cNvPr id="15" name="Oval 6">
                    <a:extLst>
                      <a:ext uri="{FF2B5EF4-FFF2-40B4-BE49-F238E27FC236}">
                        <a16:creationId xmlns:a16="http://schemas.microsoft.com/office/drawing/2014/main" id="{E181015E-5B81-8513-6144-C7FB93B9AE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019800" y="2362200"/>
                    <a:ext cx="457200" cy="457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2400" dirty="0">
                        <a:solidFill>
                          <a:srgbClr val="2F2B20"/>
                        </a:solidFill>
                        <a:latin typeface="Tahoma" charset="0"/>
                        <a:ea typeface="ＭＳ Ｐゴシック" charset="0"/>
                      </a:rPr>
                      <a:t>a</a:t>
                    </a:r>
                  </a:p>
                </p:txBody>
              </p:sp>
              <p:cxnSp>
                <p:nvCxnSpPr>
                  <p:cNvPr id="16" name="AutoShape 9">
                    <a:extLst>
                      <a:ext uri="{FF2B5EF4-FFF2-40B4-BE49-F238E27FC236}">
                        <a16:creationId xmlns:a16="http://schemas.microsoft.com/office/drawing/2014/main" id="{7EBCCC55-2294-137F-229B-50B96171FAD0}"/>
                      </a:ext>
                    </a:extLst>
                  </p:cNvPr>
                  <p:cNvCxnSpPr>
                    <a:cxnSpLocks noChangeShapeType="1"/>
                    <a:stCxn id="15" idx="3"/>
                    <a:endCxn id="14" idx="7"/>
                  </p:cNvCxnSpPr>
                  <p:nvPr/>
                </p:nvCxnSpPr>
                <p:spPr bwMode="auto">
                  <a:xfrm flipH="1">
                    <a:off x="5495925" y="2762250"/>
                    <a:ext cx="590550" cy="571500"/>
                  </a:xfrm>
                  <a:prstGeom prst="straightConnector1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" name="AutoShape 13">
                    <a:extLst>
                      <a:ext uri="{FF2B5EF4-FFF2-40B4-BE49-F238E27FC236}">
                        <a16:creationId xmlns:a16="http://schemas.microsoft.com/office/drawing/2014/main" id="{B20F97F8-CCD4-DD8D-2DF6-A6626EEF9E0D}"/>
                      </a:ext>
                    </a:extLst>
                  </p:cNvPr>
                  <p:cNvCxnSpPr>
                    <a:cxnSpLocks noChangeShapeType="1"/>
                    <a:stCxn id="15" idx="5"/>
                    <a:endCxn id="13" idx="1"/>
                  </p:cNvCxnSpPr>
                  <p:nvPr/>
                </p:nvCxnSpPr>
                <p:spPr bwMode="auto">
                  <a:xfrm>
                    <a:off x="6410325" y="2762250"/>
                    <a:ext cx="590550" cy="571500"/>
                  </a:xfrm>
                  <a:prstGeom prst="straightConnector1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9" name="AutoShape 11">
                  <a:extLst>
                    <a:ext uri="{FF2B5EF4-FFF2-40B4-BE49-F238E27FC236}">
                      <a16:creationId xmlns:a16="http://schemas.microsoft.com/office/drawing/2014/main" id="{BC010F14-4A90-A474-2185-003FBBCB46B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6422112" y="2076450"/>
                  <a:ext cx="590550" cy="571500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6" name="Oval 7">
                  <a:extLst>
                    <a:ext uri="{FF2B5EF4-FFF2-40B4-BE49-F238E27FC236}">
                      <a16:creationId xmlns:a16="http://schemas.microsoft.com/office/drawing/2014/main" id="{366EC601-C571-49EE-9C15-2B52CB3658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31587" y="2590800"/>
                  <a:ext cx="457200" cy="457200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2400" dirty="0">
                      <a:solidFill>
                        <a:srgbClr val="2F2B20"/>
                      </a:solidFill>
                      <a:latin typeface="Tahoma" charset="0"/>
                      <a:ea typeface="ＭＳ Ｐゴシック" charset="0"/>
                    </a:rPr>
                    <a:t>e</a:t>
                  </a: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16BD6449-8991-6DE0-9754-7465532CEC12}"/>
                  </a:ext>
                </a:extLst>
              </p:cNvPr>
              <p:cNvGrpSpPr/>
              <p:nvPr/>
            </p:nvGrpSpPr>
            <p:grpSpPr>
              <a:xfrm>
                <a:off x="5507712" y="3133725"/>
                <a:ext cx="1438275" cy="1419225"/>
                <a:chOff x="5507712" y="1228725"/>
                <a:chExt cx="1438275" cy="1419225"/>
              </a:xfrm>
            </p:grpSpPr>
            <p:cxnSp>
              <p:nvCxnSpPr>
                <p:cNvPr id="19" name="AutoShape 14">
                  <a:extLst>
                    <a:ext uri="{FF2B5EF4-FFF2-40B4-BE49-F238E27FC236}">
                      <a16:creationId xmlns:a16="http://schemas.microsoft.com/office/drawing/2014/main" id="{B2E03F82-DBB9-4A85-8F62-97009A7D4F8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260187" y="1228725"/>
                  <a:ext cx="0" cy="1352550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" name="AutoShape 10">
                  <a:extLst>
                    <a:ext uri="{FF2B5EF4-FFF2-40B4-BE49-F238E27FC236}">
                      <a16:creationId xmlns:a16="http://schemas.microsoft.com/office/drawing/2014/main" id="{6D3D1642-44EB-77BD-F25E-7B3A6619FBB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507712" y="2076450"/>
                  <a:ext cx="590550" cy="571500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" name="AutoShape 17">
                  <a:extLst>
                    <a:ext uri="{FF2B5EF4-FFF2-40B4-BE49-F238E27FC236}">
                      <a16:creationId xmlns:a16="http://schemas.microsoft.com/office/drawing/2014/main" id="{31C6AC21-706F-270D-D829-4A4EDA9FF904}"/>
                    </a:ext>
                  </a:extLst>
                </p:cNvPr>
                <p:cNvCxnSpPr>
                  <a:cxnSpLocks noChangeShapeType="1"/>
                  <a:stCxn id="13" idx="2"/>
                  <a:endCxn id="14" idx="6"/>
                </p:cNvCxnSpPr>
                <p:nvPr/>
              </p:nvCxnSpPr>
              <p:spPr bwMode="auto">
                <a:xfrm flipH="1">
                  <a:off x="5574387" y="1905000"/>
                  <a:ext cx="1371600" cy="0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59C1AB3-2E01-2CC8-D19F-8B5FF08AD53D}"/>
                  </a:ext>
                </a:extLst>
              </p:cNvPr>
              <p:cNvSpPr txBox="1"/>
              <p:nvPr/>
            </p:nvSpPr>
            <p:spPr>
              <a:xfrm>
                <a:off x="5562600" y="4222988"/>
                <a:ext cx="4572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4</a:t>
                </a:r>
                <a:endParaRPr lang="en-CA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D65EDFB-F80F-8650-4545-0415B6F437B4}"/>
                  </a:ext>
                </a:extLst>
              </p:cNvPr>
              <p:cNvSpPr txBox="1"/>
              <p:nvPr/>
            </p:nvSpPr>
            <p:spPr>
              <a:xfrm>
                <a:off x="6715759" y="4202668"/>
                <a:ext cx="4572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6</a:t>
                </a:r>
                <a:endParaRPr lang="en-CA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5F96717-DEDF-DEA5-07B7-D7CF26484662}"/>
                  </a:ext>
                </a:extLst>
              </p:cNvPr>
              <p:cNvSpPr txBox="1"/>
              <p:nvPr/>
            </p:nvSpPr>
            <p:spPr>
              <a:xfrm>
                <a:off x="6223000" y="3288268"/>
                <a:ext cx="4572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4</a:t>
                </a:r>
                <a:endParaRPr lang="en-CA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1065859-B5BD-E635-2C3F-AB4F1FDE4B14}"/>
                  </a:ext>
                </a:extLst>
              </p:cNvPr>
              <p:cNvSpPr txBox="1"/>
              <p:nvPr/>
            </p:nvSpPr>
            <p:spPr>
              <a:xfrm>
                <a:off x="5821679" y="3455908"/>
                <a:ext cx="4572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2</a:t>
                </a:r>
                <a:endParaRPr lang="en-CA" dirty="0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ED2DE1A-CE5F-4590-3AD9-C13B5483D689}"/>
                </a:ext>
              </a:extLst>
            </p:cNvPr>
            <p:cNvSpPr txBox="1"/>
            <p:nvPr/>
          </p:nvSpPr>
          <p:spPr>
            <a:xfrm>
              <a:off x="5552439" y="3058160"/>
              <a:ext cx="4572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3</a:t>
              </a:r>
              <a:endParaRPr lang="en-CA" dirty="0">
                <a:solidFill>
                  <a:srgbClr val="FFC000"/>
                </a:solidFill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98D37ED5-87A0-D801-2D91-70CD385ACB16}"/>
              </a:ext>
            </a:extLst>
          </p:cNvPr>
          <p:cNvSpPr txBox="1"/>
          <p:nvPr/>
        </p:nvSpPr>
        <p:spPr>
          <a:xfrm>
            <a:off x="6734772" y="3021724"/>
            <a:ext cx="457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13</a:t>
            </a:r>
            <a:endParaRPr lang="en-CA" dirty="0">
              <a:solidFill>
                <a:srgbClr val="FFC000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7AC8045-3F0D-57BA-6796-0AB474BB71FC}"/>
              </a:ext>
            </a:extLst>
          </p:cNvPr>
          <p:cNvGrpSpPr/>
          <p:nvPr/>
        </p:nvGrpSpPr>
        <p:grpSpPr>
          <a:xfrm>
            <a:off x="5493106" y="2904008"/>
            <a:ext cx="1726884" cy="1286992"/>
            <a:chOff x="5493106" y="2904008"/>
            <a:chExt cx="1726884" cy="1286992"/>
          </a:xfrm>
        </p:grpSpPr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8F2FC666-6DD2-B2EE-4EB6-78ADAFC0A6C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04648" y="2592466"/>
              <a:ext cx="1103799" cy="1726884"/>
            </a:xfrm>
            <a:custGeom>
              <a:avLst/>
              <a:gdLst>
                <a:gd name="T0" fmla="*/ 1209675 w 1375"/>
                <a:gd name="T1" fmla="*/ 57150 h 1671"/>
                <a:gd name="T2" fmla="*/ 1933575 w 1375"/>
                <a:gd name="T3" fmla="*/ 828675 h 1671"/>
                <a:gd name="T4" fmla="*/ 1866900 w 1375"/>
                <a:gd name="T5" fmla="*/ 2647950 h 1671"/>
                <a:gd name="T6" fmla="*/ 38100 w 1375"/>
                <a:gd name="T7" fmla="*/ 800100 h 1671"/>
                <a:gd name="T8" fmla="*/ 723900 w 1375"/>
                <a:gd name="T9" fmla="*/ 0 h 16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5"/>
                <a:gd name="T16" fmla="*/ 0 h 1671"/>
                <a:gd name="T17" fmla="*/ 1375 w 1375"/>
                <a:gd name="T18" fmla="*/ 1671 h 1671"/>
                <a:gd name="connsiteX0" fmla="*/ 5373 w 8689"/>
                <a:gd name="connsiteY0" fmla="*/ 215 h 7071"/>
                <a:gd name="connsiteX1" fmla="*/ 8689 w 8689"/>
                <a:gd name="connsiteY1" fmla="*/ 3124 h 7071"/>
                <a:gd name="connsiteX2" fmla="*/ 5452 w 8689"/>
                <a:gd name="connsiteY2" fmla="*/ 7071 h 7071"/>
                <a:gd name="connsiteX3" fmla="*/ 6 w 8689"/>
                <a:gd name="connsiteY3" fmla="*/ 3016 h 7071"/>
                <a:gd name="connsiteX4" fmla="*/ 3147 w 8689"/>
                <a:gd name="connsiteY4" fmla="*/ 0 h 7071"/>
                <a:gd name="connsiteX0" fmla="*/ 6184 w 10000"/>
                <a:gd name="connsiteY0" fmla="*/ 0 h 9696"/>
                <a:gd name="connsiteX1" fmla="*/ 10000 w 10000"/>
                <a:gd name="connsiteY1" fmla="*/ 4114 h 9696"/>
                <a:gd name="connsiteX2" fmla="*/ 6275 w 10000"/>
                <a:gd name="connsiteY2" fmla="*/ 9696 h 9696"/>
                <a:gd name="connsiteX3" fmla="*/ 7 w 10000"/>
                <a:gd name="connsiteY3" fmla="*/ 3961 h 9696"/>
                <a:gd name="connsiteX0" fmla="*/ 4899 w 8715"/>
                <a:gd name="connsiteY0" fmla="*/ 0 h 10001"/>
                <a:gd name="connsiteX1" fmla="*/ 8715 w 8715"/>
                <a:gd name="connsiteY1" fmla="*/ 4243 h 10001"/>
                <a:gd name="connsiteX2" fmla="*/ 4990 w 8715"/>
                <a:gd name="connsiteY2" fmla="*/ 10000 h 10001"/>
                <a:gd name="connsiteX3" fmla="*/ 8 w 8715"/>
                <a:gd name="connsiteY3" fmla="*/ 4755 h 10001"/>
                <a:gd name="connsiteX0" fmla="*/ 5621 w 6120"/>
                <a:gd name="connsiteY0" fmla="*/ 0 h 10000"/>
                <a:gd name="connsiteX1" fmla="*/ 5726 w 6120"/>
                <a:gd name="connsiteY1" fmla="*/ 9999 h 10000"/>
                <a:gd name="connsiteX2" fmla="*/ 9 w 6120"/>
                <a:gd name="connsiteY2" fmla="*/ 4755 h 10000"/>
                <a:gd name="connsiteX0" fmla="*/ 9185 w 9620"/>
                <a:gd name="connsiteY0" fmla="*/ 0 h 8643"/>
                <a:gd name="connsiteX1" fmla="*/ 8823 w 9620"/>
                <a:gd name="connsiteY1" fmla="*/ 8640 h 8643"/>
                <a:gd name="connsiteX2" fmla="*/ 15 w 9620"/>
                <a:gd name="connsiteY2" fmla="*/ 4755 h 8643"/>
                <a:gd name="connsiteX0" fmla="*/ 9548 w 10300"/>
                <a:gd name="connsiteY0" fmla="*/ 0 h 10010"/>
                <a:gd name="connsiteX1" fmla="*/ 9172 w 10300"/>
                <a:gd name="connsiteY1" fmla="*/ 9997 h 10010"/>
                <a:gd name="connsiteX2" fmla="*/ 16 w 10300"/>
                <a:gd name="connsiteY2" fmla="*/ 5502 h 10010"/>
                <a:gd name="connsiteX0" fmla="*/ 9532 w 10284"/>
                <a:gd name="connsiteY0" fmla="*/ 0 h 10010"/>
                <a:gd name="connsiteX1" fmla="*/ 9156 w 10284"/>
                <a:gd name="connsiteY1" fmla="*/ 9997 h 10010"/>
                <a:gd name="connsiteX2" fmla="*/ 0 w 10284"/>
                <a:gd name="connsiteY2" fmla="*/ 5502 h 10010"/>
                <a:gd name="connsiteX0" fmla="*/ 9906 w 10164"/>
                <a:gd name="connsiteY0" fmla="*/ 0 h 10962"/>
                <a:gd name="connsiteX1" fmla="*/ 9156 w 10164"/>
                <a:gd name="connsiteY1" fmla="*/ 10771 h 10962"/>
                <a:gd name="connsiteX2" fmla="*/ 0 w 10164"/>
                <a:gd name="connsiteY2" fmla="*/ 6276 h 1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4" h="10962">
                  <a:moveTo>
                    <a:pt x="9906" y="0"/>
                  </a:moveTo>
                  <a:cubicBezTo>
                    <a:pt x="9943" y="2410"/>
                    <a:pt x="10807" y="9725"/>
                    <a:pt x="9156" y="10771"/>
                  </a:cubicBezTo>
                  <a:cubicBezTo>
                    <a:pt x="7505" y="11817"/>
                    <a:pt x="5055" y="8337"/>
                    <a:pt x="0" y="6276"/>
                  </a:cubicBezTo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 dirty="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41B14B8-04E1-8B68-4B10-744D712FB35C}"/>
                </a:ext>
              </a:extLst>
            </p:cNvPr>
            <p:cNvSpPr txBox="1"/>
            <p:nvPr/>
          </p:nvSpPr>
          <p:spPr>
            <a:xfrm>
              <a:off x="5867400" y="3729335"/>
              <a:ext cx="45720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altLang="en-US" sz="24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  <a:endParaRPr lang="en-CA" sz="2400" dirty="0">
                <a:solidFill>
                  <a:schemeClr val="tx2"/>
                </a:solidFill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375A9E87-4108-3E07-2693-91244ED5F2D0}"/>
              </a:ext>
            </a:extLst>
          </p:cNvPr>
          <p:cNvSpPr txBox="1"/>
          <p:nvPr/>
        </p:nvSpPr>
        <p:spPr>
          <a:xfrm>
            <a:off x="6751320" y="3037840"/>
            <a:ext cx="457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5</a:t>
            </a:r>
            <a:endParaRPr lang="en-CA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3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DC793A-C1AE-4ADF-ABEC-57CE67FEC521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A6AB7-ED92-4CC2-895B-E46908831F7A}" type="slidenum">
              <a:rPr lang="en-US" smtClean="0">
                <a:solidFill>
                  <a:schemeClr val="bg1"/>
                </a:solidFill>
              </a:rPr>
              <a:pPr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9372600" cy="60198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  <a:latin typeface="+mj-lt"/>
              </a:rPr>
              <a:t>6-Degrees of Separation.: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Everyone in the world is </a:t>
            </a:r>
            <a:br>
              <a:rPr lang="en-CA" alt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alt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  friend-friend</a:t>
            </a:r>
            <a:r>
              <a:rPr lang="en-CA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-friend-friend-friend-friend-friend</a:t>
            </a:r>
            <a:br>
              <a:rPr lang="en-CA" altLang="en-US" dirty="0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      with everyone in the world</a:t>
            </a:r>
            <a:br>
              <a:rPr lang="en-CA" altLang="en-US" dirty="0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ie between every pair of people there is a path of length 6.</a:t>
            </a:r>
            <a:endParaRPr lang="en-CA" altLang="en-US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en-CA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C6572-9ED1-ADD3-0751-09BA509D47D3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Types of Graphs</a:t>
            </a:r>
          </a:p>
        </p:txBody>
      </p:sp>
      <p:pic>
        <p:nvPicPr>
          <p:cNvPr id="3" name="Picture 3" descr="An acquaintanceship graph with 16 vertices and 25 edges.">
            <a:extLst>
              <a:ext uri="{FF2B5EF4-FFF2-40B4-BE49-F238E27FC236}">
                <a16:creationId xmlns:a16="http://schemas.microsoft.com/office/drawing/2014/main" id="{8499E752-CBB2-AA23-8DE9-C1820CE0C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3048000"/>
            <a:ext cx="4729212" cy="253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6D8E44-2445-025E-A821-54B5E5FFB0FD}"/>
              </a:ext>
            </a:extLst>
          </p:cNvPr>
          <p:cNvSpPr txBox="1"/>
          <p:nvPr/>
        </p:nvSpPr>
        <p:spPr>
          <a:xfrm>
            <a:off x="6740246" y="3465702"/>
            <a:ext cx="49159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(100)</a:t>
            </a:r>
            <a:r>
              <a:rPr lang="en-US" baseline="30000" dirty="0">
                <a:latin typeface="+mj-lt"/>
              </a:rPr>
              <a:t>6</a:t>
            </a:r>
            <a:r>
              <a:rPr lang="en-US" dirty="0">
                <a:latin typeface="+mj-lt"/>
              </a:rPr>
              <a:t> = 10</a:t>
            </a:r>
            <a:r>
              <a:rPr lang="en-US" baseline="30000" dirty="0">
                <a:latin typeface="+mj-lt"/>
              </a:rPr>
              <a:t>12</a:t>
            </a:r>
          </a:p>
          <a:p>
            <a:r>
              <a:rPr lang="en-US" dirty="0">
                <a:latin typeface="+mj-lt"/>
              </a:rPr>
              <a:t>Population = 10</a:t>
            </a:r>
            <a:r>
              <a:rPr lang="en-US" baseline="30000" dirty="0">
                <a:latin typeface="+mj-lt"/>
              </a:rPr>
              <a:t>9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265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DC793A-C1AE-4ADF-ABEC-57CE67FEC521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A6AB7-ED92-4CC2-895B-E46908831F7A}" type="slidenum">
              <a:rPr lang="en-US" smtClean="0">
                <a:solidFill>
                  <a:schemeClr val="bg1"/>
                </a:solidFill>
              </a:rPr>
              <a:pPr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9372600" cy="60198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  <a:latin typeface="+mj-lt"/>
              </a:rPr>
              <a:t>Bacon numbers: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Edges are between actors who stared in a movie together.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Your </a:t>
            </a:r>
            <a:r>
              <a:rPr lang="en-CA" dirty="0">
                <a:latin typeface="+mj-lt"/>
              </a:rPr>
              <a:t>Bacon</a:t>
            </a:r>
            <a:r>
              <a:rPr lang="en-US" dirty="0">
                <a:latin typeface="+mj-lt"/>
              </a:rPr>
              <a:t> numbers is your distance from </a:t>
            </a:r>
            <a:r>
              <a:rPr lang="en-CA" dirty="0"/>
              <a:t>Bacon</a:t>
            </a:r>
            <a:r>
              <a:rPr lang="en-US" dirty="0">
                <a:latin typeface="+mj-lt"/>
              </a:rPr>
              <a:t>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??’s is 2, because she acted with someone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    who acted with </a:t>
            </a:r>
            <a:r>
              <a:rPr lang="en-CA" dirty="0"/>
              <a:t>Bacon</a:t>
            </a:r>
            <a:r>
              <a:rPr lang="en-US" dirty="0">
                <a:latin typeface="+mj-lt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C6572-9ED1-ADD3-0751-09BA509D47D3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Types of Graphs</a:t>
            </a:r>
          </a:p>
        </p:txBody>
      </p:sp>
      <p:pic>
        <p:nvPicPr>
          <p:cNvPr id="3" name="Picture 3" descr="An acquaintanceship graph with 16 vertices and 25 edges.">
            <a:extLst>
              <a:ext uri="{FF2B5EF4-FFF2-40B4-BE49-F238E27FC236}">
                <a16:creationId xmlns:a16="http://schemas.microsoft.com/office/drawing/2014/main" id="{8499E752-CBB2-AA23-8DE9-C1820CE0C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3048000"/>
            <a:ext cx="4729212" cy="253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737D43-E9D4-6015-9D3E-6C5D649B465A}"/>
              </a:ext>
            </a:extLst>
          </p:cNvPr>
          <p:cNvSpPr txBox="1"/>
          <p:nvPr/>
        </p:nvSpPr>
        <p:spPr>
          <a:xfrm>
            <a:off x="3507606" y="2859248"/>
            <a:ext cx="914400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CA" dirty="0">
                <a:solidFill>
                  <a:schemeClr val="bg2"/>
                </a:solidFill>
              </a:rPr>
              <a:t>Bacon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A1FF3C-F428-1313-7C2C-83E7BD0B23B2}"/>
              </a:ext>
            </a:extLst>
          </p:cNvPr>
          <p:cNvSpPr txBox="1"/>
          <p:nvPr/>
        </p:nvSpPr>
        <p:spPr>
          <a:xfrm>
            <a:off x="2212206" y="3364468"/>
            <a:ext cx="1123426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r"/>
            <a:r>
              <a:rPr lang="en-CA" dirty="0">
                <a:solidFill>
                  <a:schemeClr val="bg2"/>
                </a:solidFill>
                <a:latin typeface="+mj-lt"/>
              </a:rPr>
              <a:t>??</a:t>
            </a:r>
            <a:endParaRPr lang="en-CA"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8C462D-7A8A-1A45-2FE0-368A4704CF71}"/>
              </a:ext>
            </a:extLst>
          </p:cNvPr>
          <p:cNvSpPr txBox="1"/>
          <p:nvPr/>
        </p:nvSpPr>
        <p:spPr>
          <a:xfrm>
            <a:off x="4207933" y="3364468"/>
            <a:ext cx="1123426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CA" dirty="0">
                <a:solidFill>
                  <a:schemeClr val="bg2"/>
                </a:solidFill>
                <a:latin typeface="+mj-lt"/>
              </a:rPr>
              <a:t>??</a:t>
            </a:r>
            <a:endParaRPr lang="en-CA" dirty="0">
              <a:solidFill>
                <a:schemeClr val="bg2"/>
              </a:solidFill>
            </a:endParaRPr>
          </a:p>
        </p:txBody>
      </p:sp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58200456-3E73-80F3-6900-9E8BB7858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242208"/>
              </p:ext>
            </p:extLst>
          </p:nvPr>
        </p:nvGraphicFramePr>
        <p:xfrm>
          <a:off x="6547188" y="2819400"/>
          <a:ext cx="2437200" cy="37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600">
                  <a:extLst>
                    <a:ext uri="{9D8B030D-6E8A-4147-A177-3AD203B41FA5}">
                      <a16:colId xmlns:a16="http://schemas.microsoft.com/office/drawing/2014/main" val="3609119096"/>
                    </a:ext>
                  </a:extLst>
                </a:gridCol>
                <a:gridCol w="1218600">
                  <a:extLst>
                    <a:ext uri="{9D8B030D-6E8A-4147-A177-3AD203B41FA5}">
                      <a16:colId xmlns:a16="http://schemas.microsoft.com/office/drawing/2014/main" val="187283552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IN" sz="1400" b="1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Bacon Number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 of People</a:t>
                      </a: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7227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79578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3,452</a:t>
                      </a: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10807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401,636</a:t>
                      </a: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9205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1,496,104</a:t>
                      </a: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76064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390,878</a:t>
                      </a: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0606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4,388</a:t>
                      </a: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91727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631</a:t>
                      </a: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8102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131</a:t>
                      </a: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30417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42265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95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5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DC793A-C1AE-4ADF-ABEC-57CE67FEC521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A6AB7-ED92-4CC2-895B-E46908831F7A}" type="slidenum">
              <a:rPr lang="en-US" smtClean="0">
                <a:solidFill>
                  <a:schemeClr val="bg1"/>
                </a:solidFill>
              </a:rPr>
              <a:pPr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9372600" cy="60198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  <a:latin typeface="+mj-lt"/>
              </a:rPr>
              <a:t>Erd</a:t>
            </a:r>
            <a:r>
              <a:rPr lang="hu-HU" dirty="0">
                <a:solidFill>
                  <a:schemeClr val="tx2"/>
                </a:solidFill>
                <a:latin typeface="+mj-lt"/>
              </a:rPr>
              <a:t>ő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s numbers: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Edges are between mathematicians who wrote a paper together.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Your </a:t>
            </a:r>
            <a:r>
              <a:rPr lang="en-US" dirty="0">
                <a:latin typeface="+mj-lt"/>
              </a:rPr>
              <a:t>Erd</a:t>
            </a:r>
            <a:r>
              <a:rPr lang="hu-HU" dirty="0">
                <a:latin typeface="+mj-lt"/>
              </a:rPr>
              <a:t>ő</a:t>
            </a:r>
            <a:r>
              <a:rPr lang="en-US" dirty="0">
                <a:latin typeface="+mj-lt"/>
              </a:rPr>
              <a:t>s numbers is your distance from Erd</a:t>
            </a:r>
            <a:r>
              <a:rPr lang="hu-HU" dirty="0">
                <a:latin typeface="+mj-lt"/>
              </a:rPr>
              <a:t>ő</a:t>
            </a:r>
            <a:r>
              <a:rPr lang="en-US" dirty="0">
                <a:latin typeface="+mj-lt"/>
              </a:rPr>
              <a:t>s.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Jeff’s is 2, because he wrote a paper with someone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    who wrote a paper with Erd</a:t>
            </a:r>
            <a:r>
              <a:rPr lang="hu-HU" dirty="0">
                <a:latin typeface="+mj-lt"/>
              </a:rPr>
              <a:t>ő</a:t>
            </a:r>
            <a:r>
              <a:rPr lang="en-US" dirty="0">
                <a:latin typeface="+mj-lt"/>
              </a:rPr>
              <a:t>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C6572-9ED1-ADD3-0751-09BA509D47D3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Types of Graphs</a:t>
            </a:r>
          </a:p>
        </p:txBody>
      </p:sp>
      <p:pic>
        <p:nvPicPr>
          <p:cNvPr id="3" name="Picture 3" descr="An acquaintanceship graph with 16 vertices and 25 edges.">
            <a:extLst>
              <a:ext uri="{FF2B5EF4-FFF2-40B4-BE49-F238E27FC236}">
                <a16:creationId xmlns:a16="http://schemas.microsoft.com/office/drawing/2014/main" id="{8499E752-CBB2-AA23-8DE9-C1820CE0C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3048000"/>
            <a:ext cx="4729212" cy="253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737D43-E9D4-6015-9D3E-6C5D649B465A}"/>
              </a:ext>
            </a:extLst>
          </p:cNvPr>
          <p:cNvSpPr txBox="1"/>
          <p:nvPr/>
        </p:nvSpPr>
        <p:spPr>
          <a:xfrm>
            <a:off x="3660006" y="2859248"/>
            <a:ext cx="762000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Erd</a:t>
            </a:r>
            <a:r>
              <a:rPr lang="hu-HU" dirty="0">
                <a:solidFill>
                  <a:schemeClr val="bg2"/>
                </a:solidFill>
                <a:latin typeface="+mj-lt"/>
              </a:rPr>
              <a:t>ő</a:t>
            </a:r>
            <a:r>
              <a:rPr lang="en-US" dirty="0">
                <a:solidFill>
                  <a:schemeClr val="bg2"/>
                </a:solidFill>
                <a:latin typeface="+mj-lt"/>
              </a:rPr>
              <a:t>s</a:t>
            </a:r>
            <a:endParaRPr lang="en-CA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A1FF3C-F428-1313-7C2C-83E7BD0B23B2}"/>
              </a:ext>
            </a:extLst>
          </p:cNvPr>
          <p:cNvSpPr txBox="1"/>
          <p:nvPr/>
        </p:nvSpPr>
        <p:spPr>
          <a:xfrm>
            <a:off x="2133600" y="3364468"/>
            <a:ext cx="1521594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CA" dirty="0">
                <a:solidFill>
                  <a:schemeClr val="bg2"/>
                </a:solidFill>
                <a:latin typeface="+mj-lt"/>
              </a:rPr>
              <a:t> Impagliazzo</a:t>
            </a:r>
            <a:endParaRPr lang="en-CA"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8C462D-7A8A-1A45-2FE0-368A4704CF71}"/>
              </a:ext>
            </a:extLst>
          </p:cNvPr>
          <p:cNvSpPr txBox="1"/>
          <p:nvPr/>
        </p:nvSpPr>
        <p:spPr>
          <a:xfrm>
            <a:off x="4360333" y="3364468"/>
            <a:ext cx="1123426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CA" dirty="0">
                <a:solidFill>
                  <a:schemeClr val="bg2"/>
                </a:solidFill>
                <a:latin typeface="+mj-lt"/>
              </a:rPr>
              <a:t>Jeff</a:t>
            </a:r>
            <a:endParaRPr lang="en-CA" dirty="0">
              <a:solidFill>
                <a:schemeClr val="bg2"/>
              </a:solidFill>
            </a:endParaRPr>
          </a:p>
        </p:txBody>
      </p:sp>
      <p:pic>
        <p:nvPicPr>
          <p:cNvPr id="9" name="Picture 2" descr="A portrait of Paul Erdős.">
            <a:extLst>
              <a:ext uri="{FF2B5EF4-FFF2-40B4-BE49-F238E27FC236}">
                <a16:creationId xmlns:a16="http://schemas.microsoft.com/office/drawing/2014/main" id="{34D27F78-055D-D2EB-7609-7B86A64E0DE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0362" b="5547"/>
          <a:stretch/>
        </p:blipFill>
        <p:spPr bwMode="auto">
          <a:xfrm>
            <a:off x="6215040" y="148355"/>
            <a:ext cx="871560" cy="107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729BF5E0-2D98-0881-5B93-376F5817B543}"/>
              </a:ext>
            </a:extLst>
          </p:cNvPr>
          <p:cNvGraphicFramePr>
            <a:graphicFrameLocks noGrp="1"/>
          </p:cNvGraphicFramePr>
          <p:nvPr/>
        </p:nvGraphicFramePr>
        <p:xfrm>
          <a:off x="6769777" y="2621844"/>
          <a:ext cx="2437200" cy="39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600">
                  <a:extLst>
                    <a:ext uri="{9D8B030D-6E8A-4147-A177-3AD203B41FA5}">
                      <a16:colId xmlns:a16="http://schemas.microsoft.com/office/drawing/2014/main" val="3609119096"/>
                    </a:ext>
                  </a:extLst>
                </a:gridCol>
                <a:gridCol w="1218600">
                  <a:extLst>
                    <a:ext uri="{9D8B030D-6E8A-4147-A177-3AD203B41FA5}">
                      <a16:colId xmlns:a16="http://schemas.microsoft.com/office/drawing/2014/main" val="1872835528"/>
                    </a:ext>
                  </a:extLst>
                </a:gridCol>
              </a:tblGrid>
              <a:tr h="36000">
                <a:tc>
                  <a:txBody>
                    <a:bodyPr/>
                    <a:lstStyle/>
                    <a:p>
                      <a:pPr algn="ctr"/>
                      <a:r>
                        <a:rPr lang="en-IN" sz="1400" b="1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Erd</a:t>
                      </a: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ő</a:t>
                      </a:r>
                      <a:r>
                        <a:rPr lang="en-IN" sz="1400" b="1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 Number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 of People</a:t>
                      </a: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7227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79578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504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10807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6,593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9205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33,605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76064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83,642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0606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87,760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91727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40,014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8102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11,591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30417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3,146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42265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819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959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244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81252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02327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18024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T="3600" marB="3600">
                    <a:lnL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879481"/>
                  </a:ext>
                </a:extLst>
              </a:tr>
            </a:tbl>
          </a:graphicData>
        </a:graphic>
      </p:graphicFrame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1902FD5-6344-E82C-4368-7FCC4B413293}"/>
              </a:ext>
            </a:extLst>
          </p:cNvPr>
          <p:cNvSpPr txBox="1">
            <a:spLocks/>
          </p:cNvSpPr>
          <p:nvPr/>
        </p:nvSpPr>
        <p:spPr>
          <a:xfrm>
            <a:off x="8839200" y="68580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A6AB7-ED92-4CC2-895B-E46908831F7A}" type="slidenum">
              <a:rPr lang="en-US" smtClean="0">
                <a:solidFill>
                  <a:schemeClr val="bg1"/>
                </a:solidFill>
              </a:rPr>
              <a:pPr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15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635507-97AE-F570-C380-B54D690F988A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Definitions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1609E-ACF3-4863-DF28-816E5D8304C2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A6AB7-ED92-4CC2-895B-E46908831F7A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E3DD9D5-0001-CE66-68E3-FD25B8D00A46}"/>
              </a:ext>
            </a:extLst>
          </p:cNvPr>
          <p:cNvGrpSpPr/>
          <p:nvPr/>
        </p:nvGrpSpPr>
        <p:grpSpPr>
          <a:xfrm>
            <a:off x="5638800" y="2967447"/>
            <a:ext cx="1512452" cy="459834"/>
            <a:chOff x="5791200" y="3059668"/>
            <a:chExt cx="1512452" cy="45983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F040D2C-297B-36A7-225C-3A6C3E6F7404}"/>
                </a:ext>
              </a:extLst>
            </p:cNvPr>
            <p:cNvCxnSpPr>
              <a:cxnSpLocks/>
            </p:cNvCxnSpPr>
            <p:nvPr/>
          </p:nvCxnSpPr>
          <p:spPr>
            <a:xfrm>
              <a:off x="6019800" y="3429000"/>
              <a:ext cx="990600" cy="0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35C0EF9-0A09-28A1-36B3-A151FB25DBF0}"/>
                </a:ext>
              </a:extLst>
            </p:cNvPr>
            <p:cNvGrpSpPr/>
            <p:nvPr/>
          </p:nvGrpSpPr>
          <p:grpSpPr>
            <a:xfrm>
              <a:off x="5791200" y="3059668"/>
              <a:ext cx="1512452" cy="459834"/>
              <a:chOff x="5791200" y="3059668"/>
              <a:chExt cx="1512452" cy="459834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75E85B7-EC5A-BCD8-43BB-EF2C62977057}"/>
                  </a:ext>
                </a:extLst>
              </p:cNvPr>
              <p:cNvSpPr/>
              <p:nvPr/>
            </p:nvSpPr>
            <p:spPr>
              <a:xfrm>
                <a:off x="5943600" y="3344493"/>
                <a:ext cx="152400" cy="16901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3AEA144-C102-BC84-C93D-6B98CCBA5664}"/>
                  </a:ext>
                </a:extLst>
              </p:cNvPr>
              <p:cNvSpPr/>
              <p:nvPr/>
            </p:nvSpPr>
            <p:spPr>
              <a:xfrm>
                <a:off x="7012712" y="3350488"/>
                <a:ext cx="152400" cy="16901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A8764D-9D1D-E1C9-9DFF-EF081AA7D86F}"/>
                  </a:ext>
                </a:extLst>
              </p:cNvPr>
              <p:cNvSpPr txBox="1"/>
              <p:nvPr/>
            </p:nvSpPr>
            <p:spPr>
              <a:xfrm>
                <a:off x="5791200" y="3059668"/>
                <a:ext cx="304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a</a:t>
                </a:r>
                <a:endParaRPr lang="en-CA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2050CF-35EA-A587-281E-FC300985DC0B}"/>
                  </a:ext>
                </a:extLst>
              </p:cNvPr>
              <p:cNvSpPr txBox="1"/>
              <p:nvPr/>
            </p:nvSpPr>
            <p:spPr>
              <a:xfrm>
                <a:off x="6998852" y="3059668"/>
                <a:ext cx="304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b</a:t>
                </a:r>
                <a:endParaRPr lang="en-CA" dirty="0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56B3FD-B38D-7292-58CF-C06102EB4817}"/>
              </a:ext>
            </a:extLst>
          </p:cNvPr>
          <p:cNvGrpSpPr/>
          <p:nvPr/>
        </p:nvGrpSpPr>
        <p:grpSpPr>
          <a:xfrm>
            <a:off x="5562600" y="1984561"/>
            <a:ext cx="304800" cy="453839"/>
            <a:chOff x="5791200" y="3059668"/>
            <a:chExt cx="304800" cy="45383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B0F46F0-8469-B984-E3AF-9E7056304D28}"/>
                </a:ext>
              </a:extLst>
            </p:cNvPr>
            <p:cNvSpPr/>
            <p:nvPr/>
          </p:nvSpPr>
          <p:spPr>
            <a:xfrm>
              <a:off x="5943600" y="3344493"/>
              <a:ext cx="152400" cy="169014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91634BF-40B8-2FDF-734E-B17204973863}"/>
                </a:ext>
              </a:extLst>
            </p:cNvPr>
            <p:cNvSpPr txBox="1"/>
            <p:nvPr/>
          </p:nvSpPr>
          <p:spPr>
            <a:xfrm>
              <a:off x="5791200" y="3059668"/>
              <a:ext cx="3048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/>
                <a:t>a</a:t>
              </a:r>
              <a:endParaRPr lang="en-CA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0C78F1C-7881-D4C7-9232-90A734620DC1}"/>
              </a:ext>
            </a:extLst>
          </p:cNvPr>
          <p:cNvGrpSpPr/>
          <p:nvPr/>
        </p:nvGrpSpPr>
        <p:grpSpPr>
          <a:xfrm>
            <a:off x="5867400" y="4491447"/>
            <a:ext cx="1512452" cy="459834"/>
            <a:chOff x="5791200" y="3059668"/>
            <a:chExt cx="1512452" cy="45983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F4EA8DC-8B7D-6CA3-1DD8-7CADF451452F}"/>
                </a:ext>
              </a:extLst>
            </p:cNvPr>
            <p:cNvCxnSpPr>
              <a:cxnSpLocks/>
            </p:cNvCxnSpPr>
            <p:nvPr/>
          </p:nvCxnSpPr>
          <p:spPr>
            <a:xfrm>
              <a:off x="6019800" y="3429000"/>
              <a:ext cx="990600" cy="0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EB44E8C-E56C-4AFD-7030-3A3F408FC3A7}"/>
                </a:ext>
              </a:extLst>
            </p:cNvPr>
            <p:cNvGrpSpPr/>
            <p:nvPr/>
          </p:nvGrpSpPr>
          <p:grpSpPr>
            <a:xfrm>
              <a:off x="5791200" y="3059668"/>
              <a:ext cx="1512452" cy="459834"/>
              <a:chOff x="5791200" y="3059668"/>
              <a:chExt cx="1512452" cy="459834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79CD906-CA1A-B0A4-02A3-CE87D99F13A3}"/>
                  </a:ext>
                </a:extLst>
              </p:cNvPr>
              <p:cNvSpPr/>
              <p:nvPr/>
            </p:nvSpPr>
            <p:spPr>
              <a:xfrm>
                <a:off x="5943600" y="3344493"/>
                <a:ext cx="152400" cy="16901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3C5404C-DA01-5E8E-EAE3-F1D990B7D212}"/>
                  </a:ext>
                </a:extLst>
              </p:cNvPr>
              <p:cNvSpPr/>
              <p:nvPr/>
            </p:nvSpPr>
            <p:spPr>
              <a:xfrm>
                <a:off x="7012712" y="3350488"/>
                <a:ext cx="152400" cy="16901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AE4A1FE-791F-122B-90E9-7DA74D60FA02}"/>
                  </a:ext>
                </a:extLst>
              </p:cNvPr>
              <p:cNvSpPr txBox="1"/>
              <p:nvPr/>
            </p:nvSpPr>
            <p:spPr>
              <a:xfrm>
                <a:off x="5791200" y="3059668"/>
                <a:ext cx="304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a</a:t>
                </a:r>
                <a:endParaRPr lang="en-CA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63A2F89-7A42-CF9D-3C52-7B2F6002AF27}"/>
                  </a:ext>
                </a:extLst>
              </p:cNvPr>
              <p:cNvSpPr txBox="1"/>
              <p:nvPr/>
            </p:nvSpPr>
            <p:spPr>
              <a:xfrm>
                <a:off x="6998852" y="3059668"/>
                <a:ext cx="304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b</a:t>
                </a:r>
                <a:endParaRPr lang="en-CA" dirty="0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258EA5-D5A7-4FD9-D430-1179304289AE}"/>
              </a:ext>
            </a:extLst>
          </p:cNvPr>
          <p:cNvGrpSpPr/>
          <p:nvPr/>
        </p:nvGrpSpPr>
        <p:grpSpPr>
          <a:xfrm>
            <a:off x="7569200" y="4493166"/>
            <a:ext cx="1512452" cy="459834"/>
            <a:chOff x="5791200" y="3059668"/>
            <a:chExt cx="1512452" cy="459834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87DAB71-4F90-2119-BCF5-CE480044882C}"/>
                </a:ext>
              </a:extLst>
            </p:cNvPr>
            <p:cNvCxnSpPr>
              <a:cxnSpLocks/>
            </p:cNvCxnSpPr>
            <p:nvPr/>
          </p:nvCxnSpPr>
          <p:spPr>
            <a:xfrm>
              <a:off x="6070604" y="3429000"/>
              <a:ext cx="972000" cy="0"/>
            </a:xfrm>
            <a:prstGeom prst="straightConnector1">
              <a:avLst/>
            </a:prstGeom>
            <a:ln w="12700">
              <a:solidFill>
                <a:srgbClr val="FFC000"/>
              </a:solidFill>
              <a:headEnd type="stealth" w="lg" len="lg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24808ED-04B0-73A8-D649-AA7CC5DC0141}"/>
                </a:ext>
              </a:extLst>
            </p:cNvPr>
            <p:cNvGrpSpPr/>
            <p:nvPr/>
          </p:nvGrpSpPr>
          <p:grpSpPr>
            <a:xfrm>
              <a:off x="5791200" y="3059668"/>
              <a:ext cx="1512452" cy="459834"/>
              <a:chOff x="5791200" y="3059668"/>
              <a:chExt cx="1512452" cy="459834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27947D1-B2A4-DD8C-5135-D4547DF7635A}"/>
                  </a:ext>
                </a:extLst>
              </p:cNvPr>
              <p:cNvSpPr/>
              <p:nvPr/>
            </p:nvSpPr>
            <p:spPr>
              <a:xfrm>
                <a:off x="5943600" y="3344493"/>
                <a:ext cx="152400" cy="16901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36865EF-283D-4780-3995-2FCA0C0284F0}"/>
                  </a:ext>
                </a:extLst>
              </p:cNvPr>
              <p:cNvSpPr/>
              <p:nvPr/>
            </p:nvSpPr>
            <p:spPr>
              <a:xfrm>
                <a:off x="7012712" y="3350488"/>
                <a:ext cx="152400" cy="16901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A359F99-0EF7-ED73-0583-5E6EACE08B83}"/>
                  </a:ext>
                </a:extLst>
              </p:cNvPr>
              <p:cNvSpPr txBox="1"/>
              <p:nvPr/>
            </p:nvSpPr>
            <p:spPr>
              <a:xfrm>
                <a:off x="5791200" y="3059668"/>
                <a:ext cx="304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a</a:t>
                </a:r>
                <a:endParaRPr lang="en-CA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68296A5-3D68-6D95-F6ED-42002D2460E8}"/>
                  </a:ext>
                </a:extLst>
              </p:cNvPr>
              <p:cNvSpPr txBox="1"/>
              <p:nvPr/>
            </p:nvSpPr>
            <p:spPr>
              <a:xfrm>
                <a:off x="6998852" y="3059668"/>
                <a:ext cx="304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b</a:t>
                </a:r>
                <a:endParaRPr lang="en-CA" dirty="0"/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B15236C-B0C1-66C5-B960-78477BAB581F}"/>
              </a:ext>
            </a:extLst>
          </p:cNvPr>
          <p:cNvGrpSpPr/>
          <p:nvPr/>
        </p:nvGrpSpPr>
        <p:grpSpPr>
          <a:xfrm>
            <a:off x="5600700" y="600345"/>
            <a:ext cx="2019300" cy="1416382"/>
            <a:chOff x="6362700" y="366698"/>
            <a:chExt cx="2019300" cy="1416382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AA61F5FD-C73B-A189-7B20-A263C89786EF}"/>
                </a:ext>
              </a:extLst>
            </p:cNvPr>
            <p:cNvCxnSpPr>
              <a:cxnSpLocks/>
              <a:endCxn id="49" idx="1"/>
            </p:cNvCxnSpPr>
            <p:nvPr/>
          </p:nvCxnSpPr>
          <p:spPr>
            <a:xfrm>
              <a:off x="7696200" y="762000"/>
              <a:ext cx="417178" cy="253352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337EA7F-442A-11D2-9512-3BC0BA5E46B0}"/>
                </a:ext>
              </a:extLst>
            </p:cNvPr>
            <p:cNvCxnSpPr>
              <a:cxnSpLocks/>
            </p:cNvCxnSpPr>
            <p:nvPr/>
          </p:nvCxnSpPr>
          <p:spPr>
            <a:xfrm>
              <a:off x="6591300" y="736030"/>
              <a:ext cx="990600" cy="0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6F71336-1D6E-42B5-E7B2-55BEC19367E7}"/>
                </a:ext>
              </a:extLst>
            </p:cNvPr>
            <p:cNvGrpSpPr/>
            <p:nvPr/>
          </p:nvGrpSpPr>
          <p:grpSpPr>
            <a:xfrm>
              <a:off x="6362700" y="366698"/>
              <a:ext cx="1512452" cy="459834"/>
              <a:chOff x="5791200" y="3059668"/>
              <a:chExt cx="1512452" cy="459834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9BA69C6D-363D-14D7-6F55-D697280B1449}"/>
                  </a:ext>
                </a:extLst>
              </p:cNvPr>
              <p:cNvSpPr/>
              <p:nvPr/>
            </p:nvSpPr>
            <p:spPr>
              <a:xfrm>
                <a:off x="5943600" y="3344493"/>
                <a:ext cx="152400" cy="16901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7563B5C4-CD68-FE9A-ED83-EEDEB3286012}"/>
                  </a:ext>
                </a:extLst>
              </p:cNvPr>
              <p:cNvSpPr/>
              <p:nvPr/>
            </p:nvSpPr>
            <p:spPr>
              <a:xfrm>
                <a:off x="7012712" y="3350488"/>
                <a:ext cx="152400" cy="16901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D15459A-0107-1AD8-0465-101988D26488}"/>
                  </a:ext>
                </a:extLst>
              </p:cNvPr>
              <p:cNvSpPr txBox="1"/>
              <p:nvPr/>
            </p:nvSpPr>
            <p:spPr>
              <a:xfrm>
                <a:off x="5791200" y="3059668"/>
                <a:ext cx="304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a</a:t>
                </a:r>
                <a:endParaRPr lang="en-CA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BBCB03A-BF6E-2002-378C-11AF88939A13}"/>
                  </a:ext>
                </a:extLst>
              </p:cNvPr>
              <p:cNvSpPr txBox="1"/>
              <p:nvPr/>
            </p:nvSpPr>
            <p:spPr>
              <a:xfrm>
                <a:off x="6998852" y="3059668"/>
                <a:ext cx="304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b</a:t>
                </a:r>
                <a:endParaRPr lang="en-CA" dirty="0"/>
              </a:p>
            </p:txBody>
          </p:sp>
        </p:grp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C858EA5-6D0C-1925-65ED-211122C2C9A8}"/>
                </a:ext>
              </a:extLst>
            </p:cNvPr>
            <p:cNvCxnSpPr>
              <a:cxnSpLocks/>
            </p:cNvCxnSpPr>
            <p:nvPr/>
          </p:nvCxnSpPr>
          <p:spPr>
            <a:xfrm>
              <a:off x="6595228" y="1433498"/>
              <a:ext cx="990600" cy="0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4B25148-F321-0396-A43E-29D9F0499739}"/>
                </a:ext>
              </a:extLst>
            </p:cNvPr>
            <p:cNvSpPr/>
            <p:nvPr/>
          </p:nvSpPr>
          <p:spPr>
            <a:xfrm>
              <a:off x="6519028" y="1348991"/>
              <a:ext cx="152400" cy="169014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EBBED29-390E-4A11-001C-CCD693B5E083}"/>
                </a:ext>
              </a:extLst>
            </p:cNvPr>
            <p:cNvSpPr/>
            <p:nvPr/>
          </p:nvSpPr>
          <p:spPr>
            <a:xfrm>
              <a:off x="7588140" y="1354986"/>
              <a:ext cx="152400" cy="169014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1B37093-2BCB-C6EE-FC09-BC6A452EED69}"/>
                </a:ext>
              </a:extLst>
            </p:cNvPr>
            <p:cNvSpPr txBox="1"/>
            <p:nvPr/>
          </p:nvSpPr>
          <p:spPr>
            <a:xfrm>
              <a:off x="6366628" y="1413748"/>
              <a:ext cx="3048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c</a:t>
              </a:r>
              <a:endParaRPr lang="en-CA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AD8F005-671A-DFDC-9C92-474B25BB5BE3}"/>
                </a:ext>
              </a:extLst>
            </p:cNvPr>
            <p:cNvSpPr txBox="1"/>
            <p:nvPr/>
          </p:nvSpPr>
          <p:spPr>
            <a:xfrm>
              <a:off x="7574280" y="1413748"/>
              <a:ext cx="3048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d</a:t>
              </a:r>
              <a:endParaRPr lang="en-CA" dirty="0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56667100-ACB9-C721-BB6F-9B8733598DF7}"/>
                </a:ext>
              </a:extLst>
            </p:cNvPr>
            <p:cNvCxnSpPr>
              <a:cxnSpLocks/>
              <a:stCxn id="41" idx="7"/>
              <a:endCxn id="35" idx="3"/>
            </p:cNvCxnSpPr>
            <p:nvPr/>
          </p:nvCxnSpPr>
          <p:spPr>
            <a:xfrm flipV="1">
              <a:off x="6649110" y="801780"/>
              <a:ext cx="957420" cy="571963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B05F9B5-806D-19FF-3143-5285C8A23A14}"/>
                </a:ext>
              </a:extLst>
            </p:cNvPr>
            <p:cNvSpPr/>
            <p:nvPr/>
          </p:nvSpPr>
          <p:spPr>
            <a:xfrm>
              <a:off x="8091060" y="990600"/>
              <a:ext cx="152400" cy="169014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2A89E1A-E11B-3E1E-5F9C-5BDA3DA13C99}"/>
                </a:ext>
              </a:extLst>
            </p:cNvPr>
            <p:cNvSpPr txBox="1"/>
            <p:nvPr/>
          </p:nvSpPr>
          <p:spPr>
            <a:xfrm>
              <a:off x="8077200" y="1049362"/>
              <a:ext cx="3048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e</a:t>
              </a:r>
              <a:endParaRPr lang="en-CA" dirty="0"/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BD7F254A-6C5A-2BF8-0B0A-F4D2CE5113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7807" y="1105362"/>
              <a:ext cx="395571" cy="308386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A1D52BB3-AB05-6881-09EE-8C6DA62AAC8C}"/>
              </a:ext>
            </a:extLst>
          </p:cNvPr>
          <p:cNvSpPr txBox="1">
            <a:spLocks/>
          </p:cNvSpPr>
          <p:nvPr/>
        </p:nvSpPr>
        <p:spPr bwMode="auto">
          <a:xfrm>
            <a:off x="457200" y="457200"/>
            <a:ext cx="8257312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 G = (V, E):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a set of vertices (or vertices)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 set E of edges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Vertex (or node):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dot or object.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Eg: a person, city, computer, ….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Directed Edge:</a:t>
            </a:r>
            <a:r>
              <a:rPr lang="en-US" kern="0" dirty="0">
                <a:solidFill>
                  <a:srgbClr val="14A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directed line between two vertices 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relation/ordered pair e=</a:t>
            </a:r>
            <a:r>
              <a:rPr lang="el-GR" altLang="en-US" kern="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kern="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a,b</a:t>
            </a:r>
            <a:r>
              <a:rPr lang="el-GR" altLang="en-US" kern="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 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two verities.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Eg:</a:t>
            </a:r>
            <a:r>
              <a:rPr lang="en-CA" altLang="en-US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traffic lane from a to b, a relationship a loves b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Undirected Edge: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undirected line between two vertices 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set e={a,b} of two verities.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Eg: a 2-way road between a and b, a&amp;b love each other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Symmetric: </a:t>
            </a:r>
            <a:r>
              <a:rPr lang="en-US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∀u,v</a:t>
            </a:r>
            <a:r>
              <a:rPr lang="el-GR" altLang="en-US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CA" altLang="en-US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V,  </a:t>
            </a:r>
            <a:r>
              <a:rPr lang="el-GR" altLang="en-US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u,v</a:t>
            </a:r>
            <a:r>
              <a:rPr lang="el-GR" altLang="en-US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</a:t>
            </a:r>
            <a:r>
              <a:rPr lang="en-CA" altLang="en-US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 iff </a:t>
            </a:r>
            <a:r>
              <a:rPr lang="en-US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v,u</a:t>
            </a:r>
            <a:r>
              <a:rPr lang="el-GR" altLang="en-US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</a:t>
            </a:r>
            <a:r>
              <a:rPr lang="en-CA" altLang="en-US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Relationships not Location Maters</a:t>
            </a:r>
            <a:endParaRPr lang="en-US" kern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C9BB098-A079-6CAD-08D7-45FE6CC96943}"/>
              </a:ext>
            </a:extLst>
          </p:cNvPr>
          <p:cNvGrpSpPr/>
          <p:nvPr/>
        </p:nvGrpSpPr>
        <p:grpSpPr>
          <a:xfrm>
            <a:off x="7064282" y="452735"/>
            <a:ext cx="2015372" cy="2464865"/>
            <a:chOff x="8271628" y="-295738"/>
            <a:chExt cx="2015372" cy="2464865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CE97B92-A578-E72B-91ED-A91305371F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00228" y="457200"/>
              <a:ext cx="1011302" cy="1362345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DDCE937-68CA-EFA1-D48E-E693042C703C}"/>
                </a:ext>
              </a:extLst>
            </p:cNvPr>
            <p:cNvGrpSpPr/>
            <p:nvPr/>
          </p:nvGrpSpPr>
          <p:grpSpPr>
            <a:xfrm>
              <a:off x="8271628" y="-295738"/>
              <a:ext cx="2015372" cy="2464865"/>
              <a:chOff x="8271628" y="-295738"/>
              <a:chExt cx="2015372" cy="2464865"/>
            </a:xfrm>
          </p:grpSpPr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0042F03C-AB8C-B2FF-5FB8-4E3BB6129E89}"/>
                  </a:ext>
                </a:extLst>
              </p:cNvPr>
              <p:cNvCxnSpPr>
                <a:cxnSpLocks/>
                <a:endCxn id="53" idx="1"/>
              </p:cNvCxnSpPr>
              <p:nvPr/>
            </p:nvCxnSpPr>
            <p:spPr>
              <a:xfrm>
                <a:off x="9601200" y="1148047"/>
                <a:ext cx="417178" cy="253352"/>
              </a:xfrm>
              <a:prstGeom prst="straightConnector1">
                <a:avLst/>
              </a:prstGeom>
              <a:ln w="12700">
                <a:solidFill>
                  <a:srgbClr val="FFC000"/>
                </a:solidFill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65FECA48-FEBF-D1D1-ACA5-E5DCF48E633A}"/>
                  </a:ext>
                </a:extLst>
              </p:cNvPr>
              <p:cNvCxnSpPr>
                <a:cxnSpLocks/>
                <a:stCxn id="57" idx="4"/>
                <a:endCxn id="58" idx="4"/>
              </p:cNvCxnSpPr>
              <p:nvPr/>
            </p:nvCxnSpPr>
            <p:spPr>
              <a:xfrm flipH="1" flipV="1">
                <a:off x="9565412" y="1212579"/>
                <a:ext cx="188188" cy="841460"/>
              </a:xfrm>
              <a:prstGeom prst="straightConnector1">
                <a:avLst/>
              </a:prstGeom>
              <a:ln w="12700">
                <a:solidFill>
                  <a:srgbClr val="FFC000"/>
                </a:solidFill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0E68274D-4A02-053E-7AA2-8D4B86D25468}"/>
                  </a:ext>
                </a:extLst>
              </p:cNvPr>
              <p:cNvGrpSpPr/>
              <p:nvPr/>
            </p:nvGrpSpPr>
            <p:grpSpPr>
              <a:xfrm>
                <a:off x="9448800" y="752745"/>
                <a:ext cx="381000" cy="1301294"/>
                <a:chOff x="9448800" y="752745"/>
                <a:chExt cx="381000" cy="1301294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939BB00F-F7FF-B1CC-C359-9F0EBB7039D6}"/>
                    </a:ext>
                  </a:extLst>
                </p:cNvPr>
                <p:cNvSpPr/>
                <p:nvPr/>
              </p:nvSpPr>
              <p:spPr>
                <a:xfrm>
                  <a:off x="9677400" y="1885025"/>
                  <a:ext cx="152400" cy="169014"/>
                </a:xfrm>
                <a:prstGeom prst="ellipse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915DC736-D14B-8B1C-FD28-501725FCA4FF}"/>
                    </a:ext>
                  </a:extLst>
                </p:cNvPr>
                <p:cNvSpPr/>
                <p:nvPr/>
              </p:nvSpPr>
              <p:spPr>
                <a:xfrm>
                  <a:off x="9489212" y="1043565"/>
                  <a:ext cx="152400" cy="169014"/>
                </a:xfrm>
                <a:prstGeom prst="ellipse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023E802F-31DF-B2E5-AFED-032B5B359A30}"/>
                    </a:ext>
                  </a:extLst>
                </p:cNvPr>
                <p:cNvSpPr txBox="1"/>
                <p:nvPr/>
              </p:nvSpPr>
              <p:spPr>
                <a:xfrm>
                  <a:off x="9448800" y="1676400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800" dirty="0"/>
                    <a:t>a</a:t>
                  </a:r>
                  <a:endParaRPr lang="en-CA" dirty="0"/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F3EDE86-5695-5EB7-5B58-F97DDD87555A}"/>
                    </a:ext>
                  </a:extLst>
                </p:cNvPr>
                <p:cNvSpPr txBox="1"/>
                <p:nvPr/>
              </p:nvSpPr>
              <p:spPr>
                <a:xfrm>
                  <a:off x="9475352" y="752745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800" dirty="0"/>
                    <a:t>b</a:t>
                  </a:r>
                  <a:endParaRPr lang="en-CA" dirty="0"/>
                </a:p>
              </p:txBody>
            </p:sp>
          </p:grp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1EB9D65D-E6B6-245E-E4A8-69F18CE2742E}"/>
                  </a:ext>
                </a:extLst>
              </p:cNvPr>
              <p:cNvSpPr/>
              <p:nvPr/>
            </p:nvSpPr>
            <p:spPr>
              <a:xfrm>
                <a:off x="8424028" y="1735038"/>
                <a:ext cx="152400" cy="16901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610C20E-B3EF-250F-1C76-76CF260B7C59}"/>
                  </a:ext>
                </a:extLst>
              </p:cNvPr>
              <p:cNvSpPr/>
              <p:nvPr/>
            </p:nvSpPr>
            <p:spPr>
              <a:xfrm>
                <a:off x="9493140" y="304800"/>
                <a:ext cx="152400" cy="16901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6D2B31F-9946-0A58-C34C-991086971511}"/>
                  </a:ext>
                </a:extLst>
              </p:cNvPr>
              <p:cNvSpPr txBox="1"/>
              <p:nvPr/>
            </p:nvSpPr>
            <p:spPr>
              <a:xfrm>
                <a:off x="8271628" y="1799795"/>
                <a:ext cx="304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c</a:t>
                </a:r>
                <a:endParaRPr lang="en-CA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9F07D39-0A73-BF79-389E-71FFC06E9D17}"/>
                  </a:ext>
                </a:extLst>
              </p:cNvPr>
              <p:cNvSpPr txBox="1"/>
              <p:nvPr/>
            </p:nvSpPr>
            <p:spPr>
              <a:xfrm>
                <a:off x="9220200" y="164068"/>
                <a:ext cx="304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d</a:t>
                </a:r>
                <a:endParaRPr lang="en-CA" dirty="0"/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B2C3BCF9-40A2-409F-7A33-A1E985105131}"/>
                  </a:ext>
                </a:extLst>
              </p:cNvPr>
              <p:cNvCxnSpPr>
                <a:cxnSpLocks/>
                <a:stCxn id="40" idx="7"/>
                <a:endCxn id="58" idx="3"/>
              </p:cNvCxnSpPr>
              <p:nvPr/>
            </p:nvCxnSpPr>
            <p:spPr>
              <a:xfrm flipV="1">
                <a:off x="8554110" y="1187827"/>
                <a:ext cx="957420" cy="571963"/>
              </a:xfrm>
              <a:prstGeom prst="straightConnector1">
                <a:avLst/>
              </a:prstGeom>
              <a:ln w="12700">
                <a:solidFill>
                  <a:srgbClr val="FFC000"/>
                </a:solidFill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D6FC7E1-CA7B-82D9-8F96-55F21E1FD088}"/>
                  </a:ext>
                </a:extLst>
              </p:cNvPr>
              <p:cNvSpPr/>
              <p:nvPr/>
            </p:nvSpPr>
            <p:spPr>
              <a:xfrm>
                <a:off x="9996060" y="1376647"/>
                <a:ext cx="152400" cy="16901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7996FAF-EF9C-3EA1-42B2-DCEFCFC7963E}"/>
                  </a:ext>
                </a:extLst>
              </p:cNvPr>
              <p:cNvSpPr txBox="1"/>
              <p:nvPr/>
            </p:nvSpPr>
            <p:spPr>
              <a:xfrm>
                <a:off x="9982200" y="1435409"/>
                <a:ext cx="304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e</a:t>
                </a:r>
                <a:endParaRPr lang="en-CA" dirty="0"/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59BDC866-58AE-2696-5A24-96AD096F14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1612" y="507824"/>
                <a:ext cx="376766" cy="983585"/>
              </a:xfrm>
              <a:prstGeom prst="straightConnector1">
                <a:avLst/>
              </a:prstGeom>
              <a:ln w="12700">
                <a:solidFill>
                  <a:srgbClr val="FFC000"/>
                </a:solidFill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EB5BB7F-5251-9464-333B-A9077E37EEB5}"/>
                  </a:ext>
                </a:extLst>
              </p:cNvPr>
              <p:cNvSpPr txBox="1"/>
              <p:nvPr/>
            </p:nvSpPr>
            <p:spPr>
              <a:xfrm>
                <a:off x="8522546" y="-295738"/>
                <a:ext cx="176445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Same Graph</a:t>
                </a:r>
                <a:endParaRPr lang="en-CA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939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DC793A-C1AE-4ADF-ABEC-57CE67FEC521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A6AB7-ED92-4CC2-895B-E46908831F7A}" type="slidenum">
              <a:rPr lang="en-US" smtClean="0">
                <a:solidFill>
                  <a:schemeClr val="bg1"/>
                </a:solidFill>
              </a:rPr>
              <a:pPr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7162801" cy="60198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  <a:latin typeface="+mj-lt"/>
              </a:rPr>
              <a:t>Tree: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Contains no cycles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altLang="en-US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Spanning Tree: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Subgraph that is a tree </a:t>
            </a:r>
            <a:br>
              <a:rPr lang="en-CA" alt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alt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 and reaches every vertex</a:t>
            </a:r>
            <a:endParaRPr lang="en-CA" altLang="en-US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2"/>
                </a:solidFill>
                <a:latin typeface="+mj-lt"/>
              </a:rPr>
              <a:t>Rooted tree: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j-lt"/>
              </a:rPr>
              <a:t>Shake one vertex so edges go down.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  <a:t>|E| = n-1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  <a:t>     Every vertex has one edge up</a:t>
            </a:r>
            <a:b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  <a:t>        except root.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2"/>
                </a:solidFill>
              </a:rPr>
              <a:t>Forest: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dirty="0"/>
              <a:t>A disconnected collection of trees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CA" altLang="en-US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C6572-9ED1-ADD3-0751-09BA509D47D3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Types of Graphs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32718B5-2042-6B49-BEF4-8E5657A71FB8}"/>
              </a:ext>
            </a:extLst>
          </p:cNvPr>
          <p:cNvGrpSpPr/>
          <p:nvPr/>
        </p:nvGrpSpPr>
        <p:grpSpPr>
          <a:xfrm>
            <a:off x="5117187" y="762000"/>
            <a:ext cx="2295525" cy="3200400"/>
            <a:chOff x="5117187" y="762000"/>
            <a:chExt cx="2295525" cy="32004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ADD9039-C13B-4689-C1E9-7877C39ADFB7}"/>
                </a:ext>
              </a:extLst>
            </p:cNvPr>
            <p:cNvGrpSpPr/>
            <p:nvPr/>
          </p:nvGrpSpPr>
          <p:grpSpPr>
            <a:xfrm>
              <a:off x="5117187" y="762000"/>
              <a:ext cx="2286000" cy="1371600"/>
              <a:chOff x="5105400" y="2362200"/>
              <a:chExt cx="2286000" cy="1371600"/>
            </a:xfrm>
          </p:grpSpPr>
          <p:sp>
            <p:nvSpPr>
              <p:cNvPr id="8" name="Oval 4">
                <a:extLst>
                  <a:ext uri="{FF2B5EF4-FFF2-40B4-BE49-F238E27FC236}">
                    <a16:creationId xmlns:a16="http://schemas.microsoft.com/office/drawing/2014/main" id="{DF52783C-0F34-C1CB-158F-024D41D979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4200" y="3276600"/>
                <a:ext cx="457200" cy="4572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en-US" sz="2400" dirty="0">
                    <a:solidFill>
                      <a:srgbClr val="2F2B20"/>
                    </a:solidFill>
                    <a:latin typeface="Tahoma" charset="0"/>
                    <a:ea typeface="ＭＳ Ｐゴシック" charset="0"/>
                  </a:rPr>
                  <a:t>c</a:t>
                </a:r>
              </a:p>
            </p:txBody>
          </p:sp>
          <p:sp>
            <p:nvSpPr>
              <p:cNvPr id="9" name="Oval 5">
                <a:extLst>
                  <a:ext uri="{FF2B5EF4-FFF2-40B4-BE49-F238E27FC236}">
                    <a16:creationId xmlns:a16="http://schemas.microsoft.com/office/drawing/2014/main" id="{9E65A193-9DB9-F707-3755-836869FC1D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5400" y="3276600"/>
                <a:ext cx="457200" cy="4572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en-US" sz="2400" dirty="0">
                    <a:solidFill>
                      <a:srgbClr val="2F2B20"/>
                    </a:solidFill>
                    <a:latin typeface="Tahoma" charset="0"/>
                    <a:ea typeface="ＭＳ Ｐゴシック" charset="0"/>
                  </a:rPr>
                  <a:t>b</a:t>
                </a:r>
              </a:p>
            </p:txBody>
          </p:sp>
          <p:sp>
            <p:nvSpPr>
              <p:cNvPr id="13" name="Oval 6">
                <a:extLst>
                  <a:ext uri="{FF2B5EF4-FFF2-40B4-BE49-F238E27FC236}">
                    <a16:creationId xmlns:a16="http://schemas.microsoft.com/office/drawing/2014/main" id="{64D553AE-F48F-5197-C2AB-46ED1A536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9800" y="2362200"/>
                <a:ext cx="457200" cy="4572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en-US" sz="2400" dirty="0">
                    <a:solidFill>
                      <a:srgbClr val="2F2B20"/>
                    </a:solidFill>
                    <a:latin typeface="Tahoma" charset="0"/>
                    <a:ea typeface="ＭＳ Ｐゴシック" charset="0"/>
                  </a:rPr>
                  <a:t>a</a:t>
                </a:r>
              </a:p>
            </p:txBody>
          </p:sp>
          <p:cxnSp>
            <p:nvCxnSpPr>
              <p:cNvPr id="15" name="AutoShape 9">
                <a:extLst>
                  <a:ext uri="{FF2B5EF4-FFF2-40B4-BE49-F238E27FC236}">
                    <a16:creationId xmlns:a16="http://schemas.microsoft.com/office/drawing/2014/main" id="{1BADBFB5-B3EE-62BE-C39E-D6C3E16D48E1}"/>
                  </a:ext>
                </a:extLst>
              </p:cNvPr>
              <p:cNvCxnSpPr>
                <a:cxnSpLocks noChangeShapeType="1"/>
                <a:stCxn id="13" idx="3"/>
                <a:endCxn id="9" idx="7"/>
              </p:cNvCxnSpPr>
              <p:nvPr/>
            </p:nvCxnSpPr>
            <p:spPr bwMode="auto">
              <a:xfrm flipH="1">
                <a:off x="5495925" y="2762250"/>
                <a:ext cx="590550" cy="5715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AutoShape 13">
                <a:extLst>
                  <a:ext uri="{FF2B5EF4-FFF2-40B4-BE49-F238E27FC236}">
                    <a16:creationId xmlns:a16="http://schemas.microsoft.com/office/drawing/2014/main" id="{0ACBF381-91B6-91C4-F070-124A3F2437FB}"/>
                  </a:ext>
                </a:extLst>
              </p:cNvPr>
              <p:cNvCxnSpPr>
                <a:cxnSpLocks noChangeShapeType="1"/>
                <a:stCxn id="13" idx="5"/>
                <a:endCxn id="8" idx="1"/>
              </p:cNvCxnSpPr>
              <p:nvPr/>
            </p:nvCxnSpPr>
            <p:spPr bwMode="auto">
              <a:xfrm>
                <a:off x="6410325" y="2762250"/>
                <a:ext cx="590550" cy="5715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8B01A2E-E4E9-9C35-2E44-069863E073C4}"/>
                </a:ext>
              </a:extLst>
            </p:cNvPr>
            <p:cNvGrpSpPr/>
            <p:nvPr/>
          </p:nvGrpSpPr>
          <p:grpSpPr>
            <a:xfrm>
              <a:off x="6422112" y="2076450"/>
              <a:ext cx="600075" cy="1485900"/>
              <a:chOff x="6562725" y="2305050"/>
              <a:chExt cx="600075" cy="1485900"/>
            </a:xfrm>
          </p:grpSpPr>
          <p:cxnSp>
            <p:nvCxnSpPr>
              <p:cNvPr id="19" name="AutoShape 11">
                <a:extLst>
                  <a:ext uri="{FF2B5EF4-FFF2-40B4-BE49-F238E27FC236}">
                    <a16:creationId xmlns:a16="http://schemas.microsoft.com/office/drawing/2014/main" id="{C0A44416-3C78-163A-2A90-E1198A2FB4E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562725" y="2305050"/>
                <a:ext cx="590550" cy="5715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AutoShape 16">
                <a:extLst>
                  <a:ext uri="{FF2B5EF4-FFF2-40B4-BE49-F238E27FC236}">
                    <a16:creationId xmlns:a16="http://schemas.microsoft.com/office/drawing/2014/main" id="{DD8F158B-6AD5-8DEF-76D9-1619B61F63C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562725" y="3219450"/>
                <a:ext cx="600075" cy="5715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3" name="Oval 7">
              <a:extLst>
                <a:ext uri="{FF2B5EF4-FFF2-40B4-BE49-F238E27FC236}">
                  <a16:creationId xmlns:a16="http://schemas.microsoft.com/office/drawing/2014/main" id="{95A2C4EF-F356-37A4-ED2A-C1FB06EF5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1587" y="25908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2F2B20"/>
                  </a:solidFill>
                  <a:latin typeface="Tahoma" charset="0"/>
                  <a:ea typeface="ＭＳ Ｐゴシック" charset="0"/>
                </a:rPr>
                <a:t>e</a:t>
              </a:r>
            </a:p>
          </p:txBody>
        </p:sp>
        <p:sp>
          <p:nvSpPr>
            <p:cNvPr id="24" name="Oval 15">
              <a:extLst>
                <a:ext uri="{FF2B5EF4-FFF2-40B4-BE49-F238E27FC236}">
                  <a16:creationId xmlns:a16="http://schemas.microsoft.com/office/drawing/2014/main" id="{B3E248EF-7FAB-1935-D149-9AF6EB004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5512" y="35052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2F2B20"/>
                  </a:solidFill>
                  <a:latin typeface="Tahoma" charset="0"/>
                  <a:ea typeface="ＭＳ Ｐゴシック" charset="0"/>
                </a:rPr>
                <a:t>f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E02F419-BBF6-ADA5-EC25-214BD8B332D2}"/>
              </a:ext>
            </a:extLst>
          </p:cNvPr>
          <p:cNvGrpSpPr/>
          <p:nvPr/>
        </p:nvGrpSpPr>
        <p:grpSpPr>
          <a:xfrm>
            <a:off x="5507712" y="1228725"/>
            <a:ext cx="1676400" cy="2266950"/>
            <a:chOff x="5507712" y="1228725"/>
            <a:chExt cx="1676400" cy="2266950"/>
          </a:xfrm>
        </p:grpSpPr>
        <p:cxnSp>
          <p:nvCxnSpPr>
            <p:cNvPr id="28" name="AutoShape 14">
              <a:extLst>
                <a:ext uri="{FF2B5EF4-FFF2-40B4-BE49-F238E27FC236}">
                  <a16:creationId xmlns:a16="http://schemas.microsoft.com/office/drawing/2014/main" id="{948BA0A7-534D-9B20-9AE3-1998B00F2F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260187" y="1228725"/>
              <a:ext cx="0" cy="13525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10">
              <a:extLst>
                <a:ext uri="{FF2B5EF4-FFF2-40B4-BE49-F238E27FC236}">
                  <a16:creationId xmlns:a16="http://schemas.microsoft.com/office/drawing/2014/main" id="{78B3B602-26F7-DE7F-77A7-41B8F214E3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507712" y="20764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17">
              <a:extLst>
                <a:ext uri="{FF2B5EF4-FFF2-40B4-BE49-F238E27FC236}">
                  <a16:creationId xmlns:a16="http://schemas.microsoft.com/office/drawing/2014/main" id="{19BF9969-8691-B73F-0A8B-DA9B8DCC4B7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74587" y="2143125"/>
              <a:ext cx="9525" cy="13525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C85E61B-3A2F-B908-F7EB-B66D53A4D812}"/>
              </a:ext>
            </a:extLst>
          </p:cNvPr>
          <p:cNvGrpSpPr/>
          <p:nvPr/>
        </p:nvGrpSpPr>
        <p:grpSpPr>
          <a:xfrm>
            <a:off x="7412712" y="1676400"/>
            <a:ext cx="1209675" cy="457200"/>
            <a:chOff x="7412712" y="1676400"/>
            <a:chExt cx="1209675" cy="457200"/>
          </a:xfrm>
        </p:grpSpPr>
        <p:sp>
          <p:nvSpPr>
            <p:cNvPr id="32" name="Oval 8">
              <a:extLst>
                <a:ext uri="{FF2B5EF4-FFF2-40B4-BE49-F238E27FC236}">
                  <a16:creationId xmlns:a16="http://schemas.microsoft.com/office/drawing/2014/main" id="{F40B7A48-4AAB-00B1-FC90-24934A379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5187" y="16764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2F2B20"/>
                  </a:solidFill>
                  <a:latin typeface="Tahoma" charset="0"/>
                  <a:ea typeface="ＭＳ Ｐゴシック" charset="0"/>
                </a:rPr>
                <a:t>d</a:t>
              </a:r>
            </a:p>
          </p:txBody>
        </p:sp>
        <p:cxnSp>
          <p:nvCxnSpPr>
            <p:cNvPr id="33" name="AutoShape 12">
              <a:extLst>
                <a:ext uri="{FF2B5EF4-FFF2-40B4-BE49-F238E27FC236}">
                  <a16:creationId xmlns:a16="http://schemas.microsoft.com/office/drawing/2014/main" id="{138E494A-123E-A211-9E3C-CCFF9315E807}"/>
                </a:ext>
              </a:extLst>
            </p:cNvPr>
            <p:cNvCxnSpPr>
              <a:cxnSpLocks noChangeShapeType="1"/>
              <a:endCxn id="32" idx="2"/>
            </p:cNvCxnSpPr>
            <p:nvPr/>
          </p:nvCxnSpPr>
          <p:spPr bwMode="auto">
            <a:xfrm>
              <a:off x="7412712" y="1905000"/>
              <a:ext cx="7429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29DE18F-510D-33FC-1BC1-77234B056A86}"/>
              </a:ext>
            </a:extLst>
          </p:cNvPr>
          <p:cNvGrpSpPr/>
          <p:nvPr/>
        </p:nvGrpSpPr>
        <p:grpSpPr>
          <a:xfrm rot="3090604">
            <a:off x="7069396" y="2356107"/>
            <a:ext cx="1209675" cy="457200"/>
            <a:chOff x="7412712" y="1676400"/>
            <a:chExt cx="1209675" cy="457200"/>
          </a:xfrm>
        </p:grpSpPr>
        <p:sp>
          <p:nvSpPr>
            <p:cNvPr id="36" name="Oval 8">
              <a:extLst>
                <a:ext uri="{FF2B5EF4-FFF2-40B4-BE49-F238E27FC236}">
                  <a16:creationId xmlns:a16="http://schemas.microsoft.com/office/drawing/2014/main" id="{5611B56E-AD4D-8554-99EC-D9F9A7F18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5187" y="16764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2F2B20"/>
                  </a:solidFill>
                  <a:latin typeface="Tahoma" charset="0"/>
                  <a:ea typeface="ＭＳ Ｐゴシック" charset="0"/>
                </a:rPr>
                <a:t>d</a:t>
              </a:r>
            </a:p>
          </p:txBody>
        </p:sp>
        <p:cxnSp>
          <p:nvCxnSpPr>
            <p:cNvPr id="37" name="AutoShape 12">
              <a:extLst>
                <a:ext uri="{FF2B5EF4-FFF2-40B4-BE49-F238E27FC236}">
                  <a16:creationId xmlns:a16="http://schemas.microsoft.com/office/drawing/2014/main" id="{2EF8C18C-B267-53F3-BBAF-75726B2758C8}"/>
                </a:ext>
              </a:extLst>
            </p:cNvPr>
            <p:cNvCxnSpPr>
              <a:cxnSpLocks noChangeShapeType="1"/>
              <a:endCxn id="36" idx="2"/>
            </p:cNvCxnSpPr>
            <p:nvPr/>
          </p:nvCxnSpPr>
          <p:spPr bwMode="auto">
            <a:xfrm>
              <a:off x="7412712" y="1905000"/>
              <a:ext cx="7429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229015E-A9CD-CBA1-51F0-E2A5B270F440}"/>
              </a:ext>
            </a:extLst>
          </p:cNvPr>
          <p:cNvGrpSpPr/>
          <p:nvPr/>
        </p:nvGrpSpPr>
        <p:grpSpPr>
          <a:xfrm>
            <a:off x="5173701" y="720705"/>
            <a:ext cx="3009921" cy="4114393"/>
            <a:chOff x="5173701" y="720705"/>
            <a:chExt cx="3009921" cy="411439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CF30AB7-05C9-5297-FBA6-D52AF70CD798}"/>
                </a:ext>
              </a:extLst>
            </p:cNvPr>
            <p:cNvSpPr txBox="1"/>
            <p:nvPr/>
          </p:nvSpPr>
          <p:spPr>
            <a:xfrm>
              <a:off x="5173701" y="720705"/>
              <a:ext cx="94628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tx2"/>
                  </a:solidFill>
                  <a:latin typeface="+mj-lt"/>
                </a:rPr>
                <a:t>Root:</a:t>
              </a:r>
              <a:endParaRPr lang="en-US" altLang="en-US" sz="24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8D8E92F-B344-38BA-CA7D-4E4782C46195}"/>
                </a:ext>
              </a:extLst>
            </p:cNvPr>
            <p:cNvSpPr txBox="1"/>
            <p:nvPr/>
          </p:nvSpPr>
          <p:spPr>
            <a:xfrm>
              <a:off x="6477000" y="1367135"/>
              <a:ext cx="12471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tx2"/>
                  </a:solidFill>
                  <a:latin typeface="+mj-lt"/>
                </a:rPr>
                <a:t>Parent:</a:t>
              </a:r>
              <a:endParaRPr lang="en-US" altLang="en-US" sz="24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15F63D9-F26C-7661-EE5D-6190CB9EB5D2}"/>
                </a:ext>
              </a:extLst>
            </p:cNvPr>
            <p:cNvSpPr txBox="1"/>
            <p:nvPr/>
          </p:nvSpPr>
          <p:spPr>
            <a:xfrm>
              <a:off x="6400800" y="2895600"/>
              <a:ext cx="16948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tx2"/>
                  </a:solidFill>
                  <a:latin typeface="+mj-lt"/>
                </a:rPr>
                <a:t>3 Children</a:t>
              </a:r>
              <a:endParaRPr lang="en-US" altLang="en-US" sz="24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7B05DF1-FF09-CA7B-5BD0-9E8AEA1D9A83}"/>
                </a:ext>
              </a:extLst>
            </p:cNvPr>
            <p:cNvSpPr txBox="1"/>
            <p:nvPr/>
          </p:nvSpPr>
          <p:spPr>
            <a:xfrm>
              <a:off x="6488787" y="4004101"/>
              <a:ext cx="169483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tx2"/>
                  </a:solidFill>
                  <a:latin typeface="+mj-lt"/>
                </a:rPr>
                <a:t>A leaf has no children</a:t>
              </a:r>
              <a:endParaRPr lang="en-US" altLang="en-US" sz="24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AA98475-D58F-DDFB-472A-8331CD2B22EF}"/>
              </a:ext>
            </a:extLst>
          </p:cNvPr>
          <p:cNvGrpSpPr/>
          <p:nvPr/>
        </p:nvGrpSpPr>
        <p:grpSpPr>
          <a:xfrm>
            <a:off x="5029200" y="5435600"/>
            <a:ext cx="3657600" cy="1727200"/>
            <a:chOff x="5029200" y="4368800"/>
            <a:chExt cx="3657600" cy="1727200"/>
          </a:xfrm>
        </p:grpSpPr>
        <p:sp>
          <p:nvSpPr>
            <p:cNvPr id="44" name="Text Box 5">
              <a:extLst>
                <a:ext uri="{FF2B5EF4-FFF2-40B4-BE49-F238E27FC236}">
                  <a16:creationId xmlns:a16="http://schemas.microsoft.com/office/drawing/2014/main" id="{6A9C0BA9-DA54-6062-81A8-A21DD3C60B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1900" y="5699125"/>
              <a:ext cx="36449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srgbClr val="2F2B20"/>
                  </a:solidFill>
                </a:rPr>
                <a:t>Forest</a:t>
              </a:r>
            </a:p>
          </p:txBody>
        </p:sp>
        <p:grpSp>
          <p:nvGrpSpPr>
            <p:cNvPr id="45" name="Group 51">
              <a:extLst>
                <a:ext uri="{FF2B5EF4-FFF2-40B4-BE49-F238E27FC236}">
                  <a16:creationId xmlns:a16="http://schemas.microsoft.com/office/drawing/2014/main" id="{EF73773A-30A6-B614-E7EC-62F26BB21C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9200" y="4368800"/>
              <a:ext cx="3657600" cy="1098550"/>
              <a:chOff x="3168" y="2752"/>
              <a:chExt cx="2304" cy="692"/>
            </a:xfrm>
          </p:grpSpPr>
          <p:sp>
            <p:nvSpPr>
              <p:cNvPr id="46" name="Oval 34">
                <a:extLst>
                  <a:ext uri="{FF2B5EF4-FFF2-40B4-BE49-F238E27FC236}">
                    <a16:creationId xmlns:a16="http://schemas.microsoft.com/office/drawing/2014/main" id="{62B1F7E0-1C69-103C-9C0D-F5F53477A77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68" y="2982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en-US" sz="2400" dirty="0">
                  <a:solidFill>
                    <a:srgbClr val="2F2B20"/>
                  </a:solidFill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47" name="Group 50">
                <a:extLst>
                  <a:ext uri="{FF2B5EF4-FFF2-40B4-BE49-F238E27FC236}">
                    <a16:creationId xmlns:a16="http://schemas.microsoft.com/office/drawing/2014/main" id="{3E28011C-6636-C019-B9FE-A7A012F75B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1" y="2752"/>
                <a:ext cx="685" cy="692"/>
                <a:chOff x="3722" y="2755"/>
                <a:chExt cx="685" cy="692"/>
              </a:xfrm>
            </p:grpSpPr>
            <p:sp>
              <p:nvSpPr>
                <p:cNvPr id="56" name="Oval 32">
                  <a:extLst>
                    <a:ext uri="{FF2B5EF4-FFF2-40B4-BE49-F238E27FC236}">
                      <a16:creationId xmlns:a16="http://schemas.microsoft.com/office/drawing/2014/main" id="{DCE35FA4-C6B6-41C6-680A-92654B85151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76" y="2755"/>
                  <a:ext cx="231" cy="231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</a:pPr>
                  <a:endParaRPr lang="en-US" sz="2400" dirty="0">
                    <a:solidFill>
                      <a:srgbClr val="2F2B2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57" name="Oval 33">
                  <a:extLst>
                    <a:ext uri="{FF2B5EF4-FFF2-40B4-BE49-F238E27FC236}">
                      <a16:creationId xmlns:a16="http://schemas.microsoft.com/office/drawing/2014/main" id="{2227BAAD-A0EC-F85C-74B3-472C32AD185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722" y="2756"/>
                  <a:ext cx="231" cy="231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</a:pPr>
                  <a:endParaRPr lang="en-US" sz="2400" dirty="0">
                    <a:solidFill>
                      <a:srgbClr val="2F2B2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58" name="Oval 35">
                  <a:extLst>
                    <a:ext uri="{FF2B5EF4-FFF2-40B4-BE49-F238E27FC236}">
                      <a16:creationId xmlns:a16="http://schemas.microsoft.com/office/drawing/2014/main" id="{1441E623-188F-79BB-4530-9F6C2B35018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725" y="3216"/>
                  <a:ext cx="231" cy="231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</a:pPr>
                  <a:endParaRPr lang="en-US" sz="2400" dirty="0">
                    <a:solidFill>
                      <a:srgbClr val="2F2B2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  <p:cxnSp>
              <p:nvCxnSpPr>
                <p:cNvPr id="59" name="AutoShape 37">
                  <a:extLst>
                    <a:ext uri="{FF2B5EF4-FFF2-40B4-BE49-F238E27FC236}">
                      <a16:creationId xmlns:a16="http://schemas.microsoft.com/office/drawing/2014/main" id="{2313B0B6-A942-A50E-D1DD-CBBD416643F1}"/>
                    </a:ext>
                  </a:extLst>
                </p:cNvPr>
                <p:cNvCxnSpPr>
                  <a:cxnSpLocks noChangeAspect="1" noChangeShapeType="1"/>
                  <a:stCxn id="58" idx="0"/>
                  <a:endCxn id="57" idx="4"/>
                </p:cNvCxnSpPr>
                <p:nvPr/>
              </p:nvCxnSpPr>
              <p:spPr bwMode="auto">
                <a:xfrm flipH="1" flipV="1">
                  <a:off x="3837" y="2992"/>
                  <a:ext cx="3" cy="217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60" name="Oval 38">
                  <a:extLst>
                    <a:ext uri="{FF2B5EF4-FFF2-40B4-BE49-F238E27FC236}">
                      <a16:creationId xmlns:a16="http://schemas.microsoft.com/office/drawing/2014/main" id="{5C56C856-3987-DB97-4569-4537419A00B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76" y="3215"/>
                  <a:ext cx="231" cy="231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</a:pPr>
                  <a:endParaRPr lang="en-US" sz="2400" dirty="0">
                    <a:solidFill>
                      <a:srgbClr val="2F2B2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  <p:cxnSp>
              <p:nvCxnSpPr>
                <p:cNvPr id="61" name="AutoShape 39">
                  <a:extLst>
                    <a:ext uri="{FF2B5EF4-FFF2-40B4-BE49-F238E27FC236}">
                      <a16:creationId xmlns:a16="http://schemas.microsoft.com/office/drawing/2014/main" id="{83C13F59-90EC-1052-B4E1-01E1F3EFDF06}"/>
                    </a:ext>
                  </a:extLst>
                </p:cNvPr>
                <p:cNvCxnSpPr>
                  <a:cxnSpLocks noChangeAspect="1" noChangeShapeType="1"/>
                  <a:stCxn id="56" idx="2"/>
                  <a:endCxn id="57" idx="6"/>
                </p:cNvCxnSpPr>
                <p:nvPr/>
              </p:nvCxnSpPr>
              <p:spPr bwMode="auto">
                <a:xfrm flipH="1">
                  <a:off x="3958" y="2870"/>
                  <a:ext cx="211" cy="1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2" name="AutoShape 40">
                  <a:extLst>
                    <a:ext uri="{FF2B5EF4-FFF2-40B4-BE49-F238E27FC236}">
                      <a16:creationId xmlns:a16="http://schemas.microsoft.com/office/drawing/2014/main" id="{B9E00B3F-52E6-6CBE-7A49-90A8A66F8566}"/>
                    </a:ext>
                  </a:extLst>
                </p:cNvPr>
                <p:cNvCxnSpPr>
                  <a:cxnSpLocks noChangeAspect="1" noChangeShapeType="1"/>
                  <a:stCxn id="58" idx="6"/>
                  <a:endCxn id="60" idx="2"/>
                </p:cNvCxnSpPr>
                <p:nvPr/>
              </p:nvCxnSpPr>
              <p:spPr bwMode="auto">
                <a:xfrm flipV="1">
                  <a:off x="3961" y="3330"/>
                  <a:ext cx="208" cy="1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8" name="Group 49">
                <a:extLst>
                  <a:ext uri="{FF2B5EF4-FFF2-40B4-BE49-F238E27FC236}">
                    <a16:creationId xmlns:a16="http://schemas.microsoft.com/office/drawing/2014/main" id="{F124592B-9EF3-8E6A-EDCE-B3C1FC6E24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4668" y="2752"/>
                <a:ext cx="804" cy="692"/>
                <a:chOff x="4668" y="2755"/>
                <a:chExt cx="804" cy="692"/>
              </a:xfrm>
            </p:grpSpPr>
            <p:sp>
              <p:nvSpPr>
                <p:cNvPr id="49" name="Oval 41">
                  <a:extLst>
                    <a:ext uri="{FF2B5EF4-FFF2-40B4-BE49-F238E27FC236}">
                      <a16:creationId xmlns:a16="http://schemas.microsoft.com/office/drawing/2014/main" id="{0F6177D8-831D-0F9D-0DC2-13266D5B5C3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241" y="2755"/>
                  <a:ext cx="231" cy="231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</a:pPr>
                  <a:endParaRPr lang="en-US" sz="2400" dirty="0">
                    <a:solidFill>
                      <a:srgbClr val="2F2B2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50" name="Oval 42">
                  <a:extLst>
                    <a:ext uri="{FF2B5EF4-FFF2-40B4-BE49-F238E27FC236}">
                      <a16:creationId xmlns:a16="http://schemas.microsoft.com/office/drawing/2014/main" id="{7F62604A-62D3-36E1-9455-F92E6EFA2F1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68" y="2756"/>
                  <a:ext cx="231" cy="231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</a:pPr>
                  <a:endParaRPr lang="en-US" sz="2400" dirty="0">
                    <a:solidFill>
                      <a:srgbClr val="2F2B2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51" name="Oval 43">
                  <a:extLst>
                    <a:ext uri="{FF2B5EF4-FFF2-40B4-BE49-F238E27FC236}">
                      <a16:creationId xmlns:a16="http://schemas.microsoft.com/office/drawing/2014/main" id="{948A8285-A35E-BD8C-0D71-F8FC3A98FE3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71" y="3216"/>
                  <a:ext cx="231" cy="231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</a:pPr>
                  <a:endParaRPr lang="en-US" sz="2400" dirty="0">
                    <a:solidFill>
                      <a:srgbClr val="2F2B2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52" name="Oval 44">
                  <a:extLst>
                    <a:ext uri="{FF2B5EF4-FFF2-40B4-BE49-F238E27FC236}">
                      <a16:creationId xmlns:a16="http://schemas.microsoft.com/office/drawing/2014/main" id="{FB355658-FE32-D61D-8DCD-8000F2C6C1D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56" y="3024"/>
                  <a:ext cx="231" cy="231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</a:pPr>
                  <a:endParaRPr lang="en-US" sz="2400" dirty="0">
                    <a:solidFill>
                      <a:srgbClr val="2F2B2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  <p:cxnSp>
              <p:nvCxnSpPr>
                <p:cNvPr id="53" name="AutoShape 46">
                  <a:extLst>
                    <a:ext uri="{FF2B5EF4-FFF2-40B4-BE49-F238E27FC236}">
                      <a16:creationId xmlns:a16="http://schemas.microsoft.com/office/drawing/2014/main" id="{2D6DEC65-C501-4F2F-B71D-0C07F77A1352}"/>
                    </a:ext>
                  </a:extLst>
                </p:cNvPr>
                <p:cNvCxnSpPr>
                  <a:cxnSpLocks noChangeAspect="1" noChangeShapeType="1"/>
                  <a:stCxn id="52" idx="1"/>
                  <a:endCxn id="50" idx="5"/>
                </p:cNvCxnSpPr>
                <p:nvPr/>
              </p:nvCxnSpPr>
              <p:spPr bwMode="auto">
                <a:xfrm flipH="1" flipV="1">
                  <a:off x="4865" y="2959"/>
                  <a:ext cx="124" cy="92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4" name="AutoShape 47">
                  <a:extLst>
                    <a:ext uri="{FF2B5EF4-FFF2-40B4-BE49-F238E27FC236}">
                      <a16:creationId xmlns:a16="http://schemas.microsoft.com/office/drawing/2014/main" id="{9E3D6F91-CA30-9347-09A5-006FB397FB82}"/>
                    </a:ext>
                  </a:extLst>
                </p:cNvPr>
                <p:cNvCxnSpPr>
                  <a:cxnSpLocks noChangeAspect="1" noChangeShapeType="1"/>
                  <a:stCxn id="51" idx="0"/>
                  <a:endCxn id="50" idx="4"/>
                </p:cNvCxnSpPr>
                <p:nvPr/>
              </p:nvCxnSpPr>
              <p:spPr bwMode="auto">
                <a:xfrm flipH="1" flipV="1">
                  <a:off x="4783" y="2992"/>
                  <a:ext cx="3" cy="217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5" name="AutoShape 48">
                  <a:extLst>
                    <a:ext uri="{FF2B5EF4-FFF2-40B4-BE49-F238E27FC236}">
                      <a16:creationId xmlns:a16="http://schemas.microsoft.com/office/drawing/2014/main" id="{457CDB0F-409B-FF97-2E48-6A227C0BB923}"/>
                    </a:ext>
                  </a:extLst>
                </p:cNvPr>
                <p:cNvCxnSpPr>
                  <a:cxnSpLocks noChangeAspect="1" noChangeShapeType="1"/>
                  <a:stCxn id="49" idx="2"/>
                  <a:endCxn id="50" idx="6"/>
                </p:cNvCxnSpPr>
                <p:nvPr/>
              </p:nvCxnSpPr>
              <p:spPr bwMode="auto">
                <a:xfrm flipH="1">
                  <a:off x="4904" y="2870"/>
                  <a:ext cx="330" cy="1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val="360204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DC793A-C1AE-4ADF-ABEC-57CE67FEC521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A6AB7-ED92-4CC2-895B-E46908831F7A}" type="slidenum">
              <a:rPr lang="en-US" smtClean="0">
                <a:solidFill>
                  <a:schemeClr val="bg1"/>
                </a:solidFill>
              </a:rPr>
              <a:pPr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9372600" cy="60198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2"/>
                </a:solidFill>
                <a:latin typeface="+mj-lt"/>
              </a:rPr>
              <a:t>Cycle: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  <a:t>Deg(u) = 2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  <a:t>|E| = n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</a:rPr>
              <a:t>n-cube: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  <a:t>|V| = 2</a:t>
            </a:r>
            <a:r>
              <a:rPr lang="en-CA" baseline="30000" dirty="0"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  <a:t>Deg(u) = n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2"/>
                </a:solidFill>
              </a:rPr>
              <a:t>Star:</a:t>
            </a:r>
            <a:endParaRPr lang="en-US" altLang="en-US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CA" altLang="en-US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C6572-9ED1-ADD3-0751-09BA509D47D3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Types of Graphs</a:t>
            </a:r>
          </a:p>
        </p:txBody>
      </p:sp>
      <p:pic>
        <p:nvPicPr>
          <p:cNvPr id="12" name="Picture 3" descr="C3 shows a triangle, C4 a square, C5 a pentagon, and C6 a hexagon.">
            <a:extLst>
              <a:ext uri="{FF2B5EF4-FFF2-40B4-BE49-F238E27FC236}">
                <a16:creationId xmlns:a16="http://schemas.microsoft.com/office/drawing/2014/main" id="{1FFDC748-5D50-1885-AE3C-84C48B74E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157" y="914400"/>
            <a:ext cx="4767029" cy="126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Three N-cubes labeled from Q1 to Q3.">
            <a:extLst>
              <a:ext uri="{FF2B5EF4-FFF2-40B4-BE49-F238E27FC236}">
                <a16:creationId xmlns:a16="http://schemas.microsoft.com/office/drawing/2014/main" id="{87CEAB87-6C1A-4484-1A5D-5B5980B5F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12377"/>
            <a:ext cx="4269330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hree graphs illustrate star, ring, and hybrid topologies.">
            <a:extLst>
              <a:ext uri="{FF2B5EF4-FFF2-40B4-BE49-F238E27FC236}">
                <a16:creationId xmlns:a16="http://schemas.microsoft.com/office/drawing/2014/main" id="{12F97843-53EB-26B6-3BAA-CF08B7572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69" b="12148"/>
          <a:stretch/>
        </p:blipFill>
        <p:spPr bwMode="auto">
          <a:xfrm>
            <a:off x="800100" y="4569767"/>
            <a:ext cx="1676400" cy="15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A graph with 16 vertices, labeled from P(0, 0) to P(3, 3), and 24 edges.">
            <a:extLst>
              <a:ext uri="{FF2B5EF4-FFF2-40B4-BE49-F238E27FC236}">
                <a16:creationId xmlns:a16="http://schemas.microsoft.com/office/drawing/2014/main" id="{D8E48B61-E389-DA1B-8DEF-C2561F155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502" y="3700702"/>
            <a:ext cx="3248298" cy="285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6814D2-46C0-93B0-8D61-F3FDEDBC508D}"/>
              </a:ext>
            </a:extLst>
          </p:cNvPr>
          <p:cNvSpPr txBox="1"/>
          <p:nvPr/>
        </p:nvSpPr>
        <p:spPr>
          <a:xfrm>
            <a:off x="4495800" y="4338935"/>
            <a:ext cx="840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Grid:</a:t>
            </a:r>
            <a:endParaRPr lang="en-US" altLang="en-US" sz="2400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9032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DC793A-C1AE-4ADF-ABEC-57CE67FEC521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A6AB7-ED92-4CC2-895B-E46908831F7A}" type="slidenum">
              <a:rPr lang="en-US" smtClean="0">
                <a:solidFill>
                  <a:schemeClr val="bg1"/>
                </a:solidFill>
              </a:rPr>
              <a:pPr/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9372600" cy="60198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      South Africa was </a:t>
            </a:r>
            <a:r>
              <a:rPr lang="en-US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bi-partite</a:t>
            </a:r>
            <a:r>
              <a:rPr 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when spit between white and black.</a:t>
            </a:r>
          </a:p>
          <a:p>
            <a:pPr marL="0" indent="0">
              <a:spcBef>
                <a:spcPts val="0"/>
              </a:spcBef>
              <a:buNone/>
            </a:pPr>
            <a:endParaRPr lang="en-CA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en-CA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C6572-9ED1-ADD3-0751-09BA509D47D3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Bipartite</a:t>
            </a:r>
          </a:p>
        </p:txBody>
      </p:sp>
      <p:pic>
        <p:nvPicPr>
          <p:cNvPr id="2050" name="Picture 2" descr="Race in South Africa: 'We haven't learnt we are human beings first' - BBC  News">
            <a:extLst>
              <a:ext uri="{FF2B5EF4-FFF2-40B4-BE49-F238E27FC236}">
                <a16:creationId xmlns:a16="http://schemas.microsoft.com/office/drawing/2014/main" id="{A19ECD5F-7A89-D843-DD20-5FB2DCA36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4953000" cy="2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09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9372600" cy="60198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  <a:latin typeface="+mj-lt"/>
              </a:rPr>
              <a:t>Bi-Partite: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V = V</a:t>
            </a:r>
            <a:r>
              <a:rPr lang="en-US" baseline="-250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l-GR" dirty="0"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 and all edges {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},  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l-GR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and 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l-GR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CA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en-CA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C6572-9ED1-ADD3-0751-09BA509D47D3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Bipartite</a:t>
            </a:r>
          </a:p>
        </p:txBody>
      </p: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B3962431-D8B8-4953-7802-233416BA03E2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A6AB7-ED92-4CC2-895B-E46908831F7A}" type="slidenum">
              <a:rPr lang="en-US" smtClean="0">
                <a:solidFill>
                  <a:schemeClr val="bg1"/>
                </a:solidFill>
              </a:rPr>
              <a:pPr/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5EC55EC-C406-8D21-5A0A-D6C0582F524B}"/>
              </a:ext>
            </a:extLst>
          </p:cNvPr>
          <p:cNvGrpSpPr/>
          <p:nvPr/>
        </p:nvGrpSpPr>
        <p:grpSpPr>
          <a:xfrm>
            <a:off x="2158574" y="1977880"/>
            <a:ext cx="3632626" cy="2975120"/>
            <a:chOff x="2158574" y="1977880"/>
            <a:chExt cx="3632626" cy="2975120"/>
          </a:xfrm>
        </p:grpSpPr>
        <p:sp>
          <p:nvSpPr>
            <p:cNvPr id="58" name="Rectangle 30">
              <a:extLst>
                <a:ext uri="{FF2B5EF4-FFF2-40B4-BE49-F238E27FC236}">
                  <a16:creationId xmlns:a16="http://schemas.microsoft.com/office/drawing/2014/main" id="{0FD53126-861A-858F-49A3-3FCAE5A82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2076" y="4364010"/>
              <a:ext cx="1370803" cy="58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dirty="0"/>
                <a:t>Ann</a:t>
              </a:r>
              <a:endParaRPr lang="en-CA" altLang="en-US" sz="2000" dirty="0"/>
            </a:p>
          </p:txBody>
        </p:sp>
        <p:sp>
          <p:nvSpPr>
            <p:cNvPr id="59" name="Rectangle 31">
              <a:extLst>
                <a:ext uri="{FF2B5EF4-FFF2-40B4-BE49-F238E27FC236}">
                  <a16:creationId xmlns:a16="http://schemas.microsoft.com/office/drawing/2014/main" id="{E8527565-E022-628D-BC44-0204956CF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275" y="4364010"/>
              <a:ext cx="1370803" cy="58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dirty="0"/>
                <a:t>Fred</a:t>
              </a:r>
              <a:endParaRPr lang="en-CA" altLang="en-US" sz="2000" dirty="0"/>
            </a:p>
          </p:txBody>
        </p:sp>
        <p:sp>
          <p:nvSpPr>
            <p:cNvPr id="60" name="Rectangle 32">
              <a:extLst>
                <a:ext uri="{FF2B5EF4-FFF2-40B4-BE49-F238E27FC236}">
                  <a16:creationId xmlns:a16="http://schemas.microsoft.com/office/drawing/2014/main" id="{A66A9A37-8B55-B7AB-D9A7-D64BE2FFB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2076" y="3626223"/>
              <a:ext cx="1461689" cy="73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dirty="0"/>
                <a:t>Marilyn Monroe</a:t>
              </a:r>
              <a:endParaRPr lang="en-CA" altLang="en-US" sz="2000" dirty="0"/>
            </a:p>
          </p:txBody>
        </p:sp>
        <p:sp>
          <p:nvSpPr>
            <p:cNvPr id="61" name="Rectangle 33">
              <a:extLst>
                <a:ext uri="{FF2B5EF4-FFF2-40B4-BE49-F238E27FC236}">
                  <a16:creationId xmlns:a16="http://schemas.microsoft.com/office/drawing/2014/main" id="{AA0178BF-DB79-31BD-BEDC-5D9728333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275" y="3626223"/>
              <a:ext cx="1370803" cy="73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dirty="0"/>
                <a:t>John</a:t>
              </a:r>
              <a:endParaRPr lang="en-CA" altLang="en-US" sz="2000" dirty="0"/>
            </a:p>
          </p:txBody>
        </p:sp>
        <p:sp>
          <p:nvSpPr>
            <p:cNvPr id="62" name="Rectangle 34">
              <a:extLst>
                <a:ext uri="{FF2B5EF4-FFF2-40B4-BE49-F238E27FC236}">
                  <a16:creationId xmlns:a16="http://schemas.microsoft.com/office/drawing/2014/main" id="{406C63A2-67D7-37A2-D72A-7F0547552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2076" y="3037233"/>
              <a:ext cx="1370803" cy="58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dirty="0"/>
                <a:t>Beth</a:t>
              </a:r>
              <a:endParaRPr lang="en-CA" altLang="en-US" sz="2000" dirty="0"/>
            </a:p>
          </p:txBody>
        </p:sp>
        <p:sp>
          <p:nvSpPr>
            <p:cNvPr id="63" name="Rectangle 35">
              <a:extLst>
                <a:ext uri="{FF2B5EF4-FFF2-40B4-BE49-F238E27FC236}">
                  <a16:creationId xmlns:a16="http://schemas.microsoft.com/office/drawing/2014/main" id="{BE6137C2-6BA3-4987-55AB-FE111B2DE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275" y="3037233"/>
              <a:ext cx="1370803" cy="58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dirty="0"/>
                <a:t>Bob</a:t>
              </a:r>
              <a:endParaRPr lang="en-CA" altLang="en-US" sz="2000" dirty="0"/>
            </a:p>
          </p:txBody>
        </p:sp>
        <p:sp>
          <p:nvSpPr>
            <p:cNvPr id="64" name="Rectangle 36">
              <a:extLst>
                <a:ext uri="{FF2B5EF4-FFF2-40B4-BE49-F238E27FC236}">
                  <a16:creationId xmlns:a16="http://schemas.microsoft.com/office/drawing/2014/main" id="{67D2E63A-9E02-829A-C061-598507743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2076" y="2448243"/>
              <a:ext cx="1370803" cy="58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dirty="0"/>
                <a:t>Mary</a:t>
              </a:r>
              <a:endParaRPr lang="en-CA" altLang="en-US" sz="2000" dirty="0"/>
            </a:p>
          </p:txBody>
        </p:sp>
        <p:sp>
          <p:nvSpPr>
            <p:cNvPr id="65" name="Rectangle 37">
              <a:extLst>
                <a:ext uri="{FF2B5EF4-FFF2-40B4-BE49-F238E27FC236}">
                  <a16:creationId xmlns:a16="http://schemas.microsoft.com/office/drawing/2014/main" id="{FD2956F8-79AF-CD20-9E97-7E23D2259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275" y="2448243"/>
              <a:ext cx="1370803" cy="58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dirty="0"/>
                <a:t>Sam</a:t>
              </a:r>
              <a:endParaRPr lang="en-CA" altLang="en-US" sz="2000" dirty="0"/>
            </a:p>
          </p:txBody>
        </p:sp>
        <p:sp>
          <p:nvSpPr>
            <p:cNvPr id="66" name="Freeform 38">
              <a:extLst>
                <a:ext uri="{FF2B5EF4-FFF2-40B4-BE49-F238E27FC236}">
                  <a16:creationId xmlns:a16="http://schemas.microsoft.com/office/drawing/2014/main" id="{FB09B155-0351-088A-1CF2-2CA2455F7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9377" y="2745838"/>
              <a:ext cx="699681" cy="638589"/>
            </a:xfrm>
            <a:custGeom>
              <a:avLst/>
              <a:gdLst>
                <a:gd name="T0" fmla="*/ 0 w 490"/>
                <a:gd name="T1" fmla="*/ 0 h 515"/>
                <a:gd name="T2" fmla="*/ 2147483647 w 490"/>
                <a:gd name="T3" fmla="*/ 2147483647 h 515"/>
                <a:gd name="T4" fmla="*/ 0 60000 65536"/>
                <a:gd name="T5" fmla="*/ 0 60000 65536"/>
                <a:gd name="T6" fmla="*/ 0 w 490"/>
                <a:gd name="T7" fmla="*/ 0 h 515"/>
                <a:gd name="T8" fmla="*/ 490 w 490"/>
                <a:gd name="T9" fmla="*/ 515 h 5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0" h="515">
                  <a:moveTo>
                    <a:pt x="0" y="0"/>
                  </a:moveTo>
                  <a:lnTo>
                    <a:pt x="490" y="515"/>
                  </a:lnTo>
                </a:path>
              </a:pathLst>
            </a:custGeom>
            <a:noFill/>
            <a:ln w="381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67" name="Line 42">
              <a:extLst>
                <a:ext uri="{FF2B5EF4-FFF2-40B4-BE49-F238E27FC236}">
                  <a16:creationId xmlns:a16="http://schemas.microsoft.com/office/drawing/2014/main" id="{D2A0A6B8-DB5F-F62E-C544-D9D11B7AD0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9377" y="4709964"/>
              <a:ext cx="616861" cy="0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pic>
          <p:nvPicPr>
            <p:cNvPr id="68" name="Picture 43" descr="j0396724">
              <a:extLst>
                <a:ext uri="{FF2B5EF4-FFF2-40B4-BE49-F238E27FC236}">
                  <a16:creationId xmlns:a16="http://schemas.microsoft.com/office/drawing/2014/main" id="{C568C876-8BCF-F7EC-4B62-8CC92B7B6A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0069" y="4293331"/>
              <a:ext cx="651131" cy="654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44" descr="j0233040">
              <a:extLst>
                <a:ext uri="{FF2B5EF4-FFF2-40B4-BE49-F238E27FC236}">
                  <a16:creationId xmlns:a16="http://schemas.microsoft.com/office/drawing/2014/main" id="{47B9B029-ADCF-7968-CFD5-EA4559FC7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2962" y="2507763"/>
              <a:ext cx="548321" cy="473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45" descr="j0334222">
              <a:extLst>
                <a:ext uri="{FF2B5EF4-FFF2-40B4-BE49-F238E27FC236}">
                  <a16:creationId xmlns:a16="http://schemas.microsoft.com/office/drawing/2014/main" id="{4FC55D28-AB62-0E5D-44E0-D82B3FC54C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421" y="3043434"/>
              <a:ext cx="431232" cy="584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" name="Group 46">
              <a:extLst>
                <a:ext uri="{FF2B5EF4-FFF2-40B4-BE49-F238E27FC236}">
                  <a16:creationId xmlns:a16="http://schemas.microsoft.com/office/drawing/2014/main" id="{E7BE9C0F-04DB-2CE8-9B4A-B816C14122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8574" y="2507763"/>
              <a:ext cx="682545" cy="2380758"/>
              <a:chOff x="3330" y="1728"/>
              <a:chExt cx="478" cy="1920"/>
            </a:xfrm>
          </p:grpSpPr>
          <p:pic>
            <p:nvPicPr>
              <p:cNvPr id="80" name="Picture 47" descr="j0232906">
                <a:extLst>
                  <a:ext uri="{FF2B5EF4-FFF2-40B4-BE49-F238E27FC236}">
                    <a16:creationId xmlns:a16="http://schemas.microsoft.com/office/drawing/2014/main" id="{E49BDF5A-C5CC-4776-41ED-85F3FC00B8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" y="1728"/>
                <a:ext cx="232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" name="Picture 48" descr="j0232139">
                <a:extLst>
                  <a:ext uri="{FF2B5EF4-FFF2-40B4-BE49-F238E27FC236}">
                    <a16:creationId xmlns:a16="http://schemas.microsoft.com/office/drawing/2014/main" id="{1B1A686F-40B6-24B4-1BA3-3751289991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0" y="2256"/>
                <a:ext cx="475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" name="Picture 49" descr="j0397518">
                <a:extLst>
                  <a:ext uri="{FF2B5EF4-FFF2-40B4-BE49-F238E27FC236}">
                    <a16:creationId xmlns:a16="http://schemas.microsoft.com/office/drawing/2014/main" id="{C98D8BC8-ABE8-5260-4006-74E631FCFE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2688"/>
                <a:ext cx="382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" name="Picture 50" descr="j0334220">
                <a:extLst>
                  <a:ext uri="{FF2B5EF4-FFF2-40B4-BE49-F238E27FC236}">
                    <a16:creationId xmlns:a16="http://schemas.microsoft.com/office/drawing/2014/main" id="{99CB3B4D-8B14-EBCC-74E4-7CDDE7C242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3120"/>
                <a:ext cx="333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2" name="Picture 51">
              <a:extLst>
                <a:ext uri="{FF2B5EF4-FFF2-40B4-BE49-F238E27FC236}">
                  <a16:creationId xmlns:a16="http://schemas.microsoft.com/office/drawing/2014/main" id="{03D66CC0-9FA9-38D8-AF7F-1E3321D92A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8646" y="3698142"/>
              <a:ext cx="456934" cy="595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Line 42">
              <a:extLst>
                <a:ext uri="{FF2B5EF4-FFF2-40B4-BE49-F238E27FC236}">
                  <a16:creationId xmlns:a16="http://schemas.microsoft.com/office/drawing/2014/main" id="{09F1FD07-F341-8FE2-F95D-506B7488C3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7934" y="4118494"/>
              <a:ext cx="478353" cy="588990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74" name="Line 42">
              <a:extLst>
                <a:ext uri="{FF2B5EF4-FFF2-40B4-BE49-F238E27FC236}">
                  <a16:creationId xmlns:a16="http://schemas.microsoft.com/office/drawing/2014/main" id="{4C2B3528-831F-6346-9B93-8F666311FF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0795" y="3492305"/>
              <a:ext cx="611150" cy="1196579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75" name="Line 42">
              <a:extLst>
                <a:ext uri="{FF2B5EF4-FFF2-40B4-BE49-F238E27FC236}">
                  <a16:creationId xmlns:a16="http://schemas.microsoft.com/office/drawing/2014/main" id="{EC39AF6D-8BEB-E8A3-E665-072E5E5B0D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6530" y="3350948"/>
              <a:ext cx="616861" cy="0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76" name="Line 42">
              <a:extLst>
                <a:ext uri="{FF2B5EF4-FFF2-40B4-BE49-F238E27FC236}">
                  <a16:creationId xmlns:a16="http://schemas.microsoft.com/office/drawing/2014/main" id="{893FF3D3-384C-FCC1-6647-AE75ADBCB5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6566" y="4001937"/>
              <a:ext cx="616861" cy="0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77" name="Freeform 38">
              <a:extLst>
                <a:ext uri="{FF2B5EF4-FFF2-40B4-BE49-F238E27FC236}">
                  <a16:creationId xmlns:a16="http://schemas.microsoft.com/office/drawing/2014/main" id="{56D6435D-1F5A-DCB8-9C00-BAEBE12D8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9179" y="2718366"/>
              <a:ext cx="508339" cy="1268498"/>
            </a:xfrm>
            <a:custGeom>
              <a:avLst/>
              <a:gdLst>
                <a:gd name="T0" fmla="*/ 0 w 490"/>
                <a:gd name="T1" fmla="*/ 0 h 515"/>
                <a:gd name="T2" fmla="*/ 2147483647 w 490"/>
                <a:gd name="T3" fmla="*/ 2147483647 h 515"/>
                <a:gd name="T4" fmla="*/ 0 60000 65536"/>
                <a:gd name="T5" fmla="*/ 0 60000 65536"/>
                <a:gd name="T6" fmla="*/ 0 w 490"/>
                <a:gd name="T7" fmla="*/ 0 h 515"/>
                <a:gd name="T8" fmla="*/ 490 w 490"/>
                <a:gd name="T9" fmla="*/ 515 h 5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0" h="515">
                  <a:moveTo>
                    <a:pt x="0" y="0"/>
                  </a:moveTo>
                  <a:lnTo>
                    <a:pt x="490" y="515"/>
                  </a:lnTo>
                </a:path>
              </a:pathLst>
            </a:custGeom>
            <a:noFill/>
            <a:ln w="381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78" name="Rectangle 37">
              <a:extLst>
                <a:ext uri="{FF2B5EF4-FFF2-40B4-BE49-F238E27FC236}">
                  <a16:creationId xmlns:a16="http://schemas.microsoft.com/office/drawing/2014/main" id="{A445A79E-7C24-ADE8-4AF6-085D40DEE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131" y="1982427"/>
              <a:ext cx="1370803" cy="58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dirty="0">
                  <a:solidFill>
                    <a:schemeClr val="tx2"/>
                  </a:solidFill>
                </a:rPr>
                <a:t>Boys</a:t>
              </a:r>
              <a:endParaRPr lang="en-CA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79" name="Rectangle 37">
              <a:extLst>
                <a:ext uri="{FF2B5EF4-FFF2-40B4-BE49-F238E27FC236}">
                  <a16:creationId xmlns:a16="http://schemas.microsoft.com/office/drawing/2014/main" id="{EB23882E-DEB6-4084-24A8-33770FB07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2726" y="1977880"/>
              <a:ext cx="1370803" cy="58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dirty="0">
                  <a:solidFill>
                    <a:schemeClr val="tx2"/>
                  </a:solidFill>
                </a:rPr>
                <a:t>Girls</a:t>
              </a:r>
              <a:endParaRPr lang="en-CA" altLang="en-US" sz="2000" dirty="0">
                <a:solidFill>
                  <a:schemeClr val="tx2"/>
                </a:solidFill>
              </a:endParaRPr>
            </a:p>
          </p:txBody>
        </p:sp>
      </p:grpSp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id="{AA0B3035-2E49-210E-5C14-7B17ACFDC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495323"/>
              </p:ext>
            </p:extLst>
          </p:nvPr>
        </p:nvGraphicFramePr>
        <p:xfrm>
          <a:off x="6577576" y="2384275"/>
          <a:ext cx="2259070" cy="221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14">
                  <a:extLst>
                    <a:ext uri="{9D8B030D-6E8A-4147-A177-3AD203B41FA5}">
                      <a16:colId xmlns:a16="http://schemas.microsoft.com/office/drawing/2014/main" val="2695560276"/>
                    </a:ext>
                  </a:extLst>
                </a:gridCol>
                <a:gridCol w="451814">
                  <a:extLst>
                    <a:ext uri="{9D8B030D-6E8A-4147-A177-3AD203B41FA5}">
                      <a16:colId xmlns:a16="http://schemas.microsoft.com/office/drawing/2014/main" val="1766856890"/>
                    </a:ext>
                  </a:extLst>
                </a:gridCol>
                <a:gridCol w="451814">
                  <a:extLst>
                    <a:ext uri="{9D8B030D-6E8A-4147-A177-3AD203B41FA5}">
                      <a16:colId xmlns:a16="http://schemas.microsoft.com/office/drawing/2014/main" val="1605692330"/>
                    </a:ext>
                  </a:extLst>
                </a:gridCol>
                <a:gridCol w="451814">
                  <a:extLst>
                    <a:ext uri="{9D8B030D-6E8A-4147-A177-3AD203B41FA5}">
                      <a16:colId xmlns:a16="http://schemas.microsoft.com/office/drawing/2014/main" val="319969698"/>
                    </a:ext>
                  </a:extLst>
                </a:gridCol>
                <a:gridCol w="451814">
                  <a:extLst>
                    <a:ext uri="{9D8B030D-6E8A-4147-A177-3AD203B41FA5}">
                      <a16:colId xmlns:a16="http://schemas.microsoft.com/office/drawing/2014/main" val="1647232456"/>
                    </a:ext>
                  </a:extLst>
                </a:gridCol>
              </a:tblGrid>
              <a:tr h="443590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501840"/>
                  </a:ext>
                </a:extLst>
              </a:tr>
              <a:tr h="443590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95492"/>
                  </a:ext>
                </a:extLst>
              </a:tr>
              <a:tr h="443590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634197"/>
                  </a:ext>
                </a:extLst>
              </a:tr>
              <a:tr h="443590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349429"/>
                  </a:ext>
                </a:extLst>
              </a:tr>
              <a:tr h="44359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430140"/>
                  </a:ext>
                </a:extLst>
              </a:tr>
            </a:tbl>
          </a:graphicData>
        </a:graphic>
      </p:graphicFrame>
      <p:grpSp>
        <p:nvGrpSpPr>
          <p:cNvPr id="85" name="Group 84">
            <a:extLst>
              <a:ext uri="{FF2B5EF4-FFF2-40B4-BE49-F238E27FC236}">
                <a16:creationId xmlns:a16="http://schemas.microsoft.com/office/drawing/2014/main" id="{87366EE2-6832-5000-6FB9-B9D876AD9919}"/>
              </a:ext>
            </a:extLst>
          </p:cNvPr>
          <p:cNvGrpSpPr/>
          <p:nvPr/>
        </p:nvGrpSpPr>
        <p:grpSpPr>
          <a:xfrm>
            <a:off x="6580254" y="2348968"/>
            <a:ext cx="2258946" cy="2245109"/>
            <a:chOff x="6708218" y="879093"/>
            <a:chExt cx="2258946" cy="2245109"/>
          </a:xfrm>
        </p:grpSpPr>
        <p:pic>
          <p:nvPicPr>
            <p:cNvPr id="86" name="Picture 43" descr="j0396724">
              <a:extLst>
                <a:ext uri="{FF2B5EF4-FFF2-40B4-BE49-F238E27FC236}">
                  <a16:creationId xmlns:a16="http://schemas.microsoft.com/office/drawing/2014/main" id="{1303DEAA-94F5-FB6F-B2BC-E8755C5B67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1068" y="904875"/>
              <a:ext cx="396096" cy="47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44" descr="j0233040">
              <a:extLst>
                <a:ext uri="{FF2B5EF4-FFF2-40B4-BE49-F238E27FC236}">
                  <a16:creationId xmlns:a16="http://schemas.microsoft.com/office/drawing/2014/main" id="{95FBAA05-CF61-09AB-8FCB-792266A7D9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080" y="957857"/>
              <a:ext cx="333555" cy="345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45" descr="j0334222">
              <a:extLst>
                <a:ext uri="{FF2B5EF4-FFF2-40B4-BE49-F238E27FC236}">
                  <a16:creationId xmlns:a16="http://schemas.microsoft.com/office/drawing/2014/main" id="{6C418404-C26D-3CC1-86B2-42C7377855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0520" y="879093"/>
              <a:ext cx="262327" cy="426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9" name="Group 46">
              <a:extLst>
                <a:ext uri="{FF2B5EF4-FFF2-40B4-BE49-F238E27FC236}">
                  <a16:creationId xmlns:a16="http://schemas.microsoft.com/office/drawing/2014/main" id="{D2FF0B25-DCD2-F950-5E36-363846E4C2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08218" y="1385936"/>
              <a:ext cx="415206" cy="1738266"/>
              <a:chOff x="3330" y="1728"/>
              <a:chExt cx="478" cy="1920"/>
            </a:xfrm>
          </p:grpSpPr>
          <p:pic>
            <p:nvPicPr>
              <p:cNvPr id="91" name="Picture 47" descr="j0232906">
                <a:extLst>
                  <a:ext uri="{FF2B5EF4-FFF2-40B4-BE49-F238E27FC236}">
                    <a16:creationId xmlns:a16="http://schemas.microsoft.com/office/drawing/2014/main" id="{E6B70725-24EA-B81B-D75C-763E6165CA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" y="1728"/>
                <a:ext cx="232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" name="Picture 48" descr="j0232139">
                <a:extLst>
                  <a:ext uri="{FF2B5EF4-FFF2-40B4-BE49-F238E27FC236}">
                    <a16:creationId xmlns:a16="http://schemas.microsoft.com/office/drawing/2014/main" id="{07757664-039F-78B6-6B92-B6B3871787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0" y="2256"/>
                <a:ext cx="475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" name="Picture 49" descr="j0397518">
                <a:extLst>
                  <a:ext uri="{FF2B5EF4-FFF2-40B4-BE49-F238E27FC236}">
                    <a16:creationId xmlns:a16="http://schemas.microsoft.com/office/drawing/2014/main" id="{0B03E3DA-4CD8-0666-83B0-E45CE70923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2688"/>
                <a:ext cx="382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" name="Picture 50" descr="j0334220">
                <a:extLst>
                  <a:ext uri="{FF2B5EF4-FFF2-40B4-BE49-F238E27FC236}">
                    <a16:creationId xmlns:a16="http://schemas.microsoft.com/office/drawing/2014/main" id="{DA44C811-FF83-021F-CC2F-7685EC4F9B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3120"/>
                <a:ext cx="333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0" name="Picture 51">
              <a:extLst>
                <a:ext uri="{FF2B5EF4-FFF2-40B4-BE49-F238E27FC236}">
                  <a16:creationId xmlns:a16="http://schemas.microsoft.com/office/drawing/2014/main" id="{F09C9FBE-E8B7-E735-ADCA-09715960D8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5417" y="909873"/>
              <a:ext cx="277962" cy="434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5" name="Picture 76">
            <a:extLst>
              <a:ext uri="{FF2B5EF4-FFF2-40B4-BE49-F238E27FC236}">
                <a16:creationId xmlns:a16="http://schemas.microsoft.com/office/drawing/2014/main" id="{1BDE0AB6-2B32-8BCD-2655-05307CBD5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r="25418"/>
          <a:stretch>
            <a:fillRect/>
          </a:stretch>
        </p:blipFill>
        <p:spPr bwMode="auto">
          <a:xfrm flipH="1">
            <a:off x="481444" y="2448243"/>
            <a:ext cx="14602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6" name="Group 95">
            <a:extLst>
              <a:ext uri="{FF2B5EF4-FFF2-40B4-BE49-F238E27FC236}">
                <a16:creationId xmlns:a16="http://schemas.microsoft.com/office/drawing/2014/main" id="{407237F6-04BB-BFEE-737A-65CDE26E7849}"/>
              </a:ext>
            </a:extLst>
          </p:cNvPr>
          <p:cNvGrpSpPr/>
          <p:nvPr/>
        </p:nvGrpSpPr>
        <p:grpSpPr>
          <a:xfrm>
            <a:off x="2240872" y="5150669"/>
            <a:ext cx="5921004" cy="1529836"/>
            <a:chOff x="5816018" y="1895360"/>
            <a:chExt cx="5921004" cy="1529836"/>
          </a:xfrm>
        </p:grpSpPr>
        <p:pic>
          <p:nvPicPr>
            <p:cNvPr id="97" name="Picture 2" descr="Transsexual woman from Syria killed in Istanbul | The Greater Middle East">
              <a:extLst>
                <a:ext uri="{FF2B5EF4-FFF2-40B4-BE49-F238E27FC236}">
                  <a16:creationId xmlns:a16="http://schemas.microsoft.com/office/drawing/2014/main" id="{8B3F7794-0D97-CC97-A0CE-4391FEA227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6018" y="1895360"/>
              <a:ext cx="2720097" cy="1529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" name="AutoShape 35">
              <a:extLst>
                <a:ext uri="{FF2B5EF4-FFF2-40B4-BE49-F238E27FC236}">
                  <a16:creationId xmlns:a16="http://schemas.microsoft.com/office/drawing/2014/main" id="{F0BBC9CD-31BC-CF2A-7BB8-AB7F4876A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0336" y="2312967"/>
              <a:ext cx="3176686" cy="945558"/>
            </a:xfrm>
            <a:prstGeom prst="wedgeRoundRectCallout">
              <a:avLst>
                <a:gd name="adj1" fmla="val -58587"/>
                <a:gd name="adj2" fmla="val -13095"/>
                <a:gd name="adj3" fmla="val 16667"/>
              </a:avLst>
            </a:prstGeom>
            <a:solidFill>
              <a:srgbClr val="000066"/>
            </a:solidFill>
            <a:ln w="12700">
              <a:solidFill>
                <a:srgbClr val="FF66CC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buNone/>
              </a:pPr>
              <a:r>
                <a:rPr lang="en-CA" altLang="en-US" sz="2400" dirty="0"/>
                <a:t>Sorry </a:t>
              </a:r>
            </a:p>
            <a:p>
              <a:pPr algn="ctr">
                <a:buNone/>
              </a:pPr>
              <a:r>
                <a:rPr lang="en-CA" altLang="en-US" sz="2400" dirty="0"/>
                <a:t>this is heteronormative.</a:t>
              </a:r>
              <a:endPara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sp>
        <p:nvSpPr>
          <p:cNvPr id="99" name="Rectangle 37">
            <a:extLst>
              <a:ext uri="{FF2B5EF4-FFF2-40B4-BE49-F238E27FC236}">
                <a16:creationId xmlns:a16="http://schemas.microsoft.com/office/drawing/2014/main" id="{A3E26866-08AD-87F0-D434-163BFD9B043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918799" y="3241004"/>
            <a:ext cx="833887" cy="43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Boys</a:t>
            </a:r>
            <a:endParaRPr lang="en-CA" altLang="en-US" sz="2000" dirty="0">
              <a:solidFill>
                <a:schemeClr val="tx2"/>
              </a:solidFill>
            </a:endParaRPr>
          </a:p>
        </p:txBody>
      </p:sp>
      <p:sp>
        <p:nvSpPr>
          <p:cNvPr id="100" name="Rectangle 37">
            <a:extLst>
              <a:ext uri="{FF2B5EF4-FFF2-40B4-BE49-F238E27FC236}">
                <a16:creationId xmlns:a16="http://schemas.microsoft.com/office/drawing/2014/main" id="{74D72541-E5E3-C6C1-B354-033CF8E06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5893" y="1905000"/>
            <a:ext cx="833887" cy="43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Girls</a:t>
            </a:r>
            <a:endParaRPr lang="en-CA" alt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4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06642A2F-D296-9C32-3FF8-3C02D006040E}"/>
              </a:ext>
            </a:extLst>
          </p:cNvPr>
          <p:cNvGrpSpPr/>
          <p:nvPr/>
        </p:nvGrpSpPr>
        <p:grpSpPr>
          <a:xfrm>
            <a:off x="2267703" y="1596880"/>
            <a:ext cx="3218697" cy="3539000"/>
            <a:chOff x="2267703" y="1596880"/>
            <a:chExt cx="3218697" cy="3539000"/>
          </a:xfrm>
        </p:grpSpPr>
        <p:sp>
          <p:nvSpPr>
            <p:cNvPr id="26" name="Rectangle 31">
              <a:extLst>
                <a:ext uri="{FF2B5EF4-FFF2-40B4-BE49-F238E27FC236}">
                  <a16:creationId xmlns:a16="http://schemas.microsoft.com/office/drawing/2014/main" id="{F0AAD389-8615-D16B-1A1E-5BF1C0F1F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019" y="4429760"/>
              <a:ext cx="1292981" cy="706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dirty="0"/>
                <a:t>Fred</a:t>
              </a:r>
              <a:endParaRPr lang="en-CA" altLang="en-US" sz="2000" dirty="0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8464C4C-4752-4689-280B-5032F060F51A}"/>
                </a:ext>
              </a:extLst>
            </p:cNvPr>
            <p:cNvGrpSpPr/>
            <p:nvPr/>
          </p:nvGrpSpPr>
          <p:grpSpPr>
            <a:xfrm>
              <a:off x="2267703" y="1596880"/>
              <a:ext cx="3218697" cy="3539000"/>
              <a:chOff x="2267703" y="1596880"/>
              <a:chExt cx="3218697" cy="3539000"/>
            </a:xfrm>
          </p:grpSpPr>
          <p:sp>
            <p:nvSpPr>
              <p:cNvPr id="41" name="Line 42">
                <a:extLst>
                  <a:ext uri="{FF2B5EF4-FFF2-40B4-BE49-F238E27FC236}">
                    <a16:creationId xmlns:a16="http://schemas.microsoft.com/office/drawing/2014/main" id="{73153961-E423-42FC-D2E4-A3E715B63F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7749" y="4345080"/>
                <a:ext cx="501380" cy="584028"/>
              </a:xfrm>
              <a:prstGeom prst="line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 dirty="0"/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426C4748-4A92-07C7-AED1-56AE6FC6A31F}"/>
                  </a:ext>
                </a:extLst>
              </p:cNvPr>
              <p:cNvGrpSpPr/>
              <p:nvPr/>
            </p:nvGrpSpPr>
            <p:grpSpPr>
              <a:xfrm>
                <a:off x="2267703" y="1596880"/>
                <a:ext cx="3218697" cy="3539000"/>
                <a:chOff x="2267703" y="1596880"/>
                <a:chExt cx="3218697" cy="3539000"/>
              </a:xfrm>
            </p:grpSpPr>
            <p:sp>
              <p:nvSpPr>
                <p:cNvPr id="40" name="Line 42">
                  <a:extLst>
                    <a:ext uri="{FF2B5EF4-FFF2-40B4-BE49-F238E27FC236}">
                      <a16:creationId xmlns:a16="http://schemas.microsoft.com/office/drawing/2014/main" id="{FC4B42A6-E8EF-C814-12EC-55C9F29227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52876" y="3592416"/>
                  <a:ext cx="603222" cy="1211777"/>
                </a:xfrm>
                <a:prstGeom prst="line">
                  <a:avLst/>
                </a:prstGeom>
                <a:noFill/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 dirty="0"/>
                </a:p>
              </p:txBody>
            </p: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C32A592E-E8A7-C09B-5EA5-72A89F313810}"/>
                    </a:ext>
                  </a:extLst>
                </p:cNvPr>
                <p:cNvGrpSpPr/>
                <p:nvPr/>
              </p:nvGrpSpPr>
              <p:grpSpPr>
                <a:xfrm>
                  <a:off x="2295654" y="1596880"/>
                  <a:ext cx="3190746" cy="3171813"/>
                  <a:chOff x="2295654" y="1977880"/>
                  <a:chExt cx="3190746" cy="3171813"/>
                </a:xfrm>
              </p:grpSpPr>
              <p:sp>
                <p:nvSpPr>
                  <p:cNvPr id="58" name="Rectangle 30">
                    <a:extLst>
                      <a:ext uri="{FF2B5EF4-FFF2-40B4-BE49-F238E27FC236}">
                        <a16:creationId xmlns:a16="http://schemas.microsoft.com/office/drawing/2014/main" id="{0FD53126-861A-858F-49A3-3FCAE5A82D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10797" y="4364010"/>
                    <a:ext cx="1370803" cy="5889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 anchorCtr="1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buFontTx/>
                      <a:buNone/>
                    </a:pPr>
                    <a:r>
                      <a:rPr lang="en-US" altLang="en-US" sz="2000" dirty="0"/>
                      <a:t>Parent</a:t>
                    </a:r>
                    <a:endParaRPr lang="en-CA" altLang="en-US" sz="2000" dirty="0"/>
                  </a:p>
                </p:txBody>
              </p:sp>
              <p:sp>
                <p:nvSpPr>
                  <p:cNvPr id="59" name="Rectangle 31">
                    <a:extLst>
                      <a:ext uri="{FF2B5EF4-FFF2-40B4-BE49-F238E27FC236}">
                        <a16:creationId xmlns:a16="http://schemas.microsoft.com/office/drawing/2014/main" id="{E8527565-E022-628D-BC44-0204956CFF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01275" y="4364010"/>
                    <a:ext cx="1370803" cy="5889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 anchorCtr="1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buFontTx/>
                      <a:buNone/>
                    </a:pPr>
                    <a:r>
                      <a:rPr lang="en-US" altLang="en-US" sz="2000" dirty="0"/>
                      <a:t>Beth</a:t>
                    </a:r>
                    <a:endParaRPr lang="en-CA" altLang="en-US" sz="2000" dirty="0"/>
                  </a:p>
                </p:txBody>
              </p:sp>
              <p:sp>
                <p:nvSpPr>
                  <p:cNvPr id="60" name="Rectangle 32">
                    <a:extLst>
                      <a:ext uri="{FF2B5EF4-FFF2-40B4-BE49-F238E27FC236}">
                        <a16:creationId xmlns:a16="http://schemas.microsoft.com/office/drawing/2014/main" id="{A66A9A37-8B55-B7AB-D9A7-D64BE2FFB2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72076" y="3626223"/>
                    <a:ext cx="1461689" cy="7377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 anchorCtr="1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buFontTx/>
                      <a:buNone/>
                    </a:pPr>
                    <a:r>
                      <a:rPr lang="en-US" altLang="en-US" sz="2000" dirty="0"/>
                      <a:t>Therapist</a:t>
                    </a:r>
                    <a:endParaRPr lang="en-CA" altLang="en-US" sz="2000" dirty="0"/>
                  </a:p>
                </p:txBody>
              </p:sp>
              <p:sp>
                <p:nvSpPr>
                  <p:cNvPr id="61" name="Rectangle 33">
                    <a:extLst>
                      <a:ext uri="{FF2B5EF4-FFF2-40B4-BE49-F238E27FC236}">
                        <a16:creationId xmlns:a16="http://schemas.microsoft.com/office/drawing/2014/main" id="{AA0178BF-DB79-31BD-BEDC-5D9728333A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01275" y="3626223"/>
                    <a:ext cx="1370803" cy="7377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 anchorCtr="1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buFontTx/>
                      <a:buNone/>
                    </a:pPr>
                    <a:r>
                      <a:rPr lang="en-US" altLang="en-US" sz="2000" dirty="0"/>
                      <a:t>John</a:t>
                    </a:r>
                    <a:endParaRPr lang="en-CA" altLang="en-US" sz="2000" dirty="0"/>
                  </a:p>
                </p:txBody>
              </p:sp>
              <p:sp>
                <p:nvSpPr>
                  <p:cNvPr id="62" name="Rectangle 34">
                    <a:extLst>
                      <a:ext uri="{FF2B5EF4-FFF2-40B4-BE49-F238E27FC236}">
                        <a16:creationId xmlns:a16="http://schemas.microsoft.com/office/drawing/2014/main" id="{406C63A2-67D7-37A2-D72A-7F05475526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15597" y="3037233"/>
                    <a:ext cx="1370803" cy="5889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 anchorCtr="1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buFontTx/>
                      <a:buNone/>
                    </a:pPr>
                    <a:r>
                      <a:rPr lang="en-US" altLang="en-US" sz="2000" dirty="0"/>
                      <a:t>Comp Sci</a:t>
                    </a:r>
                    <a:endParaRPr lang="en-CA" altLang="en-US" sz="2000" dirty="0"/>
                  </a:p>
                </p:txBody>
              </p:sp>
              <p:sp>
                <p:nvSpPr>
                  <p:cNvPr id="63" name="Rectangle 35">
                    <a:extLst>
                      <a:ext uri="{FF2B5EF4-FFF2-40B4-BE49-F238E27FC236}">
                        <a16:creationId xmlns:a16="http://schemas.microsoft.com/office/drawing/2014/main" id="{BE6137C2-6BA3-4987-55AB-FE111B2DE9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01275" y="3037233"/>
                    <a:ext cx="1370803" cy="5889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 anchorCtr="1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buFontTx/>
                      <a:buNone/>
                    </a:pPr>
                    <a:r>
                      <a:rPr lang="en-US" altLang="en-US" sz="2000" dirty="0"/>
                      <a:t>Mary</a:t>
                    </a:r>
                    <a:endParaRPr lang="en-CA" altLang="en-US" sz="2000" dirty="0"/>
                  </a:p>
                </p:txBody>
              </p:sp>
              <p:sp>
                <p:nvSpPr>
                  <p:cNvPr id="64" name="Rectangle 36">
                    <a:extLst>
                      <a:ext uri="{FF2B5EF4-FFF2-40B4-BE49-F238E27FC236}">
                        <a16:creationId xmlns:a16="http://schemas.microsoft.com/office/drawing/2014/main" id="{67D2E63A-9E02-829A-C061-5985077434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72076" y="2448243"/>
                    <a:ext cx="1370803" cy="5889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 anchorCtr="1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buFontTx/>
                      <a:buNone/>
                    </a:pPr>
                    <a:r>
                      <a:rPr lang="en-US" altLang="en-US" sz="2000" dirty="0"/>
                      <a:t>President</a:t>
                    </a:r>
                    <a:endParaRPr lang="en-CA" altLang="en-US" sz="2000" dirty="0"/>
                  </a:p>
                </p:txBody>
              </p:sp>
              <p:sp>
                <p:nvSpPr>
                  <p:cNvPr id="65" name="Rectangle 37">
                    <a:extLst>
                      <a:ext uri="{FF2B5EF4-FFF2-40B4-BE49-F238E27FC236}">
                        <a16:creationId xmlns:a16="http://schemas.microsoft.com/office/drawing/2014/main" id="{FD2956F8-79AF-CD20-9E97-7E23D2259B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01275" y="2448243"/>
                    <a:ext cx="1370803" cy="5889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 anchorCtr="1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buFontTx/>
                      <a:buNone/>
                    </a:pPr>
                    <a:r>
                      <a:rPr lang="en-US" altLang="en-US" sz="2000" dirty="0"/>
                      <a:t>Sam</a:t>
                    </a:r>
                    <a:endParaRPr lang="en-CA" altLang="en-US" sz="2000" dirty="0"/>
                  </a:p>
                </p:txBody>
              </p:sp>
              <p:sp>
                <p:nvSpPr>
                  <p:cNvPr id="66" name="Freeform 38">
                    <a:extLst>
                      <a:ext uri="{FF2B5EF4-FFF2-40B4-BE49-F238E27FC236}">
                        <a16:creationId xmlns:a16="http://schemas.microsoft.com/office/drawing/2014/main" id="{FB09B155-0351-088A-1CF2-2CA2455F7F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00005" y="2745838"/>
                    <a:ext cx="699681" cy="638589"/>
                  </a:xfrm>
                  <a:custGeom>
                    <a:avLst/>
                    <a:gdLst>
                      <a:gd name="T0" fmla="*/ 0 w 490"/>
                      <a:gd name="T1" fmla="*/ 0 h 515"/>
                      <a:gd name="T2" fmla="*/ 2147483647 w 490"/>
                      <a:gd name="T3" fmla="*/ 2147483647 h 515"/>
                      <a:gd name="T4" fmla="*/ 0 60000 65536"/>
                      <a:gd name="T5" fmla="*/ 0 60000 65536"/>
                      <a:gd name="T6" fmla="*/ 0 w 490"/>
                      <a:gd name="T7" fmla="*/ 0 h 515"/>
                      <a:gd name="T8" fmla="*/ 490 w 490"/>
                      <a:gd name="T9" fmla="*/ 515 h 515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90" h="515">
                        <a:moveTo>
                          <a:pt x="0" y="0"/>
                        </a:moveTo>
                        <a:lnTo>
                          <a:pt x="490" y="515"/>
                        </a:lnTo>
                      </a:path>
                    </a:pathLst>
                  </a:custGeom>
                  <a:noFill/>
                  <a:ln w="38100">
                    <a:solidFill>
                      <a:srgbClr val="FFC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000" dirty="0"/>
                  </a:p>
                </p:txBody>
              </p:sp>
              <p:sp>
                <p:nvSpPr>
                  <p:cNvPr id="67" name="Line 42">
                    <a:extLst>
                      <a:ext uri="{FF2B5EF4-FFF2-40B4-BE49-F238E27FC236}">
                        <a16:creationId xmlns:a16="http://schemas.microsoft.com/office/drawing/2014/main" id="{D2A0A6B8-DB5F-F62E-C544-D9D11B7AD0E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29377" y="4709964"/>
                    <a:ext cx="61686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000" dirty="0"/>
                  </a:p>
                </p:txBody>
              </p:sp>
              <p:pic>
                <p:nvPicPr>
                  <p:cNvPr id="69" name="Picture 44" descr="j0233040">
                    <a:extLst>
                      <a:ext uri="{FF2B5EF4-FFF2-40B4-BE49-F238E27FC236}">
                        <a16:creationId xmlns:a16="http://schemas.microsoft.com/office/drawing/2014/main" id="{47B9B029-ADCF-7968-CFD5-EA4559FC7C8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12743" y="3127442"/>
                    <a:ext cx="548321" cy="4736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0" name="Picture 45" descr="j0334222">
                    <a:extLst>
                      <a:ext uri="{FF2B5EF4-FFF2-40B4-BE49-F238E27FC236}">
                        <a16:creationId xmlns:a16="http://schemas.microsoft.com/office/drawing/2014/main" id="{4FC55D28-AB62-0E5D-44E0-D82B3FC54C4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32055" y="4313791"/>
                    <a:ext cx="431232" cy="5840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0" name="Picture 47" descr="j0232906">
                    <a:extLst>
                      <a:ext uri="{FF2B5EF4-FFF2-40B4-BE49-F238E27FC236}">
                        <a16:creationId xmlns:a16="http://schemas.microsoft.com/office/drawing/2014/main" id="{E49BDF5A-C5CC-4776-41ED-85F3FC00B83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32734" y="2507763"/>
                    <a:ext cx="331277" cy="5468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2" name="Picture 49" descr="j0397518">
                    <a:extLst>
                      <a:ext uri="{FF2B5EF4-FFF2-40B4-BE49-F238E27FC236}">
                        <a16:creationId xmlns:a16="http://schemas.microsoft.com/office/drawing/2014/main" id="{C98D8BC8-ABE8-5260-4006-74E631FCFE4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95654" y="3698142"/>
                    <a:ext cx="545465" cy="4749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4" name="Line 42">
                    <a:extLst>
                      <a:ext uri="{FF2B5EF4-FFF2-40B4-BE49-F238E27FC236}">
                        <a16:creationId xmlns:a16="http://schemas.microsoft.com/office/drawing/2014/main" id="{4C2B3528-831F-6346-9B93-8F666311FF3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2876" y="3364161"/>
                    <a:ext cx="722251" cy="1785532"/>
                  </a:xfrm>
                  <a:prstGeom prst="line">
                    <a:avLst/>
                  </a:prstGeom>
                  <a:noFill/>
                  <a:ln w="38100">
                    <a:solidFill>
                      <a:srgbClr val="FFC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000" dirty="0"/>
                  </a:p>
                </p:txBody>
              </p:sp>
              <p:sp>
                <p:nvSpPr>
                  <p:cNvPr id="75" name="Line 42">
                    <a:extLst>
                      <a:ext uri="{FF2B5EF4-FFF2-40B4-BE49-F238E27FC236}">
                        <a16:creationId xmlns:a16="http://schemas.microsoft.com/office/drawing/2014/main" id="{EC39AF6D-8BEB-E8A3-E665-072E5E5B0D8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06530" y="3350947"/>
                    <a:ext cx="663330" cy="11831"/>
                  </a:xfrm>
                  <a:prstGeom prst="line">
                    <a:avLst/>
                  </a:prstGeom>
                  <a:noFill/>
                  <a:ln w="38100">
                    <a:solidFill>
                      <a:srgbClr val="FFC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000" dirty="0"/>
                  </a:p>
                </p:txBody>
              </p:sp>
              <p:sp>
                <p:nvSpPr>
                  <p:cNvPr id="76" name="Line 42">
                    <a:extLst>
                      <a:ext uri="{FF2B5EF4-FFF2-40B4-BE49-F238E27FC236}">
                        <a16:creationId xmlns:a16="http://schemas.microsoft.com/office/drawing/2014/main" id="{893FF3D3-384C-FCC1-6647-AE75ADBCB54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26566" y="4001937"/>
                    <a:ext cx="61686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000" dirty="0"/>
                  </a:p>
                </p:txBody>
              </p:sp>
              <p:sp>
                <p:nvSpPr>
                  <p:cNvPr id="77" name="Freeform 38">
                    <a:extLst>
                      <a:ext uri="{FF2B5EF4-FFF2-40B4-BE49-F238E27FC236}">
                        <a16:creationId xmlns:a16="http://schemas.microsoft.com/office/drawing/2014/main" id="{56D6435D-1F5A-DCB8-9C00-BAEBE12D8B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9179" y="2718366"/>
                    <a:ext cx="508339" cy="1268498"/>
                  </a:xfrm>
                  <a:custGeom>
                    <a:avLst/>
                    <a:gdLst>
                      <a:gd name="T0" fmla="*/ 0 w 490"/>
                      <a:gd name="T1" fmla="*/ 0 h 515"/>
                      <a:gd name="T2" fmla="*/ 2147483647 w 490"/>
                      <a:gd name="T3" fmla="*/ 2147483647 h 515"/>
                      <a:gd name="T4" fmla="*/ 0 60000 65536"/>
                      <a:gd name="T5" fmla="*/ 0 60000 65536"/>
                      <a:gd name="T6" fmla="*/ 0 w 490"/>
                      <a:gd name="T7" fmla="*/ 0 h 515"/>
                      <a:gd name="T8" fmla="*/ 490 w 490"/>
                      <a:gd name="T9" fmla="*/ 515 h 515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90" h="515">
                        <a:moveTo>
                          <a:pt x="0" y="0"/>
                        </a:moveTo>
                        <a:lnTo>
                          <a:pt x="490" y="515"/>
                        </a:lnTo>
                      </a:path>
                    </a:pathLst>
                  </a:custGeom>
                  <a:noFill/>
                  <a:ln w="38100">
                    <a:solidFill>
                      <a:srgbClr val="FFC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000" dirty="0"/>
                  </a:p>
                </p:txBody>
              </p:sp>
              <p:sp>
                <p:nvSpPr>
                  <p:cNvPr id="78" name="Rectangle 37">
                    <a:extLst>
                      <a:ext uri="{FF2B5EF4-FFF2-40B4-BE49-F238E27FC236}">
                        <a16:creationId xmlns:a16="http://schemas.microsoft.com/office/drawing/2014/main" id="{A445A79E-7C24-ADE8-4AF6-085D40DEE0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18131" y="1982427"/>
                    <a:ext cx="1370803" cy="5889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 anchorCtr="1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buFontTx/>
                      <a:buNone/>
                    </a:pPr>
                    <a:r>
                      <a:rPr lang="en-US" altLang="en-US" sz="2000" dirty="0">
                        <a:solidFill>
                          <a:schemeClr val="tx2"/>
                        </a:solidFill>
                      </a:rPr>
                      <a:t>People</a:t>
                    </a:r>
                    <a:endParaRPr lang="en-CA" altLang="en-US" sz="2000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79" name="Rectangle 37">
                    <a:extLst>
                      <a:ext uri="{FF2B5EF4-FFF2-40B4-BE49-F238E27FC236}">
                        <a16:creationId xmlns:a16="http://schemas.microsoft.com/office/drawing/2014/main" id="{EB23882E-DEB6-4084-24A8-33770FB076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10000" y="1977880"/>
                    <a:ext cx="1370803" cy="5889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 anchorCtr="1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buFontTx/>
                      <a:buNone/>
                    </a:pPr>
                    <a:r>
                      <a:rPr lang="en-US" altLang="en-US" sz="2000" dirty="0">
                        <a:solidFill>
                          <a:schemeClr val="tx2"/>
                        </a:solidFill>
                      </a:rPr>
                      <a:t>Jobs</a:t>
                    </a:r>
                    <a:endParaRPr lang="en-CA" altLang="en-US" sz="2000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5" name="Freeform 38">
                    <a:extLst>
                      <a:ext uri="{FF2B5EF4-FFF2-40B4-BE49-F238E27FC236}">
                        <a16:creationId xmlns:a16="http://schemas.microsoft.com/office/drawing/2014/main" id="{2F72FE3F-D542-FAA3-BF4D-0D3724F2C3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3546511" y="2766920"/>
                    <a:ext cx="522618" cy="561708"/>
                  </a:xfrm>
                  <a:custGeom>
                    <a:avLst/>
                    <a:gdLst>
                      <a:gd name="T0" fmla="*/ 0 w 490"/>
                      <a:gd name="T1" fmla="*/ 0 h 515"/>
                      <a:gd name="T2" fmla="*/ 2147483647 w 490"/>
                      <a:gd name="T3" fmla="*/ 2147483647 h 515"/>
                      <a:gd name="T4" fmla="*/ 0 60000 65536"/>
                      <a:gd name="T5" fmla="*/ 0 60000 65536"/>
                      <a:gd name="T6" fmla="*/ 0 w 490"/>
                      <a:gd name="T7" fmla="*/ 0 h 515"/>
                      <a:gd name="T8" fmla="*/ 490 w 490"/>
                      <a:gd name="T9" fmla="*/ 515 h 515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90" h="515">
                        <a:moveTo>
                          <a:pt x="0" y="0"/>
                        </a:moveTo>
                        <a:lnTo>
                          <a:pt x="490" y="515"/>
                        </a:lnTo>
                      </a:path>
                    </a:pathLst>
                  </a:custGeom>
                  <a:noFill/>
                  <a:ln w="38100">
                    <a:solidFill>
                      <a:srgbClr val="FFC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000" dirty="0"/>
                  </a:p>
                </p:txBody>
              </p:sp>
            </p:grpSp>
            <p:sp>
              <p:nvSpPr>
                <p:cNvPr id="25" name="Rectangle 30">
                  <a:extLst>
                    <a:ext uri="{FF2B5EF4-FFF2-40B4-BE49-F238E27FC236}">
                      <a16:creationId xmlns:a16="http://schemas.microsoft.com/office/drawing/2014/main" id="{935E3626-D929-83DF-2155-2663775A41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6220" y="4546890"/>
                  <a:ext cx="1370803" cy="5889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2000" dirty="0"/>
                    <a:t>Doctor</a:t>
                  </a:r>
                  <a:endParaRPr lang="en-CA" altLang="en-US" sz="2000" dirty="0"/>
                </a:p>
              </p:txBody>
            </p:sp>
            <p:pic>
              <p:nvPicPr>
                <p:cNvPr id="50" name="Picture 50" descr="j0334220">
                  <a:extLst>
                    <a:ext uri="{FF2B5EF4-FFF2-40B4-BE49-F238E27FC236}">
                      <a16:creationId xmlns:a16="http://schemas.microsoft.com/office/drawing/2014/main" id="{9FA73AE4-D302-07AA-61E9-84B863F4211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67703" y="4416690"/>
                  <a:ext cx="475497" cy="6547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BC6572-9ED1-ADD3-0751-09BA509D47D3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Bipartite</a:t>
            </a:r>
          </a:p>
        </p:txBody>
      </p: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B3962431-D8B8-4953-7802-233416BA03E2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A6AB7-ED92-4CC2-895B-E46908831F7A}" type="slidenum">
              <a:rPr lang="en-US" smtClean="0">
                <a:solidFill>
                  <a:schemeClr val="bg1"/>
                </a:solidFill>
              </a:rPr>
              <a:pPr/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97095C1-A982-FA70-CECA-9C618BA3BBCE}"/>
              </a:ext>
            </a:extLst>
          </p:cNvPr>
          <p:cNvSpPr txBox="1">
            <a:spLocks/>
          </p:cNvSpPr>
          <p:nvPr/>
        </p:nvSpPr>
        <p:spPr bwMode="auto">
          <a:xfrm>
            <a:off x="457200" y="457200"/>
            <a:ext cx="8305800" cy="132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b="1" kern="0" dirty="0">
              <a:latin typeface="+mj-lt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>
                <a:solidFill>
                  <a:schemeClr val="tx2"/>
                </a:solidFill>
                <a:latin typeface="+mj-lt"/>
              </a:rPr>
              <a:t>Bi-Partite:</a:t>
            </a:r>
          </a:p>
          <a:p>
            <a:pPr>
              <a:spcBef>
                <a:spcPts val="0"/>
              </a:spcBef>
            </a:pPr>
            <a:r>
              <a:rPr lang="en-US" kern="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V = V</a:t>
            </a:r>
            <a:r>
              <a:rPr lang="en-US" kern="0" baseline="-250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l-GR" kern="0" dirty="0"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kern="0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kern="0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kern="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 and all edges {</a:t>
            </a:r>
            <a:r>
              <a:rPr lang="en-US" kern="0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kern="0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CA" kern="0" dirty="0"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kern="0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kern="0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kern="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},  </a:t>
            </a:r>
            <a:r>
              <a:rPr lang="en-US" kern="0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kern="0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l-GR" altLang="en-US" kern="0" dirty="0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kern="0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kern="0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kern="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and </a:t>
            </a:r>
            <a:r>
              <a:rPr lang="en-US" kern="0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kern="0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l-GR" altLang="en-US" kern="0" dirty="0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kern="0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kern="0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CA" kern="0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kern="0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endParaRPr lang="en-CA" kern="0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kern="0" dirty="0">
              <a:latin typeface="+mj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18FE3A-F9CB-EA23-614F-F2256893F0DF}"/>
              </a:ext>
            </a:extLst>
          </p:cNvPr>
          <p:cNvSpPr txBox="1">
            <a:spLocks/>
          </p:cNvSpPr>
          <p:nvPr/>
        </p:nvSpPr>
        <p:spPr bwMode="auto">
          <a:xfrm>
            <a:off x="533400" y="5101797"/>
            <a:ext cx="8305800" cy="132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CA" kern="0" dirty="0">
                <a:latin typeface="+mj-lt"/>
              </a:rPr>
              <a:t>A </a:t>
            </a:r>
            <a:r>
              <a:rPr lang="en-CA" kern="0" dirty="0">
                <a:solidFill>
                  <a:srgbClr val="FFFF00"/>
                </a:solidFill>
                <a:latin typeface="+mj-lt"/>
              </a:rPr>
              <a:t>Matching</a:t>
            </a:r>
            <a:r>
              <a:rPr lang="en-CA" kern="0" dirty="0">
                <a:latin typeface="+mj-lt"/>
              </a:rPr>
              <a:t> matches </a:t>
            </a:r>
            <a:r>
              <a:rPr lang="en-US" kern="0" dirty="0">
                <a:cs typeface="Times New Roman" panose="02020603050405020304" pitchFamily="18" charset="0"/>
                <a:sym typeface="Symbol" panose="05050102010706020507" pitchFamily="18" charset="2"/>
              </a:rPr>
              <a:t>u</a:t>
            </a:r>
            <a:r>
              <a:rPr lang="en-US" kern="0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l-GR" altLang="en-US" kern="0" dirty="0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kern="0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kern="0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kern="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with a </a:t>
            </a:r>
            <a:r>
              <a:rPr lang="en-US" kern="0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kern="0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l-GR" altLang="en-US" kern="0" dirty="0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kern="0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kern="0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kern="0" dirty="0">
                <a:cs typeface="Times New Roman" panose="02020603050405020304" pitchFamily="18" charset="0"/>
                <a:sym typeface="Symbol" panose="05050102010706020507" pitchFamily="18" charset="2"/>
              </a:rPr>
              <a:t>. Noone matched twice. </a:t>
            </a:r>
            <a:endParaRPr lang="en-US" kern="0" baseline="-250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rgbClr val="FFFFFF"/>
                </a:solidFill>
                <a:latin typeface="Times New Roman" pitchFamily="18" charset="0"/>
              </a:rPr>
              <a:t>3 matches. Can we match more?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rgbClr val="FFFFFF"/>
                </a:solidFill>
                <a:latin typeface="Times New Roman" pitchFamily="18" charset="0"/>
              </a:rPr>
              <a:t>4 matches. Can we get a </a:t>
            </a:r>
            <a:r>
              <a:rPr lang="en-US" altLang="en-US" dirty="0">
                <a:solidFill>
                  <a:schemeClr val="tx2"/>
                </a:solidFill>
                <a:latin typeface="Times New Roman" pitchFamily="18" charset="0"/>
              </a:rPr>
              <a:t>perfect matching</a:t>
            </a:r>
            <a:r>
              <a:rPr lang="en-US" altLang="en-US" dirty="0">
                <a:solidFill>
                  <a:srgbClr val="FFFFFF"/>
                </a:solidFill>
                <a:latin typeface="Times New Roman" pitchFamily="18" charset="0"/>
              </a:rPr>
              <a:t>?</a:t>
            </a:r>
            <a:endParaRPr lang="en-US" altLang="en-US" dirty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kern="0" dirty="0">
              <a:latin typeface="+mj-lt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CF532FD-4A82-1141-0003-391FD680292F}"/>
              </a:ext>
            </a:extLst>
          </p:cNvPr>
          <p:cNvGrpSpPr/>
          <p:nvPr/>
        </p:nvGrpSpPr>
        <p:grpSpPr>
          <a:xfrm>
            <a:off x="3426566" y="2364839"/>
            <a:ext cx="743294" cy="1964125"/>
            <a:chOff x="3426566" y="2745839"/>
            <a:chExt cx="743294" cy="1964125"/>
          </a:xfrm>
        </p:grpSpPr>
        <p:sp>
          <p:nvSpPr>
            <p:cNvPr id="55" name="Freeform 38">
              <a:extLst>
                <a:ext uri="{FF2B5EF4-FFF2-40B4-BE49-F238E27FC236}">
                  <a16:creationId xmlns:a16="http://schemas.microsoft.com/office/drawing/2014/main" id="{EB8B09AF-6B3D-7126-F7A6-EFD08BB1C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9378" y="2745839"/>
              <a:ext cx="640482" cy="603870"/>
            </a:xfrm>
            <a:custGeom>
              <a:avLst/>
              <a:gdLst>
                <a:gd name="T0" fmla="*/ 0 w 490"/>
                <a:gd name="T1" fmla="*/ 0 h 515"/>
                <a:gd name="T2" fmla="*/ 2147483647 w 490"/>
                <a:gd name="T3" fmla="*/ 2147483647 h 515"/>
                <a:gd name="T4" fmla="*/ 0 60000 65536"/>
                <a:gd name="T5" fmla="*/ 0 60000 65536"/>
                <a:gd name="T6" fmla="*/ 0 w 490"/>
                <a:gd name="T7" fmla="*/ 0 h 515"/>
                <a:gd name="T8" fmla="*/ 490 w 490"/>
                <a:gd name="T9" fmla="*/ 515 h 5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0" h="515">
                  <a:moveTo>
                    <a:pt x="0" y="0"/>
                  </a:moveTo>
                  <a:lnTo>
                    <a:pt x="490" y="515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101" name="Line 42">
              <a:extLst>
                <a:ext uri="{FF2B5EF4-FFF2-40B4-BE49-F238E27FC236}">
                  <a16:creationId xmlns:a16="http://schemas.microsoft.com/office/drawing/2014/main" id="{25F3C5EB-7F78-C51E-FDC9-C30B3C024C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9377" y="4709964"/>
              <a:ext cx="616861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102" name="Line 42">
              <a:extLst>
                <a:ext uri="{FF2B5EF4-FFF2-40B4-BE49-F238E27FC236}">
                  <a16:creationId xmlns:a16="http://schemas.microsoft.com/office/drawing/2014/main" id="{7BAA01AE-C444-2C3F-A3FD-07FDAA36C4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6566" y="4001937"/>
              <a:ext cx="616861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103" name="Freeform 38">
              <a:extLst>
                <a:ext uri="{FF2B5EF4-FFF2-40B4-BE49-F238E27FC236}">
                  <a16:creationId xmlns:a16="http://schemas.microsoft.com/office/drawing/2014/main" id="{8B61563C-5B31-9245-F59F-7512BF0A08C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546511" y="2766920"/>
              <a:ext cx="522618" cy="561708"/>
            </a:xfrm>
            <a:custGeom>
              <a:avLst/>
              <a:gdLst>
                <a:gd name="T0" fmla="*/ 0 w 490"/>
                <a:gd name="T1" fmla="*/ 0 h 515"/>
                <a:gd name="T2" fmla="*/ 2147483647 w 490"/>
                <a:gd name="T3" fmla="*/ 2147483647 h 515"/>
                <a:gd name="T4" fmla="*/ 0 60000 65536"/>
                <a:gd name="T5" fmla="*/ 0 60000 65536"/>
                <a:gd name="T6" fmla="*/ 0 w 490"/>
                <a:gd name="T7" fmla="*/ 0 h 515"/>
                <a:gd name="T8" fmla="*/ 490 w 490"/>
                <a:gd name="T9" fmla="*/ 515 h 5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0" h="515">
                  <a:moveTo>
                    <a:pt x="0" y="0"/>
                  </a:moveTo>
                  <a:lnTo>
                    <a:pt x="490" y="515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41FA3FE-EC5A-9BDB-7961-B271A4251B28}"/>
              </a:ext>
            </a:extLst>
          </p:cNvPr>
          <p:cNvGrpSpPr/>
          <p:nvPr/>
        </p:nvGrpSpPr>
        <p:grpSpPr>
          <a:xfrm>
            <a:off x="3523626" y="2351802"/>
            <a:ext cx="722528" cy="1991598"/>
            <a:chOff x="3506530" y="2718366"/>
            <a:chExt cx="722528" cy="1991598"/>
          </a:xfrm>
        </p:grpSpPr>
        <p:sp>
          <p:nvSpPr>
            <p:cNvPr id="105" name="Line 42">
              <a:extLst>
                <a:ext uri="{FF2B5EF4-FFF2-40B4-BE49-F238E27FC236}">
                  <a16:creationId xmlns:a16="http://schemas.microsoft.com/office/drawing/2014/main" id="{20D55222-B271-8F7B-6426-2E6112A21B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9377" y="4709964"/>
              <a:ext cx="616861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106" name="Line 42">
              <a:extLst>
                <a:ext uri="{FF2B5EF4-FFF2-40B4-BE49-F238E27FC236}">
                  <a16:creationId xmlns:a16="http://schemas.microsoft.com/office/drawing/2014/main" id="{B0297E37-1ED3-7F09-107B-E0E3F9E438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6530" y="3349708"/>
              <a:ext cx="722528" cy="124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107" name="Freeform 38">
              <a:extLst>
                <a:ext uri="{FF2B5EF4-FFF2-40B4-BE49-F238E27FC236}">
                  <a16:creationId xmlns:a16="http://schemas.microsoft.com/office/drawing/2014/main" id="{C60B5EFA-DDFD-6E0A-7F40-D2E6FED24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9179" y="2718366"/>
              <a:ext cx="508339" cy="1268498"/>
            </a:xfrm>
            <a:custGeom>
              <a:avLst/>
              <a:gdLst>
                <a:gd name="T0" fmla="*/ 0 w 490"/>
                <a:gd name="T1" fmla="*/ 0 h 515"/>
                <a:gd name="T2" fmla="*/ 2147483647 w 490"/>
                <a:gd name="T3" fmla="*/ 2147483647 h 515"/>
                <a:gd name="T4" fmla="*/ 0 60000 65536"/>
                <a:gd name="T5" fmla="*/ 0 60000 65536"/>
                <a:gd name="T6" fmla="*/ 0 w 490"/>
                <a:gd name="T7" fmla="*/ 0 h 515"/>
                <a:gd name="T8" fmla="*/ 490 w 490"/>
                <a:gd name="T9" fmla="*/ 515 h 5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0" h="515">
                  <a:moveTo>
                    <a:pt x="0" y="0"/>
                  </a:moveTo>
                  <a:lnTo>
                    <a:pt x="490" y="515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3486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1">
            <a:extLst>
              <a:ext uri="{FF2B5EF4-FFF2-40B4-BE49-F238E27FC236}">
                <a16:creationId xmlns:a16="http://schemas.microsoft.com/office/drawing/2014/main" id="{F0AAD389-8615-D16B-1A1E-5BF1C0F1F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7019" y="4429760"/>
            <a:ext cx="1292981" cy="70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dirty="0"/>
              <a:t>Fred</a:t>
            </a:r>
            <a:endParaRPr lang="en-CA" altLang="en-US" sz="2000" dirty="0"/>
          </a:p>
        </p:txBody>
      </p:sp>
      <p:sp>
        <p:nvSpPr>
          <p:cNvPr id="40" name="Line 42">
            <a:extLst>
              <a:ext uri="{FF2B5EF4-FFF2-40B4-BE49-F238E27FC236}">
                <a16:creationId xmlns:a16="http://schemas.microsoft.com/office/drawing/2014/main" id="{FC4B42A6-E8EF-C814-12EC-55C9F29227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52876" y="3592416"/>
            <a:ext cx="603222" cy="1211777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61" name="Rectangle 33">
            <a:extLst>
              <a:ext uri="{FF2B5EF4-FFF2-40B4-BE49-F238E27FC236}">
                <a16:creationId xmlns:a16="http://schemas.microsoft.com/office/drawing/2014/main" id="{AA0178BF-DB79-31BD-BEDC-5D9728333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275" y="3245223"/>
            <a:ext cx="1370803" cy="73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dirty="0"/>
              <a:t>John</a:t>
            </a:r>
            <a:endParaRPr lang="en-CA" altLang="en-US" sz="2000" dirty="0"/>
          </a:p>
        </p:txBody>
      </p:sp>
      <p:sp>
        <p:nvSpPr>
          <p:cNvPr id="62" name="Rectangle 34">
            <a:extLst>
              <a:ext uri="{FF2B5EF4-FFF2-40B4-BE49-F238E27FC236}">
                <a16:creationId xmlns:a16="http://schemas.microsoft.com/office/drawing/2014/main" id="{406C63A2-67D7-37A2-D72A-7F0547552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5597" y="2656233"/>
            <a:ext cx="1370803" cy="58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dirty="0"/>
              <a:t>Comp Sci</a:t>
            </a:r>
            <a:endParaRPr lang="en-CA" altLang="en-US" sz="2000" dirty="0"/>
          </a:p>
        </p:txBody>
      </p:sp>
      <p:sp>
        <p:nvSpPr>
          <p:cNvPr id="65" name="Rectangle 37">
            <a:extLst>
              <a:ext uri="{FF2B5EF4-FFF2-40B4-BE49-F238E27FC236}">
                <a16:creationId xmlns:a16="http://schemas.microsoft.com/office/drawing/2014/main" id="{FD2956F8-79AF-CD20-9E97-7E23D2259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275" y="2067243"/>
            <a:ext cx="1370803" cy="58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dirty="0"/>
              <a:t>Sam</a:t>
            </a:r>
            <a:endParaRPr lang="en-CA" altLang="en-US" sz="2000" dirty="0"/>
          </a:p>
        </p:txBody>
      </p:sp>
      <p:sp>
        <p:nvSpPr>
          <p:cNvPr id="66" name="Freeform 38">
            <a:extLst>
              <a:ext uri="{FF2B5EF4-FFF2-40B4-BE49-F238E27FC236}">
                <a16:creationId xmlns:a16="http://schemas.microsoft.com/office/drawing/2014/main" id="{FB09B155-0351-088A-1CF2-2CA2455F7F27}"/>
              </a:ext>
            </a:extLst>
          </p:cNvPr>
          <p:cNvSpPr>
            <a:spLocks/>
          </p:cNvSpPr>
          <p:nvPr/>
        </p:nvSpPr>
        <p:spPr bwMode="auto">
          <a:xfrm>
            <a:off x="3500005" y="2364838"/>
            <a:ext cx="699681" cy="638589"/>
          </a:xfrm>
          <a:custGeom>
            <a:avLst/>
            <a:gdLst>
              <a:gd name="T0" fmla="*/ 0 w 490"/>
              <a:gd name="T1" fmla="*/ 0 h 515"/>
              <a:gd name="T2" fmla="*/ 2147483647 w 490"/>
              <a:gd name="T3" fmla="*/ 2147483647 h 515"/>
              <a:gd name="T4" fmla="*/ 0 60000 65536"/>
              <a:gd name="T5" fmla="*/ 0 60000 65536"/>
              <a:gd name="T6" fmla="*/ 0 w 490"/>
              <a:gd name="T7" fmla="*/ 0 h 515"/>
              <a:gd name="T8" fmla="*/ 490 w 490"/>
              <a:gd name="T9" fmla="*/ 515 h 5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90" h="515">
                <a:moveTo>
                  <a:pt x="0" y="0"/>
                </a:moveTo>
                <a:lnTo>
                  <a:pt x="490" y="515"/>
                </a:lnTo>
              </a:path>
            </a:pathLst>
          </a:cu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pic>
        <p:nvPicPr>
          <p:cNvPr id="80" name="Picture 47" descr="j0232906">
            <a:extLst>
              <a:ext uri="{FF2B5EF4-FFF2-40B4-BE49-F238E27FC236}">
                <a16:creationId xmlns:a16="http://schemas.microsoft.com/office/drawing/2014/main" id="{E49BDF5A-C5CC-4776-41ED-85F3FC00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734" y="2126763"/>
            <a:ext cx="331277" cy="54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49" descr="j0397518">
            <a:extLst>
              <a:ext uri="{FF2B5EF4-FFF2-40B4-BE49-F238E27FC236}">
                <a16:creationId xmlns:a16="http://schemas.microsoft.com/office/drawing/2014/main" id="{C98D8BC8-ABE8-5260-4006-74E631FCF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654" y="3317142"/>
            <a:ext cx="545465" cy="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Line 42">
            <a:extLst>
              <a:ext uri="{FF2B5EF4-FFF2-40B4-BE49-F238E27FC236}">
                <a16:creationId xmlns:a16="http://schemas.microsoft.com/office/drawing/2014/main" id="{4C2B3528-831F-6346-9B93-8F666311FF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52876" y="2983161"/>
            <a:ext cx="722251" cy="178553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76" name="Line 42">
            <a:extLst>
              <a:ext uri="{FF2B5EF4-FFF2-40B4-BE49-F238E27FC236}">
                <a16:creationId xmlns:a16="http://schemas.microsoft.com/office/drawing/2014/main" id="{893FF3D3-384C-FCC1-6647-AE75ADBCB5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6566" y="3620937"/>
            <a:ext cx="616861" cy="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77" name="Freeform 38">
            <a:extLst>
              <a:ext uri="{FF2B5EF4-FFF2-40B4-BE49-F238E27FC236}">
                <a16:creationId xmlns:a16="http://schemas.microsoft.com/office/drawing/2014/main" id="{56D6435D-1F5A-DCB8-9C00-BAEBE12D8BFB}"/>
              </a:ext>
            </a:extLst>
          </p:cNvPr>
          <p:cNvSpPr>
            <a:spLocks/>
          </p:cNvSpPr>
          <p:nvPr/>
        </p:nvSpPr>
        <p:spPr bwMode="auto">
          <a:xfrm>
            <a:off x="3529179" y="2337366"/>
            <a:ext cx="508339" cy="1268498"/>
          </a:xfrm>
          <a:custGeom>
            <a:avLst/>
            <a:gdLst>
              <a:gd name="T0" fmla="*/ 0 w 490"/>
              <a:gd name="T1" fmla="*/ 0 h 515"/>
              <a:gd name="T2" fmla="*/ 2147483647 w 490"/>
              <a:gd name="T3" fmla="*/ 2147483647 h 515"/>
              <a:gd name="T4" fmla="*/ 0 60000 65536"/>
              <a:gd name="T5" fmla="*/ 0 60000 65536"/>
              <a:gd name="T6" fmla="*/ 0 w 490"/>
              <a:gd name="T7" fmla="*/ 0 h 515"/>
              <a:gd name="T8" fmla="*/ 490 w 490"/>
              <a:gd name="T9" fmla="*/ 515 h 5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90" h="515">
                <a:moveTo>
                  <a:pt x="0" y="0"/>
                </a:moveTo>
                <a:lnTo>
                  <a:pt x="490" y="515"/>
                </a:lnTo>
              </a:path>
            </a:pathLst>
          </a:cu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78" name="Rectangle 37">
            <a:extLst>
              <a:ext uri="{FF2B5EF4-FFF2-40B4-BE49-F238E27FC236}">
                <a16:creationId xmlns:a16="http://schemas.microsoft.com/office/drawing/2014/main" id="{A445A79E-7C24-ADE8-4AF6-085D40DEE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131" y="1601427"/>
            <a:ext cx="1370803" cy="58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People</a:t>
            </a:r>
            <a:endParaRPr lang="en-CA" altLang="en-US" sz="2000" dirty="0">
              <a:solidFill>
                <a:schemeClr val="tx2"/>
              </a:solidFill>
            </a:endParaRPr>
          </a:p>
        </p:txBody>
      </p:sp>
      <p:sp>
        <p:nvSpPr>
          <p:cNvPr id="79" name="Rectangle 37">
            <a:extLst>
              <a:ext uri="{FF2B5EF4-FFF2-40B4-BE49-F238E27FC236}">
                <a16:creationId xmlns:a16="http://schemas.microsoft.com/office/drawing/2014/main" id="{EB23882E-DEB6-4084-24A8-33770FB07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596880"/>
            <a:ext cx="1370803" cy="58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Jobs</a:t>
            </a:r>
            <a:endParaRPr lang="en-CA" altLang="en-US" sz="2000" dirty="0">
              <a:solidFill>
                <a:schemeClr val="tx2"/>
              </a:solidFill>
            </a:endParaRPr>
          </a:p>
        </p:txBody>
      </p:sp>
      <p:pic>
        <p:nvPicPr>
          <p:cNvPr id="50" name="Picture 50" descr="j0334220">
            <a:extLst>
              <a:ext uri="{FF2B5EF4-FFF2-40B4-BE49-F238E27FC236}">
                <a16:creationId xmlns:a16="http://schemas.microsoft.com/office/drawing/2014/main" id="{9FA73AE4-D302-07AA-61E9-84B863F42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03" y="4416690"/>
            <a:ext cx="475497" cy="65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BC6572-9ED1-ADD3-0751-09BA509D47D3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Bipartite</a:t>
            </a:r>
          </a:p>
        </p:txBody>
      </p: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B3962431-D8B8-4953-7802-233416BA03E2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A6AB7-ED92-4CC2-895B-E46908831F7A}" type="slidenum">
              <a:rPr lang="en-US" smtClean="0">
                <a:solidFill>
                  <a:schemeClr val="bg1"/>
                </a:solidFill>
              </a:rPr>
              <a:pPr/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18FE3A-F9CB-EA23-614F-F2256893F0DF}"/>
              </a:ext>
            </a:extLst>
          </p:cNvPr>
          <p:cNvSpPr txBox="1">
            <a:spLocks/>
          </p:cNvSpPr>
          <p:nvPr/>
        </p:nvSpPr>
        <p:spPr bwMode="auto">
          <a:xfrm>
            <a:off x="533400" y="5101796"/>
            <a:ext cx="8130221" cy="178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kern="0" dirty="0">
                <a:latin typeface="+mj-lt"/>
              </a:rPr>
              <a:t>A </a:t>
            </a:r>
            <a:r>
              <a:rPr lang="en-CA" kern="0" dirty="0">
                <a:solidFill>
                  <a:srgbClr val="FFFF00"/>
                </a:solidFill>
                <a:latin typeface="+mj-lt"/>
              </a:rPr>
              <a:t>Matching</a:t>
            </a:r>
            <a:r>
              <a:rPr lang="en-CA" kern="0" dirty="0">
                <a:latin typeface="+mj-lt"/>
              </a:rPr>
              <a:t> matches </a:t>
            </a:r>
            <a:r>
              <a:rPr lang="en-US" kern="0" dirty="0">
                <a:cs typeface="Times New Roman" panose="02020603050405020304" pitchFamily="18" charset="0"/>
                <a:sym typeface="Symbol" panose="05050102010706020507" pitchFamily="18" charset="2"/>
              </a:rPr>
              <a:t>u</a:t>
            </a:r>
            <a:r>
              <a:rPr lang="en-US" kern="0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l-GR" altLang="en-US" kern="0" dirty="0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kern="0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kern="0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kern="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with a </a:t>
            </a:r>
            <a:r>
              <a:rPr lang="en-US" kern="0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kern="0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l-GR" altLang="en-US" kern="0" dirty="0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kern="0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kern="0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kern="0" dirty="0">
                <a:cs typeface="Times New Roman" panose="02020603050405020304" pitchFamily="18" charset="0"/>
                <a:sym typeface="Symbol" panose="05050102010706020507" pitchFamily="18" charset="2"/>
              </a:rPr>
              <a:t>. Noone matched twice. </a:t>
            </a:r>
            <a:endParaRPr lang="en-US" kern="0" baseline="-250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rgbClr val="FFFFFF"/>
                </a:solidFill>
                <a:latin typeface="Times New Roman" pitchFamily="18" charset="0"/>
              </a:rPr>
              <a:t>3 matches. Can we match more?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rgbClr val="FFFFFF"/>
                </a:solidFill>
                <a:latin typeface="Times New Roman" pitchFamily="18" charset="0"/>
              </a:rPr>
              <a:t>4 matches. Can we get a </a:t>
            </a:r>
            <a:r>
              <a:rPr lang="en-US" altLang="en-US" dirty="0">
                <a:solidFill>
                  <a:schemeClr val="tx2"/>
                </a:solidFill>
                <a:latin typeface="Times New Roman" pitchFamily="18" charset="0"/>
              </a:rPr>
              <a:t>perfect matching</a:t>
            </a:r>
            <a:r>
              <a:rPr lang="en-US" altLang="en-US" dirty="0">
                <a:solidFill>
                  <a:srgbClr val="FFFFFF"/>
                </a:solidFill>
                <a:latin typeface="Times New Roman" pitchFamily="18" charset="0"/>
              </a:rPr>
              <a:t>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rgbClr val="FFFFFF"/>
                </a:solidFill>
                <a:latin typeface="Times New Roman" pitchFamily="18" charset="0"/>
              </a:rPr>
              <a:t>No! These 3 people are fighting for the same 2 jobs.</a:t>
            </a:r>
            <a:endParaRPr lang="en-US" altLang="en-US" dirty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kern="0" dirty="0">
              <a:latin typeface="+mj-lt"/>
            </a:endParaRPr>
          </a:p>
        </p:txBody>
      </p:sp>
      <p:sp>
        <p:nvSpPr>
          <p:cNvPr id="3" name="Rectangle 32">
            <a:extLst>
              <a:ext uri="{FF2B5EF4-FFF2-40B4-BE49-F238E27FC236}">
                <a16:creationId xmlns:a16="http://schemas.microsoft.com/office/drawing/2014/main" id="{50F97884-47C6-FB76-ED99-67C5EEC84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2076" y="3245223"/>
            <a:ext cx="1461689" cy="73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dirty="0"/>
              <a:t>Therapist</a:t>
            </a:r>
            <a:endParaRPr lang="en-CA" altLang="en-US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E807B6-2ACF-57D0-7A87-8E42C0F7556C}"/>
              </a:ext>
            </a:extLst>
          </p:cNvPr>
          <p:cNvSpPr txBox="1">
            <a:spLocks/>
          </p:cNvSpPr>
          <p:nvPr/>
        </p:nvSpPr>
        <p:spPr bwMode="auto">
          <a:xfrm>
            <a:off x="457200" y="457200"/>
            <a:ext cx="8305800" cy="132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b="1" kern="0" dirty="0">
              <a:latin typeface="+mj-lt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>
                <a:solidFill>
                  <a:schemeClr val="tx2"/>
                </a:solidFill>
                <a:latin typeface="+mj-lt"/>
              </a:rPr>
              <a:t>Bi-Partite:</a:t>
            </a:r>
          </a:p>
          <a:p>
            <a:pPr>
              <a:spcBef>
                <a:spcPts val="0"/>
              </a:spcBef>
            </a:pPr>
            <a:r>
              <a:rPr lang="en-US" kern="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V = V</a:t>
            </a:r>
            <a:r>
              <a:rPr lang="en-US" kern="0" baseline="-250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l-GR" kern="0" dirty="0"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kern="0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kern="0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kern="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 and all edges {</a:t>
            </a:r>
            <a:r>
              <a:rPr lang="en-US" kern="0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kern="0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CA" kern="0" dirty="0"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kern="0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kern="0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kern="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},  </a:t>
            </a:r>
            <a:r>
              <a:rPr lang="en-US" kern="0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kern="0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l-GR" altLang="en-US" kern="0" dirty="0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kern="0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kern="0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kern="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and </a:t>
            </a:r>
            <a:r>
              <a:rPr lang="en-US" kern="0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kern="0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l-GR" altLang="en-US" kern="0" dirty="0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kern="0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kern="0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CA" kern="0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kern="0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endParaRPr lang="en-CA" kern="0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kern="0" dirty="0">
              <a:latin typeface="+mj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A1C017-CC58-4708-ED09-58F0417A1128}"/>
              </a:ext>
            </a:extLst>
          </p:cNvPr>
          <p:cNvSpPr txBox="1">
            <a:spLocks/>
          </p:cNvSpPr>
          <p:nvPr/>
        </p:nvSpPr>
        <p:spPr bwMode="auto">
          <a:xfrm>
            <a:off x="5814379" y="2329269"/>
            <a:ext cx="2948621" cy="178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CA" kern="0" dirty="0">
                <a:solidFill>
                  <a:srgbClr val="FFFF00"/>
                </a:solidFill>
                <a:latin typeface="+mj-lt"/>
              </a:rPr>
              <a:t>Hall’s Theorem:</a:t>
            </a:r>
          </a:p>
          <a:p>
            <a:pPr marL="0" indent="0" defTabSz="685800">
              <a:buNone/>
            </a:pPr>
            <a:r>
              <a:rPr lang="en-US" dirty="0">
                <a:solidFill>
                  <a:srgbClr val="FFC000"/>
                </a:solidFill>
              </a:rPr>
              <a:t>∀S</a:t>
            </a:r>
            <a:r>
              <a:rPr lang="en-CA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kern="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kern="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CA" kern="0" dirty="0">
                <a:solidFill>
                  <a:srgbClr val="FFC000"/>
                </a:solidFill>
                <a:latin typeface="+mj-lt"/>
              </a:rPr>
              <a:t>, |N(S)|</a:t>
            </a:r>
            <a:r>
              <a:rPr lang="en-CA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≥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|S|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everything in</a:t>
            </a:r>
            <a:r>
              <a:rPr lang="en-US" kern="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V</a:t>
            </a:r>
            <a:r>
              <a:rPr lang="en-US" kern="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CA" kern="0" dirty="0">
              <a:solidFill>
                <a:srgbClr val="FFC00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CA" kern="0" dirty="0">
                <a:solidFill>
                  <a:srgbClr val="FFC000"/>
                </a:solidFill>
                <a:latin typeface="+mj-lt"/>
              </a:rPr>
              <a:t>        can be matched.</a:t>
            </a:r>
            <a:endParaRPr lang="en-US" altLang="en-US" dirty="0">
              <a:solidFill>
                <a:srgbClr val="FFC000"/>
              </a:solidFill>
              <a:latin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419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C6572-9ED1-ADD3-0751-09BA509D47D3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Bipartite</a:t>
            </a:r>
          </a:p>
        </p:txBody>
      </p: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B3962431-D8B8-4953-7802-233416BA03E2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A6AB7-ED92-4CC2-895B-E46908831F7A}" type="slidenum">
              <a:rPr lang="en-US" smtClean="0">
                <a:solidFill>
                  <a:schemeClr val="bg1"/>
                </a:solidFill>
              </a:rPr>
              <a:pPr/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18FE3A-F9CB-EA23-614F-F2256893F0DF}"/>
              </a:ext>
            </a:extLst>
          </p:cNvPr>
          <p:cNvSpPr txBox="1">
            <a:spLocks/>
          </p:cNvSpPr>
          <p:nvPr/>
        </p:nvSpPr>
        <p:spPr bwMode="auto">
          <a:xfrm>
            <a:off x="533400" y="5101796"/>
            <a:ext cx="8610600" cy="178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kern="0" dirty="0">
                <a:latin typeface="+mj-lt"/>
              </a:rPr>
              <a:t>A </a:t>
            </a:r>
            <a:r>
              <a:rPr lang="en-CA" kern="0" dirty="0">
                <a:solidFill>
                  <a:srgbClr val="FFFF00"/>
                </a:solidFill>
                <a:latin typeface="+mj-lt"/>
              </a:rPr>
              <a:t>Matching:</a:t>
            </a:r>
            <a:r>
              <a:rPr lang="en-CA" kern="0" dirty="0">
                <a:latin typeface="+mj-lt"/>
              </a:rPr>
              <a:t> A subset of the edges so that no vertex is taken twice</a:t>
            </a:r>
            <a:endParaRPr lang="en-US" kern="0" baseline="-250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kern="0" dirty="0">
              <a:latin typeface="+mj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E807B6-2ACF-57D0-7A87-8E42C0F7556C}"/>
              </a:ext>
            </a:extLst>
          </p:cNvPr>
          <p:cNvSpPr txBox="1">
            <a:spLocks/>
          </p:cNvSpPr>
          <p:nvPr/>
        </p:nvSpPr>
        <p:spPr bwMode="auto">
          <a:xfrm>
            <a:off x="457200" y="457200"/>
            <a:ext cx="8305800" cy="132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b="1" kern="0" dirty="0">
              <a:latin typeface="+mj-lt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>
                <a:solidFill>
                  <a:schemeClr val="tx2"/>
                </a:solidFill>
                <a:latin typeface="+mj-lt"/>
              </a:rPr>
              <a:t>Bi-Partite:</a:t>
            </a:r>
          </a:p>
          <a:p>
            <a:pPr>
              <a:spcBef>
                <a:spcPts val="0"/>
              </a:spcBef>
            </a:pPr>
            <a:r>
              <a:rPr lang="en-US" kern="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V = V</a:t>
            </a:r>
            <a:r>
              <a:rPr lang="en-US" kern="0" baseline="-250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l-GR" kern="0" dirty="0"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kern="0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kern="0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kern="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 and all edges {</a:t>
            </a:r>
            <a:r>
              <a:rPr lang="en-US" kern="0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kern="0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CA" kern="0" dirty="0"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kern="0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kern="0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kern="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},  </a:t>
            </a:r>
            <a:r>
              <a:rPr lang="en-US" kern="0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kern="0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l-GR" altLang="en-US" kern="0" dirty="0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kern="0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kern="0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kern="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and </a:t>
            </a:r>
            <a:r>
              <a:rPr lang="en-US" kern="0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kern="0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l-GR" altLang="en-US" kern="0" dirty="0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kern="0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kern="0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CA" kern="0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kern="0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endParaRPr lang="en-CA" kern="0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kern="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9E623B-8A61-2844-24EA-FC135B044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585800"/>
            <a:ext cx="3505200" cy="225204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3D962D3-FC83-29D6-A449-57CDFCBA0373}"/>
              </a:ext>
            </a:extLst>
          </p:cNvPr>
          <p:cNvCxnSpPr/>
          <p:nvPr/>
        </p:nvCxnSpPr>
        <p:spPr bwMode="auto">
          <a:xfrm flipV="1">
            <a:off x="685800" y="152400"/>
            <a:ext cx="5791200" cy="1634524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B6F99CF-C07A-A24B-6814-2310AF564CEA}"/>
              </a:ext>
            </a:extLst>
          </p:cNvPr>
          <p:cNvGrpSpPr/>
          <p:nvPr/>
        </p:nvGrpSpPr>
        <p:grpSpPr>
          <a:xfrm>
            <a:off x="2057400" y="2667000"/>
            <a:ext cx="3124200" cy="2099515"/>
            <a:chOff x="2057400" y="2667000"/>
            <a:chExt cx="3124200" cy="2099515"/>
          </a:xfrm>
        </p:grpSpPr>
        <p:sp>
          <p:nvSpPr>
            <p:cNvPr id="7" name="Freeform 38">
              <a:extLst>
                <a:ext uri="{FF2B5EF4-FFF2-40B4-BE49-F238E27FC236}">
                  <a16:creationId xmlns:a16="http://schemas.microsoft.com/office/drawing/2014/main" id="{38C02ECA-BCFD-69F5-7763-22B4FC2E3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800" y="2667000"/>
              <a:ext cx="685800" cy="381000"/>
            </a:xfrm>
            <a:custGeom>
              <a:avLst/>
              <a:gdLst>
                <a:gd name="T0" fmla="*/ 0 w 490"/>
                <a:gd name="T1" fmla="*/ 0 h 515"/>
                <a:gd name="T2" fmla="*/ 2147483647 w 490"/>
                <a:gd name="T3" fmla="*/ 2147483647 h 515"/>
                <a:gd name="T4" fmla="*/ 0 60000 65536"/>
                <a:gd name="T5" fmla="*/ 0 60000 65536"/>
                <a:gd name="T6" fmla="*/ 0 w 490"/>
                <a:gd name="T7" fmla="*/ 0 h 515"/>
                <a:gd name="T8" fmla="*/ 490 w 490"/>
                <a:gd name="T9" fmla="*/ 515 h 5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0" h="515">
                  <a:moveTo>
                    <a:pt x="0" y="0"/>
                  </a:moveTo>
                  <a:lnTo>
                    <a:pt x="490" y="515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12" name="Freeform 38">
              <a:extLst>
                <a:ext uri="{FF2B5EF4-FFF2-40B4-BE49-F238E27FC236}">
                  <a16:creationId xmlns:a16="http://schemas.microsoft.com/office/drawing/2014/main" id="{11D2A45D-1AA3-F1EE-26FC-942A2B0AEB8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57400" y="2819400"/>
              <a:ext cx="457200" cy="756680"/>
            </a:xfrm>
            <a:custGeom>
              <a:avLst/>
              <a:gdLst>
                <a:gd name="T0" fmla="*/ 0 w 490"/>
                <a:gd name="T1" fmla="*/ 0 h 515"/>
                <a:gd name="T2" fmla="*/ 2147483647 w 490"/>
                <a:gd name="T3" fmla="*/ 2147483647 h 515"/>
                <a:gd name="T4" fmla="*/ 0 60000 65536"/>
                <a:gd name="T5" fmla="*/ 0 60000 65536"/>
                <a:gd name="T6" fmla="*/ 0 w 490"/>
                <a:gd name="T7" fmla="*/ 0 h 515"/>
                <a:gd name="T8" fmla="*/ 490 w 490"/>
                <a:gd name="T9" fmla="*/ 515 h 5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0" h="515">
                  <a:moveTo>
                    <a:pt x="0" y="0"/>
                  </a:moveTo>
                  <a:lnTo>
                    <a:pt x="490" y="515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13" name="Freeform 38">
              <a:extLst>
                <a:ext uri="{FF2B5EF4-FFF2-40B4-BE49-F238E27FC236}">
                  <a16:creationId xmlns:a16="http://schemas.microsoft.com/office/drawing/2014/main" id="{B3488492-95CE-B59B-345E-97C9CCF0F21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819400" y="3281920"/>
              <a:ext cx="381000" cy="688272"/>
            </a:xfrm>
            <a:custGeom>
              <a:avLst/>
              <a:gdLst>
                <a:gd name="T0" fmla="*/ 0 w 490"/>
                <a:gd name="T1" fmla="*/ 0 h 515"/>
                <a:gd name="T2" fmla="*/ 2147483647 w 490"/>
                <a:gd name="T3" fmla="*/ 2147483647 h 515"/>
                <a:gd name="T4" fmla="*/ 0 60000 65536"/>
                <a:gd name="T5" fmla="*/ 0 60000 65536"/>
                <a:gd name="T6" fmla="*/ 0 w 490"/>
                <a:gd name="T7" fmla="*/ 0 h 515"/>
                <a:gd name="T8" fmla="*/ 490 w 490"/>
                <a:gd name="T9" fmla="*/ 515 h 5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0" h="515">
                  <a:moveTo>
                    <a:pt x="0" y="0"/>
                  </a:moveTo>
                  <a:lnTo>
                    <a:pt x="490" y="515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14" name="Freeform 38">
              <a:extLst>
                <a:ext uri="{FF2B5EF4-FFF2-40B4-BE49-F238E27FC236}">
                  <a16:creationId xmlns:a16="http://schemas.microsoft.com/office/drawing/2014/main" id="{E95D1093-BD89-CD06-63FE-ADC24A6F3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500" y="4720796"/>
              <a:ext cx="800100" cy="45719"/>
            </a:xfrm>
            <a:custGeom>
              <a:avLst/>
              <a:gdLst>
                <a:gd name="T0" fmla="*/ 0 w 490"/>
                <a:gd name="T1" fmla="*/ 0 h 515"/>
                <a:gd name="T2" fmla="*/ 2147483647 w 490"/>
                <a:gd name="T3" fmla="*/ 2147483647 h 515"/>
                <a:gd name="T4" fmla="*/ 0 60000 65536"/>
                <a:gd name="T5" fmla="*/ 0 60000 65536"/>
                <a:gd name="T6" fmla="*/ 0 w 490"/>
                <a:gd name="T7" fmla="*/ 0 h 515"/>
                <a:gd name="T8" fmla="*/ 490 w 490"/>
                <a:gd name="T9" fmla="*/ 515 h 5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0" h="515">
                  <a:moveTo>
                    <a:pt x="0" y="0"/>
                  </a:moveTo>
                  <a:lnTo>
                    <a:pt x="490" y="515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15" name="Freeform 38">
              <a:extLst>
                <a:ext uri="{FF2B5EF4-FFF2-40B4-BE49-F238E27FC236}">
                  <a16:creationId xmlns:a16="http://schemas.microsoft.com/office/drawing/2014/main" id="{24F9F29D-807D-8F72-D89C-68E437A65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600" y="3281920"/>
              <a:ext cx="381000" cy="756680"/>
            </a:xfrm>
            <a:custGeom>
              <a:avLst/>
              <a:gdLst>
                <a:gd name="T0" fmla="*/ 0 w 490"/>
                <a:gd name="T1" fmla="*/ 0 h 515"/>
                <a:gd name="T2" fmla="*/ 2147483647 w 490"/>
                <a:gd name="T3" fmla="*/ 2147483647 h 515"/>
                <a:gd name="T4" fmla="*/ 0 60000 65536"/>
                <a:gd name="T5" fmla="*/ 0 60000 65536"/>
                <a:gd name="T6" fmla="*/ 0 w 490"/>
                <a:gd name="T7" fmla="*/ 0 h 515"/>
                <a:gd name="T8" fmla="*/ 490 w 490"/>
                <a:gd name="T9" fmla="*/ 515 h 5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0" h="515">
                  <a:moveTo>
                    <a:pt x="0" y="0"/>
                  </a:moveTo>
                  <a:lnTo>
                    <a:pt x="490" y="515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980DCC-FCEF-62A7-4C62-CB08B48C2580}"/>
              </a:ext>
            </a:extLst>
          </p:cNvPr>
          <p:cNvGrpSpPr/>
          <p:nvPr/>
        </p:nvGrpSpPr>
        <p:grpSpPr>
          <a:xfrm>
            <a:off x="5086350" y="3576080"/>
            <a:ext cx="1180523" cy="688272"/>
            <a:chOff x="5086350" y="3576080"/>
            <a:chExt cx="1180523" cy="688272"/>
          </a:xfrm>
        </p:grpSpPr>
        <p:sp>
          <p:nvSpPr>
            <p:cNvPr id="11" name="Freeform 38">
              <a:extLst>
                <a:ext uri="{FF2B5EF4-FFF2-40B4-BE49-F238E27FC236}">
                  <a16:creationId xmlns:a16="http://schemas.microsoft.com/office/drawing/2014/main" id="{56EEAD6F-6376-7C8D-C9CD-03015FB5303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086350" y="3576080"/>
              <a:ext cx="495300" cy="688272"/>
            </a:xfrm>
            <a:custGeom>
              <a:avLst/>
              <a:gdLst>
                <a:gd name="T0" fmla="*/ 0 w 490"/>
                <a:gd name="T1" fmla="*/ 0 h 515"/>
                <a:gd name="T2" fmla="*/ 2147483647 w 490"/>
                <a:gd name="T3" fmla="*/ 2147483647 h 515"/>
                <a:gd name="T4" fmla="*/ 0 60000 65536"/>
                <a:gd name="T5" fmla="*/ 0 60000 65536"/>
                <a:gd name="T6" fmla="*/ 0 w 490"/>
                <a:gd name="T7" fmla="*/ 0 h 515"/>
                <a:gd name="T8" fmla="*/ 490 w 490"/>
                <a:gd name="T9" fmla="*/ 515 h 5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0" h="515">
                  <a:moveTo>
                    <a:pt x="0" y="0"/>
                  </a:moveTo>
                  <a:lnTo>
                    <a:pt x="490" y="515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D724D52-D435-E3AE-FF95-C7378E7E46C4}"/>
                </a:ext>
              </a:extLst>
            </p:cNvPr>
            <p:cNvSpPr txBox="1"/>
            <p:nvPr/>
          </p:nvSpPr>
          <p:spPr>
            <a:xfrm>
              <a:off x="5403273" y="3784596"/>
              <a:ext cx="8636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kern="0" dirty="0">
                  <a:cs typeface="Times New Roman" panose="02020603050405020304" pitchFamily="18" charset="0"/>
                  <a:sym typeface="Symbol" panose="05050102010706020507" pitchFamily="18" charset="2"/>
                </a:rPr>
                <a:t>Oops</a:t>
              </a:r>
              <a:endParaRPr lang="en-CA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8689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DC793A-C1AE-4ADF-ABEC-57CE67FEC521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A6AB7-ED92-4CC2-895B-E46908831F7A}" type="slidenum">
              <a:rPr lang="en-US" smtClean="0">
                <a:solidFill>
                  <a:schemeClr val="bg1"/>
                </a:solidFill>
              </a:rPr>
              <a:pPr/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9144000" cy="1295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  <a:latin typeface="+mj-lt"/>
              </a:rPr>
              <a:t>Bi-Partite: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V = V</a:t>
            </a:r>
            <a:r>
              <a:rPr lang="en-US" baseline="-250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l-GR" dirty="0"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 and all edges {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},  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l-GR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and 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l-GR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CA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en-CA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C6572-9ED1-ADD3-0751-09BA509D47D3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Bipartite</a:t>
            </a:r>
          </a:p>
        </p:txBody>
      </p:sp>
      <p:pic>
        <p:nvPicPr>
          <p:cNvPr id="6" name="Picture 3" descr="Four complete bipartite graphs.">
            <a:extLst>
              <a:ext uri="{FF2B5EF4-FFF2-40B4-BE49-F238E27FC236}">
                <a16:creationId xmlns:a16="http://schemas.microsoft.com/office/drawing/2014/main" id="{BA3AE5B8-5D48-BFBA-63C7-7DF15D182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2262204"/>
            <a:ext cx="5630961" cy="240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DADE4B-DAE5-ECBF-6292-91F6051EE790}"/>
              </a:ext>
            </a:extLst>
          </p:cNvPr>
          <p:cNvSpPr txBox="1"/>
          <p:nvPr/>
        </p:nvSpPr>
        <p:spPr>
          <a:xfrm>
            <a:off x="530860" y="2209800"/>
            <a:ext cx="1755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Compete</a:t>
            </a:r>
            <a:endParaRPr lang="en-US" altLang="en-US" sz="2400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2AE39E-A215-D882-DF29-0D9C40E4EC15}"/>
              </a:ext>
            </a:extLst>
          </p:cNvPr>
          <p:cNvSpPr txBox="1">
            <a:spLocks/>
          </p:cNvSpPr>
          <p:nvPr/>
        </p:nvSpPr>
        <p:spPr bwMode="auto">
          <a:xfrm>
            <a:off x="3200400" y="4838699"/>
            <a:ext cx="274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kern="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|V| = |V</a:t>
            </a:r>
            <a:r>
              <a:rPr lang="en-US" kern="0" baseline="-250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CA" kern="0" dirty="0">
                <a:cs typeface="Times New Roman" panose="02020603050405020304" pitchFamily="18" charset="0"/>
                <a:sym typeface="Symbol" panose="05050102010706020507" pitchFamily="18" charset="2"/>
              </a:rPr>
              <a:t>|</a:t>
            </a:r>
            <a:r>
              <a:rPr lang="en-US" altLang="en-US" sz="2400" dirty="0">
                <a:sym typeface="Symbol" pitchFamily="18" charset="2"/>
              </a:rPr>
              <a:t></a:t>
            </a:r>
            <a:r>
              <a:rPr lang="en-CA" kern="0" dirty="0">
                <a:cs typeface="Times New Roman" panose="02020603050405020304" pitchFamily="18" charset="0"/>
                <a:sym typeface="Symbol" panose="05050102010706020507" pitchFamily="18" charset="2"/>
              </a:rPr>
              <a:t>|</a:t>
            </a:r>
            <a:r>
              <a:rPr lang="en-US" kern="0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kern="0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kern="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|</a:t>
            </a:r>
            <a:endParaRPr lang="en-CA" kern="0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7583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DC793A-C1AE-4ADF-ABEC-57CE67FEC521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A6AB7-ED92-4CC2-895B-E46908831F7A}" type="slidenum">
              <a:rPr lang="en-US" smtClean="0">
                <a:solidFill>
                  <a:schemeClr val="bg1"/>
                </a:solidFill>
              </a:rPr>
              <a:pPr/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8763000" cy="135798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  <a:latin typeface="+mj-lt"/>
              </a:rPr>
              <a:t>Bi-Partite: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V = V</a:t>
            </a:r>
            <a:r>
              <a:rPr lang="en-US" baseline="-250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l-GR" dirty="0"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 and all edges {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},  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l-GR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and 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l-GR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CA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en-CA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C6572-9ED1-ADD3-0751-09BA509D47D3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Bipartite</a:t>
            </a:r>
          </a:p>
        </p:txBody>
      </p:sp>
      <p:pic>
        <p:nvPicPr>
          <p:cNvPr id="9" name="Picture 4" descr="G and H are represented by seven circles a, b, c, d, e, f, and g.">
            <a:extLst>
              <a:ext uri="{FF2B5EF4-FFF2-40B4-BE49-F238E27FC236}">
                <a16:creationId xmlns:a16="http://schemas.microsoft.com/office/drawing/2014/main" id="{245FE5B9-B671-8130-29C4-5E441DEDDB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" r="50000" b="17301"/>
          <a:stretch/>
        </p:blipFill>
        <p:spPr bwMode="auto">
          <a:xfrm>
            <a:off x="2438398" y="2832613"/>
            <a:ext cx="3578351" cy="219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3 shows a triangle, C4 a square, C5 a pentagon, and C6 a hexagon.">
            <a:extLst>
              <a:ext uri="{FF2B5EF4-FFF2-40B4-BE49-F238E27FC236}">
                <a16:creationId xmlns:a16="http://schemas.microsoft.com/office/drawing/2014/main" id="{9D716D81-236D-3873-DB0E-0FE7DF241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2798" y="5613416"/>
            <a:ext cx="4389553" cy="11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97F83DE6-DBB9-2B9E-D2A8-0494064FE82E}"/>
              </a:ext>
            </a:extLst>
          </p:cNvPr>
          <p:cNvSpPr txBox="1">
            <a:spLocks/>
          </p:cNvSpPr>
          <p:nvPr/>
        </p:nvSpPr>
        <p:spPr>
          <a:xfrm>
            <a:off x="1150620" y="5099006"/>
            <a:ext cx="6842760" cy="514410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>
                <a:solidFill>
                  <a:schemeClr val="tx2"/>
                </a:solidFill>
              </a:rPr>
              <a:t>Lemma:</a:t>
            </a:r>
            <a:r>
              <a:rPr lang="en-US" kern="0" dirty="0"/>
              <a:t> A cycle is bipartite graph </a:t>
            </a:r>
            <a:r>
              <a:rPr lang="el-GR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CA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n is even</a:t>
            </a:r>
            <a:endParaRPr lang="en-IN" kern="0" dirty="0"/>
          </a:p>
        </p:txBody>
      </p:sp>
    </p:spTree>
    <p:extLst>
      <p:ext uri="{BB962C8B-B14F-4D97-AF65-F5344CB8AC3E}">
        <p14:creationId xmlns:p14="http://schemas.microsoft.com/office/powerpoint/2010/main" val="163340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8763000" cy="135798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  <a:latin typeface="+mj-lt"/>
              </a:rPr>
              <a:t>Bi-Partite: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V = V</a:t>
            </a:r>
            <a:r>
              <a:rPr lang="en-US" baseline="-250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l-GR" dirty="0"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 and all edges {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},  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l-GR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and 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l-GR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CA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en-CA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C6572-9ED1-ADD3-0751-09BA509D47D3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Bipartite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E5FEA68A-D183-FC79-2EEF-348888253F2E}"/>
              </a:ext>
            </a:extLst>
          </p:cNvPr>
          <p:cNvSpPr txBox="1">
            <a:spLocks/>
          </p:cNvSpPr>
          <p:nvPr/>
        </p:nvSpPr>
        <p:spPr>
          <a:xfrm>
            <a:off x="152400" y="1644650"/>
            <a:ext cx="8976360" cy="1180436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>
                <a:solidFill>
                  <a:schemeClr val="tx2"/>
                </a:solidFill>
              </a:rPr>
              <a:t>Partitioning vertices:</a:t>
            </a:r>
            <a:r>
              <a:rPr lang="en-US" kern="0" dirty="0"/>
              <a:t> If the vertices are moved around,</a:t>
            </a:r>
            <a:br>
              <a:rPr lang="en-US" kern="0" dirty="0"/>
            </a:br>
            <a:r>
              <a:rPr lang="en-US" kern="0" dirty="0"/>
              <a:t>  you can determine if it is a bipartite graph by coloring </a:t>
            </a:r>
            <a:br>
              <a:rPr lang="en-US" kern="0" dirty="0"/>
            </a:br>
            <a:r>
              <a:rPr lang="en-US" kern="0" dirty="0"/>
              <a:t>  </a:t>
            </a:r>
            <a:r>
              <a:rPr lang="en-CA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vertices red 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and </a:t>
            </a:r>
            <a: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  <a:t>blue, ie </a:t>
            </a:r>
            <a:r>
              <a:rPr lang="en-CA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to be in </a:t>
            </a: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  <a:t>and </a:t>
            </a:r>
            <a:r>
              <a:rPr lang="en-US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kern="0" dirty="0"/>
              <a:t>,</a:t>
            </a:r>
            <a:br>
              <a:rPr lang="en-US" kern="0" dirty="0">
                <a:latin typeface="Times New Roman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kern="0" dirty="0">
                <a:latin typeface="Times New Roman"/>
                <a:cs typeface="Times New Roman" panose="02020603050405020304" pitchFamily="18" charset="0"/>
                <a:sym typeface="Wingdings" panose="05000000000000000000" pitchFamily="2" charset="2"/>
              </a:rPr>
              <a:t>  in a way </a:t>
            </a:r>
            <a:r>
              <a:rPr lang="en-US" kern="0" dirty="0"/>
              <a:t>so that no two adjacent </a:t>
            </a:r>
            <a:br>
              <a:rPr lang="en-US" kern="0" dirty="0"/>
            </a:br>
            <a:r>
              <a:rPr lang="en-US" kern="0" dirty="0"/>
              <a:t>  vertices are the same color.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7752894-5E59-2FF3-218F-9EC88E6147BD}"/>
              </a:ext>
            </a:extLst>
          </p:cNvPr>
          <p:cNvGrpSpPr/>
          <p:nvPr/>
        </p:nvGrpSpPr>
        <p:grpSpPr>
          <a:xfrm>
            <a:off x="5105400" y="3116482"/>
            <a:ext cx="4038600" cy="3746231"/>
            <a:chOff x="5105400" y="3116482"/>
            <a:chExt cx="4038600" cy="3746231"/>
          </a:xfrm>
        </p:grpSpPr>
        <p:sp>
          <p:nvSpPr>
            <p:cNvPr id="7" name="Slide Number Placeholder 5">
              <a:extLst>
                <a:ext uri="{FF2B5EF4-FFF2-40B4-BE49-F238E27FC236}">
                  <a16:creationId xmlns:a16="http://schemas.microsoft.com/office/drawing/2014/main" id="{F1DC793A-C1AE-4ADF-ABEC-57CE67FEC521}"/>
                </a:ext>
              </a:extLst>
            </p:cNvPr>
            <p:cNvSpPr txBox="1">
              <a:spLocks/>
            </p:cNvSpPr>
            <p:nvPr/>
          </p:nvSpPr>
          <p:spPr>
            <a:xfrm>
              <a:off x="8686800" y="6705600"/>
              <a:ext cx="457200" cy="157113"/>
            </a:xfrm>
            <a:prstGeom prst="rect">
              <a:avLst/>
            </a:prstGeom>
          </p:spPr>
          <p:txBody>
            <a:bodyPr vert="horz" lIns="91440" tIns="45720" rIns="91440" bIns="45720" rtlCol="0" anchor="ctr" anchorCtr="0"/>
            <a:lstStyle>
              <a:defPPr>
                <a:defRPr lang="en-US"/>
              </a:defPPr>
              <a:lvl1pPr marL="0" algn="r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47A6AB7-ED92-4CC2-895B-E46908831F7A}" type="slidenum">
                <a:rPr lang="en-US" smtClean="0">
                  <a:solidFill>
                    <a:schemeClr val="bg1"/>
                  </a:solidFill>
                </a:rPr>
                <a:pPr/>
                <a:t>29</a:t>
              </a:fld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EB6FE832-C13E-7ED2-3991-9AB9086E4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00" y="42672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2F2B20"/>
                  </a:solidFill>
                  <a:latin typeface="Tahoma" charset="0"/>
                  <a:ea typeface="ＭＳ Ｐゴシック" charset="0"/>
                </a:rPr>
                <a:t>c</a:t>
              </a:r>
            </a:p>
          </p:txBody>
        </p:sp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ED98DD97-89EC-2857-7681-A2FAD5058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2672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2F2B20"/>
                  </a:solidFill>
                  <a:latin typeface="Tahoma" charset="0"/>
                  <a:ea typeface="ＭＳ Ｐゴシック" charset="0"/>
                </a:rPr>
                <a:t>b</a:t>
              </a:r>
            </a:p>
          </p:txBody>
        </p:sp>
        <p:sp>
          <p:nvSpPr>
            <p:cNvPr id="18" name="Oval 6">
              <a:extLst>
                <a:ext uri="{FF2B5EF4-FFF2-40B4-BE49-F238E27FC236}">
                  <a16:creationId xmlns:a16="http://schemas.microsoft.com/office/drawing/2014/main" id="{45413551-9B4B-B75F-DBDB-424C53F26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33528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2F2B20"/>
                  </a:solidFill>
                  <a:latin typeface="Tahoma" charset="0"/>
                  <a:ea typeface="ＭＳ Ｐゴシック" charset="0"/>
                </a:rPr>
                <a:t>a</a:t>
              </a:r>
            </a:p>
          </p:txBody>
        </p:sp>
        <p:cxnSp>
          <p:nvCxnSpPr>
            <p:cNvPr id="19" name="AutoShape 9">
              <a:extLst>
                <a:ext uri="{FF2B5EF4-FFF2-40B4-BE49-F238E27FC236}">
                  <a16:creationId xmlns:a16="http://schemas.microsoft.com/office/drawing/2014/main" id="{C0628ED0-1022-43BA-26BC-EC24D950D47C}"/>
                </a:ext>
              </a:extLst>
            </p:cNvPr>
            <p:cNvCxnSpPr>
              <a:cxnSpLocks noChangeShapeType="1"/>
              <a:stCxn id="18" idx="3"/>
              <a:endCxn id="17" idx="7"/>
            </p:cNvCxnSpPr>
            <p:nvPr/>
          </p:nvCxnSpPr>
          <p:spPr bwMode="auto">
            <a:xfrm flipH="1">
              <a:off x="5495925" y="37528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3">
              <a:extLst>
                <a:ext uri="{FF2B5EF4-FFF2-40B4-BE49-F238E27FC236}">
                  <a16:creationId xmlns:a16="http://schemas.microsoft.com/office/drawing/2014/main" id="{76CE4A63-EE27-9FC9-00D4-A295C89BACA8}"/>
                </a:ext>
              </a:extLst>
            </p:cNvPr>
            <p:cNvCxnSpPr>
              <a:cxnSpLocks noChangeShapeType="1"/>
              <a:stCxn id="18" idx="5"/>
              <a:endCxn id="16" idx="1"/>
            </p:cNvCxnSpPr>
            <p:nvPr/>
          </p:nvCxnSpPr>
          <p:spPr bwMode="auto">
            <a:xfrm>
              <a:off x="6410325" y="37528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1">
              <a:extLst>
                <a:ext uri="{FF2B5EF4-FFF2-40B4-BE49-F238E27FC236}">
                  <a16:creationId xmlns:a16="http://schemas.microsoft.com/office/drawing/2014/main" id="{8B13812A-96D1-68E8-1D22-DF590DAEE8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410325" y="46672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6">
              <a:extLst>
                <a:ext uri="{FF2B5EF4-FFF2-40B4-BE49-F238E27FC236}">
                  <a16:creationId xmlns:a16="http://schemas.microsoft.com/office/drawing/2014/main" id="{DA147D2D-E040-F329-CF23-FC5FABA6D0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0325" y="5581650"/>
              <a:ext cx="600075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7">
              <a:extLst>
                <a:ext uri="{FF2B5EF4-FFF2-40B4-BE49-F238E27FC236}">
                  <a16:creationId xmlns:a16="http://schemas.microsoft.com/office/drawing/2014/main" id="{A605EBB4-B9DB-4C2D-E7F7-E784DE47C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5181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2F2B20"/>
                  </a:solidFill>
                  <a:latin typeface="Tahoma" charset="0"/>
                  <a:ea typeface="ＭＳ Ｐゴシック" charset="0"/>
                </a:rPr>
                <a:t>e</a:t>
              </a:r>
            </a:p>
          </p:txBody>
        </p:sp>
        <p:sp>
          <p:nvSpPr>
            <p:cNvPr id="13" name="Oval 15">
              <a:extLst>
                <a:ext uri="{FF2B5EF4-FFF2-40B4-BE49-F238E27FC236}">
                  <a16:creationId xmlns:a16="http://schemas.microsoft.com/office/drawing/2014/main" id="{B4C75E12-D6F0-EC27-5964-1A12A97E2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3725" y="60960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2F2B20"/>
                  </a:solidFill>
                  <a:latin typeface="Tahoma" charset="0"/>
                  <a:ea typeface="ＭＳ Ｐゴシック" charset="0"/>
                </a:rPr>
                <a:t>f</a:t>
              </a:r>
            </a:p>
          </p:txBody>
        </p:sp>
        <p:cxnSp>
          <p:nvCxnSpPr>
            <p:cNvPr id="23" name="AutoShape 10">
              <a:extLst>
                <a:ext uri="{FF2B5EF4-FFF2-40B4-BE49-F238E27FC236}">
                  <a16:creationId xmlns:a16="http://schemas.microsoft.com/office/drawing/2014/main" id="{04256007-8BDC-DA70-F122-8C6DEB186D9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495925" y="46672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17">
              <a:extLst>
                <a:ext uri="{FF2B5EF4-FFF2-40B4-BE49-F238E27FC236}">
                  <a16:creationId xmlns:a16="http://schemas.microsoft.com/office/drawing/2014/main" id="{E9718D69-5AF7-5F92-3EA5-4892B2E552ED}"/>
                </a:ext>
              </a:extLst>
            </p:cNvPr>
            <p:cNvCxnSpPr>
              <a:cxnSpLocks noChangeShapeType="1"/>
              <a:stCxn id="31" idx="3"/>
              <a:endCxn id="13" idx="7"/>
            </p:cNvCxnSpPr>
            <p:nvPr/>
          </p:nvCxnSpPr>
          <p:spPr bwMode="auto">
            <a:xfrm flipH="1">
              <a:off x="7333970" y="5622850"/>
              <a:ext cx="406325" cy="54010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Oval 8">
              <a:extLst>
                <a:ext uri="{FF2B5EF4-FFF2-40B4-BE49-F238E27FC236}">
                  <a16:creationId xmlns:a16="http://schemas.microsoft.com/office/drawing/2014/main" id="{B1986746-BCE6-733E-6C58-7A32EE7A9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3400" y="42672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2F2B20"/>
                  </a:solidFill>
                  <a:latin typeface="Tahoma" charset="0"/>
                  <a:ea typeface="ＭＳ Ｐゴシック" charset="0"/>
                </a:rPr>
                <a:t>d</a:t>
              </a:r>
            </a:p>
          </p:txBody>
        </p:sp>
        <p:cxnSp>
          <p:nvCxnSpPr>
            <p:cNvPr id="27" name="AutoShape 12">
              <a:extLst>
                <a:ext uri="{FF2B5EF4-FFF2-40B4-BE49-F238E27FC236}">
                  <a16:creationId xmlns:a16="http://schemas.microsoft.com/office/drawing/2014/main" id="{5C6DE918-8CA0-7573-0F20-FD0C261DB298}"/>
                </a:ext>
              </a:extLst>
            </p:cNvPr>
            <p:cNvCxnSpPr>
              <a:cxnSpLocks noChangeShapeType="1"/>
              <a:endCxn id="26" idx="2"/>
            </p:cNvCxnSpPr>
            <p:nvPr/>
          </p:nvCxnSpPr>
          <p:spPr bwMode="auto">
            <a:xfrm>
              <a:off x="7400925" y="4495800"/>
              <a:ext cx="7429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12">
              <a:extLst>
                <a:ext uri="{FF2B5EF4-FFF2-40B4-BE49-F238E27FC236}">
                  <a16:creationId xmlns:a16="http://schemas.microsoft.com/office/drawing/2014/main" id="{AC73CA7B-90BE-DED9-AD24-25BBCE2B2EE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3090604">
              <a:off x="7145732" y="4992850"/>
              <a:ext cx="7429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Oval 8">
              <a:extLst>
                <a:ext uri="{FF2B5EF4-FFF2-40B4-BE49-F238E27FC236}">
                  <a16:creationId xmlns:a16="http://schemas.microsoft.com/office/drawing/2014/main" id="{0372540C-AD8F-D797-8081-B2749E63D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3340" y="5232605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2F2B20"/>
                  </a:solidFill>
                  <a:latin typeface="Tahoma" charset="0"/>
                  <a:ea typeface="ＭＳ Ｐゴシック" charset="0"/>
                </a:rPr>
                <a:t>e</a:t>
              </a: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08D0643-607B-3FE7-4C46-912FD8236C0A}"/>
                </a:ext>
              </a:extLst>
            </p:cNvPr>
            <p:cNvSpPr/>
            <p:nvPr/>
          </p:nvSpPr>
          <p:spPr bwMode="auto">
            <a:xfrm>
              <a:off x="5339080" y="3116482"/>
              <a:ext cx="2915920" cy="1201518"/>
            </a:xfrm>
            <a:custGeom>
              <a:avLst/>
              <a:gdLst>
                <a:gd name="connsiteX0" fmla="*/ 0 w 3011032"/>
                <a:gd name="connsiteY0" fmla="*/ 1344813 h 1405773"/>
                <a:gd name="connsiteX1" fmla="*/ 640080 w 3011032"/>
                <a:gd name="connsiteY1" fmla="*/ 95133 h 1405773"/>
                <a:gd name="connsiteX2" fmla="*/ 2265680 w 3011032"/>
                <a:gd name="connsiteY2" fmla="*/ 206893 h 1405773"/>
                <a:gd name="connsiteX3" fmla="*/ 2956560 w 3011032"/>
                <a:gd name="connsiteY3" fmla="*/ 1161933 h 1405773"/>
                <a:gd name="connsiteX4" fmla="*/ 2915920 w 3011032"/>
                <a:gd name="connsiteY4" fmla="*/ 1405773 h 1405773"/>
                <a:gd name="connsiteX0" fmla="*/ 0 w 2915920"/>
                <a:gd name="connsiteY0" fmla="*/ 1355326 h 1416286"/>
                <a:gd name="connsiteX1" fmla="*/ 640080 w 2915920"/>
                <a:gd name="connsiteY1" fmla="*/ 105646 h 1416286"/>
                <a:gd name="connsiteX2" fmla="*/ 2265680 w 2915920"/>
                <a:gd name="connsiteY2" fmla="*/ 217406 h 1416286"/>
                <a:gd name="connsiteX3" fmla="*/ 2915920 w 2915920"/>
                <a:gd name="connsiteY3" fmla="*/ 1416286 h 1416286"/>
                <a:gd name="connsiteX0" fmla="*/ 0 w 2915920"/>
                <a:gd name="connsiteY0" fmla="*/ 1260958 h 1321918"/>
                <a:gd name="connsiteX1" fmla="*/ 640080 w 2915920"/>
                <a:gd name="connsiteY1" fmla="*/ 11278 h 1321918"/>
                <a:gd name="connsiteX2" fmla="*/ 1879600 w 2915920"/>
                <a:gd name="connsiteY2" fmla="*/ 681838 h 1321918"/>
                <a:gd name="connsiteX3" fmla="*/ 2915920 w 2915920"/>
                <a:gd name="connsiteY3" fmla="*/ 1321918 h 1321918"/>
                <a:gd name="connsiteX0" fmla="*/ 0 w 2915920"/>
                <a:gd name="connsiteY0" fmla="*/ 1131293 h 1192253"/>
                <a:gd name="connsiteX1" fmla="*/ 690880 w 2915920"/>
                <a:gd name="connsiteY1" fmla="*/ 13693 h 1192253"/>
                <a:gd name="connsiteX2" fmla="*/ 1879600 w 2915920"/>
                <a:gd name="connsiteY2" fmla="*/ 552173 h 1192253"/>
                <a:gd name="connsiteX3" fmla="*/ 2915920 w 2915920"/>
                <a:gd name="connsiteY3" fmla="*/ 1192253 h 1192253"/>
                <a:gd name="connsiteX0" fmla="*/ 0 w 2915920"/>
                <a:gd name="connsiteY0" fmla="*/ 1140558 h 1201518"/>
                <a:gd name="connsiteX1" fmla="*/ 690880 w 2915920"/>
                <a:gd name="connsiteY1" fmla="*/ 22958 h 1201518"/>
                <a:gd name="connsiteX2" fmla="*/ 1991360 w 2915920"/>
                <a:gd name="connsiteY2" fmla="*/ 449678 h 1201518"/>
                <a:gd name="connsiteX3" fmla="*/ 2915920 w 2915920"/>
                <a:gd name="connsiteY3" fmla="*/ 1201518 h 12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5920" h="1201518">
                  <a:moveTo>
                    <a:pt x="0" y="1140558"/>
                  </a:moveTo>
                  <a:cubicBezTo>
                    <a:pt x="131233" y="610544"/>
                    <a:pt x="358987" y="138105"/>
                    <a:pt x="690880" y="22958"/>
                  </a:cubicBezTo>
                  <a:cubicBezTo>
                    <a:pt x="1022773" y="-92189"/>
                    <a:pt x="1620520" y="253251"/>
                    <a:pt x="1991360" y="449678"/>
                  </a:cubicBezTo>
                  <a:cubicBezTo>
                    <a:pt x="2362200" y="646105"/>
                    <a:pt x="2780453" y="951751"/>
                    <a:pt x="2915920" y="1201518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CA" dirty="0"/>
            </a:p>
          </p:txBody>
        </p:sp>
        <p:cxnSp>
          <p:nvCxnSpPr>
            <p:cNvPr id="35" name="AutoShape 17">
              <a:extLst>
                <a:ext uri="{FF2B5EF4-FFF2-40B4-BE49-F238E27FC236}">
                  <a16:creationId xmlns:a16="http://schemas.microsoft.com/office/drawing/2014/main" id="{7F061817-CA2B-173F-6A61-DE7C5DC6A805}"/>
                </a:ext>
              </a:extLst>
            </p:cNvPr>
            <p:cNvCxnSpPr>
              <a:cxnSpLocks noChangeShapeType="1"/>
              <a:endCxn id="13" idx="6"/>
            </p:cNvCxnSpPr>
            <p:nvPr/>
          </p:nvCxnSpPr>
          <p:spPr bwMode="auto">
            <a:xfrm flipH="1" flipV="1">
              <a:off x="7400925" y="6324600"/>
              <a:ext cx="854075" cy="76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Oval 8">
              <a:extLst>
                <a:ext uri="{FF2B5EF4-FFF2-40B4-BE49-F238E27FC236}">
                  <a16:creationId xmlns:a16="http://schemas.microsoft.com/office/drawing/2014/main" id="{C68F1B71-6E4B-85DC-6CA9-2182CBA9F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61722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2F2B20"/>
                  </a:solidFill>
                  <a:latin typeface="Tahoma" charset="0"/>
                  <a:ea typeface="ＭＳ Ｐゴシック" charset="0"/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005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635507-97AE-F570-C380-B54D690F988A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Definitions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1609E-ACF3-4863-DF28-816E5D8304C2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A6AB7-ED92-4CC2-895B-E46908831F7A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E3DD9D5-0001-CE66-68E3-FD25B8D00A46}"/>
              </a:ext>
            </a:extLst>
          </p:cNvPr>
          <p:cNvGrpSpPr/>
          <p:nvPr/>
        </p:nvGrpSpPr>
        <p:grpSpPr>
          <a:xfrm>
            <a:off x="5638800" y="2967447"/>
            <a:ext cx="1512452" cy="459834"/>
            <a:chOff x="5791200" y="3059668"/>
            <a:chExt cx="1512452" cy="45983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F040D2C-297B-36A7-225C-3A6C3E6F7404}"/>
                </a:ext>
              </a:extLst>
            </p:cNvPr>
            <p:cNvCxnSpPr>
              <a:cxnSpLocks/>
            </p:cNvCxnSpPr>
            <p:nvPr/>
          </p:nvCxnSpPr>
          <p:spPr>
            <a:xfrm>
              <a:off x="6019800" y="3429000"/>
              <a:ext cx="990600" cy="0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35C0EF9-0A09-28A1-36B3-A151FB25DBF0}"/>
                </a:ext>
              </a:extLst>
            </p:cNvPr>
            <p:cNvGrpSpPr/>
            <p:nvPr/>
          </p:nvGrpSpPr>
          <p:grpSpPr>
            <a:xfrm>
              <a:off x="5791200" y="3059668"/>
              <a:ext cx="1512452" cy="459834"/>
              <a:chOff x="5791200" y="3059668"/>
              <a:chExt cx="1512452" cy="459834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75E85B7-EC5A-BCD8-43BB-EF2C62977057}"/>
                  </a:ext>
                </a:extLst>
              </p:cNvPr>
              <p:cNvSpPr/>
              <p:nvPr/>
            </p:nvSpPr>
            <p:spPr>
              <a:xfrm>
                <a:off x="5943600" y="3344493"/>
                <a:ext cx="152400" cy="16901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3AEA144-C102-BC84-C93D-6B98CCBA5664}"/>
                  </a:ext>
                </a:extLst>
              </p:cNvPr>
              <p:cNvSpPr/>
              <p:nvPr/>
            </p:nvSpPr>
            <p:spPr>
              <a:xfrm>
                <a:off x="7012712" y="3350488"/>
                <a:ext cx="152400" cy="16901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A8764D-9D1D-E1C9-9DFF-EF081AA7D86F}"/>
                  </a:ext>
                </a:extLst>
              </p:cNvPr>
              <p:cNvSpPr txBox="1"/>
              <p:nvPr/>
            </p:nvSpPr>
            <p:spPr>
              <a:xfrm>
                <a:off x="5791200" y="3059668"/>
                <a:ext cx="304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a</a:t>
                </a:r>
                <a:endParaRPr lang="en-CA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2050CF-35EA-A587-281E-FC300985DC0B}"/>
                  </a:ext>
                </a:extLst>
              </p:cNvPr>
              <p:cNvSpPr txBox="1"/>
              <p:nvPr/>
            </p:nvSpPr>
            <p:spPr>
              <a:xfrm>
                <a:off x="6998852" y="3059668"/>
                <a:ext cx="304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b</a:t>
                </a:r>
                <a:endParaRPr lang="en-CA" dirty="0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56B3FD-B38D-7292-58CF-C06102EB4817}"/>
              </a:ext>
            </a:extLst>
          </p:cNvPr>
          <p:cNvGrpSpPr/>
          <p:nvPr/>
        </p:nvGrpSpPr>
        <p:grpSpPr>
          <a:xfrm>
            <a:off x="5562600" y="1984561"/>
            <a:ext cx="304800" cy="453839"/>
            <a:chOff x="5791200" y="3059668"/>
            <a:chExt cx="304800" cy="45383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B0F46F0-8469-B984-E3AF-9E7056304D28}"/>
                </a:ext>
              </a:extLst>
            </p:cNvPr>
            <p:cNvSpPr/>
            <p:nvPr/>
          </p:nvSpPr>
          <p:spPr>
            <a:xfrm>
              <a:off x="5943600" y="3344493"/>
              <a:ext cx="152400" cy="169014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91634BF-40B8-2FDF-734E-B17204973863}"/>
                </a:ext>
              </a:extLst>
            </p:cNvPr>
            <p:cNvSpPr txBox="1"/>
            <p:nvPr/>
          </p:nvSpPr>
          <p:spPr>
            <a:xfrm>
              <a:off x="5791200" y="3059668"/>
              <a:ext cx="3048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/>
                <a:t>a</a:t>
              </a:r>
              <a:endParaRPr lang="en-CA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0C78F1C-7881-D4C7-9232-90A734620DC1}"/>
              </a:ext>
            </a:extLst>
          </p:cNvPr>
          <p:cNvGrpSpPr/>
          <p:nvPr/>
        </p:nvGrpSpPr>
        <p:grpSpPr>
          <a:xfrm>
            <a:off x="5867400" y="4491447"/>
            <a:ext cx="1512452" cy="459834"/>
            <a:chOff x="5791200" y="3059668"/>
            <a:chExt cx="1512452" cy="45983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F4EA8DC-8B7D-6CA3-1DD8-7CADF451452F}"/>
                </a:ext>
              </a:extLst>
            </p:cNvPr>
            <p:cNvCxnSpPr>
              <a:cxnSpLocks/>
            </p:cNvCxnSpPr>
            <p:nvPr/>
          </p:nvCxnSpPr>
          <p:spPr>
            <a:xfrm>
              <a:off x="6019800" y="3429000"/>
              <a:ext cx="990600" cy="0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EB44E8C-E56C-4AFD-7030-3A3F408FC3A7}"/>
                </a:ext>
              </a:extLst>
            </p:cNvPr>
            <p:cNvGrpSpPr/>
            <p:nvPr/>
          </p:nvGrpSpPr>
          <p:grpSpPr>
            <a:xfrm>
              <a:off x="5791200" y="3059668"/>
              <a:ext cx="1512452" cy="459834"/>
              <a:chOff x="5791200" y="3059668"/>
              <a:chExt cx="1512452" cy="459834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79CD906-CA1A-B0A4-02A3-CE87D99F13A3}"/>
                  </a:ext>
                </a:extLst>
              </p:cNvPr>
              <p:cNvSpPr/>
              <p:nvPr/>
            </p:nvSpPr>
            <p:spPr>
              <a:xfrm>
                <a:off x="5943600" y="3344493"/>
                <a:ext cx="152400" cy="16901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3C5404C-DA01-5E8E-EAE3-F1D990B7D212}"/>
                  </a:ext>
                </a:extLst>
              </p:cNvPr>
              <p:cNvSpPr/>
              <p:nvPr/>
            </p:nvSpPr>
            <p:spPr>
              <a:xfrm>
                <a:off x="7012712" y="3350488"/>
                <a:ext cx="152400" cy="16901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AE4A1FE-791F-122B-90E9-7DA74D60FA02}"/>
                  </a:ext>
                </a:extLst>
              </p:cNvPr>
              <p:cNvSpPr txBox="1"/>
              <p:nvPr/>
            </p:nvSpPr>
            <p:spPr>
              <a:xfrm>
                <a:off x="5791200" y="3059668"/>
                <a:ext cx="304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a</a:t>
                </a:r>
                <a:endParaRPr lang="en-CA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63A2F89-7A42-CF9D-3C52-7B2F6002AF27}"/>
                  </a:ext>
                </a:extLst>
              </p:cNvPr>
              <p:cNvSpPr txBox="1"/>
              <p:nvPr/>
            </p:nvSpPr>
            <p:spPr>
              <a:xfrm>
                <a:off x="6998852" y="3059668"/>
                <a:ext cx="304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b</a:t>
                </a:r>
                <a:endParaRPr lang="en-CA" dirty="0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258EA5-D5A7-4FD9-D430-1179304289AE}"/>
              </a:ext>
            </a:extLst>
          </p:cNvPr>
          <p:cNvGrpSpPr/>
          <p:nvPr/>
        </p:nvGrpSpPr>
        <p:grpSpPr>
          <a:xfrm>
            <a:off x="7569200" y="4493166"/>
            <a:ext cx="1512452" cy="459834"/>
            <a:chOff x="5791200" y="3059668"/>
            <a:chExt cx="1512452" cy="459834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87DAB71-4F90-2119-BCF5-CE480044882C}"/>
                </a:ext>
              </a:extLst>
            </p:cNvPr>
            <p:cNvCxnSpPr>
              <a:cxnSpLocks/>
            </p:cNvCxnSpPr>
            <p:nvPr/>
          </p:nvCxnSpPr>
          <p:spPr>
            <a:xfrm>
              <a:off x="6070604" y="3429000"/>
              <a:ext cx="972000" cy="0"/>
            </a:xfrm>
            <a:prstGeom prst="straightConnector1">
              <a:avLst/>
            </a:prstGeom>
            <a:ln w="12700">
              <a:solidFill>
                <a:srgbClr val="FFC000"/>
              </a:solidFill>
              <a:headEnd type="stealth" w="lg" len="lg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24808ED-04B0-73A8-D649-AA7CC5DC0141}"/>
                </a:ext>
              </a:extLst>
            </p:cNvPr>
            <p:cNvGrpSpPr/>
            <p:nvPr/>
          </p:nvGrpSpPr>
          <p:grpSpPr>
            <a:xfrm>
              <a:off x="5791200" y="3059668"/>
              <a:ext cx="1512452" cy="459834"/>
              <a:chOff x="5791200" y="3059668"/>
              <a:chExt cx="1512452" cy="459834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27947D1-B2A4-DD8C-5135-D4547DF7635A}"/>
                  </a:ext>
                </a:extLst>
              </p:cNvPr>
              <p:cNvSpPr/>
              <p:nvPr/>
            </p:nvSpPr>
            <p:spPr>
              <a:xfrm>
                <a:off x="5943600" y="3344493"/>
                <a:ext cx="152400" cy="16901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36865EF-283D-4780-3995-2FCA0C0284F0}"/>
                  </a:ext>
                </a:extLst>
              </p:cNvPr>
              <p:cNvSpPr/>
              <p:nvPr/>
            </p:nvSpPr>
            <p:spPr>
              <a:xfrm>
                <a:off x="7012712" y="3350488"/>
                <a:ext cx="152400" cy="16901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A359F99-0EF7-ED73-0583-5E6EACE08B83}"/>
                  </a:ext>
                </a:extLst>
              </p:cNvPr>
              <p:cNvSpPr txBox="1"/>
              <p:nvPr/>
            </p:nvSpPr>
            <p:spPr>
              <a:xfrm>
                <a:off x="5791200" y="3059668"/>
                <a:ext cx="304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a</a:t>
                </a:r>
                <a:endParaRPr lang="en-CA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68296A5-3D68-6D95-F6ED-42002D2460E8}"/>
                  </a:ext>
                </a:extLst>
              </p:cNvPr>
              <p:cNvSpPr txBox="1"/>
              <p:nvPr/>
            </p:nvSpPr>
            <p:spPr>
              <a:xfrm>
                <a:off x="6998852" y="3059668"/>
                <a:ext cx="304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b</a:t>
                </a:r>
                <a:endParaRPr lang="en-CA" dirty="0"/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B15236C-B0C1-66C5-B960-78477BAB581F}"/>
              </a:ext>
            </a:extLst>
          </p:cNvPr>
          <p:cNvGrpSpPr/>
          <p:nvPr/>
        </p:nvGrpSpPr>
        <p:grpSpPr>
          <a:xfrm>
            <a:off x="5600700" y="600345"/>
            <a:ext cx="2019300" cy="1416382"/>
            <a:chOff x="6362700" y="366698"/>
            <a:chExt cx="2019300" cy="1416382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AA61F5FD-C73B-A189-7B20-A263C89786EF}"/>
                </a:ext>
              </a:extLst>
            </p:cNvPr>
            <p:cNvCxnSpPr>
              <a:cxnSpLocks/>
              <a:endCxn id="49" idx="1"/>
            </p:cNvCxnSpPr>
            <p:nvPr/>
          </p:nvCxnSpPr>
          <p:spPr>
            <a:xfrm>
              <a:off x="7696200" y="762000"/>
              <a:ext cx="417178" cy="253352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337EA7F-442A-11D2-9512-3BC0BA5E46B0}"/>
                </a:ext>
              </a:extLst>
            </p:cNvPr>
            <p:cNvCxnSpPr>
              <a:cxnSpLocks/>
            </p:cNvCxnSpPr>
            <p:nvPr/>
          </p:nvCxnSpPr>
          <p:spPr>
            <a:xfrm>
              <a:off x="6591300" y="736030"/>
              <a:ext cx="990600" cy="0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6F71336-1D6E-42B5-E7B2-55BEC19367E7}"/>
                </a:ext>
              </a:extLst>
            </p:cNvPr>
            <p:cNvGrpSpPr/>
            <p:nvPr/>
          </p:nvGrpSpPr>
          <p:grpSpPr>
            <a:xfrm>
              <a:off x="6362700" y="366698"/>
              <a:ext cx="1512452" cy="459834"/>
              <a:chOff x="5791200" y="3059668"/>
              <a:chExt cx="1512452" cy="459834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9BA69C6D-363D-14D7-6F55-D697280B1449}"/>
                  </a:ext>
                </a:extLst>
              </p:cNvPr>
              <p:cNvSpPr/>
              <p:nvPr/>
            </p:nvSpPr>
            <p:spPr>
              <a:xfrm>
                <a:off x="5943600" y="3344493"/>
                <a:ext cx="152400" cy="16901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7563B5C4-CD68-FE9A-ED83-EEDEB3286012}"/>
                  </a:ext>
                </a:extLst>
              </p:cNvPr>
              <p:cNvSpPr/>
              <p:nvPr/>
            </p:nvSpPr>
            <p:spPr>
              <a:xfrm>
                <a:off x="7012712" y="3350488"/>
                <a:ext cx="152400" cy="16901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D15459A-0107-1AD8-0465-101988D26488}"/>
                  </a:ext>
                </a:extLst>
              </p:cNvPr>
              <p:cNvSpPr txBox="1"/>
              <p:nvPr/>
            </p:nvSpPr>
            <p:spPr>
              <a:xfrm>
                <a:off x="5791200" y="3059668"/>
                <a:ext cx="304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a</a:t>
                </a:r>
                <a:endParaRPr lang="en-CA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BBCB03A-BF6E-2002-378C-11AF88939A13}"/>
                  </a:ext>
                </a:extLst>
              </p:cNvPr>
              <p:cNvSpPr txBox="1"/>
              <p:nvPr/>
            </p:nvSpPr>
            <p:spPr>
              <a:xfrm>
                <a:off x="6998852" y="3059668"/>
                <a:ext cx="304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b</a:t>
                </a:r>
                <a:endParaRPr lang="en-CA" dirty="0"/>
              </a:p>
            </p:txBody>
          </p:sp>
        </p:grp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C858EA5-6D0C-1925-65ED-211122C2C9A8}"/>
                </a:ext>
              </a:extLst>
            </p:cNvPr>
            <p:cNvCxnSpPr>
              <a:cxnSpLocks/>
            </p:cNvCxnSpPr>
            <p:nvPr/>
          </p:nvCxnSpPr>
          <p:spPr>
            <a:xfrm>
              <a:off x="6595228" y="1433498"/>
              <a:ext cx="990600" cy="0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4B25148-F321-0396-A43E-29D9F0499739}"/>
                </a:ext>
              </a:extLst>
            </p:cNvPr>
            <p:cNvSpPr/>
            <p:nvPr/>
          </p:nvSpPr>
          <p:spPr>
            <a:xfrm>
              <a:off x="6519028" y="1348991"/>
              <a:ext cx="152400" cy="169014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EBBED29-390E-4A11-001C-CCD693B5E083}"/>
                </a:ext>
              </a:extLst>
            </p:cNvPr>
            <p:cNvSpPr/>
            <p:nvPr/>
          </p:nvSpPr>
          <p:spPr>
            <a:xfrm>
              <a:off x="7588140" y="1354986"/>
              <a:ext cx="152400" cy="169014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1B37093-2BCB-C6EE-FC09-BC6A452EED69}"/>
                </a:ext>
              </a:extLst>
            </p:cNvPr>
            <p:cNvSpPr txBox="1"/>
            <p:nvPr/>
          </p:nvSpPr>
          <p:spPr>
            <a:xfrm>
              <a:off x="6366628" y="1413748"/>
              <a:ext cx="3048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c</a:t>
              </a:r>
              <a:endParaRPr lang="en-CA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AD8F005-671A-DFDC-9C92-474B25BB5BE3}"/>
                </a:ext>
              </a:extLst>
            </p:cNvPr>
            <p:cNvSpPr txBox="1"/>
            <p:nvPr/>
          </p:nvSpPr>
          <p:spPr>
            <a:xfrm>
              <a:off x="7574280" y="1413748"/>
              <a:ext cx="3048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d</a:t>
              </a:r>
              <a:endParaRPr lang="en-CA" dirty="0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56667100-ACB9-C721-BB6F-9B8733598DF7}"/>
                </a:ext>
              </a:extLst>
            </p:cNvPr>
            <p:cNvCxnSpPr>
              <a:cxnSpLocks/>
              <a:stCxn id="41" idx="7"/>
              <a:endCxn id="35" idx="3"/>
            </p:cNvCxnSpPr>
            <p:nvPr/>
          </p:nvCxnSpPr>
          <p:spPr>
            <a:xfrm flipV="1">
              <a:off x="6649110" y="801780"/>
              <a:ext cx="957420" cy="571963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B05F9B5-806D-19FF-3143-5285C8A23A14}"/>
                </a:ext>
              </a:extLst>
            </p:cNvPr>
            <p:cNvSpPr/>
            <p:nvPr/>
          </p:nvSpPr>
          <p:spPr>
            <a:xfrm>
              <a:off x="8091060" y="990600"/>
              <a:ext cx="152400" cy="169014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2A89E1A-E11B-3E1E-5F9C-5BDA3DA13C99}"/>
                </a:ext>
              </a:extLst>
            </p:cNvPr>
            <p:cNvSpPr txBox="1"/>
            <p:nvPr/>
          </p:nvSpPr>
          <p:spPr>
            <a:xfrm>
              <a:off x="8077200" y="1049362"/>
              <a:ext cx="3048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e</a:t>
              </a:r>
              <a:endParaRPr lang="en-CA" dirty="0"/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BD7F254A-6C5A-2BF8-0B0A-F4D2CE5113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7807" y="1105362"/>
              <a:ext cx="395571" cy="308386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A1D52BB3-AB05-6881-09EE-8C6DA62AAC8C}"/>
              </a:ext>
            </a:extLst>
          </p:cNvPr>
          <p:cNvSpPr txBox="1">
            <a:spLocks/>
          </p:cNvSpPr>
          <p:nvPr/>
        </p:nvSpPr>
        <p:spPr bwMode="auto">
          <a:xfrm>
            <a:off x="457200" y="457200"/>
            <a:ext cx="8257312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 G = (V, E):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a set of vertices (or vertices)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 set E of edges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Vertex (or node):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dot or object.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Eg: a person, city, computer, ….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Directed Edge:</a:t>
            </a:r>
            <a:r>
              <a:rPr lang="en-US" kern="0" dirty="0">
                <a:solidFill>
                  <a:srgbClr val="14A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directed line between two vertices 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relation/ordered pair e=</a:t>
            </a:r>
            <a:r>
              <a:rPr lang="el-GR" altLang="en-US" kern="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kern="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a,b</a:t>
            </a:r>
            <a:r>
              <a:rPr lang="el-GR" altLang="en-US" kern="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 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two verities.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Eg:</a:t>
            </a:r>
            <a:r>
              <a:rPr lang="en-CA" altLang="en-US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traffic lane from a to b, a relationship a loves b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Undirected Edge: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undirected line between two vertices 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set e={a,b} of two verities.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Eg: a 2-way road between a and b, a&amp;b love each other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Symmetric: </a:t>
            </a:r>
            <a:r>
              <a:rPr lang="en-US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∀u,v</a:t>
            </a:r>
            <a:r>
              <a:rPr lang="el-GR" altLang="en-US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CA" altLang="en-US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V,  </a:t>
            </a:r>
            <a:r>
              <a:rPr lang="el-GR" altLang="en-US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u,v</a:t>
            </a:r>
            <a:r>
              <a:rPr lang="el-GR" altLang="en-US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</a:t>
            </a:r>
            <a:r>
              <a:rPr lang="en-CA" altLang="en-US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 iff </a:t>
            </a:r>
            <a:r>
              <a:rPr lang="en-US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v,u</a:t>
            </a:r>
            <a:r>
              <a:rPr lang="el-GR" altLang="en-US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</a:t>
            </a:r>
            <a:r>
              <a:rPr lang="en-CA" altLang="en-US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Relationships not Location Maters</a:t>
            </a:r>
            <a:endParaRPr lang="en-US" kern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C9BB098-A079-6CAD-08D7-45FE6CC96943}"/>
              </a:ext>
            </a:extLst>
          </p:cNvPr>
          <p:cNvGrpSpPr/>
          <p:nvPr/>
        </p:nvGrpSpPr>
        <p:grpSpPr>
          <a:xfrm>
            <a:off x="7064282" y="452735"/>
            <a:ext cx="2015372" cy="2464865"/>
            <a:chOff x="8271628" y="-295738"/>
            <a:chExt cx="2015372" cy="2464865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CE97B92-A578-E72B-91ED-A91305371F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00228" y="457200"/>
              <a:ext cx="1011302" cy="1362345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DDCE937-68CA-EFA1-D48E-E693042C703C}"/>
                </a:ext>
              </a:extLst>
            </p:cNvPr>
            <p:cNvGrpSpPr/>
            <p:nvPr/>
          </p:nvGrpSpPr>
          <p:grpSpPr>
            <a:xfrm>
              <a:off x="8271628" y="-295738"/>
              <a:ext cx="2015372" cy="2464865"/>
              <a:chOff x="8271628" y="-295738"/>
              <a:chExt cx="2015372" cy="2464865"/>
            </a:xfrm>
          </p:grpSpPr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0042F03C-AB8C-B2FF-5FB8-4E3BB6129E89}"/>
                  </a:ext>
                </a:extLst>
              </p:cNvPr>
              <p:cNvCxnSpPr>
                <a:cxnSpLocks/>
                <a:endCxn id="53" idx="1"/>
              </p:cNvCxnSpPr>
              <p:nvPr/>
            </p:nvCxnSpPr>
            <p:spPr>
              <a:xfrm>
                <a:off x="9601200" y="1148047"/>
                <a:ext cx="417178" cy="253352"/>
              </a:xfrm>
              <a:prstGeom prst="straightConnector1">
                <a:avLst/>
              </a:prstGeom>
              <a:ln w="12700">
                <a:solidFill>
                  <a:srgbClr val="FFC000"/>
                </a:solidFill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65FECA48-FEBF-D1D1-ACA5-E5DCF48E633A}"/>
                  </a:ext>
                </a:extLst>
              </p:cNvPr>
              <p:cNvCxnSpPr>
                <a:cxnSpLocks/>
                <a:stCxn id="57" idx="4"/>
                <a:endCxn id="58" idx="4"/>
              </p:cNvCxnSpPr>
              <p:nvPr/>
            </p:nvCxnSpPr>
            <p:spPr>
              <a:xfrm flipH="1" flipV="1">
                <a:off x="9565412" y="1212579"/>
                <a:ext cx="188188" cy="841460"/>
              </a:xfrm>
              <a:prstGeom prst="straightConnector1">
                <a:avLst/>
              </a:prstGeom>
              <a:ln w="12700">
                <a:solidFill>
                  <a:srgbClr val="FFC000"/>
                </a:solidFill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0E68274D-4A02-053E-7AA2-8D4B86D25468}"/>
                  </a:ext>
                </a:extLst>
              </p:cNvPr>
              <p:cNvGrpSpPr/>
              <p:nvPr/>
            </p:nvGrpSpPr>
            <p:grpSpPr>
              <a:xfrm>
                <a:off x="9448800" y="752745"/>
                <a:ext cx="381000" cy="1301294"/>
                <a:chOff x="9448800" y="752745"/>
                <a:chExt cx="381000" cy="1301294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939BB00F-F7FF-B1CC-C359-9F0EBB7039D6}"/>
                    </a:ext>
                  </a:extLst>
                </p:cNvPr>
                <p:cNvSpPr/>
                <p:nvPr/>
              </p:nvSpPr>
              <p:spPr>
                <a:xfrm>
                  <a:off x="9677400" y="1885025"/>
                  <a:ext cx="152400" cy="169014"/>
                </a:xfrm>
                <a:prstGeom prst="ellipse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915DC736-D14B-8B1C-FD28-501725FCA4FF}"/>
                    </a:ext>
                  </a:extLst>
                </p:cNvPr>
                <p:cNvSpPr/>
                <p:nvPr/>
              </p:nvSpPr>
              <p:spPr>
                <a:xfrm>
                  <a:off x="9489212" y="1043565"/>
                  <a:ext cx="152400" cy="169014"/>
                </a:xfrm>
                <a:prstGeom prst="ellipse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023E802F-31DF-B2E5-AFED-032B5B359A30}"/>
                    </a:ext>
                  </a:extLst>
                </p:cNvPr>
                <p:cNvSpPr txBox="1"/>
                <p:nvPr/>
              </p:nvSpPr>
              <p:spPr>
                <a:xfrm>
                  <a:off x="9448800" y="1676400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800" dirty="0"/>
                    <a:t>a</a:t>
                  </a:r>
                  <a:endParaRPr lang="en-CA" dirty="0"/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F3EDE86-5695-5EB7-5B58-F97DDD87555A}"/>
                    </a:ext>
                  </a:extLst>
                </p:cNvPr>
                <p:cNvSpPr txBox="1"/>
                <p:nvPr/>
              </p:nvSpPr>
              <p:spPr>
                <a:xfrm>
                  <a:off x="9475352" y="752745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800" dirty="0"/>
                    <a:t>b</a:t>
                  </a:r>
                  <a:endParaRPr lang="en-CA" dirty="0"/>
                </a:p>
              </p:txBody>
            </p:sp>
          </p:grp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1EB9D65D-E6B6-245E-E4A8-69F18CE2742E}"/>
                  </a:ext>
                </a:extLst>
              </p:cNvPr>
              <p:cNvSpPr/>
              <p:nvPr/>
            </p:nvSpPr>
            <p:spPr>
              <a:xfrm>
                <a:off x="8424028" y="1735038"/>
                <a:ext cx="152400" cy="16901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610C20E-B3EF-250F-1C76-76CF260B7C59}"/>
                  </a:ext>
                </a:extLst>
              </p:cNvPr>
              <p:cNvSpPr/>
              <p:nvPr/>
            </p:nvSpPr>
            <p:spPr>
              <a:xfrm>
                <a:off x="9493140" y="304800"/>
                <a:ext cx="152400" cy="16901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6D2B31F-9946-0A58-C34C-991086971511}"/>
                  </a:ext>
                </a:extLst>
              </p:cNvPr>
              <p:cNvSpPr txBox="1"/>
              <p:nvPr/>
            </p:nvSpPr>
            <p:spPr>
              <a:xfrm>
                <a:off x="8271628" y="1799795"/>
                <a:ext cx="304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c</a:t>
                </a:r>
                <a:endParaRPr lang="en-CA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9F07D39-0A73-BF79-389E-71FFC06E9D17}"/>
                  </a:ext>
                </a:extLst>
              </p:cNvPr>
              <p:cNvSpPr txBox="1"/>
              <p:nvPr/>
            </p:nvSpPr>
            <p:spPr>
              <a:xfrm>
                <a:off x="9220200" y="164068"/>
                <a:ext cx="304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d</a:t>
                </a:r>
                <a:endParaRPr lang="en-CA" dirty="0"/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B2C3BCF9-40A2-409F-7A33-A1E985105131}"/>
                  </a:ext>
                </a:extLst>
              </p:cNvPr>
              <p:cNvCxnSpPr>
                <a:cxnSpLocks/>
                <a:stCxn id="40" idx="7"/>
                <a:endCxn id="58" idx="3"/>
              </p:cNvCxnSpPr>
              <p:nvPr/>
            </p:nvCxnSpPr>
            <p:spPr>
              <a:xfrm flipV="1">
                <a:off x="8554110" y="1187827"/>
                <a:ext cx="957420" cy="571963"/>
              </a:xfrm>
              <a:prstGeom prst="straightConnector1">
                <a:avLst/>
              </a:prstGeom>
              <a:ln w="12700">
                <a:solidFill>
                  <a:srgbClr val="FFC000"/>
                </a:solidFill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D6FC7E1-CA7B-82D9-8F96-55F21E1FD088}"/>
                  </a:ext>
                </a:extLst>
              </p:cNvPr>
              <p:cNvSpPr/>
              <p:nvPr/>
            </p:nvSpPr>
            <p:spPr>
              <a:xfrm>
                <a:off x="9996060" y="1376647"/>
                <a:ext cx="152400" cy="16901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7996FAF-EF9C-3EA1-42B2-DCEFCFC7963E}"/>
                  </a:ext>
                </a:extLst>
              </p:cNvPr>
              <p:cNvSpPr txBox="1"/>
              <p:nvPr/>
            </p:nvSpPr>
            <p:spPr>
              <a:xfrm>
                <a:off x="9982200" y="1435409"/>
                <a:ext cx="304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e</a:t>
                </a:r>
                <a:endParaRPr lang="en-CA" dirty="0"/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59BDC866-58AE-2696-5A24-96AD096F14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1612" y="507824"/>
                <a:ext cx="376766" cy="983585"/>
              </a:xfrm>
              <a:prstGeom prst="straightConnector1">
                <a:avLst/>
              </a:prstGeom>
              <a:ln w="12700">
                <a:solidFill>
                  <a:srgbClr val="FFC000"/>
                </a:solidFill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EB5BB7F-5251-9464-333B-A9077E37EEB5}"/>
                  </a:ext>
                </a:extLst>
              </p:cNvPr>
              <p:cNvSpPr txBox="1"/>
              <p:nvPr/>
            </p:nvSpPr>
            <p:spPr>
              <a:xfrm>
                <a:off x="8522546" y="-295738"/>
                <a:ext cx="176445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Same Graph</a:t>
                </a:r>
                <a:endParaRPr lang="en-CA" sz="2400" dirty="0"/>
              </a:p>
            </p:txBody>
          </p:sp>
        </p:grpSp>
      </p:grpSp>
      <p:pic>
        <p:nvPicPr>
          <p:cNvPr id="2" name="Picture 4" descr="http://mathworld.wolfram.com/images/eps-gif/OctahedralGraphEmbeddings_1000.gif">
            <a:extLst>
              <a:ext uri="{FF2B5EF4-FFF2-40B4-BE49-F238E27FC236}">
                <a16:creationId xmlns:a16="http://schemas.microsoft.com/office/drawing/2014/main" id="{7577EB79-C6FF-3278-F9C5-D3FD1645D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22" y="279605"/>
            <a:ext cx="7870692" cy="594571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0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DC793A-C1AE-4ADF-ABEC-57CE67FEC521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A6AB7-ED92-4CC2-895B-E46908831F7A}" type="slidenum">
              <a:rPr lang="en-US" smtClean="0">
                <a:solidFill>
                  <a:schemeClr val="bg1"/>
                </a:solidFill>
              </a:rPr>
              <a:pPr/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8763000" cy="135798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  <a:latin typeface="+mj-lt"/>
              </a:rPr>
              <a:t>Bi-Partite: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V = V</a:t>
            </a:r>
            <a:r>
              <a:rPr lang="en-US" baseline="-250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l-GR" dirty="0"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 and all edges {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},  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l-GR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and 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l-GR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CA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en-CA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C6572-9ED1-ADD3-0751-09BA509D47D3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Bipartite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E5FEA68A-D183-FC79-2EEF-348888253F2E}"/>
              </a:ext>
            </a:extLst>
          </p:cNvPr>
          <p:cNvSpPr txBox="1">
            <a:spLocks/>
          </p:cNvSpPr>
          <p:nvPr/>
        </p:nvSpPr>
        <p:spPr>
          <a:xfrm>
            <a:off x="152400" y="1676400"/>
            <a:ext cx="8976360" cy="1180436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IN" kern="0" dirty="0">
                <a:solidFill>
                  <a:schemeClr val="tx2"/>
                </a:solidFill>
              </a:rPr>
              <a:t>Algorithm: </a:t>
            </a:r>
          </a:p>
          <a:p>
            <a:r>
              <a:rPr lang="en-IN" kern="0" dirty="0"/>
              <a:t>Colour some node red.</a:t>
            </a:r>
          </a:p>
          <a:p>
            <a:r>
              <a:rPr lang="en-IN" kern="0" dirty="0"/>
              <a:t>Follow an edge from a coloured to an uncoloured node. </a:t>
            </a:r>
            <a:br>
              <a:rPr lang="en-IN" kern="0" dirty="0"/>
            </a:br>
            <a:r>
              <a:rPr lang="en-IN" kern="0" dirty="0"/>
              <a:t>It is forced to be the opposite colour.</a:t>
            </a:r>
          </a:p>
          <a:p>
            <a:r>
              <a:rPr lang="en-IN" kern="0" dirty="0"/>
              <a:t>When all vertices are colours,</a:t>
            </a:r>
            <a:br>
              <a:rPr lang="en-IN" kern="0" dirty="0"/>
            </a:br>
            <a:r>
              <a:rPr lang="en-IN" kern="0" dirty="0"/>
              <a:t>check each edge that bi-chromatic.</a:t>
            </a:r>
          </a:p>
          <a:p>
            <a:r>
              <a:rPr lang="en-IN" kern="0" dirty="0"/>
              <a:t>If all edges are good, </a:t>
            </a:r>
            <a:br>
              <a:rPr lang="en-IN" kern="0" dirty="0"/>
            </a:br>
            <a:r>
              <a:rPr lang="en-IN" kern="0" dirty="0"/>
              <a:t>then the graph is bi-partite.</a:t>
            </a:r>
          </a:p>
          <a:p>
            <a:r>
              <a:rPr lang="en-IN" kern="0" dirty="0"/>
              <a:t>Else the edge with vertices the same colour,</a:t>
            </a:r>
          </a:p>
          <a:p>
            <a:pPr marL="0" indent="0">
              <a:buNone/>
            </a:pPr>
            <a:r>
              <a:rPr lang="en-IN" kern="0" dirty="0"/>
              <a:t>    can be traced back to an odd length cycle</a:t>
            </a:r>
            <a:br>
              <a:rPr lang="en-IN" kern="0" dirty="0"/>
            </a:br>
            <a:r>
              <a:rPr lang="en-IN" kern="0" dirty="0"/>
              <a:t>    proving the graph is not bi-partite.</a:t>
            </a:r>
          </a:p>
        </p:txBody>
      </p:sp>
      <p:sp>
        <p:nvSpPr>
          <p:cNvPr id="16" name="Oval 4">
            <a:extLst>
              <a:ext uri="{FF2B5EF4-FFF2-40B4-BE49-F238E27FC236}">
                <a16:creationId xmlns:a16="http://schemas.microsoft.com/office/drawing/2014/main" id="{EB6FE832-C13E-7ED2-3991-9AB9086E4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2672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2F2B20"/>
                </a:solidFill>
                <a:latin typeface="Tahoma" charset="0"/>
                <a:ea typeface="ＭＳ Ｐゴシック" charset="0"/>
              </a:rPr>
              <a:t>c</a:t>
            </a:r>
          </a:p>
        </p:txBody>
      </p:sp>
      <p:sp>
        <p:nvSpPr>
          <p:cNvPr id="17" name="Oval 5">
            <a:extLst>
              <a:ext uri="{FF2B5EF4-FFF2-40B4-BE49-F238E27FC236}">
                <a16:creationId xmlns:a16="http://schemas.microsoft.com/office/drawing/2014/main" id="{ED98DD97-89EC-2857-7681-A2FAD5058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2672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2F2B20"/>
                </a:solidFill>
                <a:latin typeface="Tahoma" charset="0"/>
                <a:ea typeface="ＭＳ Ｐゴシック" charset="0"/>
              </a:rPr>
              <a:t>b</a:t>
            </a:r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45413551-9B4B-B75F-DBDB-424C53F26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3528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2F2B20"/>
                </a:solidFill>
                <a:latin typeface="Tahoma" charset="0"/>
                <a:ea typeface="ＭＳ Ｐゴシック" charset="0"/>
              </a:rPr>
              <a:t>a</a:t>
            </a:r>
          </a:p>
        </p:txBody>
      </p:sp>
      <p:cxnSp>
        <p:nvCxnSpPr>
          <p:cNvPr id="19" name="AutoShape 9">
            <a:extLst>
              <a:ext uri="{FF2B5EF4-FFF2-40B4-BE49-F238E27FC236}">
                <a16:creationId xmlns:a16="http://schemas.microsoft.com/office/drawing/2014/main" id="{C0628ED0-1022-43BA-26BC-EC24D950D47C}"/>
              </a:ext>
            </a:extLst>
          </p:cNvPr>
          <p:cNvCxnSpPr>
            <a:cxnSpLocks noChangeShapeType="1"/>
            <a:stCxn id="18" idx="3"/>
            <a:endCxn id="17" idx="7"/>
          </p:cNvCxnSpPr>
          <p:nvPr/>
        </p:nvCxnSpPr>
        <p:spPr bwMode="auto">
          <a:xfrm flipH="1">
            <a:off x="5495925" y="3752850"/>
            <a:ext cx="590550" cy="571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3">
            <a:extLst>
              <a:ext uri="{FF2B5EF4-FFF2-40B4-BE49-F238E27FC236}">
                <a16:creationId xmlns:a16="http://schemas.microsoft.com/office/drawing/2014/main" id="{76CE4A63-EE27-9FC9-00D4-A295C89BACA8}"/>
              </a:ext>
            </a:extLst>
          </p:cNvPr>
          <p:cNvCxnSpPr>
            <a:cxnSpLocks noChangeShapeType="1"/>
            <a:stCxn id="18" idx="5"/>
            <a:endCxn id="16" idx="1"/>
          </p:cNvCxnSpPr>
          <p:nvPr/>
        </p:nvCxnSpPr>
        <p:spPr bwMode="auto">
          <a:xfrm>
            <a:off x="6410325" y="3752850"/>
            <a:ext cx="590550" cy="571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11">
            <a:extLst>
              <a:ext uri="{FF2B5EF4-FFF2-40B4-BE49-F238E27FC236}">
                <a16:creationId xmlns:a16="http://schemas.microsoft.com/office/drawing/2014/main" id="{8B13812A-96D1-68E8-1D22-DF590DAEE89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10325" y="4667250"/>
            <a:ext cx="590550" cy="571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16">
            <a:extLst>
              <a:ext uri="{FF2B5EF4-FFF2-40B4-BE49-F238E27FC236}">
                <a16:creationId xmlns:a16="http://schemas.microsoft.com/office/drawing/2014/main" id="{DA147D2D-E040-F329-CF23-FC5FABA6D09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10325" y="5581650"/>
            <a:ext cx="600075" cy="571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7">
            <a:extLst>
              <a:ext uri="{FF2B5EF4-FFF2-40B4-BE49-F238E27FC236}">
                <a16:creationId xmlns:a16="http://schemas.microsoft.com/office/drawing/2014/main" id="{A605EBB4-B9DB-4C2D-E7F7-E784DE47C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1816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2F2B20"/>
                </a:solidFill>
                <a:latin typeface="Tahoma" charset="0"/>
                <a:ea typeface="ＭＳ Ｐゴシック" charset="0"/>
              </a:rPr>
              <a:t>e</a:t>
            </a:r>
          </a:p>
        </p:txBody>
      </p:sp>
      <p:sp>
        <p:nvSpPr>
          <p:cNvPr id="13" name="Oval 15">
            <a:extLst>
              <a:ext uri="{FF2B5EF4-FFF2-40B4-BE49-F238E27FC236}">
                <a16:creationId xmlns:a16="http://schemas.microsoft.com/office/drawing/2014/main" id="{B4C75E12-D6F0-EC27-5964-1A12A97E2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3725" y="60960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2F2B20"/>
                </a:solidFill>
                <a:latin typeface="Tahoma" charset="0"/>
                <a:ea typeface="ＭＳ Ｐゴシック" charset="0"/>
              </a:rPr>
              <a:t>f</a:t>
            </a:r>
          </a:p>
        </p:txBody>
      </p:sp>
      <p:cxnSp>
        <p:nvCxnSpPr>
          <p:cNvPr id="23" name="AutoShape 10">
            <a:extLst>
              <a:ext uri="{FF2B5EF4-FFF2-40B4-BE49-F238E27FC236}">
                <a16:creationId xmlns:a16="http://schemas.microsoft.com/office/drawing/2014/main" id="{04256007-8BDC-DA70-F122-8C6DEB186D9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495925" y="4667250"/>
            <a:ext cx="590550" cy="571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17">
            <a:extLst>
              <a:ext uri="{FF2B5EF4-FFF2-40B4-BE49-F238E27FC236}">
                <a16:creationId xmlns:a16="http://schemas.microsoft.com/office/drawing/2014/main" id="{E9718D69-5AF7-5F92-3EA5-4892B2E552ED}"/>
              </a:ext>
            </a:extLst>
          </p:cNvPr>
          <p:cNvCxnSpPr>
            <a:cxnSpLocks noChangeShapeType="1"/>
            <a:stCxn id="31" idx="3"/>
            <a:endCxn id="13" idx="7"/>
          </p:cNvCxnSpPr>
          <p:nvPr/>
        </p:nvCxnSpPr>
        <p:spPr bwMode="auto">
          <a:xfrm flipH="1">
            <a:off x="7333970" y="5622850"/>
            <a:ext cx="406325" cy="54010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Oval 8">
            <a:extLst>
              <a:ext uri="{FF2B5EF4-FFF2-40B4-BE49-F238E27FC236}">
                <a16:creationId xmlns:a16="http://schemas.microsoft.com/office/drawing/2014/main" id="{B1986746-BCE6-733E-6C58-7A32EE7A9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2672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2F2B20"/>
                </a:solidFill>
                <a:latin typeface="Tahoma" charset="0"/>
                <a:ea typeface="ＭＳ Ｐゴシック" charset="0"/>
              </a:rPr>
              <a:t>d</a:t>
            </a:r>
          </a:p>
        </p:txBody>
      </p:sp>
      <p:cxnSp>
        <p:nvCxnSpPr>
          <p:cNvPr id="27" name="AutoShape 12">
            <a:extLst>
              <a:ext uri="{FF2B5EF4-FFF2-40B4-BE49-F238E27FC236}">
                <a16:creationId xmlns:a16="http://schemas.microsoft.com/office/drawing/2014/main" id="{5C6DE918-8CA0-7573-0F20-FD0C261DB298}"/>
              </a:ext>
            </a:extLst>
          </p:cNvPr>
          <p:cNvCxnSpPr>
            <a:cxnSpLocks noChangeShapeType="1"/>
            <a:endCxn id="26" idx="2"/>
          </p:cNvCxnSpPr>
          <p:nvPr/>
        </p:nvCxnSpPr>
        <p:spPr bwMode="auto">
          <a:xfrm>
            <a:off x="7400925" y="4495800"/>
            <a:ext cx="7429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12">
            <a:extLst>
              <a:ext uri="{FF2B5EF4-FFF2-40B4-BE49-F238E27FC236}">
                <a16:creationId xmlns:a16="http://schemas.microsoft.com/office/drawing/2014/main" id="{AC73CA7B-90BE-DED9-AD24-25BBCE2B2EE0}"/>
              </a:ext>
            </a:extLst>
          </p:cNvPr>
          <p:cNvCxnSpPr>
            <a:cxnSpLocks noChangeShapeType="1"/>
          </p:cNvCxnSpPr>
          <p:nvPr/>
        </p:nvCxnSpPr>
        <p:spPr bwMode="auto">
          <a:xfrm rot="3090604">
            <a:off x="7145732" y="4992850"/>
            <a:ext cx="7429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Oval 8">
            <a:extLst>
              <a:ext uri="{FF2B5EF4-FFF2-40B4-BE49-F238E27FC236}">
                <a16:creationId xmlns:a16="http://schemas.microsoft.com/office/drawing/2014/main" id="{0372540C-AD8F-D797-8081-B2749E63D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3340" y="5232605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2F2B20"/>
                </a:solidFill>
                <a:latin typeface="Tahoma" charset="0"/>
                <a:ea typeface="ＭＳ Ｐゴシック" charset="0"/>
              </a:rPr>
              <a:t>e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08D0643-607B-3FE7-4C46-912FD8236C0A}"/>
              </a:ext>
            </a:extLst>
          </p:cNvPr>
          <p:cNvSpPr/>
          <p:nvPr/>
        </p:nvSpPr>
        <p:spPr bwMode="auto">
          <a:xfrm>
            <a:off x="5339080" y="3116482"/>
            <a:ext cx="2915920" cy="1201518"/>
          </a:xfrm>
          <a:custGeom>
            <a:avLst/>
            <a:gdLst>
              <a:gd name="connsiteX0" fmla="*/ 0 w 3011032"/>
              <a:gd name="connsiteY0" fmla="*/ 1344813 h 1405773"/>
              <a:gd name="connsiteX1" fmla="*/ 640080 w 3011032"/>
              <a:gd name="connsiteY1" fmla="*/ 95133 h 1405773"/>
              <a:gd name="connsiteX2" fmla="*/ 2265680 w 3011032"/>
              <a:gd name="connsiteY2" fmla="*/ 206893 h 1405773"/>
              <a:gd name="connsiteX3" fmla="*/ 2956560 w 3011032"/>
              <a:gd name="connsiteY3" fmla="*/ 1161933 h 1405773"/>
              <a:gd name="connsiteX4" fmla="*/ 2915920 w 3011032"/>
              <a:gd name="connsiteY4" fmla="*/ 1405773 h 1405773"/>
              <a:gd name="connsiteX0" fmla="*/ 0 w 2915920"/>
              <a:gd name="connsiteY0" fmla="*/ 1355326 h 1416286"/>
              <a:gd name="connsiteX1" fmla="*/ 640080 w 2915920"/>
              <a:gd name="connsiteY1" fmla="*/ 105646 h 1416286"/>
              <a:gd name="connsiteX2" fmla="*/ 2265680 w 2915920"/>
              <a:gd name="connsiteY2" fmla="*/ 217406 h 1416286"/>
              <a:gd name="connsiteX3" fmla="*/ 2915920 w 2915920"/>
              <a:gd name="connsiteY3" fmla="*/ 1416286 h 1416286"/>
              <a:gd name="connsiteX0" fmla="*/ 0 w 2915920"/>
              <a:gd name="connsiteY0" fmla="*/ 1260958 h 1321918"/>
              <a:gd name="connsiteX1" fmla="*/ 640080 w 2915920"/>
              <a:gd name="connsiteY1" fmla="*/ 11278 h 1321918"/>
              <a:gd name="connsiteX2" fmla="*/ 1879600 w 2915920"/>
              <a:gd name="connsiteY2" fmla="*/ 681838 h 1321918"/>
              <a:gd name="connsiteX3" fmla="*/ 2915920 w 2915920"/>
              <a:gd name="connsiteY3" fmla="*/ 1321918 h 1321918"/>
              <a:gd name="connsiteX0" fmla="*/ 0 w 2915920"/>
              <a:gd name="connsiteY0" fmla="*/ 1131293 h 1192253"/>
              <a:gd name="connsiteX1" fmla="*/ 690880 w 2915920"/>
              <a:gd name="connsiteY1" fmla="*/ 13693 h 1192253"/>
              <a:gd name="connsiteX2" fmla="*/ 1879600 w 2915920"/>
              <a:gd name="connsiteY2" fmla="*/ 552173 h 1192253"/>
              <a:gd name="connsiteX3" fmla="*/ 2915920 w 2915920"/>
              <a:gd name="connsiteY3" fmla="*/ 1192253 h 1192253"/>
              <a:gd name="connsiteX0" fmla="*/ 0 w 2915920"/>
              <a:gd name="connsiteY0" fmla="*/ 1140558 h 1201518"/>
              <a:gd name="connsiteX1" fmla="*/ 690880 w 2915920"/>
              <a:gd name="connsiteY1" fmla="*/ 22958 h 1201518"/>
              <a:gd name="connsiteX2" fmla="*/ 1991360 w 2915920"/>
              <a:gd name="connsiteY2" fmla="*/ 449678 h 1201518"/>
              <a:gd name="connsiteX3" fmla="*/ 2915920 w 2915920"/>
              <a:gd name="connsiteY3" fmla="*/ 1201518 h 12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5920" h="1201518">
                <a:moveTo>
                  <a:pt x="0" y="1140558"/>
                </a:moveTo>
                <a:cubicBezTo>
                  <a:pt x="131233" y="610544"/>
                  <a:pt x="358987" y="138105"/>
                  <a:pt x="690880" y="22958"/>
                </a:cubicBezTo>
                <a:cubicBezTo>
                  <a:pt x="1022773" y="-92189"/>
                  <a:pt x="1620520" y="253251"/>
                  <a:pt x="1991360" y="449678"/>
                </a:cubicBezTo>
                <a:cubicBezTo>
                  <a:pt x="2362200" y="646105"/>
                  <a:pt x="2780453" y="951751"/>
                  <a:pt x="2915920" y="1201518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35" name="AutoShape 17">
            <a:extLst>
              <a:ext uri="{FF2B5EF4-FFF2-40B4-BE49-F238E27FC236}">
                <a16:creationId xmlns:a16="http://schemas.microsoft.com/office/drawing/2014/main" id="{7F061817-CA2B-173F-6A61-DE7C5DC6A805}"/>
              </a:ext>
            </a:extLst>
          </p:cNvPr>
          <p:cNvCxnSpPr>
            <a:cxnSpLocks noChangeShapeType="1"/>
            <a:endCxn id="13" idx="6"/>
          </p:cNvCxnSpPr>
          <p:nvPr/>
        </p:nvCxnSpPr>
        <p:spPr bwMode="auto">
          <a:xfrm flipH="1" flipV="1">
            <a:off x="7400925" y="6324600"/>
            <a:ext cx="854075" cy="76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8">
            <a:extLst>
              <a:ext uri="{FF2B5EF4-FFF2-40B4-BE49-F238E27FC236}">
                <a16:creationId xmlns:a16="http://schemas.microsoft.com/office/drawing/2014/main" id="{C68F1B71-6E4B-85DC-6CA9-2182CBA9F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1722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2F2B20"/>
                </a:solidFill>
                <a:latin typeface="Tahoma" charset="0"/>
                <a:ea typeface="ＭＳ Ｐゴシック" charset="0"/>
              </a:rPr>
              <a:t>g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4CAF5EAA-3B4B-81DF-327D-CA13FF796488}"/>
              </a:ext>
            </a:extLst>
          </p:cNvPr>
          <p:cNvSpPr txBox="1">
            <a:spLocks/>
          </p:cNvSpPr>
          <p:nvPr/>
        </p:nvSpPr>
        <p:spPr>
          <a:xfrm>
            <a:off x="2217420" y="1686286"/>
            <a:ext cx="7002780" cy="388542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>
                <a:solidFill>
                  <a:schemeClr val="tx2"/>
                </a:solidFill>
              </a:rPr>
              <a:t>Lemma:</a:t>
            </a:r>
            <a:r>
              <a:rPr lang="en-US" kern="0" dirty="0"/>
              <a:t> A bipartite graph </a:t>
            </a:r>
            <a:r>
              <a:rPr lang="el-GR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CA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contains no odd cycles</a:t>
            </a:r>
            <a:endParaRPr lang="en-IN" kern="0" dirty="0"/>
          </a:p>
        </p:txBody>
      </p:sp>
      <p:cxnSp>
        <p:nvCxnSpPr>
          <p:cNvPr id="5" name="AutoShape 17">
            <a:extLst>
              <a:ext uri="{FF2B5EF4-FFF2-40B4-BE49-F238E27FC236}">
                <a16:creationId xmlns:a16="http://schemas.microsoft.com/office/drawing/2014/main" id="{D32AC0D0-00B5-FE0C-E8F6-E27414B1C49D}"/>
              </a:ext>
            </a:extLst>
          </p:cNvPr>
          <p:cNvCxnSpPr>
            <a:cxnSpLocks noChangeShapeType="1"/>
            <a:stCxn id="26" idx="4"/>
            <a:endCxn id="36" idx="0"/>
          </p:cNvCxnSpPr>
          <p:nvPr/>
        </p:nvCxnSpPr>
        <p:spPr bwMode="auto">
          <a:xfrm>
            <a:off x="8382000" y="4724400"/>
            <a:ext cx="76200" cy="1447800"/>
          </a:xfrm>
          <a:prstGeom prst="straightConnector1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3234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8763000" cy="135798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+mj-lt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Eulerian Path/Cycle(G):</a:t>
            </a:r>
            <a:r>
              <a:rPr lang="en-CA" dirty="0">
                <a:solidFill>
                  <a:srgbClr val="E6E6E5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  <a:t>Does G contain a path/cycle</a:t>
            </a:r>
            <a:b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  <a:t>  that visits each edge exactly once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en-CA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C6572-9ED1-ADD3-0751-09BA509D47D3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Eulerian Path/Cycle</a:t>
            </a:r>
          </a:p>
        </p:txBody>
      </p:sp>
      <p:pic>
        <p:nvPicPr>
          <p:cNvPr id="3" name="Picture 5" descr="Bridges of Königsberg.">
            <a:extLst>
              <a:ext uri="{FF2B5EF4-FFF2-40B4-BE49-F238E27FC236}">
                <a16:creationId xmlns:a16="http://schemas.microsoft.com/office/drawing/2014/main" id="{D13E9BC2-D060-5167-8297-3CF7AA3E2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931" y="2057400"/>
            <a:ext cx="3767328" cy="16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A graph with 4 vertices. A, B, C, and D.">
            <a:extLst>
              <a:ext uri="{FF2B5EF4-FFF2-40B4-BE49-F238E27FC236}">
                <a16:creationId xmlns:a16="http://schemas.microsoft.com/office/drawing/2014/main" id="{77404536-9647-B0AC-90C1-180E34440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5871" y="2148679"/>
            <a:ext cx="1103474" cy="190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82BD03D1-2BE7-BF74-A6A6-78E27F06C661}"/>
              </a:ext>
            </a:extLst>
          </p:cNvPr>
          <p:cNvSpPr txBox="1">
            <a:spLocks/>
          </p:cNvSpPr>
          <p:nvPr/>
        </p:nvSpPr>
        <p:spPr>
          <a:xfrm>
            <a:off x="6934200" y="2377301"/>
            <a:ext cx="1822656" cy="1767840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1" kern="0" dirty="0"/>
              <a:t>Multigraph Model of the Bridges of K</a:t>
            </a:r>
            <a:r>
              <a:rPr lang="az-Cyrl-AZ" sz="2000" b="1" kern="0" dirty="0">
                <a:ea typeface="Cambria Math"/>
              </a:rPr>
              <a:t>ӧ</a:t>
            </a:r>
            <a:r>
              <a:rPr lang="en-US" sz="2000" b="1" kern="0" dirty="0"/>
              <a:t>nigsberg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FD0314C0-A1CA-8E31-03F6-0C702EA56AF6}"/>
              </a:ext>
            </a:extLst>
          </p:cNvPr>
          <p:cNvSpPr txBox="1">
            <a:spLocks/>
          </p:cNvSpPr>
          <p:nvPr/>
        </p:nvSpPr>
        <p:spPr>
          <a:xfrm>
            <a:off x="457199" y="4114800"/>
            <a:ext cx="8229601" cy="1767840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People wondered whether it was possible to follow a path that crosses each bridge exactly once and returns to the starting point.</a:t>
            </a:r>
          </a:p>
          <a:p>
            <a:r>
              <a:rPr lang="en-US" kern="0" dirty="0"/>
              <a:t>The Swiss mathematician Leonard Euler proved that no such path exists. This result is often considered to be the first theorem ever proved in graph theory.</a:t>
            </a:r>
            <a:endParaRPr lang="en-IN" kern="0" dirty="0"/>
          </a:p>
        </p:txBody>
      </p:sp>
    </p:spTree>
    <p:extLst>
      <p:ext uri="{BB962C8B-B14F-4D97-AF65-F5344CB8AC3E}">
        <p14:creationId xmlns:p14="http://schemas.microsoft.com/office/powerpoint/2010/main" val="46264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2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8763000" cy="135798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+mj-lt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Eulerian Path/Cycle(G):</a:t>
            </a:r>
            <a:r>
              <a:rPr lang="en-CA" dirty="0">
                <a:solidFill>
                  <a:srgbClr val="E6E6E5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  <a:t>Does G contain a path/cycle</a:t>
            </a:r>
            <a:b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  <a:t>  that visits each edge exactly once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en-CA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C6572-9ED1-ADD3-0751-09BA509D47D3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Eulerian Path/Cycle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023F928C-5772-D655-45F9-9901902BAE26}"/>
              </a:ext>
            </a:extLst>
          </p:cNvPr>
          <p:cNvSpPr txBox="1">
            <a:spLocks/>
          </p:cNvSpPr>
          <p:nvPr/>
        </p:nvSpPr>
        <p:spPr>
          <a:xfrm>
            <a:off x="152400" y="1676400"/>
            <a:ext cx="8976360" cy="1180436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IN" kern="0" dirty="0">
                <a:solidFill>
                  <a:schemeClr val="tx2"/>
                </a:solidFill>
              </a:rPr>
              <a:t>Algorithm:  Case every vertex has even degree </a:t>
            </a:r>
            <a:r>
              <a:rPr lang="en-IN" kern="0" dirty="0">
                <a:solidFill>
                  <a:schemeClr val="tx2"/>
                </a:solidFill>
                <a:sym typeface="Wingdings" panose="05000000000000000000" pitchFamily="2" charset="2"/>
              </a:rPr>
              <a:t> Eulerian Cycle</a:t>
            </a:r>
            <a:endParaRPr lang="en-IN" kern="0" dirty="0">
              <a:solidFill>
                <a:schemeClr val="tx2"/>
              </a:solidFill>
            </a:endParaRPr>
          </a:p>
          <a:p>
            <a:r>
              <a:rPr lang="en-IN" kern="0" dirty="0"/>
              <a:t>Just keep walking, taking an edge never seen before.</a:t>
            </a:r>
          </a:p>
          <a:p>
            <a:pPr lvl="1"/>
            <a:r>
              <a:rPr lang="en-IN" kern="0" dirty="0"/>
              <a:t>Consider some vertex u.</a:t>
            </a:r>
          </a:p>
          <a:p>
            <a:pPr lvl="1"/>
            <a:r>
              <a:rPr lang="en-IN" kern="0" dirty="0"/>
              <a:t>Our path enters u at some point &amp; leaves   (using up 2 edges)</a:t>
            </a:r>
          </a:p>
          <a:p>
            <a:pPr lvl="1"/>
            <a:r>
              <a:rPr lang="en-IN" kern="0" dirty="0"/>
              <a:t>Later it enters u again &amp; leaves  (using up 2 edges)</a:t>
            </a:r>
          </a:p>
          <a:p>
            <a:pPr lvl="1"/>
            <a:r>
              <a:rPr lang="en-IN" kern="0" dirty="0"/>
              <a:t>Later it enters u again (using up 1 edge)</a:t>
            </a:r>
          </a:p>
          <a:p>
            <a:pPr lvl="1"/>
            <a:r>
              <a:rPr lang="en-IN" kern="0" dirty="0"/>
              <a:t>Having an even number of edges,</a:t>
            </a:r>
            <a:br>
              <a:rPr lang="en-IN" kern="0" dirty="0"/>
            </a:br>
            <a:r>
              <a:rPr lang="en-IN" kern="0" dirty="0"/>
              <a:t>  there is always an edge to leave again.</a:t>
            </a:r>
            <a:br>
              <a:rPr lang="en-IN" kern="0" dirty="0"/>
            </a:br>
            <a:r>
              <a:rPr lang="en-IN" kern="0" dirty="0"/>
              <a:t>  </a:t>
            </a:r>
          </a:p>
          <a:p>
            <a:pPr lvl="1"/>
            <a:endParaRPr lang="en-IN" kern="0" dirty="0"/>
          </a:p>
          <a:p>
            <a:endParaRPr lang="en-IN" kern="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4C9E409-D300-9579-9C69-12799EFD041D}"/>
              </a:ext>
            </a:extLst>
          </p:cNvPr>
          <p:cNvSpPr/>
          <p:nvPr/>
        </p:nvSpPr>
        <p:spPr bwMode="auto">
          <a:xfrm>
            <a:off x="6019800" y="5358416"/>
            <a:ext cx="1376594" cy="498066"/>
          </a:xfrm>
          <a:custGeom>
            <a:avLst/>
            <a:gdLst>
              <a:gd name="connsiteX0" fmla="*/ 0 w 3142593"/>
              <a:gd name="connsiteY0" fmla="*/ 1340215 h 1340215"/>
              <a:gd name="connsiteX1" fmla="*/ 1355835 w 3142593"/>
              <a:gd name="connsiteY1" fmla="*/ 15911 h 1340215"/>
              <a:gd name="connsiteX2" fmla="*/ 3100552 w 3142593"/>
              <a:gd name="connsiteY2" fmla="*/ 572960 h 1340215"/>
              <a:gd name="connsiteX3" fmla="*/ 3100552 w 3142593"/>
              <a:gd name="connsiteY3" fmla="*/ 572960 h 1340215"/>
              <a:gd name="connsiteX4" fmla="*/ 3100552 w 3142593"/>
              <a:gd name="connsiteY4" fmla="*/ 572960 h 1340215"/>
              <a:gd name="connsiteX5" fmla="*/ 3100552 w 3142593"/>
              <a:gd name="connsiteY5" fmla="*/ 572960 h 1340215"/>
              <a:gd name="connsiteX6" fmla="*/ 3142593 w 3142593"/>
              <a:gd name="connsiteY6" fmla="*/ 625511 h 1340215"/>
              <a:gd name="connsiteX0" fmla="*/ 0 w 3142593"/>
              <a:gd name="connsiteY0" fmla="*/ 1340215 h 1340215"/>
              <a:gd name="connsiteX1" fmla="*/ 1355835 w 3142593"/>
              <a:gd name="connsiteY1" fmla="*/ 15911 h 1340215"/>
              <a:gd name="connsiteX2" fmla="*/ 3100552 w 3142593"/>
              <a:gd name="connsiteY2" fmla="*/ 572960 h 1340215"/>
              <a:gd name="connsiteX3" fmla="*/ 3100552 w 3142593"/>
              <a:gd name="connsiteY3" fmla="*/ 572960 h 1340215"/>
              <a:gd name="connsiteX4" fmla="*/ 3100552 w 3142593"/>
              <a:gd name="connsiteY4" fmla="*/ 572960 h 1340215"/>
              <a:gd name="connsiteX5" fmla="*/ 3100552 w 3142593"/>
              <a:gd name="connsiteY5" fmla="*/ 572960 h 1340215"/>
              <a:gd name="connsiteX6" fmla="*/ 3142593 w 3142593"/>
              <a:gd name="connsiteY6" fmla="*/ 625511 h 1340215"/>
              <a:gd name="connsiteX0" fmla="*/ 0 w 3142593"/>
              <a:gd name="connsiteY0" fmla="*/ 1324304 h 1324304"/>
              <a:gd name="connsiteX1" fmla="*/ 1355835 w 3142593"/>
              <a:gd name="connsiteY1" fmla="*/ 0 h 1324304"/>
              <a:gd name="connsiteX2" fmla="*/ 3100552 w 3142593"/>
              <a:gd name="connsiteY2" fmla="*/ 557049 h 1324304"/>
              <a:gd name="connsiteX3" fmla="*/ 3100552 w 3142593"/>
              <a:gd name="connsiteY3" fmla="*/ 557049 h 1324304"/>
              <a:gd name="connsiteX4" fmla="*/ 3100552 w 3142593"/>
              <a:gd name="connsiteY4" fmla="*/ 557049 h 1324304"/>
              <a:gd name="connsiteX5" fmla="*/ 3100552 w 3142593"/>
              <a:gd name="connsiteY5" fmla="*/ 557049 h 1324304"/>
              <a:gd name="connsiteX6" fmla="*/ 3142593 w 3142593"/>
              <a:gd name="connsiteY6" fmla="*/ 609600 h 1324304"/>
              <a:gd name="connsiteX0" fmla="*/ 0 w 3142593"/>
              <a:gd name="connsiteY0" fmla="*/ 1324304 h 1324304"/>
              <a:gd name="connsiteX1" fmla="*/ 1355835 w 3142593"/>
              <a:gd name="connsiteY1" fmla="*/ 0 h 1324304"/>
              <a:gd name="connsiteX2" fmla="*/ 3100552 w 3142593"/>
              <a:gd name="connsiteY2" fmla="*/ 557049 h 1324304"/>
              <a:gd name="connsiteX3" fmla="*/ 3100552 w 3142593"/>
              <a:gd name="connsiteY3" fmla="*/ 557049 h 1324304"/>
              <a:gd name="connsiteX4" fmla="*/ 3100552 w 3142593"/>
              <a:gd name="connsiteY4" fmla="*/ 557049 h 1324304"/>
              <a:gd name="connsiteX5" fmla="*/ 3100552 w 3142593"/>
              <a:gd name="connsiteY5" fmla="*/ 557049 h 1324304"/>
              <a:gd name="connsiteX6" fmla="*/ 3142593 w 3142593"/>
              <a:gd name="connsiteY6" fmla="*/ 609600 h 1324304"/>
              <a:gd name="connsiteX0" fmla="*/ 0 w 3142593"/>
              <a:gd name="connsiteY0" fmla="*/ 1324304 h 1324304"/>
              <a:gd name="connsiteX1" fmla="*/ 1355835 w 3142593"/>
              <a:gd name="connsiteY1" fmla="*/ 0 h 1324304"/>
              <a:gd name="connsiteX2" fmla="*/ 3100552 w 3142593"/>
              <a:gd name="connsiteY2" fmla="*/ 557049 h 1324304"/>
              <a:gd name="connsiteX3" fmla="*/ 3100552 w 3142593"/>
              <a:gd name="connsiteY3" fmla="*/ 557049 h 1324304"/>
              <a:gd name="connsiteX4" fmla="*/ 3100552 w 3142593"/>
              <a:gd name="connsiteY4" fmla="*/ 557049 h 1324304"/>
              <a:gd name="connsiteX5" fmla="*/ 3100552 w 3142593"/>
              <a:gd name="connsiteY5" fmla="*/ 557049 h 1324304"/>
              <a:gd name="connsiteX6" fmla="*/ 3142593 w 3142593"/>
              <a:gd name="connsiteY6" fmla="*/ 609600 h 1324304"/>
              <a:gd name="connsiteX0" fmla="*/ 0 w 3100552"/>
              <a:gd name="connsiteY0" fmla="*/ 1324304 h 1324304"/>
              <a:gd name="connsiteX1" fmla="*/ 1355835 w 3100552"/>
              <a:gd name="connsiteY1" fmla="*/ 0 h 1324304"/>
              <a:gd name="connsiteX2" fmla="*/ 3100552 w 3100552"/>
              <a:gd name="connsiteY2" fmla="*/ 557049 h 1324304"/>
              <a:gd name="connsiteX3" fmla="*/ 3100552 w 3100552"/>
              <a:gd name="connsiteY3" fmla="*/ 557049 h 1324304"/>
              <a:gd name="connsiteX4" fmla="*/ 3100552 w 3100552"/>
              <a:gd name="connsiteY4" fmla="*/ 557049 h 1324304"/>
              <a:gd name="connsiteX5" fmla="*/ 3100552 w 3100552"/>
              <a:gd name="connsiteY5" fmla="*/ 557049 h 1324304"/>
              <a:gd name="connsiteX0" fmla="*/ 0 w 3100552"/>
              <a:gd name="connsiteY0" fmla="*/ 1324304 h 1324304"/>
              <a:gd name="connsiteX1" fmla="*/ 1355835 w 3100552"/>
              <a:gd name="connsiteY1" fmla="*/ 0 h 1324304"/>
              <a:gd name="connsiteX2" fmla="*/ 3100552 w 3100552"/>
              <a:gd name="connsiteY2" fmla="*/ 557049 h 1324304"/>
              <a:gd name="connsiteX3" fmla="*/ 3100552 w 3100552"/>
              <a:gd name="connsiteY3" fmla="*/ 557049 h 1324304"/>
              <a:gd name="connsiteX4" fmla="*/ 3100552 w 3100552"/>
              <a:gd name="connsiteY4" fmla="*/ 557049 h 1324304"/>
              <a:gd name="connsiteX0" fmla="*/ 0 w 3100552"/>
              <a:gd name="connsiteY0" fmla="*/ 1324304 h 1324304"/>
              <a:gd name="connsiteX1" fmla="*/ 1355835 w 3100552"/>
              <a:gd name="connsiteY1" fmla="*/ 0 h 1324304"/>
              <a:gd name="connsiteX2" fmla="*/ 3100552 w 3100552"/>
              <a:gd name="connsiteY2" fmla="*/ 557049 h 1324304"/>
              <a:gd name="connsiteX3" fmla="*/ 3100552 w 3100552"/>
              <a:gd name="connsiteY3" fmla="*/ 557049 h 1324304"/>
              <a:gd name="connsiteX0" fmla="*/ 0 w 3100552"/>
              <a:gd name="connsiteY0" fmla="*/ 1324304 h 1324304"/>
              <a:gd name="connsiteX1" fmla="*/ 1355835 w 3100552"/>
              <a:gd name="connsiteY1" fmla="*/ 0 h 1324304"/>
              <a:gd name="connsiteX2" fmla="*/ 3100552 w 3100552"/>
              <a:gd name="connsiteY2" fmla="*/ 557049 h 1324304"/>
              <a:gd name="connsiteX0" fmla="*/ 0 w 3226676"/>
              <a:gd name="connsiteY0" fmla="*/ 1324304 h 1324304"/>
              <a:gd name="connsiteX1" fmla="*/ 1355835 w 3226676"/>
              <a:gd name="connsiteY1" fmla="*/ 0 h 1324304"/>
              <a:gd name="connsiteX2" fmla="*/ 3226676 w 3226676"/>
              <a:gd name="connsiteY2" fmla="*/ 388883 h 132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6676" h="1324304">
                <a:moveTo>
                  <a:pt x="0" y="1324304"/>
                </a:moveTo>
                <a:cubicBezTo>
                  <a:pt x="535152" y="778641"/>
                  <a:pt x="1028262" y="275021"/>
                  <a:pt x="1355835" y="0"/>
                </a:cubicBezTo>
                <a:cubicBezTo>
                  <a:pt x="1872594" y="239986"/>
                  <a:pt x="3226676" y="388883"/>
                  <a:pt x="3226676" y="388883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BEA7AD5-D04E-DB92-3EB3-F47F31E20CB3}"/>
              </a:ext>
            </a:extLst>
          </p:cNvPr>
          <p:cNvGrpSpPr/>
          <p:nvPr/>
        </p:nvGrpSpPr>
        <p:grpSpPr>
          <a:xfrm>
            <a:off x="6275389" y="5046137"/>
            <a:ext cx="748901" cy="630487"/>
            <a:chOff x="6275389" y="5046137"/>
            <a:chExt cx="748901" cy="630487"/>
          </a:xfrm>
        </p:grpSpPr>
        <p:cxnSp>
          <p:nvCxnSpPr>
            <p:cNvPr id="12" name="AutoShape 9">
              <a:extLst>
                <a:ext uri="{FF2B5EF4-FFF2-40B4-BE49-F238E27FC236}">
                  <a16:creationId xmlns:a16="http://schemas.microsoft.com/office/drawing/2014/main" id="{0B183059-BE30-DAEA-4F42-FBEFDEBEB9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275389" y="5397451"/>
              <a:ext cx="251946" cy="20209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D2820DFD-1D85-53FE-6747-FC9D2E9D0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6406" y="5275405"/>
              <a:ext cx="195055" cy="17195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 dirty="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cxnSp>
          <p:nvCxnSpPr>
            <p:cNvPr id="14" name="AutoShape 9">
              <a:extLst>
                <a:ext uri="{FF2B5EF4-FFF2-40B4-BE49-F238E27FC236}">
                  <a16:creationId xmlns:a16="http://schemas.microsoft.com/office/drawing/2014/main" id="{6A8D8023-D7EC-2816-B235-3A5D35EDB11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684992" y="5119265"/>
              <a:ext cx="251946" cy="20209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9">
              <a:extLst>
                <a:ext uri="{FF2B5EF4-FFF2-40B4-BE49-F238E27FC236}">
                  <a16:creationId xmlns:a16="http://schemas.microsoft.com/office/drawing/2014/main" id="{5EB30340-315C-405B-FC41-412FD24C20A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29290" y="5430714"/>
              <a:ext cx="5658" cy="24591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9">
              <a:extLst>
                <a:ext uri="{FF2B5EF4-FFF2-40B4-BE49-F238E27FC236}">
                  <a16:creationId xmlns:a16="http://schemas.microsoft.com/office/drawing/2014/main" id="{ED2EEA69-6073-9D3B-8134-9137D29B09A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95041" y="5046137"/>
              <a:ext cx="5658" cy="24591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9">
              <a:extLst>
                <a:ext uri="{FF2B5EF4-FFF2-40B4-BE49-F238E27FC236}">
                  <a16:creationId xmlns:a16="http://schemas.microsoft.com/office/drawing/2014/main" id="{1CED3A83-B43A-9A67-06C7-A412E728BC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00352" y="5387706"/>
              <a:ext cx="323938" cy="7016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4E588AD-4D1B-7A94-9EE6-69937A07FD13}"/>
              </a:ext>
            </a:extLst>
          </p:cNvPr>
          <p:cNvSpPr/>
          <p:nvPr/>
        </p:nvSpPr>
        <p:spPr bwMode="auto">
          <a:xfrm rot="18718595">
            <a:off x="6302266" y="5175376"/>
            <a:ext cx="1206505" cy="564987"/>
          </a:xfrm>
          <a:custGeom>
            <a:avLst/>
            <a:gdLst>
              <a:gd name="connsiteX0" fmla="*/ 0 w 3142593"/>
              <a:gd name="connsiteY0" fmla="*/ 1340215 h 1340215"/>
              <a:gd name="connsiteX1" fmla="*/ 1355835 w 3142593"/>
              <a:gd name="connsiteY1" fmla="*/ 15911 h 1340215"/>
              <a:gd name="connsiteX2" fmla="*/ 3100552 w 3142593"/>
              <a:gd name="connsiteY2" fmla="*/ 572960 h 1340215"/>
              <a:gd name="connsiteX3" fmla="*/ 3100552 w 3142593"/>
              <a:gd name="connsiteY3" fmla="*/ 572960 h 1340215"/>
              <a:gd name="connsiteX4" fmla="*/ 3100552 w 3142593"/>
              <a:gd name="connsiteY4" fmla="*/ 572960 h 1340215"/>
              <a:gd name="connsiteX5" fmla="*/ 3100552 w 3142593"/>
              <a:gd name="connsiteY5" fmla="*/ 572960 h 1340215"/>
              <a:gd name="connsiteX6" fmla="*/ 3142593 w 3142593"/>
              <a:gd name="connsiteY6" fmla="*/ 625511 h 1340215"/>
              <a:gd name="connsiteX0" fmla="*/ 0 w 3142593"/>
              <a:gd name="connsiteY0" fmla="*/ 1340215 h 1340215"/>
              <a:gd name="connsiteX1" fmla="*/ 1355835 w 3142593"/>
              <a:gd name="connsiteY1" fmla="*/ 15911 h 1340215"/>
              <a:gd name="connsiteX2" fmla="*/ 3100552 w 3142593"/>
              <a:gd name="connsiteY2" fmla="*/ 572960 h 1340215"/>
              <a:gd name="connsiteX3" fmla="*/ 3100552 w 3142593"/>
              <a:gd name="connsiteY3" fmla="*/ 572960 h 1340215"/>
              <a:gd name="connsiteX4" fmla="*/ 3100552 w 3142593"/>
              <a:gd name="connsiteY4" fmla="*/ 572960 h 1340215"/>
              <a:gd name="connsiteX5" fmla="*/ 3100552 w 3142593"/>
              <a:gd name="connsiteY5" fmla="*/ 572960 h 1340215"/>
              <a:gd name="connsiteX6" fmla="*/ 3142593 w 3142593"/>
              <a:gd name="connsiteY6" fmla="*/ 625511 h 1340215"/>
              <a:gd name="connsiteX0" fmla="*/ 0 w 3142593"/>
              <a:gd name="connsiteY0" fmla="*/ 1324304 h 1324304"/>
              <a:gd name="connsiteX1" fmla="*/ 1355835 w 3142593"/>
              <a:gd name="connsiteY1" fmla="*/ 0 h 1324304"/>
              <a:gd name="connsiteX2" fmla="*/ 3100552 w 3142593"/>
              <a:gd name="connsiteY2" fmla="*/ 557049 h 1324304"/>
              <a:gd name="connsiteX3" fmla="*/ 3100552 w 3142593"/>
              <a:gd name="connsiteY3" fmla="*/ 557049 h 1324304"/>
              <a:gd name="connsiteX4" fmla="*/ 3100552 w 3142593"/>
              <a:gd name="connsiteY4" fmla="*/ 557049 h 1324304"/>
              <a:gd name="connsiteX5" fmla="*/ 3100552 w 3142593"/>
              <a:gd name="connsiteY5" fmla="*/ 557049 h 1324304"/>
              <a:gd name="connsiteX6" fmla="*/ 3142593 w 3142593"/>
              <a:gd name="connsiteY6" fmla="*/ 609600 h 1324304"/>
              <a:gd name="connsiteX0" fmla="*/ 0 w 3142593"/>
              <a:gd name="connsiteY0" fmla="*/ 1324304 h 1324304"/>
              <a:gd name="connsiteX1" fmla="*/ 1355835 w 3142593"/>
              <a:gd name="connsiteY1" fmla="*/ 0 h 1324304"/>
              <a:gd name="connsiteX2" fmla="*/ 3100552 w 3142593"/>
              <a:gd name="connsiteY2" fmla="*/ 557049 h 1324304"/>
              <a:gd name="connsiteX3" fmla="*/ 3100552 w 3142593"/>
              <a:gd name="connsiteY3" fmla="*/ 557049 h 1324304"/>
              <a:gd name="connsiteX4" fmla="*/ 3100552 w 3142593"/>
              <a:gd name="connsiteY4" fmla="*/ 557049 h 1324304"/>
              <a:gd name="connsiteX5" fmla="*/ 3100552 w 3142593"/>
              <a:gd name="connsiteY5" fmla="*/ 557049 h 1324304"/>
              <a:gd name="connsiteX6" fmla="*/ 3142593 w 3142593"/>
              <a:gd name="connsiteY6" fmla="*/ 609600 h 1324304"/>
              <a:gd name="connsiteX0" fmla="*/ 0 w 3142593"/>
              <a:gd name="connsiteY0" fmla="*/ 1324304 h 1324304"/>
              <a:gd name="connsiteX1" fmla="*/ 1355835 w 3142593"/>
              <a:gd name="connsiteY1" fmla="*/ 0 h 1324304"/>
              <a:gd name="connsiteX2" fmla="*/ 3100552 w 3142593"/>
              <a:gd name="connsiteY2" fmla="*/ 557049 h 1324304"/>
              <a:gd name="connsiteX3" fmla="*/ 3100552 w 3142593"/>
              <a:gd name="connsiteY3" fmla="*/ 557049 h 1324304"/>
              <a:gd name="connsiteX4" fmla="*/ 3100552 w 3142593"/>
              <a:gd name="connsiteY4" fmla="*/ 557049 h 1324304"/>
              <a:gd name="connsiteX5" fmla="*/ 3100552 w 3142593"/>
              <a:gd name="connsiteY5" fmla="*/ 557049 h 1324304"/>
              <a:gd name="connsiteX6" fmla="*/ 3142593 w 3142593"/>
              <a:gd name="connsiteY6" fmla="*/ 609600 h 1324304"/>
              <a:gd name="connsiteX0" fmla="*/ 0 w 3100552"/>
              <a:gd name="connsiteY0" fmla="*/ 1324304 h 1324304"/>
              <a:gd name="connsiteX1" fmla="*/ 1355835 w 3100552"/>
              <a:gd name="connsiteY1" fmla="*/ 0 h 1324304"/>
              <a:gd name="connsiteX2" fmla="*/ 3100552 w 3100552"/>
              <a:gd name="connsiteY2" fmla="*/ 557049 h 1324304"/>
              <a:gd name="connsiteX3" fmla="*/ 3100552 w 3100552"/>
              <a:gd name="connsiteY3" fmla="*/ 557049 h 1324304"/>
              <a:gd name="connsiteX4" fmla="*/ 3100552 w 3100552"/>
              <a:gd name="connsiteY4" fmla="*/ 557049 h 1324304"/>
              <a:gd name="connsiteX5" fmla="*/ 3100552 w 3100552"/>
              <a:gd name="connsiteY5" fmla="*/ 557049 h 1324304"/>
              <a:gd name="connsiteX0" fmla="*/ 0 w 3100552"/>
              <a:gd name="connsiteY0" fmla="*/ 1324304 h 1324304"/>
              <a:gd name="connsiteX1" fmla="*/ 1355835 w 3100552"/>
              <a:gd name="connsiteY1" fmla="*/ 0 h 1324304"/>
              <a:gd name="connsiteX2" fmla="*/ 3100552 w 3100552"/>
              <a:gd name="connsiteY2" fmla="*/ 557049 h 1324304"/>
              <a:gd name="connsiteX3" fmla="*/ 3100552 w 3100552"/>
              <a:gd name="connsiteY3" fmla="*/ 557049 h 1324304"/>
              <a:gd name="connsiteX4" fmla="*/ 3100552 w 3100552"/>
              <a:gd name="connsiteY4" fmla="*/ 557049 h 1324304"/>
              <a:gd name="connsiteX0" fmla="*/ 0 w 3100552"/>
              <a:gd name="connsiteY0" fmla="*/ 1324304 h 1324304"/>
              <a:gd name="connsiteX1" fmla="*/ 1355835 w 3100552"/>
              <a:gd name="connsiteY1" fmla="*/ 0 h 1324304"/>
              <a:gd name="connsiteX2" fmla="*/ 3100552 w 3100552"/>
              <a:gd name="connsiteY2" fmla="*/ 557049 h 1324304"/>
              <a:gd name="connsiteX3" fmla="*/ 3100552 w 3100552"/>
              <a:gd name="connsiteY3" fmla="*/ 557049 h 1324304"/>
              <a:gd name="connsiteX0" fmla="*/ 0 w 3100552"/>
              <a:gd name="connsiteY0" fmla="*/ 1324304 h 1324304"/>
              <a:gd name="connsiteX1" fmla="*/ 1355835 w 3100552"/>
              <a:gd name="connsiteY1" fmla="*/ 0 h 1324304"/>
              <a:gd name="connsiteX2" fmla="*/ 3100552 w 3100552"/>
              <a:gd name="connsiteY2" fmla="*/ 557049 h 1324304"/>
              <a:gd name="connsiteX0" fmla="*/ 0 w 3226676"/>
              <a:gd name="connsiteY0" fmla="*/ 1324304 h 1324304"/>
              <a:gd name="connsiteX1" fmla="*/ 1355835 w 3226676"/>
              <a:gd name="connsiteY1" fmla="*/ 0 h 1324304"/>
              <a:gd name="connsiteX2" fmla="*/ 3226676 w 3226676"/>
              <a:gd name="connsiteY2" fmla="*/ 388883 h 1324304"/>
              <a:gd name="connsiteX0" fmla="*/ 0 w 3207965"/>
              <a:gd name="connsiteY0" fmla="*/ 1324304 h 1324304"/>
              <a:gd name="connsiteX1" fmla="*/ 1355835 w 3207965"/>
              <a:gd name="connsiteY1" fmla="*/ 0 h 1324304"/>
              <a:gd name="connsiteX2" fmla="*/ 3207965 w 3207965"/>
              <a:gd name="connsiteY2" fmla="*/ 179509 h 132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7965" h="1324304">
                <a:moveTo>
                  <a:pt x="0" y="1324304"/>
                </a:moveTo>
                <a:cubicBezTo>
                  <a:pt x="535152" y="778641"/>
                  <a:pt x="1028262" y="275021"/>
                  <a:pt x="1355835" y="0"/>
                </a:cubicBezTo>
                <a:cubicBezTo>
                  <a:pt x="1872594" y="239986"/>
                  <a:pt x="3207965" y="179509"/>
                  <a:pt x="3207965" y="179509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CD5B190-9204-E697-D559-3AD03EA40774}"/>
              </a:ext>
            </a:extLst>
          </p:cNvPr>
          <p:cNvSpPr/>
          <p:nvPr/>
        </p:nvSpPr>
        <p:spPr bwMode="auto">
          <a:xfrm>
            <a:off x="7149453" y="4766365"/>
            <a:ext cx="570897" cy="756261"/>
          </a:xfrm>
          <a:custGeom>
            <a:avLst/>
            <a:gdLst>
              <a:gd name="connsiteX0" fmla="*/ 515007 w 1338158"/>
              <a:gd name="connsiteY0" fmla="*/ 1955294 h 2010815"/>
              <a:gd name="connsiteX1" fmla="*/ 1250731 w 1338158"/>
              <a:gd name="connsiteY1" fmla="*/ 1850191 h 2010815"/>
              <a:gd name="connsiteX2" fmla="*/ 1250731 w 1338158"/>
              <a:gd name="connsiteY2" fmla="*/ 599460 h 2010815"/>
              <a:gd name="connsiteX3" fmla="*/ 588579 w 1338158"/>
              <a:gd name="connsiteY3" fmla="*/ 10881 h 2010815"/>
              <a:gd name="connsiteX4" fmla="*/ 0 w 1338158"/>
              <a:gd name="connsiteY4" fmla="*/ 273639 h 201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158" h="2010815">
                <a:moveTo>
                  <a:pt x="515007" y="1955294"/>
                </a:moveTo>
                <a:cubicBezTo>
                  <a:pt x="821558" y="2015728"/>
                  <a:pt x="1128110" y="2076163"/>
                  <a:pt x="1250731" y="1850191"/>
                </a:cubicBezTo>
                <a:cubicBezTo>
                  <a:pt x="1373352" y="1624219"/>
                  <a:pt x="1361090" y="906012"/>
                  <a:pt x="1250731" y="599460"/>
                </a:cubicBezTo>
                <a:cubicBezTo>
                  <a:pt x="1140372" y="292908"/>
                  <a:pt x="797034" y="65184"/>
                  <a:pt x="588579" y="10881"/>
                </a:cubicBezTo>
                <a:cubicBezTo>
                  <a:pt x="380124" y="-43422"/>
                  <a:pt x="190062" y="115108"/>
                  <a:pt x="0" y="273639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EE4711A-65A3-11EB-A2DC-3C112533185C}"/>
              </a:ext>
            </a:extLst>
          </p:cNvPr>
          <p:cNvSpPr/>
          <p:nvPr/>
        </p:nvSpPr>
        <p:spPr bwMode="auto">
          <a:xfrm>
            <a:off x="6597624" y="4425844"/>
            <a:ext cx="1467368" cy="1735787"/>
          </a:xfrm>
          <a:custGeom>
            <a:avLst/>
            <a:gdLst>
              <a:gd name="connsiteX0" fmla="*/ 63062 w 3258456"/>
              <a:gd name="connsiteY0" fmla="*/ 4288257 h 4624259"/>
              <a:gd name="connsiteX1" fmla="*/ 641131 w 3258456"/>
              <a:gd name="connsiteY1" fmla="*/ 4561526 h 4624259"/>
              <a:gd name="connsiteX2" fmla="*/ 3058510 w 3258456"/>
              <a:gd name="connsiteY2" fmla="*/ 3237223 h 4624259"/>
              <a:gd name="connsiteX3" fmla="*/ 2858813 w 3258456"/>
              <a:gd name="connsiteY3" fmla="*/ 252285 h 4624259"/>
              <a:gd name="connsiteX4" fmla="*/ 767255 w 3258456"/>
              <a:gd name="connsiteY4" fmla="*/ 315347 h 4624259"/>
              <a:gd name="connsiteX5" fmla="*/ 0 w 3258456"/>
              <a:gd name="connsiteY5" fmla="*/ 1576588 h 4624259"/>
              <a:gd name="connsiteX6" fmla="*/ 0 w 3258456"/>
              <a:gd name="connsiteY6" fmla="*/ 1576588 h 4624259"/>
              <a:gd name="connsiteX7" fmla="*/ 21020 w 3258456"/>
              <a:gd name="connsiteY7" fmla="*/ 1923430 h 4624259"/>
              <a:gd name="connsiteX0" fmla="*/ 63062 w 3258456"/>
              <a:gd name="connsiteY0" fmla="*/ 4288257 h 4624259"/>
              <a:gd name="connsiteX1" fmla="*/ 641131 w 3258456"/>
              <a:gd name="connsiteY1" fmla="*/ 4561526 h 4624259"/>
              <a:gd name="connsiteX2" fmla="*/ 3058510 w 3258456"/>
              <a:gd name="connsiteY2" fmla="*/ 3237223 h 4624259"/>
              <a:gd name="connsiteX3" fmla="*/ 2858813 w 3258456"/>
              <a:gd name="connsiteY3" fmla="*/ 252285 h 4624259"/>
              <a:gd name="connsiteX4" fmla="*/ 767255 w 3258456"/>
              <a:gd name="connsiteY4" fmla="*/ 315347 h 4624259"/>
              <a:gd name="connsiteX5" fmla="*/ 0 w 3258456"/>
              <a:gd name="connsiteY5" fmla="*/ 1576588 h 4624259"/>
              <a:gd name="connsiteX6" fmla="*/ 21020 w 3258456"/>
              <a:gd name="connsiteY6" fmla="*/ 1923430 h 4624259"/>
              <a:gd name="connsiteX0" fmla="*/ 244053 w 3439447"/>
              <a:gd name="connsiteY0" fmla="*/ 4279265 h 4615267"/>
              <a:gd name="connsiteX1" fmla="*/ 822122 w 3439447"/>
              <a:gd name="connsiteY1" fmla="*/ 4552534 h 4615267"/>
              <a:gd name="connsiteX2" fmla="*/ 3239501 w 3439447"/>
              <a:gd name="connsiteY2" fmla="*/ 3228231 h 4615267"/>
              <a:gd name="connsiteX3" fmla="*/ 3039804 w 3439447"/>
              <a:gd name="connsiteY3" fmla="*/ 243293 h 4615267"/>
              <a:gd name="connsiteX4" fmla="*/ 948246 w 3439447"/>
              <a:gd name="connsiteY4" fmla="*/ 306355 h 4615267"/>
              <a:gd name="connsiteX5" fmla="*/ 0 w 3439447"/>
              <a:gd name="connsiteY5" fmla="*/ 1362288 h 4615267"/>
              <a:gd name="connsiteX6" fmla="*/ 202011 w 3439447"/>
              <a:gd name="connsiteY6" fmla="*/ 1914438 h 4615267"/>
              <a:gd name="connsiteX0" fmla="*/ 244053 w 3439447"/>
              <a:gd name="connsiteY0" fmla="*/ 4279265 h 4615267"/>
              <a:gd name="connsiteX1" fmla="*/ 822122 w 3439447"/>
              <a:gd name="connsiteY1" fmla="*/ 4552534 h 4615267"/>
              <a:gd name="connsiteX2" fmla="*/ 3239501 w 3439447"/>
              <a:gd name="connsiteY2" fmla="*/ 3228231 h 4615267"/>
              <a:gd name="connsiteX3" fmla="*/ 3039804 w 3439447"/>
              <a:gd name="connsiteY3" fmla="*/ 243293 h 4615267"/>
              <a:gd name="connsiteX4" fmla="*/ 948246 w 3439447"/>
              <a:gd name="connsiteY4" fmla="*/ 306355 h 4615267"/>
              <a:gd name="connsiteX5" fmla="*/ 0 w 3439447"/>
              <a:gd name="connsiteY5" fmla="*/ 1362288 h 4615267"/>
              <a:gd name="connsiteX6" fmla="*/ 1969 w 3439447"/>
              <a:gd name="connsiteY6" fmla="*/ 1946855 h 461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47" h="4615267">
                <a:moveTo>
                  <a:pt x="244053" y="4279265"/>
                </a:moveTo>
                <a:cubicBezTo>
                  <a:pt x="283467" y="4503485"/>
                  <a:pt x="322881" y="4727706"/>
                  <a:pt x="822122" y="4552534"/>
                </a:cubicBezTo>
                <a:cubicBezTo>
                  <a:pt x="1321363" y="4377362"/>
                  <a:pt x="2869887" y="3946438"/>
                  <a:pt x="3239501" y="3228231"/>
                </a:cubicBezTo>
                <a:cubicBezTo>
                  <a:pt x="3609115" y="2510024"/>
                  <a:pt x="3421680" y="730272"/>
                  <a:pt x="3039804" y="243293"/>
                </a:cubicBezTo>
                <a:cubicBezTo>
                  <a:pt x="2657928" y="-243686"/>
                  <a:pt x="1454880" y="119856"/>
                  <a:pt x="948246" y="306355"/>
                </a:cubicBezTo>
                <a:cubicBezTo>
                  <a:pt x="441612" y="492854"/>
                  <a:pt x="0" y="1362288"/>
                  <a:pt x="0" y="1362288"/>
                </a:cubicBezTo>
                <a:cubicBezTo>
                  <a:pt x="656" y="1557144"/>
                  <a:pt x="1313" y="1751999"/>
                  <a:pt x="1969" y="1946855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23" name="AutoShape 9">
            <a:extLst>
              <a:ext uri="{FF2B5EF4-FFF2-40B4-BE49-F238E27FC236}">
                <a16:creationId xmlns:a16="http://schemas.microsoft.com/office/drawing/2014/main" id="{5D4E093C-CA0E-C5CF-4F13-1799616DBC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07185" y="5272688"/>
            <a:ext cx="323938" cy="7016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A867028-E826-9992-3963-E1F79D1D757B}"/>
              </a:ext>
            </a:extLst>
          </p:cNvPr>
          <p:cNvSpPr/>
          <p:nvPr/>
        </p:nvSpPr>
        <p:spPr bwMode="auto">
          <a:xfrm>
            <a:off x="5514827" y="5235051"/>
            <a:ext cx="971254" cy="109214"/>
          </a:xfrm>
          <a:custGeom>
            <a:avLst/>
            <a:gdLst>
              <a:gd name="connsiteX0" fmla="*/ 971254 w 971254"/>
              <a:gd name="connsiteY0" fmla="*/ 109214 h 109214"/>
              <a:gd name="connsiteX1" fmla="*/ 450093 w 971254"/>
              <a:gd name="connsiteY1" fmla="*/ 244 h 109214"/>
              <a:gd name="connsiteX2" fmla="*/ 0 w 971254"/>
              <a:gd name="connsiteY2" fmla="*/ 85525 h 10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254" h="109214">
                <a:moveTo>
                  <a:pt x="971254" y="109214"/>
                </a:moveTo>
                <a:cubicBezTo>
                  <a:pt x="791611" y="56703"/>
                  <a:pt x="611969" y="4192"/>
                  <a:pt x="450093" y="244"/>
                </a:cubicBezTo>
                <a:cubicBezTo>
                  <a:pt x="288217" y="-3704"/>
                  <a:pt x="144108" y="40910"/>
                  <a:pt x="0" y="85525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418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  <p:bldP spid="21" grpId="0" animBg="1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8763000" cy="135798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+mj-lt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Eulerian Path/Cycle(G):</a:t>
            </a:r>
            <a:r>
              <a:rPr lang="en-CA" dirty="0">
                <a:solidFill>
                  <a:srgbClr val="E6E6E5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  <a:t>Does G contain a path/cycle</a:t>
            </a:r>
            <a:b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  <a:t>  that visits each edge exactly once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en-CA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C6572-9ED1-ADD3-0751-09BA509D47D3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Eulerian Path/Cycle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023F928C-5772-D655-45F9-9901902BAE26}"/>
              </a:ext>
            </a:extLst>
          </p:cNvPr>
          <p:cNvSpPr txBox="1">
            <a:spLocks/>
          </p:cNvSpPr>
          <p:nvPr/>
        </p:nvSpPr>
        <p:spPr>
          <a:xfrm>
            <a:off x="152400" y="1676400"/>
            <a:ext cx="8976360" cy="1180436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IN" kern="0" dirty="0">
                <a:solidFill>
                  <a:schemeClr val="tx2"/>
                </a:solidFill>
              </a:rPr>
              <a:t>Algorithm:  Case every vertex has even degree</a:t>
            </a:r>
            <a:r>
              <a:rPr lang="en-IN" kern="0" dirty="0">
                <a:solidFill>
                  <a:schemeClr val="tx2"/>
                </a:solidFill>
                <a:sym typeface="Wingdings" panose="05000000000000000000" pitchFamily="2" charset="2"/>
              </a:rPr>
              <a:t>  Eulerian Cycle</a:t>
            </a:r>
            <a:endParaRPr lang="en-IN" kern="0" dirty="0">
              <a:solidFill>
                <a:schemeClr val="tx2"/>
              </a:solidFill>
            </a:endParaRPr>
          </a:p>
          <a:p>
            <a:r>
              <a:rPr lang="en-IN" kern="0" dirty="0"/>
              <a:t>Just keep walking, taking an edge never seen before.</a:t>
            </a:r>
          </a:p>
          <a:p>
            <a:r>
              <a:rPr lang="en-IN" kern="0" dirty="0"/>
              <a:t>The node you started on is the only node you can end on.</a:t>
            </a:r>
          </a:p>
          <a:p>
            <a:pPr lvl="1"/>
            <a:r>
              <a:rPr lang="en-IN" kern="0" dirty="0"/>
              <a:t>You left it  (using up 1 edge)</a:t>
            </a:r>
          </a:p>
          <a:p>
            <a:pPr lvl="1"/>
            <a:r>
              <a:rPr lang="en-IN" kern="0" dirty="0"/>
              <a:t>Later it enters u again &amp; leaves  (using up 2 edges)</a:t>
            </a:r>
          </a:p>
          <a:p>
            <a:pPr lvl="1"/>
            <a:r>
              <a:rPr lang="en-IN" kern="0" dirty="0"/>
              <a:t>Later it enters u again &amp; leaves  (using up 2 edges)</a:t>
            </a:r>
          </a:p>
          <a:p>
            <a:pPr lvl="1"/>
            <a:r>
              <a:rPr lang="en-IN" kern="0" dirty="0"/>
              <a:t>Having an even number of edges,</a:t>
            </a:r>
            <a:br>
              <a:rPr lang="en-IN" kern="0" dirty="0"/>
            </a:br>
            <a:r>
              <a:rPr lang="en-IN" kern="0" dirty="0"/>
              <a:t>  there is always an edge to arrive back with and end.</a:t>
            </a:r>
          </a:p>
          <a:p>
            <a:pPr marL="0" indent="0">
              <a:buNone/>
            </a:pPr>
            <a:endParaRPr lang="en-IN" kern="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4C9E409-D300-9579-9C69-12799EFD041D}"/>
              </a:ext>
            </a:extLst>
          </p:cNvPr>
          <p:cNvSpPr/>
          <p:nvPr/>
        </p:nvSpPr>
        <p:spPr bwMode="auto">
          <a:xfrm>
            <a:off x="1388212" y="6211392"/>
            <a:ext cx="798155" cy="146258"/>
          </a:xfrm>
          <a:custGeom>
            <a:avLst/>
            <a:gdLst>
              <a:gd name="connsiteX0" fmla="*/ 0 w 3142593"/>
              <a:gd name="connsiteY0" fmla="*/ 1340215 h 1340215"/>
              <a:gd name="connsiteX1" fmla="*/ 1355835 w 3142593"/>
              <a:gd name="connsiteY1" fmla="*/ 15911 h 1340215"/>
              <a:gd name="connsiteX2" fmla="*/ 3100552 w 3142593"/>
              <a:gd name="connsiteY2" fmla="*/ 572960 h 1340215"/>
              <a:gd name="connsiteX3" fmla="*/ 3100552 w 3142593"/>
              <a:gd name="connsiteY3" fmla="*/ 572960 h 1340215"/>
              <a:gd name="connsiteX4" fmla="*/ 3100552 w 3142593"/>
              <a:gd name="connsiteY4" fmla="*/ 572960 h 1340215"/>
              <a:gd name="connsiteX5" fmla="*/ 3100552 w 3142593"/>
              <a:gd name="connsiteY5" fmla="*/ 572960 h 1340215"/>
              <a:gd name="connsiteX6" fmla="*/ 3142593 w 3142593"/>
              <a:gd name="connsiteY6" fmla="*/ 625511 h 1340215"/>
              <a:gd name="connsiteX0" fmla="*/ 0 w 3142593"/>
              <a:gd name="connsiteY0" fmla="*/ 1340215 h 1340215"/>
              <a:gd name="connsiteX1" fmla="*/ 1355835 w 3142593"/>
              <a:gd name="connsiteY1" fmla="*/ 15911 h 1340215"/>
              <a:gd name="connsiteX2" fmla="*/ 3100552 w 3142593"/>
              <a:gd name="connsiteY2" fmla="*/ 572960 h 1340215"/>
              <a:gd name="connsiteX3" fmla="*/ 3100552 w 3142593"/>
              <a:gd name="connsiteY3" fmla="*/ 572960 h 1340215"/>
              <a:gd name="connsiteX4" fmla="*/ 3100552 w 3142593"/>
              <a:gd name="connsiteY4" fmla="*/ 572960 h 1340215"/>
              <a:gd name="connsiteX5" fmla="*/ 3100552 w 3142593"/>
              <a:gd name="connsiteY5" fmla="*/ 572960 h 1340215"/>
              <a:gd name="connsiteX6" fmla="*/ 3142593 w 3142593"/>
              <a:gd name="connsiteY6" fmla="*/ 625511 h 1340215"/>
              <a:gd name="connsiteX0" fmla="*/ 0 w 3142593"/>
              <a:gd name="connsiteY0" fmla="*/ 1324304 h 1324304"/>
              <a:gd name="connsiteX1" fmla="*/ 1355835 w 3142593"/>
              <a:gd name="connsiteY1" fmla="*/ 0 h 1324304"/>
              <a:gd name="connsiteX2" fmla="*/ 3100552 w 3142593"/>
              <a:gd name="connsiteY2" fmla="*/ 557049 h 1324304"/>
              <a:gd name="connsiteX3" fmla="*/ 3100552 w 3142593"/>
              <a:gd name="connsiteY3" fmla="*/ 557049 h 1324304"/>
              <a:gd name="connsiteX4" fmla="*/ 3100552 w 3142593"/>
              <a:gd name="connsiteY4" fmla="*/ 557049 h 1324304"/>
              <a:gd name="connsiteX5" fmla="*/ 3100552 w 3142593"/>
              <a:gd name="connsiteY5" fmla="*/ 557049 h 1324304"/>
              <a:gd name="connsiteX6" fmla="*/ 3142593 w 3142593"/>
              <a:gd name="connsiteY6" fmla="*/ 609600 h 1324304"/>
              <a:gd name="connsiteX0" fmla="*/ 0 w 3142593"/>
              <a:gd name="connsiteY0" fmla="*/ 1324304 h 1324304"/>
              <a:gd name="connsiteX1" fmla="*/ 1355835 w 3142593"/>
              <a:gd name="connsiteY1" fmla="*/ 0 h 1324304"/>
              <a:gd name="connsiteX2" fmla="*/ 3100552 w 3142593"/>
              <a:gd name="connsiteY2" fmla="*/ 557049 h 1324304"/>
              <a:gd name="connsiteX3" fmla="*/ 3100552 w 3142593"/>
              <a:gd name="connsiteY3" fmla="*/ 557049 h 1324304"/>
              <a:gd name="connsiteX4" fmla="*/ 3100552 w 3142593"/>
              <a:gd name="connsiteY4" fmla="*/ 557049 h 1324304"/>
              <a:gd name="connsiteX5" fmla="*/ 3100552 w 3142593"/>
              <a:gd name="connsiteY5" fmla="*/ 557049 h 1324304"/>
              <a:gd name="connsiteX6" fmla="*/ 3142593 w 3142593"/>
              <a:gd name="connsiteY6" fmla="*/ 609600 h 1324304"/>
              <a:gd name="connsiteX0" fmla="*/ 0 w 3142593"/>
              <a:gd name="connsiteY0" fmla="*/ 1324304 h 1324304"/>
              <a:gd name="connsiteX1" fmla="*/ 1355835 w 3142593"/>
              <a:gd name="connsiteY1" fmla="*/ 0 h 1324304"/>
              <a:gd name="connsiteX2" fmla="*/ 3100552 w 3142593"/>
              <a:gd name="connsiteY2" fmla="*/ 557049 h 1324304"/>
              <a:gd name="connsiteX3" fmla="*/ 3100552 w 3142593"/>
              <a:gd name="connsiteY3" fmla="*/ 557049 h 1324304"/>
              <a:gd name="connsiteX4" fmla="*/ 3100552 w 3142593"/>
              <a:gd name="connsiteY4" fmla="*/ 557049 h 1324304"/>
              <a:gd name="connsiteX5" fmla="*/ 3100552 w 3142593"/>
              <a:gd name="connsiteY5" fmla="*/ 557049 h 1324304"/>
              <a:gd name="connsiteX6" fmla="*/ 3142593 w 3142593"/>
              <a:gd name="connsiteY6" fmla="*/ 609600 h 1324304"/>
              <a:gd name="connsiteX0" fmla="*/ 0 w 3100552"/>
              <a:gd name="connsiteY0" fmla="*/ 1324304 h 1324304"/>
              <a:gd name="connsiteX1" fmla="*/ 1355835 w 3100552"/>
              <a:gd name="connsiteY1" fmla="*/ 0 h 1324304"/>
              <a:gd name="connsiteX2" fmla="*/ 3100552 w 3100552"/>
              <a:gd name="connsiteY2" fmla="*/ 557049 h 1324304"/>
              <a:gd name="connsiteX3" fmla="*/ 3100552 w 3100552"/>
              <a:gd name="connsiteY3" fmla="*/ 557049 h 1324304"/>
              <a:gd name="connsiteX4" fmla="*/ 3100552 w 3100552"/>
              <a:gd name="connsiteY4" fmla="*/ 557049 h 1324304"/>
              <a:gd name="connsiteX5" fmla="*/ 3100552 w 3100552"/>
              <a:gd name="connsiteY5" fmla="*/ 557049 h 1324304"/>
              <a:gd name="connsiteX0" fmla="*/ 0 w 3100552"/>
              <a:gd name="connsiteY0" fmla="*/ 1324304 h 1324304"/>
              <a:gd name="connsiteX1" fmla="*/ 1355835 w 3100552"/>
              <a:gd name="connsiteY1" fmla="*/ 0 h 1324304"/>
              <a:gd name="connsiteX2" fmla="*/ 3100552 w 3100552"/>
              <a:gd name="connsiteY2" fmla="*/ 557049 h 1324304"/>
              <a:gd name="connsiteX3" fmla="*/ 3100552 w 3100552"/>
              <a:gd name="connsiteY3" fmla="*/ 557049 h 1324304"/>
              <a:gd name="connsiteX4" fmla="*/ 3100552 w 3100552"/>
              <a:gd name="connsiteY4" fmla="*/ 557049 h 1324304"/>
              <a:gd name="connsiteX0" fmla="*/ 0 w 3100552"/>
              <a:gd name="connsiteY0" fmla="*/ 1324304 h 1324304"/>
              <a:gd name="connsiteX1" fmla="*/ 1355835 w 3100552"/>
              <a:gd name="connsiteY1" fmla="*/ 0 h 1324304"/>
              <a:gd name="connsiteX2" fmla="*/ 3100552 w 3100552"/>
              <a:gd name="connsiteY2" fmla="*/ 557049 h 1324304"/>
              <a:gd name="connsiteX3" fmla="*/ 3100552 w 3100552"/>
              <a:gd name="connsiteY3" fmla="*/ 557049 h 1324304"/>
              <a:gd name="connsiteX0" fmla="*/ 0 w 3100552"/>
              <a:gd name="connsiteY0" fmla="*/ 1324304 h 1324304"/>
              <a:gd name="connsiteX1" fmla="*/ 1355835 w 3100552"/>
              <a:gd name="connsiteY1" fmla="*/ 0 h 1324304"/>
              <a:gd name="connsiteX2" fmla="*/ 3100552 w 3100552"/>
              <a:gd name="connsiteY2" fmla="*/ 557049 h 1324304"/>
              <a:gd name="connsiteX0" fmla="*/ 0 w 3226676"/>
              <a:gd name="connsiteY0" fmla="*/ 1324304 h 1324304"/>
              <a:gd name="connsiteX1" fmla="*/ 1355835 w 3226676"/>
              <a:gd name="connsiteY1" fmla="*/ 0 h 1324304"/>
              <a:gd name="connsiteX2" fmla="*/ 3226676 w 3226676"/>
              <a:gd name="connsiteY2" fmla="*/ 388883 h 1324304"/>
              <a:gd name="connsiteX0" fmla="*/ -1 w 1870840"/>
              <a:gd name="connsiteY0" fmla="*/ 0 h 388884"/>
              <a:gd name="connsiteX1" fmla="*/ 1870840 w 1870840"/>
              <a:gd name="connsiteY1" fmla="*/ 388883 h 388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70840" h="388884">
                <a:moveTo>
                  <a:pt x="-1" y="0"/>
                </a:moveTo>
                <a:cubicBezTo>
                  <a:pt x="516758" y="239986"/>
                  <a:pt x="1870840" y="388883"/>
                  <a:pt x="1870840" y="388883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BEA7AD5-D04E-DB92-3EB3-F47F31E20CB3}"/>
              </a:ext>
            </a:extLst>
          </p:cNvPr>
          <p:cNvGrpSpPr/>
          <p:nvPr/>
        </p:nvGrpSpPr>
        <p:grpSpPr>
          <a:xfrm>
            <a:off x="1065362" y="5878093"/>
            <a:ext cx="748901" cy="630487"/>
            <a:chOff x="6275389" y="5046137"/>
            <a:chExt cx="748901" cy="630487"/>
          </a:xfrm>
        </p:grpSpPr>
        <p:cxnSp>
          <p:nvCxnSpPr>
            <p:cNvPr id="12" name="AutoShape 9">
              <a:extLst>
                <a:ext uri="{FF2B5EF4-FFF2-40B4-BE49-F238E27FC236}">
                  <a16:creationId xmlns:a16="http://schemas.microsoft.com/office/drawing/2014/main" id="{0B183059-BE30-DAEA-4F42-FBEFDEBEB9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275389" y="5397451"/>
              <a:ext cx="251946" cy="20209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D2820DFD-1D85-53FE-6747-FC9D2E9D0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6406" y="5275405"/>
              <a:ext cx="195055" cy="17195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 dirty="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cxnSp>
          <p:nvCxnSpPr>
            <p:cNvPr id="14" name="AutoShape 9">
              <a:extLst>
                <a:ext uri="{FF2B5EF4-FFF2-40B4-BE49-F238E27FC236}">
                  <a16:creationId xmlns:a16="http://schemas.microsoft.com/office/drawing/2014/main" id="{6A8D8023-D7EC-2816-B235-3A5D35EDB11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684992" y="5119265"/>
              <a:ext cx="251946" cy="20209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9">
              <a:extLst>
                <a:ext uri="{FF2B5EF4-FFF2-40B4-BE49-F238E27FC236}">
                  <a16:creationId xmlns:a16="http://schemas.microsoft.com/office/drawing/2014/main" id="{5EB30340-315C-405B-FC41-412FD24C20A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29290" y="5430714"/>
              <a:ext cx="5658" cy="24591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9">
              <a:extLst>
                <a:ext uri="{FF2B5EF4-FFF2-40B4-BE49-F238E27FC236}">
                  <a16:creationId xmlns:a16="http://schemas.microsoft.com/office/drawing/2014/main" id="{ED2EEA69-6073-9D3B-8134-9137D29B09A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95041" y="5046137"/>
              <a:ext cx="5658" cy="24591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9">
              <a:extLst>
                <a:ext uri="{FF2B5EF4-FFF2-40B4-BE49-F238E27FC236}">
                  <a16:creationId xmlns:a16="http://schemas.microsoft.com/office/drawing/2014/main" id="{1CED3A83-B43A-9A67-06C7-A412E728BC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00352" y="5387706"/>
              <a:ext cx="323938" cy="7016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4E588AD-4D1B-7A94-9EE6-69937A07FD13}"/>
              </a:ext>
            </a:extLst>
          </p:cNvPr>
          <p:cNvSpPr/>
          <p:nvPr/>
        </p:nvSpPr>
        <p:spPr bwMode="auto">
          <a:xfrm rot="18718595">
            <a:off x="1092239" y="6007332"/>
            <a:ext cx="1206505" cy="564987"/>
          </a:xfrm>
          <a:custGeom>
            <a:avLst/>
            <a:gdLst>
              <a:gd name="connsiteX0" fmla="*/ 0 w 3142593"/>
              <a:gd name="connsiteY0" fmla="*/ 1340215 h 1340215"/>
              <a:gd name="connsiteX1" fmla="*/ 1355835 w 3142593"/>
              <a:gd name="connsiteY1" fmla="*/ 15911 h 1340215"/>
              <a:gd name="connsiteX2" fmla="*/ 3100552 w 3142593"/>
              <a:gd name="connsiteY2" fmla="*/ 572960 h 1340215"/>
              <a:gd name="connsiteX3" fmla="*/ 3100552 w 3142593"/>
              <a:gd name="connsiteY3" fmla="*/ 572960 h 1340215"/>
              <a:gd name="connsiteX4" fmla="*/ 3100552 w 3142593"/>
              <a:gd name="connsiteY4" fmla="*/ 572960 h 1340215"/>
              <a:gd name="connsiteX5" fmla="*/ 3100552 w 3142593"/>
              <a:gd name="connsiteY5" fmla="*/ 572960 h 1340215"/>
              <a:gd name="connsiteX6" fmla="*/ 3142593 w 3142593"/>
              <a:gd name="connsiteY6" fmla="*/ 625511 h 1340215"/>
              <a:gd name="connsiteX0" fmla="*/ 0 w 3142593"/>
              <a:gd name="connsiteY0" fmla="*/ 1340215 h 1340215"/>
              <a:gd name="connsiteX1" fmla="*/ 1355835 w 3142593"/>
              <a:gd name="connsiteY1" fmla="*/ 15911 h 1340215"/>
              <a:gd name="connsiteX2" fmla="*/ 3100552 w 3142593"/>
              <a:gd name="connsiteY2" fmla="*/ 572960 h 1340215"/>
              <a:gd name="connsiteX3" fmla="*/ 3100552 w 3142593"/>
              <a:gd name="connsiteY3" fmla="*/ 572960 h 1340215"/>
              <a:gd name="connsiteX4" fmla="*/ 3100552 w 3142593"/>
              <a:gd name="connsiteY4" fmla="*/ 572960 h 1340215"/>
              <a:gd name="connsiteX5" fmla="*/ 3100552 w 3142593"/>
              <a:gd name="connsiteY5" fmla="*/ 572960 h 1340215"/>
              <a:gd name="connsiteX6" fmla="*/ 3142593 w 3142593"/>
              <a:gd name="connsiteY6" fmla="*/ 625511 h 1340215"/>
              <a:gd name="connsiteX0" fmla="*/ 0 w 3142593"/>
              <a:gd name="connsiteY0" fmla="*/ 1324304 h 1324304"/>
              <a:gd name="connsiteX1" fmla="*/ 1355835 w 3142593"/>
              <a:gd name="connsiteY1" fmla="*/ 0 h 1324304"/>
              <a:gd name="connsiteX2" fmla="*/ 3100552 w 3142593"/>
              <a:gd name="connsiteY2" fmla="*/ 557049 h 1324304"/>
              <a:gd name="connsiteX3" fmla="*/ 3100552 w 3142593"/>
              <a:gd name="connsiteY3" fmla="*/ 557049 h 1324304"/>
              <a:gd name="connsiteX4" fmla="*/ 3100552 w 3142593"/>
              <a:gd name="connsiteY4" fmla="*/ 557049 h 1324304"/>
              <a:gd name="connsiteX5" fmla="*/ 3100552 w 3142593"/>
              <a:gd name="connsiteY5" fmla="*/ 557049 h 1324304"/>
              <a:gd name="connsiteX6" fmla="*/ 3142593 w 3142593"/>
              <a:gd name="connsiteY6" fmla="*/ 609600 h 1324304"/>
              <a:gd name="connsiteX0" fmla="*/ 0 w 3142593"/>
              <a:gd name="connsiteY0" fmla="*/ 1324304 h 1324304"/>
              <a:gd name="connsiteX1" fmla="*/ 1355835 w 3142593"/>
              <a:gd name="connsiteY1" fmla="*/ 0 h 1324304"/>
              <a:gd name="connsiteX2" fmla="*/ 3100552 w 3142593"/>
              <a:gd name="connsiteY2" fmla="*/ 557049 h 1324304"/>
              <a:gd name="connsiteX3" fmla="*/ 3100552 w 3142593"/>
              <a:gd name="connsiteY3" fmla="*/ 557049 h 1324304"/>
              <a:gd name="connsiteX4" fmla="*/ 3100552 w 3142593"/>
              <a:gd name="connsiteY4" fmla="*/ 557049 h 1324304"/>
              <a:gd name="connsiteX5" fmla="*/ 3100552 w 3142593"/>
              <a:gd name="connsiteY5" fmla="*/ 557049 h 1324304"/>
              <a:gd name="connsiteX6" fmla="*/ 3142593 w 3142593"/>
              <a:gd name="connsiteY6" fmla="*/ 609600 h 1324304"/>
              <a:gd name="connsiteX0" fmla="*/ 0 w 3142593"/>
              <a:gd name="connsiteY0" fmla="*/ 1324304 h 1324304"/>
              <a:gd name="connsiteX1" fmla="*/ 1355835 w 3142593"/>
              <a:gd name="connsiteY1" fmla="*/ 0 h 1324304"/>
              <a:gd name="connsiteX2" fmla="*/ 3100552 w 3142593"/>
              <a:gd name="connsiteY2" fmla="*/ 557049 h 1324304"/>
              <a:gd name="connsiteX3" fmla="*/ 3100552 w 3142593"/>
              <a:gd name="connsiteY3" fmla="*/ 557049 h 1324304"/>
              <a:gd name="connsiteX4" fmla="*/ 3100552 w 3142593"/>
              <a:gd name="connsiteY4" fmla="*/ 557049 h 1324304"/>
              <a:gd name="connsiteX5" fmla="*/ 3100552 w 3142593"/>
              <a:gd name="connsiteY5" fmla="*/ 557049 h 1324304"/>
              <a:gd name="connsiteX6" fmla="*/ 3142593 w 3142593"/>
              <a:gd name="connsiteY6" fmla="*/ 609600 h 1324304"/>
              <a:gd name="connsiteX0" fmla="*/ 0 w 3100552"/>
              <a:gd name="connsiteY0" fmla="*/ 1324304 h 1324304"/>
              <a:gd name="connsiteX1" fmla="*/ 1355835 w 3100552"/>
              <a:gd name="connsiteY1" fmla="*/ 0 h 1324304"/>
              <a:gd name="connsiteX2" fmla="*/ 3100552 w 3100552"/>
              <a:gd name="connsiteY2" fmla="*/ 557049 h 1324304"/>
              <a:gd name="connsiteX3" fmla="*/ 3100552 w 3100552"/>
              <a:gd name="connsiteY3" fmla="*/ 557049 h 1324304"/>
              <a:gd name="connsiteX4" fmla="*/ 3100552 w 3100552"/>
              <a:gd name="connsiteY4" fmla="*/ 557049 h 1324304"/>
              <a:gd name="connsiteX5" fmla="*/ 3100552 w 3100552"/>
              <a:gd name="connsiteY5" fmla="*/ 557049 h 1324304"/>
              <a:gd name="connsiteX0" fmla="*/ 0 w 3100552"/>
              <a:gd name="connsiteY0" fmla="*/ 1324304 h 1324304"/>
              <a:gd name="connsiteX1" fmla="*/ 1355835 w 3100552"/>
              <a:gd name="connsiteY1" fmla="*/ 0 h 1324304"/>
              <a:gd name="connsiteX2" fmla="*/ 3100552 w 3100552"/>
              <a:gd name="connsiteY2" fmla="*/ 557049 h 1324304"/>
              <a:gd name="connsiteX3" fmla="*/ 3100552 w 3100552"/>
              <a:gd name="connsiteY3" fmla="*/ 557049 h 1324304"/>
              <a:gd name="connsiteX4" fmla="*/ 3100552 w 3100552"/>
              <a:gd name="connsiteY4" fmla="*/ 557049 h 1324304"/>
              <a:gd name="connsiteX0" fmla="*/ 0 w 3100552"/>
              <a:gd name="connsiteY0" fmla="*/ 1324304 h 1324304"/>
              <a:gd name="connsiteX1" fmla="*/ 1355835 w 3100552"/>
              <a:gd name="connsiteY1" fmla="*/ 0 h 1324304"/>
              <a:gd name="connsiteX2" fmla="*/ 3100552 w 3100552"/>
              <a:gd name="connsiteY2" fmla="*/ 557049 h 1324304"/>
              <a:gd name="connsiteX3" fmla="*/ 3100552 w 3100552"/>
              <a:gd name="connsiteY3" fmla="*/ 557049 h 1324304"/>
              <a:gd name="connsiteX0" fmla="*/ 0 w 3100552"/>
              <a:gd name="connsiteY0" fmla="*/ 1324304 h 1324304"/>
              <a:gd name="connsiteX1" fmla="*/ 1355835 w 3100552"/>
              <a:gd name="connsiteY1" fmla="*/ 0 h 1324304"/>
              <a:gd name="connsiteX2" fmla="*/ 3100552 w 3100552"/>
              <a:gd name="connsiteY2" fmla="*/ 557049 h 1324304"/>
              <a:gd name="connsiteX0" fmla="*/ 0 w 3226676"/>
              <a:gd name="connsiteY0" fmla="*/ 1324304 h 1324304"/>
              <a:gd name="connsiteX1" fmla="*/ 1355835 w 3226676"/>
              <a:gd name="connsiteY1" fmla="*/ 0 h 1324304"/>
              <a:gd name="connsiteX2" fmla="*/ 3226676 w 3226676"/>
              <a:gd name="connsiteY2" fmla="*/ 388883 h 1324304"/>
              <a:gd name="connsiteX0" fmla="*/ 0 w 3207965"/>
              <a:gd name="connsiteY0" fmla="*/ 1324304 h 1324304"/>
              <a:gd name="connsiteX1" fmla="*/ 1355835 w 3207965"/>
              <a:gd name="connsiteY1" fmla="*/ 0 h 1324304"/>
              <a:gd name="connsiteX2" fmla="*/ 3207965 w 3207965"/>
              <a:gd name="connsiteY2" fmla="*/ 179509 h 132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7965" h="1324304">
                <a:moveTo>
                  <a:pt x="0" y="1324304"/>
                </a:moveTo>
                <a:cubicBezTo>
                  <a:pt x="535152" y="778641"/>
                  <a:pt x="1028262" y="275021"/>
                  <a:pt x="1355835" y="0"/>
                </a:cubicBezTo>
                <a:cubicBezTo>
                  <a:pt x="1872594" y="239986"/>
                  <a:pt x="3207965" y="179509"/>
                  <a:pt x="3207965" y="179509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CD5B190-9204-E697-D559-3AD03EA40774}"/>
              </a:ext>
            </a:extLst>
          </p:cNvPr>
          <p:cNvSpPr/>
          <p:nvPr/>
        </p:nvSpPr>
        <p:spPr bwMode="auto">
          <a:xfrm>
            <a:off x="1939426" y="5598321"/>
            <a:ext cx="570897" cy="756261"/>
          </a:xfrm>
          <a:custGeom>
            <a:avLst/>
            <a:gdLst>
              <a:gd name="connsiteX0" fmla="*/ 515007 w 1338158"/>
              <a:gd name="connsiteY0" fmla="*/ 1955294 h 2010815"/>
              <a:gd name="connsiteX1" fmla="*/ 1250731 w 1338158"/>
              <a:gd name="connsiteY1" fmla="*/ 1850191 h 2010815"/>
              <a:gd name="connsiteX2" fmla="*/ 1250731 w 1338158"/>
              <a:gd name="connsiteY2" fmla="*/ 599460 h 2010815"/>
              <a:gd name="connsiteX3" fmla="*/ 588579 w 1338158"/>
              <a:gd name="connsiteY3" fmla="*/ 10881 h 2010815"/>
              <a:gd name="connsiteX4" fmla="*/ 0 w 1338158"/>
              <a:gd name="connsiteY4" fmla="*/ 273639 h 201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158" h="2010815">
                <a:moveTo>
                  <a:pt x="515007" y="1955294"/>
                </a:moveTo>
                <a:cubicBezTo>
                  <a:pt x="821558" y="2015728"/>
                  <a:pt x="1128110" y="2076163"/>
                  <a:pt x="1250731" y="1850191"/>
                </a:cubicBezTo>
                <a:cubicBezTo>
                  <a:pt x="1373352" y="1624219"/>
                  <a:pt x="1361090" y="906012"/>
                  <a:pt x="1250731" y="599460"/>
                </a:cubicBezTo>
                <a:cubicBezTo>
                  <a:pt x="1140372" y="292908"/>
                  <a:pt x="797034" y="65184"/>
                  <a:pt x="588579" y="10881"/>
                </a:cubicBezTo>
                <a:cubicBezTo>
                  <a:pt x="380124" y="-43422"/>
                  <a:pt x="190062" y="115108"/>
                  <a:pt x="0" y="273639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EE4711A-65A3-11EB-A2DC-3C112533185C}"/>
              </a:ext>
            </a:extLst>
          </p:cNvPr>
          <p:cNvSpPr/>
          <p:nvPr/>
        </p:nvSpPr>
        <p:spPr bwMode="auto">
          <a:xfrm>
            <a:off x="1387597" y="5257800"/>
            <a:ext cx="1467368" cy="1735787"/>
          </a:xfrm>
          <a:custGeom>
            <a:avLst/>
            <a:gdLst>
              <a:gd name="connsiteX0" fmla="*/ 63062 w 3258456"/>
              <a:gd name="connsiteY0" fmla="*/ 4288257 h 4624259"/>
              <a:gd name="connsiteX1" fmla="*/ 641131 w 3258456"/>
              <a:gd name="connsiteY1" fmla="*/ 4561526 h 4624259"/>
              <a:gd name="connsiteX2" fmla="*/ 3058510 w 3258456"/>
              <a:gd name="connsiteY2" fmla="*/ 3237223 h 4624259"/>
              <a:gd name="connsiteX3" fmla="*/ 2858813 w 3258456"/>
              <a:gd name="connsiteY3" fmla="*/ 252285 h 4624259"/>
              <a:gd name="connsiteX4" fmla="*/ 767255 w 3258456"/>
              <a:gd name="connsiteY4" fmla="*/ 315347 h 4624259"/>
              <a:gd name="connsiteX5" fmla="*/ 0 w 3258456"/>
              <a:gd name="connsiteY5" fmla="*/ 1576588 h 4624259"/>
              <a:gd name="connsiteX6" fmla="*/ 0 w 3258456"/>
              <a:gd name="connsiteY6" fmla="*/ 1576588 h 4624259"/>
              <a:gd name="connsiteX7" fmla="*/ 21020 w 3258456"/>
              <a:gd name="connsiteY7" fmla="*/ 1923430 h 4624259"/>
              <a:gd name="connsiteX0" fmla="*/ 63062 w 3258456"/>
              <a:gd name="connsiteY0" fmla="*/ 4288257 h 4624259"/>
              <a:gd name="connsiteX1" fmla="*/ 641131 w 3258456"/>
              <a:gd name="connsiteY1" fmla="*/ 4561526 h 4624259"/>
              <a:gd name="connsiteX2" fmla="*/ 3058510 w 3258456"/>
              <a:gd name="connsiteY2" fmla="*/ 3237223 h 4624259"/>
              <a:gd name="connsiteX3" fmla="*/ 2858813 w 3258456"/>
              <a:gd name="connsiteY3" fmla="*/ 252285 h 4624259"/>
              <a:gd name="connsiteX4" fmla="*/ 767255 w 3258456"/>
              <a:gd name="connsiteY4" fmla="*/ 315347 h 4624259"/>
              <a:gd name="connsiteX5" fmla="*/ 0 w 3258456"/>
              <a:gd name="connsiteY5" fmla="*/ 1576588 h 4624259"/>
              <a:gd name="connsiteX6" fmla="*/ 21020 w 3258456"/>
              <a:gd name="connsiteY6" fmla="*/ 1923430 h 4624259"/>
              <a:gd name="connsiteX0" fmla="*/ 244053 w 3439447"/>
              <a:gd name="connsiteY0" fmla="*/ 4279265 h 4615267"/>
              <a:gd name="connsiteX1" fmla="*/ 822122 w 3439447"/>
              <a:gd name="connsiteY1" fmla="*/ 4552534 h 4615267"/>
              <a:gd name="connsiteX2" fmla="*/ 3239501 w 3439447"/>
              <a:gd name="connsiteY2" fmla="*/ 3228231 h 4615267"/>
              <a:gd name="connsiteX3" fmla="*/ 3039804 w 3439447"/>
              <a:gd name="connsiteY3" fmla="*/ 243293 h 4615267"/>
              <a:gd name="connsiteX4" fmla="*/ 948246 w 3439447"/>
              <a:gd name="connsiteY4" fmla="*/ 306355 h 4615267"/>
              <a:gd name="connsiteX5" fmla="*/ 0 w 3439447"/>
              <a:gd name="connsiteY5" fmla="*/ 1362288 h 4615267"/>
              <a:gd name="connsiteX6" fmla="*/ 202011 w 3439447"/>
              <a:gd name="connsiteY6" fmla="*/ 1914438 h 4615267"/>
              <a:gd name="connsiteX0" fmla="*/ 244053 w 3439447"/>
              <a:gd name="connsiteY0" fmla="*/ 4279265 h 4615267"/>
              <a:gd name="connsiteX1" fmla="*/ 822122 w 3439447"/>
              <a:gd name="connsiteY1" fmla="*/ 4552534 h 4615267"/>
              <a:gd name="connsiteX2" fmla="*/ 3239501 w 3439447"/>
              <a:gd name="connsiteY2" fmla="*/ 3228231 h 4615267"/>
              <a:gd name="connsiteX3" fmla="*/ 3039804 w 3439447"/>
              <a:gd name="connsiteY3" fmla="*/ 243293 h 4615267"/>
              <a:gd name="connsiteX4" fmla="*/ 948246 w 3439447"/>
              <a:gd name="connsiteY4" fmla="*/ 306355 h 4615267"/>
              <a:gd name="connsiteX5" fmla="*/ 0 w 3439447"/>
              <a:gd name="connsiteY5" fmla="*/ 1362288 h 4615267"/>
              <a:gd name="connsiteX6" fmla="*/ 1969 w 3439447"/>
              <a:gd name="connsiteY6" fmla="*/ 1946855 h 4615267"/>
              <a:gd name="connsiteX0" fmla="*/ 244053 w 3439447"/>
              <a:gd name="connsiteY0" fmla="*/ 4279265 h 4615267"/>
              <a:gd name="connsiteX1" fmla="*/ 822122 w 3439447"/>
              <a:gd name="connsiteY1" fmla="*/ 4552534 h 4615267"/>
              <a:gd name="connsiteX2" fmla="*/ 3239501 w 3439447"/>
              <a:gd name="connsiteY2" fmla="*/ 3228231 h 4615267"/>
              <a:gd name="connsiteX3" fmla="*/ 3039804 w 3439447"/>
              <a:gd name="connsiteY3" fmla="*/ 243293 h 4615267"/>
              <a:gd name="connsiteX4" fmla="*/ 948246 w 3439447"/>
              <a:gd name="connsiteY4" fmla="*/ 306355 h 4615267"/>
              <a:gd name="connsiteX5" fmla="*/ 0 w 3439447"/>
              <a:gd name="connsiteY5" fmla="*/ 1362288 h 461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9447" h="4615267">
                <a:moveTo>
                  <a:pt x="244053" y="4279265"/>
                </a:moveTo>
                <a:cubicBezTo>
                  <a:pt x="283467" y="4503485"/>
                  <a:pt x="322881" y="4727706"/>
                  <a:pt x="822122" y="4552534"/>
                </a:cubicBezTo>
                <a:cubicBezTo>
                  <a:pt x="1321363" y="4377362"/>
                  <a:pt x="2869887" y="3946438"/>
                  <a:pt x="3239501" y="3228231"/>
                </a:cubicBezTo>
                <a:cubicBezTo>
                  <a:pt x="3609115" y="2510024"/>
                  <a:pt x="3421680" y="730272"/>
                  <a:pt x="3039804" y="243293"/>
                </a:cubicBezTo>
                <a:cubicBezTo>
                  <a:pt x="2657928" y="-243686"/>
                  <a:pt x="1454880" y="119856"/>
                  <a:pt x="948246" y="306355"/>
                </a:cubicBezTo>
                <a:cubicBezTo>
                  <a:pt x="441612" y="492854"/>
                  <a:pt x="0" y="1362288"/>
                  <a:pt x="0" y="1362288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23" name="AutoShape 9">
            <a:extLst>
              <a:ext uri="{FF2B5EF4-FFF2-40B4-BE49-F238E27FC236}">
                <a16:creationId xmlns:a16="http://schemas.microsoft.com/office/drawing/2014/main" id="{5D4E093C-CA0E-C5CF-4F13-1799616DBC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97158" y="6104644"/>
            <a:ext cx="323938" cy="7016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A867028-E826-9992-3963-E1F79D1D757B}"/>
              </a:ext>
            </a:extLst>
          </p:cNvPr>
          <p:cNvSpPr/>
          <p:nvPr/>
        </p:nvSpPr>
        <p:spPr bwMode="auto">
          <a:xfrm>
            <a:off x="304800" y="6067007"/>
            <a:ext cx="971254" cy="109214"/>
          </a:xfrm>
          <a:custGeom>
            <a:avLst/>
            <a:gdLst>
              <a:gd name="connsiteX0" fmla="*/ 971254 w 971254"/>
              <a:gd name="connsiteY0" fmla="*/ 109214 h 109214"/>
              <a:gd name="connsiteX1" fmla="*/ 450093 w 971254"/>
              <a:gd name="connsiteY1" fmla="*/ 244 h 109214"/>
              <a:gd name="connsiteX2" fmla="*/ 0 w 971254"/>
              <a:gd name="connsiteY2" fmla="*/ 85525 h 10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254" h="109214">
                <a:moveTo>
                  <a:pt x="971254" y="109214"/>
                </a:moveTo>
                <a:cubicBezTo>
                  <a:pt x="791611" y="56703"/>
                  <a:pt x="611969" y="4192"/>
                  <a:pt x="450093" y="244"/>
                </a:cubicBezTo>
                <a:cubicBezTo>
                  <a:pt x="288217" y="-3704"/>
                  <a:pt x="144108" y="40910"/>
                  <a:pt x="0" y="85525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7CDDEC7-E61E-115A-67D6-EDEEFC8E3DE7}"/>
              </a:ext>
            </a:extLst>
          </p:cNvPr>
          <p:cNvSpPr/>
          <p:nvPr/>
        </p:nvSpPr>
        <p:spPr bwMode="auto">
          <a:xfrm rot="8043620">
            <a:off x="876665" y="5972494"/>
            <a:ext cx="729870" cy="298239"/>
          </a:xfrm>
          <a:custGeom>
            <a:avLst/>
            <a:gdLst>
              <a:gd name="connsiteX0" fmla="*/ 0 w 3142593"/>
              <a:gd name="connsiteY0" fmla="*/ 1340215 h 1340215"/>
              <a:gd name="connsiteX1" fmla="*/ 1355835 w 3142593"/>
              <a:gd name="connsiteY1" fmla="*/ 15911 h 1340215"/>
              <a:gd name="connsiteX2" fmla="*/ 3100552 w 3142593"/>
              <a:gd name="connsiteY2" fmla="*/ 572960 h 1340215"/>
              <a:gd name="connsiteX3" fmla="*/ 3100552 w 3142593"/>
              <a:gd name="connsiteY3" fmla="*/ 572960 h 1340215"/>
              <a:gd name="connsiteX4" fmla="*/ 3100552 w 3142593"/>
              <a:gd name="connsiteY4" fmla="*/ 572960 h 1340215"/>
              <a:gd name="connsiteX5" fmla="*/ 3100552 w 3142593"/>
              <a:gd name="connsiteY5" fmla="*/ 572960 h 1340215"/>
              <a:gd name="connsiteX6" fmla="*/ 3142593 w 3142593"/>
              <a:gd name="connsiteY6" fmla="*/ 625511 h 1340215"/>
              <a:gd name="connsiteX0" fmla="*/ 0 w 3142593"/>
              <a:gd name="connsiteY0" fmla="*/ 1340215 h 1340215"/>
              <a:gd name="connsiteX1" fmla="*/ 1355835 w 3142593"/>
              <a:gd name="connsiteY1" fmla="*/ 15911 h 1340215"/>
              <a:gd name="connsiteX2" fmla="*/ 3100552 w 3142593"/>
              <a:gd name="connsiteY2" fmla="*/ 572960 h 1340215"/>
              <a:gd name="connsiteX3" fmla="*/ 3100552 w 3142593"/>
              <a:gd name="connsiteY3" fmla="*/ 572960 h 1340215"/>
              <a:gd name="connsiteX4" fmla="*/ 3100552 w 3142593"/>
              <a:gd name="connsiteY4" fmla="*/ 572960 h 1340215"/>
              <a:gd name="connsiteX5" fmla="*/ 3100552 w 3142593"/>
              <a:gd name="connsiteY5" fmla="*/ 572960 h 1340215"/>
              <a:gd name="connsiteX6" fmla="*/ 3142593 w 3142593"/>
              <a:gd name="connsiteY6" fmla="*/ 625511 h 1340215"/>
              <a:gd name="connsiteX0" fmla="*/ 0 w 3142593"/>
              <a:gd name="connsiteY0" fmla="*/ 1324304 h 1324304"/>
              <a:gd name="connsiteX1" fmla="*/ 1355835 w 3142593"/>
              <a:gd name="connsiteY1" fmla="*/ 0 h 1324304"/>
              <a:gd name="connsiteX2" fmla="*/ 3100552 w 3142593"/>
              <a:gd name="connsiteY2" fmla="*/ 557049 h 1324304"/>
              <a:gd name="connsiteX3" fmla="*/ 3100552 w 3142593"/>
              <a:gd name="connsiteY3" fmla="*/ 557049 h 1324304"/>
              <a:gd name="connsiteX4" fmla="*/ 3100552 w 3142593"/>
              <a:gd name="connsiteY4" fmla="*/ 557049 h 1324304"/>
              <a:gd name="connsiteX5" fmla="*/ 3100552 w 3142593"/>
              <a:gd name="connsiteY5" fmla="*/ 557049 h 1324304"/>
              <a:gd name="connsiteX6" fmla="*/ 3142593 w 3142593"/>
              <a:gd name="connsiteY6" fmla="*/ 609600 h 1324304"/>
              <a:gd name="connsiteX0" fmla="*/ 0 w 3142593"/>
              <a:gd name="connsiteY0" fmla="*/ 1324304 h 1324304"/>
              <a:gd name="connsiteX1" fmla="*/ 1355835 w 3142593"/>
              <a:gd name="connsiteY1" fmla="*/ 0 h 1324304"/>
              <a:gd name="connsiteX2" fmla="*/ 3100552 w 3142593"/>
              <a:gd name="connsiteY2" fmla="*/ 557049 h 1324304"/>
              <a:gd name="connsiteX3" fmla="*/ 3100552 w 3142593"/>
              <a:gd name="connsiteY3" fmla="*/ 557049 h 1324304"/>
              <a:gd name="connsiteX4" fmla="*/ 3100552 w 3142593"/>
              <a:gd name="connsiteY4" fmla="*/ 557049 h 1324304"/>
              <a:gd name="connsiteX5" fmla="*/ 3100552 w 3142593"/>
              <a:gd name="connsiteY5" fmla="*/ 557049 h 1324304"/>
              <a:gd name="connsiteX6" fmla="*/ 3142593 w 3142593"/>
              <a:gd name="connsiteY6" fmla="*/ 609600 h 1324304"/>
              <a:gd name="connsiteX0" fmla="*/ 0 w 3142593"/>
              <a:gd name="connsiteY0" fmla="*/ 1324304 h 1324304"/>
              <a:gd name="connsiteX1" fmla="*/ 1355835 w 3142593"/>
              <a:gd name="connsiteY1" fmla="*/ 0 h 1324304"/>
              <a:gd name="connsiteX2" fmla="*/ 3100552 w 3142593"/>
              <a:gd name="connsiteY2" fmla="*/ 557049 h 1324304"/>
              <a:gd name="connsiteX3" fmla="*/ 3100552 w 3142593"/>
              <a:gd name="connsiteY3" fmla="*/ 557049 h 1324304"/>
              <a:gd name="connsiteX4" fmla="*/ 3100552 w 3142593"/>
              <a:gd name="connsiteY4" fmla="*/ 557049 h 1324304"/>
              <a:gd name="connsiteX5" fmla="*/ 3100552 w 3142593"/>
              <a:gd name="connsiteY5" fmla="*/ 557049 h 1324304"/>
              <a:gd name="connsiteX6" fmla="*/ 3142593 w 3142593"/>
              <a:gd name="connsiteY6" fmla="*/ 609600 h 1324304"/>
              <a:gd name="connsiteX0" fmla="*/ 0 w 3100552"/>
              <a:gd name="connsiteY0" fmla="*/ 1324304 h 1324304"/>
              <a:gd name="connsiteX1" fmla="*/ 1355835 w 3100552"/>
              <a:gd name="connsiteY1" fmla="*/ 0 h 1324304"/>
              <a:gd name="connsiteX2" fmla="*/ 3100552 w 3100552"/>
              <a:gd name="connsiteY2" fmla="*/ 557049 h 1324304"/>
              <a:gd name="connsiteX3" fmla="*/ 3100552 w 3100552"/>
              <a:gd name="connsiteY3" fmla="*/ 557049 h 1324304"/>
              <a:gd name="connsiteX4" fmla="*/ 3100552 w 3100552"/>
              <a:gd name="connsiteY4" fmla="*/ 557049 h 1324304"/>
              <a:gd name="connsiteX5" fmla="*/ 3100552 w 3100552"/>
              <a:gd name="connsiteY5" fmla="*/ 557049 h 1324304"/>
              <a:gd name="connsiteX0" fmla="*/ 0 w 3100552"/>
              <a:gd name="connsiteY0" fmla="*/ 1324304 h 1324304"/>
              <a:gd name="connsiteX1" fmla="*/ 1355835 w 3100552"/>
              <a:gd name="connsiteY1" fmla="*/ 0 h 1324304"/>
              <a:gd name="connsiteX2" fmla="*/ 3100552 w 3100552"/>
              <a:gd name="connsiteY2" fmla="*/ 557049 h 1324304"/>
              <a:gd name="connsiteX3" fmla="*/ 3100552 w 3100552"/>
              <a:gd name="connsiteY3" fmla="*/ 557049 h 1324304"/>
              <a:gd name="connsiteX4" fmla="*/ 3100552 w 3100552"/>
              <a:gd name="connsiteY4" fmla="*/ 557049 h 1324304"/>
              <a:gd name="connsiteX0" fmla="*/ 0 w 3100552"/>
              <a:gd name="connsiteY0" fmla="*/ 1324304 h 1324304"/>
              <a:gd name="connsiteX1" fmla="*/ 1355835 w 3100552"/>
              <a:gd name="connsiteY1" fmla="*/ 0 h 1324304"/>
              <a:gd name="connsiteX2" fmla="*/ 3100552 w 3100552"/>
              <a:gd name="connsiteY2" fmla="*/ 557049 h 1324304"/>
              <a:gd name="connsiteX3" fmla="*/ 3100552 w 3100552"/>
              <a:gd name="connsiteY3" fmla="*/ 557049 h 1324304"/>
              <a:gd name="connsiteX0" fmla="*/ 0 w 3100552"/>
              <a:gd name="connsiteY0" fmla="*/ 1324304 h 1324304"/>
              <a:gd name="connsiteX1" fmla="*/ 1355835 w 3100552"/>
              <a:gd name="connsiteY1" fmla="*/ 0 h 1324304"/>
              <a:gd name="connsiteX2" fmla="*/ 3100552 w 3100552"/>
              <a:gd name="connsiteY2" fmla="*/ 557049 h 1324304"/>
              <a:gd name="connsiteX0" fmla="*/ 0 w 3226676"/>
              <a:gd name="connsiteY0" fmla="*/ 1324304 h 1324304"/>
              <a:gd name="connsiteX1" fmla="*/ 1355835 w 3226676"/>
              <a:gd name="connsiteY1" fmla="*/ 0 h 1324304"/>
              <a:gd name="connsiteX2" fmla="*/ 3226676 w 3226676"/>
              <a:gd name="connsiteY2" fmla="*/ 388883 h 1324304"/>
              <a:gd name="connsiteX0" fmla="*/ 0 w 3207965"/>
              <a:gd name="connsiteY0" fmla="*/ 1324304 h 1324304"/>
              <a:gd name="connsiteX1" fmla="*/ 1355835 w 3207965"/>
              <a:gd name="connsiteY1" fmla="*/ 0 h 1324304"/>
              <a:gd name="connsiteX2" fmla="*/ 3207965 w 3207965"/>
              <a:gd name="connsiteY2" fmla="*/ 179509 h 132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7965" h="1324304">
                <a:moveTo>
                  <a:pt x="0" y="1324304"/>
                </a:moveTo>
                <a:cubicBezTo>
                  <a:pt x="535152" y="778641"/>
                  <a:pt x="1028262" y="275021"/>
                  <a:pt x="1355835" y="0"/>
                </a:cubicBezTo>
                <a:cubicBezTo>
                  <a:pt x="1872594" y="239986"/>
                  <a:pt x="3207965" y="179509"/>
                  <a:pt x="3207965" y="179509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163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  <p:bldP spid="21" grpId="0" animBg="1"/>
      <p:bldP spid="26" grpId="0" animBg="1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8763000" cy="135798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+mj-lt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Eulerian Path/Cycle(G):</a:t>
            </a:r>
            <a:r>
              <a:rPr lang="en-CA" dirty="0">
                <a:solidFill>
                  <a:srgbClr val="E6E6E5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  <a:t>Does G contain a path/cycle</a:t>
            </a:r>
            <a:b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  <a:t>  that visits each edge exactly once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en-CA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C6572-9ED1-ADD3-0751-09BA509D47D3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Eulerian Path/Cycle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023F928C-5772-D655-45F9-9901902BAE26}"/>
              </a:ext>
            </a:extLst>
          </p:cNvPr>
          <p:cNvSpPr txBox="1">
            <a:spLocks/>
          </p:cNvSpPr>
          <p:nvPr/>
        </p:nvSpPr>
        <p:spPr>
          <a:xfrm>
            <a:off x="152400" y="1676400"/>
            <a:ext cx="8976360" cy="1180436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IN" kern="0" dirty="0">
                <a:solidFill>
                  <a:schemeClr val="tx2"/>
                </a:solidFill>
              </a:rPr>
              <a:t>Algorithm:  Case every vertex has even degree</a:t>
            </a:r>
            <a:r>
              <a:rPr lang="en-IN" kern="0" dirty="0">
                <a:solidFill>
                  <a:schemeClr val="tx2"/>
                </a:solidFill>
                <a:sym typeface="Wingdings" panose="05000000000000000000" pitchFamily="2" charset="2"/>
              </a:rPr>
              <a:t>  Eulerian Cycle</a:t>
            </a:r>
            <a:endParaRPr lang="en-IN" kern="0" dirty="0">
              <a:solidFill>
                <a:schemeClr val="tx2"/>
              </a:solidFill>
            </a:endParaRPr>
          </a:p>
          <a:p>
            <a:r>
              <a:rPr lang="en-IN" kern="0" dirty="0"/>
              <a:t>Just keep walking, taking a edge never seen before.</a:t>
            </a:r>
          </a:p>
          <a:p>
            <a:r>
              <a:rPr lang="en-IN" kern="0" dirty="0"/>
              <a:t>The node you started on is the only node you can end on.</a:t>
            </a:r>
          </a:p>
          <a:p>
            <a:r>
              <a:rPr lang="en-IN" kern="0" dirty="0"/>
              <a:t>If you return to your starting vertex </a:t>
            </a:r>
          </a:p>
          <a:p>
            <a:pPr marL="0" indent="0">
              <a:buNone/>
            </a:pPr>
            <a:r>
              <a:rPr lang="en-IN" kern="0" dirty="0"/>
              <a:t>    and have not reached every edge</a:t>
            </a:r>
          </a:p>
          <a:p>
            <a:pPr marL="0" indent="0">
              <a:buNone/>
            </a:pPr>
            <a:r>
              <a:rPr lang="en-IN" kern="0" dirty="0"/>
              <a:t>    start again.</a:t>
            </a:r>
          </a:p>
          <a:p>
            <a:r>
              <a:rPr lang="en-IN" kern="0" dirty="0"/>
              <a:t>Merge these cycles into a figure 8.</a:t>
            </a:r>
          </a:p>
          <a:p>
            <a:pPr algn="ctr"/>
            <a:endParaRPr lang="en-IN" kern="0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647A780-1CD3-248B-7772-A41DD3A5D087}"/>
              </a:ext>
            </a:extLst>
          </p:cNvPr>
          <p:cNvSpPr/>
          <p:nvPr/>
        </p:nvSpPr>
        <p:spPr bwMode="auto">
          <a:xfrm>
            <a:off x="1395250" y="5376041"/>
            <a:ext cx="1723699" cy="1567397"/>
          </a:xfrm>
          <a:custGeom>
            <a:avLst/>
            <a:gdLst>
              <a:gd name="connsiteX0" fmla="*/ 0 w 1723699"/>
              <a:gd name="connsiteY0" fmla="*/ 767400 h 1672645"/>
              <a:gd name="connsiteX1" fmla="*/ 851338 w 1723699"/>
              <a:gd name="connsiteY1" fmla="*/ 145 h 1672645"/>
              <a:gd name="connsiteX2" fmla="*/ 1723696 w 1723699"/>
              <a:gd name="connsiteY2" fmla="*/ 819951 h 1672645"/>
              <a:gd name="connsiteX3" fmla="*/ 840827 w 1723699"/>
              <a:gd name="connsiteY3" fmla="*/ 1671289 h 1672645"/>
              <a:gd name="connsiteX4" fmla="*/ 52551 w 1723699"/>
              <a:gd name="connsiteY4" fmla="*/ 977607 h 167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3699" h="1672645">
                <a:moveTo>
                  <a:pt x="0" y="767400"/>
                </a:moveTo>
                <a:cubicBezTo>
                  <a:pt x="282028" y="379393"/>
                  <a:pt x="564056" y="-8613"/>
                  <a:pt x="851338" y="145"/>
                </a:cubicBezTo>
                <a:cubicBezTo>
                  <a:pt x="1138620" y="8903"/>
                  <a:pt x="1725448" y="541427"/>
                  <a:pt x="1723696" y="819951"/>
                </a:cubicBezTo>
                <a:cubicBezTo>
                  <a:pt x="1721944" y="1098475"/>
                  <a:pt x="1119351" y="1645013"/>
                  <a:pt x="840827" y="1671289"/>
                </a:cubicBezTo>
                <a:cubicBezTo>
                  <a:pt x="562303" y="1697565"/>
                  <a:pt x="307427" y="1337586"/>
                  <a:pt x="52551" y="977607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1DF3EC5-9D8E-CBF4-3C8C-24441E98F81F}"/>
              </a:ext>
            </a:extLst>
          </p:cNvPr>
          <p:cNvSpPr/>
          <p:nvPr/>
        </p:nvSpPr>
        <p:spPr bwMode="auto">
          <a:xfrm>
            <a:off x="3070336" y="5355020"/>
            <a:ext cx="1723699" cy="1567397"/>
          </a:xfrm>
          <a:custGeom>
            <a:avLst/>
            <a:gdLst>
              <a:gd name="connsiteX0" fmla="*/ 0 w 1723699"/>
              <a:gd name="connsiteY0" fmla="*/ 767400 h 1672645"/>
              <a:gd name="connsiteX1" fmla="*/ 851338 w 1723699"/>
              <a:gd name="connsiteY1" fmla="*/ 145 h 1672645"/>
              <a:gd name="connsiteX2" fmla="*/ 1723696 w 1723699"/>
              <a:gd name="connsiteY2" fmla="*/ 819951 h 1672645"/>
              <a:gd name="connsiteX3" fmla="*/ 840827 w 1723699"/>
              <a:gd name="connsiteY3" fmla="*/ 1671289 h 1672645"/>
              <a:gd name="connsiteX4" fmla="*/ 52551 w 1723699"/>
              <a:gd name="connsiteY4" fmla="*/ 977607 h 167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3699" h="1672645">
                <a:moveTo>
                  <a:pt x="0" y="767400"/>
                </a:moveTo>
                <a:cubicBezTo>
                  <a:pt x="282028" y="379393"/>
                  <a:pt x="564056" y="-8613"/>
                  <a:pt x="851338" y="145"/>
                </a:cubicBezTo>
                <a:cubicBezTo>
                  <a:pt x="1138620" y="8903"/>
                  <a:pt x="1725448" y="541427"/>
                  <a:pt x="1723696" y="819951"/>
                </a:cubicBezTo>
                <a:cubicBezTo>
                  <a:pt x="1721944" y="1098475"/>
                  <a:pt x="1119351" y="1645013"/>
                  <a:pt x="840827" y="1671289"/>
                </a:cubicBezTo>
                <a:cubicBezTo>
                  <a:pt x="562303" y="1697565"/>
                  <a:pt x="307427" y="1337586"/>
                  <a:pt x="52551" y="977607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257DCA5-10B3-F600-59A7-E0A6891EB757}"/>
              </a:ext>
            </a:extLst>
          </p:cNvPr>
          <p:cNvGrpSpPr/>
          <p:nvPr/>
        </p:nvGrpSpPr>
        <p:grpSpPr>
          <a:xfrm>
            <a:off x="2996195" y="6093129"/>
            <a:ext cx="380255" cy="481092"/>
            <a:chOff x="3048745" y="5310108"/>
            <a:chExt cx="380255" cy="481092"/>
          </a:xfrm>
        </p:grpSpPr>
        <p:cxnSp>
          <p:nvCxnSpPr>
            <p:cNvPr id="17" name="AutoShape 9">
              <a:extLst>
                <a:ext uri="{FF2B5EF4-FFF2-40B4-BE49-F238E27FC236}">
                  <a16:creationId xmlns:a16="http://schemas.microsoft.com/office/drawing/2014/main" id="{2D96AAF1-E5B0-AA83-32B4-7826CBD53F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69659" y="5484678"/>
              <a:ext cx="259341" cy="3065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Oval 5">
              <a:extLst>
                <a:ext uri="{FF2B5EF4-FFF2-40B4-BE49-F238E27FC236}">
                  <a16:creationId xmlns:a16="http://schemas.microsoft.com/office/drawing/2014/main" id="{C14BA2B4-E721-E564-A43E-6624908AC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745" y="5310108"/>
              <a:ext cx="195055" cy="17195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 dirty="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5" name="Oval 5">
            <a:extLst>
              <a:ext uri="{FF2B5EF4-FFF2-40B4-BE49-F238E27FC236}">
                <a16:creationId xmlns:a16="http://schemas.microsoft.com/office/drawing/2014/main" id="{F5CF8AA7-B58F-5EBD-DAB3-3CFC14112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379" y="6107361"/>
            <a:ext cx="195055" cy="171951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2400" dirty="0">
              <a:solidFill>
                <a:srgbClr val="2F2B20"/>
              </a:solidFill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34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8763000" cy="135798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+mj-lt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Eulerian Path/Cycle(G):</a:t>
            </a:r>
            <a:r>
              <a:rPr lang="en-CA" dirty="0">
                <a:solidFill>
                  <a:srgbClr val="E6E6E5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  <a:t>Does G contain a path/cycle</a:t>
            </a:r>
            <a:b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  <a:t>  that visits each edge exactly once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en-CA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C6572-9ED1-ADD3-0751-09BA509D47D3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Eulerian Path/Cycle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023F928C-5772-D655-45F9-9901902BAE26}"/>
              </a:ext>
            </a:extLst>
          </p:cNvPr>
          <p:cNvSpPr txBox="1">
            <a:spLocks/>
          </p:cNvSpPr>
          <p:nvPr/>
        </p:nvSpPr>
        <p:spPr>
          <a:xfrm>
            <a:off x="152400" y="1676400"/>
            <a:ext cx="8976360" cy="1180436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IN" kern="0" dirty="0">
                <a:solidFill>
                  <a:schemeClr val="tx2"/>
                </a:solidFill>
              </a:rPr>
              <a:t>Algorithm:</a:t>
            </a:r>
          </a:p>
          <a:p>
            <a:r>
              <a:rPr lang="en-IN" kern="0" dirty="0"/>
              <a:t>Just keep walking, taking an edge never seen before.</a:t>
            </a:r>
          </a:p>
          <a:p>
            <a:pPr lvl="1"/>
            <a:r>
              <a:rPr lang="en-IN" kern="0" dirty="0"/>
              <a:t>Start at an odd degree vertex u  (using up 1 edge)</a:t>
            </a:r>
          </a:p>
          <a:p>
            <a:pPr lvl="1"/>
            <a:r>
              <a:rPr lang="en-IN" kern="0" dirty="0"/>
              <a:t>Later it enters u again &amp; leaves  (using up 2 edges)</a:t>
            </a:r>
          </a:p>
          <a:p>
            <a:pPr lvl="1"/>
            <a:r>
              <a:rPr lang="en-IN" kern="0" dirty="0"/>
              <a:t>Later it enters u again (using up 1 edge)</a:t>
            </a:r>
          </a:p>
          <a:p>
            <a:pPr lvl="1"/>
            <a:r>
              <a:rPr lang="en-IN" kern="0" dirty="0"/>
              <a:t>Having an odd number of edges,</a:t>
            </a:r>
            <a:br>
              <a:rPr lang="en-IN" kern="0" dirty="0"/>
            </a:br>
            <a:r>
              <a:rPr lang="en-IN" kern="0" dirty="0"/>
              <a:t>  there is always an edge to leave again.</a:t>
            </a:r>
          </a:p>
          <a:p>
            <a:r>
              <a:rPr lang="en-IN" kern="0" dirty="0"/>
              <a:t>The path must end </a:t>
            </a:r>
            <a:br>
              <a:rPr lang="en-IN" kern="0" dirty="0"/>
            </a:br>
            <a:r>
              <a:rPr lang="en-IN" kern="0" dirty="0"/>
              <a:t>  at the second vertex of odd degree.</a:t>
            </a:r>
            <a:br>
              <a:rPr lang="en-IN" kern="0" dirty="0"/>
            </a:br>
            <a:r>
              <a:rPr lang="en-IN" kern="0" dirty="0"/>
              <a:t>  </a:t>
            </a:r>
          </a:p>
          <a:p>
            <a:pPr lvl="1"/>
            <a:endParaRPr lang="en-IN" kern="0" dirty="0"/>
          </a:p>
          <a:p>
            <a:endParaRPr lang="en-IN" kern="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4C9E409-D300-9579-9C69-12799EFD041D}"/>
              </a:ext>
            </a:extLst>
          </p:cNvPr>
          <p:cNvSpPr/>
          <p:nvPr/>
        </p:nvSpPr>
        <p:spPr bwMode="auto">
          <a:xfrm>
            <a:off x="6598239" y="5358416"/>
            <a:ext cx="798155" cy="146258"/>
          </a:xfrm>
          <a:custGeom>
            <a:avLst/>
            <a:gdLst>
              <a:gd name="connsiteX0" fmla="*/ 0 w 3142593"/>
              <a:gd name="connsiteY0" fmla="*/ 1340215 h 1340215"/>
              <a:gd name="connsiteX1" fmla="*/ 1355835 w 3142593"/>
              <a:gd name="connsiteY1" fmla="*/ 15911 h 1340215"/>
              <a:gd name="connsiteX2" fmla="*/ 3100552 w 3142593"/>
              <a:gd name="connsiteY2" fmla="*/ 572960 h 1340215"/>
              <a:gd name="connsiteX3" fmla="*/ 3100552 w 3142593"/>
              <a:gd name="connsiteY3" fmla="*/ 572960 h 1340215"/>
              <a:gd name="connsiteX4" fmla="*/ 3100552 w 3142593"/>
              <a:gd name="connsiteY4" fmla="*/ 572960 h 1340215"/>
              <a:gd name="connsiteX5" fmla="*/ 3100552 w 3142593"/>
              <a:gd name="connsiteY5" fmla="*/ 572960 h 1340215"/>
              <a:gd name="connsiteX6" fmla="*/ 3142593 w 3142593"/>
              <a:gd name="connsiteY6" fmla="*/ 625511 h 1340215"/>
              <a:gd name="connsiteX0" fmla="*/ 0 w 3142593"/>
              <a:gd name="connsiteY0" fmla="*/ 1340215 h 1340215"/>
              <a:gd name="connsiteX1" fmla="*/ 1355835 w 3142593"/>
              <a:gd name="connsiteY1" fmla="*/ 15911 h 1340215"/>
              <a:gd name="connsiteX2" fmla="*/ 3100552 w 3142593"/>
              <a:gd name="connsiteY2" fmla="*/ 572960 h 1340215"/>
              <a:gd name="connsiteX3" fmla="*/ 3100552 w 3142593"/>
              <a:gd name="connsiteY3" fmla="*/ 572960 h 1340215"/>
              <a:gd name="connsiteX4" fmla="*/ 3100552 w 3142593"/>
              <a:gd name="connsiteY4" fmla="*/ 572960 h 1340215"/>
              <a:gd name="connsiteX5" fmla="*/ 3100552 w 3142593"/>
              <a:gd name="connsiteY5" fmla="*/ 572960 h 1340215"/>
              <a:gd name="connsiteX6" fmla="*/ 3142593 w 3142593"/>
              <a:gd name="connsiteY6" fmla="*/ 625511 h 1340215"/>
              <a:gd name="connsiteX0" fmla="*/ 0 w 3142593"/>
              <a:gd name="connsiteY0" fmla="*/ 1324304 h 1324304"/>
              <a:gd name="connsiteX1" fmla="*/ 1355835 w 3142593"/>
              <a:gd name="connsiteY1" fmla="*/ 0 h 1324304"/>
              <a:gd name="connsiteX2" fmla="*/ 3100552 w 3142593"/>
              <a:gd name="connsiteY2" fmla="*/ 557049 h 1324304"/>
              <a:gd name="connsiteX3" fmla="*/ 3100552 w 3142593"/>
              <a:gd name="connsiteY3" fmla="*/ 557049 h 1324304"/>
              <a:gd name="connsiteX4" fmla="*/ 3100552 w 3142593"/>
              <a:gd name="connsiteY4" fmla="*/ 557049 h 1324304"/>
              <a:gd name="connsiteX5" fmla="*/ 3100552 w 3142593"/>
              <a:gd name="connsiteY5" fmla="*/ 557049 h 1324304"/>
              <a:gd name="connsiteX6" fmla="*/ 3142593 w 3142593"/>
              <a:gd name="connsiteY6" fmla="*/ 609600 h 1324304"/>
              <a:gd name="connsiteX0" fmla="*/ 0 w 3142593"/>
              <a:gd name="connsiteY0" fmla="*/ 1324304 h 1324304"/>
              <a:gd name="connsiteX1" fmla="*/ 1355835 w 3142593"/>
              <a:gd name="connsiteY1" fmla="*/ 0 h 1324304"/>
              <a:gd name="connsiteX2" fmla="*/ 3100552 w 3142593"/>
              <a:gd name="connsiteY2" fmla="*/ 557049 h 1324304"/>
              <a:gd name="connsiteX3" fmla="*/ 3100552 w 3142593"/>
              <a:gd name="connsiteY3" fmla="*/ 557049 h 1324304"/>
              <a:gd name="connsiteX4" fmla="*/ 3100552 w 3142593"/>
              <a:gd name="connsiteY4" fmla="*/ 557049 h 1324304"/>
              <a:gd name="connsiteX5" fmla="*/ 3100552 w 3142593"/>
              <a:gd name="connsiteY5" fmla="*/ 557049 h 1324304"/>
              <a:gd name="connsiteX6" fmla="*/ 3142593 w 3142593"/>
              <a:gd name="connsiteY6" fmla="*/ 609600 h 1324304"/>
              <a:gd name="connsiteX0" fmla="*/ 0 w 3142593"/>
              <a:gd name="connsiteY0" fmla="*/ 1324304 h 1324304"/>
              <a:gd name="connsiteX1" fmla="*/ 1355835 w 3142593"/>
              <a:gd name="connsiteY1" fmla="*/ 0 h 1324304"/>
              <a:gd name="connsiteX2" fmla="*/ 3100552 w 3142593"/>
              <a:gd name="connsiteY2" fmla="*/ 557049 h 1324304"/>
              <a:gd name="connsiteX3" fmla="*/ 3100552 w 3142593"/>
              <a:gd name="connsiteY3" fmla="*/ 557049 h 1324304"/>
              <a:gd name="connsiteX4" fmla="*/ 3100552 w 3142593"/>
              <a:gd name="connsiteY4" fmla="*/ 557049 h 1324304"/>
              <a:gd name="connsiteX5" fmla="*/ 3100552 w 3142593"/>
              <a:gd name="connsiteY5" fmla="*/ 557049 h 1324304"/>
              <a:gd name="connsiteX6" fmla="*/ 3142593 w 3142593"/>
              <a:gd name="connsiteY6" fmla="*/ 609600 h 1324304"/>
              <a:gd name="connsiteX0" fmla="*/ 0 w 3100552"/>
              <a:gd name="connsiteY0" fmla="*/ 1324304 h 1324304"/>
              <a:gd name="connsiteX1" fmla="*/ 1355835 w 3100552"/>
              <a:gd name="connsiteY1" fmla="*/ 0 h 1324304"/>
              <a:gd name="connsiteX2" fmla="*/ 3100552 w 3100552"/>
              <a:gd name="connsiteY2" fmla="*/ 557049 h 1324304"/>
              <a:gd name="connsiteX3" fmla="*/ 3100552 w 3100552"/>
              <a:gd name="connsiteY3" fmla="*/ 557049 h 1324304"/>
              <a:gd name="connsiteX4" fmla="*/ 3100552 w 3100552"/>
              <a:gd name="connsiteY4" fmla="*/ 557049 h 1324304"/>
              <a:gd name="connsiteX5" fmla="*/ 3100552 w 3100552"/>
              <a:gd name="connsiteY5" fmla="*/ 557049 h 1324304"/>
              <a:gd name="connsiteX0" fmla="*/ 0 w 3100552"/>
              <a:gd name="connsiteY0" fmla="*/ 1324304 h 1324304"/>
              <a:gd name="connsiteX1" fmla="*/ 1355835 w 3100552"/>
              <a:gd name="connsiteY1" fmla="*/ 0 h 1324304"/>
              <a:gd name="connsiteX2" fmla="*/ 3100552 w 3100552"/>
              <a:gd name="connsiteY2" fmla="*/ 557049 h 1324304"/>
              <a:gd name="connsiteX3" fmla="*/ 3100552 w 3100552"/>
              <a:gd name="connsiteY3" fmla="*/ 557049 h 1324304"/>
              <a:gd name="connsiteX4" fmla="*/ 3100552 w 3100552"/>
              <a:gd name="connsiteY4" fmla="*/ 557049 h 1324304"/>
              <a:gd name="connsiteX0" fmla="*/ 0 w 3100552"/>
              <a:gd name="connsiteY0" fmla="*/ 1324304 h 1324304"/>
              <a:gd name="connsiteX1" fmla="*/ 1355835 w 3100552"/>
              <a:gd name="connsiteY1" fmla="*/ 0 h 1324304"/>
              <a:gd name="connsiteX2" fmla="*/ 3100552 w 3100552"/>
              <a:gd name="connsiteY2" fmla="*/ 557049 h 1324304"/>
              <a:gd name="connsiteX3" fmla="*/ 3100552 w 3100552"/>
              <a:gd name="connsiteY3" fmla="*/ 557049 h 1324304"/>
              <a:gd name="connsiteX0" fmla="*/ 0 w 3100552"/>
              <a:gd name="connsiteY0" fmla="*/ 1324304 h 1324304"/>
              <a:gd name="connsiteX1" fmla="*/ 1355835 w 3100552"/>
              <a:gd name="connsiteY1" fmla="*/ 0 h 1324304"/>
              <a:gd name="connsiteX2" fmla="*/ 3100552 w 3100552"/>
              <a:gd name="connsiteY2" fmla="*/ 557049 h 1324304"/>
              <a:gd name="connsiteX0" fmla="*/ 0 w 3226676"/>
              <a:gd name="connsiteY0" fmla="*/ 1324304 h 1324304"/>
              <a:gd name="connsiteX1" fmla="*/ 1355835 w 3226676"/>
              <a:gd name="connsiteY1" fmla="*/ 0 h 1324304"/>
              <a:gd name="connsiteX2" fmla="*/ 3226676 w 3226676"/>
              <a:gd name="connsiteY2" fmla="*/ 388883 h 1324304"/>
              <a:gd name="connsiteX0" fmla="*/ -1 w 1870840"/>
              <a:gd name="connsiteY0" fmla="*/ 0 h 388884"/>
              <a:gd name="connsiteX1" fmla="*/ 1870840 w 1870840"/>
              <a:gd name="connsiteY1" fmla="*/ 388883 h 388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70840" h="388884">
                <a:moveTo>
                  <a:pt x="-1" y="0"/>
                </a:moveTo>
                <a:cubicBezTo>
                  <a:pt x="516758" y="239986"/>
                  <a:pt x="1870840" y="388883"/>
                  <a:pt x="1870840" y="388883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BEA7AD5-D04E-DB92-3EB3-F47F31E20CB3}"/>
              </a:ext>
            </a:extLst>
          </p:cNvPr>
          <p:cNvGrpSpPr/>
          <p:nvPr/>
        </p:nvGrpSpPr>
        <p:grpSpPr>
          <a:xfrm>
            <a:off x="6516406" y="5046137"/>
            <a:ext cx="507884" cy="630487"/>
            <a:chOff x="6516406" y="5046137"/>
            <a:chExt cx="507884" cy="630487"/>
          </a:xfrm>
        </p:grpSpPr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D2820DFD-1D85-53FE-6747-FC9D2E9D0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6406" y="5275405"/>
              <a:ext cx="195055" cy="17195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 dirty="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cxnSp>
          <p:nvCxnSpPr>
            <p:cNvPr id="14" name="AutoShape 9">
              <a:extLst>
                <a:ext uri="{FF2B5EF4-FFF2-40B4-BE49-F238E27FC236}">
                  <a16:creationId xmlns:a16="http://schemas.microsoft.com/office/drawing/2014/main" id="{6A8D8023-D7EC-2816-B235-3A5D35EDB11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684992" y="5119265"/>
              <a:ext cx="251946" cy="20209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9">
              <a:extLst>
                <a:ext uri="{FF2B5EF4-FFF2-40B4-BE49-F238E27FC236}">
                  <a16:creationId xmlns:a16="http://schemas.microsoft.com/office/drawing/2014/main" id="{5EB30340-315C-405B-FC41-412FD24C20A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29290" y="5430714"/>
              <a:ext cx="5658" cy="24591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9">
              <a:extLst>
                <a:ext uri="{FF2B5EF4-FFF2-40B4-BE49-F238E27FC236}">
                  <a16:creationId xmlns:a16="http://schemas.microsoft.com/office/drawing/2014/main" id="{ED2EEA69-6073-9D3B-8134-9137D29B09A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95041" y="5046137"/>
              <a:ext cx="5658" cy="24591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9">
              <a:extLst>
                <a:ext uri="{FF2B5EF4-FFF2-40B4-BE49-F238E27FC236}">
                  <a16:creationId xmlns:a16="http://schemas.microsoft.com/office/drawing/2014/main" id="{1CED3A83-B43A-9A67-06C7-A412E728BC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00352" y="5387706"/>
              <a:ext cx="323938" cy="7016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4E588AD-4D1B-7A94-9EE6-69937A07FD13}"/>
              </a:ext>
            </a:extLst>
          </p:cNvPr>
          <p:cNvSpPr/>
          <p:nvPr/>
        </p:nvSpPr>
        <p:spPr bwMode="auto">
          <a:xfrm rot="18718595">
            <a:off x="6302266" y="5175376"/>
            <a:ext cx="1206505" cy="564987"/>
          </a:xfrm>
          <a:custGeom>
            <a:avLst/>
            <a:gdLst>
              <a:gd name="connsiteX0" fmla="*/ 0 w 3142593"/>
              <a:gd name="connsiteY0" fmla="*/ 1340215 h 1340215"/>
              <a:gd name="connsiteX1" fmla="*/ 1355835 w 3142593"/>
              <a:gd name="connsiteY1" fmla="*/ 15911 h 1340215"/>
              <a:gd name="connsiteX2" fmla="*/ 3100552 w 3142593"/>
              <a:gd name="connsiteY2" fmla="*/ 572960 h 1340215"/>
              <a:gd name="connsiteX3" fmla="*/ 3100552 w 3142593"/>
              <a:gd name="connsiteY3" fmla="*/ 572960 h 1340215"/>
              <a:gd name="connsiteX4" fmla="*/ 3100552 w 3142593"/>
              <a:gd name="connsiteY4" fmla="*/ 572960 h 1340215"/>
              <a:gd name="connsiteX5" fmla="*/ 3100552 w 3142593"/>
              <a:gd name="connsiteY5" fmla="*/ 572960 h 1340215"/>
              <a:gd name="connsiteX6" fmla="*/ 3142593 w 3142593"/>
              <a:gd name="connsiteY6" fmla="*/ 625511 h 1340215"/>
              <a:gd name="connsiteX0" fmla="*/ 0 w 3142593"/>
              <a:gd name="connsiteY0" fmla="*/ 1340215 h 1340215"/>
              <a:gd name="connsiteX1" fmla="*/ 1355835 w 3142593"/>
              <a:gd name="connsiteY1" fmla="*/ 15911 h 1340215"/>
              <a:gd name="connsiteX2" fmla="*/ 3100552 w 3142593"/>
              <a:gd name="connsiteY2" fmla="*/ 572960 h 1340215"/>
              <a:gd name="connsiteX3" fmla="*/ 3100552 w 3142593"/>
              <a:gd name="connsiteY3" fmla="*/ 572960 h 1340215"/>
              <a:gd name="connsiteX4" fmla="*/ 3100552 w 3142593"/>
              <a:gd name="connsiteY4" fmla="*/ 572960 h 1340215"/>
              <a:gd name="connsiteX5" fmla="*/ 3100552 w 3142593"/>
              <a:gd name="connsiteY5" fmla="*/ 572960 h 1340215"/>
              <a:gd name="connsiteX6" fmla="*/ 3142593 w 3142593"/>
              <a:gd name="connsiteY6" fmla="*/ 625511 h 1340215"/>
              <a:gd name="connsiteX0" fmla="*/ 0 w 3142593"/>
              <a:gd name="connsiteY0" fmla="*/ 1324304 h 1324304"/>
              <a:gd name="connsiteX1" fmla="*/ 1355835 w 3142593"/>
              <a:gd name="connsiteY1" fmla="*/ 0 h 1324304"/>
              <a:gd name="connsiteX2" fmla="*/ 3100552 w 3142593"/>
              <a:gd name="connsiteY2" fmla="*/ 557049 h 1324304"/>
              <a:gd name="connsiteX3" fmla="*/ 3100552 w 3142593"/>
              <a:gd name="connsiteY3" fmla="*/ 557049 h 1324304"/>
              <a:gd name="connsiteX4" fmla="*/ 3100552 w 3142593"/>
              <a:gd name="connsiteY4" fmla="*/ 557049 h 1324304"/>
              <a:gd name="connsiteX5" fmla="*/ 3100552 w 3142593"/>
              <a:gd name="connsiteY5" fmla="*/ 557049 h 1324304"/>
              <a:gd name="connsiteX6" fmla="*/ 3142593 w 3142593"/>
              <a:gd name="connsiteY6" fmla="*/ 609600 h 1324304"/>
              <a:gd name="connsiteX0" fmla="*/ 0 w 3142593"/>
              <a:gd name="connsiteY0" fmla="*/ 1324304 h 1324304"/>
              <a:gd name="connsiteX1" fmla="*/ 1355835 w 3142593"/>
              <a:gd name="connsiteY1" fmla="*/ 0 h 1324304"/>
              <a:gd name="connsiteX2" fmla="*/ 3100552 w 3142593"/>
              <a:gd name="connsiteY2" fmla="*/ 557049 h 1324304"/>
              <a:gd name="connsiteX3" fmla="*/ 3100552 w 3142593"/>
              <a:gd name="connsiteY3" fmla="*/ 557049 h 1324304"/>
              <a:gd name="connsiteX4" fmla="*/ 3100552 w 3142593"/>
              <a:gd name="connsiteY4" fmla="*/ 557049 h 1324304"/>
              <a:gd name="connsiteX5" fmla="*/ 3100552 w 3142593"/>
              <a:gd name="connsiteY5" fmla="*/ 557049 h 1324304"/>
              <a:gd name="connsiteX6" fmla="*/ 3142593 w 3142593"/>
              <a:gd name="connsiteY6" fmla="*/ 609600 h 1324304"/>
              <a:gd name="connsiteX0" fmla="*/ 0 w 3142593"/>
              <a:gd name="connsiteY0" fmla="*/ 1324304 h 1324304"/>
              <a:gd name="connsiteX1" fmla="*/ 1355835 w 3142593"/>
              <a:gd name="connsiteY1" fmla="*/ 0 h 1324304"/>
              <a:gd name="connsiteX2" fmla="*/ 3100552 w 3142593"/>
              <a:gd name="connsiteY2" fmla="*/ 557049 h 1324304"/>
              <a:gd name="connsiteX3" fmla="*/ 3100552 w 3142593"/>
              <a:gd name="connsiteY3" fmla="*/ 557049 h 1324304"/>
              <a:gd name="connsiteX4" fmla="*/ 3100552 w 3142593"/>
              <a:gd name="connsiteY4" fmla="*/ 557049 h 1324304"/>
              <a:gd name="connsiteX5" fmla="*/ 3100552 w 3142593"/>
              <a:gd name="connsiteY5" fmla="*/ 557049 h 1324304"/>
              <a:gd name="connsiteX6" fmla="*/ 3142593 w 3142593"/>
              <a:gd name="connsiteY6" fmla="*/ 609600 h 1324304"/>
              <a:gd name="connsiteX0" fmla="*/ 0 w 3100552"/>
              <a:gd name="connsiteY0" fmla="*/ 1324304 h 1324304"/>
              <a:gd name="connsiteX1" fmla="*/ 1355835 w 3100552"/>
              <a:gd name="connsiteY1" fmla="*/ 0 h 1324304"/>
              <a:gd name="connsiteX2" fmla="*/ 3100552 w 3100552"/>
              <a:gd name="connsiteY2" fmla="*/ 557049 h 1324304"/>
              <a:gd name="connsiteX3" fmla="*/ 3100552 w 3100552"/>
              <a:gd name="connsiteY3" fmla="*/ 557049 h 1324304"/>
              <a:gd name="connsiteX4" fmla="*/ 3100552 w 3100552"/>
              <a:gd name="connsiteY4" fmla="*/ 557049 h 1324304"/>
              <a:gd name="connsiteX5" fmla="*/ 3100552 w 3100552"/>
              <a:gd name="connsiteY5" fmla="*/ 557049 h 1324304"/>
              <a:gd name="connsiteX0" fmla="*/ 0 w 3100552"/>
              <a:gd name="connsiteY0" fmla="*/ 1324304 h 1324304"/>
              <a:gd name="connsiteX1" fmla="*/ 1355835 w 3100552"/>
              <a:gd name="connsiteY1" fmla="*/ 0 h 1324304"/>
              <a:gd name="connsiteX2" fmla="*/ 3100552 w 3100552"/>
              <a:gd name="connsiteY2" fmla="*/ 557049 h 1324304"/>
              <a:gd name="connsiteX3" fmla="*/ 3100552 w 3100552"/>
              <a:gd name="connsiteY3" fmla="*/ 557049 h 1324304"/>
              <a:gd name="connsiteX4" fmla="*/ 3100552 w 3100552"/>
              <a:gd name="connsiteY4" fmla="*/ 557049 h 1324304"/>
              <a:gd name="connsiteX0" fmla="*/ 0 w 3100552"/>
              <a:gd name="connsiteY0" fmla="*/ 1324304 h 1324304"/>
              <a:gd name="connsiteX1" fmla="*/ 1355835 w 3100552"/>
              <a:gd name="connsiteY1" fmla="*/ 0 h 1324304"/>
              <a:gd name="connsiteX2" fmla="*/ 3100552 w 3100552"/>
              <a:gd name="connsiteY2" fmla="*/ 557049 h 1324304"/>
              <a:gd name="connsiteX3" fmla="*/ 3100552 w 3100552"/>
              <a:gd name="connsiteY3" fmla="*/ 557049 h 1324304"/>
              <a:gd name="connsiteX0" fmla="*/ 0 w 3100552"/>
              <a:gd name="connsiteY0" fmla="*/ 1324304 h 1324304"/>
              <a:gd name="connsiteX1" fmla="*/ 1355835 w 3100552"/>
              <a:gd name="connsiteY1" fmla="*/ 0 h 1324304"/>
              <a:gd name="connsiteX2" fmla="*/ 3100552 w 3100552"/>
              <a:gd name="connsiteY2" fmla="*/ 557049 h 1324304"/>
              <a:gd name="connsiteX0" fmla="*/ 0 w 3226676"/>
              <a:gd name="connsiteY0" fmla="*/ 1324304 h 1324304"/>
              <a:gd name="connsiteX1" fmla="*/ 1355835 w 3226676"/>
              <a:gd name="connsiteY1" fmla="*/ 0 h 1324304"/>
              <a:gd name="connsiteX2" fmla="*/ 3226676 w 3226676"/>
              <a:gd name="connsiteY2" fmla="*/ 388883 h 1324304"/>
              <a:gd name="connsiteX0" fmla="*/ 0 w 3207965"/>
              <a:gd name="connsiteY0" fmla="*/ 1324304 h 1324304"/>
              <a:gd name="connsiteX1" fmla="*/ 1355835 w 3207965"/>
              <a:gd name="connsiteY1" fmla="*/ 0 h 1324304"/>
              <a:gd name="connsiteX2" fmla="*/ 3207965 w 3207965"/>
              <a:gd name="connsiteY2" fmla="*/ 179509 h 132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7965" h="1324304">
                <a:moveTo>
                  <a:pt x="0" y="1324304"/>
                </a:moveTo>
                <a:cubicBezTo>
                  <a:pt x="535152" y="778641"/>
                  <a:pt x="1028262" y="275021"/>
                  <a:pt x="1355835" y="0"/>
                </a:cubicBezTo>
                <a:cubicBezTo>
                  <a:pt x="1872594" y="239986"/>
                  <a:pt x="3207965" y="179509"/>
                  <a:pt x="3207965" y="179509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CD5B190-9204-E697-D559-3AD03EA40774}"/>
              </a:ext>
            </a:extLst>
          </p:cNvPr>
          <p:cNvSpPr/>
          <p:nvPr/>
        </p:nvSpPr>
        <p:spPr bwMode="auto">
          <a:xfrm>
            <a:off x="7149453" y="4766365"/>
            <a:ext cx="570897" cy="756261"/>
          </a:xfrm>
          <a:custGeom>
            <a:avLst/>
            <a:gdLst>
              <a:gd name="connsiteX0" fmla="*/ 515007 w 1338158"/>
              <a:gd name="connsiteY0" fmla="*/ 1955294 h 2010815"/>
              <a:gd name="connsiteX1" fmla="*/ 1250731 w 1338158"/>
              <a:gd name="connsiteY1" fmla="*/ 1850191 h 2010815"/>
              <a:gd name="connsiteX2" fmla="*/ 1250731 w 1338158"/>
              <a:gd name="connsiteY2" fmla="*/ 599460 h 2010815"/>
              <a:gd name="connsiteX3" fmla="*/ 588579 w 1338158"/>
              <a:gd name="connsiteY3" fmla="*/ 10881 h 2010815"/>
              <a:gd name="connsiteX4" fmla="*/ 0 w 1338158"/>
              <a:gd name="connsiteY4" fmla="*/ 273639 h 201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158" h="2010815">
                <a:moveTo>
                  <a:pt x="515007" y="1955294"/>
                </a:moveTo>
                <a:cubicBezTo>
                  <a:pt x="821558" y="2015728"/>
                  <a:pt x="1128110" y="2076163"/>
                  <a:pt x="1250731" y="1850191"/>
                </a:cubicBezTo>
                <a:cubicBezTo>
                  <a:pt x="1373352" y="1624219"/>
                  <a:pt x="1361090" y="906012"/>
                  <a:pt x="1250731" y="599460"/>
                </a:cubicBezTo>
                <a:cubicBezTo>
                  <a:pt x="1140372" y="292908"/>
                  <a:pt x="797034" y="65184"/>
                  <a:pt x="588579" y="10881"/>
                </a:cubicBezTo>
                <a:cubicBezTo>
                  <a:pt x="380124" y="-43422"/>
                  <a:pt x="190062" y="115108"/>
                  <a:pt x="0" y="273639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EE4711A-65A3-11EB-A2DC-3C112533185C}"/>
              </a:ext>
            </a:extLst>
          </p:cNvPr>
          <p:cNvSpPr/>
          <p:nvPr/>
        </p:nvSpPr>
        <p:spPr bwMode="auto">
          <a:xfrm>
            <a:off x="6597624" y="4425844"/>
            <a:ext cx="1467368" cy="1735787"/>
          </a:xfrm>
          <a:custGeom>
            <a:avLst/>
            <a:gdLst>
              <a:gd name="connsiteX0" fmla="*/ 63062 w 3258456"/>
              <a:gd name="connsiteY0" fmla="*/ 4288257 h 4624259"/>
              <a:gd name="connsiteX1" fmla="*/ 641131 w 3258456"/>
              <a:gd name="connsiteY1" fmla="*/ 4561526 h 4624259"/>
              <a:gd name="connsiteX2" fmla="*/ 3058510 w 3258456"/>
              <a:gd name="connsiteY2" fmla="*/ 3237223 h 4624259"/>
              <a:gd name="connsiteX3" fmla="*/ 2858813 w 3258456"/>
              <a:gd name="connsiteY3" fmla="*/ 252285 h 4624259"/>
              <a:gd name="connsiteX4" fmla="*/ 767255 w 3258456"/>
              <a:gd name="connsiteY4" fmla="*/ 315347 h 4624259"/>
              <a:gd name="connsiteX5" fmla="*/ 0 w 3258456"/>
              <a:gd name="connsiteY5" fmla="*/ 1576588 h 4624259"/>
              <a:gd name="connsiteX6" fmla="*/ 0 w 3258456"/>
              <a:gd name="connsiteY6" fmla="*/ 1576588 h 4624259"/>
              <a:gd name="connsiteX7" fmla="*/ 21020 w 3258456"/>
              <a:gd name="connsiteY7" fmla="*/ 1923430 h 4624259"/>
              <a:gd name="connsiteX0" fmla="*/ 63062 w 3258456"/>
              <a:gd name="connsiteY0" fmla="*/ 4288257 h 4624259"/>
              <a:gd name="connsiteX1" fmla="*/ 641131 w 3258456"/>
              <a:gd name="connsiteY1" fmla="*/ 4561526 h 4624259"/>
              <a:gd name="connsiteX2" fmla="*/ 3058510 w 3258456"/>
              <a:gd name="connsiteY2" fmla="*/ 3237223 h 4624259"/>
              <a:gd name="connsiteX3" fmla="*/ 2858813 w 3258456"/>
              <a:gd name="connsiteY3" fmla="*/ 252285 h 4624259"/>
              <a:gd name="connsiteX4" fmla="*/ 767255 w 3258456"/>
              <a:gd name="connsiteY4" fmla="*/ 315347 h 4624259"/>
              <a:gd name="connsiteX5" fmla="*/ 0 w 3258456"/>
              <a:gd name="connsiteY5" fmla="*/ 1576588 h 4624259"/>
              <a:gd name="connsiteX6" fmla="*/ 21020 w 3258456"/>
              <a:gd name="connsiteY6" fmla="*/ 1923430 h 4624259"/>
              <a:gd name="connsiteX0" fmla="*/ 244053 w 3439447"/>
              <a:gd name="connsiteY0" fmla="*/ 4279265 h 4615267"/>
              <a:gd name="connsiteX1" fmla="*/ 822122 w 3439447"/>
              <a:gd name="connsiteY1" fmla="*/ 4552534 h 4615267"/>
              <a:gd name="connsiteX2" fmla="*/ 3239501 w 3439447"/>
              <a:gd name="connsiteY2" fmla="*/ 3228231 h 4615267"/>
              <a:gd name="connsiteX3" fmla="*/ 3039804 w 3439447"/>
              <a:gd name="connsiteY3" fmla="*/ 243293 h 4615267"/>
              <a:gd name="connsiteX4" fmla="*/ 948246 w 3439447"/>
              <a:gd name="connsiteY4" fmla="*/ 306355 h 4615267"/>
              <a:gd name="connsiteX5" fmla="*/ 0 w 3439447"/>
              <a:gd name="connsiteY5" fmla="*/ 1362288 h 4615267"/>
              <a:gd name="connsiteX6" fmla="*/ 202011 w 3439447"/>
              <a:gd name="connsiteY6" fmla="*/ 1914438 h 4615267"/>
              <a:gd name="connsiteX0" fmla="*/ 244053 w 3439447"/>
              <a:gd name="connsiteY0" fmla="*/ 4279265 h 4615267"/>
              <a:gd name="connsiteX1" fmla="*/ 822122 w 3439447"/>
              <a:gd name="connsiteY1" fmla="*/ 4552534 h 4615267"/>
              <a:gd name="connsiteX2" fmla="*/ 3239501 w 3439447"/>
              <a:gd name="connsiteY2" fmla="*/ 3228231 h 4615267"/>
              <a:gd name="connsiteX3" fmla="*/ 3039804 w 3439447"/>
              <a:gd name="connsiteY3" fmla="*/ 243293 h 4615267"/>
              <a:gd name="connsiteX4" fmla="*/ 948246 w 3439447"/>
              <a:gd name="connsiteY4" fmla="*/ 306355 h 4615267"/>
              <a:gd name="connsiteX5" fmla="*/ 0 w 3439447"/>
              <a:gd name="connsiteY5" fmla="*/ 1362288 h 4615267"/>
              <a:gd name="connsiteX6" fmla="*/ 1969 w 3439447"/>
              <a:gd name="connsiteY6" fmla="*/ 1946855 h 461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47" h="4615267">
                <a:moveTo>
                  <a:pt x="244053" y="4279265"/>
                </a:moveTo>
                <a:cubicBezTo>
                  <a:pt x="283467" y="4503485"/>
                  <a:pt x="322881" y="4727706"/>
                  <a:pt x="822122" y="4552534"/>
                </a:cubicBezTo>
                <a:cubicBezTo>
                  <a:pt x="1321363" y="4377362"/>
                  <a:pt x="2869887" y="3946438"/>
                  <a:pt x="3239501" y="3228231"/>
                </a:cubicBezTo>
                <a:cubicBezTo>
                  <a:pt x="3609115" y="2510024"/>
                  <a:pt x="3421680" y="730272"/>
                  <a:pt x="3039804" y="243293"/>
                </a:cubicBezTo>
                <a:cubicBezTo>
                  <a:pt x="2657928" y="-243686"/>
                  <a:pt x="1454880" y="119856"/>
                  <a:pt x="948246" y="306355"/>
                </a:cubicBezTo>
                <a:cubicBezTo>
                  <a:pt x="441612" y="492854"/>
                  <a:pt x="0" y="1362288"/>
                  <a:pt x="0" y="1362288"/>
                </a:cubicBezTo>
                <a:cubicBezTo>
                  <a:pt x="656" y="1557144"/>
                  <a:pt x="1313" y="1751999"/>
                  <a:pt x="1969" y="1946855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23" name="AutoShape 9">
            <a:extLst>
              <a:ext uri="{FF2B5EF4-FFF2-40B4-BE49-F238E27FC236}">
                <a16:creationId xmlns:a16="http://schemas.microsoft.com/office/drawing/2014/main" id="{5D4E093C-CA0E-C5CF-4F13-1799616DBC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07185" y="5272688"/>
            <a:ext cx="323938" cy="7016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9BFACF0-9B55-625F-6F5C-4C955B4AA3D2}"/>
              </a:ext>
            </a:extLst>
          </p:cNvPr>
          <p:cNvSpPr txBox="1"/>
          <p:nvPr/>
        </p:nvSpPr>
        <p:spPr>
          <a:xfrm>
            <a:off x="1666602" y="1703748"/>
            <a:ext cx="83155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kern="0" dirty="0">
                <a:solidFill>
                  <a:schemeClr val="tx2"/>
                </a:solidFill>
              </a:rPr>
              <a:t>Case two vertices have </a:t>
            </a:r>
            <a:r>
              <a:rPr lang="en-IN" sz="2400" kern="0">
                <a:solidFill>
                  <a:schemeClr val="tx2"/>
                </a:solidFill>
              </a:rPr>
              <a:t>odd degree</a:t>
            </a:r>
            <a:r>
              <a:rPr lang="en-IN" sz="2400" ker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IN" sz="2400" kern="0" dirty="0">
                <a:solidFill>
                  <a:schemeClr val="tx2"/>
                </a:solidFill>
                <a:sym typeface="Wingdings" panose="05000000000000000000" pitchFamily="2" charset="2"/>
              </a:rPr>
              <a:t> Eulerian Path</a:t>
            </a:r>
            <a:endParaRPr lang="en-CA" sz="24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B838998-3D75-BD29-CB1F-415B214B46A3}"/>
              </a:ext>
            </a:extLst>
          </p:cNvPr>
          <p:cNvSpPr/>
          <p:nvPr/>
        </p:nvSpPr>
        <p:spPr bwMode="auto">
          <a:xfrm>
            <a:off x="5514827" y="5235051"/>
            <a:ext cx="971254" cy="109214"/>
          </a:xfrm>
          <a:custGeom>
            <a:avLst/>
            <a:gdLst>
              <a:gd name="connsiteX0" fmla="*/ 971254 w 971254"/>
              <a:gd name="connsiteY0" fmla="*/ 109214 h 109214"/>
              <a:gd name="connsiteX1" fmla="*/ 450093 w 971254"/>
              <a:gd name="connsiteY1" fmla="*/ 244 h 109214"/>
              <a:gd name="connsiteX2" fmla="*/ 0 w 971254"/>
              <a:gd name="connsiteY2" fmla="*/ 85525 h 10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254" h="109214">
                <a:moveTo>
                  <a:pt x="971254" y="109214"/>
                </a:moveTo>
                <a:cubicBezTo>
                  <a:pt x="791611" y="56703"/>
                  <a:pt x="611969" y="4192"/>
                  <a:pt x="450093" y="244"/>
                </a:cubicBezTo>
                <a:cubicBezTo>
                  <a:pt x="288217" y="-3704"/>
                  <a:pt x="144108" y="40910"/>
                  <a:pt x="0" y="85525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680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  <p:bldP spid="21" grpId="0" animBg="1"/>
      <p:bldP spid="4" grpId="0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8763000" cy="135798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+mj-lt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Eulerian Path/Cycle(G):</a:t>
            </a:r>
            <a:r>
              <a:rPr lang="en-CA" dirty="0">
                <a:solidFill>
                  <a:srgbClr val="E6E6E5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  <a:t>Does G contain a path/cycle</a:t>
            </a:r>
            <a:b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  <a:t>  that visits each edge exactly once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en-CA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C6572-9ED1-ADD3-0751-09BA509D47D3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Eulerian Path/Cycle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023F928C-5772-D655-45F9-9901902BAE26}"/>
              </a:ext>
            </a:extLst>
          </p:cNvPr>
          <p:cNvSpPr txBox="1">
            <a:spLocks/>
          </p:cNvSpPr>
          <p:nvPr/>
        </p:nvSpPr>
        <p:spPr>
          <a:xfrm>
            <a:off x="152400" y="1676400"/>
            <a:ext cx="8976360" cy="1180436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IN" kern="0" dirty="0">
                <a:solidFill>
                  <a:schemeClr val="tx2"/>
                </a:solidFill>
              </a:rPr>
              <a:t>Algorithm:</a:t>
            </a:r>
          </a:p>
          <a:p>
            <a:r>
              <a:rPr lang="en-IN" kern="0" dirty="0"/>
              <a:t>Just keep walking, taking an edge never seen before.</a:t>
            </a:r>
          </a:p>
          <a:p>
            <a:pPr lvl="1"/>
            <a:r>
              <a:rPr lang="en-IN" kern="0" dirty="0"/>
              <a:t>Impossible</a:t>
            </a:r>
          </a:p>
          <a:p>
            <a:pPr marL="342900" lvl="1" indent="0">
              <a:buNone/>
            </a:pPr>
            <a:r>
              <a:rPr lang="en-IN" kern="0" dirty="0"/>
              <a:t>    Odd degree vertices must be the beginning or the end of the path.</a:t>
            </a:r>
          </a:p>
          <a:p>
            <a:pPr marL="342900" lvl="1" indent="0">
              <a:buNone/>
            </a:pPr>
            <a:r>
              <a:rPr lang="en-IN" kern="0" dirty="0"/>
              <a:t>    There can only be two such ends.</a:t>
            </a:r>
          </a:p>
          <a:p>
            <a:pPr lvl="1"/>
            <a:endParaRPr lang="en-IN" kern="0" dirty="0"/>
          </a:p>
          <a:p>
            <a:endParaRPr lang="en-IN" kern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BFACF0-9B55-625F-6F5C-4C955B4AA3D2}"/>
              </a:ext>
            </a:extLst>
          </p:cNvPr>
          <p:cNvSpPr txBox="1"/>
          <p:nvPr/>
        </p:nvSpPr>
        <p:spPr>
          <a:xfrm>
            <a:off x="1666602" y="1703748"/>
            <a:ext cx="76297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kern="0" dirty="0">
                <a:solidFill>
                  <a:schemeClr val="tx2"/>
                </a:solidFill>
              </a:rPr>
              <a:t>Case three or more vertices have </a:t>
            </a:r>
            <a:r>
              <a:rPr lang="en-IN" sz="2400" kern="0">
                <a:solidFill>
                  <a:schemeClr val="tx2"/>
                </a:solidFill>
              </a:rPr>
              <a:t>odd degree </a:t>
            </a:r>
            <a:r>
              <a:rPr lang="en-IN" sz="2400" kern="0" dirty="0">
                <a:solidFill>
                  <a:schemeClr val="tx2"/>
                </a:solidFill>
                <a:sym typeface="Wingdings" panose="05000000000000000000" pitchFamily="2" charset="2"/>
              </a:rPr>
              <a:t> None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78211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DC793A-C1AE-4ADF-ABEC-57CE67FEC521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A6AB7-ED92-4CC2-895B-E46908831F7A}" type="slidenum">
              <a:rPr lang="en-US" smtClean="0">
                <a:solidFill>
                  <a:schemeClr val="bg1"/>
                </a:solidFill>
              </a:rPr>
              <a:pPr/>
              <a:t>37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1ABE839-B23A-CB2B-69E2-EE9DF6BB736D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Witnesses: Easy vs Hard Optimization Problems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43C00094-C54B-B2E3-568C-02D94465A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85800"/>
            <a:ext cx="9906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Instances: </a:t>
            </a:r>
            <a:br>
              <a:rPr lang="en-US" altLang="en-US" sz="2400" dirty="0"/>
            </a:br>
            <a:r>
              <a:rPr lang="en-US" altLang="en-US" sz="2400" dirty="0"/>
              <a:t>   A set of possible inputs to the problem. </a:t>
            </a:r>
            <a:r>
              <a:rPr lang="en-US" altLang="en-US" sz="2400" dirty="0">
                <a:solidFill>
                  <a:schemeClr val="accent2"/>
                </a:solidFill>
              </a:rPr>
              <a:t> 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Solutions for Instance: </a:t>
            </a:r>
            <a:br>
              <a:rPr lang="en-US" altLang="en-US" sz="2400" dirty="0"/>
            </a:br>
            <a:r>
              <a:rPr lang="en-US" altLang="en-US" sz="2400" dirty="0"/>
              <a:t>   Each instance has an exponentially large set of solutions. </a:t>
            </a:r>
            <a:r>
              <a:rPr lang="en-US" altLang="en-US" sz="2400" dirty="0">
                <a:solidFill>
                  <a:schemeClr val="accent2"/>
                </a:solidFill>
              </a:rPr>
              <a:t> 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Cost of Solution: </a:t>
            </a:r>
            <a:br>
              <a:rPr lang="en-US" altLang="en-US" sz="2400" dirty="0"/>
            </a:br>
            <a:r>
              <a:rPr lang="en-US" altLang="en-US" sz="2400" dirty="0"/>
              <a:t>   Each solution has an easy to compute cost or value.  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Goal:</a:t>
            </a:r>
            <a:br>
              <a:rPr lang="en-US" altLang="en-US" sz="2400" dirty="0">
                <a:solidFill>
                  <a:schemeClr val="accent1"/>
                </a:solidFill>
              </a:rPr>
            </a:br>
            <a:r>
              <a:rPr lang="en-US" altLang="en-US" sz="2400" dirty="0">
                <a:solidFill>
                  <a:schemeClr val="accent1"/>
                </a:solidFill>
              </a:rPr>
              <a:t>   </a:t>
            </a:r>
            <a:r>
              <a:rPr lang="en-US" altLang="en-US" sz="2400" dirty="0"/>
              <a:t>Given an instance, find a solution with optimal cost. </a:t>
            </a:r>
          </a:p>
          <a:p>
            <a:pPr eaLnBrk="1" hangingPunct="1">
              <a:buNone/>
            </a:pPr>
            <a:endParaRPr lang="en-US" altLang="en-US" sz="2400" dirty="0"/>
          </a:p>
        </p:txBody>
      </p:sp>
      <p:grpSp>
        <p:nvGrpSpPr>
          <p:cNvPr id="12" name="Group 29">
            <a:extLst>
              <a:ext uri="{FF2B5EF4-FFF2-40B4-BE49-F238E27FC236}">
                <a16:creationId xmlns:a16="http://schemas.microsoft.com/office/drawing/2014/main" id="{E408590F-2396-A029-5931-1A237E2304D1}"/>
              </a:ext>
            </a:extLst>
          </p:cNvPr>
          <p:cNvGrpSpPr>
            <a:grpSpLocks/>
          </p:cNvGrpSpPr>
          <p:nvPr/>
        </p:nvGrpSpPr>
        <p:grpSpPr bwMode="auto">
          <a:xfrm>
            <a:off x="177785" y="5699407"/>
            <a:ext cx="917591" cy="929993"/>
            <a:chOff x="2065" y="1551"/>
            <a:chExt cx="1628" cy="1988"/>
          </a:xfrm>
        </p:grpSpPr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3716FE55-7EAD-D338-1040-DDFAC1D96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B81CDD8F-54A2-5579-4D62-392C5EB58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5BFBC5B6-5252-FFB5-E9E8-E064F3D63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C907C7DB-8C10-90A9-80A3-0C78C4AD9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172FECEA-91B5-FADB-BC6F-1DA192226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4B2D2A5C-C2F2-0174-1ED3-54E163CC4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9E336B20-737B-F21F-FC4D-8373BC8C5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C145EB1F-CF16-4764-0FF5-C83B0F618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6057CC7C-6CB8-8D49-65F6-CD0B86B5F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7756DC5C-5A3D-8CF1-7D02-80C391F2D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C5C10A8F-A48D-6049-2CFE-912E7E10C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9" name="Freeform 41">
              <a:extLst>
                <a:ext uri="{FF2B5EF4-FFF2-40B4-BE49-F238E27FC236}">
                  <a16:creationId xmlns:a16="http://schemas.microsoft.com/office/drawing/2014/main" id="{ECF72269-BAF5-ECCE-359B-5A0F4721D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40" name="Freeform 42">
              <a:extLst>
                <a:ext uri="{FF2B5EF4-FFF2-40B4-BE49-F238E27FC236}">
                  <a16:creationId xmlns:a16="http://schemas.microsoft.com/office/drawing/2014/main" id="{38B5CBAF-01FC-2F6F-B5D9-0AEC764C2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41" name="Freeform 43">
              <a:extLst>
                <a:ext uri="{FF2B5EF4-FFF2-40B4-BE49-F238E27FC236}">
                  <a16:creationId xmlns:a16="http://schemas.microsoft.com/office/drawing/2014/main" id="{896C7A87-D38D-718D-332F-BEAA9690D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42" name="Freeform 44">
              <a:extLst>
                <a:ext uri="{FF2B5EF4-FFF2-40B4-BE49-F238E27FC236}">
                  <a16:creationId xmlns:a16="http://schemas.microsoft.com/office/drawing/2014/main" id="{D954FCCC-9268-B742-9406-4BE02A74E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ADC555DE-21CF-C88D-2F31-B7C0064B9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E776CE30-FAD3-3FC9-F209-4D9420C7B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</p:grpSp>
      <p:sp>
        <p:nvSpPr>
          <p:cNvPr id="45" name="AutoShape 35">
            <a:extLst>
              <a:ext uri="{FF2B5EF4-FFF2-40B4-BE49-F238E27FC236}">
                <a16:creationId xmlns:a16="http://schemas.microsoft.com/office/drawing/2014/main" id="{80C085AD-1E07-669C-6739-53C78BFB1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470" y="4555314"/>
            <a:ext cx="7715566" cy="1059115"/>
          </a:xfrm>
          <a:prstGeom prst="wedgeRoundRectCallout">
            <a:avLst>
              <a:gd name="adj1" fmla="val -52407"/>
              <a:gd name="adj2" fmla="val 61031"/>
              <a:gd name="adj3" fmla="val 16667"/>
            </a:avLst>
          </a:prstGeom>
          <a:solidFill>
            <a:srgbClr val="000066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dirty="0"/>
              <a:t>But there are an exponential 2</a:t>
            </a:r>
            <a:r>
              <a:rPr lang="el-GR" altLang="en-US" sz="2400" baseline="300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θ</a:t>
            </a:r>
            <a:r>
              <a:rPr lang="en-CA" altLang="en-US" sz="2400" baseline="300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(n)</a:t>
            </a:r>
            <a:r>
              <a:rPr lang="en-CA" altLang="en-US" sz="24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of these solutions to try!!!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CA" altLang="en-US" sz="24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 ie more than the number of atoms in the universe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733CD48B-F6BD-707B-0067-530CE3DA4704}"/>
              </a:ext>
            </a:extLst>
          </p:cNvPr>
          <p:cNvSpPr txBox="1">
            <a:spLocks/>
          </p:cNvSpPr>
          <p:nvPr/>
        </p:nvSpPr>
        <p:spPr bwMode="auto">
          <a:xfrm>
            <a:off x="101585" y="3872291"/>
            <a:ext cx="6762641" cy="64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CA" kern="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Algorithm: </a:t>
            </a:r>
            <a:r>
              <a:rPr lang="en-CA" kern="0" dirty="0">
                <a:cs typeface="Times New Roman" panose="02020603050405020304" pitchFamily="18" charset="0"/>
                <a:sym typeface="Symbol" panose="05050102010706020507" pitchFamily="18" charset="2"/>
              </a:rPr>
              <a:t>Check each possible solution. </a:t>
            </a:r>
            <a:endParaRPr lang="en-CA" kern="0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7110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build="p" bldLvl="2" autoUpdateAnimBg="0"/>
      <p:bldP spid="45" grpId="0" animBg="1"/>
      <p:bldP spid="4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DC793A-C1AE-4ADF-ABEC-57CE67FEC521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A6AB7-ED92-4CC2-895B-E46908831F7A}" type="slidenum">
              <a:rPr lang="en-US" smtClean="0">
                <a:solidFill>
                  <a:schemeClr val="bg1"/>
                </a:solidFill>
              </a:rPr>
              <a:pPr/>
              <a:t>38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1ABE839-B23A-CB2B-69E2-EE9DF6BB736D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Witnesses: Easy vs Hard Optimization Problems</a:t>
            </a:r>
          </a:p>
        </p:txBody>
      </p:sp>
      <p:grpSp>
        <p:nvGrpSpPr>
          <p:cNvPr id="12" name="Group 29">
            <a:extLst>
              <a:ext uri="{FF2B5EF4-FFF2-40B4-BE49-F238E27FC236}">
                <a16:creationId xmlns:a16="http://schemas.microsoft.com/office/drawing/2014/main" id="{E408590F-2396-A029-5931-1A237E2304D1}"/>
              </a:ext>
            </a:extLst>
          </p:cNvPr>
          <p:cNvGrpSpPr>
            <a:grpSpLocks/>
          </p:cNvGrpSpPr>
          <p:nvPr/>
        </p:nvGrpSpPr>
        <p:grpSpPr bwMode="auto">
          <a:xfrm>
            <a:off x="177785" y="5699407"/>
            <a:ext cx="917591" cy="929993"/>
            <a:chOff x="2065" y="1551"/>
            <a:chExt cx="1628" cy="1988"/>
          </a:xfrm>
        </p:grpSpPr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3716FE55-7EAD-D338-1040-DDFAC1D96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B81CDD8F-54A2-5579-4D62-392C5EB58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5BFBC5B6-5252-FFB5-E9E8-E064F3D63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C907C7DB-8C10-90A9-80A3-0C78C4AD9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172FECEA-91B5-FADB-BC6F-1DA192226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4B2D2A5C-C2F2-0174-1ED3-54E163CC4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9E336B20-737B-F21F-FC4D-8373BC8C5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C145EB1F-CF16-4764-0FF5-C83B0F618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6057CC7C-6CB8-8D49-65F6-CD0B86B5F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7756DC5C-5A3D-8CF1-7D02-80C391F2D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C5C10A8F-A48D-6049-2CFE-912E7E10C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9" name="Freeform 41">
              <a:extLst>
                <a:ext uri="{FF2B5EF4-FFF2-40B4-BE49-F238E27FC236}">
                  <a16:creationId xmlns:a16="http://schemas.microsoft.com/office/drawing/2014/main" id="{ECF72269-BAF5-ECCE-359B-5A0F4721D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40" name="Freeform 42">
              <a:extLst>
                <a:ext uri="{FF2B5EF4-FFF2-40B4-BE49-F238E27FC236}">
                  <a16:creationId xmlns:a16="http://schemas.microsoft.com/office/drawing/2014/main" id="{38B5CBAF-01FC-2F6F-B5D9-0AEC764C2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41" name="Freeform 43">
              <a:extLst>
                <a:ext uri="{FF2B5EF4-FFF2-40B4-BE49-F238E27FC236}">
                  <a16:creationId xmlns:a16="http://schemas.microsoft.com/office/drawing/2014/main" id="{896C7A87-D38D-718D-332F-BEAA9690D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42" name="Freeform 44">
              <a:extLst>
                <a:ext uri="{FF2B5EF4-FFF2-40B4-BE49-F238E27FC236}">
                  <a16:creationId xmlns:a16="http://schemas.microsoft.com/office/drawing/2014/main" id="{D954FCCC-9268-B742-9406-4BE02A74E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ADC555DE-21CF-C88D-2F31-B7C0064B9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E776CE30-FAD3-3FC9-F209-4D9420C7B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/>
              </a:endParaRPr>
            </a:p>
          </p:txBody>
        </p:sp>
      </p:grp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733CD48B-F6BD-707B-0067-530CE3DA4704}"/>
              </a:ext>
            </a:extLst>
          </p:cNvPr>
          <p:cNvSpPr txBox="1">
            <a:spLocks/>
          </p:cNvSpPr>
          <p:nvPr/>
        </p:nvSpPr>
        <p:spPr bwMode="auto">
          <a:xfrm>
            <a:off x="101585" y="881023"/>
            <a:ext cx="9144000" cy="64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CA" kern="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Easy Problems: </a:t>
            </a:r>
            <a:br>
              <a:rPr lang="en-CA" kern="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kern="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CA" kern="0" dirty="0">
                <a:cs typeface="Times New Roman" panose="02020603050405020304" pitchFamily="18" charset="0"/>
                <a:sym typeface="Symbol" panose="05050102010706020507" pitchFamily="18" charset="2"/>
              </a:rPr>
              <a:t>An optimal solution can be found  quickly, </a:t>
            </a:r>
            <a:br>
              <a:rPr lang="en-CA" kern="0" dirty="0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kern="0" dirty="0">
                <a:cs typeface="Times New Roman" panose="02020603050405020304" pitchFamily="18" charset="0"/>
                <a:sym typeface="Symbol" panose="05050102010706020507" pitchFamily="18" charset="2"/>
              </a:rPr>
              <a:t>  ie in polynomial time </a:t>
            </a:r>
            <a:r>
              <a:rPr lang="en-US" dirty="0">
                <a:sym typeface="Symbol" panose="05050102010706020507" pitchFamily="18" charset="2"/>
              </a:rPr>
              <a:t>n</a:t>
            </a:r>
            <a:r>
              <a:rPr lang="el-GR" altLang="en-US" baseline="30000" dirty="0">
                <a:cs typeface="Times New Roman" panose="02020603050405020304" pitchFamily="18" charset="0"/>
                <a:sym typeface="Symbol" panose="05050102010706020507" pitchFamily="18" charset="2"/>
              </a:rPr>
              <a:t>θ</a:t>
            </a:r>
            <a:r>
              <a:rPr lang="en-CA" altLang="en-US" baseline="30000" dirty="0">
                <a:cs typeface="Times New Roman" panose="02020603050405020304" pitchFamily="18" charset="0"/>
                <a:sym typeface="Symbol" panose="05050102010706020507" pitchFamily="18" charset="2"/>
              </a:rPr>
              <a:t>(1)</a:t>
            </a:r>
            <a:r>
              <a:rPr lang="en-CA" kern="0" dirty="0">
                <a:cs typeface="Times New Roman" panose="02020603050405020304" pitchFamily="18" charset="0"/>
                <a:sym typeface="Symbol" panose="05050102010706020507" pitchFamily="18" charset="2"/>
              </a:rPr>
              <a:t>. </a:t>
            </a:r>
            <a:endParaRPr lang="en-CA" kern="0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" name="AutoShape 35">
            <a:extLst>
              <a:ext uri="{FF2B5EF4-FFF2-40B4-BE49-F238E27FC236}">
                <a16:creationId xmlns:a16="http://schemas.microsoft.com/office/drawing/2014/main" id="{3B5DF72D-417E-9C27-15BF-976496D69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88" y="2323183"/>
            <a:ext cx="8591667" cy="3122675"/>
          </a:xfrm>
          <a:prstGeom prst="wedgeRoundRectCallout">
            <a:avLst>
              <a:gd name="adj1" fmla="val -38845"/>
              <a:gd name="adj2" fmla="val 59113"/>
              <a:gd name="adj3" fmla="val 16667"/>
            </a:avLst>
          </a:prstGeom>
          <a:solidFill>
            <a:srgbClr val="000066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CA" altLang="en-US" sz="2400" dirty="0">
                <a:solidFill>
                  <a:schemeClr val="tx2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Hard Problems: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CA" altLang="en-US" sz="24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If you found a poly-time </a:t>
            </a:r>
            <a:r>
              <a:rPr lang="en-US" altLang="en-US" sz="2400" dirty="0">
                <a:sym typeface="Symbol" panose="05050102010706020507" pitchFamily="18" charset="2"/>
              </a:rPr>
              <a:t>n</a:t>
            </a:r>
            <a:r>
              <a:rPr lang="el-GR" altLang="en-US" sz="2400" baseline="300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θ</a:t>
            </a:r>
            <a:r>
              <a:rPr lang="en-CA" altLang="en-US" sz="2400" baseline="300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(1)</a:t>
            </a:r>
            <a:r>
              <a:rPr lang="en-CA" altLang="en-US" sz="24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algorithm for any of these:</a:t>
            </a:r>
          </a:p>
          <a:p>
            <a:pPr marL="342900" indent="-342900" defTabSz="685800" eaLnBrk="1" hangingPunct="1">
              <a:spcBef>
                <a:spcPct val="0"/>
              </a:spcBef>
            </a:pPr>
            <a:r>
              <a:rPr lang="en-CA" altLang="en-US" sz="24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You could use that algorithm to get one for all.</a:t>
            </a:r>
          </a:p>
          <a:p>
            <a:pPr marL="342900" indent="-342900" defTabSz="685800" eaLnBrk="1" hangingPunct="1">
              <a:spcBef>
                <a:spcPct val="0"/>
              </a:spcBef>
            </a:pPr>
            <a:r>
              <a:rPr lang="en-CA" altLang="en-US" sz="24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Industry would be able to solve so many </a:t>
            </a:r>
            <a:br>
              <a:rPr lang="en-CA" altLang="en-US" sz="24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altLang="en-US" sz="24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useful and great optimization problems. </a:t>
            </a:r>
          </a:p>
          <a:p>
            <a:pPr marL="342900" indent="-342900" defTabSz="685800" eaLnBrk="1" hangingPunct="1">
              <a:spcBef>
                <a:spcPct val="0"/>
              </a:spcBef>
            </a:pPr>
            <a:r>
              <a:rPr lang="en-CA" altLang="en-US" sz="24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You would be rich and famous.</a:t>
            </a:r>
          </a:p>
          <a:p>
            <a:pPr marL="342900" indent="-342900" defTabSz="685800" eaLnBrk="1" hangingPunct="1">
              <a:spcBef>
                <a:spcPct val="0"/>
              </a:spcBef>
            </a:pPr>
            <a:r>
              <a:rPr lang="en-CA" altLang="en-US" sz="24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Cryptography – Online Privacy/Banking  WOULD BE GONE!</a:t>
            </a:r>
            <a:br>
              <a:rPr lang="en-CA" altLang="en-US" sz="24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</a:b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9085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6"/>
          <p:cNvGrpSpPr>
            <a:grpSpLocks/>
          </p:cNvGrpSpPr>
          <p:nvPr/>
        </p:nvGrpSpPr>
        <p:grpSpPr bwMode="auto">
          <a:xfrm>
            <a:off x="268356" y="4270420"/>
            <a:ext cx="2273420" cy="2475363"/>
            <a:chOff x="-148" y="1824"/>
            <a:chExt cx="1943" cy="2372"/>
          </a:xfrm>
        </p:grpSpPr>
        <p:pic>
          <p:nvPicPr>
            <p:cNvPr id="32" name="Picture 34" descr="Photo-04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824"/>
              <a:ext cx="1651" cy="2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5"/>
            <p:cNvSpPr>
              <a:spLocks noChangeArrowheads="1"/>
            </p:cNvSpPr>
            <p:nvPr/>
          </p:nvSpPr>
          <p:spPr bwMode="auto">
            <a:xfrm>
              <a:off x="-148" y="3855"/>
              <a:ext cx="16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Jack Edmonds 1965</a:t>
              </a:r>
            </a:p>
          </p:txBody>
        </p:sp>
      </p:grp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3048000" y="2621340"/>
            <a:ext cx="62103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Can every reasonable problem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be computed in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reasonable amount of time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i.e.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polynomial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 the size of the input?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245100" y="4370388"/>
            <a:ext cx="2286000" cy="2386012"/>
            <a:chOff x="5245100" y="4370388"/>
            <a:chExt cx="2286000" cy="2386012"/>
          </a:xfrm>
        </p:grpSpPr>
        <p:sp>
          <p:nvSpPr>
            <p:cNvPr id="36" name="Oval 11"/>
            <p:cNvSpPr>
              <a:spLocks noChangeArrowheads="1"/>
            </p:cNvSpPr>
            <p:nvPr/>
          </p:nvSpPr>
          <p:spPr bwMode="auto">
            <a:xfrm>
              <a:off x="5245100" y="4470400"/>
              <a:ext cx="2286000" cy="2286000"/>
            </a:xfrm>
            <a:prstGeom prst="ellipse">
              <a:avLst/>
            </a:prstGeom>
            <a:noFill/>
            <a:ln w="38100" cap="sq">
              <a:solidFill>
                <a:srgbClr val="CC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0" rIns="274320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" name="Text Box 12"/>
            <p:cNvSpPr txBox="1">
              <a:spLocks noChangeArrowheads="1"/>
            </p:cNvSpPr>
            <p:nvPr/>
          </p:nvSpPr>
          <p:spPr bwMode="auto">
            <a:xfrm>
              <a:off x="5791200" y="4370388"/>
              <a:ext cx="1201738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C99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Poly</a:t>
              </a: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66A42F6D-6666-39D3-EE75-6AE0750FEB6D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Witnesses: Easy vs Hard Optimization Problems</a:t>
            </a:r>
          </a:p>
        </p:txBody>
      </p:sp>
    </p:spTree>
    <p:extLst>
      <p:ext uri="{BB962C8B-B14F-4D97-AF65-F5344CB8AC3E}">
        <p14:creationId xmlns:p14="http://schemas.microsoft.com/office/powerpoint/2010/main" val="362996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DC793A-C1AE-4ADF-ABEC-57CE67FEC521}"/>
              </a:ext>
            </a:extLst>
          </p:cNvPr>
          <p:cNvSpPr txBox="1">
            <a:spLocks/>
          </p:cNvSpPr>
          <p:nvPr/>
        </p:nvSpPr>
        <p:spPr>
          <a:xfrm>
            <a:off x="958596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A6AB7-ED92-4CC2-895B-E46908831F7A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7" name="Picture 5" descr="Same graph as in the previous figure with loops at all vertices.">
            <a:extLst>
              <a:ext uri="{FF2B5EF4-FFF2-40B4-BE49-F238E27FC236}">
                <a16:creationId xmlns:a16="http://schemas.microsoft.com/office/drawing/2014/main" id="{BBAAE0A3-CA5C-0004-7DE6-04478D429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672" y="1664666"/>
            <a:ext cx="3310128" cy="123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A directed graph with 7 vertices and 13 directed edges.">
            <a:extLst>
              <a:ext uri="{FF2B5EF4-FFF2-40B4-BE49-F238E27FC236}">
                <a16:creationId xmlns:a16="http://schemas.microsoft.com/office/drawing/2014/main" id="{AC63CFFA-1B88-F4B0-E513-E941A70D0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672" y="625016"/>
            <a:ext cx="3310128" cy="96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Same graph as in the previous figure with multiple edges between some vertices.">
            <a:extLst>
              <a:ext uri="{FF2B5EF4-FFF2-40B4-BE49-F238E27FC236}">
                <a16:creationId xmlns:a16="http://schemas.microsoft.com/office/drawing/2014/main" id="{4EF75CCB-294F-52C4-9E3B-DF3C64CBE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448" y="1722436"/>
            <a:ext cx="3312352" cy="94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An acquaintanceship graph with 16 vertices and 25 edges.">
            <a:extLst>
              <a:ext uri="{FF2B5EF4-FFF2-40B4-BE49-F238E27FC236}">
                <a16:creationId xmlns:a16="http://schemas.microsoft.com/office/drawing/2014/main" id="{CD144635-35DC-A03B-546C-6744B9E9E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649" y="3124200"/>
            <a:ext cx="3081207" cy="16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An influence graph with 5 vertices and 8 directed edges.">
            <a:extLst>
              <a:ext uri="{FF2B5EF4-FFF2-40B4-BE49-F238E27FC236}">
                <a16:creationId xmlns:a16="http://schemas.microsoft.com/office/drawing/2014/main" id="{E5253F44-F773-A12C-E554-BDAA3D40C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79048"/>
            <a:ext cx="3081207" cy="176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lassification of Chemical Compounds by Protein−Compound Docking for Use in  Designing a Focused Library | Journal of Medicinal Chemistry">
            <a:extLst>
              <a:ext uri="{FF2B5EF4-FFF2-40B4-BE49-F238E27FC236}">
                <a16:creationId xmlns:a16="http://schemas.microsoft.com/office/drawing/2014/main" id="{D43C4D37-BF04-E0C1-899F-593C8B53A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37" y="3810000"/>
            <a:ext cx="2198663" cy="115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416560"/>
            <a:ext cx="8229600" cy="60198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2"/>
                </a:solidFill>
              </a:rPr>
              <a:t>Computer Network or Flight Route: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between cities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2"/>
                </a:solidFill>
              </a:rPr>
              <a:t>Friendship/Collaboration/Bonds Graph: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Undirected between people/atoms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2"/>
                </a:solidFill>
              </a:rPr>
              <a:t>Influence Graph, Book Citations: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Directed between people/papers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FE8929-2B55-D025-3ED5-36E1649D49DC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225714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45100" y="4370388"/>
            <a:ext cx="2286000" cy="2386012"/>
            <a:chOff x="5245100" y="4370388"/>
            <a:chExt cx="2286000" cy="2386012"/>
          </a:xfrm>
        </p:grpSpPr>
        <p:sp>
          <p:nvSpPr>
            <p:cNvPr id="36" name="Oval 11"/>
            <p:cNvSpPr>
              <a:spLocks noChangeArrowheads="1"/>
            </p:cNvSpPr>
            <p:nvPr/>
          </p:nvSpPr>
          <p:spPr bwMode="auto">
            <a:xfrm>
              <a:off x="5245100" y="4470400"/>
              <a:ext cx="2286000" cy="2286000"/>
            </a:xfrm>
            <a:prstGeom prst="ellipse">
              <a:avLst/>
            </a:prstGeom>
            <a:noFill/>
            <a:ln w="38100" cap="sq">
              <a:solidFill>
                <a:srgbClr val="CC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0" rIns="274320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" name="Text Box 12"/>
            <p:cNvSpPr txBox="1">
              <a:spLocks noChangeArrowheads="1"/>
            </p:cNvSpPr>
            <p:nvPr/>
          </p:nvSpPr>
          <p:spPr bwMode="auto">
            <a:xfrm>
              <a:off x="5791200" y="4370388"/>
              <a:ext cx="1201738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C99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Poly</a:t>
              </a:r>
            </a:p>
          </p:txBody>
        </p:sp>
      </p:grp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3244787" y="914400"/>
            <a:ext cx="6303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Poly Computable Problem: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Given an (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 ⌐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) circuit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and a T/F assignment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to the n variables.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SAT(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≡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“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= True”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Algorithm: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Percolate T/F down wires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 Non-Poly Computable Problem: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SAT(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SAT(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ie is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satisfiable?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Search Space: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# of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to consider is 2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A8718C-01B2-43C6-B2FC-CEAA42FFD005}"/>
              </a:ext>
            </a:extLst>
          </p:cNvPr>
          <p:cNvGrpSpPr/>
          <p:nvPr/>
        </p:nvGrpSpPr>
        <p:grpSpPr>
          <a:xfrm>
            <a:off x="337522" y="1145762"/>
            <a:ext cx="2630560" cy="2511838"/>
            <a:chOff x="337522" y="1145762"/>
            <a:chExt cx="2630560" cy="251183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072C1D6-3FA5-41C6-B638-9F0007C05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3874" y="1145762"/>
              <a:ext cx="2184208" cy="2511838"/>
            </a:xfrm>
            <a:prstGeom prst="rect">
              <a:avLst/>
            </a:prstGeom>
          </p:spPr>
        </p:pic>
        <p:sp>
          <p:nvSpPr>
            <p:cNvPr id="14" name="Rectangle 30">
              <a:extLst>
                <a:ext uri="{FF2B5EF4-FFF2-40B4-BE49-F238E27FC236}">
                  <a16:creationId xmlns:a16="http://schemas.microsoft.com/office/drawing/2014/main" id="{7059097C-BAC6-495F-B7A2-D08B1D3D6F5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62000" y="1186406"/>
              <a:ext cx="2155688" cy="2471194"/>
            </a:xfrm>
            <a:prstGeom prst="rect">
              <a:avLst/>
            </a:prstGeom>
            <a:noFill/>
            <a:ln w="25400" cap="sq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274320" rIns="274320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F3079F7-ECDA-4F80-AF83-DBA101ACF293}"/>
                </a:ext>
              </a:extLst>
            </p:cNvPr>
            <p:cNvSpPr/>
            <p:nvPr/>
          </p:nvSpPr>
          <p:spPr>
            <a:xfrm>
              <a:off x="337522" y="1981200"/>
              <a:ext cx="45878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81223B3-1866-4213-8AED-201333F0DBB1}"/>
              </a:ext>
            </a:extLst>
          </p:cNvPr>
          <p:cNvGrpSpPr/>
          <p:nvPr/>
        </p:nvGrpSpPr>
        <p:grpSpPr>
          <a:xfrm>
            <a:off x="447260" y="609600"/>
            <a:ext cx="2470429" cy="584775"/>
            <a:chOff x="447260" y="609600"/>
            <a:chExt cx="2470429" cy="584775"/>
          </a:xfrm>
        </p:grpSpPr>
        <p:grpSp>
          <p:nvGrpSpPr>
            <p:cNvPr id="24" name="Group 33">
              <a:extLst>
                <a:ext uri="{FF2B5EF4-FFF2-40B4-BE49-F238E27FC236}">
                  <a16:creationId xmlns:a16="http://schemas.microsoft.com/office/drawing/2014/main" id="{98F493C7-CB86-4005-83E2-6500C5D82C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4712" y="690009"/>
              <a:ext cx="2132977" cy="422698"/>
              <a:chOff x="242" y="668"/>
              <a:chExt cx="2825" cy="364"/>
            </a:xfrm>
          </p:grpSpPr>
          <p:grpSp>
            <p:nvGrpSpPr>
              <p:cNvPr id="26" name="Group 32">
                <a:extLst>
                  <a:ext uri="{FF2B5EF4-FFF2-40B4-BE49-F238E27FC236}">
                    <a16:creationId xmlns:a16="http://schemas.microsoft.com/office/drawing/2014/main" id="{3D733945-D3CF-489A-BECE-9C6485EB5C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2" y="672"/>
                <a:ext cx="2825" cy="354"/>
                <a:chOff x="242" y="672"/>
                <a:chExt cx="2825" cy="354"/>
              </a:xfrm>
            </p:grpSpPr>
            <p:sp>
              <p:nvSpPr>
                <p:cNvPr id="31" name="Text Box 25">
                  <a:extLst>
                    <a:ext uri="{FF2B5EF4-FFF2-40B4-BE49-F238E27FC236}">
                      <a16:creationId xmlns:a16="http://schemas.microsoft.com/office/drawing/2014/main" id="{733F0A87-04C0-4FDB-B031-8FC0E5FAF0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2" y="672"/>
                  <a:ext cx="1008" cy="3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ap="sq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274320" rIns="274320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 F</a:t>
                  </a:r>
                </a:p>
              </p:txBody>
            </p:sp>
            <p:sp>
              <p:nvSpPr>
                <p:cNvPr id="34" name="Text Box 26">
                  <a:extLst>
                    <a:ext uri="{FF2B5EF4-FFF2-40B4-BE49-F238E27FC236}">
                      <a16:creationId xmlns:a16="http://schemas.microsoft.com/office/drawing/2014/main" id="{6B28C123-1047-4707-AB64-50A646E42E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16" y="672"/>
                  <a:ext cx="942" cy="3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ap="sq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274320" rIns="274320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T</a:t>
                  </a:r>
                </a:p>
              </p:txBody>
            </p:sp>
            <p:sp>
              <p:nvSpPr>
                <p:cNvPr id="35" name="Text Box 27">
                  <a:extLst>
                    <a:ext uri="{FF2B5EF4-FFF2-40B4-BE49-F238E27FC236}">
                      <a16:creationId xmlns:a16="http://schemas.microsoft.com/office/drawing/2014/main" id="{A443F3C2-408C-4711-A12E-F56BD0AC0C6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44" y="681"/>
                  <a:ext cx="923" cy="3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ap="sq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274320" rIns="274320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F</a:t>
                  </a:r>
                </a:p>
              </p:txBody>
            </p:sp>
          </p:grpSp>
          <p:grpSp>
            <p:nvGrpSpPr>
              <p:cNvPr id="27" name="Group 31">
                <a:extLst>
                  <a:ext uri="{FF2B5EF4-FFF2-40B4-BE49-F238E27FC236}">
                    <a16:creationId xmlns:a16="http://schemas.microsoft.com/office/drawing/2014/main" id="{5C2BC4E6-79BF-4CB3-82FC-E4F73C0308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9" y="668"/>
                <a:ext cx="2556" cy="364"/>
                <a:chOff x="389" y="668"/>
                <a:chExt cx="2556" cy="364"/>
              </a:xfrm>
            </p:grpSpPr>
            <p:sp>
              <p:nvSpPr>
                <p:cNvPr id="28" name="Rectangle 28">
                  <a:extLst>
                    <a:ext uri="{FF2B5EF4-FFF2-40B4-BE49-F238E27FC236}">
                      <a16:creationId xmlns:a16="http://schemas.microsoft.com/office/drawing/2014/main" id="{EFE924D6-B2AF-424C-A2EF-8C38EFDDE6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8" y="668"/>
                  <a:ext cx="734" cy="3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ap="sq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274320" rIns="274320" anchor="ctr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 30">
                  <a:extLst>
                    <a:ext uri="{FF2B5EF4-FFF2-40B4-BE49-F238E27FC236}">
                      <a16:creationId xmlns:a16="http://schemas.microsoft.com/office/drawing/2014/main" id="{5F1FD90C-31A0-45BA-B4D2-60596F176D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89" y="687"/>
                  <a:ext cx="2556" cy="345"/>
                </a:xfrm>
                <a:prstGeom prst="rect">
                  <a:avLst/>
                </a:prstGeom>
                <a:noFill/>
                <a:ln w="25400" cap="sq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274320" rIns="274320" anchor="ctr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AF12B6A-FAE7-46A9-BD20-9D317E2898A7}"/>
                </a:ext>
              </a:extLst>
            </p:cNvPr>
            <p:cNvSpPr/>
            <p:nvPr/>
          </p:nvSpPr>
          <p:spPr>
            <a:xfrm>
              <a:off x="447260" y="609600"/>
              <a:ext cx="3209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</a:t>
              </a:r>
            </a:p>
          </p:txBody>
        </p:sp>
      </p:grpSp>
      <p:grpSp>
        <p:nvGrpSpPr>
          <p:cNvPr id="38" name="Group 36">
            <a:extLst>
              <a:ext uri="{FF2B5EF4-FFF2-40B4-BE49-F238E27FC236}">
                <a16:creationId xmlns:a16="http://schemas.microsoft.com/office/drawing/2014/main" id="{2B21D9B8-095D-41F7-A792-3F4D5C3AD0C7}"/>
              </a:ext>
            </a:extLst>
          </p:cNvPr>
          <p:cNvGrpSpPr>
            <a:grpSpLocks/>
          </p:cNvGrpSpPr>
          <p:nvPr/>
        </p:nvGrpSpPr>
        <p:grpSpPr bwMode="auto">
          <a:xfrm>
            <a:off x="268356" y="4270420"/>
            <a:ext cx="2273420" cy="2475363"/>
            <a:chOff x="-148" y="1824"/>
            <a:chExt cx="1943" cy="2372"/>
          </a:xfrm>
        </p:grpSpPr>
        <p:pic>
          <p:nvPicPr>
            <p:cNvPr id="39" name="Picture 34" descr="Photo-042">
              <a:extLst>
                <a:ext uri="{FF2B5EF4-FFF2-40B4-BE49-F238E27FC236}">
                  <a16:creationId xmlns:a16="http://schemas.microsoft.com/office/drawing/2014/main" id="{47D830F5-DB52-4926-9A38-A25123880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824"/>
              <a:ext cx="1651" cy="2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Rectangle 35">
              <a:extLst>
                <a:ext uri="{FF2B5EF4-FFF2-40B4-BE49-F238E27FC236}">
                  <a16:creationId xmlns:a16="http://schemas.microsoft.com/office/drawing/2014/main" id="{66BB926C-2897-43FF-A3A4-AE32554E6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8" y="3855"/>
              <a:ext cx="16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Jack Edmonds 1965</a:t>
              </a:r>
            </a:p>
          </p:txBody>
        </p:sp>
      </p:grpSp>
      <p:grpSp>
        <p:nvGrpSpPr>
          <p:cNvPr id="49" name="Group 24">
            <a:extLst>
              <a:ext uri="{FF2B5EF4-FFF2-40B4-BE49-F238E27FC236}">
                <a16:creationId xmlns:a16="http://schemas.microsoft.com/office/drawing/2014/main" id="{018D35E2-83A2-4597-B515-E678DEF3405F}"/>
              </a:ext>
            </a:extLst>
          </p:cNvPr>
          <p:cNvGrpSpPr>
            <a:grpSpLocks/>
          </p:cNvGrpSpPr>
          <p:nvPr/>
        </p:nvGrpSpPr>
        <p:grpSpPr bwMode="auto">
          <a:xfrm>
            <a:off x="840361" y="2047254"/>
            <a:ext cx="2117948" cy="1643047"/>
            <a:chOff x="126" y="2265"/>
            <a:chExt cx="3045" cy="2060"/>
          </a:xfrm>
        </p:grpSpPr>
        <p:sp>
          <p:nvSpPr>
            <p:cNvPr id="50" name="Text Box 25">
              <a:extLst>
                <a:ext uri="{FF2B5EF4-FFF2-40B4-BE49-F238E27FC236}">
                  <a16:creationId xmlns:a16="http://schemas.microsoft.com/office/drawing/2014/main" id="{9E123335-C06E-4266-8829-58AF400B70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" y="2265"/>
              <a:ext cx="1002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51" name="Text Box 26">
              <a:extLst>
                <a:ext uri="{FF2B5EF4-FFF2-40B4-BE49-F238E27FC236}">
                  <a16:creationId xmlns:a16="http://schemas.microsoft.com/office/drawing/2014/main" id="{2612177E-A06F-4664-AD39-7697A71CC0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" y="2265"/>
              <a:ext cx="1002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52" name="Text Box 27">
              <a:extLst>
                <a:ext uri="{FF2B5EF4-FFF2-40B4-BE49-F238E27FC236}">
                  <a16:creationId xmlns:a16="http://schemas.microsoft.com/office/drawing/2014/main" id="{CC5A0929-48AF-4004-AA91-DD05A255A6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" y="3823"/>
              <a:ext cx="1002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53" name="Text Box 28">
              <a:extLst>
                <a:ext uri="{FF2B5EF4-FFF2-40B4-BE49-F238E27FC236}">
                  <a16:creationId xmlns:a16="http://schemas.microsoft.com/office/drawing/2014/main" id="{30FBC32E-5DE3-4B02-AAB3-A88EE525DD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" y="3042"/>
              <a:ext cx="1002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54" name="Text Box 29">
              <a:extLst>
                <a:ext uri="{FF2B5EF4-FFF2-40B4-BE49-F238E27FC236}">
                  <a16:creationId xmlns:a16="http://schemas.microsoft.com/office/drawing/2014/main" id="{1ED2251F-5ACB-438B-AE14-B776D147E8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2" y="3042"/>
              <a:ext cx="1002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55" name="Text Box 30">
              <a:extLst>
                <a:ext uri="{FF2B5EF4-FFF2-40B4-BE49-F238E27FC236}">
                  <a16:creationId xmlns:a16="http://schemas.microsoft.com/office/drawing/2014/main" id="{F81089BA-9050-4EA2-B091-BBEC2AA52D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9" y="2265"/>
              <a:ext cx="1022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</a:t>
              </a:r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3CA74B37-17C1-4DF8-97D1-EA31598D2DD0}"/>
              </a:ext>
            </a:extLst>
          </p:cNvPr>
          <p:cNvSpPr/>
          <p:nvPr/>
        </p:nvSpPr>
        <p:spPr>
          <a:xfrm>
            <a:off x="741593" y="3633329"/>
            <a:ext cx="2128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Result=T or not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D6A677-609F-2C86-4797-44288851B938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Witnesses: Easy vs Hard Optimization Problems</a:t>
            </a:r>
          </a:p>
        </p:txBody>
      </p:sp>
    </p:spTree>
    <p:extLst>
      <p:ext uri="{BB962C8B-B14F-4D97-AF65-F5344CB8AC3E}">
        <p14:creationId xmlns:p14="http://schemas.microsoft.com/office/powerpoint/2010/main" val="13635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45100" y="4370388"/>
            <a:ext cx="2286000" cy="2386012"/>
            <a:chOff x="5245100" y="4370388"/>
            <a:chExt cx="2286000" cy="2386012"/>
          </a:xfrm>
        </p:grpSpPr>
        <p:sp>
          <p:nvSpPr>
            <p:cNvPr id="36" name="Oval 11"/>
            <p:cNvSpPr>
              <a:spLocks noChangeArrowheads="1"/>
            </p:cNvSpPr>
            <p:nvPr/>
          </p:nvSpPr>
          <p:spPr bwMode="auto">
            <a:xfrm>
              <a:off x="5245100" y="4470400"/>
              <a:ext cx="2286000" cy="2286000"/>
            </a:xfrm>
            <a:prstGeom prst="ellipse">
              <a:avLst/>
            </a:prstGeom>
            <a:noFill/>
            <a:ln w="38100" cap="sq">
              <a:solidFill>
                <a:srgbClr val="CC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0" rIns="274320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" name="Text Box 12"/>
            <p:cNvSpPr txBox="1">
              <a:spLocks noChangeArrowheads="1"/>
            </p:cNvSpPr>
            <p:nvPr/>
          </p:nvSpPr>
          <p:spPr bwMode="auto">
            <a:xfrm>
              <a:off x="5791200" y="4370388"/>
              <a:ext cx="1201738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C99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Poly</a:t>
              </a:r>
            </a:p>
          </p:txBody>
        </p:sp>
      </p:grp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3924186" y="3455007"/>
            <a:ext cx="2039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SAT(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3916363" y="1830389"/>
            <a:ext cx="4986337" cy="4887913"/>
            <a:chOff x="2467" y="1153"/>
            <a:chExt cx="3141" cy="3079"/>
          </a:xfrm>
        </p:grpSpPr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2467" y="1240"/>
              <a:ext cx="3141" cy="2992"/>
            </a:xfrm>
            <a:prstGeom prst="ellipse">
              <a:avLst/>
            </a:prstGeom>
            <a:noFill/>
            <a:ln w="38100" cap="sq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lIns="274320" rIns="27432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696" y="1153"/>
              <a:ext cx="7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66FF33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Exp</a:t>
              </a:r>
            </a:p>
          </p:txBody>
        </p:sp>
      </p:grpSp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3657600" y="3087689"/>
            <a:ext cx="4202113" cy="3254376"/>
            <a:chOff x="2304" y="1945"/>
            <a:chExt cx="2647" cy="2050"/>
          </a:xfrm>
        </p:grpSpPr>
        <p:sp>
          <p:nvSpPr>
            <p:cNvPr id="15" name="Oval 28"/>
            <p:cNvSpPr>
              <a:spLocks noChangeArrowheads="1"/>
            </p:cNvSpPr>
            <p:nvPr/>
          </p:nvSpPr>
          <p:spPr bwMode="auto">
            <a:xfrm rot="2528719">
              <a:off x="2304" y="2256"/>
              <a:ext cx="2647" cy="1739"/>
            </a:xfrm>
            <a:prstGeom prst="ellips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lIns="274320" rIns="27432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" name="Text Box 29"/>
            <p:cNvSpPr txBox="1">
              <a:spLocks noChangeArrowheads="1"/>
            </p:cNvSpPr>
            <p:nvPr/>
          </p:nvSpPr>
          <p:spPr bwMode="auto">
            <a:xfrm>
              <a:off x="2823" y="1945"/>
              <a:ext cx="63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NP</a:t>
              </a:r>
            </a:p>
          </p:txBody>
        </p:sp>
      </p:grpSp>
      <p:grpSp>
        <p:nvGrpSpPr>
          <p:cNvPr id="17" name="Group 27"/>
          <p:cNvGrpSpPr>
            <a:grpSpLocks/>
          </p:cNvGrpSpPr>
          <p:nvPr/>
        </p:nvGrpSpPr>
        <p:grpSpPr bwMode="auto">
          <a:xfrm flipH="1">
            <a:off x="4946136" y="3070483"/>
            <a:ext cx="4202113" cy="3254375"/>
            <a:chOff x="2304" y="1945"/>
            <a:chExt cx="2647" cy="2050"/>
          </a:xfrm>
        </p:grpSpPr>
        <p:sp>
          <p:nvSpPr>
            <p:cNvPr id="18" name="Oval 28"/>
            <p:cNvSpPr>
              <a:spLocks noChangeArrowheads="1"/>
            </p:cNvSpPr>
            <p:nvPr/>
          </p:nvSpPr>
          <p:spPr bwMode="auto">
            <a:xfrm rot="2528719">
              <a:off x="2304" y="2256"/>
              <a:ext cx="2647" cy="1739"/>
            </a:xfrm>
            <a:prstGeom prst="ellips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lIns="274320" rIns="27432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9" name="Text Box 29"/>
            <p:cNvSpPr txBox="1">
              <a:spLocks noChangeArrowheads="1"/>
            </p:cNvSpPr>
            <p:nvPr/>
          </p:nvSpPr>
          <p:spPr bwMode="auto">
            <a:xfrm>
              <a:off x="2823" y="1945"/>
              <a:ext cx="97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Co-NP</a:t>
              </a:r>
            </a:p>
          </p:txBody>
        </p:sp>
      </p:grp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562600" y="4724400"/>
            <a:ext cx="16916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SAT(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44384" y="3251731"/>
            <a:ext cx="33031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Non Deterministic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Polynomial Time</a:t>
            </a:r>
          </a:p>
        </p:txBody>
      </p:sp>
      <p:grpSp>
        <p:nvGrpSpPr>
          <p:cNvPr id="39" name="Group 36">
            <a:extLst>
              <a:ext uri="{FF2B5EF4-FFF2-40B4-BE49-F238E27FC236}">
                <a16:creationId xmlns:a16="http://schemas.microsoft.com/office/drawing/2014/main" id="{920B6F99-A0EA-40DC-ABDB-231DDCA7BEBC}"/>
              </a:ext>
            </a:extLst>
          </p:cNvPr>
          <p:cNvGrpSpPr>
            <a:grpSpLocks/>
          </p:cNvGrpSpPr>
          <p:nvPr/>
        </p:nvGrpSpPr>
        <p:grpSpPr bwMode="auto">
          <a:xfrm>
            <a:off x="268356" y="4270420"/>
            <a:ext cx="2273420" cy="2475363"/>
            <a:chOff x="-148" y="1824"/>
            <a:chExt cx="1943" cy="2372"/>
          </a:xfrm>
        </p:grpSpPr>
        <p:pic>
          <p:nvPicPr>
            <p:cNvPr id="40" name="Picture 34" descr="Photo-042">
              <a:extLst>
                <a:ext uri="{FF2B5EF4-FFF2-40B4-BE49-F238E27FC236}">
                  <a16:creationId xmlns:a16="http://schemas.microsoft.com/office/drawing/2014/main" id="{B0FA0E56-2F5B-45BE-AFCE-FF58CE878A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824"/>
              <a:ext cx="1651" cy="2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ectangle 35">
              <a:extLst>
                <a:ext uri="{FF2B5EF4-FFF2-40B4-BE49-F238E27FC236}">
                  <a16:creationId xmlns:a16="http://schemas.microsoft.com/office/drawing/2014/main" id="{B24A491D-C0F3-46AF-B023-53E23FE3A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8" y="3855"/>
              <a:ext cx="16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Jack Edmonds 1965</a:t>
              </a:r>
            </a:p>
          </p:txBody>
        </p:sp>
      </p:grpSp>
      <p:sp>
        <p:nvSpPr>
          <p:cNvPr id="43" name="Text Box 20">
            <a:extLst>
              <a:ext uri="{FF2B5EF4-FFF2-40B4-BE49-F238E27FC236}">
                <a16:creationId xmlns:a16="http://schemas.microsoft.com/office/drawing/2014/main" id="{2BE74B7F-91F0-4DB4-A48A-12257C789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489" y="698027"/>
            <a:ext cx="33560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called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witness/proof/solution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that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satisfiable.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21CD913-28F6-457A-AE74-D8B401DAE0F7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Witnesses: Easy vs Hard Optimization Problems</a:t>
            </a:r>
          </a:p>
        </p:txBody>
      </p:sp>
      <p:pic>
        <p:nvPicPr>
          <p:cNvPr id="4" name="Picture 2" descr="Watch Witness | Prime Video">
            <a:extLst>
              <a:ext uri="{FF2B5EF4-FFF2-40B4-BE49-F238E27FC236}">
                <a16:creationId xmlns:a16="http://schemas.microsoft.com/office/drawing/2014/main" id="{3400203C-E0A4-26B8-188C-3DD79F754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565" y="5468086"/>
            <a:ext cx="997588" cy="133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0">
            <a:extLst>
              <a:ext uri="{FF2B5EF4-FFF2-40B4-BE49-F238E27FC236}">
                <a16:creationId xmlns:a16="http://schemas.microsoft.com/office/drawing/2014/main" id="{022E77F5-A7AA-75E5-8701-EEE7316CB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212140"/>
            <a:ext cx="429228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Generally, </a:t>
            </a:r>
            <a:r>
              <a:rPr lang="en-CA" altLang="en-US" sz="2400" dirty="0">
                <a:solidFill>
                  <a:srgbClr val="FFFFFF"/>
                </a:solidFill>
              </a:rPr>
              <a:t>if there is a witness </a:t>
            </a:r>
            <a:br>
              <a:rPr lang="en-CA" altLang="en-US" sz="2400" dirty="0">
                <a:solidFill>
                  <a:srgbClr val="FFFFFF"/>
                </a:solidFill>
              </a:rPr>
            </a:br>
            <a:r>
              <a:rPr lang="en-CA" altLang="en-US" sz="2400" dirty="0">
                <a:solidFill>
                  <a:srgbClr val="FFFFFF"/>
                </a:solidFill>
              </a:rPr>
              <a:t>to both Yes&amp;No</a:t>
            </a:r>
            <a:br>
              <a:rPr lang="en-CA" altLang="en-US" sz="2400" dirty="0">
                <a:solidFill>
                  <a:srgbClr val="FFFFFF"/>
                </a:solidFill>
              </a:rPr>
            </a:br>
            <a:r>
              <a:rPr lang="en-CA" altLang="en-US" sz="2400" dirty="0">
                <a:solidFill>
                  <a:srgbClr val="FFFFFF"/>
                </a:solidFill>
              </a:rPr>
              <a:t>then there is </a:t>
            </a:r>
            <a:br>
              <a:rPr lang="en-CA" altLang="en-US" sz="2400" dirty="0">
                <a:solidFill>
                  <a:srgbClr val="FFFFFF"/>
                </a:solidFill>
              </a:rPr>
            </a:br>
            <a:r>
              <a:rPr lang="en-CA" altLang="en-US" sz="2400" dirty="0">
                <a:solidFill>
                  <a:srgbClr val="FFFFFF"/>
                </a:solidFill>
              </a:rPr>
              <a:t>a poly time algorithm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Text Box 20">
            <a:extLst>
              <a:ext uri="{FF2B5EF4-FFF2-40B4-BE49-F238E27FC236}">
                <a16:creationId xmlns:a16="http://schemas.microsoft.com/office/drawing/2014/main" id="{25F12BF6-C7B5-F61B-4C49-EB69AE05B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860" y="1877083"/>
            <a:ext cx="39900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There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b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witness/proof/solution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that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NOT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satisfiable.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5594633D-A4E1-DDE7-90BB-449FBEE3B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4848" y="711390"/>
            <a:ext cx="33207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There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</a:t>
            </a:r>
            <a:r>
              <a:rPr lang="en-US" altLang="en-US" sz="2400" dirty="0">
                <a:solidFill>
                  <a:srgbClr val="FFFFFF"/>
                </a:solidFill>
              </a:rPr>
              <a:t>a</a:t>
            </a:r>
            <a:b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witness/proof/solution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that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of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53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3" grpId="0"/>
      <p:bldP spid="5" grpId="0"/>
      <p:bldP spid="6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8763000" cy="135798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endParaRPr lang="en-US" dirty="0">
              <a:solidFill>
                <a:schemeClr val="tx2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2"/>
                </a:solidFill>
              </a:rPr>
              <a:t>Matching(G):</a:t>
            </a:r>
            <a:r>
              <a:rPr lang="en-US" sz="1100" dirty="0">
                <a:solidFill>
                  <a:schemeClr val="tx2"/>
                </a:solidFill>
              </a:rPr>
              <a:t>  </a:t>
            </a:r>
            <a:r>
              <a:rPr lang="en-CA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Does bipartitie graph G have a matching?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altLang="en-US" sz="12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53B8C5D-1EC4-C8B6-5F4E-0535DDD6FAD1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Witnesses: Easy vs Hard Optimization Problems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DFC13B-2B56-0950-87A3-22F096218F41}"/>
              </a:ext>
            </a:extLst>
          </p:cNvPr>
          <p:cNvSpPr txBox="1">
            <a:spLocks/>
          </p:cNvSpPr>
          <p:nvPr/>
        </p:nvSpPr>
        <p:spPr bwMode="auto">
          <a:xfrm>
            <a:off x="7772400" y="838200"/>
            <a:ext cx="914400" cy="47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CA" kern="0" dirty="0">
                <a:solidFill>
                  <a:srgbClr val="00FF00"/>
                </a:solidFill>
                <a:latin typeface="+mj-lt"/>
              </a:rPr>
              <a:t>Easy</a:t>
            </a:r>
          </a:p>
        </p:txBody>
      </p:sp>
      <p:sp>
        <p:nvSpPr>
          <p:cNvPr id="1077" name="AutoShape 38">
            <a:extLst>
              <a:ext uri="{FF2B5EF4-FFF2-40B4-BE49-F238E27FC236}">
                <a16:creationId xmlns:a16="http://schemas.microsoft.com/office/drawing/2014/main" id="{D6974815-BC26-0D67-73F8-5EA571D24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416" y="3573953"/>
            <a:ext cx="4629150" cy="857250"/>
          </a:xfrm>
          <a:prstGeom prst="wedgeRoundRectCallout">
            <a:avLst>
              <a:gd name="adj1" fmla="val -1089"/>
              <a:gd name="adj2" fmla="val 73906"/>
              <a:gd name="adj3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defTabSz="685800" eaLnBrk="1" hangingPunct="1">
              <a:spcBef>
                <a:spcPct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A </a:t>
            </a:r>
            <a:r>
              <a:rPr lang="en-CA" altLang="en-US" sz="2400" dirty="0">
                <a:solidFill>
                  <a:srgbClr val="00FF00"/>
                </a:solidFill>
                <a:sym typeface="Symbol" pitchFamily="18" charset="2"/>
              </a:rPr>
              <a:t>matching</a:t>
            </a:r>
            <a:r>
              <a:rPr lang="en-CA" altLang="en-US" sz="2400" dirty="0">
                <a:sym typeface="Symbol" pitchFamily="18" charset="2"/>
              </a:rPr>
              <a:t> is</a:t>
            </a: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 a witness of </a:t>
            </a:r>
            <a:r>
              <a:rPr lang="en-CA" altLang="en-US" sz="2400" dirty="0">
                <a:solidFill>
                  <a:srgbClr val="00FF00"/>
                </a:solidFill>
                <a:sym typeface="Symbol" pitchFamily="18" charset="2"/>
              </a:rPr>
              <a:t>YES</a:t>
            </a: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.</a:t>
            </a:r>
          </a:p>
          <a:p>
            <a:pPr marL="342900" indent="-342900" defTabSz="685800" eaLnBrk="1" hangingPunct="1">
              <a:spcBef>
                <a:spcPct val="0"/>
              </a:spcBef>
              <a:defRPr/>
            </a:pPr>
            <a:r>
              <a:rPr lang="en-CA" sz="2400" kern="0" dirty="0">
                <a:solidFill>
                  <a:srgbClr val="FFC000"/>
                </a:solidFill>
                <a:latin typeface="Times New Roman"/>
              </a:rPr>
              <a:t>|N(S)|</a:t>
            </a:r>
            <a:r>
              <a:rPr lang="en-CA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&lt;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|S| </a:t>
            </a:r>
            <a:r>
              <a:rPr lang="en-CA" altLang="en-US" sz="2400" dirty="0">
                <a:sym typeface="Symbol" pitchFamily="18" charset="2"/>
              </a:rPr>
              <a:t>is </a:t>
            </a: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a witness of </a:t>
            </a:r>
            <a:r>
              <a:rPr lang="en-CA" altLang="en-US" sz="2400" dirty="0">
                <a:solidFill>
                  <a:srgbClr val="FF0000"/>
                </a:solidFill>
                <a:sym typeface="Symbol" pitchFamily="18" charset="2"/>
              </a:rPr>
              <a:t>No</a:t>
            </a: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.</a:t>
            </a:r>
            <a:endParaRPr lang="en-US" altLang="en-US" sz="2400" dirty="0">
              <a:solidFill>
                <a:srgbClr val="FFFFFF"/>
              </a:solidFill>
              <a:sym typeface="Symbol" pitchFamily="18" charset="2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01E28B6-5B20-0484-D734-61A744ED5010}"/>
              </a:ext>
            </a:extLst>
          </p:cNvPr>
          <p:cNvGrpSpPr/>
          <p:nvPr/>
        </p:nvGrpSpPr>
        <p:grpSpPr>
          <a:xfrm>
            <a:off x="218338" y="2514600"/>
            <a:ext cx="3218697" cy="3539000"/>
            <a:chOff x="218338" y="2514600"/>
            <a:chExt cx="3218697" cy="3539000"/>
          </a:xfrm>
        </p:grpSpPr>
        <p:sp>
          <p:nvSpPr>
            <p:cNvPr id="8" name="Rectangle 37">
              <a:extLst>
                <a:ext uri="{FF2B5EF4-FFF2-40B4-BE49-F238E27FC236}">
                  <a16:creationId xmlns:a16="http://schemas.microsoft.com/office/drawing/2014/main" id="{1EE56943-B303-3178-09DD-5DDFC583C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910" y="2984963"/>
              <a:ext cx="1370803" cy="58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dirty="0"/>
                <a:t>Sam</a:t>
              </a:r>
              <a:endParaRPr lang="en-CA" altLang="en-US" sz="2000" dirty="0"/>
            </a:p>
          </p:txBody>
        </p:sp>
        <p:pic>
          <p:nvPicPr>
            <p:cNvPr id="9" name="Picture 47" descr="j0232906">
              <a:extLst>
                <a:ext uri="{FF2B5EF4-FFF2-40B4-BE49-F238E27FC236}">
                  <a16:creationId xmlns:a16="http://schemas.microsoft.com/office/drawing/2014/main" id="{340277CD-1B6F-9F59-77DC-0BEB81DD83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69" y="3044483"/>
              <a:ext cx="331277" cy="546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37">
              <a:extLst>
                <a:ext uri="{FF2B5EF4-FFF2-40B4-BE49-F238E27FC236}">
                  <a16:creationId xmlns:a16="http://schemas.microsoft.com/office/drawing/2014/main" id="{6A6260A3-B60C-ABEE-59F7-05C149701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766" y="2519147"/>
              <a:ext cx="1370803" cy="58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dirty="0">
                  <a:solidFill>
                    <a:schemeClr val="tx2"/>
                  </a:solidFill>
                </a:rPr>
                <a:t>People</a:t>
              </a:r>
              <a:endParaRPr lang="en-CA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14" name="Rectangle 37">
              <a:extLst>
                <a:ext uri="{FF2B5EF4-FFF2-40B4-BE49-F238E27FC236}">
                  <a16:creationId xmlns:a16="http://schemas.microsoft.com/office/drawing/2014/main" id="{5827AC2A-4990-7B29-25AA-93BF7198B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635" y="2514600"/>
              <a:ext cx="1370803" cy="58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dirty="0">
                  <a:solidFill>
                    <a:schemeClr val="tx2"/>
                  </a:solidFill>
                </a:rPr>
                <a:t>Jobs</a:t>
              </a:r>
              <a:endParaRPr lang="en-CA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15" name="Freeform 38">
              <a:extLst>
                <a:ext uri="{FF2B5EF4-FFF2-40B4-BE49-F238E27FC236}">
                  <a16:creationId xmlns:a16="http://schemas.microsoft.com/office/drawing/2014/main" id="{99355F32-3EA8-99C6-2D1D-8E3475EDC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640" y="3282558"/>
              <a:ext cx="699681" cy="638589"/>
            </a:xfrm>
            <a:custGeom>
              <a:avLst/>
              <a:gdLst>
                <a:gd name="T0" fmla="*/ 0 w 490"/>
                <a:gd name="T1" fmla="*/ 0 h 515"/>
                <a:gd name="T2" fmla="*/ 2147483647 w 490"/>
                <a:gd name="T3" fmla="*/ 2147483647 h 515"/>
                <a:gd name="T4" fmla="*/ 0 60000 65536"/>
                <a:gd name="T5" fmla="*/ 0 60000 65536"/>
                <a:gd name="T6" fmla="*/ 0 w 490"/>
                <a:gd name="T7" fmla="*/ 0 h 515"/>
                <a:gd name="T8" fmla="*/ 490 w 490"/>
                <a:gd name="T9" fmla="*/ 515 h 5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0" h="515">
                  <a:moveTo>
                    <a:pt x="0" y="0"/>
                  </a:moveTo>
                  <a:lnTo>
                    <a:pt x="490" y="515"/>
                  </a:lnTo>
                </a:path>
              </a:pathLst>
            </a:custGeom>
            <a:noFill/>
            <a:ln w="381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17" name="Freeform 38">
              <a:extLst>
                <a:ext uri="{FF2B5EF4-FFF2-40B4-BE49-F238E27FC236}">
                  <a16:creationId xmlns:a16="http://schemas.microsoft.com/office/drawing/2014/main" id="{28D869DF-5B8D-CD36-5B57-E3CC8FFA0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814" y="3255086"/>
              <a:ext cx="508339" cy="1268498"/>
            </a:xfrm>
            <a:custGeom>
              <a:avLst/>
              <a:gdLst>
                <a:gd name="T0" fmla="*/ 0 w 490"/>
                <a:gd name="T1" fmla="*/ 0 h 515"/>
                <a:gd name="T2" fmla="*/ 2147483647 w 490"/>
                <a:gd name="T3" fmla="*/ 2147483647 h 515"/>
                <a:gd name="T4" fmla="*/ 0 60000 65536"/>
                <a:gd name="T5" fmla="*/ 0 60000 65536"/>
                <a:gd name="T6" fmla="*/ 0 w 490"/>
                <a:gd name="T7" fmla="*/ 0 h 515"/>
                <a:gd name="T8" fmla="*/ 490 w 490"/>
                <a:gd name="T9" fmla="*/ 515 h 5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0" h="515">
                  <a:moveTo>
                    <a:pt x="0" y="0"/>
                  </a:moveTo>
                  <a:lnTo>
                    <a:pt x="490" y="515"/>
                  </a:lnTo>
                </a:path>
              </a:pathLst>
            </a:custGeom>
            <a:noFill/>
            <a:ln w="381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18" name="Rectangle 33">
              <a:extLst>
                <a:ext uri="{FF2B5EF4-FFF2-40B4-BE49-F238E27FC236}">
                  <a16:creationId xmlns:a16="http://schemas.microsoft.com/office/drawing/2014/main" id="{76DBAF17-DE5F-156F-A663-F5E880A13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910" y="4162943"/>
              <a:ext cx="1370803" cy="73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dirty="0"/>
                <a:t>John</a:t>
              </a:r>
              <a:endParaRPr lang="en-CA" altLang="en-US" sz="2000" dirty="0"/>
            </a:p>
          </p:txBody>
        </p:sp>
        <p:pic>
          <p:nvPicPr>
            <p:cNvPr id="19" name="Picture 49" descr="j0397518">
              <a:extLst>
                <a:ext uri="{FF2B5EF4-FFF2-40B4-BE49-F238E27FC236}">
                  <a16:creationId xmlns:a16="http://schemas.microsoft.com/office/drawing/2014/main" id="{4AE5BF7B-D9B0-E781-7E19-FA46F2A8D6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289" y="4234862"/>
              <a:ext cx="545465" cy="474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Line 42">
              <a:extLst>
                <a:ext uri="{FF2B5EF4-FFF2-40B4-BE49-F238E27FC236}">
                  <a16:creationId xmlns:a16="http://schemas.microsoft.com/office/drawing/2014/main" id="{64F3D426-4356-F016-6B5C-78070CA764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7201" y="4538657"/>
              <a:ext cx="616861" cy="0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21" name="Rectangle 32">
              <a:extLst>
                <a:ext uri="{FF2B5EF4-FFF2-40B4-BE49-F238E27FC236}">
                  <a16:creationId xmlns:a16="http://schemas.microsoft.com/office/drawing/2014/main" id="{692E363F-448A-E4A3-9EA8-1765073C2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2711" y="4162943"/>
              <a:ext cx="1461689" cy="73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dirty="0"/>
                <a:t>Therapist</a:t>
              </a:r>
              <a:endParaRPr lang="en-CA" altLang="en-US" sz="2000" dirty="0"/>
            </a:p>
          </p:txBody>
        </p:sp>
        <p:sp>
          <p:nvSpPr>
            <p:cNvPr id="22" name="Rectangle 34">
              <a:extLst>
                <a:ext uri="{FF2B5EF4-FFF2-40B4-BE49-F238E27FC236}">
                  <a16:creationId xmlns:a16="http://schemas.microsoft.com/office/drawing/2014/main" id="{6F09CAC9-06DF-7706-7795-5E6EE1E75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232" y="3573953"/>
              <a:ext cx="1370803" cy="58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dirty="0"/>
                <a:t>Comp Sci</a:t>
              </a:r>
              <a:endParaRPr lang="en-CA" altLang="en-US" sz="2000" dirty="0"/>
            </a:p>
          </p:txBody>
        </p:sp>
        <p:sp>
          <p:nvSpPr>
            <p:cNvPr id="23" name="Rectangle 31">
              <a:extLst>
                <a:ext uri="{FF2B5EF4-FFF2-40B4-BE49-F238E27FC236}">
                  <a16:creationId xmlns:a16="http://schemas.microsoft.com/office/drawing/2014/main" id="{58855EA2-22F8-476F-D63B-7FC807C7F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54" y="5347480"/>
              <a:ext cx="1292981" cy="706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dirty="0"/>
                <a:t>Fred</a:t>
              </a:r>
              <a:endParaRPr lang="en-CA" altLang="en-US" sz="2000" dirty="0"/>
            </a:p>
          </p:txBody>
        </p:sp>
        <p:pic>
          <p:nvPicPr>
            <p:cNvPr id="24" name="Picture 50" descr="j0334220">
              <a:extLst>
                <a:ext uri="{FF2B5EF4-FFF2-40B4-BE49-F238E27FC236}">
                  <a16:creationId xmlns:a16="http://schemas.microsoft.com/office/drawing/2014/main" id="{6BFBCE83-A29A-C62D-E6A8-64BFF7C4FD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38" y="5334410"/>
              <a:ext cx="475497" cy="654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Line 42">
              <a:extLst>
                <a:ext uri="{FF2B5EF4-FFF2-40B4-BE49-F238E27FC236}">
                  <a16:creationId xmlns:a16="http://schemas.microsoft.com/office/drawing/2014/main" id="{0C753652-8EF6-D48E-194B-D4CB99AD12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3511" y="4510136"/>
              <a:ext cx="603222" cy="1211777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26" name="Line 42">
              <a:extLst>
                <a:ext uri="{FF2B5EF4-FFF2-40B4-BE49-F238E27FC236}">
                  <a16:creationId xmlns:a16="http://schemas.microsoft.com/office/drawing/2014/main" id="{33689624-2AEF-7EB3-1B96-D8E92F8B21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3511" y="3900881"/>
              <a:ext cx="722251" cy="1785532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42C11D6-E168-EBDC-56D3-183C927FA73B}"/>
              </a:ext>
            </a:extLst>
          </p:cNvPr>
          <p:cNvGrpSpPr/>
          <p:nvPr/>
        </p:nvGrpSpPr>
        <p:grpSpPr>
          <a:xfrm>
            <a:off x="282690" y="2984963"/>
            <a:ext cx="2910824" cy="3068637"/>
            <a:chOff x="2332055" y="2067243"/>
            <a:chExt cx="2910824" cy="3068637"/>
          </a:xfrm>
        </p:grpSpPr>
        <p:sp>
          <p:nvSpPr>
            <p:cNvPr id="34" name="Line 42">
              <a:extLst>
                <a:ext uri="{FF2B5EF4-FFF2-40B4-BE49-F238E27FC236}">
                  <a16:creationId xmlns:a16="http://schemas.microsoft.com/office/drawing/2014/main" id="{44B0D41A-A909-CCC0-2B86-A9D2975FE0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7749" y="4345080"/>
              <a:ext cx="501380" cy="584028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41B2694-6C7C-B996-180F-A9FC617CEFC9}"/>
                </a:ext>
              </a:extLst>
            </p:cNvPr>
            <p:cNvGrpSpPr/>
            <p:nvPr/>
          </p:nvGrpSpPr>
          <p:grpSpPr>
            <a:xfrm>
              <a:off x="2332055" y="2067243"/>
              <a:ext cx="2910824" cy="3068637"/>
              <a:chOff x="2332055" y="2067243"/>
              <a:chExt cx="2910824" cy="3068637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88C04850-9F78-0EAA-A168-2A3EABC4EB60}"/>
                  </a:ext>
                </a:extLst>
              </p:cNvPr>
              <p:cNvGrpSpPr/>
              <p:nvPr/>
            </p:nvGrpSpPr>
            <p:grpSpPr>
              <a:xfrm>
                <a:off x="2332055" y="2067243"/>
                <a:ext cx="2910824" cy="2504757"/>
                <a:chOff x="2332055" y="2448243"/>
                <a:chExt cx="2910824" cy="2504757"/>
              </a:xfrm>
            </p:grpSpPr>
            <p:sp>
              <p:nvSpPr>
                <p:cNvPr id="39" name="Rectangle 30">
                  <a:extLst>
                    <a:ext uri="{FF2B5EF4-FFF2-40B4-BE49-F238E27FC236}">
                      <a16:creationId xmlns:a16="http://schemas.microsoft.com/office/drawing/2014/main" id="{62F3CC0B-954B-5E1D-EA13-6972ED41B6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10797" y="4364010"/>
                  <a:ext cx="1370803" cy="5889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2000" dirty="0"/>
                    <a:t>Parent</a:t>
                  </a:r>
                  <a:endParaRPr lang="en-CA" altLang="en-US" sz="2000" dirty="0"/>
                </a:p>
              </p:txBody>
            </p:sp>
            <p:sp>
              <p:nvSpPr>
                <p:cNvPr id="40" name="Rectangle 31">
                  <a:extLst>
                    <a:ext uri="{FF2B5EF4-FFF2-40B4-BE49-F238E27FC236}">
                      <a16:creationId xmlns:a16="http://schemas.microsoft.com/office/drawing/2014/main" id="{758F4658-2DD5-04D8-1C36-8B3CA81F35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1275" y="4364010"/>
                  <a:ext cx="1370803" cy="5889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2000" dirty="0"/>
                    <a:t>Beth</a:t>
                  </a:r>
                  <a:endParaRPr lang="en-CA" altLang="en-US" sz="2000" dirty="0"/>
                </a:p>
              </p:txBody>
            </p:sp>
            <p:sp>
              <p:nvSpPr>
                <p:cNvPr id="47" name="Rectangle 35">
                  <a:extLst>
                    <a:ext uri="{FF2B5EF4-FFF2-40B4-BE49-F238E27FC236}">
                      <a16:creationId xmlns:a16="http://schemas.microsoft.com/office/drawing/2014/main" id="{F51B6934-669C-C9DD-9FCD-991B271D8F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1275" y="3037233"/>
                  <a:ext cx="1370803" cy="5889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2000" dirty="0"/>
                    <a:t>Mary</a:t>
                  </a:r>
                  <a:endParaRPr lang="en-CA" altLang="en-US" sz="2000" dirty="0"/>
                </a:p>
              </p:txBody>
            </p:sp>
            <p:sp>
              <p:nvSpPr>
                <p:cNvPr id="48" name="Rectangle 36">
                  <a:extLst>
                    <a:ext uri="{FF2B5EF4-FFF2-40B4-BE49-F238E27FC236}">
                      <a16:creationId xmlns:a16="http://schemas.microsoft.com/office/drawing/2014/main" id="{4FFCA9E9-27D5-50F2-3D4E-8945234CF5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72076" y="2448243"/>
                  <a:ext cx="1370803" cy="5889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2000" dirty="0"/>
                    <a:t>President</a:t>
                  </a:r>
                  <a:endParaRPr lang="en-CA" altLang="en-US" sz="2000" dirty="0"/>
                </a:p>
              </p:txBody>
            </p:sp>
            <p:sp>
              <p:nvSpPr>
                <p:cNvPr id="49" name="Line 42">
                  <a:extLst>
                    <a:ext uri="{FF2B5EF4-FFF2-40B4-BE49-F238E27FC236}">
                      <a16:creationId xmlns:a16="http://schemas.microsoft.com/office/drawing/2014/main" id="{09F18F22-E533-9CD4-159F-080D10D9E0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29377" y="4709964"/>
                  <a:ext cx="616861" cy="0"/>
                </a:xfrm>
                <a:prstGeom prst="line">
                  <a:avLst/>
                </a:prstGeom>
                <a:noFill/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 dirty="0"/>
                </a:p>
              </p:txBody>
            </p:sp>
            <p:pic>
              <p:nvPicPr>
                <p:cNvPr id="1026" name="Picture 44" descr="j0233040">
                  <a:extLst>
                    <a:ext uri="{FF2B5EF4-FFF2-40B4-BE49-F238E27FC236}">
                      <a16:creationId xmlns:a16="http://schemas.microsoft.com/office/drawing/2014/main" id="{529688BD-EAE3-2ADA-CCAA-EC441DFC762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12743" y="3127442"/>
                  <a:ext cx="548321" cy="473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4" name="Picture 45" descr="j0334222">
                  <a:extLst>
                    <a:ext uri="{FF2B5EF4-FFF2-40B4-BE49-F238E27FC236}">
                      <a16:creationId xmlns:a16="http://schemas.microsoft.com/office/drawing/2014/main" id="{F7FBD46C-001A-7A60-3134-3E055A1D55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32055" y="4313791"/>
                  <a:ext cx="431232" cy="5840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35" name="Line 42">
                  <a:extLst>
                    <a:ext uri="{FF2B5EF4-FFF2-40B4-BE49-F238E27FC236}">
                      <a16:creationId xmlns:a16="http://schemas.microsoft.com/office/drawing/2014/main" id="{B3F530BD-4263-8166-1C78-CCEE9FE1C7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06530" y="3350947"/>
                  <a:ext cx="663330" cy="11831"/>
                </a:xfrm>
                <a:prstGeom prst="line">
                  <a:avLst/>
                </a:prstGeom>
                <a:noFill/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 dirty="0"/>
                </a:p>
              </p:txBody>
            </p:sp>
            <p:sp>
              <p:nvSpPr>
                <p:cNvPr id="1036" name="Freeform 38">
                  <a:extLst>
                    <a:ext uri="{FF2B5EF4-FFF2-40B4-BE49-F238E27FC236}">
                      <a16:creationId xmlns:a16="http://schemas.microsoft.com/office/drawing/2014/main" id="{C6B534DC-650B-7BF3-7DE6-6D98BD1DA0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3546511" y="2766920"/>
                  <a:ext cx="522618" cy="561708"/>
                </a:xfrm>
                <a:custGeom>
                  <a:avLst/>
                  <a:gdLst>
                    <a:gd name="T0" fmla="*/ 0 w 490"/>
                    <a:gd name="T1" fmla="*/ 0 h 515"/>
                    <a:gd name="T2" fmla="*/ 2147483647 w 490"/>
                    <a:gd name="T3" fmla="*/ 2147483647 h 515"/>
                    <a:gd name="T4" fmla="*/ 0 60000 65536"/>
                    <a:gd name="T5" fmla="*/ 0 60000 65536"/>
                    <a:gd name="T6" fmla="*/ 0 w 490"/>
                    <a:gd name="T7" fmla="*/ 0 h 515"/>
                    <a:gd name="T8" fmla="*/ 490 w 490"/>
                    <a:gd name="T9" fmla="*/ 515 h 51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90" h="515">
                      <a:moveTo>
                        <a:pt x="0" y="0"/>
                      </a:moveTo>
                      <a:lnTo>
                        <a:pt x="490" y="515"/>
                      </a:lnTo>
                    </a:path>
                  </a:pathLst>
                </a:custGeom>
                <a:noFill/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 dirty="0"/>
                </a:p>
              </p:txBody>
            </p:sp>
          </p:grpSp>
          <p:sp>
            <p:nvSpPr>
              <p:cNvPr id="38" name="Rectangle 30">
                <a:extLst>
                  <a:ext uri="{FF2B5EF4-FFF2-40B4-BE49-F238E27FC236}">
                    <a16:creationId xmlns:a16="http://schemas.microsoft.com/office/drawing/2014/main" id="{DB91CF48-71EA-5DA8-F48E-510AA9F904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6220" y="4546890"/>
                <a:ext cx="1370803" cy="588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2000" dirty="0"/>
                  <a:t>Doctor</a:t>
                </a:r>
                <a:endParaRPr lang="en-CA" altLang="en-US" sz="2000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FD7D32-2384-8A2F-3910-9689CEA27A23}"/>
              </a:ext>
            </a:extLst>
          </p:cNvPr>
          <p:cNvGrpSpPr/>
          <p:nvPr/>
        </p:nvGrpSpPr>
        <p:grpSpPr>
          <a:xfrm>
            <a:off x="1377201" y="3282559"/>
            <a:ext cx="743294" cy="1964125"/>
            <a:chOff x="3426566" y="2745839"/>
            <a:chExt cx="743294" cy="1964125"/>
          </a:xfrm>
        </p:grpSpPr>
        <p:sp>
          <p:nvSpPr>
            <p:cNvPr id="29" name="Freeform 38">
              <a:extLst>
                <a:ext uri="{FF2B5EF4-FFF2-40B4-BE49-F238E27FC236}">
                  <a16:creationId xmlns:a16="http://schemas.microsoft.com/office/drawing/2014/main" id="{11F7CB73-DA46-3E0A-623F-0CB4E6D0F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9378" y="2745839"/>
              <a:ext cx="640482" cy="603870"/>
            </a:xfrm>
            <a:custGeom>
              <a:avLst/>
              <a:gdLst>
                <a:gd name="T0" fmla="*/ 0 w 490"/>
                <a:gd name="T1" fmla="*/ 0 h 515"/>
                <a:gd name="T2" fmla="*/ 2147483647 w 490"/>
                <a:gd name="T3" fmla="*/ 2147483647 h 515"/>
                <a:gd name="T4" fmla="*/ 0 60000 65536"/>
                <a:gd name="T5" fmla="*/ 0 60000 65536"/>
                <a:gd name="T6" fmla="*/ 0 w 490"/>
                <a:gd name="T7" fmla="*/ 0 h 515"/>
                <a:gd name="T8" fmla="*/ 490 w 490"/>
                <a:gd name="T9" fmla="*/ 515 h 5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0" h="515">
                  <a:moveTo>
                    <a:pt x="0" y="0"/>
                  </a:moveTo>
                  <a:lnTo>
                    <a:pt x="490" y="515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30" name="Line 42">
              <a:extLst>
                <a:ext uri="{FF2B5EF4-FFF2-40B4-BE49-F238E27FC236}">
                  <a16:creationId xmlns:a16="http://schemas.microsoft.com/office/drawing/2014/main" id="{6E20B1F1-E0AE-FE4C-E53D-1CE40C7FA2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9377" y="4709964"/>
              <a:ext cx="616861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31" name="Line 42">
              <a:extLst>
                <a:ext uri="{FF2B5EF4-FFF2-40B4-BE49-F238E27FC236}">
                  <a16:creationId xmlns:a16="http://schemas.microsoft.com/office/drawing/2014/main" id="{0DCC2B81-BF6B-223E-E52C-CD4AAEABC3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6566" y="4001937"/>
              <a:ext cx="616861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32" name="Freeform 38">
              <a:extLst>
                <a:ext uri="{FF2B5EF4-FFF2-40B4-BE49-F238E27FC236}">
                  <a16:creationId xmlns:a16="http://schemas.microsoft.com/office/drawing/2014/main" id="{F535C766-C9CA-0F49-04E4-852E6AE91FD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546511" y="2766920"/>
              <a:ext cx="522618" cy="561708"/>
            </a:xfrm>
            <a:custGeom>
              <a:avLst/>
              <a:gdLst>
                <a:gd name="T0" fmla="*/ 0 w 490"/>
                <a:gd name="T1" fmla="*/ 0 h 515"/>
                <a:gd name="T2" fmla="*/ 2147483647 w 490"/>
                <a:gd name="T3" fmla="*/ 2147483647 h 515"/>
                <a:gd name="T4" fmla="*/ 0 60000 65536"/>
                <a:gd name="T5" fmla="*/ 0 60000 65536"/>
                <a:gd name="T6" fmla="*/ 0 w 490"/>
                <a:gd name="T7" fmla="*/ 0 h 515"/>
                <a:gd name="T8" fmla="*/ 490 w 490"/>
                <a:gd name="T9" fmla="*/ 515 h 5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0" h="515">
                  <a:moveTo>
                    <a:pt x="0" y="0"/>
                  </a:moveTo>
                  <a:lnTo>
                    <a:pt x="490" y="515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</p:grpSp>
      <p:pic>
        <p:nvPicPr>
          <p:cNvPr id="1038" name="Picture 2" descr="Watch Witness | Prime Video">
            <a:extLst>
              <a:ext uri="{FF2B5EF4-FFF2-40B4-BE49-F238E27FC236}">
                <a16:creationId xmlns:a16="http://schemas.microsoft.com/office/drawing/2014/main" id="{50F6F7A3-A6A2-D800-D7A8-7D6CBBDB3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565" y="5468086"/>
            <a:ext cx="997588" cy="133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29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8763000" cy="135798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endParaRPr lang="en-US" dirty="0">
              <a:solidFill>
                <a:schemeClr val="tx2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2"/>
                </a:solidFill>
              </a:rPr>
              <a:t>Matching(G):</a:t>
            </a:r>
            <a:r>
              <a:rPr lang="en-US" sz="1100" dirty="0">
                <a:solidFill>
                  <a:schemeClr val="tx2"/>
                </a:solidFill>
              </a:rPr>
              <a:t>  </a:t>
            </a:r>
            <a:r>
              <a:rPr lang="en-CA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Does bipartitie graph G have a matching?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altLang="en-US" sz="1200" dirty="0"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chemeClr val="tx2"/>
                </a:solidFill>
              </a:rPr>
              <a:t>Vertex Cover(G):</a:t>
            </a:r>
            <a:r>
              <a:rPr lang="en-CA" dirty="0"/>
              <a:t> Find smallest subset of the vertices </a:t>
            </a:r>
            <a:br>
              <a:rPr lang="en-CA" dirty="0"/>
            </a:br>
            <a:r>
              <a:rPr lang="en-CA" dirty="0"/>
              <a:t>   that covers each edge.</a:t>
            </a:r>
            <a:r>
              <a:rPr lang="en-CA" dirty="0">
                <a:solidFill>
                  <a:schemeClr val="tx2"/>
                </a:solidFill>
              </a:rPr>
              <a:t> </a:t>
            </a:r>
            <a:endParaRPr lang="en-CA" altLang="en-US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CA" altLang="en-US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53B8C5D-1EC4-C8B6-5F4E-0535DDD6FAD1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Witnesses: Easy vs Hard Optimization Problems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DFC13B-2B56-0950-87A3-22F096218F41}"/>
              </a:ext>
            </a:extLst>
          </p:cNvPr>
          <p:cNvSpPr txBox="1">
            <a:spLocks/>
          </p:cNvSpPr>
          <p:nvPr/>
        </p:nvSpPr>
        <p:spPr bwMode="auto">
          <a:xfrm>
            <a:off x="7772400" y="838200"/>
            <a:ext cx="914400" cy="47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CA" kern="0" dirty="0">
                <a:solidFill>
                  <a:srgbClr val="00FF00"/>
                </a:solidFill>
                <a:latin typeface="+mj-lt"/>
              </a:rPr>
              <a:t>Easy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986DC36B-1BD5-4741-E7EC-A5C7BCFD2C41}"/>
              </a:ext>
            </a:extLst>
          </p:cNvPr>
          <p:cNvSpPr txBox="1">
            <a:spLocks/>
          </p:cNvSpPr>
          <p:nvPr/>
        </p:nvSpPr>
        <p:spPr bwMode="auto">
          <a:xfrm>
            <a:off x="7467600" y="1879264"/>
            <a:ext cx="1219200" cy="46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CA" kern="0" dirty="0">
                <a:solidFill>
                  <a:srgbClr val="FF0000"/>
                </a:solidFill>
                <a:latin typeface="+mj-lt"/>
              </a:rPr>
              <a:t>Hard</a:t>
            </a:r>
          </a:p>
        </p:txBody>
      </p:sp>
      <p:sp>
        <p:nvSpPr>
          <p:cNvPr id="1077" name="AutoShape 38">
            <a:extLst>
              <a:ext uri="{FF2B5EF4-FFF2-40B4-BE49-F238E27FC236}">
                <a16:creationId xmlns:a16="http://schemas.microsoft.com/office/drawing/2014/main" id="{D6974815-BC26-0D67-73F8-5EA571D24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416" y="3573953"/>
            <a:ext cx="4629150" cy="857250"/>
          </a:xfrm>
          <a:prstGeom prst="wedgeRoundRectCallout">
            <a:avLst>
              <a:gd name="adj1" fmla="val -1089"/>
              <a:gd name="adj2" fmla="val 73906"/>
              <a:gd name="adj3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defTabSz="685800" eaLnBrk="1" hangingPunct="1">
              <a:spcBef>
                <a:spcPct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A </a:t>
            </a:r>
            <a:r>
              <a:rPr lang="en-CA" altLang="en-US" sz="2400" dirty="0">
                <a:solidFill>
                  <a:schemeClr val="accent2"/>
                </a:solidFill>
                <a:sym typeface="Symbol" pitchFamily="18" charset="2"/>
              </a:rPr>
              <a:t>covering</a:t>
            </a: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 is a witness of </a:t>
            </a:r>
            <a:r>
              <a:rPr lang="en-CA" altLang="en-US" sz="2400" dirty="0">
                <a:solidFill>
                  <a:srgbClr val="00FF00"/>
                </a:solidFill>
                <a:sym typeface="Symbol" pitchFamily="18" charset="2"/>
              </a:rPr>
              <a:t>YES</a:t>
            </a: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.</a:t>
            </a:r>
          </a:p>
          <a:p>
            <a:pPr marL="342900" indent="-342900" defTabSz="685800" eaLnBrk="1" hangingPunct="1">
              <a:spcBef>
                <a:spcPct val="0"/>
              </a:spcBef>
              <a:defRPr/>
            </a:pPr>
            <a:r>
              <a:rPr lang="en-CA" sz="2400" kern="0" dirty="0">
                <a:latin typeface="Times New Roman"/>
              </a:rPr>
              <a:t>There are </a:t>
            </a:r>
            <a:r>
              <a:rPr lang="en-CA" sz="2400" kern="0" dirty="0">
                <a:solidFill>
                  <a:srgbClr val="FF0000"/>
                </a:solidFill>
                <a:latin typeface="Times New Roman"/>
              </a:rPr>
              <a:t>no</a:t>
            </a:r>
            <a:r>
              <a:rPr lang="en-CA" altLang="en-US" sz="2400" dirty="0">
                <a:sym typeface="Symbol" pitchFamily="18" charset="2"/>
              </a:rPr>
              <a:t> wi</a:t>
            </a: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tnesses of </a:t>
            </a:r>
            <a:r>
              <a:rPr lang="en-CA" altLang="en-US" sz="2400" dirty="0">
                <a:solidFill>
                  <a:srgbClr val="FF0000"/>
                </a:solidFill>
                <a:sym typeface="Symbol" pitchFamily="18" charset="2"/>
              </a:rPr>
              <a:t>No</a:t>
            </a: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.</a:t>
            </a:r>
            <a:endParaRPr lang="en-US" altLang="en-US" sz="2400" dirty="0">
              <a:solidFill>
                <a:srgbClr val="FFFFFF"/>
              </a:solidFill>
              <a:sym typeface="Symbol" pitchFamily="18" charset="2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F733B7-894D-4247-1C41-DBB992B573DE}"/>
              </a:ext>
            </a:extLst>
          </p:cNvPr>
          <p:cNvGrpSpPr/>
          <p:nvPr/>
        </p:nvGrpSpPr>
        <p:grpSpPr>
          <a:xfrm>
            <a:off x="1152525" y="4286250"/>
            <a:ext cx="1504950" cy="1885950"/>
            <a:chOff x="5507712" y="3067050"/>
            <a:chExt cx="1504950" cy="18859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C1D3D27-9096-187A-94F1-F4E0E03CB7FC}"/>
                </a:ext>
              </a:extLst>
            </p:cNvPr>
            <p:cNvGrpSpPr/>
            <p:nvPr/>
          </p:nvGrpSpPr>
          <p:grpSpPr>
            <a:xfrm>
              <a:off x="5507712" y="3067050"/>
              <a:ext cx="1504950" cy="1885950"/>
              <a:chOff x="5507712" y="1162050"/>
              <a:chExt cx="1504950" cy="1885950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25433E64-99F3-89ED-2BB1-BC35B8616EF2}"/>
                  </a:ext>
                </a:extLst>
              </p:cNvPr>
              <p:cNvGrpSpPr/>
              <p:nvPr/>
            </p:nvGrpSpPr>
            <p:grpSpPr>
              <a:xfrm>
                <a:off x="5507712" y="1162050"/>
                <a:ext cx="1504950" cy="571500"/>
                <a:chOff x="5495925" y="2762250"/>
                <a:chExt cx="1504950" cy="571500"/>
              </a:xfrm>
            </p:grpSpPr>
            <p:cxnSp>
              <p:nvCxnSpPr>
                <p:cNvPr id="55" name="AutoShape 9">
                  <a:extLst>
                    <a:ext uri="{FF2B5EF4-FFF2-40B4-BE49-F238E27FC236}">
                      <a16:creationId xmlns:a16="http://schemas.microsoft.com/office/drawing/2014/main" id="{01591035-0626-FC2C-F0A3-DD960AFC628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5495925" y="2762250"/>
                  <a:ext cx="590550" cy="571500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6" name="AutoShape 13">
                  <a:extLst>
                    <a:ext uri="{FF2B5EF4-FFF2-40B4-BE49-F238E27FC236}">
                      <a16:creationId xmlns:a16="http://schemas.microsoft.com/office/drawing/2014/main" id="{D377934B-E470-60E1-BFCD-A40B51E530F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410325" y="2762250"/>
                  <a:ext cx="590550" cy="571500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46" name="AutoShape 11">
                <a:extLst>
                  <a:ext uri="{FF2B5EF4-FFF2-40B4-BE49-F238E27FC236}">
                    <a16:creationId xmlns:a16="http://schemas.microsoft.com/office/drawing/2014/main" id="{40B25FCD-6285-D5D5-7ADE-6EE103244C6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422112" y="2076450"/>
                <a:ext cx="590550" cy="5715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" name="Oval 7">
                <a:extLst>
                  <a:ext uri="{FF2B5EF4-FFF2-40B4-BE49-F238E27FC236}">
                    <a16:creationId xmlns:a16="http://schemas.microsoft.com/office/drawing/2014/main" id="{89B14A6F-5C9B-FE6B-02F9-E0B67E23D9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1587" y="2590800"/>
                <a:ext cx="457200" cy="4572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en-US" sz="2400" dirty="0">
                  <a:solidFill>
                    <a:srgbClr val="2F2B2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903BF31-7884-B577-ED53-3A360F702C2C}"/>
                </a:ext>
              </a:extLst>
            </p:cNvPr>
            <p:cNvGrpSpPr/>
            <p:nvPr/>
          </p:nvGrpSpPr>
          <p:grpSpPr>
            <a:xfrm>
              <a:off x="5507712" y="3133725"/>
              <a:ext cx="1438275" cy="1419225"/>
              <a:chOff x="5507712" y="1228725"/>
              <a:chExt cx="1438275" cy="1419225"/>
            </a:xfrm>
          </p:grpSpPr>
          <p:cxnSp>
            <p:nvCxnSpPr>
              <p:cNvPr id="42" name="AutoShape 14">
                <a:extLst>
                  <a:ext uri="{FF2B5EF4-FFF2-40B4-BE49-F238E27FC236}">
                    <a16:creationId xmlns:a16="http://schemas.microsoft.com/office/drawing/2014/main" id="{9FFD353C-B929-FAC4-4574-E0B4FAF58D4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260187" y="1228725"/>
                <a:ext cx="0" cy="135255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" name="AutoShape 10">
                <a:extLst>
                  <a:ext uri="{FF2B5EF4-FFF2-40B4-BE49-F238E27FC236}">
                    <a16:creationId xmlns:a16="http://schemas.microsoft.com/office/drawing/2014/main" id="{67A2AEE5-899C-7CEC-7177-829D5CFB03B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5507712" y="2076450"/>
                <a:ext cx="590550" cy="5715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" name="AutoShape 17">
                <a:extLst>
                  <a:ext uri="{FF2B5EF4-FFF2-40B4-BE49-F238E27FC236}">
                    <a16:creationId xmlns:a16="http://schemas.microsoft.com/office/drawing/2014/main" id="{A934F9DC-A0A2-37DD-F5F9-1E02209B99C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574387" y="1905000"/>
                <a:ext cx="1371600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028" name="Oval 4">
            <a:extLst>
              <a:ext uri="{FF2B5EF4-FFF2-40B4-BE49-F238E27FC236}">
                <a16:creationId xmlns:a16="http://schemas.microsoft.com/office/drawing/2014/main" id="{3226F55E-C067-8BF9-CF11-429285C67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8006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2400" dirty="0">
              <a:solidFill>
                <a:srgbClr val="2F2B2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29" name="Oval 5">
            <a:extLst>
              <a:ext uri="{FF2B5EF4-FFF2-40B4-BE49-F238E27FC236}">
                <a16:creationId xmlns:a16="http://schemas.microsoft.com/office/drawing/2014/main" id="{DAC352DE-6634-E02D-F5F5-5FA242034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8006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2400" dirty="0">
              <a:solidFill>
                <a:srgbClr val="2F2B2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30" name="Oval 6">
            <a:extLst>
              <a:ext uri="{FF2B5EF4-FFF2-40B4-BE49-F238E27FC236}">
                <a16:creationId xmlns:a16="http://schemas.microsoft.com/office/drawing/2014/main" id="{CFD90C25-1C1E-3ED9-BCB9-56E9F6C0A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8862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2400" dirty="0">
              <a:solidFill>
                <a:srgbClr val="2F2B20"/>
              </a:solidFill>
              <a:latin typeface="Tahoma" charset="0"/>
              <a:ea typeface="ＭＳ Ｐゴシック" charset="0"/>
            </a:endParaRPr>
          </a:p>
        </p:txBody>
      </p:sp>
      <p:pic>
        <p:nvPicPr>
          <p:cNvPr id="1032" name="Picture 2" descr="Watch Witness | Prime Video">
            <a:extLst>
              <a:ext uri="{FF2B5EF4-FFF2-40B4-BE49-F238E27FC236}">
                <a16:creationId xmlns:a16="http://schemas.microsoft.com/office/drawing/2014/main" id="{ADBB704D-BACA-736C-BCE4-4B5995B1B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565" y="5468086"/>
            <a:ext cx="997588" cy="133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68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" grpId="0" animBg="1"/>
      <p:bldP spid="1028" grpId="0" animBg="1"/>
      <p:bldP spid="1029" grpId="0" animBg="1"/>
      <p:bldP spid="103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8763000" cy="135798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endParaRPr lang="en-US" dirty="0">
              <a:solidFill>
                <a:schemeClr val="tx2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2"/>
                </a:solidFill>
              </a:rPr>
              <a:t>Shortest Path(G,s,t):</a:t>
            </a:r>
            <a:r>
              <a:rPr lang="en-US" sz="1100" dirty="0">
                <a:solidFill>
                  <a:schemeClr val="tx2"/>
                </a:solidFill>
              </a:rPr>
              <a:t>  </a:t>
            </a:r>
            <a:r>
              <a:rPr lang="en-CA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What is the shortest path in G from s to t?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CA" altLang="en-US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CA" altLang="en-US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altLang="en-US" sz="1200" dirty="0"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2"/>
                </a:solidFill>
              </a:rPr>
              <a:t>Longest Path(G,s,t):</a:t>
            </a:r>
            <a:r>
              <a:rPr lang="en-US" sz="1100" dirty="0">
                <a:solidFill>
                  <a:schemeClr val="tx2"/>
                </a:solidFill>
              </a:rPr>
              <a:t>  </a:t>
            </a:r>
            <a:r>
              <a:rPr lang="en-CA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What is the longest path in G from s to t?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2"/>
                </a:solidFill>
              </a:rPr>
              <a:t>Longest Simple Path(G,s,t):</a:t>
            </a:r>
            <a:r>
              <a:rPr lang="en-US" sz="1100" dirty="0">
                <a:solidFill>
                  <a:schemeClr val="tx2"/>
                </a:solidFill>
              </a:rPr>
              <a:t>  </a:t>
            </a:r>
            <a:br>
              <a:rPr lang="en-US" sz="1100" dirty="0">
                <a:solidFill>
                  <a:schemeClr val="tx2"/>
                </a:solidFill>
              </a:rPr>
            </a:br>
            <a:r>
              <a:rPr lang="en-US" sz="1100" dirty="0">
                <a:solidFill>
                  <a:schemeClr val="tx2"/>
                </a:solidFill>
              </a:rPr>
              <a:t>  </a:t>
            </a:r>
            <a:r>
              <a:rPr lang="en-CA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What is the longest simple path in G from s to t?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CA" altLang="en-US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53B8C5D-1EC4-C8B6-5F4E-0535DDD6FAD1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Witnesses: Easy vs Hard Optimization Problems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DFC13B-2B56-0950-87A3-22F096218F41}"/>
              </a:ext>
            </a:extLst>
          </p:cNvPr>
          <p:cNvSpPr txBox="1">
            <a:spLocks/>
          </p:cNvSpPr>
          <p:nvPr/>
        </p:nvSpPr>
        <p:spPr bwMode="auto">
          <a:xfrm>
            <a:off x="5562600" y="1279154"/>
            <a:ext cx="3124200" cy="93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CA" kern="0" dirty="0">
                <a:solidFill>
                  <a:srgbClr val="00FF00"/>
                </a:solidFill>
                <a:latin typeface="+mj-lt"/>
              </a:rPr>
              <a:t>Easy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CA" kern="0" dirty="0">
                <a:latin typeface="+mj-lt"/>
              </a:rPr>
              <a:t>Hint: Google can do it.</a:t>
            </a:r>
            <a:endParaRPr lang="en-CA" altLang="en-US" kern="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6925272-9E45-2142-AF70-3A990021AA97}"/>
              </a:ext>
            </a:extLst>
          </p:cNvPr>
          <p:cNvGrpSpPr/>
          <p:nvPr/>
        </p:nvGrpSpPr>
        <p:grpSpPr>
          <a:xfrm>
            <a:off x="762000" y="3878256"/>
            <a:ext cx="2286000" cy="2286000"/>
            <a:chOff x="5117187" y="2667000"/>
            <a:chExt cx="2286000" cy="2286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C7F7443-3E22-2E77-450D-DD01C24EB929}"/>
                </a:ext>
              </a:extLst>
            </p:cNvPr>
            <p:cNvGrpSpPr/>
            <p:nvPr/>
          </p:nvGrpSpPr>
          <p:grpSpPr>
            <a:xfrm>
              <a:off x="5117187" y="2667000"/>
              <a:ext cx="2286000" cy="2286000"/>
              <a:chOff x="5117187" y="2667000"/>
              <a:chExt cx="2286000" cy="228600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7E8CA23-5A94-B7D2-71C1-5E2793AC2877}"/>
                  </a:ext>
                </a:extLst>
              </p:cNvPr>
              <p:cNvGrpSpPr/>
              <p:nvPr/>
            </p:nvGrpSpPr>
            <p:grpSpPr>
              <a:xfrm>
                <a:off x="5117187" y="2667000"/>
                <a:ext cx="2286000" cy="2286000"/>
                <a:chOff x="5117187" y="762000"/>
                <a:chExt cx="2286000" cy="2286000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80ED3441-7981-1816-82D5-1771BFAB5DA7}"/>
                    </a:ext>
                  </a:extLst>
                </p:cNvPr>
                <p:cNvGrpSpPr/>
                <p:nvPr/>
              </p:nvGrpSpPr>
              <p:grpSpPr>
                <a:xfrm>
                  <a:off x="5117187" y="762000"/>
                  <a:ext cx="2286000" cy="1371600"/>
                  <a:chOff x="5105400" y="2362200"/>
                  <a:chExt cx="2286000" cy="1371600"/>
                </a:xfrm>
              </p:grpSpPr>
              <p:sp>
                <p:nvSpPr>
                  <p:cNvPr id="27" name="Oval 4">
                    <a:extLst>
                      <a:ext uri="{FF2B5EF4-FFF2-40B4-BE49-F238E27FC236}">
                        <a16:creationId xmlns:a16="http://schemas.microsoft.com/office/drawing/2014/main" id="{8F974A39-A64E-A45E-FFF8-3FC37491A5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934200" y="3276600"/>
                    <a:ext cx="457200" cy="457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2400" dirty="0">
                        <a:solidFill>
                          <a:srgbClr val="2F2B20"/>
                        </a:solidFill>
                        <a:latin typeface="Tahoma" charset="0"/>
                        <a:ea typeface="ＭＳ Ｐゴシック" charset="0"/>
                      </a:rPr>
                      <a:t>t</a:t>
                    </a:r>
                  </a:p>
                </p:txBody>
              </p:sp>
              <p:sp>
                <p:nvSpPr>
                  <p:cNvPr id="28" name="Oval 5">
                    <a:extLst>
                      <a:ext uri="{FF2B5EF4-FFF2-40B4-BE49-F238E27FC236}">
                        <a16:creationId xmlns:a16="http://schemas.microsoft.com/office/drawing/2014/main" id="{084BCC83-3F95-B391-A1F9-18ABB858EE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05400" y="3276600"/>
                    <a:ext cx="457200" cy="457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400" dirty="0">
                      <a:solidFill>
                        <a:srgbClr val="2F2B2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9" name="Oval 6">
                    <a:extLst>
                      <a:ext uri="{FF2B5EF4-FFF2-40B4-BE49-F238E27FC236}">
                        <a16:creationId xmlns:a16="http://schemas.microsoft.com/office/drawing/2014/main" id="{0957218F-D255-7CC5-F0AF-3E1B742CE4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019800" y="2362200"/>
                    <a:ext cx="457200" cy="457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2400" dirty="0">
                        <a:solidFill>
                          <a:srgbClr val="2F2B20"/>
                        </a:solidFill>
                        <a:latin typeface="Tahoma" charset="0"/>
                        <a:ea typeface="ＭＳ Ｐゴシック" charset="0"/>
                      </a:rPr>
                      <a:t>s</a:t>
                    </a:r>
                  </a:p>
                </p:txBody>
              </p:sp>
              <p:cxnSp>
                <p:nvCxnSpPr>
                  <p:cNvPr id="30" name="AutoShape 9">
                    <a:extLst>
                      <a:ext uri="{FF2B5EF4-FFF2-40B4-BE49-F238E27FC236}">
                        <a16:creationId xmlns:a16="http://schemas.microsoft.com/office/drawing/2014/main" id="{63C4ABD1-BE97-24F3-C53D-3DFF8FB4BE1B}"/>
                      </a:ext>
                    </a:extLst>
                  </p:cNvPr>
                  <p:cNvCxnSpPr>
                    <a:cxnSpLocks noChangeShapeType="1"/>
                    <a:stCxn id="29" idx="3"/>
                    <a:endCxn id="28" idx="7"/>
                  </p:cNvCxnSpPr>
                  <p:nvPr/>
                </p:nvCxnSpPr>
                <p:spPr bwMode="auto">
                  <a:xfrm flipH="1">
                    <a:off x="5495925" y="2762250"/>
                    <a:ext cx="590550" cy="571500"/>
                  </a:xfrm>
                  <a:prstGeom prst="straightConnector1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1" name="AutoShape 13">
                    <a:extLst>
                      <a:ext uri="{FF2B5EF4-FFF2-40B4-BE49-F238E27FC236}">
                        <a16:creationId xmlns:a16="http://schemas.microsoft.com/office/drawing/2014/main" id="{D5F94494-68D9-B01E-3F16-E03180A24F25}"/>
                      </a:ext>
                    </a:extLst>
                  </p:cNvPr>
                  <p:cNvCxnSpPr>
                    <a:cxnSpLocks noChangeShapeType="1"/>
                    <a:stCxn id="29" idx="5"/>
                    <a:endCxn id="27" idx="1"/>
                  </p:cNvCxnSpPr>
                  <p:nvPr/>
                </p:nvCxnSpPr>
                <p:spPr bwMode="auto">
                  <a:xfrm>
                    <a:off x="6410325" y="2762250"/>
                    <a:ext cx="590550" cy="571500"/>
                  </a:xfrm>
                  <a:prstGeom prst="straightConnector1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25" name="AutoShape 11">
                  <a:extLst>
                    <a:ext uri="{FF2B5EF4-FFF2-40B4-BE49-F238E27FC236}">
                      <a16:creationId xmlns:a16="http://schemas.microsoft.com/office/drawing/2014/main" id="{E154249D-B716-641A-DA1F-F204A08219E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6422112" y="2076450"/>
                  <a:ext cx="590550" cy="571500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6" name="Oval 7">
                  <a:extLst>
                    <a:ext uri="{FF2B5EF4-FFF2-40B4-BE49-F238E27FC236}">
                      <a16:creationId xmlns:a16="http://schemas.microsoft.com/office/drawing/2014/main" id="{D93FED0A-A26D-CF73-71E2-0CDBB4F951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31587" y="2590800"/>
                  <a:ext cx="457200" cy="457200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</a:pPr>
                  <a:endParaRPr lang="en-US" sz="2400" dirty="0">
                    <a:solidFill>
                      <a:srgbClr val="2F2B2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9A4D311-12B4-A2F3-FEB6-99DE50D11223}"/>
                  </a:ext>
                </a:extLst>
              </p:cNvPr>
              <p:cNvGrpSpPr/>
              <p:nvPr/>
            </p:nvGrpSpPr>
            <p:grpSpPr>
              <a:xfrm>
                <a:off x="5507712" y="3133725"/>
                <a:ext cx="1438275" cy="1419225"/>
                <a:chOff x="5507712" y="1228725"/>
                <a:chExt cx="1438275" cy="1419225"/>
              </a:xfrm>
            </p:grpSpPr>
            <p:cxnSp>
              <p:nvCxnSpPr>
                <p:cNvPr id="21" name="AutoShape 14">
                  <a:extLst>
                    <a:ext uri="{FF2B5EF4-FFF2-40B4-BE49-F238E27FC236}">
                      <a16:creationId xmlns:a16="http://schemas.microsoft.com/office/drawing/2014/main" id="{57ED3E2E-3E5A-7BF3-D6F3-F53724138E4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260187" y="1228725"/>
                  <a:ext cx="0" cy="1352550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" name="AutoShape 10">
                  <a:extLst>
                    <a:ext uri="{FF2B5EF4-FFF2-40B4-BE49-F238E27FC236}">
                      <a16:creationId xmlns:a16="http://schemas.microsoft.com/office/drawing/2014/main" id="{D2970D99-628C-8338-71DA-E3363886330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507712" y="2076450"/>
                  <a:ext cx="590550" cy="571500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" name="AutoShape 17">
                  <a:extLst>
                    <a:ext uri="{FF2B5EF4-FFF2-40B4-BE49-F238E27FC236}">
                      <a16:creationId xmlns:a16="http://schemas.microsoft.com/office/drawing/2014/main" id="{36AE3751-9D7D-F093-6A8E-6C7085ECF8EE}"/>
                    </a:ext>
                  </a:extLst>
                </p:cNvPr>
                <p:cNvCxnSpPr>
                  <a:cxnSpLocks noChangeShapeType="1"/>
                  <a:stCxn id="27" idx="2"/>
                  <a:endCxn id="28" idx="6"/>
                </p:cNvCxnSpPr>
                <p:nvPr/>
              </p:nvCxnSpPr>
              <p:spPr bwMode="auto">
                <a:xfrm flipH="1">
                  <a:off x="5574387" y="1905000"/>
                  <a:ext cx="1371600" cy="0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D3A289C-4EE1-627C-C7C8-20B80B6B01E2}"/>
                  </a:ext>
                </a:extLst>
              </p:cNvPr>
              <p:cNvSpPr txBox="1"/>
              <p:nvPr/>
            </p:nvSpPr>
            <p:spPr>
              <a:xfrm>
                <a:off x="5562600" y="4222988"/>
                <a:ext cx="4572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4</a:t>
                </a:r>
                <a:endParaRPr lang="en-CA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280481A-42BD-44F1-A283-13BDEBA23F73}"/>
                  </a:ext>
                </a:extLst>
              </p:cNvPr>
              <p:cNvSpPr txBox="1"/>
              <p:nvPr/>
            </p:nvSpPr>
            <p:spPr>
              <a:xfrm>
                <a:off x="6715759" y="4202668"/>
                <a:ext cx="4572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6</a:t>
                </a:r>
                <a:endParaRPr lang="en-CA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B9B5E9-36BA-6CCF-CD34-8AB73F2126AD}"/>
                  </a:ext>
                </a:extLst>
              </p:cNvPr>
              <p:cNvSpPr txBox="1"/>
              <p:nvPr/>
            </p:nvSpPr>
            <p:spPr>
              <a:xfrm>
                <a:off x="6223000" y="3288268"/>
                <a:ext cx="4572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4</a:t>
                </a:r>
                <a:endParaRPr lang="en-CA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789530C-5DC4-23C8-695E-7A13E32ED168}"/>
                  </a:ext>
                </a:extLst>
              </p:cNvPr>
              <p:cNvSpPr txBox="1"/>
              <p:nvPr/>
            </p:nvSpPr>
            <p:spPr>
              <a:xfrm>
                <a:off x="5821679" y="3455908"/>
                <a:ext cx="4572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2</a:t>
                </a:r>
                <a:endParaRPr lang="en-CA" dirty="0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C3ED58-E50F-F49C-BFAD-90997CABC7F4}"/>
                </a:ext>
              </a:extLst>
            </p:cNvPr>
            <p:cNvSpPr txBox="1"/>
            <p:nvPr/>
          </p:nvSpPr>
          <p:spPr>
            <a:xfrm>
              <a:off x="5552439" y="3058160"/>
              <a:ext cx="4572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3</a:t>
              </a:r>
              <a:endParaRPr lang="en-CA" dirty="0">
                <a:solidFill>
                  <a:srgbClr val="FFC000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4C69506-7292-1375-64E0-1BE2F9CE4350}"/>
              </a:ext>
            </a:extLst>
          </p:cNvPr>
          <p:cNvSpPr txBox="1"/>
          <p:nvPr/>
        </p:nvSpPr>
        <p:spPr>
          <a:xfrm>
            <a:off x="2379585" y="4240924"/>
            <a:ext cx="457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20</a:t>
            </a:r>
            <a:endParaRPr lang="en-CA" dirty="0">
              <a:solidFill>
                <a:srgbClr val="FFC000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B045E23-8638-8507-7A75-B9CE537C317F}"/>
              </a:ext>
            </a:extLst>
          </p:cNvPr>
          <p:cNvGrpSpPr/>
          <p:nvPr/>
        </p:nvGrpSpPr>
        <p:grpSpPr>
          <a:xfrm>
            <a:off x="1137919" y="4123208"/>
            <a:ext cx="1726884" cy="1286992"/>
            <a:chOff x="5493106" y="2904008"/>
            <a:chExt cx="1726884" cy="1286992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EAC8D022-155C-AC56-F962-58B6CFA92A2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04648" y="2592466"/>
              <a:ext cx="1103799" cy="1726884"/>
            </a:xfrm>
            <a:custGeom>
              <a:avLst/>
              <a:gdLst>
                <a:gd name="T0" fmla="*/ 1209675 w 1375"/>
                <a:gd name="T1" fmla="*/ 57150 h 1671"/>
                <a:gd name="T2" fmla="*/ 1933575 w 1375"/>
                <a:gd name="T3" fmla="*/ 828675 h 1671"/>
                <a:gd name="T4" fmla="*/ 1866900 w 1375"/>
                <a:gd name="T5" fmla="*/ 2647950 h 1671"/>
                <a:gd name="T6" fmla="*/ 38100 w 1375"/>
                <a:gd name="T7" fmla="*/ 800100 h 1671"/>
                <a:gd name="T8" fmla="*/ 723900 w 1375"/>
                <a:gd name="T9" fmla="*/ 0 h 16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5"/>
                <a:gd name="T16" fmla="*/ 0 h 1671"/>
                <a:gd name="T17" fmla="*/ 1375 w 1375"/>
                <a:gd name="T18" fmla="*/ 1671 h 1671"/>
                <a:gd name="connsiteX0" fmla="*/ 5373 w 8689"/>
                <a:gd name="connsiteY0" fmla="*/ 215 h 7071"/>
                <a:gd name="connsiteX1" fmla="*/ 8689 w 8689"/>
                <a:gd name="connsiteY1" fmla="*/ 3124 h 7071"/>
                <a:gd name="connsiteX2" fmla="*/ 5452 w 8689"/>
                <a:gd name="connsiteY2" fmla="*/ 7071 h 7071"/>
                <a:gd name="connsiteX3" fmla="*/ 6 w 8689"/>
                <a:gd name="connsiteY3" fmla="*/ 3016 h 7071"/>
                <a:gd name="connsiteX4" fmla="*/ 3147 w 8689"/>
                <a:gd name="connsiteY4" fmla="*/ 0 h 7071"/>
                <a:gd name="connsiteX0" fmla="*/ 6184 w 10000"/>
                <a:gd name="connsiteY0" fmla="*/ 0 h 9696"/>
                <a:gd name="connsiteX1" fmla="*/ 10000 w 10000"/>
                <a:gd name="connsiteY1" fmla="*/ 4114 h 9696"/>
                <a:gd name="connsiteX2" fmla="*/ 6275 w 10000"/>
                <a:gd name="connsiteY2" fmla="*/ 9696 h 9696"/>
                <a:gd name="connsiteX3" fmla="*/ 7 w 10000"/>
                <a:gd name="connsiteY3" fmla="*/ 3961 h 9696"/>
                <a:gd name="connsiteX0" fmla="*/ 4899 w 8715"/>
                <a:gd name="connsiteY0" fmla="*/ 0 h 10001"/>
                <a:gd name="connsiteX1" fmla="*/ 8715 w 8715"/>
                <a:gd name="connsiteY1" fmla="*/ 4243 h 10001"/>
                <a:gd name="connsiteX2" fmla="*/ 4990 w 8715"/>
                <a:gd name="connsiteY2" fmla="*/ 10000 h 10001"/>
                <a:gd name="connsiteX3" fmla="*/ 8 w 8715"/>
                <a:gd name="connsiteY3" fmla="*/ 4755 h 10001"/>
                <a:gd name="connsiteX0" fmla="*/ 5621 w 6120"/>
                <a:gd name="connsiteY0" fmla="*/ 0 h 10000"/>
                <a:gd name="connsiteX1" fmla="*/ 5726 w 6120"/>
                <a:gd name="connsiteY1" fmla="*/ 9999 h 10000"/>
                <a:gd name="connsiteX2" fmla="*/ 9 w 6120"/>
                <a:gd name="connsiteY2" fmla="*/ 4755 h 10000"/>
                <a:gd name="connsiteX0" fmla="*/ 9185 w 9620"/>
                <a:gd name="connsiteY0" fmla="*/ 0 h 8643"/>
                <a:gd name="connsiteX1" fmla="*/ 8823 w 9620"/>
                <a:gd name="connsiteY1" fmla="*/ 8640 h 8643"/>
                <a:gd name="connsiteX2" fmla="*/ 15 w 9620"/>
                <a:gd name="connsiteY2" fmla="*/ 4755 h 8643"/>
                <a:gd name="connsiteX0" fmla="*/ 9548 w 10300"/>
                <a:gd name="connsiteY0" fmla="*/ 0 h 10010"/>
                <a:gd name="connsiteX1" fmla="*/ 9172 w 10300"/>
                <a:gd name="connsiteY1" fmla="*/ 9997 h 10010"/>
                <a:gd name="connsiteX2" fmla="*/ 16 w 10300"/>
                <a:gd name="connsiteY2" fmla="*/ 5502 h 10010"/>
                <a:gd name="connsiteX0" fmla="*/ 9532 w 10284"/>
                <a:gd name="connsiteY0" fmla="*/ 0 h 10010"/>
                <a:gd name="connsiteX1" fmla="*/ 9156 w 10284"/>
                <a:gd name="connsiteY1" fmla="*/ 9997 h 10010"/>
                <a:gd name="connsiteX2" fmla="*/ 0 w 10284"/>
                <a:gd name="connsiteY2" fmla="*/ 5502 h 10010"/>
                <a:gd name="connsiteX0" fmla="*/ 9906 w 10164"/>
                <a:gd name="connsiteY0" fmla="*/ 0 h 10962"/>
                <a:gd name="connsiteX1" fmla="*/ 9156 w 10164"/>
                <a:gd name="connsiteY1" fmla="*/ 10771 h 10962"/>
                <a:gd name="connsiteX2" fmla="*/ 0 w 10164"/>
                <a:gd name="connsiteY2" fmla="*/ 6276 h 1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4" h="10962">
                  <a:moveTo>
                    <a:pt x="9906" y="0"/>
                  </a:moveTo>
                  <a:cubicBezTo>
                    <a:pt x="9943" y="2410"/>
                    <a:pt x="10807" y="9725"/>
                    <a:pt x="9156" y="10771"/>
                  </a:cubicBezTo>
                  <a:cubicBezTo>
                    <a:pt x="7505" y="11817"/>
                    <a:pt x="5055" y="8337"/>
                    <a:pt x="0" y="6276"/>
                  </a:cubicBezTo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 dirty="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713474D-1B11-BF88-9ACF-7E87F0D62202}"/>
                </a:ext>
              </a:extLst>
            </p:cNvPr>
            <p:cNvSpPr txBox="1"/>
            <p:nvPr/>
          </p:nvSpPr>
          <p:spPr>
            <a:xfrm>
              <a:off x="5867400" y="3729335"/>
              <a:ext cx="45720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altLang="en-US" sz="2400" dirty="0">
                  <a:solidFill>
                    <a:srgbClr val="00FF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</p:grp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A5B85C5F-65A4-72A5-05AF-3C97CCCB9B27}"/>
              </a:ext>
            </a:extLst>
          </p:cNvPr>
          <p:cNvSpPr txBox="1">
            <a:spLocks/>
          </p:cNvSpPr>
          <p:nvPr/>
        </p:nvSpPr>
        <p:spPr bwMode="auto">
          <a:xfrm>
            <a:off x="7446580" y="2443174"/>
            <a:ext cx="1219200" cy="46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CA" kern="0" dirty="0">
                <a:solidFill>
                  <a:srgbClr val="00FF00"/>
                </a:solidFill>
                <a:latin typeface="+mj-lt"/>
              </a:rPr>
              <a:t>Easy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7081840-1ACD-DCF1-B4BD-3A30E6636178}"/>
              </a:ext>
            </a:extLst>
          </p:cNvPr>
          <p:cNvGrpSpPr/>
          <p:nvPr/>
        </p:nvGrpSpPr>
        <p:grpSpPr>
          <a:xfrm>
            <a:off x="1990367" y="4042836"/>
            <a:ext cx="1383019" cy="1075780"/>
            <a:chOff x="6231309" y="2904008"/>
            <a:chExt cx="1383019" cy="1075780"/>
          </a:xfrm>
        </p:grpSpPr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4EACFEED-E1B4-C2DA-BCFF-EFA4A9E720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87760" y="2947557"/>
              <a:ext cx="1075780" cy="988681"/>
            </a:xfrm>
            <a:custGeom>
              <a:avLst/>
              <a:gdLst>
                <a:gd name="T0" fmla="*/ 1209675 w 1375"/>
                <a:gd name="T1" fmla="*/ 57150 h 1671"/>
                <a:gd name="T2" fmla="*/ 1933575 w 1375"/>
                <a:gd name="T3" fmla="*/ 828675 h 1671"/>
                <a:gd name="T4" fmla="*/ 1866900 w 1375"/>
                <a:gd name="T5" fmla="*/ 2647950 h 1671"/>
                <a:gd name="T6" fmla="*/ 38100 w 1375"/>
                <a:gd name="T7" fmla="*/ 800100 h 1671"/>
                <a:gd name="T8" fmla="*/ 723900 w 1375"/>
                <a:gd name="T9" fmla="*/ 0 h 16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5"/>
                <a:gd name="T16" fmla="*/ 0 h 1671"/>
                <a:gd name="T17" fmla="*/ 1375 w 1375"/>
                <a:gd name="T18" fmla="*/ 1671 h 1671"/>
                <a:gd name="connsiteX0" fmla="*/ 5373 w 8689"/>
                <a:gd name="connsiteY0" fmla="*/ 215 h 7071"/>
                <a:gd name="connsiteX1" fmla="*/ 8689 w 8689"/>
                <a:gd name="connsiteY1" fmla="*/ 3124 h 7071"/>
                <a:gd name="connsiteX2" fmla="*/ 5452 w 8689"/>
                <a:gd name="connsiteY2" fmla="*/ 7071 h 7071"/>
                <a:gd name="connsiteX3" fmla="*/ 6 w 8689"/>
                <a:gd name="connsiteY3" fmla="*/ 3016 h 7071"/>
                <a:gd name="connsiteX4" fmla="*/ 3147 w 8689"/>
                <a:gd name="connsiteY4" fmla="*/ 0 h 7071"/>
                <a:gd name="connsiteX0" fmla="*/ 6184 w 10000"/>
                <a:gd name="connsiteY0" fmla="*/ 0 h 9696"/>
                <a:gd name="connsiteX1" fmla="*/ 10000 w 10000"/>
                <a:gd name="connsiteY1" fmla="*/ 4114 h 9696"/>
                <a:gd name="connsiteX2" fmla="*/ 6275 w 10000"/>
                <a:gd name="connsiteY2" fmla="*/ 9696 h 9696"/>
                <a:gd name="connsiteX3" fmla="*/ 7 w 10000"/>
                <a:gd name="connsiteY3" fmla="*/ 3961 h 9696"/>
                <a:gd name="connsiteX0" fmla="*/ 4899 w 8715"/>
                <a:gd name="connsiteY0" fmla="*/ 0 h 10001"/>
                <a:gd name="connsiteX1" fmla="*/ 8715 w 8715"/>
                <a:gd name="connsiteY1" fmla="*/ 4243 h 10001"/>
                <a:gd name="connsiteX2" fmla="*/ 4990 w 8715"/>
                <a:gd name="connsiteY2" fmla="*/ 10000 h 10001"/>
                <a:gd name="connsiteX3" fmla="*/ 8 w 8715"/>
                <a:gd name="connsiteY3" fmla="*/ 4755 h 10001"/>
                <a:gd name="connsiteX0" fmla="*/ 5621 w 6120"/>
                <a:gd name="connsiteY0" fmla="*/ 0 h 10000"/>
                <a:gd name="connsiteX1" fmla="*/ 5726 w 6120"/>
                <a:gd name="connsiteY1" fmla="*/ 9999 h 10000"/>
                <a:gd name="connsiteX2" fmla="*/ 9 w 6120"/>
                <a:gd name="connsiteY2" fmla="*/ 4755 h 10000"/>
                <a:gd name="connsiteX0" fmla="*/ 9185 w 9620"/>
                <a:gd name="connsiteY0" fmla="*/ 0 h 8643"/>
                <a:gd name="connsiteX1" fmla="*/ 8823 w 9620"/>
                <a:gd name="connsiteY1" fmla="*/ 8640 h 8643"/>
                <a:gd name="connsiteX2" fmla="*/ 15 w 9620"/>
                <a:gd name="connsiteY2" fmla="*/ 4755 h 8643"/>
                <a:gd name="connsiteX0" fmla="*/ 9548 w 10300"/>
                <a:gd name="connsiteY0" fmla="*/ 0 h 10010"/>
                <a:gd name="connsiteX1" fmla="*/ 9172 w 10300"/>
                <a:gd name="connsiteY1" fmla="*/ 9997 h 10010"/>
                <a:gd name="connsiteX2" fmla="*/ 16 w 10300"/>
                <a:gd name="connsiteY2" fmla="*/ 5502 h 10010"/>
                <a:gd name="connsiteX0" fmla="*/ 9532 w 10284"/>
                <a:gd name="connsiteY0" fmla="*/ 0 h 10010"/>
                <a:gd name="connsiteX1" fmla="*/ 9156 w 10284"/>
                <a:gd name="connsiteY1" fmla="*/ 9997 h 10010"/>
                <a:gd name="connsiteX2" fmla="*/ 0 w 10284"/>
                <a:gd name="connsiteY2" fmla="*/ 5502 h 10010"/>
                <a:gd name="connsiteX0" fmla="*/ 9906 w 10164"/>
                <a:gd name="connsiteY0" fmla="*/ 0 h 10962"/>
                <a:gd name="connsiteX1" fmla="*/ 9156 w 10164"/>
                <a:gd name="connsiteY1" fmla="*/ 10771 h 10962"/>
                <a:gd name="connsiteX2" fmla="*/ 0 w 10164"/>
                <a:gd name="connsiteY2" fmla="*/ 6276 h 10962"/>
                <a:gd name="connsiteX0" fmla="*/ 9906 w 9906"/>
                <a:gd name="connsiteY0" fmla="*/ 0 h 6276"/>
                <a:gd name="connsiteX1" fmla="*/ 0 w 9906"/>
                <a:gd name="connsiteY1" fmla="*/ 6276 h 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6" h="6276">
                  <a:moveTo>
                    <a:pt x="9906" y="0"/>
                  </a:moveTo>
                  <a:lnTo>
                    <a:pt x="0" y="6276"/>
                  </a:lnTo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 dirty="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04C1C8C-57B5-7C6C-E5FA-2A9652B26C6F}"/>
                </a:ext>
              </a:extLst>
            </p:cNvPr>
            <p:cNvSpPr txBox="1"/>
            <p:nvPr/>
          </p:nvSpPr>
          <p:spPr>
            <a:xfrm>
              <a:off x="6875787" y="3048000"/>
              <a:ext cx="73854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altLang="en-US" sz="2400" dirty="0">
                  <a:solidFill>
                    <a:srgbClr val="FF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20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0A3604F-C52F-4C38-34B4-F7357125D4B6}"/>
              </a:ext>
            </a:extLst>
          </p:cNvPr>
          <p:cNvGrpSpPr/>
          <p:nvPr/>
        </p:nvGrpSpPr>
        <p:grpSpPr>
          <a:xfrm>
            <a:off x="958576" y="4098709"/>
            <a:ext cx="2346713" cy="1934232"/>
            <a:chOff x="3625576" y="4098709"/>
            <a:chExt cx="2346713" cy="1934232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A73A626-D662-B645-2263-8D7360252433}"/>
                </a:ext>
              </a:extLst>
            </p:cNvPr>
            <p:cNvSpPr/>
            <p:nvPr/>
          </p:nvSpPr>
          <p:spPr bwMode="auto">
            <a:xfrm>
              <a:off x="3625576" y="4098709"/>
              <a:ext cx="1977443" cy="1934232"/>
            </a:xfrm>
            <a:custGeom>
              <a:avLst/>
              <a:gdLst>
                <a:gd name="connsiteX0" fmla="*/ 862341 w 1977443"/>
                <a:gd name="connsiteY0" fmla="*/ 31857 h 1934232"/>
                <a:gd name="connsiteX1" fmla="*/ 95086 w 1977443"/>
                <a:gd name="connsiteY1" fmla="*/ 946257 h 1934232"/>
                <a:gd name="connsiteX2" fmla="*/ 1913376 w 1977443"/>
                <a:gd name="connsiteY2" fmla="*/ 925236 h 1934232"/>
                <a:gd name="connsiteX3" fmla="*/ 788769 w 1977443"/>
                <a:gd name="connsiteY3" fmla="*/ 1797594 h 1934232"/>
                <a:gd name="connsiteX4" fmla="*/ 977955 w 1977443"/>
                <a:gd name="connsiteY4" fmla="*/ 157981 h 1934232"/>
                <a:gd name="connsiteX5" fmla="*/ 1808272 w 1977443"/>
                <a:gd name="connsiteY5" fmla="*/ 1061870 h 1934232"/>
                <a:gd name="connsiteX6" fmla="*/ 42534 w 1977443"/>
                <a:gd name="connsiteY6" fmla="*/ 1103912 h 1934232"/>
                <a:gd name="connsiteX7" fmla="*/ 967445 w 1977443"/>
                <a:gd name="connsiteY7" fmla="*/ 325 h 1934232"/>
                <a:gd name="connsiteX8" fmla="*/ 1976438 w 1977443"/>
                <a:gd name="connsiteY8" fmla="*/ 998808 h 1934232"/>
                <a:gd name="connsiteX9" fmla="*/ 778258 w 1977443"/>
                <a:gd name="connsiteY9" fmla="*/ 1934229 h 1934232"/>
                <a:gd name="connsiteX10" fmla="*/ 32024 w 1977443"/>
                <a:gd name="connsiteY10" fmla="*/ 988298 h 1934232"/>
                <a:gd name="connsiteX11" fmla="*/ 1839803 w 1977443"/>
                <a:gd name="connsiteY11" fmla="*/ 967277 h 193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77443" h="1934232">
                  <a:moveTo>
                    <a:pt x="862341" y="31857"/>
                  </a:moveTo>
                  <a:cubicBezTo>
                    <a:pt x="391127" y="414609"/>
                    <a:pt x="-80086" y="797361"/>
                    <a:pt x="95086" y="946257"/>
                  </a:cubicBezTo>
                  <a:cubicBezTo>
                    <a:pt x="270258" y="1095153"/>
                    <a:pt x="1797762" y="783347"/>
                    <a:pt x="1913376" y="925236"/>
                  </a:cubicBezTo>
                  <a:cubicBezTo>
                    <a:pt x="2028990" y="1067125"/>
                    <a:pt x="944673" y="1925470"/>
                    <a:pt x="788769" y="1797594"/>
                  </a:cubicBezTo>
                  <a:cubicBezTo>
                    <a:pt x="632865" y="1669718"/>
                    <a:pt x="808038" y="280602"/>
                    <a:pt x="977955" y="157981"/>
                  </a:cubicBezTo>
                  <a:cubicBezTo>
                    <a:pt x="1147872" y="35360"/>
                    <a:pt x="1964176" y="904215"/>
                    <a:pt x="1808272" y="1061870"/>
                  </a:cubicBezTo>
                  <a:cubicBezTo>
                    <a:pt x="1652369" y="1219525"/>
                    <a:pt x="182672" y="1280836"/>
                    <a:pt x="42534" y="1103912"/>
                  </a:cubicBezTo>
                  <a:cubicBezTo>
                    <a:pt x="-97604" y="926988"/>
                    <a:pt x="645128" y="17842"/>
                    <a:pt x="967445" y="325"/>
                  </a:cubicBezTo>
                  <a:cubicBezTo>
                    <a:pt x="1289762" y="-17192"/>
                    <a:pt x="2007969" y="676491"/>
                    <a:pt x="1976438" y="998808"/>
                  </a:cubicBezTo>
                  <a:cubicBezTo>
                    <a:pt x="1944907" y="1321125"/>
                    <a:pt x="1102327" y="1935981"/>
                    <a:pt x="778258" y="1934229"/>
                  </a:cubicBezTo>
                  <a:cubicBezTo>
                    <a:pt x="454189" y="1932477"/>
                    <a:pt x="-144900" y="1149457"/>
                    <a:pt x="32024" y="988298"/>
                  </a:cubicBezTo>
                  <a:cubicBezTo>
                    <a:pt x="208948" y="827139"/>
                    <a:pt x="1024375" y="897208"/>
                    <a:pt x="1839803" y="967277"/>
                  </a:cubicBezTo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A2D2DC3-5827-A3FD-0D84-098F1F8F3D8C}"/>
                </a:ext>
              </a:extLst>
            </p:cNvPr>
            <p:cNvSpPr txBox="1"/>
            <p:nvPr/>
          </p:nvSpPr>
          <p:spPr>
            <a:xfrm>
              <a:off x="5233748" y="5563065"/>
              <a:ext cx="73854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altLang="en-US" sz="2400" dirty="0">
                  <a:solidFill>
                    <a:srgbClr val="FF0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∞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986DC36B-1BD5-4741-E7EC-A5C7BCFD2C41}"/>
              </a:ext>
            </a:extLst>
          </p:cNvPr>
          <p:cNvSpPr txBox="1">
            <a:spLocks/>
          </p:cNvSpPr>
          <p:nvPr/>
        </p:nvSpPr>
        <p:spPr bwMode="auto">
          <a:xfrm>
            <a:off x="7436070" y="3163134"/>
            <a:ext cx="1219200" cy="46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CA" kern="0" dirty="0">
                <a:solidFill>
                  <a:srgbClr val="FF0000"/>
                </a:solidFill>
                <a:latin typeface="+mj-lt"/>
              </a:rPr>
              <a:t>Hard</a:t>
            </a:r>
          </a:p>
        </p:txBody>
      </p:sp>
      <p:pic>
        <p:nvPicPr>
          <p:cNvPr id="3" name="Picture 2" descr="Watch Witness | Prime Video">
            <a:extLst>
              <a:ext uri="{FF2B5EF4-FFF2-40B4-BE49-F238E27FC236}">
                <a16:creationId xmlns:a16="http://schemas.microsoft.com/office/drawing/2014/main" id="{6BA86B0A-337F-2545-ADB1-D639CDFD0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565" y="5468086"/>
            <a:ext cx="997588" cy="133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38">
            <a:extLst>
              <a:ext uri="{FF2B5EF4-FFF2-40B4-BE49-F238E27FC236}">
                <a16:creationId xmlns:a16="http://schemas.microsoft.com/office/drawing/2014/main" id="{8E54C47A-279C-440E-2AA3-B0CCD473B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3937" y="3926941"/>
            <a:ext cx="4064130" cy="1304925"/>
          </a:xfrm>
          <a:prstGeom prst="wedgeRoundRectCallout">
            <a:avLst>
              <a:gd name="adj1" fmla="val 35117"/>
              <a:gd name="adj2" fmla="val 75517"/>
              <a:gd name="adj3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defTabSz="685800" eaLnBrk="1" hangingPunct="1">
              <a:spcBef>
                <a:spcPct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A</a:t>
            </a:r>
            <a:r>
              <a:rPr lang="en-CA" altLang="en-US" sz="2400" dirty="0">
                <a:solidFill>
                  <a:schemeClr val="tx2"/>
                </a:solidFill>
                <a:sym typeface="Symbol" pitchFamily="18" charset="2"/>
              </a:rPr>
              <a:t> path</a:t>
            </a: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n-CA" altLang="en-US" sz="2400" dirty="0">
                <a:sym typeface="Symbol" pitchFamily="18" charset="2"/>
              </a:rPr>
              <a:t>is</a:t>
            </a: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 a witness of </a:t>
            </a:r>
            <a:r>
              <a:rPr lang="en-CA" altLang="en-US" sz="2400" dirty="0">
                <a:solidFill>
                  <a:srgbClr val="00FF00"/>
                </a:solidFill>
                <a:sym typeface="Symbol" pitchFamily="18" charset="2"/>
              </a:rPr>
              <a:t>YES</a:t>
            </a: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.</a:t>
            </a:r>
          </a:p>
          <a:p>
            <a:pPr marL="342900" indent="-342900" defTabSz="685800" eaLnBrk="1" hangingPunct="1">
              <a:spcBef>
                <a:spcPct val="0"/>
              </a:spcBef>
              <a:defRPr/>
            </a:pPr>
            <a:r>
              <a:rPr lang="en-CA" sz="2400" kern="0" dirty="0">
                <a:solidFill>
                  <a:srgbClr val="FFC000"/>
                </a:solidFill>
                <a:latin typeface="Times New Roman"/>
              </a:rPr>
              <a:t>Topographical Lines</a:t>
            </a:r>
            <a:br>
              <a:rPr lang="en-CA" sz="2400" kern="0" dirty="0">
                <a:solidFill>
                  <a:srgbClr val="FFC000"/>
                </a:solidFill>
                <a:latin typeface="Times New Roman"/>
              </a:rPr>
            </a:br>
            <a:r>
              <a:rPr lang="en-CA" sz="2400" kern="0" dirty="0">
                <a:solidFill>
                  <a:srgbClr val="FFC000"/>
                </a:solidFill>
                <a:latin typeface="Times New Roman"/>
              </a:rPr>
              <a:t>  </a:t>
            </a:r>
            <a:r>
              <a:rPr lang="en-CA" altLang="en-US" sz="2400" dirty="0">
                <a:sym typeface="Symbol" pitchFamily="18" charset="2"/>
              </a:rPr>
              <a:t>is </a:t>
            </a: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a witness of </a:t>
            </a:r>
            <a:r>
              <a:rPr lang="en-CA" altLang="en-US" sz="2400" dirty="0">
                <a:solidFill>
                  <a:srgbClr val="FF0000"/>
                </a:solidFill>
                <a:sym typeface="Symbol" pitchFamily="18" charset="2"/>
              </a:rPr>
              <a:t>No</a:t>
            </a: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.</a:t>
            </a:r>
            <a:endParaRPr lang="en-US" altLang="en-US" sz="2400" dirty="0">
              <a:solidFill>
                <a:srgbClr val="FFFFFF"/>
              </a:solidFill>
              <a:sym typeface="Symbol" pitchFamily="18" charset="2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AF39236-23CA-5D43-83AE-500032C49489}"/>
              </a:ext>
            </a:extLst>
          </p:cNvPr>
          <p:cNvGrpSpPr/>
          <p:nvPr/>
        </p:nvGrpSpPr>
        <p:grpSpPr>
          <a:xfrm>
            <a:off x="949456" y="3878256"/>
            <a:ext cx="2220584" cy="2578335"/>
            <a:chOff x="949456" y="3878256"/>
            <a:chExt cx="2220584" cy="2578335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71726BE-4B68-8934-01C7-48A01A78A28A}"/>
                </a:ext>
              </a:extLst>
            </p:cNvPr>
            <p:cNvSpPr/>
            <p:nvPr/>
          </p:nvSpPr>
          <p:spPr bwMode="auto">
            <a:xfrm>
              <a:off x="955098" y="3878256"/>
              <a:ext cx="2070538" cy="893464"/>
            </a:xfrm>
            <a:custGeom>
              <a:avLst/>
              <a:gdLst>
                <a:gd name="connsiteX0" fmla="*/ 0 w 2070538"/>
                <a:gd name="connsiteY0" fmla="*/ 0 h 893464"/>
                <a:gd name="connsiteX1" fmla="*/ 903889 w 2070538"/>
                <a:gd name="connsiteY1" fmla="*/ 893380 h 893464"/>
                <a:gd name="connsiteX2" fmla="*/ 2070538 w 2070538"/>
                <a:gd name="connsiteY2" fmla="*/ 42042 h 89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0538" h="893464">
                  <a:moveTo>
                    <a:pt x="0" y="0"/>
                  </a:moveTo>
                  <a:cubicBezTo>
                    <a:pt x="279399" y="443186"/>
                    <a:pt x="558799" y="886373"/>
                    <a:pt x="903889" y="893380"/>
                  </a:cubicBezTo>
                  <a:cubicBezTo>
                    <a:pt x="1248979" y="900387"/>
                    <a:pt x="1659758" y="471214"/>
                    <a:pt x="2070538" y="42042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F3E9C7-46B2-B018-B440-F6A2764A8BE9}"/>
                </a:ext>
              </a:extLst>
            </p:cNvPr>
            <p:cNvSpPr/>
            <p:nvPr/>
          </p:nvSpPr>
          <p:spPr bwMode="auto">
            <a:xfrm rot="5786259">
              <a:off x="1595871" y="4974590"/>
              <a:ext cx="2070538" cy="893464"/>
            </a:xfrm>
            <a:custGeom>
              <a:avLst/>
              <a:gdLst>
                <a:gd name="connsiteX0" fmla="*/ 0 w 2070538"/>
                <a:gd name="connsiteY0" fmla="*/ 0 h 893464"/>
                <a:gd name="connsiteX1" fmla="*/ 903889 w 2070538"/>
                <a:gd name="connsiteY1" fmla="*/ 893380 h 893464"/>
                <a:gd name="connsiteX2" fmla="*/ 2070538 w 2070538"/>
                <a:gd name="connsiteY2" fmla="*/ 42042 h 89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0538" h="893464">
                  <a:moveTo>
                    <a:pt x="0" y="0"/>
                  </a:moveTo>
                  <a:cubicBezTo>
                    <a:pt x="279399" y="443186"/>
                    <a:pt x="558799" y="886373"/>
                    <a:pt x="903889" y="893380"/>
                  </a:cubicBezTo>
                  <a:cubicBezTo>
                    <a:pt x="1248979" y="900387"/>
                    <a:pt x="1659758" y="471214"/>
                    <a:pt x="2070538" y="42042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08632D9-3468-B76F-F709-50193609E135}"/>
                </a:ext>
              </a:extLst>
            </p:cNvPr>
            <p:cNvSpPr/>
            <p:nvPr/>
          </p:nvSpPr>
          <p:spPr bwMode="auto">
            <a:xfrm rot="5786259">
              <a:off x="1005033" y="3833532"/>
              <a:ext cx="2109429" cy="2220584"/>
            </a:xfrm>
            <a:custGeom>
              <a:avLst/>
              <a:gdLst>
                <a:gd name="connsiteX0" fmla="*/ 0 w 2070538"/>
                <a:gd name="connsiteY0" fmla="*/ 0 h 893464"/>
                <a:gd name="connsiteX1" fmla="*/ 903889 w 2070538"/>
                <a:gd name="connsiteY1" fmla="*/ 893380 h 893464"/>
                <a:gd name="connsiteX2" fmla="*/ 2070538 w 2070538"/>
                <a:gd name="connsiteY2" fmla="*/ 42042 h 893464"/>
                <a:gd name="connsiteX0" fmla="*/ 0 w 2070538"/>
                <a:gd name="connsiteY0" fmla="*/ 0 h 42042"/>
                <a:gd name="connsiteX1" fmla="*/ 2070538 w 2070538"/>
                <a:gd name="connsiteY1" fmla="*/ 42042 h 42042"/>
                <a:gd name="connsiteX0" fmla="*/ 0 w 1635264"/>
                <a:gd name="connsiteY0" fmla="*/ 0 h 1593998"/>
                <a:gd name="connsiteX1" fmla="*/ 1635264 w 1635264"/>
                <a:gd name="connsiteY1" fmla="*/ 1593998 h 159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35264" h="1593998">
                  <a:moveTo>
                    <a:pt x="0" y="0"/>
                  </a:moveTo>
                  <a:lnTo>
                    <a:pt x="1635264" y="1593998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44" name="AutoShape 38">
            <a:extLst>
              <a:ext uri="{FF2B5EF4-FFF2-40B4-BE49-F238E27FC236}">
                <a16:creationId xmlns:a16="http://schemas.microsoft.com/office/drawing/2014/main" id="{CFFAE8BC-FA25-1320-A423-5195C31C9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6878" y="5410200"/>
            <a:ext cx="4629150" cy="857250"/>
          </a:xfrm>
          <a:prstGeom prst="wedgeRoundRectCallout">
            <a:avLst>
              <a:gd name="adj1" fmla="val -1089"/>
              <a:gd name="adj2" fmla="val 73906"/>
              <a:gd name="adj3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defTabSz="685800" eaLnBrk="1" hangingPunct="1">
              <a:spcBef>
                <a:spcPct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A </a:t>
            </a:r>
            <a:r>
              <a:rPr lang="en-CA" altLang="en-US" sz="2400" dirty="0">
                <a:solidFill>
                  <a:schemeClr val="tx2"/>
                </a:solidFill>
                <a:sym typeface="Symbol" pitchFamily="18" charset="2"/>
              </a:rPr>
              <a:t>path</a:t>
            </a: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 is a witness of </a:t>
            </a:r>
            <a:r>
              <a:rPr lang="en-CA" altLang="en-US" sz="2400" dirty="0">
                <a:solidFill>
                  <a:srgbClr val="00FF00"/>
                </a:solidFill>
                <a:sym typeface="Symbol" pitchFamily="18" charset="2"/>
              </a:rPr>
              <a:t>YES</a:t>
            </a: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.</a:t>
            </a:r>
          </a:p>
          <a:p>
            <a:pPr marL="342900" indent="-342900" defTabSz="685800" eaLnBrk="1" hangingPunct="1">
              <a:spcBef>
                <a:spcPct val="0"/>
              </a:spcBef>
              <a:defRPr/>
            </a:pPr>
            <a:r>
              <a:rPr lang="en-CA" sz="2400" kern="0" dirty="0">
                <a:latin typeface="Times New Roman"/>
              </a:rPr>
              <a:t>There are </a:t>
            </a:r>
            <a:r>
              <a:rPr lang="en-CA" sz="2400" kern="0" dirty="0">
                <a:solidFill>
                  <a:srgbClr val="FF0000"/>
                </a:solidFill>
                <a:latin typeface="Times New Roman"/>
              </a:rPr>
              <a:t>no</a:t>
            </a:r>
            <a:r>
              <a:rPr lang="en-CA" altLang="en-US" sz="2400" dirty="0">
                <a:sym typeface="Symbol" pitchFamily="18" charset="2"/>
              </a:rPr>
              <a:t> wi</a:t>
            </a: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tnesses of </a:t>
            </a:r>
            <a:r>
              <a:rPr lang="en-CA" altLang="en-US" sz="2400" dirty="0">
                <a:solidFill>
                  <a:srgbClr val="FF0000"/>
                </a:solidFill>
                <a:sym typeface="Symbol" pitchFamily="18" charset="2"/>
              </a:rPr>
              <a:t>No</a:t>
            </a: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.</a:t>
            </a:r>
            <a:endParaRPr lang="en-US" altLang="en-US" sz="2400" dirty="0">
              <a:solidFill>
                <a:srgbClr val="FFFFFF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173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" grpId="0" animBg="1"/>
      <p:bldP spid="6" grpId="1" build="allAtOnce" animBg="1"/>
      <p:bldP spid="4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DC793A-C1AE-4ADF-ABEC-57CE67FEC521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A6AB7-ED92-4CC2-895B-E46908831F7A}" type="slidenum">
              <a:rPr lang="en-US" smtClean="0">
                <a:solidFill>
                  <a:schemeClr val="bg1"/>
                </a:solidFill>
              </a:rPr>
              <a:pPr/>
              <a:t>45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5F55EA1-919F-4C77-D2B0-755E040EB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971800"/>
            <a:ext cx="3200400" cy="293442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8073174-380A-030F-E9F1-6CA3CA4FF45C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Witnesses: Easy vs Hard Optimization Problems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FB6AEC1-380B-7A46-3DD9-9AD4DD1C0E1B}"/>
              </a:ext>
            </a:extLst>
          </p:cNvPr>
          <p:cNvSpPr txBox="1">
            <a:spLocks/>
          </p:cNvSpPr>
          <p:nvPr/>
        </p:nvSpPr>
        <p:spPr bwMode="auto">
          <a:xfrm>
            <a:off x="7446580" y="1219200"/>
            <a:ext cx="1219200" cy="46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CA" kern="0" dirty="0">
                <a:solidFill>
                  <a:srgbClr val="00FF00"/>
                </a:solidFill>
                <a:latin typeface="+mj-lt"/>
              </a:rPr>
              <a:t>Easy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9F84653-F0B0-D974-A681-E7ED2407F3EC}"/>
              </a:ext>
            </a:extLst>
          </p:cNvPr>
          <p:cNvSpPr txBox="1">
            <a:spLocks/>
          </p:cNvSpPr>
          <p:nvPr/>
        </p:nvSpPr>
        <p:spPr bwMode="auto">
          <a:xfrm>
            <a:off x="7436070" y="1939160"/>
            <a:ext cx="1219200" cy="46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CA" kern="0" dirty="0">
                <a:solidFill>
                  <a:srgbClr val="FF0000"/>
                </a:solidFill>
                <a:latin typeface="+mj-lt"/>
              </a:rPr>
              <a:t>Hard</a:t>
            </a:r>
          </a:p>
        </p:txBody>
      </p:sp>
      <p:pic>
        <p:nvPicPr>
          <p:cNvPr id="3" name="Picture 2" descr="Watch Witness | Prime Video">
            <a:extLst>
              <a:ext uri="{FF2B5EF4-FFF2-40B4-BE49-F238E27FC236}">
                <a16:creationId xmlns:a16="http://schemas.microsoft.com/office/drawing/2014/main" id="{835D5EA0-C26D-6DFF-C007-05E2F8AF2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565" y="5468086"/>
            <a:ext cx="997588" cy="133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38">
            <a:extLst>
              <a:ext uri="{FF2B5EF4-FFF2-40B4-BE49-F238E27FC236}">
                <a16:creationId xmlns:a16="http://schemas.microsoft.com/office/drawing/2014/main" id="{B3C921E3-6F61-98DF-E2B0-6909F7704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3937" y="3926941"/>
            <a:ext cx="4775263" cy="913555"/>
          </a:xfrm>
          <a:prstGeom prst="wedgeRoundRectCallout">
            <a:avLst>
              <a:gd name="adj1" fmla="val 35117"/>
              <a:gd name="adj2" fmla="val 75517"/>
              <a:gd name="adj3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defTabSz="685800" eaLnBrk="1" hangingPunct="1">
              <a:spcBef>
                <a:spcPct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A</a:t>
            </a:r>
            <a:r>
              <a:rPr lang="en-CA" altLang="en-US" sz="2400" dirty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CA" altLang="en-US" sz="2400" dirty="0">
                <a:solidFill>
                  <a:schemeClr val="accent2"/>
                </a:solidFill>
                <a:sym typeface="Symbol" pitchFamily="18" charset="2"/>
              </a:rPr>
              <a:t>col</a:t>
            </a:r>
            <a:r>
              <a:rPr lang="en-CA" altLang="en-US" sz="2400" dirty="0">
                <a:solidFill>
                  <a:srgbClr val="FF0000"/>
                </a:solidFill>
                <a:sym typeface="Symbol" pitchFamily="18" charset="2"/>
              </a:rPr>
              <a:t>oring</a:t>
            </a: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n-CA" altLang="en-US" sz="2400" dirty="0">
                <a:sym typeface="Symbol" pitchFamily="18" charset="2"/>
              </a:rPr>
              <a:t>is</a:t>
            </a: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 a witness of </a:t>
            </a:r>
            <a:r>
              <a:rPr lang="en-CA" altLang="en-US" sz="2400" dirty="0">
                <a:solidFill>
                  <a:srgbClr val="00FF00"/>
                </a:solidFill>
                <a:sym typeface="Symbol" pitchFamily="18" charset="2"/>
              </a:rPr>
              <a:t>YES</a:t>
            </a: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.</a:t>
            </a:r>
          </a:p>
          <a:p>
            <a:pPr marL="342900" indent="-342900" defTabSz="685800" eaLnBrk="1" hangingPunct="1">
              <a:spcBef>
                <a:spcPct val="0"/>
              </a:spcBef>
              <a:defRPr/>
            </a:pPr>
            <a:r>
              <a:rPr lang="en-CA" sz="2400" kern="0" dirty="0">
                <a:latin typeface="Times New Roman"/>
              </a:rPr>
              <a:t>An</a:t>
            </a:r>
            <a:r>
              <a:rPr lang="en-CA" sz="2400" kern="0" dirty="0">
                <a:solidFill>
                  <a:srgbClr val="FFC000"/>
                </a:solidFill>
                <a:latin typeface="Times New Roman"/>
              </a:rPr>
              <a:t> </a:t>
            </a:r>
            <a:r>
              <a:rPr lang="en-CA" sz="2400" kern="0" dirty="0">
                <a:solidFill>
                  <a:srgbClr val="FFFF00"/>
                </a:solidFill>
                <a:latin typeface="Times New Roman"/>
              </a:rPr>
              <a:t>odd cycle</a:t>
            </a:r>
            <a:r>
              <a:rPr lang="en-CA" sz="2400" kern="0" dirty="0">
                <a:solidFill>
                  <a:srgbClr val="FFC000"/>
                </a:solidFill>
                <a:latin typeface="Times New Roman"/>
              </a:rPr>
              <a:t> </a:t>
            </a:r>
            <a:r>
              <a:rPr lang="en-CA" altLang="en-US" sz="2400" dirty="0">
                <a:sym typeface="Symbol" pitchFamily="18" charset="2"/>
              </a:rPr>
              <a:t>is </a:t>
            </a: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a witness of </a:t>
            </a:r>
            <a:r>
              <a:rPr lang="en-CA" altLang="en-US" sz="2400" dirty="0">
                <a:solidFill>
                  <a:srgbClr val="FF0000"/>
                </a:solidFill>
                <a:sym typeface="Symbol" pitchFamily="18" charset="2"/>
              </a:rPr>
              <a:t>No</a:t>
            </a: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.</a:t>
            </a:r>
            <a:endParaRPr lang="en-US" altLang="en-US" sz="2400" dirty="0">
              <a:solidFill>
                <a:srgbClr val="FFFFFF"/>
              </a:solidFill>
              <a:sym typeface="Symbol" pitchFamily="18" charset="2"/>
            </a:endParaRPr>
          </a:p>
        </p:txBody>
      </p:sp>
      <p:sp>
        <p:nvSpPr>
          <p:cNvPr id="8" name="AutoShape 38">
            <a:extLst>
              <a:ext uri="{FF2B5EF4-FFF2-40B4-BE49-F238E27FC236}">
                <a16:creationId xmlns:a16="http://schemas.microsoft.com/office/drawing/2014/main" id="{3DD90C89-EEAE-86FC-925E-D83303244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934146"/>
            <a:ext cx="4629150" cy="857250"/>
          </a:xfrm>
          <a:prstGeom prst="wedgeRoundRectCallout">
            <a:avLst>
              <a:gd name="adj1" fmla="val -1089"/>
              <a:gd name="adj2" fmla="val 73906"/>
              <a:gd name="adj3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defTabSz="685800" eaLnBrk="1" hangingPunct="1">
              <a:spcBef>
                <a:spcPct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A </a:t>
            </a:r>
            <a:r>
              <a:rPr lang="en-CA" altLang="en-US" sz="2400" dirty="0">
                <a:solidFill>
                  <a:schemeClr val="accent2"/>
                </a:solidFill>
                <a:sym typeface="Symbol" pitchFamily="18" charset="2"/>
              </a:rPr>
              <a:t>col</a:t>
            </a:r>
            <a:r>
              <a:rPr lang="en-CA" altLang="en-US" sz="2400" dirty="0">
                <a:solidFill>
                  <a:srgbClr val="FF0000"/>
                </a:solidFill>
                <a:sym typeface="Symbol" pitchFamily="18" charset="2"/>
              </a:rPr>
              <a:t>or</a:t>
            </a:r>
            <a:r>
              <a:rPr lang="en-CA" altLang="en-US" sz="2400" dirty="0">
                <a:solidFill>
                  <a:srgbClr val="00FF00"/>
                </a:solidFill>
                <a:sym typeface="Symbol" pitchFamily="18" charset="2"/>
              </a:rPr>
              <a:t>ing</a:t>
            </a: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 is a witness of </a:t>
            </a:r>
            <a:r>
              <a:rPr lang="en-CA" altLang="en-US" sz="2400" dirty="0">
                <a:solidFill>
                  <a:srgbClr val="00FF00"/>
                </a:solidFill>
                <a:sym typeface="Symbol" pitchFamily="18" charset="2"/>
              </a:rPr>
              <a:t>YES</a:t>
            </a: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.</a:t>
            </a:r>
          </a:p>
          <a:p>
            <a:pPr marL="342900" indent="-342900" defTabSz="685800" eaLnBrk="1" hangingPunct="1">
              <a:spcBef>
                <a:spcPct val="0"/>
              </a:spcBef>
              <a:defRPr/>
            </a:pPr>
            <a:r>
              <a:rPr lang="en-CA" sz="2400" kern="0" dirty="0">
                <a:latin typeface="Times New Roman"/>
              </a:rPr>
              <a:t>There are </a:t>
            </a:r>
            <a:r>
              <a:rPr lang="en-CA" sz="2400" kern="0" dirty="0">
                <a:solidFill>
                  <a:srgbClr val="FF0000"/>
                </a:solidFill>
                <a:latin typeface="Times New Roman"/>
              </a:rPr>
              <a:t>no</a:t>
            </a:r>
            <a:r>
              <a:rPr lang="en-CA" altLang="en-US" sz="2400" dirty="0">
                <a:sym typeface="Symbol" pitchFamily="18" charset="2"/>
              </a:rPr>
              <a:t> wi</a:t>
            </a: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tnesses of </a:t>
            </a:r>
            <a:r>
              <a:rPr lang="en-CA" altLang="en-US" sz="2400" dirty="0">
                <a:solidFill>
                  <a:srgbClr val="FF0000"/>
                </a:solidFill>
                <a:sym typeface="Symbol" pitchFamily="18" charset="2"/>
              </a:rPr>
              <a:t>No</a:t>
            </a: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.</a:t>
            </a:r>
            <a:endParaRPr lang="en-US" altLang="en-US" sz="2400" dirty="0">
              <a:solidFill>
                <a:srgbClr val="FFFFFF"/>
              </a:solidFill>
              <a:sym typeface="Symbol" pitchFamily="18" charset="2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8D96DF7-0311-F5A1-BCB1-6CD48D7F0FEF}"/>
              </a:ext>
            </a:extLst>
          </p:cNvPr>
          <p:cNvSpPr/>
          <p:nvPr/>
        </p:nvSpPr>
        <p:spPr bwMode="auto">
          <a:xfrm>
            <a:off x="1159614" y="4036765"/>
            <a:ext cx="1757674" cy="1649664"/>
          </a:xfrm>
          <a:custGeom>
            <a:avLst/>
            <a:gdLst>
              <a:gd name="connsiteX0" fmla="*/ 0 w 1723699"/>
              <a:gd name="connsiteY0" fmla="*/ 767400 h 1672645"/>
              <a:gd name="connsiteX1" fmla="*/ 851338 w 1723699"/>
              <a:gd name="connsiteY1" fmla="*/ 145 h 1672645"/>
              <a:gd name="connsiteX2" fmla="*/ 1723696 w 1723699"/>
              <a:gd name="connsiteY2" fmla="*/ 819951 h 1672645"/>
              <a:gd name="connsiteX3" fmla="*/ 840827 w 1723699"/>
              <a:gd name="connsiteY3" fmla="*/ 1671289 h 1672645"/>
              <a:gd name="connsiteX4" fmla="*/ 52551 w 1723699"/>
              <a:gd name="connsiteY4" fmla="*/ 977607 h 1672645"/>
              <a:gd name="connsiteX0" fmla="*/ 0 w 1618596"/>
              <a:gd name="connsiteY0" fmla="*/ 862614 h 1767859"/>
              <a:gd name="connsiteX1" fmla="*/ 851338 w 1618596"/>
              <a:gd name="connsiteY1" fmla="*/ 95359 h 1767859"/>
              <a:gd name="connsiteX2" fmla="*/ 1618592 w 1618596"/>
              <a:gd name="connsiteY2" fmla="*/ 197335 h 1767859"/>
              <a:gd name="connsiteX3" fmla="*/ 840827 w 1618596"/>
              <a:gd name="connsiteY3" fmla="*/ 1766503 h 1767859"/>
              <a:gd name="connsiteX4" fmla="*/ 52551 w 1618596"/>
              <a:gd name="connsiteY4" fmla="*/ 1072821 h 1767859"/>
              <a:gd name="connsiteX0" fmla="*/ 0 w 1618596"/>
              <a:gd name="connsiteY0" fmla="*/ 1372187 h 2277432"/>
              <a:gd name="connsiteX1" fmla="*/ 851338 w 1618596"/>
              <a:gd name="connsiteY1" fmla="*/ 604932 h 2277432"/>
              <a:gd name="connsiteX2" fmla="*/ 1618592 w 1618596"/>
              <a:gd name="connsiteY2" fmla="*/ 706908 h 2277432"/>
              <a:gd name="connsiteX3" fmla="*/ 840827 w 1618596"/>
              <a:gd name="connsiteY3" fmla="*/ 2276076 h 2277432"/>
              <a:gd name="connsiteX4" fmla="*/ 52551 w 1618596"/>
              <a:gd name="connsiteY4" fmla="*/ 1582394 h 2277432"/>
              <a:gd name="connsiteX0" fmla="*/ 0 w 1689914"/>
              <a:gd name="connsiteY0" fmla="*/ 806740 h 1711985"/>
              <a:gd name="connsiteX1" fmla="*/ 851338 w 1689914"/>
              <a:gd name="connsiteY1" fmla="*/ 39485 h 1711985"/>
              <a:gd name="connsiteX2" fmla="*/ 1618592 w 1689914"/>
              <a:gd name="connsiteY2" fmla="*/ 141461 h 1711985"/>
              <a:gd name="connsiteX3" fmla="*/ 840827 w 1689914"/>
              <a:gd name="connsiteY3" fmla="*/ 1710629 h 1711985"/>
              <a:gd name="connsiteX4" fmla="*/ 52551 w 1689914"/>
              <a:gd name="connsiteY4" fmla="*/ 1016947 h 1711985"/>
              <a:gd name="connsiteX0" fmla="*/ 0 w 1757674"/>
              <a:gd name="connsiteY0" fmla="*/ 850673 h 1760437"/>
              <a:gd name="connsiteX1" fmla="*/ 851338 w 1757674"/>
              <a:gd name="connsiteY1" fmla="*/ 83418 h 1760437"/>
              <a:gd name="connsiteX2" fmla="*/ 1618592 w 1757674"/>
              <a:gd name="connsiteY2" fmla="*/ 185394 h 1760437"/>
              <a:gd name="connsiteX3" fmla="*/ 1684986 w 1757674"/>
              <a:gd name="connsiteY3" fmla="*/ 1546974 h 1760437"/>
              <a:gd name="connsiteX4" fmla="*/ 840827 w 1757674"/>
              <a:gd name="connsiteY4" fmla="*/ 1754562 h 1760437"/>
              <a:gd name="connsiteX5" fmla="*/ 52551 w 1757674"/>
              <a:gd name="connsiteY5" fmla="*/ 1060880 h 1760437"/>
              <a:gd name="connsiteX0" fmla="*/ 0 w 1757674"/>
              <a:gd name="connsiteY0" fmla="*/ 850673 h 1760436"/>
              <a:gd name="connsiteX1" fmla="*/ 851338 w 1757674"/>
              <a:gd name="connsiteY1" fmla="*/ 83418 h 1760436"/>
              <a:gd name="connsiteX2" fmla="*/ 1618592 w 1757674"/>
              <a:gd name="connsiteY2" fmla="*/ 185394 h 1760436"/>
              <a:gd name="connsiteX3" fmla="*/ 1684986 w 1757674"/>
              <a:gd name="connsiteY3" fmla="*/ 1546974 h 1760436"/>
              <a:gd name="connsiteX4" fmla="*/ 840827 w 1757674"/>
              <a:gd name="connsiteY4" fmla="*/ 1754562 h 1760436"/>
              <a:gd name="connsiteX5" fmla="*/ 2151 w 1757674"/>
              <a:gd name="connsiteY5" fmla="*/ 868793 h 1760436"/>
              <a:gd name="connsiteX0" fmla="*/ 0 w 1757674"/>
              <a:gd name="connsiteY0" fmla="*/ 850673 h 1760436"/>
              <a:gd name="connsiteX1" fmla="*/ 851338 w 1757674"/>
              <a:gd name="connsiteY1" fmla="*/ 83418 h 1760436"/>
              <a:gd name="connsiteX2" fmla="*/ 1618592 w 1757674"/>
              <a:gd name="connsiteY2" fmla="*/ 185394 h 1760436"/>
              <a:gd name="connsiteX3" fmla="*/ 1684986 w 1757674"/>
              <a:gd name="connsiteY3" fmla="*/ 1546974 h 1760436"/>
              <a:gd name="connsiteX4" fmla="*/ 840827 w 1757674"/>
              <a:gd name="connsiteY4" fmla="*/ 1754562 h 1760436"/>
              <a:gd name="connsiteX5" fmla="*/ 2151 w 1757674"/>
              <a:gd name="connsiteY5" fmla="*/ 868793 h 176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7674" h="1760436">
                <a:moveTo>
                  <a:pt x="0" y="850673"/>
                </a:moveTo>
                <a:cubicBezTo>
                  <a:pt x="282028" y="462666"/>
                  <a:pt x="581573" y="194298"/>
                  <a:pt x="851338" y="83418"/>
                </a:cubicBezTo>
                <a:cubicBezTo>
                  <a:pt x="1121103" y="-27462"/>
                  <a:pt x="1479651" y="-58532"/>
                  <a:pt x="1618592" y="185394"/>
                </a:cubicBezTo>
                <a:cubicBezTo>
                  <a:pt x="1757533" y="429320"/>
                  <a:pt x="1814613" y="1285446"/>
                  <a:pt x="1684986" y="1546974"/>
                </a:cubicBezTo>
                <a:cubicBezTo>
                  <a:pt x="1555359" y="1808502"/>
                  <a:pt x="1066099" y="1757462"/>
                  <a:pt x="840827" y="1754562"/>
                </a:cubicBezTo>
                <a:cubicBezTo>
                  <a:pt x="562303" y="1780838"/>
                  <a:pt x="-30973" y="1282556"/>
                  <a:pt x="2151" y="868793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8763000" cy="135798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endParaRPr lang="en-US" dirty="0">
              <a:solidFill>
                <a:schemeClr val="tx2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  <a:latin typeface="+mj-lt"/>
              </a:rPr>
              <a:t>2-Colour(G): </a:t>
            </a:r>
            <a:r>
              <a:rPr lang="en-US" dirty="0">
                <a:latin typeface="+mj-lt"/>
              </a:rPr>
              <a:t>Can G be colored with 2 colors such that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each edged has two colors?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3-Colour(G): </a:t>
            </a:r>
            <a:r>
              <a:rPr lang="en-US" dirty="0"/>
              <a:t>Can G be colored with 3 colors such that </a:t>
            </a:r>
            <a:br>
              <a:rPr lang="en-US" dirty="0"/>
            </a:br>
            <a:r>
              <a:rPr lang="en-US" dirty="0"/>
              <a:t>each edged has two colors? </a:t>
            </a:r>
          </a:p>
        </p:txBody>
      </p:sp>
    </p:spTree>
    <p:extLst>
      <p:ext uri="{BB962C8B-B14F-4D97-AF65-F5344CB8AC3E}">
        <p14:creationId xmlns:p14="http://schemas.microsoft.com/office/powerpoint/2010/main" val="110739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build="allAtOnce" animBg="1"/>
      <p:bldP spid="8" grpId="0" animBg="1"/>
      <p:bldP spid="9" grpId="0" animBg="1"/>
      <p:bldP spid="9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DC793A-C1AE-4ADF-ABEC-57CE67FEC521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A6AB7-ED92-4CC2-895B-E46908831F7A}" type="slidenum">
              <a:rPr lang="en-US" smtClean="0">
                <a:solidFill>
                  <a:schemeClr val="bg1"/>
                </a:solidFill>
              </a:rPr>
              <a:pPr/>
              <a:t>46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8763000" cy="135798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endParaRPr lang="en-US" dirty="0">
              <a:solidFill>
                <a:schemeClr val="tx2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Clique(G,k): </a:t>
            </a:r>
            <a: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  <a:t>Does G contain a clique of size k?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Clique(G,1000): </a:t>
            </a:r>
            <a: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  <a:t>Does G contain a clique of size 1000?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      Poly-time </a:t>
            </a:r>
            <a:r>
              <a:rPr lang="en-US" altLang="en-US" dirty="0">
                <a:sym typeface="Symbol" panose="05050102010706020507" pitchFamily="18" charset="2"/>
              </a:rPr>
              <a:t>n</a:t>
            </a:r>
            <a:r>
              <a:rPr lang="el-GR" altLang="en-US" baseline="30000" dirty="0">
                <a:cs typeface="Times New Roman" panose="02020603050405020304" pitchFamily="18" charset="0"/>
                <a:sym typeface="Symbol" panose="05050102010706020507" pitchFamily="18" charset="2"/>
              </a:rPr>
              <a:t>θ</a:t>
            </a:r>
            <a:r>
              <a:rPr lang="en-CA" altLang="en-US" baseline="30000" dirty="0">
                <a:cs typeface="Times New Roman" panose="02020603050405020304" pitchFamily="18" charset="0"/>
                <a:sym typeface="Symbol" panose="05050102010706020507" pitchFamily="18" charset="2"/>
              </a:rPr>
              <a:t>(1)</a:t>
            </a:r>
            <a:r>
              <a:rPr lang="en-CA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 brute force algorithm:</a:t>
            </a:r>
            <a:br>
              <a:rPr lang="en-CA" altLang="en-US" dirty="0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         # of subsets to check = </a:t>
            </a:r>
            <a:r>
              <a:rPr lang="en-CA" dirty="0"/>
              <a:t>(n choose 1000)</a:t>
            </a:r>
            <a: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  <a:t> ~ </a:t>
            </a:r>
            <a:r>
              <a:rPr lang="en-US" altLang="en-US" dirty="0">
                <a:sym typeface="Symbol" panose="05050102010706020507" pitchFamily="18" charset="2"/>
              </a:rPr>
              <a:t>n</a:t>
            </a:r>
            <a:r>
              <a:rPr lang="en-CA" altLang="en-US" baseline="30000" dirty="0">
                <a:cs typeface="Times New Roman" panose="02020603050405020304" pitchFamily="18" charset="0"/>
                <a:sym typeface="Symbol" panose="05050102010706020507" pitchFamily="18" charset="2"/>
              </a:rPr>
              <a:t>1000</a:t>
            </a:r>
            <a:endParaRPr lang="en-CA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en-CA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A9AB9F-A495-3DE9-99A5-068A824F9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810000"/>
            <a:ext cx="2769728" cy="177951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8073174-380A-030F-E9F1-6CA3CA4FF45C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Witnesses: Easy vs Hard Optimization Problems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E867C85-5987-647A-5A12-A6D103515E15}"/>
              </a:ext>
            </a:extLst>
          </p:cNvPr>
          <p:cNvSpPr txBox="1">
            <a:spLocks/>
          </p:cNvSpPr>
          <p:nvPr/>
        </p:nvSpPr>
        <p:spPr bwMode="auto">
          <a:xfrm>
            <a:off x="7432964" y="776363"/>
            <a:ext cx="1219200" cy="46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CA" kern="0" dirty="0">
                <a:solidFill>
                  <a:srgbClr val="FF0000"/>
                </a:solidFill>
                <a:latin typeface="+mj-lt"/>
              </a:rPr>
              <a:t>Hard</a:t>
            </a:r>
          </a:p>
        </p:txBody>
      </p:sp>
      <p:pic>
        <p:nvPicPr>
          <p:cNvPr id="2" name="Picture 1" descr="Watch Witness | Prime Video">
            <a:extLst>
              <a:ext uri="{FF2B5EF4-FFF2-40B4-BE49-F238E27FC236}">
                <a16:creationId xmlns:a16="http://schemas.microsoft.com/office/drawing/2014/main" id="{8C44B668-0AC5-C0D6-138E-AFE743516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565" y="5468086"/>
            <a:ext cx="997588" cy="133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38">
            <a:extLst>
              <a:ext uri="{FF2B5EF4-FFF2-40B4-BE49-F238E27FC236}">
                <a16:creationId xmlns:a16="http://schemas.microsoft.com/office/drawing/2014/main" id="{DAFC2F6E-BD43-8BAB-F6F2-A01770938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003" y="4445162"/>
            <a:ext cx="4629150" cy="857250"/>
          </a:xfrm>
          <a:prstGeom prst="wedgeRoundRectCallout">
            <a:avLst>
              <a:gd name="adj1" fmla="val -1089"/>
              <a:gd name="adj2" fmla="val 73906"/>
              <a:gd name="adj3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defTabSz="685800" eaLnBrk="1" hangingPunct="1">
              <a:spcBef>
                <a:spcPct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A </a:t>
            </a:r>
            <a:r>
              <a:rPr lang="en-CA" altLang="en-US" sz="2400" dirty="0">
                <a:solidFill>
                  <a:schemeClr val="accent2"/>
                </a:solidFill>
                <a:sym typeface="Symbol" pitchFamily="18" charset="2"/>
              </a:rPr>
              <a:t>clique</a:t>
            </a: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 is a witness of </a:t>
            </a:r>
            <a:r>
              <a:rPr lang="en-CA" altLang="en-US" sz="2400" dirty="0">
                <a:solidFill>
                  <a:srgbClr val="00FF00"/>
                </a:solidFill>
                <a:sym typeface="Symbol" pitchFamily="18" charset="2"/>
              </a:rPr>
              <a:t>YES</a:t>
            </a: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.</a:t>
            </a:r>
          </a:p>
          <a:p>
            <a:pPr marL="342900" indent="-342900" defTabSz="685800" eaLnBrk="1" hangingPunct="1">
              <a:spcBef>
                <a:spcPct val="0"/>
              </a:spcBef>
              <a:defRPr/>
            </a:pPr>
            <a:r>
              <a:rPr lang="en-CA" sz="2400" kern="0" dirty="0">
                <a:latin typeface="Times New Roman"/>
              </a:rPr>
              <a:t>There are </a:t>
            </a:r>
            <a:r>
              <a:rPr lang="en-CA" sz="2400" kern="0" dirty="0">
                <a:solidFill>
                  <a:srgbClr val="FF0000"/>
                </a:solidFill>
                <a:latin typeface="Times New Roman"/>
              </a:rPr>
              <a:t>no</a:t>
            </a:r>
            <a:r>
              <a:rPr lang="en-CA" altLang="en-US" sz="2400" dirty="0">
                <a:sym typeface="Symbol" pitchFamily="18" charset="2"/>
              </a:rPr>
              <a:t> wi</a:t>
            </a: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tnesses of </a:t>
            </a:r>
            <a:r>
              <a:rPr lang="en-CA" altLang="en-US" sz="2400" dirty="0">
                <a:solidFill>
                  <a:srgbClr val="FF0000"/>
                </a:solidFill>
                <a:sym typeface="Symbol" pitchFamily="18" charset="2"/>
              </a:rPr>
              <a:t>No</a:t>
            </a: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.</a:t>
            </a:r>
            <a:endParaRPr lang="en-US" altLang="en-US" sz="2400" dirty="0">
              <a:solidFill>
                <a:srgbClr val="FFFFFF"/>
              </a:solidFill>
              <a:sym typeface="Symbol" pitchFamily="18" charset="2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5BBA9D0-D6F3-1BA6-EBD8-5EA3D6BE8219}"/>
              </a:ext>
            </a:extLst>
          </p:cNvPr>
          <p:cNvSpPr txBox="1">
            <a:spLocks/>
          </p:cNvSpPr>
          <p:nvPr/>
        </p:nvSpPr>
        <p:spPr bwMode="auto">
          <a:xfrm>
            <a:off x="7467600" y="1196030"/>
            <a:ext cx="1371600" cy="44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CA" kern="0" dirty="0">
                <a:solidFill>
                  <a:srgbClr val="00FF00"/>
                </a:solidFill>
                <a:latin typeface="+mj-lt"/>
              </a:rPr>
              <a:t>“Easy”</a:t>
            </a:r>
            <a:endParaRPr lang="en-CA" altLang="en-US" kern="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04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DC793A-C1AE-4ADF-ABEC-57CE67FEC521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A6AB7-ED92-4CC2-895B-E46908831F7A}" type="slidenum">
              <a:rPr lang="en-US" smtClean="0">
                <a:solidFill>
                  <a:schemeClr val="bg1"/>
                </a:solidFill>
              </a:rPr>
              <a:pPr/>
              <a:t>47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8763000" cy="135798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endParaRPr lang="en-US" dirty="0">
              <a:solidFill>
                <a:schemeClr val="tx2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CA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Graph Same(G</a:t>
            </a:r>
            <a:r>
              <a:rPr lang="en-CA" baseline="-250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CA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,G</a:t>
            </a:r>
            <a:r>
              <a:rPr lang="en-CA" baseline="-250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CA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): </a:t>
            </a:r>
            <a:r>
              <a:rPr lang="en-CA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Do these graphs have </a:t>
            </a:r>
            <a:br>
              <a:rPr lang="en-CA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the same vertices and edges, </a:t>
            </a:r>
            <a:br>
              <a:rPr lang="en-CA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with locations and but not names of vertices changed?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       Algorithm: Sort the names vertices &amp; check neighborhoods.</a:t>
            </a:r>
          </a:p>
          <a:p>
            <a:pPr>
              <a:spcBef>
                <a:spcPts val="0"/>
              </a:spcBef>
            </a:pPr>
            <a:r>
              <a:rPr lang="en-CA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Graph Isomorphism(G</a:t>
            </a:r>
            <a:r>
              <a:rPr lang="en-CA" baseline="-250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CA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,G</a:t>
            </a:r>
            <a:r>
              <a:rPr lang="en-CA" baseline="-250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CA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): </a:t>
            </a:r>
            <a: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  <a:t>Do these graphs have </a:t>
            </a:r>
            <a:b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  <a:t>the same vertices and edges, </a:t>
            </a:r>
            <a:b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  <a:t>with locations and names changed?</a:t>
            </a:r>
          </a:p>
        </p:txBody>
      </p:sp>
      <p:pic>
        <p:nvPicPr>
          <p:cNvPr id="6" name="Picture 6" descr="Two graphs, A and B.">
            <a:extLst>
              <a:ext uri="{FF2B5EF4-FFF2-40B4-BE49-F238E27FC236}">
                <a16:creationId xmlns:a16="http://schemas.microsoft.com/office/drawing/2014/main" id="{AF8E7912-9BC7-E008-6BAC-B4A583DC8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9796" y="5149442"/>
            <a:ext cx="2923642" cy="136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8073174-380A-030F-E9F1-6CA3CA4FF45C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Witnesses: Easy vs Hard Optimization Problems</a:t>
            </a:r>
          </a:p>
        </p:txBody>
      </p:sp>
      <p:pic>
        <p:nvPicPr>
          <p:cNvPr id="2" name="Picture 4" descr="http://mathworld.wolfram.com/images/eps-gif/OctahedralGraphEmbeddings_1000.gif">
            <a:extLst>
              <a:ext uri="{FF2B5EF4-FFF2-40B4-BE49-F238E27FC236}">
                <a16:creationId xmlns:a16="http://schemas.microsoft.com/office/drawing/2014/main" id="{976101D4-81F1-663B-7CFF-79DC6805D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74959"/>
            <a:ext cx="3886200" cy="293572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8517EE-EBA3-CAAE-E348-CBE8C95B0E8D}"/>
              </a:ext>
            </a:extLst>
          </p:cNvPr>
          <p:cNvSpPr txBox="1">
            <a:spLocks/>
          </p:cNvSpPr>
          <p:nvPr/>
        </p:nvSpPr>
        <p:spPr bwMode="auto">
          <a:xfrm>
            <a:off x="7443952" y="1524450"/>
            <a:ext cx="1219200" cy="46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CA" kern="0" dirty="0">
                <a:solidFill>
                  <a:srgbClr val="00FF00"/>
                </a:solidFill>
                <a:latin typeface="+mj-lt"/>
              </a:rPr>
              <a:t>Easy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A617D2-5E32-ED4E-30DC-1FC1BD693685}"/>
              </a:ext>
            </a:extLst>
          </p:cNvPr>
          <p:cNvSpPr txBox="1">
            <a:spLocks/>
          </p:cNvSpPr>
          <p:nvPr/>
        </p:nvSpPr>
        <p:spPr bwMode="auto">
          <a:xfrm>
            <a:off x="5867400" y="2609272"/>
            <a:ext cx="2795752" cy="52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CA" kern="0" dirty="0">
                <a:solidFill>
                  <a:srgbClr val="00FF00"/>
                </a:solidFill>
                <a:latin typeface="+mj-lt"/>
              </a:rPr>
              <a:t>Not known easy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CA" kern="0" dirty="0">
                <a:latin typeface="+mj-lt"/>
              </a:rPr>
              <a:t>&amp;</a:t>
            </a:r>
            <a:r>
              <a:rPr lang="en-CA" kern="0" dirty="0">
                <a:solidFill>
                  <a:srgbClr val="FF0000"/>
                </a:solidFill>
                <a:latin typeface="+mj-lt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CA" kern="0" dirty="0">
                <a:solidFill>
                  <a:srgbClr val="FF0000"/>
                </a:solidFill>
                <a:latin typeface="+mj-lt"/>
              </a:rPr>
              <a:t>not known Hard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AFEA73E-E1E5-F835-B050-C168F26520BF}"/>
              </a:ext>
            </a:extLst>
          </p:cNvPr>
          <p:cNvGrpSpPr/>
          <p:nvPr/>
        </p:nvGrpSpPr>
        <p:grpSpPr>
          <a:xfrm>
            <a:off x="801255" y="3520033"/>
            <a:ext cx="2153824" cy="1202730"/>
            <a:chOff x="801255" y="3520033"/>
            <a:chExt cx="2153824" cy="120273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94B54A5-909D-23E1-0C1E-312BC91EDF0F}"/>
                </a:ext>
              </a:extLst>
            </p:cNvPr>
            <p:cNvSpPr txBox="1"/>
            <p:nvPr/>
          </p:nvSpPr>
          <p:spPr>
            <a:xfrm>
              <a:off x="1143000" y="3528049"/>
              <a:ext cx="45720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sz="16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  <a:endParaRPr lang="en-CA" sz="1600" dirty="0">
                <a:solidFill>
                  <a:schemeClr val="bg2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7A93DF-1B40-9DFA-53B3-EB55CCCA5AB6}"/>
                </a:ext>
              </a:extLst>
            </p:cNvPr>
            <p:cNvSpPr txBox="1"/>
            <p:nvPr/>
          </p:nvSpPr>
          <p:spPr>
            <a:xfrm>
              <a:off x="1012304" y="3913513"/>
              <a:ext cx="45720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sz="16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endParaRPr lang="en-CA" sz="1600" dirty="0">
                <a:solidFill>
                  <a:schemeClr val="bg2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79E6546-EA00-F075-40D8-E237AD1BC9CC}"/>
                </a:ext>
              </a:extLst>
            </p:cNvPr>
            <p:cNvSpPr txBox="1"/>
            <p:nvPr/>
          </p:nvSpPr>
          <p:spPr>
            <a:xfrm>
              <a:off x="1403299" y="3921056"/>
              <a:ext cx="45720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sz="16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3</a:t>
              </a:r>
              <a:endParaRPr lang="en-CA" sz="1600" dirty="0">
                <a:solidFill>
                  <a:schemeClr val="bg2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D12E2A9-FA7F-B9B2-4355-42731A2B1F7E}"/>
                </a:ext>
              </a:extLst>
            </p:cNvPr>
            <p:cNvSpPr txBox="1"/>
            <p:nvPr/>
          </p:nvSpPr>
          <p:spPr>
            <a:xfrm>
              <a:off x="801255" y="4338042"/>
              <a:ext cx="4572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  <a:endParaRPr lang="en-CA" dirty="0">
                <a:solidFill>
                  <a:schemeClr val="bg2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5481E7-86C2-6A23-40D2-B9038BB00C9E}"/>
                </a:ext>
              </a:extLst>
            </p:cNvPr>
            <p:cNvSpPr txBox="1"/>
            <p:nvPr/>
          </p:nvSpPr>
          <p:spPr>
            <a:xfrm>
              <a:off x="1240905" y="4249045"/>
              <a:ext cx="45720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sz="16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  <a:endParaRPr lang="en-CA" sz="1600" dirty="0">
                <a:solidFill>
                  <a:schemeClr val="bg2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92E1A7-3A89-6D02-4EAE-89625042C38F}"/>
                </a:ext>
              </a:extLst>
            </p:cNvPr>
            <p:cNvSpPr txBox="1"/>
            <p:nvPr/>
          </p:nvSpPr>
          <p:spPr>
            <a:xfrm>
              <a:off x="1535213" y="4353431"/>
              <a:ext cx="45720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sz="16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  <a:endParaRPr lang="en-CA" sz="1600" dirty="0">
                <a:solidFill>
                  <a:schemeClr val="bg2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F13520B-EF79-93E6-8485-E2CF55C52B7D}"/>
                </a:ext>
              </a:extLst>
            </p:cNvPr>
            <p:cNvSpPr txBox="1"/>
            <p:nvPr/>
          </p:nvSpPr>
          <p:spPr>
            <a:xfrm>
              <a:off x="1898228" y="3520033"/>
              <a:ext cx="45720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sz="16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  <a:endParaRPr lang="en-CA" sz="1600" dirty="0">
                <a:solidFill>
                  <a:schemeClr val="bg2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73A8997-DF2C-9806-C193-35D6CC234A4B}"/>
                </a:ext>
              </a:extLst>
            </p:cNvPr>
            <p:cNvSpPr txBox="1"/>
            <p:nvPr/>
          </p:nvSpPr>
          <p:spPr>
            <a:xfrm>
              <a:off x="1684119" y="3904123"/>
              <a:ext cx="45720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sz="16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endParaRPr lang="en-CA" sz="1600" dirty="0">
                <a:solidFill>
                  <a:schemeClr val="bg2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2974028-4755-A1AD-64C8-DFDF7964A4D2}"/>
                </a:ext>
              </a:extLst>
            </p:cNvPr>
            <p:cNvSpPr txBox="1"/>
            <p:nvPr/>
          </p:nvSpPr>
          <p:spPr>
            <a:xfrm>
              <a:off x="2443337" y="3520033"/>
              <a:ext cx="45720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sz="16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3</a:t>
              </a:r>
              <a:endParaRPr lang="en-CA" sz="1600" dirty="0">
                <a:solidFill>
                  <a:schemeClr val="bg2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4812E1-C99F-372C-CB96-A2DF56050D1D}"/>
                </a:ext>
              </a:extLst>
            </p:cNvPr>
            <p:cNvSpPr txBox="1"/>
            <p:nvPr/>
          </p:nvSpPr>
          <p:spPr>
            <a:xfrm>
              <a:off x="2382522" y="4365140"/>
              <a:ext cx="45720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sz="16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  <a:endParaRPr lang="en-CA" sz="1600" dirty="0">
                <a:solidFill>
                  <a:schemeClr val="bg2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FD9E8A2-6CEF-8921-63B3-043CF34D68F4}"/>
                </a:ext>
              </a:extLst>
            </p:cNvPr>
            <p:cNvSpPr txBox="1"/>
            <p:nvPr/>
          </p:nvSpPr>
          <p:spPr>
            <a:xfrm>
              <a:off x="2646678" y="3911711"/>
              <a:ext cx="30840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sz="16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  <a:endParaRPr lang="en-CA" sz="1600" dirty="0">
                <a:solidFill>
                  <a:schemeClr val="bg2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DD2901B-0BCC-77AB-F403-220E32EFE9A8}"/>
                </a:ext>
              </a:extLst>
            </p:cNvPr>
            <p:cNvSpPr txBox="1"/>
            <p:nvPr/>
          </p:nvSpPr>
          <p:spPr>
            <a:xfrm>
              <a:off x="1878852" y="4353431"/>
              <a:ext cx="4572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  <a:endParaRPr lang="en-CA" dirty="0">
                <a:solidFill>
                  <a:schemeClr val="bg2"/>
                </a:solidFill>
              </a:endParaRPr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D765DE1-2636-7DDC-E3A4-CBC8827E22C7}"/>
              </a:ext>
            </a:extLst>
          </p:cNvPr>
          <p:cNvSpPr txBox="1">
            <a:spLocks/>
          </p:cNvSpPr>
          <p:nvPr/>
        </p:nvSpPr>
        <p:spPr bwMode="auto">
          <a:xfrm>
            <a:off x="4939014" y="3886200"/>
            <a:ext cx="393733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CA" kern="0" dirty="0">
                <a:latin typeface="+mj-lt"/>
              </a:rPr>
              <a:t>6-cycle: 1,3,6,5,4,2,1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kern="0" dirty="0">
                <a:latin typeface="+mj-lt"/>
              </a:rPr>
              <a:t>N(1) = {2,3,4,6} = all but 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kern="0" dirty="0">
                <a:latin typeface="+mj-lt"/>
              </a:rPr>
              <a:t>N(2) = {1,3,4,5} = all but 6</a:t>
            </a:r>
          </a:p>
        </p:txBody>
      </p:sp>
    </p:spTree>
    <p:extLst>
      <p:ext uri="{BB962C8B-B14F-4D97-AF65-F5344CB8AC3E}">
        <p14:creationId xmlns:p14="http://schemas.microsoft.com/office/powerpoint/2010/main" val="254354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DC793A-C1AE-4ADF-ABEC-57CE67FEC521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A6AB7-ED92-4CC2-895B-E46908831F7A}" type="slidenum">
              <a:rPr lang="en-US" smtClean="0">
                <a:solidFill>
                  <a:schemeClr val="bg1"/>
                </a:solidFill>
              </a:rPr>
              <a:pPr/>
              <a:t>48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8763000" cy="135798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endParaRPr lang="en-US" dirty="0">
              <a:solidFill>
                <a:schemeClr val="tx2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CA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Eulerian Path/Cycle(G):</a:t>
            </a:r>
            <a:r>
              <a:rPr lang="en-CA" dirty="0">
                <a:solidFill>
                  <a:srgbClr val="E6E6E5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Does G contain a path/cycle</a:t>
            </a:r>
            <a:br>
              <a:rPr lang="en-CA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 that visits each edge exactly once?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8073174-380A-030F-E9F1-6CA3CA4FF45C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Witnesses: Easy vs Hard Optimization Problems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705FA87-F02E-98D4-DF7A-136717228697}"/>
              </a:ext>
            </a:extLst>
          </p:cNvPr>
          <p:cNvSpPr txBox="1">
            <a:spLocks/>
          </p:cNvSpPr>
          <p:nvPr/>
        </p:nvSpPr>
        <p:spPr bwMode="auto">
          <a:xfrm>
            <a:off x="7443952" y="1132744"/>
            <a:ext cx="1219200" cy="46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CA" kern="0" dirty="0">
                <a:solidFill>
                  <a:srgbClr val="00FF00"/>
                </a:solidFill>
                <a:latin typeface="+mj-lt"/>
              </a:rPr>
              <a:t>Easy</a:t>
            </a:r>
          </a:p>
        </p:txBody>
      </p:sp>
      <p:pic>
        <p:nvPicPr>
          <p:cNvPr id="3" name="Picture 2" descr="Watch Witness | Prime Video">
            <a:extLst>
              <a:ext uri="{FF2B5EF4-FFF2-40B4-BE49-F238E27FC236}">
                <a16:creationId xmlns:a16="http://schemas.microsoft.com/office/drawing/2014/main" id="{355ED03D-8B4F-7B0C-6DE6-E79154CDC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565" y="5468086"/>
            <a:ext cx="997588" cy="133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38">
            <a:extLst>
              <a:ext uri="{FF2B5EF4-FFF2-40B4-BE49-F238E27FC236}">
                <a16:creationId xmlns:a16="http://schemas.microsoft.com/office/drawing/2014/main" id="{3CAB0A0D-E3FC-B7EA-9EC3-0C181A575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195" y="5011308"/>
            <a:ext cx="4775263" cy="913555"/>
          </a:xfrm>
          <a:prstGeom prst="wedgeRoundRectCallout">
            <a:avLst>
              <a:gd name="adj1" fmla="val 53492"/>
              <a:gd name="adj2" fmla="val 38109"/>
              <a:gd name="adj3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defTabSz="685800" eaLnBrk="1" hangingPunct="1">
              <a:spcBef>
                <a:spcPct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A</a:t>
            </a:r>
            <a:r>
              <a:rPr lang="en-CA" altLang="en-US" sz="2400" dirty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CA" altLang="en-US" sz="2400" dirty="0">
                <a:solidFill>
                  <a:schemeClr val="accent2"/>
                </a:solidFill>
                <a:sym typeface="Symbol" pitchFamily="18" charset="2"/>
              </a:rPr>
              <a:t>path</a:t>
            </a: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n-CA" altLang="en-US" sz="2400" dirty="0">
                <a:sym typeface="Symbol" pitchFamily="18" charset="2"/>
              </a:rPr>
              <a:t>is</a:t>
            </a: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 a witness of </a:t>
            </a:r>
            <a:r>
              <a:rPr lang="en-CA" altLang="en-US" sz="2400" dirty="0">
                <a:solidFill>
                  <a:srgbClr val="00FF00"/>
                </a:solidFill>
                <a:sym typeface="Symbol" pitchFamily="18" charset="2"/>
              </a:rPr>
              <a:t>YES</a:t>
            </a: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.</a:t>
            </a:r>
          </a:p>
          <a:p>
            <a:pPr marL="342900" indent="-342900" defTabSz="685800" eaLnBrk="1" hangingPunct="1">
              <a:spcBef>
                <a:spcPct val="0"/>
              </a:spcBef>
              <a:defRPr/>
            </a:pPr>
            <a:r>
              <a:rPr lang="en-CA" sz="2400" kern="0" dirty="0">
                <a:latin typeface="Times New Roman"/>
              </a:rPr>
              <a:t>An</a:t>
            </a:r>
            <a:r>
              <a:rPr lang="en-CA" sz="2400" kern="0" dirty="0">
                <a:solidFill>
                  <a:srgbClr val="FFC000"/>
                </a:solidFill>
                <a:latin typeface="Times New Roman"/>
              </a:rPr>
              <a:t> </a:t>
            </a:r>
            <a:r>
              <a:rPr lang="en-CA" sz="2400" kern="0" dirty="0">
                <a:solidFill>
                  <a:srgbClr val="FFFF00"/>
                </a:solidFill>
                <a:latin typeface="Times New Roman"/>
              </a:rPr>
              <a:t>odd degree</a:t>
            </a:r>
            <a:r>
              <a:rPr lang="en-CA" sz="2400" kern="0" dirty="0">
                <a:solidFill>
                  <a:srgbClr val="FFC000"/>
                </a:solidFill>
                <a:latin typeface="Times New Roman"/>
              </a:rPr>
              <a:t> </a:t>
            </a:r>
            <a:r>
              <a:rPr lang="en-CA" altLang="en-US" sz="2400" dirty="0">
                <a:sym typeface="Symbol" pitchFamily="18" charset="2"/>
              </a:rPr>
              <a:t>is </a:t>
            </a: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a witness of </a:t>
            </a:r>
            <a:r>
              <a:rPr lang="en-CA" altLang="en-US" sz="2400" dirty="0">
                <a:solidFill>
                  <a:srgbClr val="FF0000"/>
                </a:solidFill>
                <a:sym typeface="Symbol" pitchFamily="18" charset="2"/>
              </a:rPr>
              <a:t>No</a:t>
            </a: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.</a:t>
            </a:r>
            <a:endParaRPr lang="en-US" altLang="en-US" sz="2400" dirty="0">
              <a:solidFill>
                <a:srgbClr val="FFFFFF"/>
              </a:solidFill>
              <a:sym typeface="Symbol" pitchFamily="18" charset="2"/>
            </a:endParaRPr>
          </a:p>
        </p:txBody>
      </p:sp>
      <p:pic>
        <p:nvPicPr>
          <p:cNvPr id="14" name="Picture 5" descr="Bridges of Königsberg.">
            <a:extLst>
              <a:ext uri="{FF2B5EF4-FFF2-40B4-BE49-F238E27FC236}">
                <a16:creationId xmlns:a16="http://schemas.microsoft.com/office/drawing/2014/main" id="{C14B35EC-4BF4-C49C-9F83-822132264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753570"/>
            <a:ext cx="3767328" cy="16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D6E71CB-E41D-1334-9EDC-27AC0A5C3901}"/>
              </a:ext>
            </a:extLst>
          </p:cNvPr>
          <p:cNvSpPr/>
          <p:nvPr/>
        </p:nvSpPr>
        <p:spPr bwMode="auto">
          <a:xfrm>
            <a:off x="6019800" y="3692585"/>
            <a:ext cx="1376594" cy="498066"/>
          </a:xfrm>
          <a:custGeom>
            <a:avLst/>
            <a:gdLst>
              <a:gd name="connsiteX0" fmla="*/ 0 w 3142593"/>
              <a:gd name="connsiteY0" fmla="*/ 1340215 h 1340215"/>
              <a:gd name="connsiteX1" fmla="*/ 1355835 w 3142593"/>
              <a:gd name="connsiteY1" fmla="*/ 15911 h 1340215"/>
              <a:gd name="connsiteX2" fmla="*/ 3100552 w 3142593"/>
              <a:gd name="connsiteY2" fmla="*/ 572960 h 1340215"/>
              <a:gd name="connsiteX3" fmla="*/ 3100552 w 3142593"/>
              <a:gd name="connsiteY3" fmla="*/ 572960 h 1340215"/>
              <a:gd name="connsiteX4" fmla="*/ 3100552 w 3142593"/>
              <a:gd name="connsiteY4" fmla="*/ 572960 h 1340215"/>
              <a:gd name="connsiteX5" fmla="*/ 3100552 w 3142593"/>
              <a:gd name="connsiteY5" fmla="*/ 572960 h 1340215"/>
              <a:gd name="connsiteX6" fmla="*/ 3142593 w 3142593"/>
              <a:gd name="connsiteY6" fmla="*/ 625511 h 1340215"/>
              <a:gd name="connsiteX0" fmla="*/ 0 w 3142593"/>
              <a:gd name="connsiteY0" fmla="*/ 1340215 h 1340215"/>
              <a:gd name="connsiteX1" fmla="*/ 1355835 w 3142593"/>
              <a:gd name="connsiteY1" fmla="*/ 15911 h 1340215"/>
              <a:gd name="connsiteX2" fmla="*/ 3100552 w 3142593"/>
              <a:gd name="connsiteY2" fmla="*/ 572960 h 1340215"/>
              <a:gd name="connsiteX3" fmla="*/ 3100552 w 3142593"/>
              <a:gd name="connsiteY3" fmla="*/ 572960 h 1340215"/>
              <a:gd name="connsiteX4" fmla="*/ 3100552 w 3142593"/>
              <a:gd name="connsiteY4" fmla="*/ 572960 h 1340215"/>
              <a:gd name="connsiteX5" fmla="*/ 3100552 w 3142593"/>
              <a:gd name="connsiteY5" fmla="*/ 572960 h 1340215"/>
              <a:gd name="connsiteX6" fmla="*/ 3142593 w 3142593"/>
              <a:gd name="connsiteY6" fmla="*/ 625511 h 1340215"/>
              <a:gd name="connsiteX0" fmla="*/ 0 w 3142593"/>
              <a:gd name="connsiteY0" fmla="*/ 1324304 h 1324304"/>
              <a:gd name="connsiteX1" fmla="*/ 1355835 w 3142593"/>
              <a:gd name="connsiteY1" fmla="*/ 0 h 1324304"/>
              <a:gd name="connsiteX2" fmla="*/ 3100552 w 3142593"/>
              <a:gd name="connsiteY2" fmla="*/ 557049 h 1324304"/>
              <a:gd name="connsiteX3" fmla="*/ 3100552 w 3142593"/>
              <a:gd name="connsiteY3" fmla="*/ 557049 h 1324304"/>
              <a:gd name="connsiteX4" fmla="*/ 3100552 w 3142593"/>
              <a:gd name="connsiteY4" fmla="*/ 557049 h 1324304"/>
              <a:gd name="connsiteX5" fmla="*/ 3100552 w 3142593"/>
              <a:gd name="connsiteY5" fmla="*/ 557049 h 1324304"/>
              <a:gd name="connsiteX6" fmla="*/ 3142593 w 3142593"/>
              <a:gd name="connsiteY6" fmla="*/ 609600 h 1324304"/>
              <a:gd name="connsiteX0" fmla="*/ 0 w 3142593"/>
              <a:gd name="connsiteY0" fmla="*/ 1324304 h 1324304"/>
              <a:gd name="connsiteX1" fmla="*/ 1355835 w 3142593"/>
              <a:gd name="connsiteY1" fmla="*/ 0 h 1324304"/>
              <a:gd name="connsiteX2" fmla="*/ 3100552 w 3142593"/>
              <a:gd name="connsiteY2" fmla="*/ 557049 h 1324304"/>
              <a:gd name="connsiteX3" fmla="*/ 3100552 w 3142593"/>
              <a:gd name="connsiteY3" fmla="*/ 557049 h 1324304"/>
              <a:gd name="connsiteX4" fmla="*/ 3100552 w 3142593"/>
              <a:gd name="connsiteY4" fmla="*/ 557049 h 1324304"/>
              <a:gd name="connsiteX5" fmla="*/ 3100552 w 3142593"/>
              <a:gd name="connsiteY5" fmla="*/ 557049 h 1324304"/>
              <a:gd name="connsiteX6" fmla="*/ 3142593 w 3142593"/>
              <a:gd name="connsiteY6" fmla="*/ 609600 h 1324304"/>
              <a:gd name="connsiteX0" fmla="*/ 0 w 3142593"/>
              <a:gd name="connsiteY0" fmla="*/ 1324304 h 1324304"/>
              <a:gd name="connsiteX1" fmla="*/ 1355835 w 3142593"/>
              <a:gd name="connsiteY1" fmla="*/ 0 h 1324304"/>
              <a:gd name="connsiteX2" fmla="*/ 3100552 w 3142593"/>
              <a:gd name="connsiteY2" fmla="*/ 557049 h 1324304"/>
              <a:gd name="connsiteX3" fmla="*/ 3100552 w 3142593"/>
              <a:gd name="connsiteY3" fmla="*/ 557049 h 1324304"/>
              <a:gd name="connsiteX4" fmla="*/ 3100552 w 3142593"/>
              <a:gd name="connsiteY4" fmla="*/ 557049 h 1324304"/>
              <a:gd name="connsiteX5" fmla="*/ 3100552 w 3142593"/>
              <a:gd name="connsiteY5" fmla="*/ 557049 h 1324304"/>
              <a:gd name="connsiteX6" fmla="*/ 3142593 w 3142593"/>
              <a:gd name="connsiteY6" fmla="*/ 609600 h 1324304"/>
              <a:gd name="connsiteX0" fmla="*/ 0 w 3100552"/>
              <a:gd name="connsiteY0" fmla="*/ 1324304 h 1324304"/>
              <a:gd name="connsiteX1" fmla="*/ 1355835 w 3100552"/>
              <a:gd name="connsiteY1" fmla="*/ 0 h 1324304"/>
              <a:gd name="connsiteX2" fmla="*/ 3100552 w 3100552"/>
              <a:gd name="connsiteY2" fmla="*/ 557049 h 1324304"/>
              <a:gd name="connsiteX3" fmla="*/ 3100552 w 3100552"/>
              <a:gd name="connsiteY3" fmla="*/ 557049 h 1324304"/>
              <a:gd name="connsiteX4" fmla="*/ 3100552 w 3100552"/>
              <a:gd name="connsiteY4" fmla="*/ 557049 h 1324304"/>
              <a:gd name="connsiteX5" fmla="*/ 3100552 w 3100552"/>
              <a:gd name="connsiteY5" fmla="*/ 557049 h 1324304"/>
              <a:gd name="connsiteX0" fmla="*/ 0 w 3100552"/>
              <a:gd name="connsiteY0" fmla="*/ 1324304 h 1324304"/>
              <a:gd name="connsiteX1" fmla="*/ 1355835 w 3100552"/>
              <a:gd name="connsiteY1" fmla="*/ 0 h 1324304"/>
              <a:gd name="connsiteX2" fmla="*/ 3100552 w 3100552"/>
              <a:gd name="connsiteY2" fmla="*/ 557049 h 1324304"/>
              <a:gd name="connsiteX3" fmla="*/ 3100552 w 3100552"/>
              <a:gd name="connsiteY3" fmla="*/ 557049 h 1324304"/>
              <a:gd name="connsiteX4" fmla="*/ 3100552 w 3100552"/>
              <a:gd name="connsiteY4" fmla="*/ 557049 h 1324304"/>
              <a:gd name="connsiteX0" fmla="*/ 0 w 3100552"/>
              <a:gd name="connsiteY0" fmla="*/ 1324304 h 1324304"/>
              <a:gd name="connsiteX1" fmla="*/ 1355835 w 3100552"/>
              <a:gd name="connsiteY1" fmla="*/ 0 h 1324304"/>
              <a:gd name="connsiteX2" fmla="*/ 3100552 w 3100552"/>
              <a:gd name="connsiteY2" fmla="*/ 557049 h 1324304"/>
              <a:gd name="connsiteX3" fmla="*/ 3100552 w 3100552"/>
              <a:gd name="connsiteY3" fmla="*/ 557049 h 1324304"/>
              <a:gd name="connsiteX0" fmla="*/ 0 w 3100552"/>
              <a:gd name="connsiteY0" fmla="*/ 1324304 h 1324304"/>
              <a:gd name="connsiteX1" fmla="*/ 1355835 w 3100552"/>
              <a:gd name="connsiteY1" fmla="*/ 0 h 1324304"/>
              <a:gd name="connsiteX2" fmla="*/ 3100552 w 3100552"/>
              <a:gd name="connsiteY2" fmla="*/ 557049 h 1324304"/>
              <a:gd name="connsiteX0" fmla="*/ 0 w 3226676"/>
              <a:gd name="connsiteY0" fmla="*/ 1324304 h 1324304"/>
              <a:gd name="connsiteX1" fmla="*/ 1355835 w 3226676"/>
              <a:gd name="connsiteY1" fmla="*/ 0 h 1324304"/>
              <a:gd name="connsiteX2" fmla="*/ 3226676 w 3226676"/>
              <a:gd name="connsiteY2" fmla="*/ 388883 h 132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6676" h="1324304">
                <a:moveTo>
                  <a:pt x="0" y="1324304"/>
                </a:moveTo>
                <a:cubicBezTo>
                  <a:pt x="535152" y="778641"/>
                  <a:pt x="1028262" y="275021"/>
                  <a:pt x="1355835" y="0"/>
                </a:cubicBezTo>
                <a:cubicBezTo>
                  <a:pt x="1872594" y="239986"/>
                  <a:pt x="3226676" y="388883"/>
                  <a:pt x="3226676" y="388883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0E74382-8ADD-720A-C751-90AE18F0D825}"/>
              </a:ext>
            </a:extLst>
          </p:cNvPr>
          <p:cNvGrpSpPr/>
          <p:nvPr/>
        </p:nvGrpSpPr>
        <p:grpSpPr>
          <a:xfrm>
            <a:off x="6275389" y="3380306"/>
            <a:ext cx="748901" cy="630487"/>
            <a:chOff x="6275389" y="5046137"/>
            <a:chExt cx="748901" cy="630487"/>
          </a:xfrm>
        </p:grpSpPr>
        <p:cxnSp>
          <p:nvCxnSpPr>
            <p:cNvPr id="17" name="AutoShape 9">
              <a:extLst>
                <a:ext uri="{FF2B5EF4-FFF2-40B4-BE49-F238E27FC236}">
                  <a16:creationId xmlns:a16="http://schemas.microsoft.com/office/drawing/2014/main" id="{591A2C19-6185-2CD3-EB07-1AF4532B3D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275389" y="5397451"/>
              <a:ext cx="251946" cy="20209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Oval 5">
              <a:extLst>
                <a:ext uri="{FF2B5EF4-FFF2-40B4-BE49-F238E27FC236}">
                  <a16:creationId xmlns:a16="http://schemas.microsoft.com/office/drawing/2014/main" id="{0D6D71FA-B489-312B-9907-82102D7EB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6406" y="5275405"/>
              <a:ext cx="195055" cy="17195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 dirty="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cxnSp>
          <p:nvCxnSpPr>
            <p:cNvPr id="19" name="AutoShape 9">
              <a:extLst>
                <a:ext uri="{FF2B5EF4-FFF2-40B4-BE49-F238E27FC236}">
                  <a16:creationId xmlns:a16="http://schemas.microsoft.com/office/drawing/2014/main" id="{155B123B-E170-7D42-6E5F-E4B2DCABFE6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684992" y="5119265"/>
              <a:ext cx="251946" cy="20209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9">
              <a:extLst>
                <a:ext uri="{FF2B5EF4-FFF2-40B4-BE49-F238E27FC236}">
                  <a16:creationId xmlns:a16="http://schemas.microsoft.com/office/drawing/2014/main" id="{AAE152FD-F8F5-7720-7FF1-22ED06C212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29290" y="5430714"/>
              <a:ext cx="5658" cy="24591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9">
              <a:extLst>
                <a:ext uri="{FF2B5EF4-FFF2-40B4-BE49-F238E27FC236}">
                  <a16:creationId xmlns:a16="http://schemas.microsoft.com/office/drawing/2014/main" id="{89350E94-63C2-015D-082D-56145C14D6E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95041" y="5046137"/>
              <a:ext cx="5658" cy="24591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9">
              <a:extLst>
                <a:ext uri="{FF2B5EF4-FFF2-40B4-BE49-F238E27FC236}">
                  <a16:creationId xmlns:a16="http://schemas.microsoft.com/office/drawing/2014/main" id="{BE856690-E057-C67A-BBDA-7913FCDBD6D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00352" y="5387706"/>
              <a:ext cx="323938" cy="7016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99B06A8-A4DB-CF7C-D896-4AFC0EDAEB36}"/>
              </a:ext>
            </a:extLst>
          </p:cNvPr>
          <p:cNvSpPr/>
          <p:nvPr/>
        </p:nvSpPr>
        <p:spPr bwMode="auto">
          <a:xfrm rot="18718595">
            <a:off x="6302266" y="3509545"/>
            <a:ext cx="1206505" cy="564987"/>
          </a:xfrm>
          <a:custGeom>
            <a:avLst/>
            <a:gdLst>
              <a:gd name="connsiteX0" fmla="*/ 0 w 3142593"/>
              <a:gd name="connsiteY0" fmla="*/ 1340215 h 1340215"/>
              <a:gd name="connsiteX1" fmla="*/ 1355835 w 3142593"/>
              <a:gd name="connsiteY1" fmla="*/ 15911 h 1340215"/>
              <a:gd name="connsiteX2" fmla="*/ 3100552 w 3142593"/>
              <a:gd name="connsiteY2" fmla="*/ 572960 h 1340215"/>
              <a:gd name="connsiteX3" fmla="*/ 3100552 w 3142593"/>
              <a:gd name="connsiteY3" fmla="*/ 572960 h 1340215"/>
              <a:gd name="connsiteX4" fmla="*/ 3100552 w 3142593"/>
              <a:gd name="connsiteY4" fmla="*/ 572960 h 1340215"/>
              <a:gd name="connsiteX5" fmla="*/ 3100552 w 3142593"/>
              <a:gd name="connsiteY5" fmla="*/ 572960 h 1340215"/>
              <a:gd name="connsiteX6" fmla="*/ 3142593 w 3142593"/>
              <a:gd name="connsiteY6" fmla="*/ 625511 h 1340215"/>
              <a:gd name="connsiteX0" fmla="*/ 0 w 3142593"/>
              <a:gd name="connsiteY0" fmla="*/ 1340215 h 1340215"/>
              <a:gd name="connsiteX1" fmla="*/ 1355835 w 3142593"/>
              <a:gd name="connsiteY1" fmla="*/ 15911 h 1340215"/>
              <a:gd name="connsiteX2" fmla="*/ 3100552 w 3142593"/>
              <a:gd name="connsiteY2" fmla="*/ 572960 h 1340215"/>
              <a:gd name="connsiteX3" fmla="*/ 3100552 w 3142593"/>
              <a:gd name="connsiteY3" fmla="*/ 572960 h 1340215"/>
              <a:gd name="connsiteX4" fmla="*/ 3100552 w 3142593"/>
              <a:gd name="connsiteY4" fmla="*/ 572960 h 1340215"/>
              <a:gd name="connsiteX5" fmla="*/ 3100552 w 3142593"/>
              <a:gd name="connsiteY5" fmla="*/ 572960 h 1340215"/>
              <a:gd name="connsiteX6" fmla="*/ 3142593 w 3142593"/>
              <a:gd name="connsiteY6" fmla="*/ 625511 h 1340215"/>
              <a:gd name="connsiteX0" fmla="*/ 0 w 3142593"/>
              <a:gd name="connsiteY0" fmla="*/ 1324304 h 1324304"/>
              <a:gd name="connsiteX1" fmla="*/ 1355835 w 3142593"/>
              <a:gd name="connsiteY1" fmla="*/ 0 h 1324304"/>
              <a:gd name="connsiteX2" fmla="*/ 3100552 w 3142593"/>
              <a:gd name="connsiteY2" fmla="*/ 557049 h 1324304"/>
              <a:gd name="connsiteX3" fmla="*/ 3100552 w 3142593"/>
              <a:gd name="connsiteY3" fmla="*/ 557049 h 1324304"/>
              <a:gd name="connsiteX4" fmla="*/ 3100552 w 3142593"/>
              <a:gd name="connsiteY4" fmla="*/ 557049 h 1324304"/>
              <a:gd name="connsiteX5" fmla="*/ 3100552 w 3142593"/>
              <a:gd name="connsiteY5" fmla="*/ 557049 h 1324304"/>
              <a:gd name="connsiteX6" fmla="*/ 3142593 w 3142593"/>
              <a:gd name="connsiteY6" fmla="*/ 609600 h 1324304"/>
              <a:gd name="connsiteX0" fmla="*/ 0 w 3142593"/>
              <a:gd name="connsiteY0" fmla="*/ 1324304 h 1324304"/>
              <a:gd name="connsiteX1" fmla="*/ 1355835 w 3142593"/>
              <a:gd name="connsiteY1" fmla="*/ 0 h 1324304"/>
              <a:gd name="connsiteX2" fmla="*/ 3100552 w 3142593"/>
              <a:gd name="connsiteY2" fmla="*/ 557049 h 1324304"/>
              <a:gd name="connsiteX3" fmla="*/ 3100552 w 3142593"/>
              <a:gd name="connsiteY3" fmla="*/ 557049 h 1324304"/>
              <a:gd name="connsiteX4" fmla="*/ 3100552 w 3142593"/>
              <a:gd name="connsiteY4" fmla="*/ 557049 h 1324304"/>
              <a:gd name="connsiteX5" fmla="*/ 3100552 w 3142593"/>
              <a:gd name="connsiteY5" fmla="*/ 557049 h 1324304"/>
              <a:gd name="connsiteX6" fmla="*/ 3142593 w 3142593"/>
              <a:gd name="connsiteY6" fmla="*/ 609600 h 1324304"/>
              <a:gd name="connsiteX0" fmla="*/ 0 w 3142593"/>
              <a:gd name="connsiteY0" fmla="*/ 1324304 h 1324304"/>
              <a:gd name="connsiteX1" fmla="*/ 1355835 w 3142593"/>
              <a:gd name="connsiteY1" fmla="*/ 0 h 1324304"/>
              <a:gd name="connsiteX2" fmla="*/ 3100552 w 3142593"/>
              <a:gd name="connsiteY2" fmla="*/ 557049 h 1324304"/>
              <a:gd name="connsiteX3" fmla="*/ 3100552 w 3142593"/>
              <a:gd name="connsiteY3" fmla="*/ 557049 h 1324304"/>
              <a:gd name="connsiteX4" fmla="*/ 3100552 w 3142593"/>
              <a:gd name="connsiteY4" fmla="*/ 557049 h 1324304"/>
              <a:gd name="connsiteX5" fmla="*/ 3100552 w 3142593"/>
              <a:gd name="connsiteY5" fmla="*/ 557049 h 1324304"/>
              <a:gd name="connsiteX6" fmla="*/ 3142593 w 3142593"/>
              <a:gd name="connsiteY6" fmla="*/ 609600 h 1324304"/>
              <a:gd name="connsiteX0" fmla="*/ 0 w 3100552"/>
              <a:gd name="connsiteY0" fmla="*/ 1324304 h 1324304"/>
              <a:gd name="connsiteX1" fmla="*/ 1355835 w 3100552"/>
              <a:gd name="connsiteY1" fmla="*/ 0 h 1324304"/>
              <a:gd name="connsiteX2" fmla="*/ 3100552 w 3100552"/>
              <a:gd name="connsiteY2" fmla="*/ 557049 h 1324304"/>
              <a:gd name="connsiteX3" fmla="*/ 3100552 w 3100552"/>
              <a:gd name="connsiteY3" fmla="*/ 557049 h 1324304"/>
              <a:gd name="connsiteX4" fmla="*/ 3100552 w 3100552"/>
              <a:gd name="connsiteY4" fmla="*/ 557049 h 1324304"/>
              <a:gd name="connsiteX5" fmla="*/ 3100552 w 3100552"/>
              <a:gd name="connsiteY5" fmla="*/ 557049 h 1324304"/>
              <a:gd name="connsiteX0" fmla="*/ 0 w 3100552"/>
              <a:gd name="connsiteY0" fmla="*/ 1324304 h 1324304"/>
              <a:gd name="connsiteX1" fmla="*/ 1355835 w 3100552"/>
              <a:gd name="connsiteY1" fmla="*/ 0 h 1324304"/>
              <a:gd name="connsiteX2" fmla="*/ 3100552 w 3100552"/>
              <a:gd name="connsiteY2" fmla="*/ 557049 h 1324304"/>
              <a:gd name="connsiteX3" fmla="*/ 3100552 w 3100552"/>
              <a:gd name="connsiteY3" fmla="*/ 557049 h 1324304"/>
              <a:gd name="connsiteX4" fmla="*/ 3100552 w 3100552"/>
              <a:gd name="connsiteY4" fmla="*/ 557049 h 1324304"/>
              <a:gd name="connsiteX0" fmla="*/ 0 w 3100552"/>
              <a:gd name="connsiteY0" fmla="*/ 1324304 h 1324304"/>
              <a:gd name="connsiteX1" fmla="*/ 1355835 w 3100552"/>
              <a:gd name="connsiteY1" fmla="*/ 0 h 1324304"/>
              <a:gd name="connsiteX2" fmla="*/ 3100552 w 3100552"/>
              <a:gd name="connsiteY2" fmla="*/ 557049 h 1324304"/>
              <a:gd name="connsiteX3" fmla="*/ 3100552 w 3100552"/>
              <a:gd name="connsiteY3" fmla="*/ 557049 h 1324304"/>
              <a:gd name="connsiteX0" fmla="*/ 0 w 3100552"/>
              <a:gd name="connsiteY0" fmla="*/ 1324304 h 1324304"/>
              <a:gd name="connsiteX1" fmla="*/ 1355835 w 3100552"/>
              <a:gd name="connsiteY1" fmla="*/ 0 h 1324304"/>
              <a:gd name="connsiteX2" fmla="*/ 3100552 w 3100552"/>
              <a:gd name="connsiteY2" fmla="*/ 557049 h 1324304"/>
              <a:gd name="connsiteX0" fmla="*/ 0 w 3226676"/>
              <a:gd name="connsiteY0" fmla="*/ 1324304 h 1324304"/>
              <a:gd name="connsiteX1" fmla="*/ 1355835 w 3226676"/>
              <a:gd name="connsiteY1" fmla="*/ 0 h 1324304"/>
              <a:gd name="connsiteX2" fmla="*/ 3226676 w 3226676"/>
              <a:gd name="connsiteY2" fmla="*/ 388883 h 1324304"/>
              <a:gd name="connsiteX0" fmla="*/ 0 w 3207965"/>
              <a:gd name="connsiteY0" fmla="*/ 1324304 h 1324304"/>
              <a:gd name="connsiteX1" fmla="*/ 1355835 w 3207965"/>
              <a:gd name="connsiteY1" fmla="*/ 0 h 1324304"/>
              <a:gd name="connsiteX2" fmla="*/ 3207965 w 3207965"/>
              <a:gd name="connsiteY2" fmla="*/ 179509 h 132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7965" h="1324304">
                <a:moveTo>
                  <a:pt x="0" y="1324304"/>
                </a:moveTo>
                <a:cubicBezTo>
                  <a:pt x="535152" y="778641"/>
                  <a:pt x="1028262" y="275021"/>
                  <a:pt x="1355835" y="0"/>
                </a:cubicBezTo>
                <a:cubicBezTo>
                  <a:pt x="1872594" y="239986"/>
                  <a:pt x="3207965" y="179509"/>
                  <a:pt x="3207965" y="179509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B433964-A62F-70E3-468F-1CCC76504045}"/>
              </a:ext>
            </a:extLst>
          </p:cNvPr>
          <p:cNvSpPr/>
          <p:nvPr/>
        </p:nvSpPr>
        <p:spPr bwMode="auto">
          <a:xfrm>
            <a:off x="7149453" y="3100534"/>
            <a:ext cx="570897" cy="756261"/>
          </a:xfrm>
          <a:custGeom>
            <a:avLst/>
            <a:gdLst>
              <a:gd name="connsiteX0" fmla="*/ 515007 w 1338158"/>
              <a:gd name="connsiteY0" fmla="*/ 1955294 h 2010815"/>
              <a:gd name="connsiteX1" fmla="*/ 1250731 w 1338158"/>
              <a:gd name="connsiteY1" fmla="*/ 1850191 h 2010815"/>
              <a:gd name="connsiteX2" fmla="*/ 1250731 w 1338158"/>
              <a:gd name="connsiteY2" fmla="*/ 599460 h 2010815"/>
              <a:gd name="connsiteX3" fmla="*/ 588579 w 1338158"/>
              <a:gd name="connsiteY3" fmla="*/ 10881 h 2010815"/>
              <a:gd name="connsiteX4" fmla="*/ 0 w 1338158"/>
              <a:gd name="connsiteY4" fmla="*/ 273639 h 201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158" h="2010815">
                <a:moveTo>
                  <a:pt x="515007" y="1955294"/>
                </a:moveTo>
                <a:cubicBezTo>
                  <a:pt x="821558" y="2015728"/>
                  <a:pt x="1128110" y="2076163"/>
                  <a:pt x="1250731" y="1850191"/>
                </a:cubicBezTo>
                <a:cubicBezTo>
                  <a:pt x="1373352" y="1624219"/>
                  <a:pt x="1361090" y="906012"/>
                  <a:pt x="1250731" y="599460"/>
                </a:cubicBezTo>
                <a:cubicBezTo>
                  <a:pt x="1140372" y="292908"/>
                  <a:pt x="797034" y="65184"/>
                  <a:pt x="588579" y="10881"/>
                </a:cubicBezTo>
                <a:cubicBezTo>
                  <a:pt x="380124" y="-43422"/>
                  <a:pt x="190062" y="115108"/>
                  <a:pt x="0" y="273639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3AF44C5-9257-4388-B122-51166B69CA41}"/>
              </a:ext>
            </a:extLst>
          </p:cNvPr>
          <p:cNvSpPr/>
          <p:nvPr/>
        </p:nvSpPr>
        <p:spPr bwMode="auto">
          <a:xfrm>
            <a:off x="6597624" y="2760013"/>
            <a:ext cx="1467368" cy="1735787"/>
          </a:xfrm>
          <a:custGeom>
            <a:avLst/>
            <a:gdLst>
              <a:gd name="connsiteX0" fmla="*/ 63062 w 3258456"/>
              <a:gd name="connsiteY0" fmla="*/ 4288257 h 4624259"/>
              <a:gd name="connsiteX1" fmla="*/ 641131 w 3258456"/>
              <a:gd name="connsiteY1" fmla="*/ 4561526 h 4624259"/>
              <a:gd name="connsiteX2" fmla="*/ 3058510 w 3258456"/>
              <a:gd name="connsiteY2" fmla="*/ 3237223 h 4624259"/>
              <a:gd name="connsiteX3" fmla="*/ 2858813 w 3258456"/>
              <a:gd name="connsiteY3" fmla="*/ 252285 h 4624259"/>
              <a:gd name="connsiteX4" fmla="*/ 767255 w 3258456"/>
              <a:gd name="connsiteY4" fmla="*/ 315347 h 4624259"/>
              <a:gd name="connsiteX5" fmla="*/ 0 w 3258456"/>
              <a:gd name="connsiteY5" fmla="*/ 1576588 h 4624259"/>
              <a:gd name="connsiteX6" fmla="*/ 0 w 3258456"/>
              <a:gd name="connsiteY6" fmla="*/ 1576588 h 4624259"/>
              <a:gd name="connsiteX7" fmla="*/ 21020 w 3258456"/>
              <a:gd name="connsiteY7" fmla="*/ 1923430 h 4624259"/>
              <a:gd name="connsiteX0" fmla="*/ 63062 w 3258456"/>
              <a:gd name="connsiteY0" fmla="*/ 4288257 h 4624259"/>
              <a:gd name="connsiteX1" fmla="*/ 641131 w 3258456"/>
              <a:gd name="connsiteY1" fmla="*/ 4561526 h 4624259"/>
              <a:gd name="connsiteX2" fmla="*/ 3058510 w 3258456"/>
              <a:gd name="connsiteY2" fmla="*/ 3237223 h 4624259"/>
              <a:gd name="connsiteX3" fmla="*/ 2858813 w 3258456"/>
              <a:gd name="connsiteY3" fmla="*/ 252285 h 4624259"/>
              <a:gd name="connsiteX4" fmla="*/ 767255 w 3258456"/>
              <a:gd name="connsiteY4" fmla="*/ 315347 h 4624259"/>
              <a:gd name="connsiteX5" fmla="*/ 0 w 3258456"/>
              <a:gd name="connsiteY5" fmla="*/ 1576588 h 4624259"/>
              <a:gd name="connsiteX6" fmla="*/ 21020 w 3258456"/>
              <a:gd name="connsiteY6" fmla="*/ 1923430 h 4624259"/>
              <a:gd name="connsiteX0" fmla="*/ 244053 w 3439447"/>
              <a:gd name="connsiteY0" fmla="*/ 4279265 h 4615267"/>
              <a:gd name="connsiteX1" fmla="*/ 822122 w 3439447"/>
              <a:gd name="connsiteY1" fmla="*/ 4552534 h 4615267"/>
              <a:gd name="connsiteX2" fmla="*/ 3239501 w 3439447"/>
              <a:gd name="connsiteY2" fmla="*/ 3228231 h 4615267"/>
              <a:gd name="connsiteX3" fmla="*/ 3039804 w 3439447"/>
              <a:gd name="connsiteY3" fmla="*/ 243293 h 4615267"/>
              <a:gd name="connsiteX4" fmla="*/ 948246 w 3439447"/>
              <a:gd name="connsiteY4" fmla="*/ 306355 h 4615267"/>
              <a:gd name="connsiteX5" fmla="*/ 0 w 3439447"/>
              <a:gd name="connsiteY5" fmla="*/ 1362288 h 4615267"/>
              <a:gd name="connsiteX6" fmla="*/ 202011 w 3439447"/>
              <a:gd name="connsiteY6" fmla="*/ 1914438 h 4615267"/>
              <a:gd name="connsiteX0" fmla="*/ 244053 w 3439447"/>
              <a:gd name="connsiteY0" fmla="*/ 4279265 h 4615267"/>
              <a:gd name="connsiteX1" fmla="*/ 822122 w 3439447"/>
              <a:gd name="connsiteY1" fmla="*/ 4552534 h 4615267"/>
              <a:gd name="connsiteX2" fmla="*/ 3239501 w 3439447"/>
              <a:gd name="connsiteY2" fmla="*/ 3228231 h 4615267"/>
              <a:gd name="connsiteX3" fmla="*/ 3039804 w 3439447"/>
              <a:gd name="connsiteY3" fmla="*/ 243293 h 4615267"/>
              <a:gd name="connsiteX4" fmla="*/ 948246 w 3439447"/>
              <a:gd name="connsiteY4" fmla="*/ 306355 h 4615267"/>
              <a:gd name="connsiteX5" fmla="*/ 0 w 3439447"/>
              <a:gd name="connsiteY5" fmla="*/ 1362288 h 4615267"/>
              <a:gd name="connsiteX6" fmla="*/ 1969 w 3439447"/>
              <a:gd name="connsiteY6" fmla="*/ 1946855 h 461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47" h="4615267">
                <a:moveTo>
                  <a:pt x="244053" y="4279265"/>
                </a:moveTo>
                <a:cubicBezTo>
                  <a:pt x="283467" y="4503485"/>
                  <a:pt x="322881" y="4727706"/>
                  <a:pt x="822122" y="4552534"/>
                </a:cubicBezTo>
                <a:cubicBezTo>
                  <a:pt x="1321363" y="4377362"/>
                  <a:pt x="2869887" y="3946438"/>
                  <a:pt x="3239501" y="3228231"/>
                </a:cubicBezTo>
                <a:cubicBezTo>
                  <a:pt x="3609115" y="2510024"/>
                  <a:pt x="3421680" y="730272"/>
                  <a:pt x="3039804" y="243293"/>
                </a:cubicBezTo>
                <a:cubicBezTo>
                  <a:pt x="2657928" y="-243686"/>
                  <a:pt x="1454880" y="119856"/>
                  <a:pt x="948246" y="306355"/>
                </a:cubicBezTo>
                <a:cubicBezTo>
                  <a:pt x="441612" y="492854"/>
                  <a:pt x="0" y="1362288"/>
                  <a:pt x="0" y="1362288"/>
                </a:cubicBezTo>
                <a:cubicBezTo>
                  <a:pt x="656" y="1557144"/>
                  <a:pt x="1313" y="1751999"/>
                  <a:pt x="1969" y="1946855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26" name="AutoShape 9">
            <a:extLst>
              <a:ext uri="{FF2B5EF4-FFF2-40B4-BE49-F238E27FC236}">
                <a16:creationId xmlns:a16="http://schemas.microsoft.com/office/drawing/2014/main" id="{0903C592-B2E5-5DE6-D12C-23ADDB45721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07185" y="3606857"/>
            <a:ext cx="323938" cy="7016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DDD0752-BF43-7530-3647-131C78084F73}"/>
              </a:ext>
            </a:extLst>
          </p:cNvPr>
          <p:cNvSpPr/>
          <p:nvPr/>
        </p:nvSpPr>
        <p:spPr bwMode="auto">
          <a:xfrm>
            <a:off x="5514827" y="3569220"/>
            <a:ext cx="971254" cy="109214"/>
          </a:xfrm>
          <a:custGeom>
            <a:avLst/>
            <a:gdLst>
              <a:gd name="connsiteX0" fmla="*/ 971254 w 971254"/>
              <a:gd name="connsiteY0" fmla="*/ 109214 h 109214"/>
              <a:gd name="connsiteX1" fmla="*/ 450093 w 971254"/>
              <a:gd name="connsiteY1" fmla="*/ 244 h 109214"/>
              <a:gd name="connsiteX2" fmla="*/ 0 w 971254"/>
              <a:gd name="connsiteY2" fmla="*/ 85525 h 10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254" h="109214">
                <a:moveTo>
                  <a:pt x="971254" y="109214"/>
                </a:moveTo>
                <a:cubicBezTo>
                  <a:pt x="791611" y="56703"/>
                  <a:pt x="611969" y="4192"/>
                  <a:pt x="450093" y="244"/>
                </a:cubicBezTo>
                <a:cubicBezTo>
                  <a:pt x="288217" y="-3704"/>
                  <a:pt x="144108" y="40910"/>
                  <a:pt x="0" y="85525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4814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DC793A-C1AE-4ADF-ABEC-57CE67FEC521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A6AB7-ED92-4CC2-895B-E46908831F7A}" type="slidenum">
              <a:rPr lang="en-US" smtClean="0">
                <a:solidFill>
                  <a:schemeClr val="bg1"/>
                </a:solidFill>
              </a:rPr>
              <a:pPr/>
              <a:t>49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8763000" cy="135798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endParaRPr lang="en-US" dirty="0">
              <a:solidFill>
                <a:schemeClr val="tx2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CA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Eulerian Path/Cycle(G):</a:t>
            </a:r>
            <a:r>
              <a:rPr lang="en-CA" dirty="0">
                <a:solidFill>
                  <a:srgbClr val="E6E6E5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Does G contain a path/cycle</a:t>
            </a:r>
            <a:br>
              <a:rPr lang="en-CA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 that visits each edge exactly once?</a:t>
            </a:r>
          </a:p>
          <a:p>
            <a:pPr>
              <a:spcBef>
                <a:spcPts val="0"/>
              </a:spcBef>
            </a:pPr>
            <a:r>
              <a:rPr lang="en-CA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Hamiltonian Path/Cycle(G):</a:t>
            </a:r>
            <a:r>
              <a:rPr lang="en-CA" dirty="0">
                <a:solidFill>
                  <a:srgbClr val="E6E6E5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  <a:t>Does G contain a path/cycle</a:t>
            </a:r>
            <a:b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dirty="0">
                <a:cs typeface="Times New Roman" panose="02020603050405020304" pitchFamily="18" charset="0"/>
                <a:sym typeface="Symbol" panose="05050102010706020507" pitchFamily="18" charset="2"/>
              </a:rPr>
              <a:t>  that visits each vertex exactly once?</a:t>
            </a:r>
          </a:p>
          <a:p>
            <a:pPr>
              <a:spcBef>
                <a:spcPts val="0"/>
              </a:spcBef>
            </a:pPr>
            <a:endParaRPr lang="en-CA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11" name="Picture 7" descr="A dodecahedron expanded on a plane with 20 vertices and 20 highlighted edges.">
            <a:extLst>
              <a:ext uri="{FF2B5EF4-FFF2-40B4-BE49-F238E27FC236}">
                <a16:creationId xmlns:a16="http://schemas.microsoft.com/office/drawing/2014/main" id="{0F1A8D8E-3137-4746-A2CF-2EB5E54AC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845" y="2555021"/>
            <a:ext cx="2281888" cy="217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Three directed graphs. G1, G2, and G3.">
            <a:extLst>
              <a:ext uri="{FF2B5EF4-FFF2-40B4-BE49-F238E27FC236}">
                <a16:creationId xmlns:a16="http://schemas.microsoft.com/office/drawing/2014/main" id="{B174AA9A-FB0B-E8CD-8C8B-07E119EC6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1789" y="5042819"/>
            <a:ext cx="6040421" cy="223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8073174-380A-030F-E9F1-6CA3CA4FF45C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Witnesses: Easy vs Hard Optimization Problems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705FA87-F02E-98D4-DF7A-136717228697}"/>
              </a:ext>
            </a:extLst>
          </p:cNvPr>
          <p:cNvSpPr txBox="1">
            <a:spLocks/>
          </p:cNvSpPr>
          <p:nvPr/>
        </p:nvSpPr>
        <p:spPr bwMode="auto">
          <a:xfrm>
            <a:off x="7443952" y="1132744"/>
            <a:ext cx="1219200" cy="46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CA" kern="0" dirty="0">
                <a:solidFill>
                  <a:srgbClr val="00FF00"/>
                </a:solidFill>
                <a:latin typeface="+mj-lt"/>
              </a:rPr>
              <a:t>Easy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F273C6-12E1-55A5-0E20-372FAF7B55A3}"/>
              </a:ext>
            </a:extLst>
          </p:cNvPr>
          <p:cNvSpPr txBox="1">
            <a:spLocks/>
          </p:cNvSpPr>
          <p:nvPr/>
        </p:nvSpPr>
        <p:spPr bwMode="auto">
          <a:xfrm>
            <a:off x="7443952" y="1981200"/>
            <a:ext cx="1219200" cy="46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CA" kern="0" dirty="0">
                <a:solidFill>
                  <a:srgbClr val="FF0000"/>
                </a:solidFill>
                <a:latin typeface="+mj-lt"/>
              </a:rPr>
              <a:t>Hard</a:t>
            </a:r>
          </a:p>
        </p:txBody>
      </p:sp>
      <p:pic>
        <p:nvPicPr>
          <p:cNvPr id="3" name="Picture 2" descr="Watch Witness | Prime Video">
            <a:extLst>
              <a:ext uri="{FF2B5EF4-FFF2-40B4-BE49-F238E27FC236}">
                <a16:creationId xmlns:a16="http://schemas.microsoft.com/office/drawing/2014/main" id="{355ED03D-8B4F-7B0C-6DE6-E79154CDC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565" y="5468086"/>
            <a:ext cx="997588" cy="133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38">
            <a:extLst>
              <a:ext uri="{FF2B5EF4-FFF2-40B4-BE49-F238E27FC236}">
                <a16:creationId xmlns:a16="http://schemas.microsoft.com/office/drawing/2014/main" id="{C20D9134-87FF-5EFA-312D-5DF82156A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624" y="3167333"/>
            <a:ext cx="4629150" cy="857250"/>
          </a:xfrm>
          <a:prstGeom prst="wedgeRoundRectCallout">
            <a:avLst>
              <a:gd name="adj1" fmla="val -1089"/>
              <a:gd name="adj2" fmla="val 73906"/>
              <a:gd name="adj3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defTabSz="685800" eaLnBrk="1" hangingPunct="1">
              <a:spcBef>
                <a:spcPct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A </a:t>
            </a:r>
            <a:r>
              <a:rPr lang="en-CA" altLang="en-US" sz="2400" dirty="0">
                <a:solidFill>
                  <a:schemeClr val="accent2"/>
                </a:solidFill>
                <a:sym typeface="Symbol" pitchFamily="18" charset="2"/>
              </a:rPr>
              <a:t>col</a:t>
            </a:r>
            <a:r>
              <a:rPr lang="en-CA" altLang="en-US" sz="2400" dirty="0">
                <a:solidFill>
                  <a:srgbClr val="FF0000"/>
                </a:solidFill>
                <a:sym typeface="Symbol" pitchFamily="18" charset="2"/>
              </a:rPr>
              <a:t>or</a:t>
            </a:r>
            <a:r>
              <a:rPr lang="en-CA" altLang="en-US" sz="2400" dirty="0">
                <a:solidFill>
                  <a:srgbClr val="00FF00"/>
                </a:solidFill>
                <a:sym typeface="Symbol" pitchFamily="18" charset="2"/>
              </a:rPr>
              <a:t>ing</a:t>
            </a: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 is a witness of </a:t>
            </a:r>
            <a:r>
              <a:rPr lang="en-CA" altLang="en-US" sz="2400" dirty="0">
                <a:solidFill>
                  <a:srgbClr val="00FF00"/>
                </a:solidFill>
                <a:sym typeface="Symbol" pitchFamily="18" charset="2"/>
              </a:rPr>
              <a:t>YES</a:t>
            </a: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.</a:t>
            </a:r>
          </a:p>
          <a:p>
            <a:pPr marL="342900" indent="-342900" defTabSz="685800" eaLnBrk="1" hangingPunct="1">
              <a:spcBef>
                <a:spcPct val="0"/>
              </a:spcBef>
              <a:defRPr/>
            </a:pPr>
            <a:r>
              <a:rPr lang="en-CA" sz="2400" kern="0" dirty="0">
                <a:latin typeface="Times New Roman"/>
              </a:rPr>
              <a:t>There are </a:t>
            </a:r>
            <a:r>
              <a:rPr lang="en-CA" sz="2400" kern="0" dirty="0">
                <a:solidFill>
                  <a:srgbClr val="FF0000"/>
                </a:solidFill>
                <a:latin typeface="Times New Roman"/>
              </a:rPr>
              <a:t>no</a:t>
            </a:r>
            <a:r>
              <a:rPr lang="en-CA" altLang="en-US" sz="2400" dirty="0">
                <a:sym typeface="Symbol" pitchFamily="18" charset="2"/>
              </a:rPr>
              <a:t> wi</a:t>
            </a: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tnesses of </a:t>
            </a:r>
            <a:r>
              <a:rPr lang="en-CA" altLang="en-US" sz="2400" dirty="0">
                <a:solidFill>
                  <a:srgbClr val="FF0000"/>
                </a:solidFill>
                <a:sym typeface="Symbol" pitchFamily="18" charset="2"/>
              </a:rPr>
              <a:t>No</a:t>
            </a:r>
            <a:r>
              <a:rPr lang="en-CA" altLang="en-US" sz="2400" dirty="0">
                <a:solidFill>
                  <a:srgbClr val="FFFFFF"/>
                </a:solidFill>
                <a:sym typeface="Symbol" pitchFamily="18" charset="2"/>
              </a:rPr>
              <a:t>.</a:t>
            </a:r>
            <a:endParaRPr lang="en-US" altLang="en-US" sz="2400" dirty="0">
              <a:solidFill>
                <a:srgbClr val="FFFFFF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0987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odule dependency graph with 7 vertices and 9 directed edges.">
            <a:extLst>
              <a:ext uri="{FF2B5EF4-FFF2-40B4-BE49-F238E27FC236}">
                <a16:creationId xmlns:a16="http://schemas.microsoft.com/office/drawing/2014/main" id="{CDD77C03-8D78-766D-672E-350F27B1F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85800"/>
            <a:ext cx="366907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426720"/>
            <a:ext cx="9372600" cy="60198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2"/>
                </a:solidFill>
              </a:rPr>
              <a:t>Dependency/Precedence: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Which software calls which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Job A needs to be done before 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(sequentially or in parallel schedule)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2"/>
                </a:solidFill>
              </a:rPr>
              <a:t>Competition/Interaction/WhoEatsWho:</a:t>
            </a:r>
          </a:p>
          <a:p>
            <a:pPr>
              <a:spcBef>
                <a:spcPts val="0"/>
              </a:spcBef>
            </a:pPr>
            <a:r>
              <a:rPr lang="en-US" dirty="0"/>
              <a:t>animals, chemicals, drugs, …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DC793A-C1AE-4ADF-ABEC-57CE67FEC521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A6AB7-ED92-4CC2-895B-E46908831F7A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4" descr="A niche overlap graph with 9 vertices and 13 edges.">
            <a:extLst>
              <a:ext uri="{FF2B5EF4-FFF2-40B4-BE49-F238E27FC236}">
                <a16:creationId xmlns:a16="http://schemas.microsoft.com/office/drawing/2014/main" id="{1B40F434-0FCE-8CDE-371C-F133190AB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288" y="3657600"/>
            <a:ext cx="282885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module of a protein interaction graph with 9 vertices and 19 edges.">
            <a:extLst>
              <a:ext uri="{FF2B5EF4-FFF2-40B4-BE49-F238E27FC236}">
                <a16:creationId xmlns:a16="http://schemas.microsoft.com/office/drawing/2014/main" id="{CAB62FEC-E669-52A8-0200-57031FADB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28" y="3657600"/>
            <a:ext cx="2657544" cy="225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714254-3CAB-9485-2A95-958A943649C9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222156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C6572-9ED1-ADD3-0751-09BA509D47D3}"/>
              </a:ext>
            </a:extLst>
          </p:cNvPr>
          <p:cNvSpPr txBox="1">
            <a:spLocks/>
          </p:cNvSpPr>
          <p:nvPr/>
        </p:nvSpPr>
        <p:spPr bwMode="auto">
          <a:xfrm>
            <a:off x="16164" y="224028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072705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635507-97AE-F570-C380-B54D690F988A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Definitions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1609E-ACF3-4863-DF28-816E5D8304C2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A6AB7-ED92-4CC2-895B-E46908831F7A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60EACAE-19CD-CE58-DD17-01FD763167B1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A6AB7-ED92-4CC2-895B-E46908831F7A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4A1EFD-FB93-F521-132F-B76797E20CFE}"/>
              </a:ext>
            </a:extLst>
          </p:cNvPr>
          <p:cNvGrpSpPr/>
          <p:nvPr/>
        </p:nvGrpSpPr>
        <p:grpSpPr>
          <a:xfrm>
            <a:off x="6019800" y="567549"/>
            <a:ext cx="1512452" cy="545148"/>
            <a:chOff x="6019800" y="567549"/>
            <a:chExt cx="1512452" cy="545148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8BA00B8-4CB9-A8D5-8EAC-30AD4DEA1585}"/>
                </a:ext>
              </a:extLst>
            </p:cNvPr>
            <p:cNvSpPr/>
            <p:nvPr/>
          </p:nvSpPr>
          <p:spPr>
            <a:xfrm>
              <a:off x="6245534" y="925324"/>
              <a:ext cx="1062118" cy="187373"/>
            </a:xfrm>
            <a:custGeom>
              <a:avLst/>
              <a:gdLst>
                <a:gd name="connsiteX0" fmla="*/ 0 w 1016000"/>
                <a:gd name="connsiteY0" fmla="*/ 40640 h 264444"/>
                <a:gd name="connsiteX1" fmla="*/ 599440 w 1016000"/>
                <a:gd name="connsiteY1" fmla="*/ 264160 h 264444"/>
                <a:gd name="connsiteX2" fmla="*/ 1016000 w 1016000"/>
                <a:gd name="connsiteY2" fmla="*/ 0 h 264444"/>
                <a:gd name="connsiteX0" fmla="*/ 0 w 1018810"/>
                <a:gd name="connsiteY0" fmla="*/ 0 h 312544"/>
                <a:gd name="connsiteX1" fmla="*/ 602250 w 1018810"/>
                <a:gd name="connsiteY1" fmla="*/ 312380 h 312544"/>
                <a:gd name="connsiteX2" fmla="*/ 1018810 w 1018810"/>
                <a:gd name="connsiteY2" fmla="*/ 48220 h 312544"/>
                <a:gd name="connsiteX0" fmla="*/ 0 w 1018810"/>
                <a:gd name="connsiteY0" fmla="*/ 0 h 312583"/>
                <a:gd name="connsiteX1" fmla="*/ 602250 w 1018810"/>
                <a:gd name="connsiteY1" fmla="*/ 312380 h 312583"/>
                <a:gd name="connsiteX2" fmla="*/ 1018810 w 1018810"/>
                <a:gd name="connsiteY2" fmla="*/ 48220 h 312583"/>
                <a:gd name="connsiteX0" fmla="*/ 0 w 1018810"/>
                <a:gd name="connsiteY0" fmla="*/ 0 h 175745"/>
                <a:gd name="connsiteX1" fmla="*/ 529183 w 1018810"/>
                <a:gd name="connsiteY1" fmla="*/ 174790 h 175745"/>
                <a:gd name="connsiteX2" fmla="*/ 1018810 w 1018810"/>
                <a:gd name="connsiteY2" fmla="*/ 48220 h 175745"/>
                <a:gd name="connsiteX0" fmla="*/ 0 w 1041292"/>
                <a:gd name="connsiteY0" fmla="*/ 11975 h 187720"/>
                <a:gd name="connsiteX1" fmla="*/ 529183 w 1041292"/>
                <a:gd name="connsiteY1" fmla="*/ 186765 h 187720"/>
                <a:gd name="connsiteX2" fmla="*/ 1041292 w 1041292"/>
                <a:gd name="connsiteY2" fmla="*/ 0 h 187720"/>
                <a:gd name="connsiteX0" fmla="*/ 0 w 1041292"/>
                <a:gd name="connsiteY0" fmla="*/ 11975 h 187720"/>
                <a:gd name="connsiteX1" fmla="*/ 529183 w 1041292"/>
                <a:gd name="connsiteY1" fmla="*/ 186765 h 187720"/>
                <a:gd name="connsiteX2" fmla="*/ 1041292 w 1041292"/>
                <a:gd name="connsiteY2" fmla="*/ 0 h 187720"/>
                <a:gd name="connsiteX0" fmla="*/ 0 w 1041292"/>
                <a:gd name="connsiteY0" fmla="*/ 11975 h 187373"/>
                <a:gd name="connsiteX1" fmla="*/ 529183 w 1041292"/>
                <a:gd name="connsiteY1" fmla="*/ 186765 h 187373"/>
                <a:gd name="connsiteX2" fmla="*/ 1041292 w 1041292"/>
                <a:gd name="connsiteY2" fmla="*/ 0 h 18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1292" h="187373">
                  <a:moveTo>
                    <a:pt x="0" y="11975"/>
                  </a:moveTo>
                  <a:cubicBezTo>
                    <a:pt x="186951" y="144321"/>
                    <a:pt x="359850" y="193538"/>
                    <a:pt x="529183" y="186765"/>
                  </a:cubicBezTo>
                  <a:cubicBezTo>
                    <a:pt x="698516" y="179992"/>
                    <a:pt x="898007" y="131559"/>
                    <a:pt x="1041292" y="0"/>
                  </a:cubicBezTo>
                </a:path>
              </a:pathLst>
            </a:custGeom>
            <a:noFill/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AE12DA8-8C26-A2F0-EF7B-4F78D22EE2B3}"/>
                </a:ext>
              </a:extLst>
            </p:cNvPr>
            <p:cNvGrpSpPr/>
            <p:nvPr/>
          </p:nvGrpSpPr>
          <p:grpSpPr>
            <a:xfrm>
              <a:off x="6019800" y="567549"/>
              <a:ext cx="1512452" cy="459834"/>
              <a:chOff x="5791200" y="3059668"/>
              <a:chExt cx="1512452" cy="459834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361C2F1E-A391-1CC9-C3D2-7BD37239F6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9800" y="3429000"/>
                <a:ext cx="990600" cy="0"/>
              </a:xfrm>
              <a:prstGeom prst="straightConnector1">
                <a:avLst/>
              </a:prstGeom>
              <a:ln w="12700">
                <a:solidFill>
                  <a:srgbClr val="FFC000"/>
                </a:solidFill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070DCD66-DF87-5CC8-67C1-0DB3894D151F}"/>
                  </a:ext>
                </a:extLst>
              </p:cNvPr>
              <p:cNvGrpSpPr/>
              <p:nvPr/>
            </p:nvGrpSpPr>
            <p:grpSpPr>
              <a:xfrm>
                <a:off x="5791200" y="3059668"/>
                <a:ext cx="1512452" cy="459834"/>
                <a:chOff x="5791200" y="3059668"/>
                <a:chExt cx="1512452" cy="459834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EBFE0C95-24D1-0FA9-5BC9-6C4740B201D3}"/>
                    </a:ext>
                  </a:extLst>
                </p:cNvPr>
                <p:cNvSpPr/>
                <p:nvPr/>
              </p:nvSpPr>
              <p:spPr>
                <a:xfrm>
                  <a:off x="5943600" y="3344493"/>
                  <a:ext cx="152400" cy="169014"/>
                </a:xfrm>
                <a:prstGeom prst="ellipse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728474EE-6EB8-2C46-6E24-8781485AAF99}"/>
                    </a:ext>
                  </a:extLst>
                </p:cNvPr>
                <p:cNvSpPr/>
                <p:nvPr/>
              </p:nvSpPr>
              <p:spPr>
                <a:xfrm>
                  <a:off x="7012712" y="3350488"/>
                  <a:ext cx="152400" cy="169014"/>
                </a:xfrm>
                <a:prstGeom prst="ellipse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ED217B9-B57C-23ED-8339-924B31F0655E}"/>
                    </a:ext>
                  </a:extLst>
                </p:cNvPr>
                <p:cNvSpPr txBox="1"/>
                <p:nvPr/>
              </p:nvSpPr>
              <p:spPr>
                <a:xfrm>
                  <a:off x="5791200" y="3059668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800" dirty="0"/>
                    <a:t>a</a:t>
                  </a:r>
                  <a:endParaRPr lang="en-CA" dirty="0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EDAB8D6-8875-CEF9-614B-8FE465ED0B40}"/>
                    </a:ext>
                  </a:extLst>
                </p:cNvPr>
                <p:cNvSpPr txBox="1"/>
                <p:nvPr/>
              </p:nvSpPr>
              <p:spPr>
                <a:xfrm>
                  <a:off x="6998852" y="3059668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800" dirty="0"/>
                    <a:t>b</a:t>
                  </a:r>
                  <a:endParaRPr lang="en-CA" dirty="0"/>
                </a:p>
              </p:txBody>
            </p:sp>
          </p:grp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18E2FDF-E42F-45B2-5AFF-6A8FD0736E31}"/>
              </a:ext>
            </a:extLst>
          </p:cNvPr>
          <p:cNvGrpSpPr/>
          <p:nvPr/>
        </p:nvGrpSpPr>
        <p:grpSpPr>
          <a:xfrm>
            <a:off x="6156960" y="1905000"/>
            <a:ext cx="745632" cy="559681"/>
            <a:chOff x="6027094" y="1981200"/>
            <a:chExt cx="745632" cy="559681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54FCAC9-9F6F-3175-6713-B29AB160DBBA}"/>
                </a:ext>
              </a:extLst>
            </p:cNvPr>
            <p:cNvSpPr/>
            <p:nvPr/>
          </p:nvSpPr>
          <p:spPr>
            <a:xfrm>
              <a:off x="6286322" y="2265993"/>
              <a:ext cx="486404" cy="274888"/>
            </a:xfrm>
            <a:custGeom>
              <a:avLst/>
              <a:gdLst>
                <a:gd name="connsiteX0" fmla="*/ 520 w 680154"/>
                <a:gd name="connsiteY0" fmla="*/ 249224 h 485309"/>
                <a:gd name="connsiteX1" fmla="*/ 383761 w 680154"/>
                <a:gd name="connsiteY1" fmla="*/ 484548 h 485309"/>
                <a:gd name="connsiteX2" fmla="*/ 679597 w 680154"/>
                <a:gd name="connsiteY2" fmla="*/ 168542 h 485309"/>
                <a:gd name="connsiteX3" fmla="*/ 309803 w 680154"/>
                <a:gd name="connsiteY3" fmla="*/ 454 h 485309"/>
                <a:gd name="connsiteX4" fmla="*/ 520 w 680154"/>
                <a:gd name="connsiteY4" fmla="*/ 249224 h 485309"/>
                <a:gd name="connsiteX0" fmla="*/ 66153 w 745787"/>
                <a:gd name="connsiteY0" fmla="*/ 249224 h 489961"/>
                <a:gd name="connsiteX1" fmla="*/ 449394 w 745787"/>
                <a:gd name="connsiteY1" fmla="*/ 484548 h 489961"/>
                <a:gd name="connsiteX2" fmla="*/ 745230 w 745787"/>
                <a:gd name="connsiteY2" fmla="*/ 168542 h 489961"/>
                <a:gd name="connsiteX3" fmla="*/ 375436 w 745787"/>
                <a:gd name="connsiteY3" fmla="*/ 454 h 489961"/>
                <a:gd name="connsiteX4" fmla="*/ 66153 w 745787"/>
                <a:gd name="connsiteY4" fmla="*/ 249224 h 489961"/>
                <a:gd name="connsiteX0" fmla="*/ 375 w 679795"/>
                <a:gd name="connsiteY0" fmla="*/ 249224 h 423773"/>
                <a:gd name="connsiteX1" fmla="*/ 256229 w 679795"/>
                <a:gd name="connsiteY1" fmla="*/ 422704 h 423773"/>
                <a:gd name="connsiteX2" fmla="*/ 679452 w 679795"/>
                <a:gd name="connsiteY2" fmla="*/ 168542 h 423773"/>
                <a:gd name="connsiteX3" fmla="*/ 309658 w 679795"/>
                <a:gd name="connsiteY3" fmla="*/ 454 h 423773"/>
                <a:gd name="connsiteX4" fmla="*/ 375 w 679795"/>
                <a:gd name="connsiteY4" fmla="*/ 249224 h 423773"/>
                <a:gd name="connsiteX0" fmla="*/ 324 w 709147"/>
                <a:gd name="connsiteY0" fmla="*/ 125647 h 423023"/>
                <a:gd name="connsiteX1" fmla="*/ 285576 w 709147"/>
                <a:gd name="connsiteY1" fmla="*/ 422816 h 423023"/>
                <a:gd name="connsiteX2" fmla="*/ 708799 w 709147"/>
                <a:gd name="connsiteY2" fmla="*/ 168654 h 423023"/>
                <a:gd name="connsiteX3" fmla="*/ 339005 w 709147"/>
                <a:gd name="connsiteY3" fmla="*/ 566 h 423023"/>
                <a:gd name="connsiteX4" fmla="*/ 324 w 709147"/>
                <a:gd name="connsiteY4" fmla="*/ 125647 h 423023"/>
                <a:gd name="connsiteX0" fmla="*/ 21 w 708892"/>
                <a:gd name="connsiteY0" fmla="*/ 125576 h 361209"/>
                <a:gd name="connsiteX1" fmla="*/ 324469 w 708892"/>
                <a:gd name="connsiteY1" fmla="*/ 360900 h 361209"/>
                <a:gd name="connsiteX2" fmla="*/ 708496 w 708892"/>
                <a:gd name="connsiteY2" fmla="*/ 168583 h 361209"/>
                <a:gd name="connsiteX3" fmla="*/ 338702 w 708892"/>
                <a:gd name="connsiteY3" fmla="*/ 495 h 361209"/>
                <a:gd name="connsiteX4" fmla="*/ 21 w 708892"/>
                <a:gd name="connsiteY4" fmla="*/ 125576 h 36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892" h="361209">
                  <a:moveTo>
                    <a:pt x="21" y="125576"/>
                  </a:moveTo>
                  <a:cubicBezTo>
                    <a:pt x="-2351" y="185643"/>
                    <a:pt x="206390" y="353732"/>
                    <a:pt x="324469" y="360900"/>
                  </a:cubicBezTo>
                  <a:cubicBezTo>
                    <a:pt x="442548" y="368068"/>
                    <a:pt x="720822" y="249265"/>
                    <a:pt x="708496" y="168583"/>
                  </a:cubicBezTo>
                  <a:cubicBezTo>
                    <a:pt x="696170" y="87901"/>
                    <a:pt x="456781" y="7663"/>
                    <a:pt x="338702" y="495"/>
                  </a:cubicBezTo>
                  <a:cubicBezTo>
                    <a:pt x="220623" y="-6673"/>
                    <a:pt x="2393" y="65509"/>
                    <a:pt x="21" y="125576"/>
                  </a:cubicBezTo>
                  <a:close/>
                </a:path>
              </a:pathLst>
            </a:custGeom>
            <a:noFill/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F3D59A1-9CFA-AB4B-EAF4-4D402D630A3D}"/>
                </a:ext>
              </a:extLst>
            </p:cNvPr>
            <p:cNvGrpSpPr/>
            <p:nvPr/>
          </p:nvGrpSpPr>
          <p:grpSpPr>
            <a:xfrm>
              <a:off x="6027094" y="1981200"/>
              <a:ext cx="304800" cy="453839"/>
              <a:chOff x="5791200" y="3059668"/>
              <a:chExt cx="304800" cy="453839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1C3EEF0-F6BD-531C-FF00-0F13BF5F293B}"/>
                  </a:ext>
                </a:extLst>
              </p:cNvPr>
              <p:cNvSpPr/>
              <p:nvPr/>
            </p:nvSpPr>
            <p:spPr>
              <a:xfrm>
                <a:off x="5943600" y="3344493"/>
                <a:ext cx="152400" cy="16901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5B9D138-23E1-62B2-11E5-3EEACF4E74FB}"/>
                  </a:ext>
                </a:extLst>
              </p:cNvPr>
              <p:cNvSpPr txBox="1"/>
              <p:nvPr/>
            </p:nvSpPr>
            <p:spPr>
              <a:xfrm>
                <a:off x="5791200" y="3059668"/>
                <a:ext cx="304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a</a:t>
                </a:r>
                <a:endParaRPr lang="en-CA" dirty="0"/>
              </a:p>
            </p:txBody>
          </p:sp>
        </p:grpSp>
      </p:grp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01994B8A-5C96-068A-DD52-219D4FBE73DA}"/>
              </a:ext>
            </a:extLst>
          </p:cNvPr>
          <p:cNvSpPr txBox="1">
            <a:spLocks/>
          </p:cNvSpPr>
          <p:nvPr/>
        </p:nvSpPr>
        <p:spPr bwMode="auto">
          <a:xfrm>
            <a:off x="457200" y="457200"/>
            <a:ext cx="9372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Multi-Edges: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edge appears twice in the graph.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 More than one road between a and b.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Self-Loop: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Edge loops back to same vertex.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Eg: circular driveway, a loves themselves.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Reflexive:</a:t>
            </a:r>
            <a:r>
              <a:rPr lang="en-US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∀v</a:t>
            </a:r>
            <a:r>
              <a:rPr lang="el-GR" altLang="en-US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CA" altLang="en-US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V,  </a:t>
            </a:r>
            <a:r>
              <a:rPr lang="el-GR" altLang="en-US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v,v</a:t>
            </a:r>
            <a:r>
              <a:rPr lang="el-GR" altLang="en-US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</a:t>
            </a:r>
            <a:r>
              <a:rPr lang="en-CA" altLang="en-US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CA" altLang="en-US" kern="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CA" altLang="en-US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Simple-Graph: </a:t>
            </a:r>
            <a:r>
              <a:rPr lang="en-CA" altLang="en-US" kern="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no multi-edges and no self-loops.</a:t>
            </a:r>
            <a:endParaRPr lang="en-US" altLang="en-US" kern="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kern="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D17A6D5-EFFD-51D4-CF17-1057FF231426}"/>
              </a:ext>
            </a:extLst>
          </p:cNvPr>
          <p:cNvGrpSpPr/>
          <p:nvPr/>
        </p:nvGrpSpPr>
        <p:grpSpPr>
          <a:xfrm>
            <a:off x="5600700" y="3841418"/>
            <a:ext cx="2019300" cy="1416382"/>
            <a:chOff x="6362700" y="366698"/>
            <a:chExt cx="2019300" cy="1416382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B44C4371-99D9-F937-CDB5-FD316BC7A6C3}"/>
                </a:ext>
              </a:extLst>
            </p:cNvPr>
            <p:cNvCxnSpPr>
              <a:cxnSpLocks/>
              <a:endCxn id="74" idx="1"/>
            </p:cNvCxnSpPr>
            <p:nvPr/>
          </p:nvCxnSpPr>
          <p:spPr>
            <a:xfrm>
              <a:off x="7696200" y="762000"/>
              <a:ext cx="417178" cy="253352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14D2AF19-E9D9-B099-FFDB-068E40F9ABEC}"/>
                </a:ext>
              </a:extLst>
            </p:cNvPr>
            <p:cNvCxnSpPr>
              <a:cxnSpLocks/>
            </p:cNvCxnSpPr>
            <p:nvPr/>
          </p:nvCxnSpPr>
          <p:spPr>
            <a:xfrm>
              <a:off x="6591300" y="736030"/>
              <a:ext cx="990600" cy="0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62F41D1-612E-82A1-F2D5-5B37A0451B7E}"/>
                </a:ext>
              </a:extLst>
            </p:cNvPr>
            <p:cNvGrpSpPr/>
            <p:nvPr/>
          </p:nvGrpSpPr>
          <p:grpSpPr>
            <a:xfrm>
              <a:off x="6362700" y="366698"/>
              <a:ext cx="1512452" cy="459834"/>
              <a:chOff x="5791200" y="3059668"/>
              <a:chExt cx="1512452" cy="459834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B3178D01-A7EA-66B1-A1F5-D98CAFA07BC4}"/>
                  </a:ext>
                </a:extLst>
              </p:cNvPr>
              <p:cNvSpPr/>
              <p:nvPr/>
            </p:nvSpPr>
            <p:spPr>
              <a:xfrm>
                <a:off x="5943600" y="3344493"/>
                <a:ext cx="152400" cy="16901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813C720-D460-1A60-7F22-0DE1D5A09E2E}"/>
                  </a:ext>
                </a:extLst>
              </p:cNvPr>
              <p:cNvSpPr/>
              <p:nvPr/>
            </p:nvSpPr>
            <p:spPr>
              <a:xfrm>
                <a:off x="7012712" y="3350488"/>
                <a:ext cx="152400" cy="16901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C4522FA-DBFB-0623-FF82-889EA38C4308}"/>
                  </a:ext>
                </a:extLst>
              </p:cNvPr>
              <p:cNvSpPr txBox="1"/>
              <p:nvPr/>
            </p:nvSpPr>
            <p:spPr>
              <a:xfrm>
                <a:off x="5791200" y="3059668"/>
                <a:ext cx="304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a</a:t>
                </a:r>
                <a:endParaRPr lang="en-CA" dirty="0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09B3A45-5BF4-EE28-7AA5-3A29C7ACDC8C}"/>
                  </a:ext>
                </a:extLst>
              </p:cNvPr>
              <p:cNvSpPr txBox="1"/>
              <p:nvPr/>
            </p:nvSpPr>
            <p:spPr>
              <a:xfrm>
                <a:off x="6998852" y="3059668"/>
                <a:ext cx="304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b</a:t>
                </a:r>
                <a:endParaRPr lang="en-CA" dirty="0"/>
              </a:p>
            </p:txBody>
          </p:sp>
        </p:grp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814B2D84-DF63-0B1A-4B6D-F3F5486D8DC6}"/>
                </a:ext>
              </a:extLst>
            </p:cNvPr>
            <p:cNvCxnSpPr>
              <a:cxnSpLocks/>
            </p:cNvCxnSpPr>
            <p:nvPr/>
          </p:nvCxnSpPr>
          <p:spPr>
            <a:xfrm>
              <a:off x="6595228" y="1433498"/>
              <a:ext cx="990600" cy="0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860FC08-EC3F-15CC-2C16-43AA32C144D4}"/>
                </a:ext>
              </a:extLst>
            </p:cNvPr>
            <p:cNvSpPr/>
            <p:nvPr/>
          </p:nvSpPr>
          <p:spPr>
            <a:xfrm>
              <a:off x="6519028" y="1348991"/>
              <a:ext cx="152400" cy="169014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3BD58BF-AFCC-0C8E-4E2C-F8E95B444D88}"/>
                </a:ext>
              </a:extLst>
            </p:cNvPr>
            <p:cNvSpPr/>
            <p:nvPr/>
          </p:nvSpPr>
          <p:spPr>
            <a:xfrm>
              <a:off x="7588140" y="1354986"/>
              <a:ext cx="152400" cy="169014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EAEDC55-EF79-2B54-A275-217EADF171B6}"/>
                </a:ext>
              </a:extLst>
            </p:cNvPr>
            <p:cNvSpPr txBox="1"/>
            <p:nvPr/>
          </p:nvSpPr>
          <p:spPr>
            <a:xfrm>
              <a:off x="6366628" y="1413748"/>
              <a:ext cx="3048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c</a:t>
              </a:r>
              <a:endParaRPr lang="en-CA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D0B66AD-52A8-D3DA-DC57-3C4DA7BF4987}"/>
                </a:ext>
              </a:extLst>
            </p:cNvPr>
            <p:cNvSpPr txBox="1"/>
            <p:nvPr/>
          </p:nvSpPr>
          <p:spPr>
            <a:xfrm>
              <a:off x="7574280" y="1413748"/>
              <a:ext cx="3048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d</a:t>
              </a:r>
              <a:endParaRPr lang="en-CA" dirty="0"/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162B8B3-E2EC-EB4E-9119-35E5E0B409D8}"/>
                </a:ext>
              </a:extLst>
            </p:cNvPr>
            <p:cNvCxnSpPr>
              <a:cxnSpLocks/>
              <a:stCxn id="69" idx="7"/>
              <a:endCxn id="78" idx="3"/>
            </p:cNvCxnSpPr>
            <p:nvPr/>
          </p:nvCxnSpPr>
          <p:spPr>
            <a:xfrm flipV="1">
              <a:off x="6649110" y="801780"/>
              <a:ext cx="957420" cy="571963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4689782-29AB-9181-46C0-D16B8E14CF36}"/>
                </a:ext>
              </a:extLst>
            </p:cNvPr>
            <p:cNvSpPr/>
            <p:nvPr/>
          </p:nvSpPr>
          <p:spPr>
            <a:xfrm>
              <a:off x="8091060" y="990600"/>
              <a:ext cx="152400" cy="169014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CA0BC98-21DC-62E6-120C-FF621DC589BE}"/>
                </a:ext>
              </a:extLst>
            </p:cNvPr>
            <p:cNvSpPr txBox="1"/>
            <p:nvPr/>
          </p:nvSpPr>
          <p:spPr>
            <a:xfrm>
              <a:off x="8077200" y="1049362"/>
              <a:ext cx="3048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e</a:t>
              </a:r>
              <a:endParaRPr lang="en-CA" dirty="0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2A705A12-C28E-7191-3ABD-CBFC6A5423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7807" y="1105362"/>
              <a:ext cx="395571" cy="308386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529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694B01C6-A32A-0628-3174-43FB8786B7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86" y="3284145"/>
            <a:ext cx="33528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DC793A-C1AE-4ADF-ABEC-57CE67FEC521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A6AB7-ED92-4CC2-895B-E46908831F7A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5164594" cy="44958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Origin: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a, </a:t>
            </a:r>
            <a:r>
              <a:rPr lang="en-US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Destination: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b,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Endpoints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: a&amp;b of e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2"/>
                </a:solidFill>
                <a:latin typeface="+mj-lt"/>
              </a:rPr>
              <a:t>Incident: </a:t>
            </a:r>
            <a:r>
              <a:rPr lang="en-US" dirty="0">
                <a:latin typeface="+mj-lt"/>
              </a:rPr>
              <a:t>e&amp;a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2"/>
                </a:solidFill>
                <a:latin typeface="+mj-lt"/>
              </a:rPr>
              <a:t>Adjacent: </a:t>
            </a:r>
            <a:r>
              <a:rPr lang="en-US" dirty="0">
                <a:latin typeface="+mj-lt"/>
              </a:rPr>
              <a:t>a&amp;b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2"/>
                </a:solidFill>
              </a:rPr>
              <a:t>Adjacency List: </a:t>
            </a:r>
            <a:r>
              <a:rPr lang="en-US" dirty="0"/>
              <a:t>w is adjacent to {u,v,z}</a:t>
            </a:r>
            <a:endParaRPr lang="en-US" dirty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2"/>
                </a:solidFill>
                <a:latin typeface="+mj-lt"/>
              </a:rPr>
              <a:t>Adjacent Matrix:</a:t>
            </a:r>
            <a:endParaRPr lang="en-US" dirty="0">
              <a:latin typeface="+mj-lt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B5CC7C-215F-713C-2087-7460F1F232C8}"/>
              </a:ext>
            </a:extLst>
          </p:cNvPr>
          <p:cNvGrpSpPr/>
          <p:nvPr/>
        </p:nvGrpSpPr>
        <p:grpSpPr>
          <a:xfrm>
            <a:off x="4450257" y="3200400"/>
            <a:ext cx="2516188" cy="2457450"/>
            <a:chOff x="6477000" y="3562350"/>
            <a:chExt cx="2516188" cy="2457450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D1207BAA-8F0C-EA0F-9DB2-B113C7EBCC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21" t="2273"/>
            <a:stretch/>
          </p:blipFill>
          <p:spPr bwMode="auto">
            <a:xfrm>
              <a:off x="6477000" y="3562350"/>
              <a:ext cx="2516188" cy="245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2B7DD80-B9AC-DECB-2111-5A7E07D3E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7603245" y="2910366"/>
              <a:ext cx="448305" cy="180816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A23E63-A854-A448-A20E-CE70D5365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98595" y="4080328"/>
              <a:ext cx="448305" cy="180816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DF15D1-6E52-0A03-2269-1038199ECA08}"/>
              </a:ext>
            </a:extLst>
          </p:cNvPr>
          <p:cNvGrpSpPr/>
          <p:nvPr/>
        </p:nvGrpSpPr>
        <p:grpSpPr>
          <a:xfrm>
            <a:off x="3815774" y="685800"/>
            <a:ext cx="1512452" cy="459834"/>
            <a:chOff x="5791200" y="3059668"/>
            <a:chExt cx="1512452" cy="459834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98A2F11-4D03-09A7-286B-A1F7D1A559E3}"/>
                </a:ext>
              </a:extLst>
            </p:cNvPr>
            <p:cNvCxnSpPr>
              <a:cxnSpLocks/>
            </p:cNvCxnSpPr>
            <p:nvPr/>
          </p:nvCxnSpPr>
          <p:spPr>
            <a:xfrm>
              <a:off x="6019800" y="3429000"/>
              <a:ext cx="990600" cy="0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346A5E2-7047-169B-F1AF-D3BCCFF3DA91}"/>
                </a:ext>
              </a:extLst>
            </p:cNvPr>
            <p:cNvGrpSpPr/>
            <p:nvPr/>
          </p:nvGrpSpPr>
          <p:grpSpPr>
            <a:xfrm>
              <a:off x="5791200" y="3059668"/>
              <a:ext cx="1512452" cy="459834"/>
              <a:chOff x="5791200" y="3059668"/>
              <a:chExt cx="1512452" cy="459834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8A5C7B1-ADC0-A48A-06DB-72267B9D97A4}"/>
                  </a:ext>
                </a:extLst>
              </p:cNvPr>
              <p:cNvSpPr/>
              <p:nvPr/>
            </p:nvSpPr>
            <p:spPr>
              <a:xfrm>
                <a:off x="5943600" y="3344493"/>
                <a:ext cx="152400" cy="16901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804CB86-226B-05F2-3A96-D698240BEF8A}"/>
                  </a:ext>
                </a:extLst>
              </p:cNvPr>
              <p:cNvSpPr/>
              <p:nvPr/>
            </p:nvSpPr>
            <p:spPr>
              <a:xfrm>
                <a:off x="7012712" y="3350488"/>
                <a:ext cx="152400" cy="16901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993881-9C8E-0DE9-A647-DBC11197A0ED}"/>
                  </a:ext>
                </a:extLst>
              </p:cNvPr>
              <p:cNvSpPr txBox="1"/>
              <p:nvPr/>
            </p:nvSpPr>
            <p:spPr>
              <a:xfrm>
                <a:off x="5791200" y="3059668"/>
                <a:ext cx="304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a</a:t>
                </a:r>
                <a:endParaRPr lang="en-CA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AFAD01-B287-1209-5D96-5FEC21A7D2B4}"/>
                  </a:ext>
                </a:extLst>
              </p:cNvPr>
              <p:cNvSpPr txBox="1"/>
              <p:nvPr/>
            </p:nvSpPr>
            <p:spPr>
              <a:xfrm>
                <a:off x="6998852" y="3059668"/>
                <a:ext cx="304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b</a:t>
                </a:r>
                <a:endParaRPr lang="en-CA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9C476EC-AF39-CAA6-8037-26A3AD84C255}"/>
                  </a:ext>
                </a:extLst>
              </p:cNvPr>
              <p:cNvSpPr txBox="1"/>
              <p:nvPr/>
            </p:nvSpPr>
            <p:spPr>
              <a:xfrm>
                <a:off x="6318826" y="3071336"/>
                <a:ext cx="304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e</a:t>
                </a:r>
                <a:endParaRPr lang="en-CA" dirty="0"/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B1D49DF-BE4E-864B-9B5E-914C8FA5EFC0}"/>
              </a:ext>
            </a:extLst>
          </p:cNvPr>
          <p:cNvGrpSpPr/>
          <p:nvPr/>
        </p:nvGrpSpPr>
        <p:grpSpPr>
          <a:xfrm>
            <a:off x="3825934" y="1167583"/>
            <a:ext cx="1512452" cy="459834"/>
            <a:chOff x="5791200" y="3059668"/>
            <a:chExt cx="1512452" cy="459834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DC9B2A0-9630-8DC7-D083-7C5C20EA0444}"/>
                </a:ext>
              </a:extLst>
            </p:cNvPr>
            <p:cNvCxnSpPr>
              <a:cxnSpLocks/>
            </p:cNvCxnSpPr>
            <p:nvPr/>
          </p:nvCxnSpPr>
          <p:spPr>
            <a:xfrm>
              <a:off x="6019800" y="3429000"/>
              <a:ext cx="990600" cy="0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F1683D5-03D3-376F-07EE-D6132938277E}"/>
                </a:ext>
              </a:extLst>
            </p:cNvPr>
            <p:cNvGrpSpPr/>
            <p:nvPr/>
          </p:nvGrpSpPr>
          <p:grpSpPr>
            <a:xfrm>
              <a:off x="5791200" y="3059668"/>
              <a:ext cx="1512452" cy="459834"/>
              <a:chOff x="5791200" y="3059668"/>
              <a:chExt cx="1512452" cy="459834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C44BBE1-E811-D342-E002-FE473E15FCBE}"/>
                  </a:ext>
                </a:extLst>
              </p:cNvPr>
              <p:cNvSpPr/>
              <p:nvPr/>
            </p:nvSpPr>
            <p:spPr>
              <a:xfrm>
                <a:off x="5943600" y="3344493"/>
                <a:ext cx="152400" cy="16901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367DF306-C66C-52E2-0370-DA55C7408295}"/>
                  </a:ext>
                </a:extLst>
              </p:cNvPr>
              <p:cNvSpPr/>
              <p:nvPr/>
            </p:nvSpPr>
            <p:spPr>
              <a:xfrm>
                <a:off x="7012712" y="3350488"/>
                <a:ext cx="152400" cy="16901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129F77F-C606-7036-2226-4A6EAF3140FD}"/>
                  </a:ext>
                </a:extLst>
              </p:cNvPr>
              <p:cNvSpPr txBox="1"/>
              <p:nvPr/>
            </p:nvSpPr>
            <p:spPr>
              <a:xfrm>
                <a:off x="5791200" y="3059668"/>
                <a:ext cx="304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a</a:t>
                </a:r>
                <a:endParaRPr lang="en-CA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1E6407E-66CE-8255-9701-F67BF77449F1}"/>
                  </a:ext>
                </a:extLst>
              </p:cNvPr>
              <p:cNvSpPr txBox="1"/>
              <p:nvPr/>
            </p:nvSpPr>
            <p:spPr>
              <a:xfrm>
                <a:off x="6998852" y="3059668"/>
                <a:ext cx="304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b</a:t>
                </a:r>
                <a:endParaRPr lang="en-CA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2641478-BF77-0949-C398-FB69921CB18E}"/>
                  </a:ext>
                </a:extLst>
              </p:cNvPr>
              <p:cNvSpPr txBox="1"/>
              <p:nvPr/>
            </p:nvSpPr>
            <p:spPr>
              <a:xfrm>
                <a:off x="6318826" y="3071336"/>
                <a:ext cx="304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e</a:t>
                </a:r>
                <a:endParaRPr lang="en-CA" dirty="0"/>
              </a:p>
            </p:txBody>
          </p:sp>
        </p:grpSp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516ED270-5358-F8EE-5C25-19F9E81AFBD8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Definitions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A40440-A900-565E-4F64-398E222B58E0}"/>
              </a:ext>
            </a:extLst>
          </p:cNvPr>
          <p:cNvGrpSpPr/>
          <p:nvPr/>
        </p:nvGrpSpPr>
        <p:grpSpPr>
          <a:xfrm>
            <a:off x="5028018" y="3766462"/>
            <a:ext cx="1589508" cy="1659776"/>
            <a:chOff x="5028018" y="3766462"/>
            <a:chExt cx="1589508" cy="165977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C5CD3A-64A0-4693-E733-658262AE04EF}"/>
                </a:ext>
              </a:extLst>
            </p:cNvPr>
            <p:cNvSpPr txBox="1"/>
            <p:nvPr/>
          </p:nvSpPr>
          <p:spPr>
            <a:xfrm>
              <a:off x="5465428" y="3772721"/>
              <a:ext cx="29015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1</a:t>
              </a:r>
              <a:endParaRPr lang="en-CA" dirty="0">
                <a:solidFill>
                  <a:schemeClr val="bg2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9D75AC-DCE8-822E-C9FD-79DF029B328E}"/>
                </a:ext>
              </a:extLst>
            </p:cNvPr>
            <p:cNvSpPr txBox="1"/>
            <p:nvPr/>
          </p:nvSpPr>
          <p:spPr>
            <a:xfrm>
              <a:off x="5867400" y="3766462"/>
              <a:ext cx="29015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1</a:t>
              </a:r>
              <a:endParaRPr lang="en-CA" dirty="0">
                <a:solidFill>
                  <a:schemeClr val="bg2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6D516FB-0384-ECB3-79C7-073FA3D0CC8B}"/>
                </a:ext>
              </a:extLst>
            </p:cNvPr>
            <p:cNvSpPr txBox="1"/>
            <p:nvPr/>
          </p:nvSpPr>
          <p:spPr>
            <a:xfrm>
              <a:off x="5882050" y="4194958"/>
              <a:ext cx="29015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1</a:t>
              </a:r>
              <a:endParaRPr lang="en-CA" dirty="0">
                <a:solidFill>
                  <a:schemeClr val="bg2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B7DFE8F-A926-58DA-7DA2-6276E6677942}"/>
                </a:ext>
              </a:extLst>
            </p:cNvPr>
            <p:cNvSpPr txBox="1"/>
            <p:nvPr/>
          </p:nvSpPr>
          <p:spPr>
            <a:xfrm>
              <a:off x="5896700" y="5056906"/>
              <a:ext cx="29015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1</a:t>
              </a:r>
              <a:endParaRPr lang="en-CA" dirty="0">
                <a:solidFill>
                  <a:schemeClr val="bg2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5C5ABBD-E2AB-30B1-2088-7DF6B04EADB1}"/>
                </a:ext>
              </a:extLst>
            </p:cNvPr>
            <p:cNvSpPr txBox="1"/>
            <p:nvPr/>
          </p:nvSpPr>
          <p:spPr>
            <a:xfrm>
              <a:off x="6327376" y="4624452"/>
              <a:ext cx="29015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1</a:t>
              </a:r>
              <a:endParaRPr lang="en-CA" dirty="0">
                <a:solidFill>
                  <a:schemeClr val="bg2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BEA37A9-43A6-DD3E-26E5-281F76974C25}"/>
                </a:ext>
              </a:extLst>
            </p:cNvPr>
            <p:cNvSpPr txBox="1"/>
            <p:nvPr/>
          </p:nvSpPr>
          <p:spPr>
            <a:xfrm>
              <a:off x="5029200" y="4187248"/>
              <a:ext cx="29015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1</a:t>
              </a:r>
              <a:endParaRPr lang="en-CA" dirty="0">
                <a:solidFill>
                  <a:schemeClr val="bg2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848181D-AB91-E5E5-5015-A8F67B5836F2}"/>
                </a:ext>
              </a:extLst>
            </p:cNvPr>
            <p:cNvSpPr txBox="1"/>
            <p:nvPr/>
          </p:nvSpPr>
          <p:spPr>
            <a:xfrm>
              <a:off x="5028018" y="4615332"/>
              <a:ext cx="29015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1</a:t>
              </a:r>
              <a:endParaRPr lang="en-CA" dirty="0">
                <a:solidFill>
                  <a:schemeClr val="bg2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E3AB084-BC47-34C7-88CE-FF7EE419381B}"/>
                </a:ext>
              </a:extLst>
            </p:cNvPr>
            <p:cNvSpPr txBox="1"/>
            <p:nvPr/>
          </p:nvSpPr>
          <p:spPr>
            <a:xfrm>
              <a:off x="5457512" y="4615538"/>
              <a:ext cx="29015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1</a:t>
              </a:r>
              <a:endParaRPr lang="en-CA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291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DC793A-C1AE-4ADF-ABEC-57CE67FEC521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A6AB7-ED92-4CC2-895B-E46908831F7A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4" descr="Two graphs, G and H.">
            <a:extLst>
              <a:ext uri="{FF2B5EF4-FFF2-40B4-BE49-F238E27FC236}">
                <a16:creationId xmlns:a16="http://schemas.microsoft.com/office/drawing/2014/main" id="{6636510E-34BC-1788-6388-BB5BD32178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35" r="46655" b="1"/>
          <a:stretch/>
        </p:blipFill>
        <p:spPr bwMode="auto">
          <a:xfrm>
            <a:off x="4953000" y="1143000"/>
            <a:ext cx="3572148" cy="214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9372600" cy="60198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  <a:latin typeface="+mj-lt"/>
              </a:rPr>
              <a:t>n =</a:t>
            </a:r>
            <a:r>
              <a:rPr lang="en-US" dirty="0">
                <a:latin typeface="+mj-lt"/>
              </a:rPr>
              <a:t> |V| = # vertices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  <a:latin typeface="+mj-lt"/>
              </a:rPr>
              <a:t>m </a:t>
            </a:r>
            <a:r>
              <a:rPr lang="en-US" dirty="0">
                <a:latin typeface="+mj-lt"/>
              </a:rPr>
              <a:t>=  |E| = # edges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  <a:latin typeface="+mj-lt"/>
              </a:rPr>
              <a:t>Neighborhood: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N(u) = { v | </a:t>
            </a:r>
            <a:r>
              <a:rPr lang="el-GR" alt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u,v</a:t>
            </a:r>
            <a:r>
              <a:rPr lang="el-GR" alt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</a:t>
            </a:r>
            <a:r>
              <a:rPr lang="en-CA" alt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E }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N(a) = {b,f}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N(b) = {a,c,e,f}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N(g) = {}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N(U) = { v | </a:t>
            </a:r>
            <a:r>
              <a:rPr lang="en-US" altLang="en-US" dirty="0">
                <a:latin typeface="Symbol" pitchFamily="18" charset="2"/>
              </a:rPr>
              <a:t>$</a:t>
            </a:r>
            <a:r>
              <a:rPr lang="en-CA" alt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u</a:t>
            </a:r>
            <a:r>
              <a:rPr lang="el-GR" alt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CA" alt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U </a:t>
            </a:r>
            <a:r>
              <a:rPr lang="el-GR" alt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u,v</a:t>
            </a:r>
            <a:r>
              <a:rPr lang="el-GR" alt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</a:t>
            </a:r>
            <a:r>
              <a:rPr lang="en-CA" alt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E }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N({a,b,g}) = N(a)</a:t>
            </a:r>
            <a:r>
              <a:rPr lang="el-GR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alt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N(b)</a:t>
            </a:r>
            <a:r>
              <a:rPr lang="el-GR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N(e) =</a:t>
            </a:r>
            <a:r>
              <a:rPr lang="en-CA" alt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{a,b.c,e,f}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2"/>
                </a:solidFill>
                <a:latin typeface="+mj-lt"/>
              </a:rPr>
              <a:t>Degree: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Deg(b) = |N(a)| = 4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  <a:latin typeface="+mj-lt"/>
                <a:sym typeface="Symbol"/>
              </a:rPr>
              <a:t></a:t>
            </a:r>
            <a:r>
              <a:rPr lang="en-US" b="1" baseline="-25000" dirty="0">
                <a:solidFill>
                  <a:srgbClr val="FFC000"/>
                </a:solidFill>
                <a:latin typeface="+mj-lt"/>
              </a:rPr>
              <a:t>v   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Deg(</a:t>
            </a:r>
            <a:r>
              <a:rPr lang="en-US" b="1" dirty="0">
                <a:solidFill>
                  <a:srgbClr val="FFC000"/>
                </a:solidFill>
                <a:latin typeface="+mj-lt"/>
              </a:rPr>
              <a:t>v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)</a:t>
            </a:r>
            <a:r>
              <a:rPr lang="en-US" b="1" dirty="0">
                <a:solidFill>
                  <a:srgbClr val="FFC000"/>
                </a:solidFill>
                <a:latin typeface="+mj-lt"/>
              </a:rPr>
              <a:t>  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=  2</a:t>
            </a:r>
            <a:r>
              <a:rPr lang="en-US" b="1" dirty="0">
                <a:solidFill>
                  <a:srgbClr val="FFC000"/>
                </a:solidFill>
                <a:latin typeface="+mj-lt"/>
              </a:rPr>
              <a:t>m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 dirty="0">
                <a:solidFill>
                  <a:srgbClr val="000000"/>
                </a:solidFill>
                <a:latin typeface="+mj-lt"/>
              </a:rPr>
              <a:t>  </a:t>
            </a:r>
            <a:r>
              <a:rPr lang="en-US" dirty="0">
                <a:latin typeface="+mj-lt"/>
              </a:rPr>
              <a:t>each edge is counted twice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A graph with 10 vertices of degree six has 10</a:t>
            </a:r>
            <a:r>
              <a:rPr lang="en-US" altLang="en-US" dirty="0">
                <a:sym typeface="Symbol" pitchFamily="18" charset="2"/>
              </a:rPr>
              <a:t>6/2 </a:t>
            </a:r>
            <a:r>
              <a:rPr lang="en-US" dirty="0"/>
              <a:t>edges</a:t>
            </a:r>
            <a:endParaRPr lang="en-US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C6572-9ED1-ADD3-0751-09BA509D47D3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Definitions</a:t>
            </a:r>
          </a:p>
        </p:txBody>
      </p:sp>
    </p:spTree>
    <p:extLst>
      <p:ext uri="{BB962C8B-B14F-4D97-AF65-F5344CB8AC3E}">
        <p14:creationId xmlns:p14="http://schemas.microsoft.com/office/powerpoint/2010/main" val="308364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DC793A-C1AE-4ADF-ABEC-57CE67FEC521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A6AB7-ED92-4CC2-895B-E46908831F7A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9372600" cy="60198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  <a:latin typeface="+mj-lt"/>
              </a:rPr>
              <a:t>n =</a:t>
            </a:r>
            <a:r>
              <a:rPr lang="en-US" dirty="0">
                <a:latin typeface="+mj-lt"/>
              </a:rPr>
              <a:t> |V| = # vertices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  <a:latin typeface="+mj-lt"/>
              </a:rPr>
              <a:t>m </a:t>
            </a:r>
            <a:r>
              <a:rPr lang="en-US" dirty="0">
                <a:latin typeface="+mj-lt"/>
              </a:rPr>
              <a:t>=  |E| = # edges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  <a:latin typeface="+mj-lt"/>
              </a:rPr>
              <a:t>Neighborhood: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CA" altLang="en-US" baseline="-250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out</a:t>
            </a:r>
            <a:r>
              <a:rPr lang="en-CA" alt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(Brian) = {Linda, Yvonne}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CA" altLang="en-US" baseline="-250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in</a:t>
            </a:r>
            <a:r>
              <a:rPr lang="en-CA" alt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(Brian) = {Deborah, Fred, Yvonne}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2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2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2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2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2"/>
                </a:solidFill>
                <a:latin typeface="+mj-lt"/>
              </a:rPr>
              <a:t>Degree: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Deg</a:t>
            </a:r>
            <a:r>
              <a:rPr lang="en-CA" alt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out</a:t>
            </a:r>
            <a:r>
              <a:rPr lang="en-US" dirty="0">
                <a:latin typeface="+mj-lt"/>
              </a:rPr>
              <a:t>(Brian) = |N</a:t>
            </a:r>
            <a:r>
              <a:rPr lang="en-CA" alt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ou</a:t>
            </a:r>
            <a:r>
              <a:rPr lang="en-US" dirty="0">
                <a:latin typeface="+mj-lt"/>
              </a:rPr>
              <a:t>(Brian)| = 2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  <a:latin typeface="+mj-lt"/>
                <a:sym typeface="Symbol"/>
              </a:rPr>
              <a:t></a:t>
            </a:r>
            <a:r>
              <a:rPr lang="en-US" b="1" baseline="-25000" dirty="0">
                <a:solidFill>
                  <a:srgbClr val="FFC000"/>
                </a:solidFill>
                <a:latin typeface="+mj-lt"/>
              </a:rPr>
              <a:t>v </a:t>
            </a:r>
            <a:r>
              <a:rPr lang="en-US" dirty="0"/>
              <a:t>Deg</a:t>
            </a:r>
            <a:r>
              <a:rPr lang="en-CA" alt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out 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(</a:t>
            </a:r>
            <a:r>
              <a:rPr lang="en-US" b="1" dirty="0">
                <a:solidFill>
                  <a:srgbClr val="FFC000"/>
                </a:solidFill>
                <a:latin typeface="+mj-lt"/>
              </a:rPr>
              <a:t>v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)</a:t>
            </a:r>
            <a:r>
              <a:rPr lang="en-US" b="1" dirty="0">
                <a:solidFill>
                  <a:srgbClr val="FFC000"/>
                </a:solidFill>
                <a:latin typeface="+mj-lt"/>
              </a:rPr>
              <a:t>  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= </a:t>
            </a:r>
            <a:r>
              <a:rPr lang="en-US" b="1" dirty="0">
                <a:solidFill>
                  <a:srgbClr val="FFC000"/>
                </a:solidFill>
                <a:sym typeface="Symbol"/>
              </a:rPr>
              <a:t></a:t>
            </a:r>
            <a:r>
              <a:rPr lang="en-US" b="1" baseline="-25000" dirty="0">
                <a:solidFill>
                  <a:srgbClr val="FFC000"/>
                </a:solidFill>
              </a:rPr>
              <a:t>v </a:t>
            </a:r>
            <a:r>
              <a:rPr lang="en-US" dirty="0"/>
              <a:t>Deg</a:t>
            </a:r>
            <a:r>
              <a:rPr lang="en-CA" alt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in </a:t>
            </a:r>
            <a:r>
              <a:rPr lang="en-US" dirty="0">
                <a:solidFill>
                  <a:srgbClr val="FFC000"/>
                </a:solidFill>
              </a:rPr>
              <a:t>(</a:t>
            </a:r>
            <a:r>
              <a:rPr lang="en-US" b="1" dirty="0">
                <a:solidFill>
                  <a:srgbClr val="FFC000"/>
                </a:solidFill>
              </a:rPr>
              <a:t>v</a:t>
            </a:r>
            <a:r>
              <a:rPr lang="en-US" dirty="0">
                <a:solidFill>
                  <a:srgbClr val="FFC000"/>
                </a:solidFill>
              </a:rPr>
              <a:t>)</a:t>
            </a:r>
            <a:r>
              <a:rPr lang="en-US" b="1" dirty="0">
                <a:solidFill>
                  <a:srgbClr val="FFC000"/>
                </a:solidFill>
              </a:rPr>
              <a:t>  </a:t>
            </a:r>
            <a:r>
              <a:rPr lang="en-US" dirty="0">
                <a:solidFill>
                  <a:srgbClr val="FFC000"/>
                </a:solidFill>
              </a:rPr>
              <a:t>=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 </a:t>
            </a:r>
            <a:r>
              <a:rPr lang="en-US" b="1" dirty="0">
                <a:solidFill>
                  <a:srgbClr val="FFC000"/>
                </a:solidFill>
                <a:latin typeface="+mj-lt"/>
              </a:rPr>
              <a:t>m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 dirty="0">
                <a:solidFill>
                  <a:srgbClr val="000000"/>
                </a:solidFill>
                <a:latin typeface="+mj-lt"/>
              </a:rPr>
              <a:t>  </a:t>
            </a:r>
            <a:r>
              <a:rPr lang="en-US" dirty="0">
                <a:latin typeface="+mj-lt"/>
              </a:rPr>
              <a:t>each edge is counted once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en-CA" altLang="en-US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pic>
        <p:nvPicPr>
          <p:cNvPr id="13" name="Picture 5" descr="An influence graph with 5 vertices and 8 directed edges.">
            <a:extLst>
              <a:ext uri="{FF2B5EF4-FFF2-40B4-BE49-F238E27FC236}">
                <a16:creationId xmlns:a16="http://schemas.microsoft.com/office/drawing/2014/main" id="{65EA79FB-9A06-5654-18C7-E9562B26C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19400"/>
            <a:ext cx="3815080" cy="218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BC6572-9ED1-ADD3-0751-09BA509D47D3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Definitions</a:t>
            </a:r>
          </a:p>
        </p:txBody>
      </p:sp>
    </p:spTree>
    <p:extLst>
      <p:ext uri="{BB962C8B-B14F-4D97-AF65-F5344CB8AC3E}">
        <p14:creationId xmlns:p14="http://schemas.microsoft.com/office/powerpoint/2010/main" val="168588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d bar footer BODY/MAIN CONTENT">
  <a:themeElements>
    <a:clrScheme name="Custom 63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0518B"/>
      </a:hlink>
      <a:folHlink>
        <a:srgbClr val="0051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rgbClr val="0F6FC6"/>
          </a:solidFill>
        </a:ln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8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8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7150">
          <a:solidFill>
            <a:schemeClr val="tx2"/>
          </a:solidFill>
          <a:round/>
          <a:headEnd type="triangle"/>
          <a:tailEnd type="none" w="med" len="med"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wrap="none" anchor="ctr"/>
      <a:lstStyle>
        <a:defPPr algn="l">
          <a:spcBef>
            <a:spcPct val="0"/>
          </a:spcBef>
          <a:defRPr sz="2400" dirty="0">
            <a:solidFill>
              <a:srgbClr val="2F2B20"/>
            </a:solidFill>
            <a:latin typeface="Tahoma" charset="0"/>
            <a:ea typeface="ＭＳ Ｐゴシック" charset="0"/>
          </a:defRPr>
        </a:defPPr>
      </a:lstStyle>
    </a:spDef>
    <a:lnDef>
      <a:spPr bwMode="auto"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8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8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MHHE_Accessible_PPT_Template-v4</Template>
  <TotalTime>15553</TotalTime>
  <Words>4051</Words>
  <Application>Microsoft Office PowerPoint</Application>
  <PresentationFormat>On-screen Show (4:3)</PresentationFormat>
  <Paragraphs>879</Paragraphs>
  <Slides>50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3" baseType="lpstr">
      <vt:lpstr>Arial</vt:lpstr>
      <vt:lpstr>Calibri</vt:lpstr>
      <vt:lpstr>Symbol</vt:lpstr>
      <vt:lpstr>Tahoma</vt:lpstr>
      <vt:lpstr>Times New Roman</vt:lpstr>
      <vt:lpstr>Wingdings</vt:lpstr>
      <vt:lpstr>Red bar footer BODY/MAIN CONTENT</vt:lpstr>
      <vt:lpstr>1_Default Design</vt:lpstr>
      <vt:lpstr>2_Default Design</vt:lpstr>
      <vt:lpstr>Default Design</vt:lpstr>
      <vt:lpstr>3_Default Design</vt:lpstr>
      <vt:lpstr>4_Default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10: Graphs </dc:title>
  <dc:creator>Hahn, Sandra</dc:creator>
  <cp:lastModifiedBy>Jeff Edmonds</cp:lastModifiedBy>
  <cp:revision>1839</cp:revision>
  <cp:lastPrinted>2021-08-11T09:35:38Z</cp:lastPrinted>
  <dcterms:created xsi:type="dcterms:W3CDTF">2017-12-05T17:18:18Z</dcterms:created>
  <dcterms:modified xsi:type="dcterms:W3CDTF">2023-12-12T19:29:59Z</dcterms:modified>
</cp:coreProperties>
</file>