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46"/>
  </p:notesMasterIdLst>
  <p:handoutMasterIdLst>
    <p:handoutMasterId r:id="rId47"/>
  </p:handoutMasterIdLst>
  <p:sldIdLst>
    <p:sldId id="1084" r:id="rId3"/>
    <p:sldId id="3503" r:id="rId4"/>
    <p:sldId id="3504" r:id="rId5"/>
    <p:sldId id="3505" r:id="rId6"/>
    <p:sldId id="3506" r:id="rId7"/>
    <p:sldId id="3498" r:id="rId8"/>
    <p:sldId id="3553" r:id="rId9"/>
    <p:sldId id="3554" r:id="rId10"/>
    <p:sldId id="553" r:id="rId11"/>
    <p:sldId id="3551" r:id="rId12"/>
    <p:sldId id="3552" r:id="rId13"/>
    <p:sldId id="3555" r:id="rId14"/>
    <p:sldId id="3543" r:id="rId15"/>
    <p:sldId id="3545" r:id="rId16"/>
    <p:sldId id="3544" r:id="rId17"/>
    <p:sldId id="3546" r:id="rId18"/>
    <p:sldId id="3548" r:id="rId19"/>
    <p:sldId id="3549" r:id="rId20"/>
    <p:sldId id="3550" r:id="rId21"/>
    <p:sldId id="3542" r:id="rId22"/>
    <p:sldId id="3541" r:id="rId23"/>
    <p:sldId id="3510" r:id="rId24"/>
    <p:sldId id="3523" r:id="rId25"/>
    <p:sldId id="3511" r:id="rId26"/>
    <p:sldId id="3512" r:id="rId27"/>
    <p:sldId id="3513" r:id="rId28"/>
    <p:sldId id="3514" r:id="rId29"/>
    <p:sldId id="3516" r:id="rId30"/>
    <p:sldId id="3518" r:id="rId31"/>
    <p:sldId id="3526" r:id="rId32"/>
    <p:sldId id="3521" r:id="rId33"/>
    <p:sldId id="3527" r:id="rId34"/>
    <p:sldId id="3524" r:id="rId35"/>
    <p:sldId id="3530" r:id="rId36"/>
    <p:sldId id="3534" r:id="rId37"/>
    <p:sldId id="3535" r:id="rId38"/>
    <p:sldId id="3532" r:id="rId39"/>
    <p:sldId id="3533" r:id="rId40"/>
    <p:sldId id="3537" r:id="rId41"/>
    <p:sldId id="3538" r:id="rId42"/>
    <p:sldId id="446" r:id="rId43"/>
    <p:sldId id="3539" r:id="rId44"/>
    <p:sldId id="354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i="1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5F42C"/>
    <a:srgbClr val="FF00FF"/>
    <a:srgbClr val="000066"/>
    <a:srgbClr val="8000B3"/>
    <a:srgbClr val="CC00CC"/>
    <a:srgbClr val="33CC33"/>
    <a:srgbClr val="663300"/>
    <a:srgbClr val="FFFF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3" autoAdjust="0"/>
    <p:restoredTop sz="92895" autoAdjust="0"/>
  </p:normalViewPr>
  <p:slideViewPr>
    <p:cSldViewPr>
      <p:cViewPr varScale="1">
        <p:scale>
          <a:sx n="54" d="100"/>
          <a:sy n="54" d="100"/>
        </p:scale>
        <p:origin x="1087" y="65"/>
      </p:cViewPr>
      <p:guideLst>
        <p:guide orient="horz" pos="2160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B7750CD6-E41D-454E-8DF4-0F279D417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27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A4CB82A7-14A1-4DE0-8544-62EAB90E29D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265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EB5E7CD-F41C-429C-9723-5B4114E371BA}" type="slidenum">
              <a:rPr lang="en-CA" altLang="en-US" smtClean="0"/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CA" altLang="en-US"/>
          </a:p>
        </p:txBody>
      </p:sp>
      <p:sp>
        <p:nvSpPr>
          <p:cNvPr id="428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5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2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63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511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46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39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89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1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0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53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75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449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8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01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2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51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43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05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434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40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815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3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69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5392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71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14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655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9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5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086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63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50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0AC4E0-73F1-4748-95D0-0897A4A675DC}" type="slidenum">
              <a:rPr lang="en-CA" altLang="en-US" smtClean="0"/>
              <a:pPr eaLnBrk="1" hangingPunct="1">
                <a:spcBef>
                  <a:spcPct val="0"/>
                </a:spcBef>
                <a:defRPr/>
              </a:pPr>
              <a:t>41</a:t>
            </a:fld>
            <a:endParaRPr lang="en-CA" altLang="en-US"/>
          </a:p>
        </p:txBody>
      </p:sp>
      <p:sp>
        <p:nvSpPr>
          <p:cNvPr id="75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0AC4E0-73F1-4748-95D0-0897A4A675DC}" type="slidenum">
              <a:rPr lang="en-CA" altLang="en-US" smtClean="0"/>
              <a:pPr eaLnBrk="1" hangingPunct="1">
                <a:spcBef>
                  <a:spcPct val="0"/>
                </a:spcBef>
                <a:defRPr/>
              </a:pPr>
              <a:t>42</a:t>
            </a:fld>
            <a:endParaRPr lang="en-CA" altLang="en-US"/>
          </a:p>
        </p:txBody>
      </p:sp>
      <p:sp>
        <p:nvSpPr>
          <p:cNvPr id="75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644913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80AC4E0-73F1-4748-95D0-0897A4A675DC}" type="slidenum">
              <a:rPr lang="en-CA" altLang="en-US" smtClean="0"/>
              <a:pPr eaLnBrk="1" hangingPunct="1">
                <a:spcBef>
                  <a:spcPct val="0"/>
                </a:spcBef>
                <a:defRPr/>
              </a:pPr>
              <a:t>43</a:t>
            </a:fld>
            <a:endParaRPr lang="en-CA" altLang="en-US"/>
          </a:p>
        </p:txBody>
      </p:sp>
      <p:sp>
        <p:nvSpPr>
          <p:cNvPr id="75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0038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1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04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150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717B2-2470-4192-B072-B1976093DE8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93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7DD9D-B6D9-4645-BDDB-36610F29E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5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BD095-AEFB-4081-9E41-306AAFEC0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80551-8A12-42F9-B7EF-27B926164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B3DF6-E01C-4A3C-9B9D-89BEE9E4E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39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Tagline-SimpleTitle&amp;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>
            <a:spLocks noGrp="1"/>
          </p:cNvSpPr>
          <p:nvPr>
            <p:ph type="ctrTitle"/>
          </p:nvPr>
        </p:nvSpPr>
        <p:spPr>
          <a:xfrm>
            <a:off x="457200" y="1143000"/>
            <a:ext cx="8229600" cy="1470025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4617B"/>
                </a:solidFill>
                <a:latin typeface="Calibri (Body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752600" y="5029200"/>
            <a:ext cx="5486400" cy="54864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rgbClr val="505050"/>
                </a:solidFill>
                <a:latin typeface="Calibri (Body)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AA7EE68-DF48-4F98-8CF7-294872241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248400"/>
            <a:ext cx="9144000" cy="50292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  <a:latin typeface="Calibri (Body)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37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6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224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111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62BF1-5AA5-4394-9EE7-3568888B433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609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B227D-B095-4C1C-8DFB-2BD06871E7BA}" type="slidenum"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77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18E38-4299-469A-A43B-55AC34B84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E49D5-029A-4B93-ABD8-CD391E37F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0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AA8D4-5775-44E4-8243-4335AA0C0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98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B6CB1-7276-4A7B-88D1-5A94773FE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1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A461A-A2FB-45C8-8947-5BA4695A9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9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22EF1-7023-4905-8303-0958AE594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4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E0393-18A9-48EE-B6EF-947CE7123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99690-04C2-4D2E-8D3A-D8AFF72C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2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cs typeface="+mn-cs"/>
              </a:defRPr>
            </a:lvl1pPr>
          </a:lstStyle>
          <a:p>
            <a:pPr>
              <a:defRPr/>
            </a:pPr>
            <a:fld id="{8F87D25D-A943-407F-A1F1-2025FC01C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defRPr/>
            </a:pPr>
            <a:fld id="{08556D03-AE96-4B8C-94BD-341FDF0320DE}" type="slidenum">
              <a:rPr lang="en-CA" altLang="en-US" sz="1400" i="0" smtClean="0">
                <a:cs typeface="+mn-cs"/>
              </a:rPr>
              <a:pPr algn="r" eaLnBrk="1" hangingPunct="1">
                <a:defRPr/>
              </a:pPr>
              <a:t>‹#›</a:t>
            </a:fld>
            <a:endParaRPr lang="en-CA" altLang="en-US" sz="1400" i="0"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text styles</a:t>
            </a:r>
          </a:p>
          <a:p>
            <a:pPr lvl="1"/>
            <a:r>
              <a:rPr lang="en-CA" altLang="en-US" dirty="0"/>
              <a:t>Second level</a:t>
            </a:r>
          </a:p>
          <a:p>
            <a:pPr lvl="2"/>
            <a:r>
              <a:rPr lang="en-CA" altLang="en-US" dirty="0"/>
              <a:t>Third level</a:t>
            </a:r>
          </a:p>
          <a:p>
            <a:pPr lvl="3"/>
            <a:r>
              <a:rPr lang="en-CA" altLang="en-US" dirty="0"/>
              <a:t>Fourth level</a:t>
            </a:r>
          </a:p>
          <a:p>
            <a:pPr lvl="4"/>
            <a:r>
              <a:rPr lang="en-CA" alt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6D0BEDCD-A305-4E47-B6D0-E608F18D276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3351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oleObject" Target="../embeddings/oleObject1.bin"/><Relationship Id="rId7" Type="http://schemas.openxmlformats.org/officeDocument/2006/relationships/slide" Target="slide31.xml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40.xml"/><Relationship Id="rId5" Type="http://schemas.openxmlformats.org/officeDocument/2006/relationships/slide" Target="slide2.xml"/><Relationship Id="rId10" Type="http://schemas.openxmlformats.org/officeDocument/2006/relationships/slide" Target="slide39.xml"/><Relationship Id="rId4" Type="http://schemas.openxmlformats.org/officeDocument/2006/relationships/image" Target="../media/image1.wmf"/><Relationship Id="rId9" Type="http://schemas.openxmlformats.org/officeDocument/2006/relationships/slide" Target="slide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5562600"/>
            <a:ext cx="2462213" cy="762000"/>
          </a:xfrm>
        </p:spPr>
        <p:txBody>
          <a:bodyPr/>
          <a:lstStyle/>
          <a:p>
            <a:pPr eaLnBrk="1" hangingPunct="1"/>
            <a:r>
              <a:rPr lang="en-US" altLang="en-US" sz="2400" b="1">
                <a:solidFill>
                  <a:schemeClr val="tx2"/>
                </a:solidFill>
              </a:rPr>
              <a:t>Jeff Edmonds </a:t>
            </a:r>
          </a:p>
          <a:p>
            <a:pPr eaLnBrk="1" hangingPunct="1"/>
            <a:r>
              <a:rPr lang="en-US" altLang="en-US" sz="2400" b="1">
                <a:solidFill>
                  <a:schemeClr val="tx2"/>
                </a:solidFill>
              </a:rPr>
              <a:t>York University</a:t>
            </a:r>
            <a:endParaRPr lang="en-US" alt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514850" y="3321050"/>
          <a:ext cx="112713" cy="21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2713" cy="21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0" y="6399213"/>
            <a:ext cx="195897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274301" tIns="45717" rIns="274301" bIns="45717" anchor="ctr">
            <a:spAutoFit/>
          </a:bodyPr>
          <a:lstStyle/>
          <a:p>
            <a:pPr algn="ctr" eaLnBrk="0" hangingPunct="0">
              <a:defRPr/>
            </a:pPr>
            <a:r>
              <a:rPr lang="en-US" sz="2400" i="0" dirty="0">
                <a:solidFill>
                  <a:schemeClr val="accent2"/>
                </a:solidFill>
                <a:cs typeface="+mn-cs"/>
              </a:rPr>
              <a:t>Lecture 5</a:t>
            </a:r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4755780" y="1676400"/>
            <a:ext cx="426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5" action="ppaction://hlinksldjump"/>
              </a:rPr>
              <a:t>Recursive Algorithms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 err="1">
                <a:hlinkClick r:id="rId6" action="ppaction://hlinksldjump"/>
              </a:rPr>
              <a:t>Thm</a:t>
            </a:r>
            <a:r>
              <a:rPr lang="en-US" altLang="en-US" sz="2000" i="0" dirty="0">
                <a:hlinkClick r:id="rId6" action="ppaction://hlinksldjump"/>
              </a:rPr>
              <a:t> 1: Quick Example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 err="1">
                <a:hlinkClick r:id="rId6" action="ppaction://hlinksldjump"/>
              </a:rPr>
              <a:t>Thm</a:t>
            </a:r>
            <a:r>
              <a:rPr lang="en-US" altLang="en-US" sz="2000" i="0" dirty="0">
                <a:hlinkClick r:id="rId6" action="ppaction://hlinksldjump"/>
              </a:rPr>
              <a:t> 1b: Intuition/Proof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7" action="ppaction://hlinksldjump"/>
              </a:rPr>
              <a:t>Thm 5b: NonHomo Linear Relations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8" action="ppaction://hlinksldjump"/>
              </a:rPr>
              <a:t>Thm 1a: Exponential Growth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9" action="ppaction://hlinksldjump"/>
              </a:rPr>
              <a:t>Thm 5a: Constant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10" action="ppaction://hlinksldjump"/>
              </a:rPr>
              <a:t>Finances</a:t>
            </a:r>
            <a:endParaRPr lang="en-US" altLang="en-US" sz="2000" i="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i="0" dirty="0">
                <a:hlinkClick r:id="rId11" action="ppaction://hlinksldjump"/>
              </a:rPr>
              <a:t>Non-Linear Chaos</a:t>
            </a:r>
            <a:endParaRPr lang="en-US" altLang="en-US" sz="2000" i="0" dirty="0"/>
          </a:p>
        </p:txBody>
      </p:sp>
      <p:pic>
        <p:nvPicPr>
          <p:cNvPr id="2057" name="Picture 11" descr="02-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2" y="1371600"/>
            <a:ext cx="4191000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34B30-14AD-73FA-178F-3E7037153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i="0" kern="0"/>
              <a:t>Recurrence Relations</a:t>
            </a:r>
            <a:endParaRPr lang="en-US" altLang="en-US" i="0" kern="0" dirty="0"/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2F88F00-FA3C-1510-C2EB-B6F037592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580" y="6309360"/>
            <a:ext cx="2732440" cy="46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01" tIns="45717" rIns="274301" bIns="45717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8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chemeClr val="accent2"/>
                </a:solidFill>
              </a:rPr>
              <a:t>Math/EECS 1019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Note that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   determines the value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altLang="en-US" sz="2400" i="0" dirty="0">
                <a:sym typeface="Symbol" panose="05050102010706020507" pitchFamily="18" charset="2"/>
              </a:rPr>
              <a:t>for t</a:t>
            </a:r>
            <a:r>
              <a:rPr lang="en-US" sz="2400" i="0" dirty="0"/>
              <a:t>he entire sequence. 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This defines the function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).</a:t>
            </a:r>
            <a:r>
              <a:rPr lang="en-US" sz="2400" i="0" dirty="0"/>
              <a:t> 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We want the closed formula for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, </a:t>
            </a:r>
            <a:br>
              <a:rPr lang="en-US" sz="2400" i="0" dirty="0"/>
            </a:br>
            <a:r>
              <a:rPr lang="en-US" sz="2400" i="0" dirty="0"/>
              <a:t>   i.e. an equation not an algorithm.</a:t>
            </a:r>
          </a:p>
        </p:txBody>
      </p:sp>
    </p:spTree>
    <p:extLst>
      <p:ext uri="{BB962C8B-B14F-4D97-AF65-F5344CB8AC3E}">
        <p14:creationId xmlns:p14="http://schemas.microsoft.com/office/powerpoint/2010/main" val="34505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Technique: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Let </a:t>
            </a:r>
            <a:r>
              <a:rPr lang="en-US" sz="2400" i="0" dirty="0">
                <a:solidFill>
                  <a:srgbClr val="FFC000"/>
                </a:solidFill>
              </a:rPr>
              <a:t>Family = { 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| for some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and</a:t>
            </a:r>
            <a:r>
              <a:rPr lang="en-US" sz="2400" i="0" dirty="0">
                <a:solidFill>
                  <a:srgbClr val="FFC000"/>
                </a:solidFill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}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FFC000"/>
                </a:solidFill>
              </a:rPr>
              <a:t>     </a:t>
            </a:r>
            <a:r>
              <a:rPr lang="en-US" sz="2400" i="0" dirty="0"/>
              <a:t>ie we are looking for the family of closed formulas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     that satisfy the linear recurrence relation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     when you don’t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Find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such that </a:t>
            </a:r>
            <a:r>
              <a:rPr lang="en-US" sz="2400" i="0" dirty="0">
                <a:solidFill>
                  <a:srgbClr val="FFC000"/>
                </a:solidFill>
              </a:rPr>
              <a:t>Family = {α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 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| for some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}</a:t>
            </a:r>
            <a:endParaRPr lang="en-US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sz="2400" i="0" dirty="0"/>
              <a:t>Knowing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determine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61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Technique: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To solve </a:t>
            </a:r>
            <a:r>
              <a:rPr lang="en-US" sz="2400" i="0" dirty="0">
                <a:solidFill>
                  <a:srgbClr val="FFC000"/>
                </a:solidFill>
              </a:rPr>
              <a:t>x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=9</a:t>
            </a:r>
            <a:r>
              <a:rPr lang="en-US" sz="2400" i="0" dirty="0"/>
              <a:t>, guess </a:t>
            </a:r>
            <a:r>
              <a:rPr lang="en-US" sz="2400" i="0" dirty="0">
                <a:solidFill>
                  <a:srgbClr val="FFC000"/>
                </a:solidFill>
              </a:rPr>
              <a:t>x=3</a:t>
            </a:r>
            <a:r>
              <a:rPr lang="en-US" sz="2400" i="0" dirty="0"/>
              <a:t>. Plug it in to verify 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=9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Oops. </a:t>
            </a:r>
            <a:r>
              <a:rPr lang="en-US" sz="2400" i="0" dirty="0">
                <a:solidFill>
                  <a:srgbClr val="FFC000"/>
                </a:solidFill>
              </a:rPr>
              <a:t>x=-3</a:t>
            </a:r>
            <a:r>
              <a:rPr lang="en-US" sz="2400" i="0" dirty="0"/>
              <a:t> is another solution. 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But here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is a function not a constant like 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0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Suppose we are looking for the family of closed formulas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that satisfy the linear recurrence relation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when you don’t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We guess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</a:t>
            </a:r>
            <a:r>
              <a:rPr lang="en-US" sz="2400" i="0" dirty="0" err="1">
                <a:solidFill>
                  <a:srgbClr val="FFC000"/>
                </a:solidFill>
              </a:rPr>
              <a:t>r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/>
              <a:t> for some constant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dirty="0"/>
              <a:t>. 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Our requirement:    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US" altLang="en-US" sz="2400" i="0" dirty="0">
              <a:sym typeface="Symbol" panose="05050102010706020507" pitchFamily="18" charset="2"/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</a:t>
            </a:r>
            <a:r>
              <a:rPr lang="en-CA" sz="2400" i="0" dirty="0"/>
              <a:t>Plugging in guess: </a:t>
            </a:r>
            <a:r>
              <a:rPr lang="en-US" sz="2400" i="0" dirty="0">
                <a:solidFill>
                  <a:srgbClr val="FFC000"/>
                </a:solidFill>
              </a:rPr>
              <a:t>      </a:t>
            </a:r>
            <a:r>
              <a:rPr lang="en-US" sz="2400" i="0" dirty="0" err="1">
                <a:solidFill>
                  <a:srgbClr val="FFC000"/>
                </a:solidFill>
              </a:rPr>
              <a:t>r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 </a:t>
            </a:r>
            <a:r>
              <a:rPr lang="en-US" sz="2400" i="0" dirty="0">
                <a:solidFill>
                  <a:srgbClr val="FFC000"/>
                </a:solidFill>
              </a:rPr>
              <a:t>= r</a:t>
            </a:r>
            <a:r>
              <a:rPr lang="en-US" sz="2400" i="0" baseline="30000" dirty="0">
                <a:solidFill>
                  <a:srgbClr val="FFC000"/>
                </a:solidFill>
              </a:rPr>
              <a:t>i-1 </a:t>
            </a:r>
            <a:r>
              <a:rPr lang="en-US" sz="2400" i="0" dirty="0">
                <a:solidFill>
                  <a:srgbClr val="FFC000"/>
                </a:solidFill>
              </a:rPr>
              <a:t>+ 6r</a:t>
            </a:r>
            <a:r>
              <a:rPr lang="en-US" sz="2400" i="0" baseline="30000" dirty="0">
                <a:solidFill>
                  <a:srgbClr val="FFC000"/>
                </a:solidFill>
              </a:rPr>
              <a:t>i-2</a:t>
            </a:r>
            <a:endParaRPr lang="en-CA" sz="2400" i="0" dirty="0">
              <a:solidFill>
                <a:srgbClr val="FFC000"/>
              </a:solidFill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     Dividing by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i-2 </a:t>
            </a:r>
            <a:r>
              <a:rPr lang="en-CA" sz="2400" i="0" dirty="0"/>
              <a:t>gives: 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2 </a:t>
            </a:r>
            <a:r>
              <a:rPr lang="en-US" sz="2400" i="0" dirty="0">
                <a:solidFill>
                  <a:srgbClr val="FFC000"/>
                </a:solidFill>
              </a:rPr>
              <a:t>= r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+ 6</a:t>
            </a:r>
            <a:endParaRPr lang="en-CA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     Rearranging gives:    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−r−6 = 0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Factoring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 −r−6 = (r−3)(r+2) = 0</a:t>
            </a:r>
            <a:r>
              <a:rPr lang="en-US" sz="2400" i="0" dirty="0"/>
              <a:t> gives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=3</a:t>
            </a:r>
            <a:r>
              <a:rPr lang="en-US" sz="2400" i="0" dirty="0"/>
              <a:t> and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 = −2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Hence,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/>
              <a:t>are both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.</a:t>
            </a:r>
          </a:p>
        </p:txBody>
      </p:sp>
      <p:pic>
        <p:nvPicPr>
          <p:cNvPr id="2" name="Picture 2" descr="Quadratic Formula Calculator (with Steps) - Inch Calculator">
            <a:extLst>
              <a:ext uri="{FF2B5EF4-FFF2-40B4-BE49-F238E27FC236}">
                <a16:creationId xmlns:a16="http://schemas.microsoft.com/office/drawing/2014/main" id="{8EEC478C-8811-D835-B247-4440FD1F8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0"/>
          <a:stretch/>
        </p:blipFill>
        <p:spPr bwMode="auto">
          <a:xfrm>
            <a:off x="6119024" y="2895600"/>
            <a:ext cx="2619375" cy="14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Suppose we are looking for the family of closed formulas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that satisfy the linear recurrence relation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when you don’t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Hence,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/>
              <a:t>are both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Because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is linear, any linear combination is also a sol, namely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 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/>
              <a:t> for any constants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There are no other solutions. “Proof”: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Solutions in this family depend on two values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Solutions in the actual solution depends on two values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Hence the #solutions in this family “=” #solutions.</a:t>
            </a:r>
          </a:p>
        </p:txBody>
      </p:sp>
    </p:spTree>
    <p:extLst>
      <p:ext uri="{BB962C8B-B14F-4D97-AF65-F5344CB8AC3E}">
        <p14:creationId xmlns:p14="http://schemas.microsoft.com/office/powerpoint/2010/main" val="17583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Suppose we are looking for the family of closed formulas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that satisfy the linear recurrence relation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</a:t>
            </a:r>
            <a:br>
              <a:rPr lang="en-US" sz="2400" i="0" dirty="0"/>
            </a:br>
            <a:r>
              <a:rPr lang="en-US" sz="2400" i="0" dirty="0"/>
              <a:t>when you don’t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Hence,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/>
              <a:t>are both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Because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 is linear, any linear combination is also a sol, namely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 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/>
              <a:t> for any constants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.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Once we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, we can solve for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   </a:t>
            </a:r>
            <a:r>
              <a:rPr lang="en-US" sz="2400" i="0" dirty="0">
                <a:solidFill>
                  <a:srgbClr val="FFC000"/>
                </a:solidFill>
              </a:rPr>
              <a:t>0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f(0)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 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(-2)</a:t>
            </a:r>
            <a:r>
              <a:rPr lang="en-US" sz="2400" i="0" baseline="30000" dirty="0">
                <a:solidFill>
                  <a:srgbClr val="FFC000"/>
                </a:solidFill>
              </a:rPr>
              <a:t>0 </a:t>
            </a:r>
            <a:r>
              <a:rPr lang="en-US" sz="2400" i="0" dirty="0">
                <a:solidFill>
                  <a:srgbClr val="FFC000"/>
                </a:solidFill>
              </a:rPr>
              <a:t>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Giving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= -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   </a:t>
            </a:r>
            <a:r>
              <a:rPr lang="en-US" sz="2400" i="0" dirty="0">
                <a:solidFill>
                  <a:srgbClr val="FFC000"/>
                </a:solidFill>
              </a:rPr>
              <a:t>10 =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f(1)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 -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(-2)</a:t>
            </a:r>
            <a:r>
              <a:rPr lang="en-US" sz="2400" i="0" baseline="30000" dirty="0">
                <a:solidFill>
                  <a:srgbClr val="FFC000"/>
                </a:solidFill>
              </a:rPr>
              <a:t>1 </a:t>
            </a:r>
            <a:r>
              <a:rPr lang="en-US" sz="2400" i="0" dirty="0">
                <a:solidFill>
                  <a:srgbClr val="FFC000"/>
                </a:solidFill>
              </a:rPr>
              <a:t>= α (3+2)</a:t>
            </a:r>
            <a:r>
              <a:rPr lang="en-US" sz="2400" i="0" dirty="0"/>
              <a:t>, giving</a:t>
            </a:r>
            <a:r>
              <a:rPr lang="en-US" sz="2400" i="0" dirty="0">
                <a:solidFill>
                  <a:srgbClr val="FFC000"/>
                </a:solidFill>
              </a:rPr>
              <a:t> α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=2.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    Giving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2(3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-(-2)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8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Eg: Given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=0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sym typeface="Symbol" panose="05050102010706020507" pitchFamily="18" charset="2"/>
              </a:rPr>
              <a:t>and</a:t>
            </a:r>
            <a:r>
              <a:rPr lang="en-US" sz="2400" i="0" dirty="0"/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=10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+6a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altLang="en-US" sz="2400" i="0" dirty="0">
                <a:sym typeface="Symbol" panose="05050102010706020507" pitchFamily="18" charset="2"/>
              </a:rPr>
              <a:t>, find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2(3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-(-2)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</a:t>
            </a:r>
            <a:r>
              <a:rPr lang="en-US" sz="2400" i="0" dirty="0"/>
              <a:t> is the closed solution.</a:t>
            </a:r>
          </a:p>
        </p:txBody>
      </p:sp>
    </p:spTree>
    <p:extLst>
      <p:ext uri="{BB962C8B-B14F-4D97-AF65-F5344CB8AC3E}">
        <p14:creationId xmlns:p14="http://schemas.microsoft.com/office/powerpoint/2010/main" val="14143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More Math: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Backwards: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sz="2400" i="0" dirty="0"/>
              <a:t>If the prof wants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=5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=3</a:t>
            </a:r>
            <a:r>
              <a:rPr lang="en-US" sz="2400" i="0" dirty="0"/>
              <a:t>, then the quadratic is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>
                <a:solidFill>
                  <a:srgbClr val="FFC000"/>
                </a:solidFill>
              </a:rPr>
              <a:t>     (r-5)(r-3) = r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−3r-5r+(-5)(-3) = 0</a:t>
            </a:r>
            <a:r>
              <a:rPr lang="en-US" sz="2400" i="0" dirty="0"/>
              <a:t>. Note how </a:t>
            </a:r>
            <a:r>
              <a:rPr lang="en-US" sz="2400" i="0" dirty="0">
                <a:solidFill>
                  <a:srgbClr val="FFC000"/>
                </a:solidFill>
              </a:rPr>
              <a:t>r=5 </a:t>
            </a:r>
            <a:r>
              <a:rPr lang="en-US" sz="2400" i="0" dirty="0"/>
              <a:t>&amp; 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dirty="0"/>
              <a:t> makes it zero.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     or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=8r-15 </a:t>
            </a:r>
            <a:r>
              <a:rPr lang="en-US" sz="2400" i="0" dirty="0"/>
              <a:t>or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=8a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-15a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.</a:t>
            </a:r>
            <a:endParaRPr lang="en-CA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Finding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 and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: </a:t>
            </a:r>
            <a:endParaRPr lang="en-CA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sz="2400" i="0" dirty="0"/>
              <a:t>Rearranging gives: </a:t>
            </a:r>
            <a:r>
              <a:rPr lang="en-US" sz="2400" i="0" dirty="0">
                <a:solidFill>
                  <a:srgbClr val="FFC000"/>
                </a:solidFill>
              </a:rPr>
              <a:t>r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−8r+15 = 0</a:t>
            </a:r>
            <a:r>
              <a:rPr lang="en-US" sz="2400" i="0" dirty="0"/>
              <a:t>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>
                <a:solidFill>
                  <a:srgbClr val="FFC000"/>
                </a:solidFill>
              </a:rPr>
              <a:t>a=1 (always), b=-8, c=15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>
                <a:solidFill>
                  <a:srgbClr val="FFC000"/>
                </a:solidFill>
              </a:rPr>
              <a:t>r = [-b</a:t>
            </a:r>
            <a:r>
              <a:rPr lang="en-CA" sz="2400" i="0" dirty="0">
                <a:solidFill>
                  <a:srgbClr val="FFC000"/>
                </a:solidFill>
                <a:latin typeface="Times New Roman"/>
              </a:rPr>
              <a:t>±</a:t>
            </a:r>
            <a:r>
              <a:rPr lang="en-US" sz="2400" i="0" dirty="0">
                <a:solidFill>
                  <a:srgbClr val="FFC000"/>
                </a:solidFill>
              </a:rPr>
              <a:t>√(b</a:t>
            </a:r>
            <a:r>
              <a:rPr lang="en-US" sz="2400" i="0" baseline="30000" dirty="0">
                <a:solidFill>
                  <a:srgbClr val="FFC000"/>
                </a:solidFill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-4ac)]/[2a]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>
                <a:solidFill>
                  <a:srgbClr val="FFC000"/>
                </a:solidFill>
              </a:rPr>
              <a:t>  = [8</a:t>
            </a:r>
            <a:r>
              <a:rPr lang="en-CA" sz="2400" i="0" dirty="0">
                <a:solidFill>
                  <a:srgbClr val="FFC000"/>
                </a:solidFill>
                <a:latin typeface="Times New Roman"/>
              </a:rPr>
              <a:t>±</a:t>
            </a:r>
            <a:r>
              <a:rPr lang="en-US" sz="2400" i="0" dirty="0">
                <a:solidFill>
                  <a:srgbClr val="FFC000"/>
                </a:solidFill>
              </a:rPr>
              <a:t>√(64-4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sz="2400" i="0" dirty="0">
                <a:solidFill>
                  <a:srgbClr val="FFC000"/>
                </a:solidFill>
              </a:rPr>
              <a:t>15)]/2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>
                <a:solidFill>
                  <a:srgbClr val="FFC000"/>
                </a:solidFill>
              </a:rPr>
              <a:t>  = [8</a:t>
            </a:r>
            <a:r>
              <a:rPr lang="en-CA" sz="2400" i="0" dirty="0">
                <a:solidFill>
                  <a:srgbClr val="FFC000"/>
                </a:solidFill>
                <a:latin typeface="Times New Roman"/>
              </a:rPr>
              <a:t>±</a:t>
            </a:r>
            <a:r>
              <a:rPr lang="en-US" sz="2400" i="0" dirty="0">
                <a:solidFill>
                  <a:srgbClr val="FFC000"/>
                </a:solidFill>
              </a:rPr>
              <a:t>2]/2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 </a:t>
            </a:r>
            <a:r>
              <a:rPr lang="en-US" sz="2400" i="0" dirty="0">
                <a:solidFill>
                  <a:srgbClr val="FFC000"/>
                </a:solidFill>
              </a:rPr>
              <a:t>= 5</a:t>
            </a:r>
            <a:r>
              <a:rPr lang="en-US" sz="2400" i="0" dirty="0"/>
              <a:t> and </a:t>
            </a:r>
            <a:r>
              <a:rPr lang="en-US" sz="2400" i="0" dirty="0">
                <a:solidFill>
                  <a:srgbClr val="FFC000"/>
                </a:solidFill>
              </a:rPr>
              <a:t>3</a:t>
            </a:r>
            <a:r>
              <a:rPr lang="en-US" sz="2400" i="0" dirty="0"/>
              <a:t>.   I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e what the prof started with.</a:t>
            </a: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i="0" dirty="0"/>
              <a:t>Hence,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)=5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/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)=3</a:t>
            </a:r>
            <a:r>
              <a:rPr lang="en-US" sz="2400" i="0" baseline="30000" dirty="0">
                <a:solidFill>
                  <a:srgbClr val="FFC000"/>
                </a:solidFill>
              </a:rPr>
              <a:t>i </a:t>
            </a:r>
            <a:r>
              <a:rPr lang="en-US" sz="2400" i="0" dirty="0"/>
              <a:t>are both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=8a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+15a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US" sz="2400" i="0" dirty="0"/>
              <a:t>.</a:t>
            </a:r>
          </a:p>
        </p:txBody>
      </p:sp>
      <p:pic>
        <p:nvPicPr>
          <p:cNvPr id="2" name="Picture 2" descr="Quadratic Formula Calculator (with Steps) - Inch Calculator">
            <a:extLst>
              <a:ext uri="{FF2B5EF4-FFF2-40B4-BE49-F238E27FC236}">
                <a16:creationId xmlns:a16="http://schemas.microsoft.com/office/drawing/2014/main" id="{8EEC478C-8811-D835-B247-4440FD1F8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0"/>
          <a:stretch/>
        </p:blipFill>
        <p:spPr bwMode="auto">
          <a:xfrm>
            <a:off x="5368260" y="3276600"/>
            <a:ext cx="2619375" cy="14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7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More Math:</a:t>
            </a:r>
            <a:endParaRPr lang="en-CA" altLang="en-US" sz="2400" i="0" baseline="-25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 +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endParaRPr lang="en-CA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Backwards: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sz="2400" i="0" dirty="0"/>
              <a:t>If the prof wants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=2 </a:t>
            </a:r>
            <a:r>
              <a:rPr lang="en-US" sz="2400" i="0" dirty="0"/>
              <a:t>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=7</a:t>
            </a:r>
            <a:r>
              <a:rPr lang="en-US" sz="2400" i="0" dirty="0"/>
              <a:t>,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then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f(0) = 2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 + 7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0 </a:t>
            </a:r>
            <a:r>
              <a:rPr lang="en-US" sz="2400" i="0" dirty="0">
                <a:solidFill>
                  <a:srgbClr val="FFC000"/>
                </a:solidFill>
              </a:rPr>
              <a:t>= 2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 + 7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= 9 </a:t>
            </a:r>
            <a:endParaRPr lang="en-US" sz="2400" i="0" dirty="0"/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f(1) = 2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 + 7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400" i="0" baseline="30000" dirty="0">
                <a:solidFill>
                  <a:srgbClr val="FFC000"/>
                </a:solidFill>
                <a:sym typeface="Symbol" panose="05050102010706020507" pitchFamily="18" charset="2"/>
              </a:rPr>
              <a:t>1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10+21 = 31</a:t>
            </a:r>
            <a:endParaRPr lang="en-CA" sz="2400" i="0" dirty="0"/>
          </a:p>
        </p:txBody>
      </p:sp>
    </p:spTree>
    <p:extLst>
      <p:ext uri="{BB962C8B-B14F-4D97-AF65-F5344CB8AC3E}">
        <p14:creationId xmlns:p14="http://schemas.microsoft.com/office/powerpoint/2010/main" val="25642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568" y="914400"/>
            <a:ext cx="9397968" cy="5277301"/>
          </a:xfrm>
          <a:prstGeom prst="wedgeRoundRectCallout">
            <a:avLst>
              <a:gd name="adj1" fmla="val 41878"/>
              <a:gd name="adj2" fmla="val 227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More Math:</a:t>
            </a:r>
            <a:endParaRPr lang="en-CA" altLang="en-US" sz="2400" i="0" baseline="-25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sz="2400" i="0" dirty="0"/>
              <a:t>Finding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/>
              <a:t> and 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/>
              <a:t>: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sz="2400" i="0" dirty="0"/>
              <a:t>Prof gives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=9 </a:t>
            </a:r>
            <a:r>
              <a:rPr lang="en-CA" sz="2400" i="0" dirty="0"/>
              <a:t>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=31</a:t>
            </a:r>
            <a:r>
              <a:rPr lang="en-CA" sz="2400" i="0" dirty="0"/>
              <a:t>.</a:t>
            </a:r>
            <a:endParaRPr lang="en-US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endParaRPr lang="en-CA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9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f(0)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0</a:t>
            </a:r>
            <a:r>
              <a:rPr lang="en-US" sz="2400" i="0" dirty="0">
                <a:solidFill>
                  <a:srgbClr val="FFC000"/>
                </a:solidFill>
              </a:rPr>
              <a:t>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</a:rPr>
              <a:t>0 </a:t>
            </a:r>
            <a:r>
              <a:rPr lang="en-US" sz="2400" i="0" dirty="0">
                <a:solidFill>
                  <a:srgbClr val="FFC000"/>
                </a:solidFill>
              </a:rPr>
              <a:t>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31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f(1) =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3</a:t>
            </a:r>
            <a:r>
              <a:rPr lang="en-US" sz="2400" i="0" baseline="30000" dirty="0">
                <a:solidFill>
                  <a:srgbClr val="FFC000"/>
                </a:solidFill>
                <a:sym typeface="Symbol" panose="05050102010706020507" pitchFamily="18" charset="2"/>
              </a:rPr>
              <a:t>1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r>
              <a:rPr lang="en-US" sz="2400" i="0" dirty="0">
                <a:solidFill>
                  <a:srgbClr val="FFC000"/>
                </a:solidFill>
              </a:rPr>
              <a:t>= 5α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+3α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 (1):  </a:t>
            </a:r>
            <a:r>
              <a:rPr lang="en-US" sz="2400" i="0" dirty="0">
                <a:solidFill>
                  <a:srgbClr val="FFC000"/>
                </a:solidFill>
              </a:rPr>
              <a:t>    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=9   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&amp;  (2):  </a:t>
            </a:r>
            <a:r>
              <a:rPr lang="en-US" sz="2400" i="0" dirty="0">
                <a:solidFill>
                  <a:srgbClr val="FFC000"/>
                </a:solidFill>
              </a:rPr>
              <a:t>5α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+3α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=31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altLang="en-US" sz="2400" i="0" dirty="0">
                <a:sym typeface="Symbol" pitchFamily="18" charset="2"/>
              </a:rPr>
              <a:t>3(1):</a:t>
            </a:r>
            <a:r>
              <a:rPr lang="en-US" altLang="en-US" sz="2400" i="0" dirty="0">
                <a:solidFill>
                  <a:srgbClr val="FFC000"/>
                </a:solidFill>
                <a:sym typeface="Symbol" pitchFamily="18" charset="2"/>
              </a:rPr>
              <a:t> 3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+3α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=27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altLang="en-US" sz="2400" i="0" dirty="0">
                <a:sym typeface="Symbol" pitchFamily="18" charset="2"/>
              </a:rPr>
              <a:t>(2)-3(1):</a:t>
            </a:r>
            <a:r>
              <a:rPr lang="en-US" altLang="en-US" sz="2400" i="0" dirty="0">
                <a:solidFill>
                  <a:srgbClr val="FFC000"/>
                </a:solidFill>
                <a:sym typeface="Symbol" pitchFamily="18" charset="2"/>
              </a:rPr>
              <a:t> 2</a:t>
            </a:r>
            <a:r>
              <a:rPr lang="en-US" sz="2400" i="0" dirty="0">
                <a:solidFill>
                  <a:srgbClr val="FFC000"/>
                </a:solidFill>
              </a:rPr>
              <a:t>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400" i="0" dirty="0">
                <a:solidFill>
                  <a:srgbClr val="FFC000"/>
                </a:solidFill>
              </a:rPr>
              <a:t>+0α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=4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      </a:t>
            </a:r>
            <a:r>
              <a:rPr lang="en-US" sz="2400" i="0" dirty="0">
                <a:solidFill>
                  <a:srgbClr val="FFC000"/>
                </a:solidFill>
              </a:rPr>
              <a:t>            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=2   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(1):  </a:t>
            </a:r>
            <a:r>
              <a:rPr lang="en-US" sz="2400" i="0" dirty="0">
                <a:solidFill>
                  <a:srgbClr val="FFC000"/>
                </a:solidFill>
              </a:rPr>
              <a:t>       2+α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=9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US" sz="2400" i="0" dirty="0"/>
              <a:t>   </a:t>
            </a:r>
            <a:r>
              <a:rPr lang="en-US" sz="2400" i="0" dirty="0">
                <a:solidFill>
                  <a:srgbClr val="FFC000"/>
                </a:solidFill>
              </a:rPr>
              <a:t>                α</a:t>
            </a:r>
            <a:r>
              <a:rPr lang="en-CA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=7  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Ie what the prof started with.</a:t>
            </a: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US" sz="2400" i="0" dirty="0">
                <a:solidFill>
                  <a:srgbClr val="FFC000"/>
                </a:solidFill>
              </a:rPr>
              <a:t>f(</a:t>
            </a:r>
            <a:r>
              <a:rPr lang="en-US" sz="2400" i="0" dirty="0" err="1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) = 2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5</a:t>
            </a:r>
            <a:r>
              <a:rPr lang="en-US" sz="2400" i="0" baseline="30000" dirty="0">
                <a:solidFill>
                  <a:srgbClr val="FFC000"/>
                </a:solidFill>
              </a:rPr>
              <a:t>i</a:t>
            </a:r>
            <a:r>
              <a:rPr lang="en-US" sz="2400" i="0" dirty="0">
                <a:solidFill>
                  <a:srgbClr val="FFC000"/>
                </a:solidFill>
              </a:rPr>
              <a:t> + 7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‧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400" i="0" baseline="30000" dirty="0" err="1">
                <a:solidFill>
                  <a:srgbClr val="FFC000"/>
                </a:solidFill>
              </a:rPr>
              <a:t>i</a:t>
            </a:r>
            <a:r>
              <a:rPr lang="en-US" sz="2400" i="0" baseline="30000" dirty="0">
                <a:solidFill>
                  <a:srgbClr val="FFC000"/>
                </a:solidFill>
              </a:rPr>
              <a:t> </a:t>
            </a:r>
            <a:endParaRPr lang="en-CA" sz="2400" i="0" dirty="0"/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endParaRPr lang="en-CA" sz="2400" i="0" baseline="-25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 defTabSz="685800" eaLnBrk="1" fontAlgn="auto" hangingPunct="1">
              <a:spcBef>
                <a:spcPct val="0"/>
              </a:spcBef>
              <a:spcAft>
                <a:spcPts val="0"/>
              </a:spcAft>
            </a:pPr>
            <a:endParaRPr lang="en-CA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559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sp>
        <p:nvSpPr>
          <p:cNvPr id="84" name="Text Box 19">
            <a:extLst>
              <a:ext uri="{FF2B5EF4-FFF2-40B4-BE49-F238E27FC236}">
                <a16:creationId xmlns:a16="http://schemas.microsoft.com/office/drawing/2014/main" id="{565CF1C5-7D1D-9BAD-C52A-129A3DE45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56" y="4624459"/>
            <a:ext cx="53415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T(n) is the time for me and all my friends </a:t>
            </a:r>
            <a:br>
              <a:rPr lang="en-US" altLang="en-US" sz="2400" i="0" dirty="0"/>
            </a:br>
            <a:r>
              <a:rPr lang="en-US" altLang="en-US" sz="2400" i="0" dirty="0"/>
              <a:t>   to solve my instance of size </a:t>
            </a:r>
            <a:r>
              <a:rPr lang="en-US" altLang="en-US" sz="2400" dirty="0"/>
              <a:t>n</a:t>
            </a:r>
            <a:r>
              <a:rPr lang="en-US" altLang="en-US" sz="2400" i="0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B09494-F19F-33C8-1ADB-EB7BE83971AA}"/>
              </a:ext>
            </a:extLst>
          </p:cNvPr>
          <p:cNvGrpSpPr/>
          <p:nvPr/>
        </p:nvGrpSpPr>
        <p:grpSpPr>
          <a:xfrm>
            <a:off x="1295400" y="3734865"/>
            <a:ext cx="841394" cy="989535"/>
            <a:chOff x="2136956" y="1994130"/>
            <a:chExt cx="841394" cy="12971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914B6B-93BE-86B0-1F53-27F5F5014480}"/>
                </a:ext>
              </a:extLst>
            </p:cNvPr>
            <p:cNvSpPr/>
            <p:nvPr/>
          </p:nvSpPr>
          <p:spPr bwMode="auto">
            <a:xfrm>
              <a:off x="2362200" y="1994130"/>
              <a:ext cx="616150" cy="38331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313D140-41AA-E064-1911-885EE589D66E}"/>
                </a:ext>
              </a:extLst>
            </p:cNvPr>
            <p:cNvCxnSpPr>
              <a:cxnSpLocks/>
              <a:endCxn id="5" idx="4"/>
            </p:cNvCxnSpPr>
            <p:nvPr/>
          </p:nvCxnSpPr>
          <p:spPr bwMode="auto">
            <a:xfrm flipV="1">
              <a:off x="2136956" y="2377439"/>
              <a:ext cx="533319" cy="91381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Rectangle 3">
            <a:extLst>
              <a:ext uri="{FF2B5EF4-FFF2-40B4-BE49-F238E27FC236}">
                <a16:creationId xmlns:a16="http://schemas.microsoft.com/office/drawing/2014/main" id="{894BC3CF-2FDE-168B-32AC-6FFF43DE4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26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1714500" lvl="4" indent="0" eaLnBrk="1" hangingPunct="1">
              <a:buNone/>
              <a:defRPr/>
            </a:pPr>
            <a:endParaRPr lang="en-CA" altLang="en-US" sz="2400" i="0" baseline="-25000" dirty="0">
              <a:solidFill>
                <a:srgbClr val="FFC000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Alternative Notation: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T(n)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, ie time on input of size n.</a:t>
            </a: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Eg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T(n) = 2 T(n-1)</a:t>
            </a: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43262A97-65E3-04D3-16D8-B311FBED4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624272"/>
            <a:ext cx="2596064" cy="323372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/>
              <a:t>T</a:t>
            </a:r>
            <a:r>
              <a:rPr lang="en-US" altLang="en-US" i="0" dirty="0"/>
              <a:t>(</a:t>
            </a:r>
            <a:r>
              <a:rPr lang="en-US" altLang="en-US" dirty="0"/>
              <a:t>n</a:t>
            </a:r>
            <a:r>
              <a:rPr lang="en-US" altLang="en-US" i="0" dirty="0"/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i="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i="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i="0" dirty="0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i="0" dirty="0"/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E5CDE0AC-DC8A-4893-2FE6-2833DC0E6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19" y="3593171"/>
            <a:ext cx="45079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or the number of bunnies at time n.</a:t>
            </a:r>
          </a:p>
        </p:txBody>
      </p:sp>
    </p:spTree>
    <p:extLst>
      <p:ext uri="{BB962C8B-B14F-4D97-AF65-F5344CB8AC3E}">
        <p14:creationId xmlns:p14="http://schemas.microsoft.com/office/powerpoint/2010/main" val="346173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1: Quick Example</a:t>
            </a:r>
            <a:endParaRPr lang="en-US" altLang="en-US" dirty="0"/>
          </a:p>
        </p:txBody>
      </p: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8B78A1-8E92-C264-9AAC-4BA3606D6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0006" y="1904732"/>
            <a:ext cx="10744006" cy="173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/>
              <a:t>Thm</a:t>
            </a:r>
            <a:r>
              <a:rPr lang="en-US" dirty="0"/>
              <a:t> 1b: Intuition/Proof</a:t>
            </a:r>
            <a:endParaRPr lang="en-US" alt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7AFFBB-1096-5918-7A5A-1DB37D4D76CB}"/>
              </a:ext>
            </a:extLst>
          </p:cNvPr>
          <p:cNvGrpSpPr/>
          <p:nvPr/>
        </p:nvGrpSpPr>
        <p:grpSpPr>
          <a:xfrm>
            <a:off x="6146815" y="1596412"/>
            <a:ext cx="1600200" cy="370839"/>
            <a:chOff x="4800600" y="2587012"/>
            <a:chExt cx="1600200" cy="37083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3C181-F38B-5026-6268-81153BDF73A5}"/>
                </a:ext>
              </a:extLst>
            </p:cNvPr>
            <p:cNvSpPr/>
            <p:nvPr/>
          </p:nvSpPr>
          <p:spPr bwMode="auto">
            <a:xfrm>
              <a:off x="4800600" y="2587012"/>
              <a:ext cx="1578029" cy="370839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9EDFB28-CC91-FE6A-DA76-DB8939662EDF}"/>
                </a:ext>
              </a:extLst>
            </p:cNvPr>
            <p:cNvSpPr/>
            <p:nvPr/>
          </p:nvSpPr>
          <p:spPr bwMode="auto">
            <a:xfrm>
              <a:off x="5544127" y="2590800"/>
              <a:ext cx="856673" cy="219670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7" name="Group 29">
            <a:extLst>
              <a:ext uri="{FF2B5EF4-FFF2-40B4-BE49-F238E27FC236}">
                <a16:creationId xmlns:a16="http://schemas.microsoft.com/office/drawing/2014/main" id="{67F8FDCB-8203-B01A-E52C-C47081347C4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82BA769E-4EB9-7D6E-C16B-D44CA879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48DF99-8F47-5CBF-BD18-275B58B4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49C2A75C-D1F0-E557-D642-9752AB5C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9A610102-203E-774E-5D42-776859232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24421758-1465-2208-BC5A-F69AC895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D879DFDC-6AD6-B1D0-BF90-055FB973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44C155C3-4CE8-6C11-7C28-74DFEC3FF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17AF9AC8-B592-E488-6566-B5C75B40F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C4641747-8432-62DB-1624-2D2CCFCCE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2465B8E1-267C-4570-CFEC-73E1C22C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79A08294-ADBF-C844-BF30-26C4A687D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1">
              <a:extLst>
                <a:ext uri="{FF2B5EF4-FFF2-40B4-BE49-F238E27FC236}">
                  <a16:creationId xmlns:a16="http://schemas.microsoft.com/office/drawing/2014/main" id="{E63F52B0-386C-261A-3B96-94D39B67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2">
              <a:extLst>
                <a:ext uri="{FF2B5EF4-FFF2-40B4-BE49-F238E27FC236}">
                  <a16:creationId xmlns:a16="http://schemas.microsoft.com/office/drawing/2014/main" id="{60CEAACC-E176-3BBF-6ED6-9155C5D97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E00110BE-625C-C3F1-0AAE-342BB9724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2" name="Freeform 44">
              <a:extLst>
                <a:ext uri="{FF2B5EF4-FFF2-40B4-BE49-F238E27FC236}">
                  <a16:creationId xmlns:a16="http://schemas.microsoft.com/office/drawing/2014/main" id="{01EE6FC8-6415-CD7E-67E3-EC1D7BBE4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3" name="Freeform 45">
              <a:extLst>
                <a:ext uri="{FF2B5EF4-FFF2-40B4-BE49-F238E27FC236}">
                  <a16:creationId xmlns:a16="http://schemas.microsoft.com/office/drawing/2014/main" id="{75F33242-BAD2-CE02-9C23-F401C56A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4" name="Freeform 46">
              <a:extLst>
                <a:ext uri="{FF2B5EF4-FFF2-40B4-BE49-F238E27FC236}">
                  <a16:creationId xmlns:a16="http://schemas.microsoft.com/office/drawing/2014/main" id="{768B1E03-D038-1772-0424-D3B3288CC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85" name="AutoShape 35">
            <a:extLst>
              <a:ext uri="{FF2B5EF4-FFF2-40B4-BE49-F238E27FC236}">
                <a16:creationId xmlns:a16="http://schemas.microsoft.com/office/drawing/2014/main" id="{5F92560B-7E17-4561-79A1-A013729CE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64" y="2114099"/>
            <a:ext cx="5581651" cy="1848301"/>
          </a:xfrm>
          <a:prstGeom prst="wedgeRoundRectCallout">
            <a:avLst>
              <a:gd name="adj1" fmla="val 53386"/>
              <a:gd name="adj2" fmla="val 4946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We can’t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until we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altLang="en-US" sz="2400" i="0" dirty="0">
                <a:solidFill>
                  <a:srgbClr val="FFFFFF"/>
                </a:solidFill>
              </a:rPr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We can’t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until we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altLang="en-US" sz="2400" i="0" dirty="0">
                <a:solidFill>
                  <a:srgbClr val="FFFFFF"/>
                </a:solidFill>
              </a:rPr>
              <a:t>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We can’t know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until </a:t>
            </a:r>
            <a:r>
              <a:rPr lang="en-CA" altLang="en-US" sz="2400" i="0" dirty="0">
                <a:solidFill>
                  <a:srgbClr val="FFFFFF"/>
                </a:solidFill>
              </a:rPr>
              <a:t>…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     Someone else must tells us</a:t>
            </a:r>
            <a:r>
              <a:rPr lang="en-CA" altLang="en-US" sz="2400" i="0" dirty="0">
                <a:solidFill>
                  <a:srgbClr val="92D050"/>
                </a:solidFill>
              </a:rPr>
              <a:t> 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lang="en-CA" altLang="en-US" sz="2400" i="0" dirty="0">
                <a:solidFill>
                  <a:srgbClr val="FFFFFF"/>
                </a:solidFill>
              </a:rPr>
              <a:t>and 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400" i="0" dirty="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7D739F-C938-9FB5-A0D3-47979A8233FB}"/>
              </a:ext>
            </a:extLst>
          </p:cNvPr>
          <p:cNvGrpSpPr/>
          <p:nvPr/>
        </p:nvGrpSpPr>
        <p:grpSpPr>
          <a:xfrm>
            <a:off x="3048000" y="1610361"/>
            <a:ext cx="1600200" cy="370839"/>
            <a:chOff x="4800600" y="2587012"/>
            <a:chExt cx="1600200" cy="37083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982161-3747-DA66-97DD-5EE3B5038328}"/>
                </a:ext>
              </a:extLst>
            </p:cNvPr>
            <p:cNvSpPr/>
            <p:nvPr/>
          </p:nvSpPr>
          <p:spPr bwMode="auto">
            <a:xfrm>
              <a:off x="4800600" y="2587012"/>
              <a:ext cx="1578029" cy="370839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C2BB149-4E6B-D32B-E3DE-52CD9AC57C1F}"/>
                </a:ext>
              </a:extLst>
            </p:cNvPr>
            <p:cNvSpPr/>
            <p:nvPr/>
          </p:nvSpPr>
          <p:spPr bwMode="auto">
            <a:xfrm>
              <a:off x="5544127" y="2590800"/>
              <a:ext cx="856673" cy="219670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504DBA-2646-EED0-AE66-A122539DDD8B}"/>
              </a:ext>
            </a:extLst>
          </p:cNvPr>
          <p:cNvGrpSpPr/>
          <p:nvPr/>
        </p:nvGrpSpPr>
        <p:grpSpPr>
          <a:xfrm>
            <a:off x="2218189" y="1625367"/>
            <a:ext cx="1600200" cy="370839"/>
            <a:chOff x="4800600" y="2587012"/>
            <a:chExt cx="1600200" cy="37083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B5EF03B-39C7-9D97-E505-60A154E7B1F6}"/>
                </a:ext>
              </a:extLst>
            </p:cNvPr>
            <p:cNvSpPr/>
            <p:nvPr/>
          </p:nvSpPr>
          <p:spPr bwMode="auto">
            <a:xfrm>
              <a:off x="4800600" y="2587012"/>
              <a:ext cx="1578029" cy="370839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12AB4C6-133E-C655-A87C-ADD8B6AC1950}"/>
                </a:ext>
              </a:extLst>
            </p:cNvPr>
            <p:cNvSpPr/>
            <p:nvPr/>
          </p:nvSpPr>
          <p:spPr bwMode="auto">
            <a:xfrm>
              <a:off x="5544127" y="2590800"/>
              <a:ext cx="856673" cy="219670"/>
            </a:xfrm>
            <a:custGeom>
              <a:avLst/>
              <a:gdLst>
                <a:gd name="connsiteX0" fmla="*/ 0 w 1431637"/>
                <a:gd name="connsiteY0" fmla="*/ 55418 h 323710"/>
                <a:gd name="connsiteX1" fmla="*/ 775855 w 1431637"/>
                <a:gd name="connsiteY1" fmla="*/ 323273 h 323710"/>
                <a:gd name="connsiteX2" fmla="*/ 1431637 w 1431637"/>
                <a:gd name="connsiteY2" fmla="*/ 0 h 323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1637" h="323710">
                  <a:moveTo>
                    <a:pt x="0" y="55418"/>
                  </a:moveTo>
                  <a:cubicBezTo>
                    <a:pt x="268624" y="193963"/>
                    <a:pt x="537249" y="332509"/>
                    <a:pt x="775855" y="323273"/>
                  </a:cubicBezTo>
                  <a:cubicBezTo>
                    <a:pt x="1014461" y="314037"/>
                    <a:pt x="1223049" y="157018"/>
                    <a:pt x="1431637" y="0"/>
                  </a:cubicBezTo>
                </a:path>
              </a:pathLst>
            </a:cu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8E45AB-238E-200A-25AF-18123525470C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88B388-E39F-E885-E927-B14334BB9184}"/>
              </a:ext>
            </a:extLst>
          </p:cNvPr>
          <p:cNvSpPr txBox="1"/>
          <p:nvPr/>
        </p:nvSpPr>
        <p:spPr>
          <a:xfrm>
            <a:off x="1971055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4059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F42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F42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5" grpId="0" animBg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977921"/>
              </p:ext>
            </p:extLst>
          </p:nvPr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6A6780F-9CBF-79D9-FFD8-3A3107243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21803"/>
              </p:ext>
            </p:extLst>
          </p:nvPr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B035216-D99E-9113-098F-E0653A4D04D7}"/>
              </a:ext>
            </a:extLst>
          </p:cNvPr>
          <p:cNvSpPr txBox="1"/>
          <p:nvPr/>
        </p:nvSpPr>
        <p:spPr>
          <a:xfrm>
            <a:off x="2741810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EF10D-E1E2-FD36-345B-543F014F5BC3}"/>
              </a:ext>
            </a:extLst>
          </p:cNvPr>
          <p:cNvSpPr txBox="1"/>
          <p:nvPr/>
        </p:nvSpPr>
        <p:spPr>
          <a:xfrm>
            <a:off x="3513047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5B8E8B-7015-02F0-F3D9-D899E16D3533}"/>
              </a:ext>
            </a:extLst>
          </p:cNvPr>
          <p:cNvSpPr txBox="1"/>
          <p:nvPr/>
        </p:nvSpPr>
        <p:spPr>
          <a:xfrm>
            <a:off x="4284284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E3108-5C73-4C7C-5425-DE17B804B811}"/>
              </a:ext>
            </a:extLst>
          </p:cNvPr>
          <p:cNvSpPr txBox="1"/>
          <p:nvPr/>
        </p:nvSpPr>
        <p:spPr>
          <a:xfrm>
            <a:off x="5055521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422465-2899-DCC3-773A-2E12E02BC1DB}"/>
              </a:ext>
            </a:extLst>
          </p:cNvPr>
          <p:cNvSpPr txBox="1"/>
          <p:nvPr/>
        </p:nvSpPr>
        <p:spPr>
          <a:xfrm>
            <a:off x="5826758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C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1834D-3F34-CA63-A69C-917C75F57EE3}"/>
              </a:ext>
            </a:extLst>
          </p:cNvPr>
          <p:cNvSpPr txBox="1"/>
          <p:nvPr/>
        </p:nvSpPr>
        <p:spPr>
          <a:xfrm>
            <a:off x="6597995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F08020-D48C-3051-A4AE-1CE00D635D6D}"/>
              </a:ext>
            </a:extLst>
          </p:cNvPr>
          <p:cNvSpPr txBox="1"/>
          <p:nvPr/>
        </p:nvSpPr>
        <p:spPr>
          <a:xfrm>
            <a:off x="7369232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endParaRPr lang="en-CA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E96B9-F07C-4DC9-968E-215A5471035A}"/>
              </a:ext>
            </a:extLst>
          </p:cNvPr>
          <p:cNvSpPr txBox="1"/>
          <p:nvPr/>
        </p:nvSpPr>
        <p:spPr>
          <a:xfrm>
            <a:off x="8140469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DDD5C-B61A-2209-3C88-539E7DFF4E51}"/>
              </a:ext>
            </a:extLst>
          </p:cNvPr>
          <p:cNvSpPr txBox="1"/>
          <p:nvPr/>
        </p:nvSpPr>
        <p:spPr>
          <a:xfrm>
            <a:off x="1109289" y="167640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0,1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pSp>
        <p:nvGrpSpPr>
          <p:cNvPr id="92" name="Group 29">
            <a:extLst>
              <a:ext uri="{FF2B5EF4-FFF2-40B4-BE49-F238E27FC236}">
                <a16:creationId xmlns:a16="http://schemas.microsoft.com/office/drawing/2014/main" id="{483DF65C-8CC1-1959-DA54-D57DE9E7AC14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05A9877B-94D4-E9BA-94A8-394D5886C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6BFC9FB2-F1D1-1BEE-0785-693F108C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439F811C-67EF-DE1B-C8B6-AD5FCE98E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C17DD96D-DDE7-4A0B-61E5-B162EB7E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62C7DAF-B04A-0CE8-F2DC-FC7BA8A9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64892D91-B3F7-2BCC-4B15-C6BD02D09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D00C00B-AADE-F1C2-63C7-66BC5DFF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0DD5B97C-6E94-13E6-9C1F-A9277AB4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A9D2C453-9732-423D-A672-6467593F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9EDD086B-8E8C-6BB7-80E7-7882146A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B3451FD9-1FAC-9390-B2C9-65A1F0AF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0B44BE-1F9E-20F6-AB9D-095EC0C8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AA99ADF-965E-5493-555C-80D5D788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79C94BA-F869-F707-930A-48459A64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DFDC73CD-B777-62F6-4005-0136582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9F29EBAF-072E-3EBF-63BD-78E1B288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312B8E-C84F-FA61-D817-5EA8ACC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10" name="AutoShape 35">
            <a:extLst>
              <a:ext uri="{FF2B5EF4-FFF2-40B4-BE49-F238E27FC236}">
                <a16:creationId xmlns:a16="http://schemas.microsoft.com/office/drawing/2014/main" id="{5E1463DE-7524-EBA5-58F4-8E155A7D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992" y="3279962"/>
            <a:ext cx="6070615" cy="660322"/>
          </a:xfrm>
          <a:prstGeom prst="wedgeRoundRectCallout">
            <a:avLst>
              <a:gd name="adj1" fmla="val 36632"/>
              <a:gd name="adj2" fmla="val 9274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The standard is to start with  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</a:rPr>
              <a:t>=0</a:t>
            </a:r>
            <a:r>
              <a:rPr lang="en-CA" altLang="en-US" sz="2400" i="0" dirty="0">
                <a:solidFill>
                  <a:srgbClr val="FFFFFF"/>
                </a:solidFill>
              </a:rPr>
              <a:t> and 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400" i="0" dirty="0">
                <a:solidFill>
                  <a:srgbClr val="92D050"/>
                </a:solidFill>
              </a:rPr>
              <a:t>=1</a:t>
            </a:r>
            <a:r>
              <a:rPr lang="en-US" altLang="en-US" sz="2400" i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3618EFA-259D-9675-E970-F057E292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A0ADA7-89DB-EF7A-620D-0DE08EE347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9" b="5303"/>
          <a:stretch/>
        </p:blipFill>
        <p:spPr>
          <a:xfrm>
            <a:off x="2805644" y="2208865"/>
            <a:ext cx="3344446" cy="804080"/>
          </a:xfrm>
          <a:prstGeom prst="rect">
            <a:avLst/>
          </a:prstGeom>
        </p:spPr>
      </p:pic>
      <p:sp>
        <p:nvSpPr>
          <p:cNvPr id="15" name="AutoShape 35">
            <a:extLst>
              <a:ext uri="{FF2B5EF4-FFF2-40B4-BE49-F238E27FC236}">
                <a16:creationId xmlns:a16="http://schemas.microsoft.com/office/drawing/2014/main" id="{C45054CE-98DF-9FFD-07B8-66478FDC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593" y="4067526"/>
            <a:ext cx="5095208" cy="885473"/>
          </a:xfrm>
          <a:prstGeom prst="wedgeRoundRectCallout">
            <a:avLst>
              <a:gd name="adj1" fmla="val 38053"/>
              <a:gd name="adj2" fmla="val 70608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Oh dear! How do you get that.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   It does not even look like an integer!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110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6A6780F-9CBF-79D9-FFD8-3A310724366F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B035216-D99E-9113-098F-E0653A4D04D7}"/>
              </a:ext>
            </a:extLst>
          </p:cNvPr>
          <p:cNvSpPr txBox="1"/>
          <p:nvPr/>
        </p:nvSpPr>
        <p:spPr>
          <a:xfrm>
            <a:off x="2741810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EF10D-E1E2-FD36-345B-543F014F5BC3}"/>
              </a:ext>
            </a:extLst>
          </p:cNvPr>
          <p:cNvSpPr txBox="1"/>
          <p:nvPr/>
        </p:nvSpPr>
        <p:spPr>
          <a:xfrm>
            <a:off x="3513047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5B8E8B-7015-02F0-F3D9-D899E16D3533}"/>
              </a:ext>
            </a:extLst>
          </p:cNvPr>
          <p:cNvSpPr txBox="1"/>
          <p:nvPr/>
        </p:nvSpPr>
        <p:spPr>
          <a:xfrm>
            <a:off x="4284284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E3108-5C73-4C7C-5425-DE17B804B811}"/>
              </a:ext>
            </a:extLst>
          </p:cNvPr>
          <p:cNvSpPr txBox="1"/>
          <p:nvPr/>
        </p:nvSpPr>
        <p:spPr>
          <a:xfrm>
            <a:off x="5055521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422465-2899-DCC3-773A-2E12E02BC1DB}"/>
              </a:ext>
            </a:extLst>
          </p:cNvPr>
          <p:cNvSpPr txBox="1"/>
          <p:nvPr/>
        </p:nvSpPr>
        <p:spPr>
          <a:xfrm>
            <a:off x="5826758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C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1834D-3F34-CA63-A69C-917C75F57EE3}"/>
              </a:ext>
            </a:extLst>
          </p:cNvPr>
          <p:cNvSpPr txBox="1"/>
          <p:nvPr/>
        </p:nvSpPr>
        <p:spPr>
          <a:xfrm>
            <a:off x="6597995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F08020-D48C-3051-A4AE-1CE00D635D6D}"/>
              </a:ext>
            </a:extLst>
          </p:cNvPr>
          <p:cNvSpPr txBox="1"/>
          <p:nvPr/>
        </p:nvSpPr>
        <p:spPr>
          <a:xfrm>
            <a:off x="7369232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endParaRPr lang="en-CA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E96B9-F07C-4DC9-968E-215A5471035A}"/>
              </a:ext>
            </a:extLst>
          </p:cNvPr>
          <p:cNvSpPr txBox="1"/>
          <p:nvPr/>
        </p:nvSpPr>
        <p:spPr>
          <a:xfrm>
            <a:off x="8140469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DDD5C-B61A-2209-3C88-539E7DFF4E51}"/>
              </a:ext>
            </a:extLst>
          </p:cNvPr>
          <p:cNvSpPr txBox="1"/>
          <p:nvPr/>
        </p:nvSpPr>
        <p:spPr>
          <a:xfrm>
            <a:off x="1109289" y="167640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0,1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pSp>
        <p:nvGrpSpPr>
          <p:cNvPr id="92" name="Group 29">
            <a:extLst>
              <a:ext uri="{FF2B5EF4-FFF2-40B4-BE49-F238E27FC236}">
                <a16:creationId xmlns:a16="http://schemas.microsoft.com/office/drawing/2014/main" id="{483DF65C-8CC1-1959-DA54-D57DE9E7AC14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05A9877B-94D4-E9BA-94A8-394D5886C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6BFC9FB2-F1D1-1BEE-0785-693F108C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439F811C-67EF-DE1B-C8B6-AD5FCE98E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C17DD96D-DDE7-4A0B-61E5-B162EB7E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62C7DAF-B04A-0CE8-F2DC-FC7BA8A9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64892D91-B3F7-2BCC-4B15-C6BD02D09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D00C00B-AADE-F1C2-63C7-66BC5DFF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0DD5B97C-6E94-13E6-9C1F-A9277AB4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A9D2C453-9732-423D-A672-6467593F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9EDD086B-8E8C-6BB7-80E7-7882146A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B3451FD9-1FAC-9390-B2C9-65A1F0AF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0B44BE-1F9E-20F6-AB9D-095EC0C8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AA99ADF-965E-5493-555C-80D5D788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79C94BA-F869-F707-930A-48459A64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DFDC73CD-B777-62F6-4005-0136582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9F29EBAF-072E-3EBF-63BD-78E1B288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312B8E-C84F-FA61-D817-5EA8ACC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10" name="AutoShape 35">
            <a:extLst>
              <a:ext uri="{FF2B5EF4-FFF2-40B4-BE49-F238E27FC236}">
                <a16:creationId xmlns:a16="http://schemas.microsoft.com/office/drawing/2014/main" id="{5E1463DE-7524-EBA5-58F4-8E155A7DB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4059614"/>
            <a:ext cx="4876800" cy="1426646"/>
          </a:xfrm>
          <a:prstGeom prst="wedgeRoundRectCallout">
            <a:avLst>
              <a:gd name="adj1" fmla="val 53536"/>
              <a:gd name="adj2" fmla="val -7264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We will prove it.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first let’s see that 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we could start with any two values.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DB602BEE-3D3E-0E43-4FCE-91A2ADD5410C}"/>
              </a:ext>
            </a:extLst>
          </p:cNvPr>
          <p:cNvGraphicFramePr>
            <a:graphicFrameLocks noGrp="1"/>
          </p:cNvGraphicFramePr>
          <p:nvPr/>
        </p:nvGraphicFramePr>
        <p:xfrm>
          <a:off x="2738577" y="22247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5D2722B8-A72D-E910-1928-8B9FE46609ED}"/>
              </a:ext>
            </a:extLst>
          </p:cNvPr>
          <p:cNvSpPr txBox="1"/>
          <p:nvPr/>
        </p:nvSpPr>
        <p:spPr>
          <a:xfrm>
            <a:off x="2747813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BD52A69-EBD8-EF45-7B25-6B9DEACDBB69}"/>
              </a:ext>
            </a:extLst>
          </p:cNvPr>
          <p:cNvSpPr txBox="1"/>
          <p:nvPr/>
        </p:nvSpPr>
        <p:spPr>
          <a:xfrm>
            <a:off x="3519050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BC0983E-38E7-C026-450B-23AA0702957D}"/>
              </a:ext>
            </a:extLst>
          </p:cNvPr>
          <p:cNvSpPr txBox="1"/>
          <p:nvPr/>
        </p:nvSpPr>
        <p:spPr>
          <a:xfrm>
            <a:off x="4290287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CA" sz="24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EAA6FA2-AB55-4A56-BF20-469E9339B369}"/>
              </a:ext>
            </a:extLst>
          </p:cNvPr>
          <p:cNvSpPr txBox="1"/>
          <p:nvPr/>
        </p:nvSpPr>
        <p:spPr>
          <a:xfrm>
            <a:off x="5061524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CA" sz="2400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31B75F2-BF0B-186B-1CD9-B5ED76254A41}"/>
              </a:ext>
            </a:extLst>
          </p:cNvPr>
          <p:cNvSpPr txBox="1"/>
          <p:nvPr/>
        </p:nvSpPr>
        <p:spPr>
          <a:xfrm>
            <a:off x="5832761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87CB68E-AAD2-15DC-A69A-037BEE69CF80}"/>
              </a:ext>
            </a:extLst>
          </p:cNvPr>
          <p:cNvSpPr txBox="1"/>
          <p:nvPr/>
        </p:nvSpPr>
        <p:spPr>
          <a:xfrm>
            <a:off x="6603998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endParaRPr lang="en-CA" sz="2400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A2D4C5A-0FE4-1EBD-AE98-9FD01B8B8861}"/>
              </a:ext>
            </a:extLst>
          </p:cNvPr>
          <p:cNvSpPr txBox="1"/>
          <p:nvPr/>
        </p:nvSpPr>
        <p:spPr>
          <a:xfrm>
            <a:off x="7375235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-11</a:t>
            </a:r>
            <a:endParaRPr lang="en-CA" sz="240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C466A2D-5819-4A9D-F04D-3F770C1E78F1}"/>
              </a:ext>
            </a:extLst>
          </p:cNvPr>
          <p:cNvSpPr txBox="1"/>
          <p:nvPr/>
        </p:nvSpPr>
        <p:spPr>
          <a:xfrm>
            <a:off x="8146472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35FB5B-81DB-6D36-E099-0F27A6D6CD55}"/>
              </a:ext>
            </a:extLst>
          </p:cNvPr>
          <p:cNvSpPr txBox="1"/>
          <p:nvPr/>
        </p:nvSpPr>
        <p:spPr>
          <a:xfrm>
            <a:off x="1115292" y="2179780"/>
            <a:ext cx="185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1,-2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D15C3F6F-C81E-F590-3D29-0900C0FC80CB}"/>
              </a:ext>
            </a:extLst>
          </p:cNvPr>
          <p:cNvGraphicFramePr>
            <a:graphicFrameLocks noGrp="1"/>
          </p:cNvGraphicFramePr>
          <p:nvPr/>
        </p:nvGraphicFramePr>
        <p:xfrm>
          <a:off x="2744580" y="272810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4" name="TextBox 123">
            <a:extLst>
              <a:ext uri="{FF2B5EF4-FFF2-40B4-BE49-F238E27FC236}">
                <a16:creationId xmlns:a16="http://schemas.microsoft.com/office/drawing/2014/main" id="{9705D192-D2D4-1C7F-9402-E16AAFDC48BE}"/>
              </a:ext>
            </a:extLst>
          </p:cNvPr>
          <p:cNvSpPr txBox="1"/>
          <p:nvPr/>
        </p:nvSpPr>
        <p:spPr>
          <a:xfrm>
            <a:off x="2753816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1B0CDA6-BBFF-0E1E-6A5B-CA49C485A1E0}"/>
              </a:ext>
            </a:extLst>
          </p:cNvPr>
          <p:cNvSpPr txBox="1"/>
          <p:nvPr/>
        </p:nvSpPr>
        <p:spPr>
          <a:xfrm>
            <a:off x="3525053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507815B-62CB-A75C-782A-3E12A3C7C712}"/>
              </a:ext>
            </a:extLst>
          </p:cNvPr>
          <p:cNvSpPr txBox="1"/>
          <p:nvPr/>
        </p:nvSpPr>
        <p:spPr>
          <a:xfrm>
            <a:off x="4296290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F29D13E-64D7-5C5F-2731-2B7EA8E614DE}"/>
              </a:ext>
            </a:extLst>
          </p:cNvPr>
          <p:cNvSpPr txBox="1"/>
          <p:nvPr/>
        </p:nvSpPr>
        <p:spPr>
          <a:xfrm>
            <a:off x="5067527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-6</a:t>
            </a:r>
            <a:endParaRPr lang="en-CA" sz="2400" dirty="0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1C1A505-2FF8-D8AA-C255-5C5F727C52D9}"/>
              </a:ext>
            </a:extLst>
          </p:cNvPr>
          <p:cNvSpPr txBox="1"/>
          <p:nvPr/>
        </p:nvSpPr>
        <p:spPr>
          <a:xfrm>
            <a:off x="5838764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en-CA" sz="2400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06C53795-62B9-5635-E5A1-941FDB902E39}"/>
              </a:ext>
            </a:extLst>
          </p:cNvPr>
          <p:cNvSpPr txBox="1"/>
          <p:nvPr/>
        </p:nvSpPr>
        <p:spPr>
          <a:xfrm>
            <a:off x="6610001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-14</a:t>
            </a:r>
            <a:endParaRPr lang="en-CA" sz="2400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F1CF520-975C-18D1-5409-E57335D42AF1}"/>
              </a:ext>
            </a:extLst>
          </p:cNvPr>
          <p:cNvSpPr txBox="1"/>
          <p:nvPr/>
        </p:nvSpPr>
        <p:spPr>
          <a:xfrm>
            <a:off x="7381238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-22</a:t>
            </a:r>
            <a:endParaRPr lang="en-CA" sz="2400" dirty="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0017CC0-9EB9-22F7-3E8A-C96F2A70CF77}"/>
              </a:ext>
            </a:extLst>
          </p:cNvPr>
          <p:cNvSpPr txBox="1"/>
          <p:nvPr/>
        </p:nvSpPr>
        <p:spPr>
          <a:xfrm>
            <a:off x="8152475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D39CC1B-265E-7FEA-6A80-8C0DB9DE063C}"/>
              </a:ext>
            </a:extLst>
          </p:cNvPr>
          <p:cNvSpPr txBox="1"/>
          <p:nvPr/>
        </p:nvSpPr>
        <p:spPr>
          <a:xfrm>
            <a:off x="1121295" y="2683160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2,-4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AB4027F-9743-BC3D-D590-88C6A8F35895}"/>
              </a:ext>
            </a:extLst>
          </p:cNvPr>
          <p:cNvGraphicFramePr>
            <a:graphicFrameLocks noGrp="1"/>
          </p:cNvGraphicFramePr>
          <p:nvPr/>
        </p:nvGraphicFramePr>
        <p:xfrm>
          <a:off x="2757049" y="3213172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4ED029-ECAD-6973-D1FD-3E237F7B859C}"/>
              </a:ext>
            </a:extLst>
          </p:cNvPr>
          <p:cNvSpPr txBox="1"/>
          <p:nvPr/>
        </p:nvSpPr>
        <p:spPr>
          <a:xfrm>
            <a:off x="2766285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CB773-E87F-BF5C-6DFA-658A1B485026}"/>
              </a:ext>
            </a:extLst>
          </p:cNvPr>
          <p:cNvSpPr txBox="1"/>
          <p:nvPr/>
        </p:nvSpPr>
        <p:spPr>
          <a:xfrm>
            <a:off x="3537522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C68CC-2231-75D2-C08E-E8ACBE9B050C}"/>
              </a:ext>
            </a:extLst>
          </p:cNvPr>
          <p:cNvSpPr txBox="1"/>
          <p:nvPr/>
        </p:nvSpPr>
        <p:spPr>
          <a:xfrm>
            <a:off x="4308759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A3F04-B459-6FCB-6624-14E7701B6AA7}"/>
              </a:ext>
            </a:extLst>
          </p:cNvPr>
          <p:cNvSpPr txBox="1"/>
          <p:nvPr/>
        </p:nvSpPr>
        <p:spPr>
          <a:xfrm>
            <a:off x="5079996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B605C-0873-3330-B006-1391D806A456}"/>
              </a:ext>
            </a:extLst>
          </p:cNvPr>
          <p:cNvSpPr txBox="1"/>
          <p:nvPr/>
        </p:nvSpPr>
        <p:spPr>
          <a:xfrm>
            <a:off x="5851233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C897A-A3A0-CD37-2472-BC6F449775D6}"/>
              </a:ext>
            </a:extLst>
          </p:cNvPr>
          <p:cNvSpPr txBox="1"/>
          <p:nvPr/>
        </p:nvSpPr>
        <p:spPr>
          <a:xfrm>
            <a:off x="6622470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1F305-D91E-F71F-A074-CBCDD5EC5C0A}"/>
              </a:ext>
            </a:extLst>
          </p:cNvPr>
          <p:cNvSpPr txBox="1"/>
          <p:nvPr/>
        </p:nvSpPr>
        <p:spPr>
          <a:xfrm>
            <a:off x="7393707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9F5E2-71FC-BB26-A996-150D220D8958}"/>
              </a:ext>
            </a:extLst>
          </p:cNvPr>
          <p:cNvSpPr txBox="1"/>
          <p:nvPr/>
        </p:nvSpPr>
        <p:spPr>
          <a:xfrm>
            <a:off x="8164944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AEA9A-E566-BBEC-A853-CD9FC7FD0CD9}"/>
              </a:ext>
            </a:extLst>
          </p:cNvPr>
          <p:cNvSpPr txBox="1"/>
          <p:nvPr/>
        </p:nvSpPr>
        <p:spPr>
          <a:xfrm>
            <a:off x="1133764" y="3168227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0,0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43618EFA-259D-9675-E970-F057E292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</p:spTree>
    <p:extLst>
      <p:ext uri="{BB962C8B-B14F-4D97-AF65-F5344CB8AC3E}">
        <p14:creationId xmlns:p14="http://schemas.microsoft.com/office/powerpoint/2010/main" val="29123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45641"/>
              </p:ext>
            </p:extLst>
          </p:nvPr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6A6780F-9CBF-79D9-FFD8-3A3107243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01980"/>
              </p:ext>
            </p:extLst>
          </p:nvPr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B035216-D99E-9113-098F-E0653A4D04D7}"/>
              </a:ext>
            </a:extLst>
          </p:cNvPr>
          <p:cNvSpPr txBox="1"/>
          <p:nvPr/>
        </p:nvSpPr>
        <p:spPr>
          <a:xfrm>
            <a:off x="2741810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EF10D-E1E2-FD36-345B-543F014F5BC3}"/>
              </a:ext>
            </a:extLst>
          </p:cNvPr>
          <p:cNvSpPr txBox="1"/>
          <p:nvPr/>
        </p:nvSpPr>
        <p:spPr>
          <a:xfrm>
            <a:off x="3513047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5B8E8B-7015-02F0-F3D9-D899E16D3533}"/>
              </a:ext>
            </a:extLst>
          </p:cNvPr>
          <p:cNvSpPr txBox="1"/>
          <p:nvPr/>
        </p:nvSpPr>
        <p:spPr>
          <a:xfrm>
            <a:off x="4284284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E3108-5C73-4C7C-5425-DE17B804B811}"/>
              </a:ext>
            </a:extLst>
          </p:cNvPr>
          <p:cNvSpPr txBox="1"/>
          <p:nvPr/>
        </p:nvSpPr>
        <p:spPr>
          <a:xfrm>
            <a:off x="5055521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422465-2899-DCC3-773A-2E12E02BC1DB}"/>
              </a:ext>
            </a:extLst>
          </p:cNvPr>
          <p:cNvSpPr txBox="1"/>
          <p:nvPr/>
        </p:nvSpPr>
        <p:spPr>
          <a:xfrm>
            <a:off x="5826758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C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1834D-3F34-CA63-A69C-917C75F57EE3}"/>
              </a:ext>
            </a:extLst>
          </p:cNvPr>
          <p:cNvSpPr txBox="1"/>
          <p:nvPr/>
        </p:nvSpPr>
        <p:spPr>
          <a:xfrm>
            <a:off x="6597995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F08020-D48C-3051-A4AE-1CE00D635D6D}"/>
              </a:ext>
            </a:extLst>
          </p:cNvPr>
          <p:cNvSpPr txBox="1"/>
          <p:nvPr/>
        </p:nvSpPr>
        <p:spPr>
          <a:xfrm>
            <a:off x="7369232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endParaRPr lang="en-CA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E96B9-F07C-4DC9-968E-215A5471035A}"/>
              </a:ext>
            </a:extLst>
          </p:cNvPr>
          <p:cNvSpPr txBox="1"/>
          <p:nvPr/>
        </p:nvSpPr>
        <p:spPr>
          <a:xfrm>
            <a:off x="8140469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DDD5C-B61A-2209-3C88-539E7DFF4E51}"/>
              </a:ext>
            </a:extLst>
          </p:cNvPr>
          <p:cNvSpPr txBox="1"/>
          <p:nvPr/>
        </p:nvSpPr>
        <p:spPr>
          <a:xfrm>
            <a:off x="1109289" y="167640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0,1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pSp>
        <p:nvGrpSpPr>
          <p:cNvPr id="92" name="Group 29">
            <a:extLst>
              <a:ext uri="{FF2B5EF4-FFF2-40B4-BE49-F238E27FC236}">
                <a16:creationId xmlns:a16="http://schemas.microsoft.com/office/drawing/2014/main" id="{483DF65C-8CC1-1959-DA54-D57DE9E7AC14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05A9877B-94D4-E9BA-94A8-394D5886C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6BFC9FB2-F1D1-1BEE-0785-693F108C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439F811C-67EF-DE1B-C8B6-AD5FCE98E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C17DD96D-DDE7-4A0B-61E5-B162EB7E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62C7DAF-B04A-0CE8-F2DC-FC7BA8A9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64892D91-B3F7-2BCC-4B15-C6BD02D09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D00C00B-AADE-F1C2-63C7-66BC5DFF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0DD5B97C-6E94-13E6-9C1F-A9277AB4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A9D2C453-9732-423D-A672-6467593F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9EDD086B-8E8C-6BB7-80E7-7882146A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B3451FD9-1FAC-9390-B2C9-65A1F0AF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0B44BE-1F9E-20F6-AB9D-095EC0C8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AA99ADF-965E-5493-555C-80D5D788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79C94BA-F869-F707-930A-48459A64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DFDC73CD-B777-62F6-4005-0136582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9F29EBAF-072E-3EBF-63BD-78E1B288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312B8E-C84F-FA61-D817-5EA8ACC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DB602BEE-3D3E-0E43-4FCE-91A2ADD54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825981"/>
              </p:ext>
            </p:extLst>
          </p:nvPr>
        </p:nvGraphicFramePr>
        <p:xfrm>
          <a:off x="2738577" y="22247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5D2722B8-A72D-E910-1928-8B9FE46609ED}"/>
              </a:ext>
            </a:extLst>
          </p:cNvPr>
          <p:cNvSpPr txBox="1"/>
          <p:nvPr/>
        </p:nvSpPr>
        <p:spPr>
          <a:xfrm>
            <a:off x="2747813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C466A2D-5819-4A9D-F04D-3F770C1E78F1}"/>
              </a:ext>
            </a:extLst>
          </p:cNvPr>
          <p:cNvSpPr txBox="1"/>
          <p:nvPr/>
        </p:nvSpPr>
        <p:spPr>
          <a:xfrm>
            <a:off x="8146472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35FB5B-81DB-6D36-E099-0F27A6D6CD55}"/>
              </a:ext>
            </a:extLst>
          </p:cNvPr>
          <p:cNvSpPr txBox="1"/>
          <p:nvPr/>
        </p:nvSpPr>
        <p:spPr>
          <a:xfrm>
            <a:off x="1115292" y="2179780"/>
            <a:ext cx="185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1,-2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D15C3F6F-C81E-F590-3D29-0900C0FC8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749797"/>
              </p:ext>
            </p:extLst>
          </p:nvPr>
        </p:nvGraphicFramePr>
        <p:xfrm>
          <a:off x="2744580" y="272810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4" name="TextBox 123">
            <a:extLst>
              <a:ext uri="{FF2B5EF4-FFF2-40B4-BE49-F238E27FC236}">
                <a16:creationId xmlns:a16="http://schemas.microsoft.com/office/drawing/2014/main" id="{9705D192-D2D4-1C7F-9402-E16AAFDC48BE}"/>
              </a:ext>
            </a:extLst>
          </p:cNvPr>
          <p:cNvSpPr txBox="1"/>
          <p:nvPr/>
        </p:nvSpPr>
        <p:spPr>
          <a:xfrm>
            <a:off x="2753816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0017CC0-9EB9-22F7-3E8A-C96F2A70CF77}"/>
              </a:ext>
            </a:extLst>
          </p:cNvPr>
          <p:cNvSpPr txBox="1"/>
          <p:nvPr/>
        </p:nvSpPr>
        <p:spPr>
          <a:xfrm>
            <a:off x="8152475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D39CC1B-265E-7FEA-6A80-8C0DB9DE063C}"/>
              </a:ext>
            </a:extLst>
          </p:cNvPr>
          <p:cNvSpPr txBox="1"/>
          <p:nvPr/>
        </p:nvSpPr>
        <p:spPr>
          <a:xfrm>
            <a:off x="1121295" y="2683160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2,-4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2" name="AutoShape 35">
            <a:extLst>
              <a:ext uri="{FF2B5EF4-FFF2-40B4-BE49-F238E27FC236}">
                <a16:creationId xmlns:a16="http://schemas.microsoft.com/office/drawing/2014/main" id="{8F67981B-79CF-1893-B87C-466DFBB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175" y="3798212"/>
            <a:ext cx="5820825" cy="1346030"/>
          </a:xfrm>
          <a:prstGeom prst="wedgeRoundRectCallout">
            <a:avLst>
              <a:gd name="adj1" fmla="val 31117"/>
              <a:gd name="adj2" fmla="val 61356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Cool. The entire sequence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CA" altLang="en-US" sz="2400" i="0" dirty="0"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is 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determined by the initial two values 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US" altLang="en-US" sz="2400" i="0" dirty="0">
                <a:solidFill>
                  <a:srgbClr val="FFFFFF"/>
                </a:solidFill>
              </a:rPr>
              <a:t>.</a:t>
            </a:r>
          </a:p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What else is determined by two values?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D32D68-ABAB-D916-35BA-008877D3E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88893"/>
              </p:ext>
            </p:extLst>
          </p:nvPr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84127314-C802-60EA-4ACA-B23D19446CAD}"/>
              </a:ext>
            </a:extLst>
          </p:cNvPr>
          <p:cNvGrpSpPr/>
          <p:nvPr/>
        </p:nvGrpSpPr>
        <p:grpSpPr>
          <a:xfrm>
            <a:off x="533222" y="4538444"/>
            <a:ext cx="2905663" cy="2185268"/>
            <a:chOff x="533222" y="4538444"/>
            <a:chExt cx="2905663" cy="218526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8030660-EFDF-DAC5-5412-70A4F3C334C3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729249-4A6C-8F8C-0251-D496AB3094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7DD7FE9-D8A8-6986-8D7F-287E0F5A25DE}"/>
                </a:ext>
              </a:extLst>
            </p:cNvPr>
            <p:cNvGrpSpPr/>
            <p:nvPr/>
          </p:nvGrpSpPr>
          <p:grpSpPr>
            <a:xfrm>
              <a:off x="533222" y="5114636"/>
              <a:ext cx="2316198" cy="587766"/>
              <a:chOff x="1308110" y="5863754"/>
              <a:chExt cx="2316198" cy="5877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772F4B-D873-B925-BE65-FB85BC4A21DA}"/>
                  </a:ext>
                </a:extLst>
              </p:cNvPr>
              <p:cNvSpPr txBox="1"/>
              <p:nvPr/>
            </p:nvSpPr>
            <p:spPr>
              <a:xfrm>
                <a:off x="2099537" y="58637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0,1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5A6361B-D5F8-1EB0-4DD9-31D7A9192CF0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BC349A8-5558-02DD-A069-E0251F8C9ACF}"/>
                  </a:ext>
                </a:extLst>
              </p:cNvPr>
              <p:cNvSpPr txBox="1"/>
              <p:nvPr/>
            </p:nvSpPr>
            <p:spPr>
              <a:xfrm>
                <a:off x="1308110" y="5989855"/>
                <a:ext cx="117124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0,0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2CF9C8-A211-769F-5A05-BA73F0D8AF62}"/>
                </a:ext>
              </a:extLst>
            </p:cNvPr>
            <p:cNvGrpSpPr/>
            <p:nvPr/>
          </p:nvGrpSpPr>
          <p:grpSpPr>
            <a:xfrm>
              <a:off x="1567586" y="5755941"/>
              <a:ext cx="1524771" cy="461665"/>
              <a:chOff x="2099610" y="5744454"/>
              <a:chExt cx="1524771" cy="46166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F4655A-7A7D-B2E6-F679-7D9617FB6E22}"/>
                  </a:ext>
                </a:extLst>
              </p:cNvPr>
              <p:cNvSpPr txBox="1"/>
              <p:nvPr/>
            </p:nvSpPr>
            <p:spPr>
              <a:xfrm>
                <a:off x="2099610" y="57444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,-2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6CF636E-DCB3-8EDA-D099-73D8717D9BE9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338053-0028-D08E-0825-432C09EB3508}"/>
                </a:ext>
              </a:extLst>
            </p:cNvPr>
            <p:cNvGrpSpPr/>
            <p:nvPr/>
          </p:nvGrpSpPr>
          <p:grpSpPr>
            <a:xfrm>
              <a:off x="1441976" y="5582984"/>
              <a:ext cx="1950080" cy="1140728"/>
              <a:chOff x="1716029" y="5089048"/>
              <a:chExt cx="1950080" cy="114072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7D60AD-E8D1-7577-9295-3E8B1F7D2476}"/>
                  </a:ext>
                </a:extLst>
              </p:cNvPr>
              <p:cNvSpPr txBox="1"/>
              <p:nvPr/>
            </p:nvSpPr>
            <p:spPr>
              <a:xfrm>
                <a:off x="2141338" y="5768111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,-4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2BBA932-1C8F-23CD-6EA0-E02A8BDB0A96}"/>
                  </a:ext>
                </a:extLst>
              </p:cNvPr>
              <p:cNvSpPr/>
              <p:nvPr/>
            </p:nvSpPr>
            <p:spPr bwMode="auto">
              <a:xfrm>
                <a:off x="2220629" y="609177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5EABE71-DB44-432B-3EE5-29B0961DA3E1}"/>
                  </a:ext>
                </a:extLst>
              </p:cNvPr>
              <p:cNvSpPr/>
              <p:nvPr/>
            </p:nvSpPr>
            <p:spPr bwMode="auto">
              <a:xfrm>
                <a:off x="1716029" y="5089048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21" name="AutoShape 35">
            <a:extLst>
              <a:ext uri="{FF2B5EF4-FFF2-40B4-BE49-F238E27FC236}">
                <a16:creationId xmlns:a16="http://schemas.microsoft.com/office/drawing/2014/main" id="{417A07B1-0A80-ECC3-10E8-477EB070B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306" y="5315256"/>
            <a:ext cx="3733800" cy="579975"/>
          </a:xfrm>
          <a:prstGeom prst="wedgeRoundRectCallout">
            <a:avLst>
              <a:gd name="adj1" fmla="val 52638"/>
              <a:gd name="adj2" fmla="val 19950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Points</a:t>
            </a:r>
            <a:r>
              <a:rPr lang="en-US" altLang="en-US" sz="2400" i="0" dirty="0">
                <a:solidFill>
                  <a:srgbClr val="FFFFFF"/>
                </a:solidFill>
              </a:rPr>
              <a:t> 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in the plane!</a:t>
            </a:r>
          </a:p>
        </p:txBody>
      </p:sp>
      <p:sp>
        <p:nvSpPr>
          <p:cNvPr id="26" name="AutoShape 35">
            <a:extLst>
              <a:ext uri="{FF2B5EF4-FFF2-40B4-BE49-F238E27FC236}">
                <a16:creationId xmlns:a16="http://schemas.microsoft.com/office/drawing/2014/main" id="{D782948D-D06B-7228-537C-F92FE989E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53" y="5947261"/>
            <a:ext cx="3733800" cy="579975"/>
          </a:xfrm>
          <a:prstGeom prst="wedgeRoundRectCallout">
            <a:avLst>
              <a:gd name="adj1" fmla="val 52638"/>
              <a:gd name="adj2" fmla="val 19950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Vectors</a:t>
            </a:r>
            <a:r>
              <a:rPr lang="en-US" altLang="en-US" sz="2400" i="0" dirty="0">
                <a:solidFill>
                  <a:srgbClr val="FFFFFF"/>
                </a:solidFill>
              </a:rPr>
              <a:t> 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solidFill>
                  <a:srgbClr val="FFFFFF"/>
                </a:solidFill>
              </a:rPr>
              <a:t>in the plane!</a:t>
            </a:r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A04FACE2-2D35-6AD3-EE40-ACAD4DEEA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9E021A5-6FA5-2EA7-1E44-DB58F61D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A83D9E3-F1D4-E19C-A1F0-C7EB4CC67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897443"/>
              </p:ext>
            </p:extLst>
          </p:nvPr>
        </p:nvGraphicFramePr>
        <p:xfrm>
          <a:off x="2757049" y="3213172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140A27-1C7A-AFA3-1B40-63698F5AF5D2}"/>
              </a:ext>
            </a:extLst>
          </p:cNvPr>
          <p:cNvSpPr txBox="1"/>
          <p:nvPr/>
        </p:nvSpPr>
        <p:spPr>
          <a:xfrm>
            <a:off x="2766285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3A46D0-FF93-5BAA-B14B-DF76B666083A}"/>
              </a:ext>
            </a:extLst>
          </p:cNvPr>
          <p:cNvSpPr txBox="1"/>
          <p:nvPr/>
        </p:nvSpPr>
        <p:spPr>
          <a:xfrm>
            <a:off x="8164944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ACABD8-1A70-6989-6A21-FD5E489B1D3A}"/>
              </a:ext>
            </a:extLst>
          </p:cNvPr>
          <p:cNvSpPr txBox="1"/>
          <p:nvPr/>
        </p:nvSpPr>
        <p:spPr>
          <a:xfrm>
            <a:off x="1133764" y="3168227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0,0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810182-1B44-78DB-D6E7-665B99CC50AF}"/>
              </a:ext>
            </a:extLst>
          </p:cNvPr>
          <p:cNvSpPr txBox="1"/>
          <p:nvPr/>
        </p:nvSpPr>
        <p:spPr>
          <a:xfrm>
            <a:off x="3519050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67B357-BD5F-B979-26DA-D8B1F8A23826}"/>
              </a:ext>
            </a:extLst>
          </p:cNvPr>
          <p:cNvSpPr txBox="1"/>
          <p:nvPr/>
        </p:nvSpPr>
        <p:spPr>
          <a:xfrm>
            <a:off x="4290287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CA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7E9392-214B-C319-2C92-3FAFE68DA438}"/>
              </a:ext>
            </a:extLst>
          </p:cNvPr>
          <p:cNvSpPr txBox="1"/>
          <p:nvPr/>
        </p:nvSpPr>
        <p:spPr>
          <a:xfrm>
            <a:off x="5061524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CA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564A07-5BCA-5B67-1396-982796004763}"/>
              </a:ext>
            </a:extLst>
          </p:cNvPr>
          <p:cNvSpPr txBox="1"/>
          <p:nvPr/>
        </p:nvSpPr>
        <p:spPr>
          <a:xfrm>
            <a:off x="5832761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E89CE4-FDC0-2220-56B4-6FFF88C5D82C}"/>
              </a:ext>
            </a:extLst>
          </p:cNvPr>
          <p:cNvSpPr txBox="1"/>
          <p:nvPr/>
        </p:nvSpPr>
        <p:spPr>
          <a:xfrm>
            <a:off x="6603998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endParaRPr lang="en-CA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7A104E-1E4E-CEFB-8204-076BEA61C36C}"/>
              </a:ext>
            </a:extLst>
          </p:cNvPr>
          <p:cNvSpPr txBox="1"/>
          <p:nvPr/>
        </p:nvSpPr>
        <p:spPr>
          <a:xfrm>
            <a:off x="7375235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-11</a:t>
            </a:r>
            <a:endParaRPr lang="en-CA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5D40BE-9014-8529-A2B8-6223F395920C}"/>
              </a:ext>
            </a:extLst>
          </p:cNvPr>
          <p:cNvSpPr txBox="1"/>
          <p:nvPr/>
        </p:nvSpPr>
        <p:spPr>
          <a:xfrm>
            <a:off x="3525053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F8D8AF8-E939-2DFB-60C3-E495F1F9EB96}"/>
              </a:ext>
            </a:extLst>
          </p:cNvPr>
          <p:cNvSpPr txBox="1"/>
          <p:nvPr/>
        </p:nvSpPr>
        <p:spPr>
          <a:xfrm>
            <a:off x="4296290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F508B1-9AB4-ADB7-E1DB-3976962F0AD3}"/>
              </a:ext>
            </a:extLst>
          </p:cNvPr>
          <p:cNvSpPr txBox="1"/>
          <p:nvPr/>
        </p:nvSpPr>
        <p:spPr>
          <a:xfrm>
            <a:off x="5067527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-6</a:t>
            </a:r>
            <a:endParaRPr lang="en-CA" sz="24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E554EFC-6F65-8C77-E9B5-2437A6A0024C}"/>
              </a:ext>
            </a:extLst>
          </p:cNvPr>
          <p:cNvSpPr txBox="1"/>
          <p:nvPr/>
        </p:nvSpPr>
        <p:spPr>
          <a:xfrm>
            <a:off x="5838764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en-CA" sz="24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CE558F-CAEA-FFF7-A48A-8FEF0DD002B8}"/>
              </a:ext>
            </a:extLst>
          </p:cNvPr>
          <p:cNvSpPr txBox="1"/>
          <p:nvPr/>
        </p:nvSpPr>
        <p:spPr>
          <a:xfrm>
            <a:off x="6610001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-14</a:t>
            </a:r>
            <a:endParaRPr lang="en-CA" sz="2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D81C7CD-45E2-6E73-18B6-28ECD6E055B6}"/>
              </a:ext>
            </a:extLst>
          </p:cNvPr>
          <p:cNvSpPr txBox="1"/>
          <p:nvPr/>
        </p:nvSpPr>
        <p:spPr>
          <a:xfrm>
            <a:off x="7381238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-22</a:t>
            </a:r>
            <a:endParaRPr lang="en-CA" sz="2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BCE0F5-9F6E-9FED-F96F-BD44E48A4F45}"/>
              </a:ext>
            </a:extLst>
          </p:cNvPr>
          <p:cNvSpPr txBox="1"/>
          <p:nvPr/>
        </p:nvSpPr>
        <p:spPr>
          <a:xfrm>
            <a:off x="3537522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9A4FB18-EBCE-AA12-D4DC-03099E077CE8}"/>
              </a:ext>
            </a:extLst>
          </p:cNvPr>
          <p:cNvSpPr txBox="1"/>
          <p:nvPr/>
        </p:nvSpPr>
        <p:spPr>
          <a:xfrm>
            <a:off x="4308759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6EF179-7066-83BE-8970-1C198639AF1C}"/>
              </a:ext>
            </a:extLst>
          </p:cNvPr>
          <p:cNvSpPr txBox="1"/>
          <p:nvPr/>
        </p:nvSpPr>
        <p:spPr>
          <a:xfrm>
            <a:off x="5079996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EDC586F-2033-32A8-F431-7DC2CE092BF9}"/>
              </a:ext>
            </a:extLst>
          </p:cNvPr>
          <p:cNvSpPr txBox="1"/>
          <p:nvPr/>
        </p:nvSpPr>
        <p:spPr>
          <a:xfrm>
            <a:off x="5851233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78BAFA8-8DAB-01E5-283C-7EF655697D31}"/>
              </a:ext>
            </a:extLst>
          </p:cNvPr>
          <p:cNvSpPr txBox="1"/>
          <p:nvPr/>
        </p:nvSpPr>
        <p:spPr>
          <a:xfrm>
            <a:off x="6622470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5365A6-11C4-96BA-4BC0-DBD14B7FDC3C}"/>
              </a:ext>
            </a:extLst>
          </p:cNvPr>
          <p:cNvSpPr txBox="1"/>
          <p:nvPr/>
        </p:nvSpPr>
        <p:spPr>
          <a:xfrm>
            <a:off x="7393707" y="3168227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/>
          </a:p>
        </p:txBody>
      </p:sp>
      <p:sp>
        <p:nvSpPr>
          <p:cNvPr id="72" name="Line 61">
            <a:extLst>
              <a:ext uri="{FF2B5EF4-FFF2-40B4-BE49-F238E27FC236}">
                <a16:creationId xmlns:a16="http://schemas.microsoft.com/office/drawing/2014/main" id="{B4DC2FFB-C027-523A-B174-C3CFE25879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6" grpId="0" animBg="1"/>
      <p:bldP spid="27" grpId="0" animBg="1"/>
      <p:bldP spid="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81166"/>
              </p:ext>
            </p:extLst>
          </p:nvPr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6A6780F-9CBF-79D9-FFD8-3A3107243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079348"/>
              </p:ext>
            </p:extLst>
          </p:nvPr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B035216-D99E-9113-098F-E0653A4D04D7}"/>
              </a:ext>
            </a:extLst>
          </p:cNvPr>
          <p:cNvSpPr txBox="1"/>
          <p:nvPr/>
        </p:nvSpPr>
        <p:spPr>
          <a:xfrm>
            <a:off x="2741810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92" name="Group 29">
            <a:extLst>
              <a:ext uri="{FF2B5EF4-FFF2-40B4-BE49-F238E27FC236}">
                <a16:creationId xmlns:a16="http://schemas.microsoft.com/office/drawing/2014/main" id="{483DF65C-8CC1-1959-DA54-D57DE9E7AC14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05A9877B-94D4-E9BA-94A8-394D5886C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6BFC9FB2-F1D1-1BEE-0785-693F108C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439F811C-67EF-DE1B-C8B6-AD5FCE98E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C17DD96D-DDE7-4A0B-61E5-B162EB7E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62C7DAF-B04A-0CE8-F2DC-FC7BA8A9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64892D91-B3F7-2BCC-4B15-C6BD02D09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D00C00B-AADE-F1C2-63C7-66BC5DFF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0DD5B97C-6E94-13E6-9C1F-A9277AB4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A9D2C453-9732-423D-A672-6467593F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9EDD086B-8E8C-6BB7-80E7-7882146A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B3451FD9-1FAC-9390-B2C9-65A1F0AF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0B44BE-1F9E-20F6-AB9D-095EC0C8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AA99ADF-965E-5493-555C-80D5D788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79C94BA-F869-F707-930A-48459A64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DFDC73CD-B777-62F6-4005-0136582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9F29EBAF-072E-3EBF-63BD-78E1B288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312B8E-C84F-FA61-D817-5EA8ACC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DB602BEE-3D3E-0E43-4FCE-91A2ADD54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60839"/>
              </p:ext>
            </p:extLst>
          </p:nvPr>
        </p:nvGraphicFramePr>
        <p:xfrm>
          <a:off x="2738577" y="22247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5D2722B8-A72D-E910-1928-8B9FE46609ED}"/>
              </a:ext>
            </a:extLst>
          </p:cNvPr>
          <p:cNvSpPr txBox="1"/>
          <p:nvPr/>
        </p:nvSpPr>
        <p:spPr>
          <a:xfrm>
            <a:off x="2747813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D15C3F6F-C81E-F590-3D29-0900C0FC8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40820"/>
              </p:ext>
            </p:extLst>
          </p:nvPr>
        </p:nvGraphicFramePr>
        <p:xfrm>
          <a:off x="2746300" y="2728086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4" name="TextBox 123">
            <a:extLst>
              <a:ext uri="{FF2B5EF4-FFF2-40B4-BE49-F238E27FC236}">
                <a16:creationId xmlns:a16="http://schemas.microsoft.com/office/drawing/2014/main" id="{9705D192-D2D4-1C7F-9402-E16AAFDC48BE}"/>
              </a:ext>
            </a:extLst>
          </p:cNvPr>
          <p:cNvSpPr txBox="1"/>
          <p:nvPr/>
        </p:nvSpPr>
        <p:spPr>
          <a:xfrm>
            <a:off x="2753816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EF10D-E1E2-FD36-345B-543F014F5BC3}"/>
              </a:ext>
            </a:extLst>
          </p:cNvPr>
          <p:cNvSpPr txBox="1"/>
          <p:nvPr/>
        </p:nvSpPr>
        <p:spPr>
          <a:xfrm>
            <a:off x="3513047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5B8E8B-7015-02F0-F3D9-D899E16D3533}"/>
              </a:ext>
            </a:extLst>
          </p:cNvPr>
          <p:cNvSpPr txBox="1"/>
          <p:nvPr/>
        </p:nvSpPr>
        <p:spPr>
          <a:xfrm>
            <a:off x="4284284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E3108-5C73-4C7C-5425-DE17B804B811}"/>
              </a:ext>
            </a:extLst>
          </p:cNvPr>
          <p:cNvSpPr txBox="1"/>
          <p:nvPr/>
        </p:nvSpPr>
        <p:spPr>
          <a:xfrm>
            <a:off x="5055521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422465-2899-DCC3-773A-2E12E02BC1DB}"/>
              </a:ext>
            </a:extLst>
          </p:cNvPr>
          <p:cNvSpPr txBox="1"/>
          <p:nvPr/>
        </p:nvSpPr>
        <p:spPr>
          <a:xfrm>
            <a:off x="5826758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C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1834D-3F34-CA63-A69C-917C75F57EE3}"/>
              </a:ext>
            </a:extLst>
          </p:cNvPr>
          <p:cNvSpPr txBox="1"/>
          <p:nvPr/>
        </p:nvSpPr>
        <p:spPr>
          <a:xfrm>
            <a:off x="6597995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F08020-D48C-3051-A4AE-1CE00D635D6D}"/>
              </a:ext>
            </a:extLst>
          </p:cNvPr>
          <p:cNvSpPr txBox="1"/>
          <p:nvPr/>
        </p:nvSpPr>
        <p:spPr>
          <a:xfrm>
            <a:off x="7369232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endParaRPr lang="en-CA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E96B9-F07C-4DC9-968E-215A5471035A}"/>
              </a:ext>
            </a:extLst>
          </p:cNvPr>
          <p:cNvSpPr txBox="1"/>
          <p:nvPr/>
        </p:nvSpPr>
        <p:spPr>
          <a:xfrm>
            <a:off x="8140469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DDD5C-B61A-2209-3C88-539E7DFF4E51}"/>
              </a:ext>
            </a:extLst>
          </p:cNvPr>
          <p:cNvSpPr txBox="1"/>
          <p:nvPr/>
        </p:nvSpPr>
        <p:spPr>
          <a:xfrm>
            <a:off x="1109289" y="167640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0,1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BD52A69-EBD8-EF45-7B25-6B9DEACDBB69}"/>
              </a:ext>
            </a:extLst>
          </p:cNvPr>
          <p:cNvSpPr txBox="1"/>
          <p:nvPr/>
        </p:nvSpPr>
        <p:spPr>
          <a:xfrm>
            <a:off x="3519050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35FB5B-81DB-6D36-E099-0F27A6D6CD55}"/>
              </a:ext>
            </a:extLst>
          </p:cNvPr>
          <p:cNvSpPr txBox="1"/>
          <p:nvPr/>
        </p:nvSpPr>
        <p:spPr>
          <a:xfrm>
            <a:off x="1115292" y="2179780"/>
            <a:ext cx="185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1,-2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1B0CDA6-BBFF-0E1E-6A5B-CA49C485A1E0}"/>
              </a:ext>
            </a:extLst>
          </p:cNvPr>
          <p:cNvSpPr txBox="1"/>
          <p:nvPr/>
        </p:nvSpPr>
        <p:spPr>
          <a:xfrm>
            <a:off x="3525053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D39CC1B-265E-7FEA-6A80-8C0DB9DE063C}"/>
              </a:ext>
            </a:extLst>
          </p:cNvPr>
          <p:cNvSpPr txBox="1"/>
          <p:nvPr/>
        </p:nvSpPr>
        <p:spPr>
          <a:xfrm>
            <a:off x="1121295" y="2683160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2,-4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2" name="AutoShape 35">
            <a:extLst>
              <a:ext uri="{FF2B5EF4-FFF2-40B4-BE49-F238E27FC236}">
                <a16:creationId xmlns:a16="http://schemas.microsoft.com/office/drawing/2014/main" id="{8F67981B-79CF-1893-B87C-466DFBB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719" y="4573609"/>
            <a:ext cx="5297523" cy="2208191"/>
          </a:xfrm>
          <a:prstGeom prst="wedgeRoundRectCallout">
            <a:avLst>
              <a:gd name="adj1" fmla="val 31117"/>
              <a:gd name="adj2" fmla="val 61356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We can do “linear algebra” on vectors.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9DE14-437E-C13A-C81C-F7A8D1EF17EA}"/>
              </a:ext>
            </a:extLst>
          </p:cNvPr>
          <p:cNvSpPr txBox="1"/>
          <p:nvPr/>
        </p:nvSpPr>
        <p:spPr>
          <a:xfrm>
            <a:off x="4204112" y="5132416"/>
            <a:ext cx="3622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00FF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00FF"/>
                </a:solidFill>
                <a:sym typeface="Symbol" pitchFamily="18" charset="2"/>
              </a:rPr>
              <a:t>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,-2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00FF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,-4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i="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74A680E-3AAD-DAE3-B3EA-23DEAE3C426A}"/>
              </a:ext>
            </a:extLst>
          </p:cNvPr>
          <p:cNvGrpSpPr/>
          <p:nvPr/>
        </p:nvGrpSpPr>
        <p:grpSpPr>
          <a:xfrm>
            <a:off x="4213888" y="5611504"/>
            <a:ext cx="3622124" cy="955094"/>
            <a:chOff x="4213888" y="5060310"/>
            <a:chExt cx="3622124" cy="955094"/>
          </a:xfrm>
        </p:grpSpPr>
        <p:sp>
          <p:nvSpPr>
            <p:cNvPr id="9" name="Line 61">
              <a:extLst>
                <a:ext uri="{FF2B5EF4-FFF2-40B4-BE49-F238E27FC236}">
                  <a16:creationId xmlns:a16="http://schemas.microsoft.com/office/drawing/2014/main" id="{0041023D-04D2-D35E-80EA-01431A01F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3988" y="5089681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607466-4FF6-9D6A-B377-C0AB5A275DAD}"/>
                </a:ext>
              </a:extLst>
            </p:cNvPr>
            <p:cNvSpPr txBox="1"/>
            <p:nvPr/>
          </p:nvSpPr>
          <p:spPr>
            <a:xfrm>
              <a:off x="4213888" y="5060310"/>
              <a:ext cx="36221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altLang="en-US" sz="2400" i="0" dirty="0">
                  <a:solidFill>
                    <a:srgbClr val="FF00FF"/>
                  </a:solidFill>
                  <a:sym typeface="Symbol" pitchFamily="18" charset="2"/>
                </a:rPr>
                <a:t>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         </a:t>
              </a:r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i="0" dirty="0"/>
            </a:p>
          </p:txBody>
        </p:sp>
        <p:sp>
          <p:nvSpPr>
            <p:cNvPr id="36" name="Line 61">
              <a:extLst>
                <a:ext uri="{FF2B5EF4-FFF2-40B4-BE49-F238E27FC236}">
                  <a16:creationId xmlns:a16="http://schemas.microsoft.com/office/drawing/2014/main" id="{DB18A303-D613-715B-08C7-FEE98EEB8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0667" y="5077692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Line 61">
              <a:extLst>
                <a:ext uri="{FF2B5EF4-FFF2-40B4-BE49-F238E27FC236}">
                  <a16:creationId xmlns:a16="http://schemas.microsoft.com/office/drawing/2014/main" id="{53DFFD89-9D1C-2F24-15FB-937C1BCE3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0624" y="5538564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C73579-1F6B-FA07-7605-920CF1AF4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77098"/>
              </p:ext>
            </p:extLst>
          </p:nvPr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FE5D556-F477-DFB4-CC9D-FE3081731EEB}"/>
              </a:ext>
            </a:extLst>
          </p:cNvPr>
          <p:cNvGrpSpPr/>
          <p:nvPr/>
        </p:nvGrpSpPr>
        <p:grpSpPr>
          <a:xfrm>
            <a:off x="771885" y="4538444"/>
            <a:ext cx="2667000" cy="2185268"/>
            <a:chOff x="771885" y="4538444"/>
            <a:chExt cx="2667000" cy="218526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6FA8CA-C2EE-F498-9AF1-5B5D2363B252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D6312-52FD-5A1B-BDC8-E5C70C8E86F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E07652-790E-55CE-2292-D0F200569D53}"/>
                </a:ext>
              </a:extLst>
            </p:cNvPr>
            <p:cNvGrpSpPr/>
            <p:nvPr/>
          </p:nvGrpSpPr>
          <p:grpSpPr>
            <a:xfrm>
              <a:off x="1324649" y="5114636"/>
              <a:ext cx="1524771" cy="461665"/>
              <a:chOff x="2099537" y="5863754"/>
              <a:chExt cx="1524771" cy="4616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EC3502-2C44-AB97-A532-185C61D08C2B}"/>
                  </a:ext>
                </a:extLst>
              </p:cNvPr>
              <p:cNvSpPr txBox="1"/>
              <p:nvPr/>
            </p:nvSpPr>
            <p:spPr>
              <a:xfrm>
                <a:off x="2099537" y="58637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0,1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B7E80C1-C361-177D-2CDB-C7BED0EC268F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4E803F-E9EA-2E6B-8FEE-201C5C2FEA16}"/>
                </a:ext>
              </a:extLst>
            </p:cNvPr>
            <p:cNvGrpSpPr/>
            <p:nvPr/>
          </p:nvGrpSpPr>
          <p:grpSpPr>
            <a:xfrm>
              <a:off x="1567586" y="5755941"/>
              <a:ext cx="1524771" cy="461665"/>
              <a:chOff x="2099610" y="5744454"/>
              <a:chExt cx="1524771" cy="4616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150A94-C7D9-F7CA-5A37-39B32A133AF6}"/>
                  </a:ext>
                </a:extLst>
              </p:cNvPr>
              <p:cNvSpPr txBox="1"/>
              <p:nvPr/>
            </p:nvSpPr>
            <p:spPr>
              <a:xfrm>
                <a:off x="2099610" y="57444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,-2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94BD3CD-A566-8DBF-B75E-3E0561C189D0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B89E6C-EA50-E811-E5D5-983B54B17785}"/>
                </a:ext>
              </a:extLst>
            </p:cNvPr>
            <p:cNvGrpSpPr/>
            <p:nvPr/>
          </p:nvGrpSpPr>
          <p:grpSpPr>
            <a:xfrm>
              <a:off x="1867285" y="6262047"/>
              <a:ext cx="1524771" cy="461665"/>
              <a:chOff x="2141338" y="5768111"/>
              <a:chExt cx="1524771" cy="46166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9264F91-3001-F9A7-27E4-C1B8FE2266E7}"/>
                  </a:ext>
                </a:extLst>
              </p:cNvPr>
              <p:cNvSpPr txBox="1"/>
              <p:nvPr/>
            </p:nvSpPr>
            <p:spPr>
              <a:xfrm>
                <a:off x="2141338" y="5768111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,-4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F5F070D-5429-4D1B-F0BF-56424D588230}"/>
                  </a:ext>
                </a:extLst>
              </p:cNvPr>
              <p:cNvSpPr/>
              <p:nvPr/>
            </p:nvSpPr>
            <p:spPr bwMode="auto">
              <a:xfrm>
                <a:off x="2220629" y="609177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52" name="Line 61">
            <a:extLst>
              <a:ext uri="{FF2B5EF4-FFF2-40B4-BE49-F238E27FC236}">
                <a16:creationId xmlns:a16="http://schemas.microsoft.com/office/drawing/2014/main" id="{4993315B-9230-25A5-E907-A68A2F05E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8F28D9-A4DF-957B-D943-DECF11901E6B}"/>
              </a:ext>
            </a:extLst>
          </p:cNvPr>
          <p:cNvSpPr txBox="1"/>
          <p:nvPr/>
        </p:nvSpPr>
        <p:spPr>
          <a:xfrm>
            <a:off x="8146472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D635A7E-6F5B-76B9-3BD3-FC8D35FC5DC5}"/>
              </a:ext>
            </a:extLst>
          </p:cNvPr>
          <p:cNvSpPr txBox="1"/>
          <p:nvPr/>
        </p:nvSpPr>
        <p:spPr>
          <a:xfrm>
            <a:off x="8152475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C84124-8C23-0B0A-F94D-36D770510070}"/>
              </a:ext>
            </a:extLst>
          </p:cNvPr>
          <p:cNvSpPr txBox="1"/>
          <p:nvPr/>
        </p:nvSpPr>
        <p:spPr>
          <a:xfrm>
            <a:off x="4290287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CA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3A0BF0-4EBD-9F62-2DCB-82F9670328EE}"/>
              </a:ext>
            </a:extLst>
          </p:cNvPr>
          <p:cNvSpPr txBox="1"/>
          <p:nvPr/>
        </p:nvSpPr>
        <p:spPr>
          <a:xfrm>
            <a:off x="5061524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CA" sz="24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56F6E0F-8E75-1653-D434-49440CC0A941}"/>
              </a:ext>
            </a:extLst>
          </p:cNvPr>
          <p:cNvSpPr txBox="1"/>
          <p:nvPr/>
        </p:nvSpPr>
        <p:spPr>
          <a:xfrm>
            <a:off x="5832761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47C771-9716-5B53-2456-1402FBF4811E}"/>
              </a:ext>
            </a:extLst>
          </p:cNvPr>
          <p:cNvSpPr txBox="1"/>
          <p:nvPr/>
        </p:nvSpPr>
        <p:spPr>
          <a:xfrm>
            <a:off x="6603998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endParaRPr lang="en-CA" sz="2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708E8FA-4A9C-B4AB-57E5-6D169E26FB2C}"/>
              </a:ext>
            </a:extLst>
          </p:cNvPr>
          <p:cNvSpPr txBox="1"/>
          <p:nvPr/>
        </p:nvSpPr>
        <p:spPr>
          <a:xfrm>
            <a:off x="7375235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-11</a:t>
            </a:r>
            <a:endParaRPr lang="en-CA" sz="2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50C8F76-4F2E-0E7B-7B8D-30132A914CCB}"/>
              </a:ext>
            </a:extLst>
          </p:cNvPr>
          <p:cNvSpPr txBox="1"/>
          <p:nvPr/>
        </p:nvSpPr>
        <p:spPr>
          <a:xfrm>
            <a:off x="4296290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E54B171-DCE5-6CDC-1284-9ACFD67A16FF}"/>
              </a:ext>
            </a:extLst>
          </p:cNvPr>
          <p:cNvSpPr txBox="1"/>
          <p:nvPr/>
        </p:nvSpPr>
        <p:spPr>
          <a:xfrm>
            <a:off x="5067527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-6</a:t>
            </a:r>
            <a:endParaRPr lang="en-CA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FFDD1CD-1B23-235F-F4D3-D60A75B2E6A6}"/>
              </a:ext>
            </a:extLst>
          </p:cNvPr>
          <p:cNvSpPr txBox="1"/>
          <p:nvPr/>
        </p:nvSpPr>
        <p:spPr>
          <a:xfrm>
            <a:off x="5838764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en-CA" sz="24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5773A95-A912-DDF9-E59C-DB72B2062167}"/>
              </a:ext>
            </a:extLst>
          </p:cNvPr>
          <p:cNvSpPr txBox="1"/>
          <p:nvPr/>
        </p:nvSpPr>
        <p:spPr>
          <a:xfrm>
            <a:off x="6610001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-14</a:t>
            </a:r>
            <a:endParaRPr lang="en-CA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53FD52-54D4-A89B-B7F9-A866FAD5B7F1}"/>
              </a:ext>
            </a:extLst>
          </p:cNvPr>
          <p:cNvSpPr txBox="1"/>
          <p:nvPr/>
        </p:nvSpPr>
        <p:spPr>
          <a:xfrm>
            <a:off x="7381238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-22</a:t>
            </a:r>
            <a:endParaRPr lang="en-CA" sz="2400" dirty="0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85114D4-4180-2165-62C5-119E196D6395}"/>
              </a:ext>
            </a:extLst>
          </p:cNvPr>
          <p:cNvGrpSpPr/>
          <p:nvPr/>
        </p:nvGrpSpPr>
        <p:grpSpPr>
          <a:xfrm>
            <a:off x="601230" y="2184400"/>
            <a:ext cx="6626749" cy="1377648"/>
            <a:chOff x="601230" y="2184400"/>
            <a:chExt cx="6626749" cy="137764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E12F7E1-417F-19C5-827B-5CA45E2B51C7}"/>
                </a:ext>
              </a:extLst>
            </p:cNvPr>
            <p:cNvGrpSpPr/>
            <p:nvPr/>
          </p:nvGrpSpPr>
          <p:grpSpPr>
            <a:xfrm>
              <a:off x="3138809" y="2214788"/>
              <a:ext cx="979579" cy="662780"/>
              <a:chOff x="6231250" y="2228272"/>
              <a:chExt cx="979579" cy="66278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87D6F2A-9B1D-2EA1-C5EC-09F23C0149A6}"/>
                  </a:ext>
                </a:extLst>
              </p:cNvPr>
              <p:cNvGrpSpPr/>
              <p:nvPr/>
            </p:nvGrpSpPr>
            <p:grpSpPr>
              <a:xfrm>
                <a:off x="6678461" y="2228272"/>
                <a:ext cx="532368" cy="654849"/>
                <a:chOff x="6678461" y="2228272"/>
                <a:chExt cx="532368" cy="654849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B0A0E310-D497-20FD-939F-C4A2413944A9}"/>
                    </a:ext>
                  </a:extLst>
                </p:cNvPr>
                <p:cNvSpPr/>
                <p:nvPr/>
              </p:nvSpPr>
              <p:spPr bwMode="auto">
                <a:xfrm>
                  <a:off x="6753628" y="2228272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0C9C204A-D290-4818-F662-326D5B8C6CCB}"/>
                    </a:ext>
                  </a:extLst>
                </p:cNvPr>
                <p:cNvSpPr/>
                <p:nvPr/>
              </p:nvSpPr>
              <p:spPr bwMode="auto">
                <a:xfrm>
                  <a:off x="6678461" y="2554515"/>
                  <a:ext cx="226375" cy="328606"/>
                </a:xfrm>
                <a:custGeom>
                  <a:avLst/>
                  <a:gdLst>
                    <a:gd name="connsiteX0" fmla="*/ 104593 w 104593"/>
                    <a:gd name="connsiteY0" fmla="*/ 0 h 267063"/>
                    <a:gd name="connsiteX1" fmla="*/ 91 w 104593"/>
                    <a:gd name="connsiteY1" fmla="*/ 124823 h 267063"/>
                    <a:gd name="connsiteX2" fmla="*/ 90079 w 104593"/>
                    <a:gd name="connsiteY2" fmla="*/ 267063 h 267063"/>
                    <a:gd name="connsiteX0" fmla="*/ 104541 w 155939"/>
                    <a:gd name="connsiteY0" fmla="*/ 0 h 186215"/>
                    <a:gd name="connsiteX1" fmla="*/ 39 w 155939"/>
                    <a:gd name="connsiteY1" fmla="*/ 124823 h 186215"/>
                    <a:gd name="connsiteX2" fmla="*/ 155939 w 155939"/>
                    <a:gd name="connsiteY2" fmla="*/ 186215 h 186215"/>
                    <a:gd name="connsiteX0" fmla="*/ 99834 w 151232"/>
                    <a:gd name="connsiteY0" fmla="*/ 0 h 186215"/>
                    <a:gd name="connsiteX1" fmla="*/ 41 w 151232"/>
                    <a:gd name="connsiteY1" fmla="*/ 97103 h 186215"/>
                    <a:gd name="connsiteX2" fmla="*/ 151232 w 151232"/>
                    <a:gd name="connsiteY2" fmla="*/ 186215 h 186215"/>
                    <a:gd name="connsiteX0" fmla="*/ 100193 w 151591"/>
                    <a:gd name="connsiteY0" fmla="*/ 0 h 186215"/>
                    <a:gd name="connsiteX1" fmla="*/ 400 w 151591"/>
                    <a:gd name="connsiteY1" fmla="*/ 97103 h 186215"/>
                    <a:gd name="connsiteX2" fmla="*/ 151591 w 151591"/>
                    <a:gd name="connsiteY2" fmla="*/ 186215 h 186215"/>
                    <a:gd name="connsiteX0" fmla="*/ 99868 w 203442"/>
                    <a:gd name="connsiteY0" fmla="*/ 0 h 211077"/>
                    <a:gd name="connsiteX1" fmla="*/ 75 w 203442"/>
                    <a:gd name="connsiteY1" fmla="*/ 97103 h 211077"/>
                    <a:gd name="connsiteX2" fmla="*/ 203442 w 203442"/>
                    <a:gd name="connsiteY2" fmla="*/ 211077 h 2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442" h="211077">
                      <a:moveTo>
                        <a:pt x="99868" y="0"/>
                      </a:moveTo>
                      <a:cubicBezTo>
                        <a:pt x="48826" y="40156"/>
                        <a:pt x="2494" y="52592"/>
                        <a:pt x="75" y="97103"/>
                      </a:cubicBezTo>
                      <a:cubicBezTo>
                        <a:pt x="-2344" y="141614"/>
                        <a:pt x="53662" y="185311"/>
                        <a:pt x="203442" y="21107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BD3F897-EA9E-D2EB-CD7E-7C303F8340C1}"/>
                  </a:ext>
                </a:extLst>
              </p:cNvPr>
              <p:cNvSpPr txBox="1"/>
              <p:nvPr/>
            </p:nvSpPr>
            <p:spPr>
              <a:xfrm>
                <a:off x="6231250" y="2429387"/>
                <a:ext cx="5708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00FF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US" altLang="en-US" sz="2400" i="0" dirty="0">
                    <a:solidFill>
                      <a:srgbClr val="FF00FF"/>
                    </a:solidFill>
                    <a:sym typeface="Symbol" pitchFamily="18" charset="2"/>
                  </a:rPr>
                  <a:t></a:t>
                </a:r>
                <a:endParaRPr lang="en-CA" sz="2400" i="0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811C905-B4C7-A119-4058-0A4E172A2BC6}"/>
                </a:ext>
              </a:extLst>
            </p:cNvPr>
            <p:cNvSpPr txBox="1"/>
            <p:nvPr/>
          </p:nvSpPr>
          <p:spPr>
            <a:xfrm>
              <a:off x="4198438" y="3100383"/>
              <a:ext cx="27226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Everything doubles</a:t>
              </a:r>
              <a:endParaRPr lang="en-CA" sz="2400" i="0" dirty="0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756EA895-6A1D-C861-FF8E-9A7FF1892C41}"/>
                </a:ext>
              </a:extLst>
            </p:cNvPr>
            <p:cNvGrpSpPr/>
            <p:nvPr/>
          </p:nvGrpSpPr>
          <p:grpSpPr>
            <a:xfrm>
              <a:off x="6248400" y="2209800"/>
              <a:ext cx="979579" cy="662780"/>
              <a:chOff x="6231250" y="2228272"/>
              <a:chExt cx="979579" cy="662780"/>
            </a:xfrm>
          </p:grpSpPr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AE5B02A6-D4F0-D490-43DC-C895E1EFF9BD}"/>
                  </a:ext>
                </a:extLst>
              </p:cNvPr>
              <p:cNvGrpSpPr/>
              <p:nvPr/>
            </p:nvGrpSpPr>
            <p:grpSpPr>
              <a:xfrm>
                <a:off x="6678461" y="2228272"/>
                <a:ext cx="532368" cy="654849"/>
                <a:chOff x="6678461" y="2228272"/>
                <a:chExt cx="532368" cy="654849"/>
              </a:xfrm>
            </p:grpSpPr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2FDFEC55-7960-617B-D702-F8583E31C3D6}"/>
                    </a:ext>
                  </a:extLst>
                </p:cNvPr>
                <p:cNvSpPr/>
                <p:nvPr/>
              </p:nvSpPr>
              <p:spPr bwMode="auto">
                <a:xfrm>
                  <a:off x="6753628" y="2228272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F7F0A1FD-8AF6-7C25-1DCF-E5542ECDA5BE}"/>
                    </a:ext>
                  </a:extLst>
                </p:cNvPr>
                <p:cNvSpPr/>
                <p:nvPr/>
              </p:nvSpPr>
              <p:spPr bwMode="auto">
                <a:xfrm>
                  <a:off x="6678461" y="2554515"/>
                  <a:ext cx="226375" cy="328606"/>
                </a:xfrm>
                <a:custGeom>
                  <a:avLst/>
                  <a:gdLst>
                    <a:gd name="connsiteX0" fmla="*/ 104593 w 104593"/>
                    <a:gd name="connsiteY0" fmla="*/ 0 h 267063"/>
                    <a:gd name="connsiteX1" fmla="*/ 91 w 104593"/>
                    <a:gd name="connsiteY1" fmla="*/ 124823 h 267063"/>
                    <a:gd name="connsiteX2" fmla="*/ 90079 w 104593"/>
                    <a:gd name="connsiteY2" fmla="*/ 267063 h 267063"/>
                    <a:gd name="connsiteX0" fmla="*/ 104541 w 155939"/>
                    <a:gd name="connsiteY0" fmla="*/ 0 h 186215"/>
                    <a:gd name="connsiteX1" fmla="*/ 39 w 155939"/>
                    <a:gd name="connsiteY1" fmla="*/ 124823 h 186215"/>
                    <a:gd name="connsiteX2" fmla="*/ 155939 w 155939"/>
                    <a:gd name="connsiteY2" fmla="*/ 186215 h 186215"/>
                    <a:gd name="connsiteX0" fmla="*/ 99834 w 151232"/>
                    <a:gd name="connsiteY0" fmla="*/ 0 h 186215"/>
                    <a:gd name="connsiteX1" fmla="*/ 41 w 151232"/>
                    <a:gd name="connsiteY1" fmla="*/ 97103 h 186215"/>
                    <a:gd name="connsiteX2" fmla="*/ 151232 w 151232"/>
                    <a:gd name="connsiteY2" fmla="*/ 186215 h 186215"/>
                    <a:gd name="connsiteX0" fmla="*/ 100193 w 151591"/>
                    <a:gd name="connsiteY0" fmla="*/ 0 h 186215"/>
                    <a:gd name="connsiteX1" fmla="*/ 400 w 151591"/>
                    <a:gd name="connsiteY1" fmla="*/ 97103 h 186215"/>
                    <a:gd name="connsiteX2" fmla="*/ 151591 w 151591"/>
                    <a:gd name="connsiteY2" fmla="*/ 186215 h 186215"/>
                    <a:gd name="connsiteX0" fmla="*/ 99868 w 203442"/>
                    <a:gd name="connsiteY0" fmla="*/ 0 h 211077"/>
                    <a:gd name="connsiteX1" fmla="*/ 75 w 203442"/>
                    <a:gd name="connsiteY1" fmla="*/ 97103 h 211077"/>
                    <a:gd name="connsiteX2" fmla="*/ 203442 w 203442"/>
                    <a:gd name="connsiteY2" fmla="*/ 211077 h 211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442" h="211077">
                      <a:moveTo>
                        <a:pt x="99868" y="0"/>
                      </a:moveTo>
                      <a:cubicBezTo>
                        <a:pt x="48826" y="40156"/>
                        <a:pt x="2494" y="52592"/>
                        <a:pt x="75" y="97103"/>
                      </a:cubicBezTo>
                      <a:cubicBezTo>
                        <a:pt x="-2344" y="141614"/>
                        <a:pt x="53662" y="185311"/>
                        <a:pt x="203442" y="21107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8A1ED84B-7899-7960-EE69-44C4FD264EFB}"/>
                  </a:ext>
                </a:extLst>
              </p:cNvPr>
              <p:cNvSpPr txBox="1"/>
              <p:nvPr/>
            </p:nvSpPr>
            <p:spPr>
              <a:xfrm>
                <a:off x="6231250" y="2429387"/>
                <a:ext cx="5708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00FF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US" altLang="en-US" sz="2400" i="0" dirty="0">
                    <a:solidFill>
                      <a:srgbClr val="FF00FF"/>
                    </a:solidFill>
                    <a:sym typeface="Symbol" pitchFamily="18" charset="2"/>
                  </a:rPr>
                  <a:t></a:t>
                </a:r>
                <a:endParaRPr lang="en-CA" sz="2400" i="0" dirty="0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3E7E006B-A2F1-8561-41DE-A6CE06D78F0B}"/>
                </a:ext>
              </a:extLst>
            </p:cNvPr>
            <p:cNvGrpSpPr/>
            <p:nvPr/>
          </p:nvGrpSpPr>
          <p:grpSpPr>
            <a:xfrm>
              <a:off x="601230" y="2184400"/>
              <a:ext cx="1816583" cy="776125"/>
              <a:chOff x="601230" y="2184400"/>
              <a:chExt cx="1816583" cy="776125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6AB71A2-5B3B-0BA1-B0E7-D22E2CA4CD54}"/>
                  </a:ext>
                </a:extLst>
              </p:cNvPr>
              <p:cNvSpPr/>
              <p:nvPr/>
            </p:nvSpPr>
            <p:spPr bwMode="auto">
              <a:xfrm>
                <a:off x="1121042" y="2184400"/>
                <a:ext cx="1296771" cy="494638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2FF4835-3B90-8025-B40F-CD36A316725C}"/>
                  </a:ext>
                </a:extLst>
              </p:cNvPr>
              <p:cNvSpPr txBox="1"/>
              <p:nvPr/>
            </p:nvSpPr>
            <p:spPr>
              <a:xfrm>
                <a:off x="601230" y="2480981"/>
                <a:ext cx="574198" cy="479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00FF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US" altLang="en-US" sz="2400" i="0" dirty="0">
                    <a:solidFill>
                      <a:srgbClr val="FF00FF"/>
                    </a:solidFill>
                    <a:sym typeface="Symbol" pitchFamily="18" charset="2"/>
                  </a:rPr>
                  <a:t></a:t>
                </a:r>
                <a:endParaRPr lang="en-CA" sz="2400" i="0" dirty="0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0107A002-E33D-D08F-3E90-BC6D848BB820}"/>
                  </a:ext>
                </a:extLst>
              </p:cNvPr>
              <p:cNvSpPr/>
              <p:nvPr/>
            </p:nvSpPr>
            <p:spPr bwMode="auto">
              <a:xfrm>
                <a:off x="1068150" y="2554937"/>
                <a:ext cx="226375" cy="328606"/>
              </a:xfrm>
              <a:custGeom>
                <a:avLst/>
                <a:gdLst>
                  <a:gd name="connsiteX0" fmla="*/ 104593 w 104593"/>
                  <a:gd name="connsiteY0" fmla="*/ 0 h 267063"/>
                  <a:gd name="connsiteX1" fmla="*/ 91 w 104593"/>
                  <a:gd name="connsiteY1" fmla="*/ 124823 h 267063"/>
                  <a:gd name="connsiteX2" fmla="*/ 90079 w 104593"/>
                  <a:gd name="connsiteY2" fmla="*/ 267063 h 267063"/>
                  <a:gd name="connsiteX0" fmla="*/ 104541 w 155939"/>
                  <a:gd name="connsiteY0" fmla="*/ 0 h 186215"/>
                  <a:gd name="connsiteX1" fmla="*/ 39 w 155939"/>
                  <a:gd name="connsiteY1" fmla="*/ 124823 h 186215"/>
                  <a:gd name="connsiteX2" fmla="*/ 155939 w 155939"/>
                  <a:gd name="connsiteY2" fmla="*/ 186215 h 186215"/>
                  <a:gd name="connsiteX0" fmla="*/ 99834 w 151232"/>
                  <a:gd name="connsiteY0" fmla="*/ 0 h 186215"/>
                  <a:gd name="connsiteX1" fmla="*/ 41 w 151232"/>
                  <a:gd name="connsiteY1" fmla="*/ 97103 h 186215"/>
                  <a:gd name="connsiteX2" fmla="*/ 151232 w 151232"/>
                  <a:gd name="connsiteY2" fmla="*/ 186215 h 186215"/>
                  <a:gd name="connsiteX0" fmla="*/ 100193 w 151591"/>
                  <a:gd name="connsiteY0" fmla="*/ 0 h 186215"/>
                  <a:gd name="connsiteX1" fmla="*/ 400 w 151591"/>
                  <a:gd name="connsiteY1" fmla="*/ 97103 h 186215"/>
                  <a:gd name="connsiteX2" fmla="*/ 151591 w 151591"/>
                  <a:gd name="connsiteY2" fmla="*/ 186215 h 186215"/>
                  <a:gd name="connsiteX0" fmla="*/ 99868 w 203442"/>
                  <a:gd name="connsiteY0" fmla="*/ 0 h 211077"/>
                  <a:gd name="connsiteX1" fmla="*/ 75 w 203442"/>
                  <a:gd name="connsiteY1" fmla="*/ 97103 h 211077"/>
                  <a:gd name="connsiteX2" fmla="*/ 203442 w 203442"/>
                  <a:gd name="connsiteY2" fmla="*/ 211077 h 211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442" h="211077">
                    <a:moveTo>
                      <a:pt x="99868" y="0"/>
                    </a:moveTo>
                    <a:cubicBezTo>
                      <a:pt x="48826" y="40156"/>
                      <a:pt x="2494" y="52592"/>
                      <a:pt x="75" y="97103"/>
                    </a:cubicBezTo>
                    <a:cubicBezTo>
                      <a:pt x="-2344" y="141614"/>
                      <a:pt x="53662" y="185311"/>
                      <a:pt x="203442" y="211077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155" name="Line 61">
            <a:extLst>
              <a:ext uri="{FF2B5EF4-FFF2-40B4-BE49-F238E27FC236}">
                <a16:creationId xmlns:a16="http://schemas.microsoft.com/office/drawing/2014/main" id="{AEE7F8CD-A3AF-3C5E-5BA9-C89706BC3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615950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56" name="Line 61">
            <a:extLst>
              <a:ext uri="{FF2B5EF4-FFF2-40B4-BE49-F238E27FC236}">
                <a16:creationId xmlns:a16="http://schemas.microsoft.com/office/drawing/2014/main" id="{DBBC7CAD-BE7F-0256-CC42-CB9EDD9DE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D6A6780F-9CBF-79D9-FFD8-3A310724366F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EB035216-D99E-9113-098F-E0653A4D04D7}"/>
              </a:ext>
            </a:extLst>
          </p:cNvPr>
          <p:cNvSpPr txBox="1"/>
          <p:nvPr/>
        </p:nvSpPr>
        <p:spPr>
          <a:xfrm>
            <a:off x="2741810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92" name="Group 29">
            <a:extLst>
              <a:ext uri="{FF2B5EF4-FFF2-40B4-BE49-F238E27FC236}">
                <a16:creationId xmlns:a16="http://schemas.microsoft.com/office/drawing/2014/main" id="{483DF65C-8CC1-1959-DA54-D57DE9E7AC14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05A9877B-94D4-E9BA-94A8-394D5886C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6BFC9FB2-F1D1-1BEE-0785-693F108C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439F811C-67EF-DE1B-C8B6-AD5FCE98E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C17DD96D-DDE7-4A0B-61E5-B162EB7EB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62C7DAF-B04A-0CE8-F2DC-FC7BA8A9B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64892D91-B3F7-2BCC-4B15-C6BD02D09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AD00C00B-AADE-F1C2-63C7-66BC5DFF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0DD5B97C-6E94-13E6-9C1F-A9277AB4E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A9D2C453-9732-423D-A672-6467593F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9EDD086B-8E8C-6BB7-80E7-7882146A3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B3451FD9-1FAC-9390-B2C9-65A1F0AF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BF0B44BE-1F9E-20F6-AB9D-095EC0C8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AA99ADF-965E-5493-555C-80D5D7880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43">
              <a:extLst>
                <a:ext uri="{FF2B5EF4-FFF2-40B4-BE49-F238E27FC236}">
                  <a16:creationId xmlns:a16="http://schemas.microsoft.com/office/drawing/2014/main" id="{D79C94BA-F869-F707-930A-48459A64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DFDC73CD-B777-62F6-4005-0136582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9F29EBAF-072E-3EBF-63BD-78E1B2881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FE312B8E-C84F-FA61-D817-5EA8ACC74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graphicFrame>
        <p:nvGraphicFramePr>
          <p:cNvPr id="113" name="Table 112">
            <a:extLst>
              <a:ext uri="{FF2B5EF4-FFF2-40B4-BE49-F238E27FC236}">
                <a16:creationId xmlns:a16="http://schemas.microsoft.com/office/drawing/2014/main" id="{DB602BEE-3D3E-0E43-4FCE-91A2ADD5410C}"/>
              </a:ext>
            </a:extLst>
          </p:cNvPr>
          <p:cNvGraphicFramePr>
            <a:graphicFrameLocks noGrp="1"/>
          </p:cNvGraphicFramePr>
          <p:nvPr/>
        </p:nvGraphicFramePr>
        <p:xfrm>
          <a:off x="2738577" y="22247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14" name="TextBox 113">
            <a:extLst>
              <a:ext uri="{FF2B5EF4-FFF2-40B4-BE49-F238E27FC236}">
                <a16:creationId xmlns:a16="http://schemas.microsoft.com/office/drawing/2014/main" id="{5D2722B8-A72D-E910-1928-8B9FE46609ED}"/>
              </a:ext>
            </a:extLst>
          </p:cNvPr>
          <p:cNvSpPr txBox="1"/>
          <p:nvPr/>
        </p:nvSpPr>
        <p:spPr>
          <a:xfrm>
            <a:off x="2747813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graphicFrame>
        <p:nvGraphicFramePr>
          <p:cNvPr id="123" name="Table 122">
            <a:extLst>
              <a:ext uri="{FF2B5EF4-FFF2-40B4-BE49-F238E27FC236}">
                <a16:creationId xmlns:a16="http://schemas.microsoft.com/office/drawing/2014/main" id="{D15C3F6F-C81E-F590-3D29-0900C0FC8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986422"/>
              </p:ext>
            </p:extLst>
          </p:nvPr>
        </p:nvGraphicFramePr>
        <p:xfrm>
          <a:off x="2746300" y="2728086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4" name="TextBox 123">
            <a:extLst>
              <a:ext uri="{FF2B5EF4-FFF2-40B4-BE49-F238E27FC236}">
                <a16:creationId xmlns:a16="http://schemas.microsoft.com/office/drawing/2014/main" id="{9705D192-D2D4-1C7F-9402-E16AAFDC48BE}"/>
              </a:ext>
            </a:extLst>
          </p:cNvPr>
          <p:cNvSpPr txBox="1"/>
          <p:nvPr/>
        </p:nvSpPr>
        <p:spPr>
          <a:xfrm>
            <a:off x="2753816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BEF10D-E1E2-FD36-345B-543F014F5BC3}"/>
              </a:ext>
            </a:extLst>
          </p:cNvPr>
          <p:cNvSpPr txBox="1"/>
          <p:nvPr/>
        </p:nvSpPr>
        <p:spPr>
          <a:xfrm>
            <a:off x="3513047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5B8E8B-7015-02F0-F3D9-D899E16D3533}"/>
              </a:ext>
            </a:extLst>
          </p:cNvPr>
          <p:cNvSpPr txBox="1"/>
          <p:nvPr/>
        </p:nvSpPr>
        <p:spPr>
          <a:xfrm>
            <a:off x="4284284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7DE3108-5C73-4C7C-5425-DE17B804B811}"/>
              </a:ext>
            </a:extLst>
          </p:cNvPr>
          <p:cNvSpPr txBox="1"/>
          <p:nvPr/>
        </p:nvSpPr>
        <p:spPr>
          <a:xfrm>
            <a:off x="5055521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422465-2899-DCC3-773A-2E12E02BC1DB}"/>
              </a:ext>
            </a:extLst>
          </p:cNvPr>
          <p:cNvSpPr txBox="1"/>
          <p:nvPr/>
        </p:nvSpPr>
        <p:spPr>
          <a:xfrm>
            <a:off x="5826758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endParaRPr lang="en-CA" sz="24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F1834D-3F34-CA63-A69C-917C75F57EE3}"/>
              </a:ext>
            </a:extLst>
          </p:cNvPr>
          <p:cNvSpPr txBox="1"/>
          <p:nvPr/>
        </p:nvSpPr>
        <p:spPr>
          <a:xfrm>
            <a:off x="6597995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F08020-D48C-3051-A4AE-1CE00D635D6D}"/>
              </a:ext>
            </a:extLst>
          </p:cNvPr>
          <p:cNvSpPr txBox="1"/>
          <p:nvPr/>
        </p:nvSpPr>
        <p:spPr>
          <a:xfrm>
            <a:off x="7369232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8</a:t>
            </a:r>
            <a:endParaRPr lang="en-CA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EE96B9-F07C-4DC9-968E-215A5471035A}"/>
              </a:ext>
            </a:extLst>
          </p:cNvPr>
          <p:cNvSpPr txBox="1"/>
          <p:nvPr/>
        </p:nvSpPr>
        <p:spPr>
          <a:xfrm>
            <a:off x="8140469" y="16764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8DDD5C-B61A-2209-3C88-539E7DFF4E51}"/>
              </a:ext>
            </a:extLst>
          </p:cNvPr>
          <p:cNvSpPr txBox="1"/>
          <p:nvPr/>
        </p:nvSpPr>
        <p:spPr>
          <a:xfrm>
            <a:off x="1109289" y="167640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0,1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1094318" y="1143000"/>
            <a:ext cx="1997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,a</a:t>
            </a:r>
            <a:r>
              <a:rPr lang="en-CA" altLang="en-US" sz="2400" i="0" baseline="-2500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l-GR" altLang="en-US" sz="2400" i="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C35FB5B-81DB-6D36-E099-0F27A6D6CD55}"/>
              </a:ext>
            </a:extLst>
          </p:cNvPr>
          <p:cNvSpPr txBox="1"/>
          <p:nvPr/>
        </p:nvSpPr>
        <p:spPr>
          <a:xfrm>
            <a:off x="1115292" y="2179780"/>
            <a:ext cx="1856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1,-2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2" name="AutoShape 35">
            <a:extLst>
              <a:ext uri="{FF2B5EF4-FFF2-40B4-BE49-F238E27FC236}">
                <a16:creationId xmlns:a16="http://schemas.microsoft.com/office/drawing/2014/main" id="{8F67981B-79CF-1893-B87C-466DFBB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719" y="4573609"/>
            <a:ext cx="5297523" cy="2208191"/>
          </a:xfrm>
          <a:prstGeom prst="wedgeRoundRectCallout">
            <a:avLst>
              <a:gd name="adj1" fmla="val 31117"/>
              <a:gd name="adj2" fmla="val 61356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We can do “linear algebra” on vectors.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sp>
        <p:nvSpPr>
          <p:cNvPr id="9" name="Line 61">
            <a:extLst>
              <a:ext uri="{FF2B5EF4-FFF2-40B4-BE49-F238E27FC236}">
                <a16:creationId xmlns:a16="http://schemas.microsoft.com/office/drawing/2014/main" id="{0041023D-04D2-D35E-80EA-01431A01F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1067" y="562864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BC73579-1F6B-FA07-7605-920CF1AF434D}"/>
              </a:ext>
            </a:extLst>
          </p:cNvPr>
          <p:cNvGraphicFramePr>
            <a:graphicFrameLocks noGrp="1"/>
          </p:cNvGraphicFramePr>
          <p:nvPr/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FE5D556-F477-DFB4-CC9D-FE3081731EEB}"/>
              </a:ext>
            </a:extLst>
          </p:cNvPr>
          <p:cNvGrpSpPr/>
          <p:nvPr/>
        </p:nvGrpSpPr>
        <p:grpSpPr>
          <a:xfrm>
            <a:off x="771885" y="4538444"/>
            <a:ext cx="2667000" cy="2185268"/>
            <a:chOff x="771885" y="4538444"/>
            <a:chExt cx="2667000" cy="218526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6FA8CA-C2EE-F498-9AF1-5B5D2363B252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6D6312-52FD-5A1B-BDC8-E5C70C8E86F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E07652-790E-55CE-2292-D0F200569D53}"/>
                </a:ext>
              </a:extLst>
            </p:cNvPr>
            <p:cNvGrpSpPr/>
            <p:nvPr/>
          </p:nvGrpSpPr>
          <p:grpSpPr>
            <a:xfrm>
              <a:off x="1324649" y="5114636"/>
              <a:ext cx="1524771" cy="461665"/>
              <a:chOff x="2099537" y="5863754"/>
              <a:chExt cx="1524771" cy="4616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FEC3502-2C44-AB97-A532-185C61D08C2B}"/>
                  </a:ext>
                </a:extLst>
              </p:cNvPr>
              <p:cNvSpPr txBox="1"/>
              <p:nvPr/>
            </p:nvSpPr>
            <p:spPr>
              <a:xfrm>
                <a:off x="2099537" y="58637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0,1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B7E80C1-C361-177D-2CDB-C7BED0EC268F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4E803F-E9EA-2E6B-8FEE-201C5C2FEA16}"/>
                </a:ext>
              </a:extLst>
            </p:cNvPr>
            <p:cNvGrpSpPr/>
            <p:nvPr/>
          </p:nvGrpSpPr>
          <p:grpSpPr>
            <a:xfrm>
              <a:off x="1567586" y="5755941"/>
              <a:ext cx="1524771" cy="461665"/>
              <a:chOff x="2099610" y="5744454"/>
              <a:chExt cx="1524771" cy="4616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1150A94-C7D9-F7CA-5A37-39B32A133AF6}"/>
                  </a:ext>
                </a:extLst>
              </p:cNvPr>
              <p:cNvSpPr txBox="1"/>
              <p:nvPr/>
            </p:nvSpPr>
            <p:spPr>
              <a:xfrm>
                <a:off x="2099610" y="5744454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,-2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94BD3CD-A566-8DBF-B75E-3E0561C189D0}"/>
                  </a:ext>
                </a:extLst>
              </p:cNvPr>
              <p:cNvSpPr/>
              <p:nvPr/>
            </p:nvSpPr>
            <p:spPr bwMode="auto">
              <a:xfrm>
                <a:off x="2220629" y="607721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B89E6C-EA50-E811-E5D5-983B54B17785}"/>
                </a:ext>
              </a:extLst>
            </p:cNvPr>
            <p:cNvGrpSpPr/>
            <p:nvPr/>
          </p:nvGrpSpPr>
          <p:grpSpPr>
            <a:xfrm>
              <a:off x="1867285" y="6262047"/>
              <a:ext cx="1524771" cy="461665"/>
              <a:chOff x="2141338" y="5768111"/>
              <a:chExt cx="1524771" cy="461665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9264F91-3001-F9A7-27E4-C1B8FE2266E7}"/>
                  </a:ext>
                </a:extLst>
              </p:cNvPr>
              <p:cNvSpPr txBox="1"/>
              <p:nvPr/>
            </p:nvSpPr>
            <p:spPr>
              <a:xfrm>
                <a:off x="2141338" y="5768111"/>
                <a:ext cx="152477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</a:t>
                </a:r>
                <a:r>
                  <a:rPr lang="en-CA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,-4</a:t>
                </a:r>
                <a:r>
                  <a:rPr lang="el-GR" altLang="en-US" sz="2400" i="0" dirty="0">
                    <a:solidFill>
                      <a:srgbClr val="92D05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</a:t>
                </a:r>
                <a:endParaRPr lang="en-CA" sz="2400" i="0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F5F070D-5429-4D1B-F0BF-56424D588230}"/>
                  </a:ext>
                </a:extLst>
              </p:cNvPr>
              <p:cNvSpPr/>
              <p:nvPr/>
            </p:nvSpPr>
            <p:spPr bwMode="auto">
              <a:xfrm>
                <a:off x="2220629" y="6091779"/>
                <a:ext cx="76200" cy="76200"/>
              </a:xfrm>
              <a:prstGeom prst="ellipse">
                <a:avLst/>
              </a:prstGeom>
              <a:solidFill>
                <a:srgbClr val="95F42C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52" name="Line 61">
            <a:extLst>
              <a:ext uri="{FF2B5EF4-FFF2-40B4-BE49-F238E27FC236}">
                <a16:creationId xmlns:a16="http://schemas.microsoft.com/office/drawing/2014/main" id="{4993315B-9230-25A5-E907-A68A2F05EF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03867C-D7F7-3836-7B96-DF42897C3B20}"/>
              </a:ext>
            </a:extLst>
          </p:cNvPr>
          <p:cNvGrpSpPr/>
          <p:nvPr/>
        </p:nvGrpSpPr>
        <p:grpSpPr>
          <a:xfrm>
            <a:off x="4204112" y="5132416"/>
            <a:ext cx="3631900" cy="1344584"/>
            <a:chOff x="4204112" y="5132416"/>
            <a:chExt cx="3631900" cy="134458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49DE14-437E-C13A-C81C-F7A8D1EF17EA}"/>
                </a:ext>
              </a:extLst>
            </p:cNvPr>
            <p:cNvSpPr txBox="1"/>
            <p:nvPr/>
          </p:nvSpPr>
          <p:spPr>
            <a:xfrm>
              <a:off x="4204112" y="5132416"/>
              <a:ext cx="36221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+ 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,-4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,-3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i="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607466-4FF6-9D6A-B377-C0AB5A275DAD}"/>
                </a:ext>
              </a:extLst>
            </p:cNvPr>
            <p:cNvSpPr txBox="1"/>
            <p:nvPr/>
          </p:nvSpPr>
          <p:spPr>
            <a:xfrm>
              <a:off x="4213888" y="5611504"/>
              <a:ext cx="36221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        +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         </a:t>
              </a:r>
              <a:r>
                <a:rPr lang="en-CA" altLang="en-US" sz="2400" i="0" dirty="0">
                  <a:solidFill>
                    <a:srgbClr val="FF00FF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r>
                <a:rPr lang="en-CA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i="0" dirty="0"/>
            </a:p>
          </p:txBody>
        </p:sp>
        <p:sp>
          <p:nvSpPr>
            <p:cNvPr id="36" name="Line 61">
              <a:extLst>
                <a:ext uri="{FF2B5EF4-FFF2-40B4-BE49-F238E27FC236}">
                  <a16:creationId xmlns:a16="http://schemas.microsoft.com/office/drawing/2014/main" id="{DB18A303-D613-715B-08C7-FEE98EEB86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4000" y="5539288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Line 61">
              <a:extLst>
                <a:ext uri="{FF2B5EF4-FFF2-40B4-BE49-F238E27FC236}">
                  <a16:creationId xmlns:a16="http://schemas.microsoft.com/office/drawing/2014/main" id="{53DFFD89-9D1C-2F24-15FB-937C1BCE3E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3957" y="6000160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" name="Line 61">
              <a:extLst>
                <a:ext uri="{FF2B5EF4-FFF2-40B4-BE49-F238E27FC236}">
                  <a16:creationId xmlns:a16="http://schemas.microsoft.com/office/drawing/2014/main" id="{150B61FC-AF3C-6CE8-BDD5-ADD797BFA7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0" y="5661855"/>
              <a:ext cx="1" cy="257035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4" name="Line 61">
              <a:extLst>
                <a:ext uri="{FF2B5EF4-FFF2-40B4-BE49-F238E27FC236}">
                  <a16:creationId xmlns:a16="http://schemas.microsoft.com/office/drawing/2014/main" id="{091AFC24-0650-DC95-3C10-F007FBFEB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73554" y="6191256"/>
              <a:ext cx="1" cy="257035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5" name="Line 61">
              <a:extLst>
                <a:ext uri="{FF2B5EF4-FFF2-40B4-BE49-F238E27FC236}">
                  <a16:creationId xmlns:a16="http://schemas.microsoft.com/office/drawing/2014/main" id="{2ECD743C-4860-0CA3-A6D5-8F1654F49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5533104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Line 61">
              <a:extLst>
                <a:ext uri="{FF2B5EF4-FFF2-40B4-BE49-F238E27FC236}">
                  <a16:creationId xmlns:a16="http://schemas.microsoft.com/office/drawing/2014/main" id="{BCBF23E8-F58C-8C67-7644-1464B42483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54557" y="5993976"/>
              <a:ext cx="231533" cy="476840"/>
            </a:xfrm>
            <a:prstGeom prst="line">
              <a:avLst/>
            </a:prstGeom>
            <a:noFill/>
            <a:ln w="12700">
              <a:solidFill>
                <a:srgbClr val="95F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C19050-25DD-6AFE-2C04-1A31CC469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138550"/>
              </p:ext>
            </p:extLst>
          </p:nvPr>
        </p:nvGraphicFramePr>
        <p:xfrm>
          <a:off x="2757845" y="3195141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C9D8D35-7B57-5080-10DA-F78D4847345D}"/>
              </a:ext>
            </a:extLst>
          </p:cNvPr>
          <p:cNvSpPr txBox="1"/>
          <p:nvPr/>
        </p:nvSpPr>
        <p:spPr>
          <a:xfrm>
            <a:off x="2765361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9A19E-449A-0CBA-B9A9-0823C674EEFB}"/>
              </a:ext>
            </a:extLst>
          </p:cNvPr>
          <p:cNvSpPr txBox="1"/>
          <p:nvPr/>
        </p:nvSpPr>
        <p:spPr>
          <a:xfrm>
            <a:off x="3536598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2535B1-D55F-FEDB-0C57-BFA2A79D6755}"/>
              </a:ext>
            </a:extLst>
          </p:cNvPr>
          <p:cNvSpPr txBox="1"/>
          <p:nvPr/>
        </p:nvSpPr>
        <p:spPr>
          <a:xfrm>
            <a:off x="4307835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CA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6DE9A-24F6-5B0E-5096-B0BD863D06F6}"/>
              </a:ext>
            </a:extLst>
          </p:cNvPr>
          <p:cNvSpPr txBox="1"/>
          <p:nvPr/>
        </p:nvSpPr>
        <p:spPr>
          <a:xfrm>
            <a:off x="5079072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EF1D04-4300-D634-0F91-1E0649391FD4}"/>
              </a:ext>
            </a:extLst>
          </p:cNvPr>
          <p:cNvSpPr txBox="1"/>
          <p:nvPr/>
        </p:nvSpPr>
        <p:spPr>
          <a:xfrm>
            <a:off x="5850309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-5</a:t>
            </a:r>
            <a:endParaRPr lang="en-CA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16004B-7D4F-D889-720C-1B1A7082653C}"/>
              </a:ext>
            </a:extLst>
          </p:cNvPr>
          <p:cNvSpPr txBox="1"/>
          <p:nvPr/>
        </p:nvSpPr>
        <p:spPr>
          <a:xfrm>
            <a:off x="6621546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-9</a:t>
            </a:r>
            <a:endParaRPr lang="en-CA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A20236-1ABE-DCA0-27A5-17C1C1DB5E23}"/>
              </a:ext>
            </a:extLst>
          </p:cNvPr>
          <p:cNvSpPr txBox="1"/>
          <p:nvPr/>
        </p:nvSpPr>
        <p:spPr>
          <a:xfrm>
            <a:off x="7392783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-14</a:t>
            </a:r>
            <a:endParaRPr lang="en-C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12C297-733C-F8E8-F5F3-0D5784A3D2CE}"/>
              </a:ext>
            </a:extLst>
          </p:cNvPr>
          <p:cNvSpPr txBox="1"/>
          <p:nvPr/>
        </p:nvSpPr>
        <p:spPr>
          <a:xfrm>
            <a:off x="8164020" y="3150215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D4561D-FBBF-CEA3-2900-0726C2EB5BC0}"/>
              </a:ext>
            </a:extLst>
          </p:cNvPr>
          <p:cNvSpPr txBox="1"/>
          <p:nvPr/>
        </p:nvSpPr>
        <p:spPr>
          <a:xfrm>
            <a:off x="1132840" y="3150215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2,-3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1C4C44-2876-5035-BE1D-913E0BE90C79}"/>
              </a:ext>
            </a:extLst>
          </p:cNvPr>
          <p:cNvSpPr txBox="1"/>
          <p:nvPr/>
        </p:nvSpPr>
        <p:spPr>
          <a:xfrm>
            <a:off x="8146472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ABD8B54-1F4F-89A5-F4AA-2B496BA5FE08}"/>
              </a:ext>
            </a:extLst>
          </p:cNvPr>
          <p:cNvSpPr txBox="1"/>
          <p:nvPr/>
        </p:nvSpPr>
        <p:spPr>
          <a:xfrm>
            <a:off x="8152475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E484F2-326A-62C1-F59A-4C824386424D}"/>
              </a:ext>
            </a:extLst>
          </p:cNvPr>
          <p:cNvSpPr txBox="1"/>
          <p:nvPr/>
        </p:nvSpPr>
        <p:spPr>
          <a:xfrm>
            <a:off x="4290287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</a:t>
            </a:r>
            <a:endParaRPr lang="en-CA" sz="24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6DB0F7-1407-759D-C2BD-4D76FFD58CCA}"/>
              </a:ext>
            </a:extLst>
          </p:cNvPr>
          <p:cNvSpPr txBox="1"/>
          <p:nvPr/>
        </p:nvSpPr>
        <p:spPr>
          <a:xfrm>
            <a:off x="5061524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-3</a:t>
            </a:r>
            <a:endParaRPr lang="en-CA" sz="2400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53ABCFA-E2D1-8AE6-363E-42E14718411D}"/>
              </a:ext>
            </a:extLst>
          </p:cNvPr>
          <p:cNvSpPr txBox="1"/>
          <p:nvPr/>
        </p:nvSpPr>
        <p:spPr>
          <a:xfrm>
            <a:off x="5832761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433CA33-5CE8-C54E-FB09-103664E57719}"/>
              </a:ext>
            </a:extLst>
          </p:cNvPr>
          <p:cNvSpPr txBox="1"/>
          <p:nvPr/>
        </p:nvSpPr>
        <p:spPr>
          <a:xfrm>
            <a:off x="6603998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endParaRPr lang="en-CA" sz="2400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DCB90A8-9021-F706-9EFF-77229B660086}"/>
              </a:ext>
            </a:extLst>
          </p:cNvPr>
          <p:cNvSpPr txBox="1"/>
          <p:nvPr/>
        </p:nvSpPr>
        <p:spPr>
          <a:xfrm>
            <a:off x="7375235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-11</a:t>
            </a:r>
            <a:endParaRPr lang="en-CA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DCA8798-8F39-4D15-BF30-1E2D4EDE4A91}"/>
              </a:ext>
            </a:extLst>
          </p:cNvPr>
          <p:cNvSpPr txBox="1"/>
          <p:nvPr/>
        </p:nvSpPr>
        <p:spPr>
          <a:xfrm>
            <a:off x="4296290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8B285C5-9918-5BB2-02D3-1AD3D4D1077F}"/>
              </a:ext>
            </a:extLst>
          </p:cNvPr>
          <p:cNvSpPr txBox="1"/>
          <p:nvPr/>
        </p:nvSpPr>
        <p:spPr>
          <a:xfrm>
            <a:off x="5067527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-6</a:t>
            </a:r>
            <a:endParaRPr lang="en-CA" sz="2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9E760ED-0B9E-3B24-C766-8E6955A77917}"/>
              </a:ext>
            </a:extLst>
          </p:cNvPr>
          <p:cNvSpPr txBox="1"/>
          <p:nvPr/>
        </p:nvSpPr>
        <p:spPr>
          <a:xfrm>
            <a:off x="5838764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en-CA" sz="2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2C2A889-EB18-A9DB-FF57-C487FE474BCC}"/>
              </a:ext>
            </a:extLst>
          </p:cNvPr>
          <p:cNvSpPr txBox="1"/>
          <p:nvPr/>
        </p:nvSpPr>
        <p:spPr>
          <a:xfrm>
            <a:off x="6610001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-14</a:t>
            </a:r>
            <a:endParaRPr lang="en-CA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2153640-81A1-B87D-C3CC-57D22526A7BF}"/>
              </a:ext>
            </a:extLst>
          </p:cNvPr>
          <p:cNvSpPr txBox="1"/>
          <p:nvPr/>
        </p:nvSpPr>
        <p:spPr>
          <a:xfrm>
            <a:off x="7381238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-22</a:t>
            </a:r>
            <a:endParaRPr lang="en-CA" sz="24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1B0CDA6-BBFF-0E1E-6A5B-CA49C485A1E0}"/>
              </a:ext>
            </a:extLst>
          </p:cNvPr>
          <p:cNvSpPr txBox="1"/>
          <p:nvPr/>
        </p:nvSpPr>
        <p:spPr>
          <a:xfrm>
            <a:off x="3525053" y="268316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-4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ADB0446-BCAD-603A-D64B-1E0B67624041}"/>
              </a:ext>
            </a:extLst>
          </p:cNvPr>
          <p:cNvSpPr txBox="1"/>
          <p:nvPr/>
        </p:nvSpPr>
        <p:spPr>
          <a:xfrm>
            <a:off x="3519050" y="21797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31D1B07-203B-9C02-2C7E-624AE8C094AB}"/>
              </a:ext>
            </a:extLst>
          </p:cNvPr>
          <p:cNvGrpSpPr/>
          <p:nvPr/>
        </p:nvGrpSpPr>
        <p:grpSpPr>
          <a:xfrm>
            <a:off x="685800" y="1694841"/>
            <a:ext cx="6537818" cy="2364079"/>
            <a:chOff x="685800" y="1694841"/>
            <a:chExt cx="6537818" cy="2364079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30A7ECF-3188-CAB3-FA0F-E9C62E7AC808}"/>
                </a:ext>
              </a:extLst>
            </p:cNvPr>
            <p:cNvSpPr/>
            <p:nvPr/>
          </p:nvSpPr>
          <p:spPr bwMode="auto">
            <a:xfrm>
              <a:off x="1121041" y="2690626"/>
              <a:ext cx="1296771" cy="494639"/>
            </a:xfrm>
            <a:prstGeom prst="ellipse">
              <a:avLst/>
            </a:prstGeom>
            <a:noFill/>
            <a:ln w="381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AE9F584-D08C-5B2A-5718-4EB79A57132E}"/>
                </a:ext>
              </a:extLst>
            </p:cNvPr>
            <p:cNvGrpSpPr/>
            <p:nvPr/>
          </p:nvGrpSpPr>
          <p:grpSpPr>
            <a:xfrm>
              <a:off x="685800" y="1694841"/>
              <a:ext cx="6537818" cy="2364079"/>
              <a:chOff x="685800" y="1694841"/>
              <a:chExt cx="6537818" cy="2364079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4D332DC-89E8-5FA0-5E49-CFCCA934FF90}"/>
                  </a:ext>
                </a:extLst>
              </p:cNvPr>
              <p:cNvSpPr txBox="1"/>
              <p:nvPr/>
            </p:nvSpPr>
            <p:spPr>
              <a:xfrm>
                <a:off x="4198438" y="3597255"/>
                <a:ext cx="27226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en-US" sz="2400" i="0" dirty="0">
                    <a:solidFill>
                      <a:srgbClr val="FF00FF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Everything adds</a:t>
                </a:r>
                <a:endParaRPr lang="en-CA" sz="2400" i="0" dirty="0"/>
              </a:p>
            </p:txBody>
          </p: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020E6E8-9C2E-DB31-A8E2-03DC53A5F617}"/>
                  </a:ext>
                </a:extLst>
              </p:cNvPr>
              <p:cNvGrpSpPr/>
              <p:nvPr/>
            </p:nvGrpSpPr>
            <p:grpSpPr>
              <a:xfrm>
                <a:off x="3199050" y="1709445"/>
                <a:ext cx="919338" cy="1580351"/>
                <a:chOff x="3199050" y="1709445"/>
                <a:chExt cx="919338" cy="1580351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3ED1B00-9BAB-DB18-B8EE-951A060A7EAB}"/>
                    </a:ext>
                  </a:extLst>
                </p:cNvPr>
                <p:cNvSpPr/>
                <p:nvPr/>
              </p:nvSpPr>
              <p:spPr bwMode="auto">
                <a:xfrm>
                  <a:off x="3661187" y="1709445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5DCE78F9-929D-4555-90ED-CAF997D81C81}"/>
                    </a:ext>
                  </a:extLst>
                </p:cNvPr>
                <p:cNvSpPr/>
                <p:nvPr/>
              </p:nvSpPr>
              <p:spPr bwMode="auto">
                <a:xfrm>
                  <a:off x="3661187" y="2711660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DE269C70-1AEF-DB77-777B-8E51202BA4AD}"/>
                    </a:ext>
                  </a:extLst>
                </p:cNvPr>
                <p:cNvSpPr txBox="1"/>
                <p:nvPr/>
              </p:nvSpPr>
              <p:spPr>
                <a:xfrm>
                  <a:off x="3199050" y="2387673"/>
                  <a:ext cx="35041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altLang="en-US" sz="2400" i="0" dirty="0">
                      <a:solidFill>
                        <a:srgbClr val="FF00FF"/>
                      </a:solidFill>
                      <a:latin typeface="Times New Roman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+</a:t>
                  </a:r>
                  <a:endParaRPr lang="en-CA" sz="2400" i="0" dirty="0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882A4E43-4E2E-427B-A4CB-B6F874EF6DDB}"/>
                    </a:ext>
                  </a:extLst>
                </p:cNvPr>
                <p:cNvSpPr/>
                <p:nvPr/>
              </p:nvSpPr>
              <p:spPr bwMode="auto">
                <a:xfrm>
                  <a:off x="3606438" y="2052320"/>
                  <a:ext cx="86807" cy="782661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0A14EC11-9805-5935-75CC-795403059B74}"/>
                    </a:ext>
                  </a:extLst>
                </p:cNvPr>
                <p:cNvSpPr/>
                <p:nvPr/>
              </p:nvSpPr>
              <p:spPr bwMode="auto">
                <a:xfrm>
                  <a:off x="3446794" y="2448798"/>
                  <a:ext cx="348731" cy="840998"/>
                </a:xfrm>
                <a:custGeom>
                  <a:avLst/>
                  <a:gdLst>
                    <a:gd name="connsiteX0" fmla="*/ 148150 w 275860"/>
                    <a:gd name="connsiteY0" fmla="*/ 19462 h 947490"/>
                    <a:gd name="connsiteX1" fmla="*/ 7 w 275860"/>
                    <a:gd name="connsiteY1" fmla="*/ 111413 h 947490"/>
                    <a:gd name="connsiteX2" fmla="*/ 153259 w 275860"/>
                    <a:gd name="connsiteY2" fmla="*/ 872562 h 947490"/>
                    <a:gd name="connsiteX3" fmla="*/ 275860 w 275860"/>
                    <a:gd name="connsiteY3" fmla="*/ 877670 h 947490"/>
                    <a:gd name="connsiteX0" fmla="*/ 151181 w 278891"/>
                    <a:gd name="connsiteY0" fmla="*/ 19698 h 877906"/>
                    <a:gd name="connsiteX1" fmla="*/ 3038 w 278891"/>
                    <a:gd name="connsiteY1" fmla="*/ 111649 h 877906"/>
                    <a:gd name="connsiteX2" fmla="*/ 278891 w 278891"/>
                    <a:gd name="connsiteY2" fmla="*/ 877906 h 877906"/>
                    <a:gd name="connsiteX0" fmla="*/ 146215 w 273925"/>
                    <a:gd name="connsiteY0" fmla="*/ 3296 h 861504"/>
                    <a:gd name="connsiteX1" fmla="*/ 3180 w 273925"/>
                    <a:gd name="connsiteY1" fmla="*/ 243390 h 861504"/>
                    <a:gd name="connsiteX2" fmla="*/ 273925 w 273925"/>
                    <a:gd name="connsiteY2" fmla="*/ 861504 h 861504"/>
                    <a:gd name="connsiteX0" fmla="*/ 149504 w 348731"/>
                    <a:gd name="connsiteY0" fmla="*/ 3224 h 840998"/>
                    <a:gd name="connsiteX1" fmla="*/ 6469 w 348731"/>
                    <a:gd name="connsiteY1" fmla="*/ 243318 h 840998"/>
                    <a:gd name="connsiteX2" fmla="*/ 348731 w 348731"/>
                    <a:gd name="connsiteY2" fmla="*/ 840998 h 840998"/>
                    <a:gd name="connsiteX0" fmla="*/ 149504 w 348731"/>
                    <a:gd name="connsiteY0" fmla="*/ 3224 h 840998"/>
                    <a:gd name="connsiteX1" fmla="*/ 6469 w 348731"/>
                    <a:gd name="connsiteY1" fmla="*/ 243318 h 840998"/>
                    <a:gd name="connsiteX2" fmla="*/ 348731 w 348731"/>
                    <a:gd name="connsiteY2" fmla="*/ 840998 h 84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731" h="840998">
                      <a:moveTo>
                        <a:pt x="149504" y="3224"/>
                      </a:moveTo>
                      <a:cubicBezTo>
                        <a:pt x="75007" y="-21892"/>
                        <a:pt x="-26735" y="103689"/>
                        <a:pt x="6469" y="243318"/>
                      </a:cubicBezTo>
                      <a:cubicBezTo>
                        <a:pt x="39673" y="382947"/>
                        <a:pt x="240178" y="701794"/>
                        <a:pt x="348731" y="840998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CBAE1594-4390-32DF-FF02-9D0F4BD7FB8D}"/>
                  </a:ext>
                </a:extLst>
              </p:cNvPr>
              <p:cNvGrpSpPr/>
              <p:nvPr/>
            </p:nvGrpSpPr>
            <p:grpSpPr>
              <a:xfrm>
                <a:off x="6304280" y="1709070"/>
                <a:ext cx="919338" cy="1580351"/>
                <a:chOff x="3199050" y="1709445"/>
                <a:chExt cx="919338" cy="1580351"/>
              </a:xfrm>
            </p:grpSpPr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C046CDD9-0F24-2B00-F94C-87514256F129}"/>
                    </a:ext>
                  </a:extLst>
                </p:cNvPr>
                <p:cNvSpPr/>
                <p:nvPr/>
              </p:nvSpPr>
              <p:spPr bwMode="auto">
                <a:xfrm>
                  <a:off x="3661187" y="1709445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DBBFBB3E-7AC5-B749-F5C4-83BCB25AD1EB}"/>
                    </a:ext>
                  </a:extLst>
                </p:cNvPr>
                <p:cNvSpPr/>
                <p:nvPr/>
              </p:nvSpPr>
              <p:spPr bwMode="auto">
                <a:xfrm>
                  <a:off x="3661187" y="2711660"/>
                  <a:ext cx="457201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27FC63A9-427F-8CD6-3B10-244D87013880}"/>
                    </a:ext>
                  </a:extLst>
                </p:cNvPr>
                <p:cNvSpPr txBox="1"/>
                <p:nvPr/>
              </p:nvSpPr>
              <p:spPr>
                <a:xfrm>
                  <a:off x="3199050" y="2387673"/>
                  <a:ext cx="35041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CA" altLang="en-US" sz="2400" i="0" dirty="0">
                      <a:solidFill>
                        <a:srgbClr val="FF00FF"/>
                      </a:solidFill>
                      <a:latin typeface="Times New Roman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+</a:t>
                  </a:r>
                  <a:endParaRPr lang="en-CA" sz="2400" i="0" dirty="0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192F7F50-9024-FB36-6A70-329EBBBEC27A}"/>
                    </a:ext>
                  </a:extLst>
                </p:cNvPr>
                <p:cNvSpPr/>
                <p:nvPr/>
              </p:nvSpPr>
              <p:spPr bwMode="auto">
                <a:xfrm>
                  <a:off x="3606438" y="2052320"/>
                  <a:ext cx="86807" cy="782661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9B6E1FDA-57EE-3222-5035-9083AAE1C52C}"/>
                    </a:ext>
                  </a:extLst>
                </p:cNvPr>
                <p:cNvSpPr/>
                <p:nvPr/>
              </p:nvSpPr>
              <p:spPr bwMode="auto">
                <a:xfrm>
                  <a:off x="3446794" y="2448798"/>
                  <a:ext cx="348731" cy="840998"/>
                </a:xfrm>
                <a:custGeom>
                  <a:avLst/>
                  <a:gdLst>
                    <a:gd name="connsiteX0" fmla="*/ 148150 w 275860"/>
                    <a:gd name="connsiteY0" fmla="*/ 19462 h 947490"/>
                    <a:gd name="connsiteX1" fmla="*/ 7 w 275860"/>
                    <a:gd name="connsiteY1" fmla="*/ 111413 h 947490"/>
                    <a:gd name="connsiteX2" fmla="*/ 153259 w 275860"/>
                    <a:gd name="connsiteY2" fmla="*/ 872562 h 947490"/>
                    <a:gd name="connsiteX3" fmla="*/ 275860 w 275860"/>
                    <a:gd name="connsiteY3" fmla="*/ 877670 h 947490"/>
                    <a:gd name="connsiteX0" fmla="*/ 151181 w 278891"/>
                    <a:gd name="connsiteY0" fmla="*/ 19698 h 877906"/>
                    <a:gd name="connsiteX1" fmla="*/ 3038 w 278891"/>
                    <a:gd name="connsiteY1" fmla="*/ 111649 h 877906"/>
                    <a:gd name="connsiteX2" fmla="*/ 278891 w 278891"/>
                    <a:gd name="connsiteY2" fmla="*/ 877906 h 877906"/>
                    <a:gd name="connsiteX0" fmla="*/ 146215 w 273925"/>
                    <a:gd name="connsiteY0" fmla="*/ 3296 h 861504"/>
                    <a:gd name="connsiteX1" fmla="*/ 3180 w 273925"/>
                    <a:gd name="connsiteY1" fmla="*/ 243390 h 861504"/>
                    <a:gd name="connsiteX2" fmla="*/ 273925 w 273925"/>
                    <a:gd name="connsiteY2" fmla="*/ 861504 h 861504"/>
                    <a:gd name="connsiteX0" fmla="*/ 149504 w 348731"/>
                    <a:gd name="connsiteY0" fmla="*/ 3224 h 840998"/>
                    <a:gd name="connsiteX1" fmla="*/ 6469 w 348731"/>
                    <a:gd name="connsiteY1" fmla="*/ 243318 h 840998"/>
                    <a:gd name="connsiteX2" fmla="*/ 348731 w 348731"/>
                    <a:gd name="connsiteY2" fmla="*/ 840998 h 840998"/>
                    <a:gd name="connsiteX0" fmla="*/ 149504 w 348731"/>
                    <a:gd name="connsiteY0" fmla="*/ 3224 h 840998"/>
                    <a:gd name="connsiteX1" fmla="*/ 6469 w 348731"/>
                    <a:gd name="connsiteY1" fmla="*/ 243318 h 840998"/>
                    <a:gd name="connsiteX2" fmla="*/ 348731 w 348731"/>
                    <a:gd name="connsiteY2" fmla="*/ 840998 h 84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8731" h="840998">
                      <a:moveTo>
                        <a:pt x="149504" y="3224"/>
                      </a:moveTo>
                      <a:cubicBezTo>
                        <a:pt x="75007" y="-21892"/>
                        <a:pt x="-26735" y="103689"/>
                        <a:pt x="6469" y="243318"/>
                      </a:cubicBezTo>
                      <a:cubicBezTo>
                        <a:pt x="39673" y="382947"/>
                        <a:pt x="240178" y="701794"/>
                        <a:pt x="348731" y="840998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280EC39-87DB-EAE3-4868-533F3D224290}"/>
                  </a:ext>
                </a:extLst>
              </p:cNvPr>
              <p:cNvGrpSpPr/>
              <p:nvPr/>
            </p:nvGrpSpPr>
            <p:grpSpPr>
              <a:xfrm>
                <a:off x="685800" y="1694841"/>
                <a:ext cx="1742171" cy="1600035"/>
                <a:chOff x="685800" y="1694841"/>
                <a:chExt cx="1742171" cy="1600035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A9F7B0A2-8030-5172-B55A-5C3129C18581}"/>
                    </a:ext>
                  </a:extLst>
                </p:cNvPr>
                <p:cNvSpPr/>
                <p:nvPr/>
              </p:nvSpPr>
              <p:spPr bwMode="auto">
                <a:xfrm>
                  <a:off x="1131200" y="1694841"/>
                  <a:ext cx="1296771" cy="494639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C59A05E3-AA90-EDC1-1FF9-21B92A79F499}"/>
                    </a:ext>
                  </a:extLst>
                </p:cNvPr>
                <p:cNvGrpSpPr/>
                <p:nvPr/>
              </p:nvGrpSpPr>
              <p:grpSpPr>
                <a:xfrm>
                  <a:off x="685800" y="2057400"/>
                  <a:ext cx="596475" cy="1237476"/>
                  <a:chOff x="3199050" y="2052320"/>
                  <a:chExt cx="596475" cy="1237476"/>
                </a:xfrm>
              </p:grpSpPr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5C17B7BB-C18A-580F-599D-25D959C9DEAE}"/>
                      </a:ext>
                    </a:extLst>
                  </p:cNvPr>
                  <p:cNvSpPr txBox="1"/>
                  <p:nvPr/>
                </p:nvSpPr>
                <p:spPr>
                  <a:xfrm>
                    <a:off x="3199050" y="2387673"/>
                    <a:ext cx="350411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CA" altLang="en-US" sz="2400" i="0" dirty="0">
                        <a:solidFill>
                          <a:srgbClr val="FF00FF"/>
                        </a:solidFill>
                        <a:latin typeface="Times New Roman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+</a:t>
                    </a:r>
                    <a:endParaRPr lang="en-CA" sz="2400" i="0" dirty="0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D41A1F0F-4B83-DDED-5DCB-948E8B7792E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06438" y="2052320"/>
                    <a:ext cx="86807" cy="782661"/>
                  </a:xfrm>
                  <a:custGeom>
                    <a:avLst/>
                    <a:gdLst>
                      <a:gd name="connsiteX0" fmla="*/ 81336 w 81336"/>
                      <a:gd name="connsiteY0" fmla="*/ 0 h 721360"/>
                      <a:gd name="connsiteX1" fmla="*/ 56 w 81336"/>
                      <a:gd name="connsiteY1" fmla="*/ 406400 h 721360"/>
                      <a:gd name="connsiteX2" fmla="*/ 71176 w 81336"/>
                      <a:gd name="connsiteY2" fmla="*/ 721360 h 721360"/>
                      <a:gd name="connsiteX0" fmla="*/ 81321 w 86486"/>
                      <a:gd name="connsiteY0" fmla="*/ 0 h 782661"/>
                      <a:gd name="connsiteX1" fmla="*/ 41 w 86486"/>
                      <a:gd name="connsiteY1" fmla="*/ 406400 h 782661"/>
                      <a:gd name="connsiteX2" fmla="*/ 86486 w 86486"/>
                      <a:gd name="connsiteY2" fmla="*/ 782661 h 782661"/>
                      <a:gd name="connsiteX0" fmla="*/ 81642 w 86807"/>
                      <a:gd name="connsiteY0" fmla="*/ 0 h 782661"/>
                      <a:gd name="connsiteX1" fmla="*/ 362 w 86807"/>
                      <a:gd name="connsiteY1" fmla="*/ 406400 h 782661"/>
                      <a:gd name="connsiteX2" fmla="*/ 86807 w 86807"/>
                      <a:gd name="connsiteY2" fmla="*/ 782661 h 782661"/>
                      <a:gd name="connsiteX0" fmla="*/ 81642 w 86807"/>
                      <a:gd name="connsiteY0" fmla="*/ 0 h 782661"/>
                      <a:gd name="connsiteX1" fmla="*/ 362 w 86807"/>
                      <a:gd name="connsiteY1" fmla="*/ 355316 h 782661"/>
                      <a:gd name="connsiteX2" fmla="*/ 86807 w 86807"/>
                      <a:gd name="connsiteY2" fmla="*/ 782661 h 782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807" h="782661">
                        <a:moveTo>
                          <a:pt x="81642" y="0"/>
                        </a:moveTo>
                        <a:cubicBezTo>
                          <a:pt x="41848" y="143086"/>
                          <a:pt x="2055" y="235089"/>
                          <a:pt x="362" y="355316"/>
                        </a:cubicBezTo>
                        <a:cubicBezTo>
                          <a:pt x="-1331" y="475543"/>
                          <a:pt x="-684" y="669969"/>
                          <a:pt x="86807" y="782661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CA" sz="2800" b="0" i="1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71" name="Freeform: Shape 170">
                    <a:extLst>
                      <a:ext uri="{FF2B5EF4-FFF2-40B4-BE49-F238E27FC236}">
                        <a16:creationId xmlns:a16="http://schemas.microsoft.com/office/drawing/2014/main" id="{ED9AD1CF-45E4-2EC3-58E4-66994F54D3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446794" y="2448798"/>
                    <a:ext cx="348731" cy="840998"/>
                  </a:xfrm>
                  <a:custGeom>
                    <a:avLst/>
                    <a:gdLst>
                      <a:gd name="connsiteX0" fmla="*/ 148150 w 275860"/>
                      <a:gd name="connsiteY0" fmla="*/ 19462 h 947490"/>
                      <a:gd name="connsiteX1" fmla="*/ 7 w 275860"/>
                      <a:gd name="connsiteY1" fmla="*/ 111413 h 947490"/>
                      <a:gd name="connsiteX2" fmla="*/ 153259 w 275860"/>
                      <a:gd name="connsiteY2" fmla="*/ 872562 h 947490"/>
                      <a:gd name="connsiteX3" fmla="*/ 275860 w 275860"/>
                      <a:gd name="connsiteY3" fmla="*/ 877670 h 947490"/>
                      <a:gd name="connsiteX0" fmla="*/ 151181 w 278891"/>
                      <a:gd name="connsiteY0" fmla="*/ 19698 h 877906"/>
                      <a:gd name="connsiteX1" fmla="*/ 3038 w 278891"/>
                      <a:gd name="connsiteY1" fmla="*/ 111649 h 877906"/>
                      <a:gd name="connsiteX2" fmla="*/ 278891 w 278891"/>
                      <a:gd name="connsiteY2" fmla="*/ 877906 h 877906"/>
                      <a:gd name="connsiteX0" fmla="*/ 146215 w 273925"/>
                      <a:gd name="connsiteY0" fmla="*/ 3296 h 861504"/>
                      <a:gd name="connsiteX1" fmla="*/ 3180 w 273925"/>
                      <a:gd name="connsiteY1" fmla="*/ 243390 h 861504"/>
                      <a:gd name="connsiteX2" fmla="*/ 273925 w 273925"/>
                      <a:gd name="connsiteY2" fmla="*/ 861504 h 861504"/>
                      <a:gd name="connsiteX0" fmla="*/ 149504 w 348731"/>
                      <a:gd name="connsiteY0" fmla="*/ 3224 h 840998"/>
                      <a:gd name="connsiteX1" fmla="*/ 6469 w 348731"/>
                      <a:gd name="connsiteY1" fmla="*/ 243318 h 840998"/>
                      <a:gd name="connsiteX2" fmla="*/ 348731 w 348731"/>
                      <a:gd name="connsiteY2" fmla="*/ 840998 h 840998"/>
                      <a:gd name="connsiteX0" fmla="*/ 149504 w 348731"/>
                      <a:gd name="connsiteY0" fmla="*/ 3224 h 840998"/>
                      <a:gd name="connsiteX1" fmla="*/ 6469 w 348731"/>
                      <a:gd name="connsiteY1" fmla="*/ 243318 h 840998"/>
                      <a:gd name="connsiteX2" fmla="*/ 348731 w 348731"/>
                      <a:gd name="connsiteY2" fmla="*/ 840998 h 840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731" h="840998">
                        <a:moveTo>
                          <a:pt x="149504" y="3224"/>
                        </a:moveTo>
                        <a:cubicBezTo>
                          <a:pt x="75007" y="-21892"/>
                          <a:pt x="-26735" y="103689"/>
                          <a:pt x="6469" y="243318"/>
                        </a:cubicBezTo>
                        <a:cubicBezTo>
                          <a:pt x="39673" y="382947"/>
                          <a:pt x="240178" y="701794"/>
                          <a:pt x="348731" y="840998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FF00FF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CA" sz="2800" b="0" i="1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</p:grpSp>
        </p:grpSp>
      </p:grpSp>
      <p:sp>
        <p:nvSpPr>
          <p:cNvPr id="175" name="Line 61">
            <a:extLst>
              <a:ext uri="{FF2B5EF4-FFF2-40B4-BE49-F238E27FC236}">
                <a16:creationId xmlns:a16="http://schemas.microsoft.com/office/drawing/2014/main" id="{2C6019BC-7ED3-8B1E-E8E9-024414B4B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6" name="Line 61">
            <a:extLst>
              <a:ext uri="{FF2B5EF4-FFF2-40B4-BE49-F238E27FC236}">
                <a16:creationId xmlns:a16="http://schemas.microsoft.com/office/drawing/2014/main" id="{F09F6B25-8E9C-BBF0-192B-450B1872D4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7549" y="635635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7" name="Line 61">
            <a:extLst>
              <a:ext uri="{FF2B5EF4-FFF2-40B4-BE49-F238E27FC236}">
                <a16:creationId xmlns:a16="http://schemas.microsoft.com/office/drawing/2014/main" id="{CC061349-F3C7-FF70-B68B-862D3F0FC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615950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BE2E563-8AF6-3DC7-DC13-434DB6E44B8D}"/>
              </a:ext>
            </a:extLst>
          </p:cNvPr>
          <p:cNvSpPr txBox="1"/>
          <p:nvPr/>
        </p:nvSpPr>
        <p:spPr>
          <a:xfrm>
            <a:off x="1121295" y="2683160"/>
            <a:ext cx="1970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2,-4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sp>
        <p:nvSpPr>
          <p:cNvPr id="179" name="Line 61">
            <a:extLst>
              <a:ext uri="{FF2B5EF4-FFF2-40B4-BE49-F238E27FC236}">
                <a16:creationId xmlns:a16="http://schemas.microsoft.com/office/drawing/2014/main" id="{7E94321C-683B-A392-8E5D-C2E41BF53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236" y="5534087"/>
            <a:ext cx="443313" cy="634644"/>
          </a:xfrm>
          <a:prstGeom prst="line">
            <a:avLst/>
          </a:prstGeom>
          <a:noFill/>
          <a:ln w="127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22" grpId="0"/>
      <p:bldP spid="22" grpId="1"/>
      <p:bldP spid="22" grpId="2"/>
      <p:bldP spid="27" grpId="0"/>
      <p:bldP spid="176" grpId="0" animBg="1"/>
      <p:bldP spid="1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417893"/>
              </p:ext>
            </p:extLst>
          </p:nvPr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2" name="AutoShape 35">
            <a:extLst>
              <a:ext uri="{FF2B5EF4-FFF2-40B4-BE49-F238E27FC236}">
                <a16:creationId xmlns:a16="http://schemas.microsoft.com/office/drawing/2014/main" id="{8F67981B-79CF-1893-B87C-466DFBB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067" y="2775358"/>
            <a:ext cx="5891259" cy="1026112"/>
          </a:xfrm>
          <a:prstGeom prst="wedgeRoundRectCallout">
            <a:avLst>
              <a:gd name="adj1" fmla="val 31117"/>
              <a:gd name="adj2" fmla="val 61356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Suppose we have two solutions to </a:t>
            </a:r>
          </a:p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FFFF"/>
                </a:solidFill>
              </a:rPr>
              <a:t>and take a linear combination.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96693"/>
              </p:ext>
            </p:extLst>
          </p:nvPr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537EC4D7-F558-AB10-21AF-86A36A325055}"/>
              </a:ext>
            </a:extLst>
          </p:cNvPr>
          <p:cNvSpPr txBox="1"/>
          <p:nvPr/>
        </p:nvSpPr>
        <p:spPr>
          <a:xfrm>
            <a:off x="3753195" y="3935541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880941"/>
              </p:ext>
            </p:extLst>
          </p:nvPr>
        </p:nvGraphicFramePr>
        <p:xfrm>
          <a:off x="2760014" y="224028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447800" y="2200255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4F55A0C-65EF-02EE-EFD2-3EB37C448057}"/>
              </a:ext>
            </a:extLst>
          </p:cNvPr>
          <p:cNvGrpSpPr/>
          <p:nvPr/>
        </p:nvGrpSpPr>
        <p:grpSpPr>
          <a:xfrm>
            <a:off x="3226859" y="2142945"/>
            <a:ext cx="1390074" cy="542065"/>
            <a:chOff x="-228600" y="2947055"/>
            <a:chExt cx="1390074" cy="542065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3952426-F6D4-A3A5-B7EF-E19C264B7AA4}"/>
                </a:ext>
              </a:extLst>
            </p:cNvPr>
            <p:cNvSpPr txBox="1"/>
            <p:nvPr/>
          </p:nvSpPr>
          <p:spPr>
            <a:xfrm>
              <a:off x="-228600" y="29470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A58FDBD-7A6A-1C6F-0907-B7F3AD1A7660}"/>
                </a:ext>
              </a:extLst>
            </p:cNvPr>
            <p:cNvSpPr txBox="1"/>
            <p:nvPr/>
          </p:nvSpPr>
          <p:spPr>
            <a:xfrm>
              <a:off x="668894" y="2965900"/>
              <a:ext cx="2415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43CCAF7-9EC7-8E8F-7C96-707978B732AA}"/>
              </a:ext>
            </a:extLst>
          </p:cNvPr>
          <p:cNvGrpSpPr/>
          <p:nvPr/>
        </p:nvGrpSpPr>
        <p:grpSpPr>
          <a:xfrm>
            <a:off x="4765477" y="2155005"/>
            <a:ext cx="1390074" cy="534025"/>
            <a:chOff x="4705926" y="3099455"/>
            <a:chExt cx="1390074" cy="53402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982509-D0BF-C440-A694-59F14B5B4C51}"/>
                </a:ext>
              </a:extLst>
            </p:cNvPr>
            <p:cNvSpPr txBox="1"/>
            <p:nvPr/>
          </p:nvSpPr>
          <p:spPr>
            <a:xfrm>
              <a:off x="5453290" y="310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0F1FCDC-5F73-9C6A-7558-9B4B6CFED76D}"/>
                </a:ext>
              </a:extLst>
            </p:cNvPr>
            <p:cNvSpPr txBox="1"/>
            <p:nvPr/>
          </p:nvSpPr>
          <p:spPr>
            <a:xfrm>
              <a:off x="4705926" y="30994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0B6F863-8CB4-2C23-4CEA-6AF6EE182521}"/>
                </a:ext>
              </a:extLst>
            </p:cNvPr>
            <p:cNvSpPr txBox="1"/>
            <p:nvPr/>
          </p:nvSpPr>
          <p:spPr>
            <a:xfrm>
              <a:off x="5589610" y="31102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211" name="Line 61">
            <a:extLst>
              <a:ext uri="{FF2B5EF4-FFF2-40B4-BE49-F238E27FC236}">
                <a16:creationId xmlns:a16="http://schemas.microsoft.com/office/drawing/2014/main" id="{B9507E7A-B1E1-9905-2DE4-5574E3E6A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1067" y="562864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aphicFrame>
        <p:nvGraphicFramePr>
          <p:cNvPr id="212" name="Table 211">
            <a:extLst>
              <a:ext uri="{FF2B5EF4-FFF2-40B4-BE49-F238E27FC236}">
                <a16:creationId xmlns:a16="http://schemas.microsoft.com/office/drawing/2014/main" id="{9FC86E5A-7AEA-46F3-CDF6-E3A89B9C4938}"/>
              </a:ext>
            </a:extLst>
          </p:cNvPr>
          <p:cNvGraphicFramePr>
            <a:graphicFrameLocks noGrp="1"/>
          </p:cNvGraphicFramePr>
          <p:nvPr/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B9124B9-CD56-9E87-CD6D-7CB534CAE0E2}"/>
              </a:ext>
            </a:extLst>
          </p:cNvPr>
          <p:cNvGrpSpPr/>
          <p:nvPr/>
        </p:nvGrpSpPr>
        <p:grpSpPr>
          <a:xfrm>
            <a:off x="771885" y="4538444"/>
            <a:ext cx="2667000" cy="2133600"/>
            <a:chOff x="771885" y="4538444"/>
            <a:chExt cx="2667000" cy="2133600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7E28CBF-876E-3577-FBE8-672B71CE559F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AB0A195-4260-B6C6-C378-9A10A0CECE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78C2266-B0B7-3F9B-8F7A-9AA1F1414F32}"/>
                </a:ext>
              </a:extLst>
            </p:cNvPr>
            <p:cNvSpPr/>
            <p:nvPr/>
          </p:nvSpPr>
          <p:spPr bwMode="auto">
            <a:xfrm>
              <a:off x="1445741" y="5328101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E163981-0493-6C86-200E-F3F20FF6A4DF}"/>
                </a:ext>
              </a:extLst>
            </p:cNvPr>
            <p:cNvSpPr/>
            <p:nvPr/>
          </p:nvSpPr>
          <p:spPr bwMode="auto">
            <a:xfrm>
              <a:off x="1688605" y="6088706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5" name="Line 61">
            <a:extLst>
              <a:ext uri="{FF2B5EF4-FFF2-40B4-BE49-F238E27FC236}">
                <a16:creationId xmlns:a16="http://schemas.microsoft.com/office/drawing/2014/main" id="{A9EB9706-3D3B-1A51-A7E7-C67C529A8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6" name="Line 61">
            <a:extLst>
              <a:ext uri="{FF2B5EF4-FFF2-40B4-BE49-F238E27FC236}">
                <a16:creationId xmlns:a16="http://schemas.microsoft.com/office/drawing/2014/main" id="{4124CC59-1A60-1952-66B7-59D5E484B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F94FD5E5-5999-934D-D671-B4F384AED243}"/>
              </a:ext>
            </a:extLst>
          </p:cNvPr>
          <p:cNvSpPr txBox="1"/>
          <p:nvPr/>
        </p:nvSpPr>
        <p:spPr>
          <a:xfrm>
            <a:off x="6521244" y="4316360"/>
            <a:ext cx="299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74876E57-36C8-66CE-CBDE-D0D9FCDF9DC8}"/>
              </a:ext>
            </a:extLst>
          </p:cNvPr>
          <p:cNvSpPr txBox="1"/>
          <p:nvPr/>
        </p:nvSpPr>
        <p:spPr>
          <a:xfrm>
            <a:off x="6360644" y="3939123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15255AF2-FB83-BB22-B587-7C0A681BFEBE}"/>
              </a:ext>
            </a:extLst>
          </p:cNvPr>
          <p:cNvGrpSpPr/>
          <p:nvPr/>
        </p:nvGrpSpPr>
        <p:grpSpPr>
          <a:xfrm>
            <a:off x="6657564" y="4313904"/>
            <a:ext cx="1822760" cy="529700"/>
            <a:chOff x="6657564" y="4313904"/>
            <a:chExt cx="1822760" cy="529700"/>
          </a:xfrm>
        </p:grpSpPr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6CAC5776-6489-B409-9954-78C460275E98}"/>
                </a:ext>
              </a:extLst>
            </p:cNvPr>
            <p:cNvSpPr txBox="1"/>
            <p:nvPr/>
          </p:nvSpPr>
          <p:spPr>
            <a:xfrm>
              <a:off x="6657564" y="43203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754A1B70-27A0-1A19-AA60-0E544846AC4B}"/>
                </a:ext>
              </a:extLst>
            </p:cNvPr>
            <p:cNvSpPr txBox="1"/>
            <p:nvPr/>
          </p:nvSpPr>
          <p:spPr>
            <a:xfrm>
              <a:off x="7245412" y="431390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9C9A5F1A-BAB0-F252-7D6C-1340C5CB6CF2}"/>
                </a:ext>
              </a:extLst>
            </p:cNvPr>
            <p:cNvSpPr txBox="1"/>
            <p:nvPr/>
          </p:nvSpPr>
          <p:spPr>
            <a:xfrm>
              <a:off x="7381732" y="431792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EDE2BC4-6943-1264-CA88-92B48597FE78}"/>
                </a:ext>
              </a:extLst>
            </p:cNvPr>
            <p:cNvSpPr txBox="1"/>
            <p:nvPr/>
          </p:nvSpPr>
          <p:spPr>
            <a:xfrm>
              <a:off x="8044284" y="431636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B2189139-69E0-DED7-2993-188F6EDD8DD2}"/>
                </a:ext>
              </a:extLst>
            </p:cNvPr>
            <p:cNvSpPr txBox="1"/>
            <p:nvPr/>
          </p:nvSpPr>
          <p:spPr>
            <a:xfrm>
              <a:off x="8180604" y="432038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422D4F5A-CA3C-E4D1-CF3C-D6B96B6F0069}"/>
              </a:ext>
            </a:extLst>
          </p:cNvPr>
          <p:cNvGrpSpPr/>
          <p:nvPr/>
        </p:nvGrpSpPr>
        <p:grpSpPr>
          <a:xfrm>
            <a:off x="6740012" y="3934148"/>
            <a:ext cx="1541208" cy="556388"/>
            <a:chOff x="6740012" y="3934148"/>
            <a:chExt cx="1541208" cy="556388"/>
          </a:xfrm>
        </p:grpSpPr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4D344DF7-4786-6DA9-6726-4A485E2A0ADB}"/>
                </a:ext>
              </a:extLst>
            </p:cNvPr>
            <p:cNvSpPr txBox="1"/>
            <p:nvPr/>
          </p:nvSpPr>
          <p:spPr>
            <a:xfrm>
              <a:off x="7315200" y="393414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9D6D762C-D137-8C50-275C-7556E43E34D5}"/>
                </a:ext>
              </a:extLst>
            </p:cNvPr>
            <p:cNvSpPr txBox="1"/>
            <p:nvPr/>
          </p:nvSpPr>
          <p:spPr>
            <a:xfrm>
              <a:off x="7981500" y="393816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DFCCE8E-1EDE-39BD-E49A-541BC31DE700}"/>
                </a:ext>
              </a:extLst>
            </p:cNvPr>
            <p:cNvSpPr txBox="1"/>
            <p:nvPr/>
          </p:nvSpPr>
          <p:spPr>
            <a:xfrm>
              <a:off x="6740012" y="3967316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96A355E5-AB0D-2D9F-498B-38C8696FC74D}"/>
              </a:ext>
            </a:extLst>
          </p:cNvPr>
          <p:cNvGrpSpPr/>
          <p:nvPr/>
        </p:nvGrpSpPr>
        <p:grpSpPr>
          <a:xfrm>
            <a:off x="1916415" y="1219200"/>
            <a:ext cx="3741293" cy="1152787"/>
            <a:chOff x="1916415" y="1219200"/>
            <a:chExt cx="3741293" cy="1152787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53F69869-CCCD-FED9-EDEF-4E594101CFAD}"/>
                </a:ext>
              </a:extLst>
            </p:cNvPr>
            <p:cNvGrpSpPr/>
            <p:nvPr/>
          </p:nvGrpSpPr>
          <p:grpSpPr>
            <a:xfrm>
              <a:off x="1916415" y="1233804"/>
              <a:ext cx="684545" cy="1092359"/>
              <a:chOff x="1916415" y="1233804"/>
              <a:chExt cx="684545" cy="1092359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43A7136-DD9B-67F2-19E3-5A958E017310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CEC75024-40EB-27D7-96E2-110C66C67079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23AF93DE-7662-2E18-D0B3-A2581BDEECCC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8A789ED-8E68-783A-EA6D-EEDA020B52BE}"/>
                  </a:ext>
                </a:extLst>
              </p:cNvPr>
              <p:cNvSpPr/>
              <p:nvPr/>
            </p:nvSpPr>
            <p:spPr bwMode="auto">
              <a:xfrm>
                <a:off x="1916415" y="1707713"/>
                <a:ext cx="155313" cy="618450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107" h="893745">
                    <a:moveTo>
                      <a:pt x="224107" y="3413"/>
                    </a:moveTo>
                    <a:cubicBezTo>
                      <a:pt x="149610" y="-21703"/>
                      <a:pt x="117837" y="95119"/>
                      <a:pt x="81072" y="243507"/>
                    </a:cubicBezTo>
                    <a:cubicBezTo>
                      <a:pt x="44307" y="391896"/>
                      <a:pt x="-15075" y="626901"/>
                      <a:pt x="3519" y="893744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0EB04C71-BFCF-C30D-E426-E24FFB6601EE}"/>
                </a:ext>
              </a:extLst>
            </p:cNvPr>
            <p:cNvGrpSpPr/>
            <p:nvPr/>
          </p:nvGrpSpPr>
          <p:grpSpPr>
            <a:xfrm>
              <a:off x="3470092" y="1228829"/>
              <a:ext cx="2187616" cy="1143158"/>
              <a:chOff x="413344" y="1233804"/>
              <a:chExt cx="2187616" cy="1143158"/>
            </a:xfrm>
          </p:grpSpPr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609954F-7EDE-D72F-C6A7-C5E540E13856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1A581CDE-CE3C-50AB-8216-6061973CCC3C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66109DA-FCC8-7D2E-333E-86D57B8C639A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7CAE591C-ADC5-E162-3FAD-803FAAF00B60}"/>
                  </a:ext>
                </a:extLst>
              </p:cNvPr>
              <p:cNvSpPr/>
              <p:nvPr/>
            </p:nvSpPr>
            <p:spPr bwMode="auto">
              <a:xfrm>
                <a:off x="1971441" y="170750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5D3CEEC9-C15D-252C-AC74-974E71EA6F88}"/>
                  </a:ext>
                </a:extLst>
              </p:cNvPr>
              <p:cNvSpPr/>
              <p:nvPr/>
            </p:nvSpPr>
            <p:spPr bwMode="auto">
              <a:xfrm>
                <a:off x="413344" y="170276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33C8CF1B-C8B8-3644-5A3A-E79132FB6AC9}"/>
                </a:ext>
              </a:extLst>
            </p:cNvPr>
            <p:cNvGrpSpPr/>
            <p:nvPr/>
          </p:nvGrpSpPr>
          <p:grpSpPr>
            <a:xfrm>
              <a:off x="3588663" y="1219200"/>
              <a:ext cx="524882" cy="920116"/>
              <a:chOff x="2076078" y="1233804"/>
              <a:chExt cx="524882" cy="920116"/>
            </a:xfrm>
          </p:grpSpPr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D61BEFB2-C130-363F-E7B4-4BE4D6837DEA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0A71777-73F9-EA4D-CC55-81E5040A2CE7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0C8B7F00-02D0-E5EB-9E4A-917E9B310D6A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D9D657-9E0A-FD99-F297-FAE0C3E7577E}"/>
              </a:ext>
            </a:extLst>
          </p:cNvPr>
          <p:cNvGrpSpPr/>
          <p:nvPr/>
        </p:nvGrpSpPr>
        <p:grpSpPr>
          <a:xfrm>
            <a:off x="4419600" y="4800600"/>
            <a:ext cx="4724400" cy="534025"/>
            <a:chOff x="4419600" y="4800600"/>
            <a:chExt cx="4724400" cy="534025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8D3C1803-F57B-DC61-A0E1-B24813E49FD8}"/>
                </a:ext>
              </a:extLst>
            </p:cNvPr>
            <p:cNvGrpSpPr/>
            <p:nvPr/>
          </p:nvGrpSpPr>
          <p:grpSpPr>
            <a:xfrm>
              <a:off x="4419600" y="4800600"/>
              <a:ext cx="1390074" cy="534025"/>
              <a:chOff x="4705926" y="3099455"/>
              <a:chExt cx="1390074" cy="534025"/>
            </a:xfrm>
          </p:grpSpPr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D20928BE-D654-75B5-4AA4-93DB9A0D532B}"/>
                  </a:ext>
                </a:extLst>
              </p:cNvPr>
              <p:cNvSpPr txBox="1"/>
              <p:nvPr/>
            </p:nvSpPr>
            <p:spPr>
              <a:xfrm>
                <a:off x="5453290" y="310624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F5F557BC-F3D9-6E32-7E16-F0756505056C}"/>
                  </a:ext>
                </a:extLst>
              </p:cNvPr>
              <p:cNvSpPr txBox="1"/>
              <p:nvPr/>
            </p:nvSpPr>
            <p:spPr>
              <a:xfrm>
                <a:off x="4705926" y="3099455"/>
                <a:ext cx="13900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D8B6403C-A143-4690-B4F6-CD532DBB30A3}"/>
                  </a:ext>
                </a:extLst>
              </p:cNvPr>
              <p:cNvSpPr txBox="1"/>
              <p:nvPr/>
            </p:nvSpPr>
            <p:spPr>
              <a:xfrm>
                <a:off x="5589610" y="311026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C87937A5-7B55-00CC-DB46-C095CE493DB3}"/>
                </a:ext>
              </a:extLst>
            </p:cNvPr>
            <p:cNvSpPr txBox="1"/>
            <p:nvPr/>
          </p:nvSpPr>
          <p:spPr>
            <a:xfrm>
              <a:off x="5603004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CA" sz="2400" dirty="0"/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1EBBAD93-3DF4-C452-4762-93C504FF32B8}"/>
                </a:ext>
              </a:extLst>
            </p:cNvPr>
            <p:cNvSpPr txBox="1"/>
            <p:nvPr/>
          </p:nvSpPr>
          <p:spPr>
            <a:xfrm>
              <a:off x="6759540" y="480738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BC449738-2DCE-BF1B-78D9-C66E14A6D8F8}"/>
                </a:ext>
              </a:extLst>
            </p:cNvPr>
            <p:cNvSpPr txBox="1"/>
            <p:nvPr/>
          </p:nvSpPr>
          <p:spPr>
            <a:xfrm>
              <a:off x="5943600" y="4800600"/>
              <a:ext cx="15108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A03DD53A-A111-FB61-B89D-06B97DD972DC}"/>
                </a:ext>
              </a:extLst>
            </p:cNvPr>
            <p:cNvSpPr txBox="1"/>
            <p:nvPr/>
          </p:nvSpPr>
          <p:spPr>
            <a:xfrm>
              <a:off x="6905223" y="481140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B2DB3F-7B88-FCA0-73D7-4572B3B8C5C4}"/>
                </a:ext>
              </a:extLst>
            </p:cNvPr>
            <p:cNvGrpSpPr/>
            <p:nvPr/>
          </p:nvGrpSpPr>
          <p:grpSpPr>
            <a:xfrm>
              <a:off x="7363066" y="4800600"/>
              <a:ext cx="1780934" cy="534025"/>
              <a:chOff x="7363066" y="4800600"/>
              <a:chExt cx="1780934" cy="534025"/>
            </a:xfrm>
          </p:grpSpPr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3DD276CE-4995-D973-CDEC-B09D613CE21D}"/>
                  </a:ext>
                </a:extLst>
              </p:cNvPr>
              <p:cNvSpPr txBox="1"/>
              <p:nvPr/>
            </p:nvSpPr>
            <p:spPr>
              <a:xfrm>
                <a:off x="8333940" y="4807385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7CDFC8EE-4C77-BD7B-C487-09071846F942}"/>
                  </a:ext>
                </a:extLst>
              </p:cNvPr>
              <p:cNvSpPr txBox="1"/>
              <p:nvPr/>
            </p:nvSpPr>
            <p:spPr>
              <a:xfrm>
                <a:off x="7363066" y="4800600"/>
                <a:ext cx="178093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i-2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i-2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5D47B9F0-9922-748E-EDE9-BC6CB9BDE94A}"/>
                  </a:ext>
                </a:extLst>
              </p:cNvPr>
              <p:cNvSpPr txBox="1"/>
              <p:nvPr/>
            </p:nvSpPr>
            <p:spPr>
              <a:xfrm>
                <a:off x="8470260" y="4811405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91784FC7-C640-3CE2-F2F2-5B8F327D4745}"/>
                </a:ext>
              </a:extLst>
            </p:cNvPr>
            <p:cNvSpPr txBox="1"/>
            <p:nvPr/>
          </p:nvSpPr>
          <p:spPr>
            <a:xfrm>
              <a:off x="7050415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endParaRPr lang="en-CA" sz="2400" dirty="0"/>
            </a:p>
          </p:txBody>
        </p:sp>
      </p:grpSp>
      <p:grpSp>
        <p:nvGrpSpPr>
          <p:cNvPr id="263" name="Group 29">
            <a:extLst>
              <a:ext uri="{FF2B5EF4-FFF2-40B4-BE49-F238E27FC236}">
                <a16:creationId xmlns:a16="http://schemas.microsoft.com/office/drawing/2014/main" id="{18373BE5-E52D-8A39-CF45-A0764D49922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64" name="Freeform 30">
              <a:extLst>
                <a:ext uri="{FF2B5EF4-FFF2-40B4-BE49-F238E27FC236}">
                  <a16:creationId xmlns:a16="http://schemas.microsoft.com/office/drawing/2014/main" id="{E41E8A81-1105-B044-14FE-D3D305B28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5" name="Freeform 31">
              <a:extLst>
                <a:ext uri="{FF2B5EF4-FFF2-40B4-BE49-F238E27FC236}">
                  <a16:creationId xmlns:a16="http://schemas.microsoft.com/office/drawing/2014/main" id="{F5CFF201-20DA-B7F0-2216-09DF1374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6" name="Freeform 32">
              <a:extLst>
                <a:ext uri="{FF2B5EF4-FFF2-40B4-BE49-F238E27FC236}">
                  <a16:creationId xmlns:a16="http://schemas.microsoft.com/office/drawing/2014/main" id="{0DA3B209-EC1F-0BEA-32DB-01CAE02ED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7" name="Freeform 33">
              <a:extLst>
                <a:ext uri="{FF2B5EF4-FFF2-40B4-BE49-F238E27FC236}">
                  <a16:creationId xmlns:a16="http://schemas.microsoft.com/office/drawing/2014/main" id="{F9835EE7-F027-8869-9873-7CE2F0F7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8" name="Freeform 34">
              <a:extLst>
                <a:ext uri="{FF2B5EF4-FFF2-40B4-BE49-F238E27FC236}">
                  <a16:creationId xmlns:a16="http://schemas.microsoft.com/office/drawing/2014/main" id="{B6819D0E-33CE-EFE9-856F-BD0E4C91D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9" name="Freeform 35">
              <a:extLst>
                <a:ext uri="{FF2B5EF4-FFF2-40B4-BE49-F238E27FC236}">
                  <a16:creationId xmlns:a16="http://schemas.microsoft.com/office/drawing/2014/main" id="{8EC272F3-E70D-5A20-6D99-8022D270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0" name="Freeform 36">
              <a:extLst>
                <a:ext uri="{FF2B5EF4-FFF2-40B4-BE49-F238E27FC236}">
                  <a16:creationId xmlns:a16="http://schemas.microsoft.com/office/drawing/2014/main" id="{7E3FA451-7178-EB54-3C61-C701BD00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1" name="Freeform 37">
              <a:extLst>
                <a:ext uri="{FF2B5EF4-FFF2-40B4-BE49-F238E27FC236}">
                  <a16:creationId xmlns:a16="http://schemas.microsoft.com/office/drawing/2014/main" id="{28E3248A-617B-B05F-8C41-EF6D769B8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2" name="Freeform 38">
              <a:extLst>
                <a:ext uri="{FF2B5EF4-FFF2-40B4-BE49-F238E27FC236}">
                  <a16:creationId xmlns:a16="http://schemas.microsoft.com/office/drawing/2014/main" id="{78FBEFEB-575E-A248-C393-5F37E463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3" name="Freeform 39">
              <a:extLst>
                <a:ext uri="{FF2B5EF4-FFF2-40B4-BE49-F238E27FC236}">
                  <a16:creationId xmlns:a16="http://schemas.microsoft.com/office/drawing/2014/main" id="{F3A49A2F-BF84-C5B1-4EB9-9FF617EBA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4" name="Freeform 40">
              <a:extLst>
                <a:ext uri="{FF2B5EF4-FFF2-40B4-BE49-F238E27FC236}">
                  <a16:creationId xmlns:a16="http://schemas.microsoft.com/office/drawing/2014/main" id="{E27C6E23-F30B-2D7A-9E36-342422D7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5" name="Freeform 41">
              <a:extLst>
                <a:ext uri="{FF2B5EF4-FFF2-40B4-BE49-F238E27FC236}">
                  <a16:creationId xmlns:a16="http://schemas.microsoft.com/office/drawing/2014/main" id="{517C4494-D6DE-AF43-9C61-1E2ACA99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6" name="Freeform 42">
              <a:extLst>
                <a:ext uri="{FF2B5EF4-FFF2-40B4-BE49-F238E27FC236}">
                  <a16:creationId xmlns:a16="http://schemas.microsoft.com/office/drawing/2014/main" id="{4A53B0F5-7AB2-CFE9-662B-493093E9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63528A00-196D-C4CD-27E0-BD0FEF6D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8" name="Freeform 44">
              <a:extLst>
                <a:ext uri="{FF2B5EF4-FFF2-40B4-BE49-F238E27FC236}">
                  <a16:creationId xmlns:a16="http://schemas.microsoft.com/office/drawing/2014/main" id="{220B390E-FAB8-9101-1A6B-0817572C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id="{23AFA2ED-E63A-4E60-3778-FE840485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0" name="Freeform 46">
              <a:extLst>
                <a:ext uri="{FF2B5EF4-FFF2-40B4-BE49-F238E27FC236}">
                  <a16:creationId xmlns:a16="http://schemas.microsoft.com/office/drawing/2014/main" id="{DDA4E7D0-89B0-3D24-5296-A56B31A49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285" name="AutoShape 35">
            <a:extLst>
              <a:ext uri="{FF2B5EF4-FFF2-40B4-BE49-F238E27FC236}">
                <a16:creationId xmlns:a16="http://schemas.microsoft.com/office/drawing/2014/main" id="{9D633A37-4FD2-DF67-56B6-9416B3B97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334000"/>
            <a:ext cx="4419600" cy="927395"/>
          </a:xfrm>
          <a:prstGeom prst="wedgeRoundRectCallout">
            <a:avLst>
              <a:gd name="adj1" fmla="val 52726"/>
              <a:gd name="adj2" fmla="val -13141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The combination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 </a:t>
            </a:r>
            <a:b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CA" altLang="en-US" sz="2400" i="0" dirty="0">
                <a:solidFill>
                  <a:srgbClr val="FFFFFF"/>
                </a:solidFill>
              </a:rPr>
              <a:t>is also a solution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23A1A8B6-7944-DBD9-F839-3F2B0719C4EE}"/>
              </a:ext>
            </a:extLst>
          </p:cNvPr>
          <p:cNvGrpSpPr/>
          <p:nvPr/>
        </p:nvGrpSpPr>
        <p:grpSpPr>
          <a:xfrm>
            <a:off x="2087880" y="2165810"/>
            <a:ext cx="500232" cy="526138"/>
            <a:chOff x="2178408" y="2165810"/>
            <a:chExt cx="500232" cy="526138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2D9D76E5-D01A-9C5C-E316-8B2AF4A1E7EB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72CBC3D8-309F-0968-75A7-615614BC3886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01AB335-9BAC-A8AF-E770-6697DD5D0BB8}"/>
              </a:ext>
            </a:extLst>
          </p:cNvPr>
          <p:cNvGrpSpPr/>
          <p:nvPr/>
        </p:nvGrpSpPr>
        <p:grpSpPr>
          <a:xfrm>
            <a:off x="7150732" y="5372554"/>
            <a:ext cx="490412" cy="539722"/>
            <a:chOff x="7150732" y="5372554"/>
            <a:chExt cx="490412" cy="539722"/>
          </a:xfrm>
        </p:grpSpPr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95CE3303-89B1-E58A-7EB1-ACC3EC78DC78}"/>
                </a:ext>
              </a:extLst>
            </p:cNvPr>
            <p:cNvSpPr txBox="1"/>
            <p:nvPr/>
          </p:nvSpPr>
          <p:spPr>
            <a:xfrm>
              <a:off x="7150732" y="5372554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A8EEC6AD-7A95-45C3-1C98-79FBDB6A0B66}"/>
                </a:ext>
              </a:extLst>
            </p:cNvPr>
            <p:cNvSpPr txBox="1"/>
            <p:nvPr/>
          </p:nvSpPr>
          <p:spPr>
            <a:xfrm>
              <a:off x="7329562" y="5389056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F14E8BBB-1635-5A81-4456-5E975622EE6F}"/>
              </a:ext>
            </a:extLst>
          </p:cNvPr>
          <p:cNvSpPr txBox="1"/>
          <p:nvPr/>
        </p:nvSpPr>
        <p:spPr>
          <a:xfrm>
            <a:off x="3997025" y="2153883"/>
            <a:ext cx="326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95F42C"/>
              </a:solidFill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BFA84B7-B6BA-40E4-7F67-7FDED988512A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9" grpId="0"/>
      <p:bldP spid="231" grpId="0"/>
      <p:bldP spid="285" grpId="0" animBg="1"/>
      <p:bldP spid="301" grpId="0"/>
      <p:bldP spid="3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/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/>
        </p:nvGraphicFramePr>
        <p:xfrm>
          <a:off x="2760014" y="224028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447800" y="2200255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4F55A0C-65EF-02EE-EFD2-3EB37C448057}"/>
              </a:ext>
            </a:extLst>
          </p:cNvPr>
          <p:cNvGrpSpPr/>
          <p:nvPr/>
        </p:nvGrpSpPr>
        <p:grpSpPr>
          <a:xfrm>
            <a:off x="3226859" y="2142945"/>
            <a:ext cx="1390074" cy="542065"/>
            <a:chOff x="-228600" y="2947055"/>
            <a:chExt cx="1390074" cy="542065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3952426-F6D4-A3A5-B7EF-E19C264B7AA4}"/>
                </a:ext>
              </a:extLst>
            </p:cNvPr>
            <p:cNvSpPr txBox="1"/>
            <p:nvPr/>
          </p:nvSpPr>
          <p:spPr>
            <a:xfrm>
              <a:off x="-228600" y="29470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A58FDBD-7A6A-1C6F-0907-B7F3AD1A7660}"/>
                </a:ext>
              </a:extLst>
            </p:cNvPr>
            <p:cNvSpPr txBox="1"/>
            <p:nvPr/>
          </p:nvSpPr>
          <p:spPr>
            <a:xfrm>
              <a:off x="668894" y="2965900"/>
              <a:ext cx="2415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43CCAF7-9EC7-8E8F-7C96-707978B732AA}"/>
              </a:ext>
            </a:extLst>
          </p:cNvPr>
          <p:cNvGrpSpPr/>
          <p:nvPr/>
        </p:nvGrpSpPr>
        <p:grpSpPr>
          <a:xfrm>
            <a:off x="4765477" y="2155005"/>
            <a:ext cx="1390074" cy="534025"/>
            <a:chOff x="4705926" y="3099455"/>
            <a:chExt cx="1390074" cy="53402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982509-D0BF-C440-A694-59F14B5B4C51}"/>
                </a:ext>
              </a:extLst>
            </p:cNvPr>
            <p:cNvSpPr txBox="1"/>
            <p:nvPr/>
          </p:nvSpPr>
          <p:spPr>
            <a:xfrm>
              <a:off x="5453290" y="310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0F1FCDC-5F73-9C6A-7558-9B4B6CFED76D}"/>
                </a:ext>
              </a:extLst>
            </p:cNvPr>
            <p:cNvSpPr txBox="1"/>
            <p:nvPr/>
          </p:nvSpPr>
          <p:spPr>
            <a:xfrm>
              <a:off x="4705926" y="30994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0B6F863-8CB4-2C23-4CEA-6AF6EE182521}"/>
                </a:ext>
              </a:extLst>
            </p:cNvPr>
            <p:cNvSpPr txBox="1"/>
            <p:nvPr/>
          </p:nvSpPr>
          <p:spPr>
            <a:xfrm>
              <a:off x="5589610" y="31102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211" name="Line 61">
            <a:extLst>
              <a:ext uri="{FF2B5EF4-FFF2-40B4-BE49-F238E27FC236}">
                <a16:creationId xmlns:a16="http://schemas.microsoft.com/office/drawing/2014/main" id="{B9507E7A-B1E1-9905-2DE4-5574E3E6A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1067" y="562864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aphicFrame>
        <p:nvGraphicFramePr>
          <p:cNvPr id="212" name="Table 211">
            <a:extLst>
              <a:ext uri="{FF2B5EF4-FFF2-40B4-BE49-F238E27FC236}">
                <a16:creationId xmlns:a16="http://schemas.microsoft.com/office/drawing/2014/main" id="{9FC86E5A-7AEA-46F3-CDF6-E3A89B9C4938}"/>
              </a:ext>
            </a:extLst>
          </p:cNvPr>
          <p:cNvGraphicFramePr>
            <a:graphicFrameLocks noGrp="1"/>
          </p:cNvGraphicFramePr>
          <p:nvPr/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B9124B9-CD56-9E87-CD6D-7CB534CAE0E2}"/>
              </a:ext>
            </a:extLst>
          </p:cNvPr>
          <p:cNvGrpSpPr/>
          <p:nvPr/>
        </p:nvGrpSpPr>
        <p:grpSpPr>
          <a:xfrm>
            <a:off x="771885" y="4538444"/>
            <a:ext cx="2667000" cy="2133600"/>
            <a:chOff x="771885" y="4538444"/>
            <a:chExt cx="2667000" cy="2133600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7E28CBF-876E-3577-FBE8-672B71CE559F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AB0A195-4260-B6C6-C378-9A10A0CECE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78C2266-B0B7-3F9B-8F7A-9AA1F1414F32}"/>
                </a:ext>
              </a:extLst>
            </p:cNvPr>
            <p:cNvSpPr/>
            <p:nvPr/>
          </p:nvSpPr>
          <p:spPr bwMode="auto">
            <a:xfrm>
              <a:off x="1445741" y="5328101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E163981-0493-6C86-200E-F3F20FF6A4DF}"/>
                </a:ext>
              </a:extLst>
            </p:cNvPr>
            <p:cNvSpPr/>
            <p:nvPr/>
          </p:nvSpPr>
          <p:spPr bwMode="auto">
            <a:xfrm>
              <a:off x="1688605" y="6088706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5" name="Line 61">
            <a:extLst>
              <a:ext uri="{FF2B5EF4-FFF2-40B4-BE49-F238E27FC236}">
                <a16:creationId xmlns:a16="http://schemas.microsoft.com/office/drawing/2014/main" id="{A9EB9706-3D3B-1A51-A7E7-C67C529A8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6" name="Line 61">
            <a:extLst>
              <a:ext uri="{FF2B5EF4-FFF2-40B4-BE49-F238E27FC236}">
                <a16:creationId xmlns:a16="http://schemas.microsoft.com/office/drawing/2014/main" id="{4124CC59-1A60-1952-66B7-59D5E484B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263" name="Group 29">
            <a:extLst>
              <a:ext uri="{FF2B5EF4-FFF2-40B4-BE49-F238E27FC236}">
                <a16:creationId xmlns:a16="http://schemas.microsoft.com/office/drawing/2014/main" id="{18373BE5-E52D-8A39-CF45-A0764D49922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64" name="Freeform 30">
              <a:extLst>
                <a:ext uri="{FF2B5EF4-FFF2-40B4-BE49-F238E27FC236}">
                  <a16:creationId xmlns:a16="http://schemas.microsoft.com/office/drawing/2014/main" id="{E41E8A81-1105-B044-14FE-D3D305B28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5" name="Freeform 31">
              <a:extLst>
                <a:ext uri="{FF2B5EF4-FFF2-40B4-BE49-F238E27FC236}">
                  <a16:creationId xmlns:a16="http://schemas.microsoft.com/office/drawing/2014/main" id="{F5CFF201-20DA-B7F0-2216-09DF1374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6" name="Freeform 32">
              <a:extLst>
                <a:ext uri="{FF2B5EF4-FFF2-40B4-BE49-F238E27FC236}">
                  <a16:creationId xmlns:a16="http://schemas.microsoft.com/office/drawing/2014/main" id="{0DA3B209-EC1F-0BEA-32DB-01CAE02ED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7" name="Freeform 33">
              <a:extLst>
                <a:ext uri="{FF2B5EF4-FFF2-40B4-BE49-F238E27FC236}">
                  <a16:creationId xmlns:a16="http://schemas.microsoft.com/office/drawing/2014/main" id="{F9835EE7-F027-8869-9873-7CE2F0F7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8" name="Freeform 34">
              <a:extLst>
                <a:ext uri="{FF2B5EF4-FFF2-40B4-BE49-F238E27FC236}">
                  <a16:creationId xmlns:a16="http://schemas.microsoft.com/office/drawing/2014/main" id="{B6819D0E-33CE-EFE9-856F-BD0E4C91D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9" name="Freeform 35">
              <a:extLst>
                <a:ext uri="{FF2B5EF4-FFF2-40B4-BE49-F238E27FC236}">
                  <a16:creationId xmlns:a16="http://schemas.microsoft.com/office/drawing/2014/main" id="{8EC272F3-E70D-5A20-6D99-8022D270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0" name="Freeform 36">
              <a:extLst>
                <a:ext uri="{FF2B5EF4-FFF2-40B4-BE49-F238E27FC236}">
                  <a16:creationId xmlns:a16="http://schemas.microsoft.com/office/drawing/2014/main" id="{7E3FA451-7178-EB54-3C61-C701BD00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1" name="Freeform 37">
              <a:extLst>
                <a:ext uri="{FF2B5EF4-FFF2-40B4-BE49-F238E27FC236}">
                  <a16:creationId xmlns:a16="http://schemas.microsoft.com/office/drawing/2014/main" id="{28E3248A-617B-B05F-8C41-EF6D769B8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2" name="Freeform 38">
              <a:extLst>
                <a:ext uri="{FF2B5EF4-FFF2-40B4-BE49-F238E27FC236}">
                  <a16:creationId xmlns:a16="http://schemas.microsoft.com/office/drawing/2014/main" id="{78FBEFEB-575E-A248-C393-5F37E463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3" name="Freeform 39">
              <a:extLst>
                <a:ext uri="{FF2B5EF4-FFF2-40B4-BE49-F238E27FC236}">
                  <a16:creationId xmlns:a16="http://schemas.microsoft.com/office/drawing/2014/main" id="{F3A49A2F-BF84-C5B1-4EB9-9FF617EBA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4" name="Freeform 40">
              <a:extLst>
                <a:ext uri="{FF2B5EF4-FFF2-40B4-BE49-F238E27FC236}">
                  <a16:creationId xmlns:a16="http://schemas.microsoft.com/office/drawing/2014/main" id="{E27C6E23-F30B-2D7A-9E36-342422D7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5" name="Freeform 41">
              <a:extLst>
                <a:ext uri="{FF2B5EF4-FFF2-40B4-BE49-F238E27FC236}">
                  <a16:creationId xmlns:a16="http://schemas.microsoft.com/office/drawing/2014/main" id="{517C4494-D6DE-AF43-9C61-1E2ACA99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6" name="Freeform 42">
              <a:extLst>
                <a:ext uri="{FF2B5EF4-FFF2-40B4-BE49-F238E27FC236}">
                  <a16:creationId xmlns:a16="http://schemas.microsoft.com/office/drawing/2014/main" id="{4A53B0F5-7AB2-CFE9-662B-493093E9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63528A00-196D-C4CD-27E0-BD0FEF6D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8" name="Freeform 44">
              <a:extLst>
                <a:ext uri="{FF2B5EF4-FFF2-40B4-BE49-F238E27FC236}">
                  <a16:creationId xmlns:a16="http://schemas.microsoft.com/office/drawing/2014/main" id="{220B390E-FAB8-9101-1A6B-0817572C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id="{23AFA2ED-E63A-4E60-3778-FE840485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0" name="Freeform 46">
              <a:extLst>
                <a:ext uri="{FF2B5EF4-FFF2-40B4-BE49-F238E27FC236}">
                  <a16:creationId xmlns:a16="http://schemas.microsoft.com/office/drawing/2014/main" id="{DDA4E7D0-89B0-3D24-5296-A56B31A49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F14E8BBB-1635-5A81-4456-5E975622EE6F}"/>
              </a:ext>
            </a:extLst>
          </p:cNvPr>
          <p:cNvSpPr txBox="1"/>
          <p:nvPr/>
        </p:nvSpPr>
        <p:spPr>
          <a:xfrm>
            <a:off x="3997025" y="2153883"/>
            <a:ext cx="326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95F42C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A697C8-3E5D-08E0-509D-2715472DAD5C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26" name="Line 61">
            <a:extLst>
              <a:ext uri="{FF2B5EF4-FFF2-40B4-BE49-F238E27FC236}">
                <a16:creationId xmlns:a16="http://schemas.microsoft.com/office/drawing/2014/main" id="{C45142CC-8053-A0CB-CD02-698FCD0222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9030" y="510540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61620018-74B4-21EB-F77D-109D58E14D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4060" y="487183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8" name="Line 61">
            <a:extLst>
              <a:ext uri="{FF2B5EF4-FFF2-40B4-BE49-F238E27FC236}">
                <a16:creationId xmlns:a16="http://schemas.microsoft.com/office/drawing/2014/main" id="{E7E5E077-33DD-514E-C48C-B5403C7393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9090" y="462832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Line 61">
            <a:extLst>
              <a:ext uri="{FF2B5EF4-FFF2-40B4-BE49-F238E27FC236}">
                <a16:creationId xmlns:a16="http://schemas.microsoft.com/office/drawing/2014/main" id="{582F1315-7136-9620-BE0D-6EC7B424F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090" y="462671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Line 61">
            <a:extLst>
              <a:ext uri="{FF2B5EF4-FFF2-40B4-BE49-F238E27FC236}">
                <a16:creationId xmlns:a16="http://schemas.microsoft.com/office/drawing/2014/main" id="{48720F65-A80F-9369-5013-65FDD318B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5592" y="5112082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7" name="Line 61">
            <a:extLst>
              <a:ext uri="{FF2B5EF4-FFF2-40B4-BE49-F238E27FC236}">
                <a16:creationId xmlns:a16="http://schemas.microsoft.com/office/drawing/2014/main" id="{55579647-3CEC-FB91-8729-77042872C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094" y="5597451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8" name="Line 61">
            <a:extLst>
              <a:ext uri="{FF2B5EF4-FFF2-40B4-BE49-F238E27FC236}">
                <a16:creationId xmlns:a16="http://schemas.microsoft.com/office/drawing/2014/main" id="{A12ABB87-ABBC-F8F4-FB29-D4A06C5DC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8596" y="608282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A4F0381-DA98-A358-358B-4D8834F78F9B}"/>
              </a:ext>
            </a:extLst>
          </p:cNvPr>
          <p:cNvSpPr/>
          <p:nvPr/>
        </p:nvSpPr>
        <p:spPr bwMode="auto">
          <a:xfrm>
            <a:off x="2446649" y="6583607"/>
            <a:ext cx="76200" cy="76200"/>
          </a:xfrm>
          <a:prstGeom prst="ellipse">
            <a:avLst/>
          </a:prstGeom>
          <a:solidFill>
            <a:srgbClr val="95F42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DED078-CC78-3234-B7D1-510AED87825F}"/>
              </a:ext>
            </a:extLst>
          </p:cNvPr>
          <p:cNvGrpSpPr/>
          <p:nvPr/>
        </p:nvGrpSpPr>
        <p:grpSpPr>
          <a:xfrm>
            <a:off x="381000" y="2775357"/>
            <a:ext cx="7342204" cy="1733375"/>
            <a:chOff x="1487123" y="2775357"/>
            <a:chExt cx="7342204" cy="1733375"/>
          </a:xfrm>
        </p:grpSpPr>
        <p:sp>
          <p:nvSpPr>
            <p:cNvPr id="42" name="AutoShape 35">
              <a:extLst>
                <a:ext uri="{FF2B5EF4-FFF2-40B4-BE49-F238E27FC236}">
                  <a16:creationId xmlns:a16="http://schemas.microsoft.com/office/drawing/2014/main" id="{255931DC-D13A-9E36-A714-EDD38FA84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7123" y="2775357"/>
              <a:ext cx="7342204" cy="1633413"/>
            </a:xfrm>
            <a:prstGeom prst="wedgeRoundRectCallout">
              <a:avLst>
                <a:gd name="adj1" fmla="val 31117"/>
                <a:gd name="adj2" fmla="val 61356"/>
                <a:gd name="adj3" fmla="val 16667"/>
              </a:avLst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Linear algebra says: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Given any two (independent) vectors 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and 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,</a:t>
              </a: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  any point in the plain can be reached 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by some linear combinations of them 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.</a:t>
              </a:r>
              <a:endParaRPr lang="en-US" altLang="en-US" sz="2400" i="0" dirty="0">
                <a:solidFill>
                  <a:srgbClr val="FFFF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0C5561-8DD5-2441-EDD9-EFAB68AF0C14}"/>
                </a:ext>
              </a:extLst>
            </p:cNvPr>
            <p:cNvSpPr txBox="1"/>
            <p:nvPr/>
          </p:nvSpPr>
          <p:spPr>
            <a:xfrm>
              <a:off x="7848600" y="324104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40BFA1-5692-3BBC-5804-B8C2556F1DC5}"/>
                </a:ext>
              </a:extLst>
            </p:cNvPr>
            <p:cNvSpPr txBox="1"/>
            <p:nvPr/>
          </p:nvSpPr>
          <p:spPr>
            <a:xfrm>
              <a:off x="8141562" y="3241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5A32F0A-BAF2-E27F-79DE-0C0BDFEFFD4D}"/>
                </a:ext>
              </a:extLst>
            </p:cNvPr>
            <p:cNvSpPr txBox="1"/>
            <p:nvPr/>
          </p:nvSpPr>
          <p:spPr>
            <a:xfrm>
              <a:off x="8061038" y="398551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C07437-DE81-93E6-3CC5-07C6A83B2396}"/>
                </a:ext>
              </a:extLst>
            </p:cNvPr>
            <p:cNvSpPr txBox="1"/>
            <p:nvPr/>
          </p:nvSpPr>
          <p:spPr>
            <a:xfrm>
              <a:off x="7746078" y="397025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1A066D-5C5E-65D2-9E75-DCDA11533664}"/>
                </a:ext>
              </a:extLst>
            </p:cNvPr>
            <p:cNvSpPr txBox="1"/>
            <p:nvPr/>
          </p:nvSpPr>
          <p:spPr>
            <a:xfrm>
              <a:off x="7478854" y="3942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65AA41-FC7C-6BDD-A117-46717D39026B}"/>
              </a:ext>
            </a:extLst>
          </p:cNvPr>
          <p:cNvGrpSpPr/>
          <p:nvPr/>
        </p:nvGrpSpPr>
        <p:grpSpPr>
          <a:xfrm>
            <a:off x="2087880" y="2165810"/>
            <a:ext cx="500232" cy="526138"/>
            <a:chOff x="2178408" y="2165810"/>
            <a:chExt cx="500232" cy="52613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2796D81-A1BC-F76F-1C70-D76D1509C3E2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70E024-5291-EBD8-0790-506C6CB357D7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15FEEF-6284-CAD7-6E18-B8052D00DA65}"/>
              </a:ext>
            </a:extLst>
          </p:cNvPr>
          <p:cNvGrpSpPr/>
          <p:nvPr/>
        </p:nvGrpSpPr>
        <p:grpSpPr>
          <a:xfrm>
            <a:off x="1916415" y="1219200"/>
            <a:ext cx="3741293" cy="1152787"/>
            <a:chOff x="1916415" y="1219200"/>
            <a:chExt cx="3741293" cy="11527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0316ED2-E9C4-DC6D-F61D-8B8F6CB5885A}"/>
                </a:ext>
              </a:extLst>
            </p:cNvPr>
            <p:cNvGrpSpPr/>
            <p:nvPr/>
          </p:nvGrpSpPr>
          <p:grpSpPr>
            <a:xfrm>
              <a:off x="1916415" y="1233804"/>
              <a:ext cx="684545" cy="1092359"/>
              <a:chOff x="1916415" y="1233804"/>
              <a:chExt cx="684545" cy="1092359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D4636AC-AC21-36C6-C4F9-010E76A80371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DED163B-E460-5437-11B0-7182BB54F0EB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7C9C2B43-D7B0-85B0-E1E0-84E3F9015AD1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1BA345D-4B6F-BE02-D22D-F8D425E562C9}"/>
                  </a:ext>
                </a:extLst>
              </p:cNvPr>
              <p:cNvSpPr/>
              <p:nvPr/>
            </p:nvSpPr>
            <p:spPr bwMode="auto">
              <a:xfrm>
                <a:off x="1916415" y="1707713"/>
                <a:ext cx="155313" cy="618450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107" h="893745">
                    <a:moveTo>
                      <a:pt x="224107" y="3413"/>
                    </a:moveTo>
                    <a:cubicBezTo>
                      <a:pt x="149610" y="-21703"/>
                      <a:pt x="117837" y="95119"/>
                      <a:pt x="81072" y="243507"/>
                    </a:cubicBezTo>
                    <a:cubicBezTo>
                      <a:pt x="44307" y="391896"/>
                      <a:pt x="-15075" y="626901"/>
                      <a:pt x="3519" y="893744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C3057C8-5723-9809-71B9-627CB10BD27E}"/>
                </a:ext>
              </a:extLst>
            </p:cNvPr>
            <p:cNvGrpSpPr/>
            <p:nvPr/>
          </p:nvGrpSpPr>
          <p:grpSpPr>
            <a:xfrm>
              <a:off x="3470092" y="1228829"/>
              <a:ext cx="2187616" cy="1143158"/>
              <a:chOff x="413344" y="1233804"/>
              <a:chExt cx="2187616" cy="1143158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651BCD7-A27D-E0D8-2F23-03D9A4A6E323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DC749EA-0F7E-289D-FE80-0CE666D6BCDC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D87581C-CE2B-D85F-0C83-6095E6D325A5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DED3F76-6184-48FA-7835-FC6C802EEEA7}"/>
                  </a:ext>
                </a:extLst>
              </p:cNvPr>
              <p:cNvSpPr/>
              <p:nvPr/>
            </p:nvSpPr>
            <p:spPr bwMode="auto">
              <a:xfrm>
                <a:off x="1971441" y="170750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7926176-B175-9D48-0ED6-45B8256BAA08}"/>
                  </a:ext>
                </a:extLst>
              </p:cNvPr>
              <p:cNvSpPr/>
              <p:nvPr/>
            </p:nvSpPr>
            <p:spPr bwMode="auto">
              <a:xfrm>
                <a:off x="413344" y="170276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1C1CA83-2710-907F-C308-6B044D049923}"/>
                </a:ext>
              </a:extLst>
            </p:cNvPr>
            <p:cNvGrpSpPr/>
            <p:nvPr/>
          </p:nvGrpSpPr>
          <p:grpSpPr>
            <a:xfrm>
              <a:off x="3588663" y="1219200"/>
              <a:ext cx="524882" cy="920116"/>
              <a:chOff x="2076078" y="1233804"/>
              <a:chExt cx="524882" cy="920116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5EF4051-FE70-5561-1ADB-E655B5FACB55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612A096-7305-D6DB-A153-B332367D1429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4718ECA-D639-C53C-6318-28168F5102D2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93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/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/>
        </p:nvGraphicFramePr>
        <p:xfrm>
          <a:off x="2760014" y="224028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447800" y="2200255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4F55A0C-65EF-02EE-EFD2-3EB37C448057}"/>
              </a:ext>
            </a:extLst>
          </p:cNvPr>
          <p:cNvGrpSpPr/>
          <p:nvPr/>
        </p:nvGrpSpPr>
        <p:grpSpPr>
          <a:xfrm>
            <a:off x="3226859" y="2142945"/>
            <a:ext cx="1390074" cy="542065"/>
            <a:chOff x="-228600" y="2947055"/>
            <a:chExt cx="1390074" cy="542065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3952426-F6D4-A3A5-B7EF-E19C264B7AA4}"/>
                </a:ext>
              </a:extLst>
            </p:cNvPr>
            <p:cNvSpPr txBox="1"/>
            <p:nvPr/>
          </p:nvSpPr>
          <p:spPr>
            <a:xfrm>
              <a:off x="-228600" y="29470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A58FDBD-7A6A-1C6F-0907-B7F3AD1A7660}"/>
                </a:ext>
              </a:extLst>
            </p:cNvPr>
            <p:cNvSpPr txBox="1"/>
            <p:nvPr/>
          </p:nvSpPr>
          <p:spPr>
            <a:xfrm>
              <a:off x="668894" y="2965900"/>
              <a:ext cx="2415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43CCAF7-9EC7-8E8F-7C96-707978B732AA}"/>
              </a:ext>
            </a:extLst>
          </p:cNvPr>
          <p:cNvGrpSpPr/>
          <p:nvPr/>
        </p:nvGrpSpPr>
        <p:grpSpPr>
          <a:xfrm>
            <a:off x="4765477" y="2155005"/>
            <a:ext cx="1390074" cy="534025"/>
            <a:chOff x="4705926" y="3099455"/>
            <a:chExt cx="1390074" cy="53402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982509-D0BF-C440-A694-59F14B5B4C51}"/>
                </a:ext>
              </a:extLst>
            </p:cNvPr>
            <p:cNvSpPr txBox="1"/>
            <p:nvPr/>
          </p:nvSpPr>
          <p:spPr>
            <a:xfrm>
              <a:off x="5453290" y="310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0F1FCDC-5F73-9C6A-7558-9B4B6CFED76D}"/>
                </a:ext>
              </a:extLst>
            </p:cNvPr>
            <p:cNvSpPr txBox="1"/>
            <p:nvPr/>
          </p:nvSpPr>
          <p:spPr>
            <a:xfrm>
              <a:off x="4705926" y="30994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0B6F863-8CB4-2C23-4CEA-6AF6EE182521}"/>
                </a:ext>
              </a:extLst>
            </p:cNvPr>
            <p:cNvSpPr txBox="1"/>
            <p:nvPr/>
          </p:nvSpPr>
          <p:spPr>
            <a:xfrm>
              <a:off x="5589610" y="31102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211" name="Line 61">
            <a:extLst>
              <a:ext uri="{FF2B5EF4-FFF2-40B4-BE49-F238E27FC236}">
                <a16:creationId xmlns:a16="http://schemas.microsoft.com/office/drawing/2014/main" id="{B9507E7A-B1E1-9905-2DE4-5574E3E6A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1067" y="562864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aphicFrame>
        <p:nvGraphicFramePr>
          <p:cNvPr id="212" name="Table 211">
            <a:extLst>
              <a:ext uri="{FF2B5EF4-FFF2-40B4-BE49-F238E27FC236}">
                <a16:creationId xmlns:a16="http://schemas.microsoft.com/office/drawing/2014/main" id="{9FC86E5A-7AEA-46F3-CDF6-E3A89B9C4938}"/>
              </a:ext>
            </a:extLst>
          </p:cNvPr>
          <p:cNvGraphicFramePr>
            <a:graphicFrameLocks noGrp="1"/>
          </p:cNvGraphicFramePr>
          <p:nvPr/>
        </p:nvGraphicFramePr>
        <p:xfrm>
          <a:off x="974851" y="4617880"/>
          <a:ext cx="2263140" cy="20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">
                  <a:extLst>
                    <a:ext uri="{9D8B030D-6E8A-4147-A177-3AD203B41FA5}">
                      <a16:colId xmlns:a16="http://schemas.microsoft.com/office/drawing/2014/main" val="2101238181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707463844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298606202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86950744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804108763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35988616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242403176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110436487"/>
                    </a:ext>
                  </a:extLst>
                </a:gridCol>
                <a:gridCol w="251460">
                  <a:extLst>
                    <a:ext uri="{9D8B030D-6E8A-4147-A177-3AD203B41FA5}">
                      <a16:colId xmlns:a16="http://schemas.microsoft.com/office/drawing/2014/main" val="3474949709"/>
                    </a:ext>
                  </a:extLst>
                </a:gridCol>
              </a:tblGrid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175326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10489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130859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83252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152814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152968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432603"/>
                  </a:ext>
                </a:extLst>
              </a:tr>
              <a:tr h="251440"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8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161342"/>
                  </a:ext>
                </a:extLst>
              </a:tr>
            </a:tbl>
          </a:graphicData>
        </a:graphic>
      </p:graphicFrame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B9124B9-CD56-9E87-CD6D-7CB534CAE0E2}"/>
              </a:ext>
            </a:extLst>
          </p:cNvPr>
          <p:cNvGrpSpPr/>
          <p:nvPr/>
        </p:nvGrpSpPr>
        <p:grpSpPr>
          <a:xfrm>
            <a:off x="771885" y="4538444"/>
            <a:ext cx="2667000" cy="2133600"/>
            <a:chOff x="771885" y="4538444"/>
            <a:chExt cx="2667000" cy="2133600"/>
          </a:xfrm>
        </p:grpSpPr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7E28CBF-876E-3577-FBE8-672B71CE559F}"/>
                </a:ext>
              </a:extLst>
            </p:cNvPr>
            <p:cNvCxnSpPr/>
            <p:nvPr/>
          </p:nvCxnSpPr>
          <p:spPr bwMode="auto">
            <a:xfrm>
              <a:off x="1480543" y="4538444"/>
              <a:ext cx="0" cy="213360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AB0A195-4260-B6C6-C378-9A10A0CECE9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1885" y="5619329"/>
              <a:ext cx="2667000" cy="8389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778C2266-B0B7-3F9B-8F7A-9AA1F1414F32}"/>
                </a:ext>
              </a:extLst>
            </p:cNvPr>
            <p:cNvSpPr/>
            <p:nvPr/>
          </p:nvSpPr>
          <p:spPr bwMode="auto">
            <a:xfrm>
              <a:off x="1445741" y="5328101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E163981-0493-6C86-200E-F3F20FF6A4DF}"/>
                </a:ext>
              </a:extLst>
            </p:cNvPr>
            <p:cNvSpPr/>
            <p:nvPr/>
          </p:nvSpPr>
          <p:spPr bwMode="auto">
            <a:xfrm>
              <a:off x="1688605" y="6088706"/>
              <a:ext cx="76200" cy="76200"/>
            </a:xfrm>
            <a:prstGeom prst="ellipse">
              <a:avLst/>
            </a:prstGeom>
            <a:solidFill>
              <a:srgbClr val="95F42C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5" name="Line 61">
            <a:extLst>
              <a:ext uri="{FF2B5EF4-FFF2-40B4-BE49-F238E27FC236}">
                <a16:creationId xmlns:a16="http://schemas.microsoft.com/office/drawing/2014/main" id="{A9EB9706-3D3B-1A51-A7E7-C67C529A8F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3609" y="5367605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6" name="Line 61">
            <a:extLst>
              <a:ext uri="{FF2B5EF4-FFF2-40B4-BE49-F238E27FC236}">
                <a16:creationId xmlns:a16="http://schemas.microsoft.com/office/drawing/2014/main" id="{4124CC59-1A60-1952-66B7-59D5E484B3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7123" y="562224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263" name="Group 29">
            <a:extLst>
              <a:ext uri="{FF2B5EF4-FFF2-40B4-BE49-F238E27FC236}">
                <a16:creationId xmlns:a16="http://schemas.microsoft.com/office/drawing/2014/main" id="{18373BE5-E52D-8A39-CF45-A0764D49922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64" name="Freeform 30">
              <a:extLst>
                <a:ext uri="{FF2B5EF4-FFF2-40B4-BE49-F238E27FC236}">
                  <a16:creationId xmlns:a16="http://schemas.microsoft.com/office/drawing/2014/main" id="{E41E8A81-1105-B044-14FE-D3D305B28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5" name="Freeform 31">
              <a:extLst>
                <a:ext uri="{FF2B5EF4-FFF2-40B4-BE49-F238E27FC236}">
                  <a16:creationId xmlns:a16="http://schemas.microsoft.com/office/drawing/2014/main" id="{F5CFF201-20DA-B7F0-2216-09DF1374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6" name="Freeform 32">
              <a:extLst>
                <a:ext uri="{FF2B5EF4-FFF2-40B4-BE49-F238E27FC236}">
                  <a16:creationId xmlns:a16="http://schemas.microsoft.com/office/drawing/2014/main" id="{0DA3B209-EC1F-0BEA-32DB-01CAE02ED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7" name="Freeform 33">
              <a:extLst>
                <a:ext uri="{FF2B5EF4-FFF2-40B4-BE49-F238E27FC236}">
                  <a16:creationId xmlns:a16="http://schemas.microsoft.com/office/drawing/2014/main" id="{F9835EE7-F027-8869-9873-7CE2F0F7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8" name="Freeform 34">
              <a:extLst>
                <a:ext uri="{FF2B5EF4-FFF2-40B4-BE49-F238E27FC236}">
                  <a16:creationId xmlns:a16="http://schemas.microsoft.com/office/drawing/2014/main" id="{B6819D0E-33CE-EFE9-856F-BD0E4C91D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9" name="Freeform 35">
              <a:extLst>
                <a:ext uri="{FF2B5EF4-FFF2-40B4-BE49-F238E27FC236}">
                  <a16:creationId xmlns:a16="http://schemas.microsoft.com/office/drawing/2014/main" id="{8EC272F3-E70D-5A20-6D99-8022D270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0" name="Freeform 36">
              <a:extLst>
                <a:ext uri="{FF2B5EF4-FFF2-40B4-BE49-F238E27FC236}">
                  <a16:creationId xmlns:a16="http://schemas.microsoft.com/office/drawing/2014/main" id="{7E3FA451-7178-EB54-3C61-C701BD00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1" name="Freeform 37">
              <a:extLst>
                <a:ext uri="{FF2B5EF4-FFF2-40B4-BE49-F238E27FC236}">
                  <a16:creationId xmlns:a16="http://schemas.microsoft.com/office/drawing/2014/main" id="{28E3248A-617B-B05F-8C41-EF6D769B8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2" name="Freeform 38">
              <a:extLst>
                <a:ext uri="{FF2B5EF4-FFF2-40B4-BE49-F238E27FC236}">
                  <a16:creationId xmlns:a16="http://schemas.microsoft.com/office/drawing/2014/main" id="{78FBEFEB-575E-A248-C393-5F37E463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3" name="Freeform 39">
              <a:extLst>
                <a:ext uri="{FF2B5EF4-FFF2-40B4-BE49-F238E27FC236}">
                  <a16:creationId xmlns:a16="http://schemas.microsoft.com/office/drawing/2014/main" id="{F3A49A2F-BF84-C5B1-4EB9-9FF617EBA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4" name="Freeform 40">
              <a:extLst>
                <a:ext uri="{FF2B5EF4-FFF2-40B4-BE49-F238E27FC236}">
                  <a16:creationId xmlns:a16="http://schemas.microsoft.com/office/drawing/2014/main" id="{E27C6E23-F30B-2D7A-9E36-342422D7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5" name="Freeform 41">
              <a:extLst>
                <a:ext uri="{FF2B5EF4-FFF2-40B4-BE49-F238E27FC236}">
                  <a16:creationId xmlns:a16="http://schemas.microsoft.com/office/drawing/2014/main" id="{517C4494-D6DE-AF43-9C61-1E2ACA99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6" name="Freeform 42">
              <a:extLst>
                <a:ext uri="{FF2B5EF4-FFF2-40B4-BE49-F238E27FC236}">
                  <a16:creationId xmlns:a16="http://schemas.microsoft.com/office/drawing/2014/main" id="{4A53B0F5-7AB2-CFE9-662B-493093E9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63528A00-196D-C4CD-27E0-BD0FEF6D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8" name="Freeform 44">
              <a:extLst>
                <a:ext uri="{FF2B5EF4-FFF2-40B4-BE49-F238E27FC236}">
                  <a16:creationId xmlns:a16="http://schemas.microsoft.com/office/drawing/2014/main" id="{220B390E-FAB8-9101-1A6B-0817572C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id="{23AFA2ED-E63A-4E60-3778-FE840485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0" name="Freeform 46">
              <a:extLst>
                <a:ext uri="{FF2B5EF4-FFF2-40B4-BE49-F238E27FC236}">
                  <a16:creationId xmlns:a16="http://schemas.microsoft.com/office/drawing/2014/main" id="{DDA4E7D0-89B0-3D24-5296-A56B31A49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F14E8BBB-1635-5A81-4456-5E975622EE6F}"/>
              </a:ext>
            </a:extLst>
          </p:cNvPr>
          <p:cNvSpPr txBox="1"/>
          <p:nvPr/>
        </p:nvSpPr>
        <p:spPr>
          <a:xfrm>
            <a:off x="3997025" y="2153883"/>
            <a:ext cx="326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95F42C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897D5F-F92E-6020-734E-62281F052744}"/>
              </a:ext>
            </a:extLst>
          </p:cNvPr>
          <p:cNvGrpSpPr/>
          <p:nvPr/>
        </p:nvGrpSpPr>
        <p:grpSpPr>
          <a:xfrm>
            <a:off x="381003" y="2775357"/>
            <a:ext cx="8448324" cy="1733375"/>
            <a:chOff x="381003" y="2775357"/>
            <a:chExt cx="8448324" cy="1733375"/>
          </a:xfrm>
        </p:grpSpPr>
        <p:sp>
          <p:nvSpPr>
            <p:cNvPr id="3" name="AutoShape 35">
              <a:extLst>
                <a:ext uri="{FF2B5EF4-FFF2-40B4-BE49-F238E27FC236}">
                  <a16:creationId xmlns:a16="http://schemas.microsoft.com/office/drawing/2014/main" id="{9F43C8BA-FFE9-898F-E816-3E3D1D5C9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3" y="2775357"/>
              <a:ext cx="8448324" cy="1633413"/>
            </a:xfrm>
            <a:prstGeom prst="wedgeRoundRectCallout">
              <a:avLst>
                <a:gd name="adj1" fmla="val 31117"/>
                <a:gd name="adj2" fmla="val 61356"/>
                <a:gd name="adj3" fmla="val 16667"/>
              </a:avLst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Linear algebra says: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Given any two (independent) solutions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A(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and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 (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,</a:t>
              </a: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  any solution to 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=a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i-2 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can be produced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by some linear combinations of them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A(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.</a:t>
              </a:r>
              <a:endParaRPr lang="en-US" altLang="en-US" sz="2400" i="0" dirty="0">
                <a:solidFill>
                  <a:srgbClr val="FFFFFF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3B9DF9-229F-3890-8E95-8D7DBBA83EDA}"/>
                </a:ext>
              </a:extLst>
            </p:cNvPr>
            <p:cNvSpPr txBox="1"/>
            <p:nvPr/>
          </p:nvSpPr>
          <p:spPr>
            <a:xfrm>
              <a:off x="7726680" y="324104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1C9B4-FDCA-AF52-C709-CFC93460AA51}"/>
                </a:ext>
              </a:extLst>
            </p:cNvPr>
            <p:cNvSpPr txBox="1"/>
            <p:nvPr/>
          </p:nvSpPr>
          <p:spPr>
            <a:xfrm>
              <a:off x="8019642" y="3241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5FD643-4D32-9C75-21CC-0FE2A31CA963}"/>
                </a:ext>
              </a:extLst>
            </p:cNvPr>
            <p:cNvSpPr txBox="1"/>
            <p:nvPr/>
          </p:nvSpPr>
          <p:spPr>
            <a:xfrm>
              <a:off x="7262384" y="398551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64FCB8-6720-BA0D-A7A6-5C814B994711}"/>
                </a:ext>
              </a:extLst>
            </p:cNvPr>
            <p:cNvSpPr txBox="1"/>
            <p:nvPr/>
          </p:nvSpPr>
          <p:spPr>
            <a:xfrm>
              <a:off x="6947424" y="397025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241B26-DEDF-F2A5-66CB-D1715522002C}"/>
                </a:ext>
              </a:extLst>
            </p:cNvPr>
            <p:cNvSpPr txBox="1"/>
            <p:nvPr/>
          </p:nvSpPr>
          <p:spPr>
            <a:xfrm>
              <a:off x="6680200" y="3942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BA697C8-3E5D-08E0-509D-2715472DAD5C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26" name="Line 61">
            <a:extLst>
              <a:ext uri="{FF2B5EF4-FFF2-40B4-BE49-F238E27FC236}">
                <a16:creationId xmlns:a16="http://schemas.microsoft.com/office/drawing/2014/main" id="{C45142CC-8053-A0CB-CD02-698FCD0222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9030" y="510540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7" name="Line 61">
            <a:extLst>
              <a:ext uri="{FF2B5EF4-FFF2-40B4-BE49-F238E27FC236}">
                <a16:creationId xmlns:a16="http://schemas.microsoft.com/office/drawing/2014/main" id="{61620018-74B4-21EB-F77D-109D58E14D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4060" y="487183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8" name="Line 61">
            <a:extLst>
              <a:ext uri="{FF2B5EF4-FFF2-40B4-BE49-F238E27FC236}">
                <a16:creationId xmlns:a16="http://schemas.microsoft.com/office/drawing/2014/main" id="{E7E5E077-33DD-514E-C48C-B5403C7393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9090" y="4628320"/>
            <a:ext cx="1" cy="257035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Line 61">
            <a:extLst>
              <a:ext uri="{FF2B5EF4-FFF2-40B4-BE49-F238E27FC236}">
                <a16:creationId xmlns:a16="http://schemas.microsoft.com/office/drawing/2014/main" id="{582F1315-7136-9620-BE0D-6EC7B424F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090" y="4626713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Line 61">
            <a:extLst>
              <a:ext uri="{FF2B5EF4-FFF2-40B4-BE49-F238E27FC236}">
                <a16:creationId xmlns:a16="http://schemas.microsoft.com/office/drawing/2014/main" id="{48720F65-A80F-9369-5013-65FDD318B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5592" y="5112082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7" name="Line 61">
            <a:extLst>
              <a:ext uri="{FF2B5EF4-FFF2-40B4-BE49-F238E27FC236}">
                <a16:creationId xmlns:a16="http://schemas.microsoft.com/office/drawing/2014/main" id="{55579647-3CEC-FB91-8729-77042872C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2094" y="5597451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8" name="Line 61">
            <a:extLst>
              <a:ext uri="{FF2B5EF4-FFF2-40B4-BE49-F238E27FC236}">
                <a16:creationId xmlns:a16="http://schemas.microsoft.com/office/drawing/2014/main" id="{A12ABB87-ABBC-F8F4-FB29-D4A06C5DC2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8596" y="6082820"/>
            <a:ext cx="231533" cy="476840"/>
          </a:xfrm>
          <a:prstGeom prst="line">
            <a:avLst/>
          </a:prstGeom>
          <a:noFill/>
          <a:ln w="12700">
            <a:solidFill>
              <a:srgbClr val="95F4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A4F0381-DA98-A358-358B-4D8834F78F9B}"/>
              </a:ext>
            </a:extLst>
          </p:cNvPr>
          <p:cNvSpPr/>
          <p:nvPr/>
        </p:nvSpPr>
        <p:spPr bwMode="auto">
          <a:xfrm>
            <a:off x="2446649" y="6583607"/>
            <a:ext cx="76200" cy="76200"/>
          </a:xfrm>
          <a:prstGeom prst="ellipse">
            <a:avLst/>
          </a:prstGeom>
          <a:solidFill>
            <a:srgbClr val="95F42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DFCA1-765E-3DD7-5E40-0685E69D28DB}"/>
              </a:ext>
            </a:extLst>
          </p:cNvPr>
          <p:cNvGrpSpPr/>
          <p:nvPr/>
        </p:nvGrpSpPr>
        <p:grpSpPr>
          <a:xfrm>
            <a:off x="2087880" y="2165810"/>
            <a:ext cx="500232" cy="526138"/>
            <a:chOff x="2178408" y="2165810"/>
            <a:chExt cx="500232" cy="5261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368E17-1A57-84DF-1203-54F9AC0AB7E7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5FAE7B-3AA7-E024-A2C5-BD30B90117D9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3816-B8D7-8491-5E45-279DD1AB2008}"/>
              </a:ext>
            </a:extLst>
          </p:cNvPr>
          <p:cNvGrpSpPr/>
          <p:nvPr/>
        </p:nvGrpSpPr>
        <p:grpSpPr>
          <a:xfrm>
            <a:off x="1916415" y="1219200"/>
            <a:ext cx="3741293" cy="1152787"/>
            <a:chOff x="1916415" y="1219200"/>
            <a:chExt cx="3741293" cy="11527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5460B9-32C3-B77B-1990-CA621CFFCD8E}"/>
                </a:ext>
              </a:extLst>
            </p:cNvPr>
            <p:cNvGrpSpPr/>
            <p:nvPr/>
          </p:nvGrpSpPr>
          <p:grpSpPr>
            <a:xfrm>
              <a:off x="1916415" y="1233804"/>
              <a:ext cx="684545" cy="1092359"/>
              <a:chOff x="1916415" y="1233804"/>
              <a:chExt cx="684545" cy="109235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C1596FD-1D1D-610D-2BDE-4F335CFF3A2C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D0A571A-B481-BBAA-0B5C-6BA1467DBED6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2E0FB8C-F2DB-D7F9-EBFF-9335DC8EEDDA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C6AAE5D-3ED6-EE2D-4559-12E19A4D6459}"/>
                  </a:ext>
                </a:extLst>
              </p:cNvPr>
              <p:cNvSpPr/>
              <p:nvPr/>
            </p:nvSpPr>
            <p:spPr bwMode="auto">
              <a:xfrm>
                <a:off x="1916415" y="1707713"/>
                <a:ext cx="155313" cy="618450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107" h="893745">
                    <a:moveTo>
                      <a:pt x="224107" y="3413"/>
                    </a:moveTo>
                    <a:cubicBezTo>
                      <a:pt x="149610" y="-21703"/>
                      <a:pt x="117837" y="95119"/>
                      <a:pt x="81072" y="243507"/>
                    </a:cubicBezTo>
                    <a:cubicBezTo>
                      <a:pt x="44307" y="391896"/>
                      <a:pt x="-15075" y="626901"/>
                      <a:pt x="3519" y="893744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5B3C43-CFE8-BA2F-95C3-668248D06AF2}"/>
                </a:ext>
              </a:extLst>
            </p:cNvPr>
            <p:cNvGrpSpPr/>
            <p:nvPr/>
          </p:nvGrpSpPr>
          <p:grpSpPr>
            <a:xfrm>
              <a:off x="3470092" y="1228829"/>
              <a:ext cx="2187616" cy="1143158"/>
              <a:chOff x="413344" y="1233804"/>
              <a:chExt cx="2187616" cy="114315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C993239-D9B7-CA7C-CF5B-28D142AE4726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39D5083-AFEA-D408-33C0-6C1C6A1DC812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1193286-6DF7-1C52-BD44-E5D8874B716F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BBFF57C-EC96-674D-306B-1DE0ABFB7F53}"/>
                  </a:ext>
                </a:extLst>
              </p:cNvPr>
              <p:cNvSpPr/>
              <p:nvPr/>
            </p:nvSpPr>
            <p:spPr bwMode="auto">
              <a:xfrm>
                <a:off x="1971441" y="170750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0705935-F87A-0E6D-794E-F4A29B3A7E60}"/>
                  </a:ext>
                </a:extLst>
              </p:cNvPr>
              <p:cNvSpPr/>
              <p:nvPr/>
            </p:nvSpPr>
            <p:spPr bwMode="auto">
              <a:xfrm>
                <a:off x="413344" y="170276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C2D438-B564-06A3-0FAC-F5681E387308}"/>
                </a:ext>
              </a:extLst>
            </p:cNvPr>
            <p:cNvGrpSpPr/>
            <p:nvPr/>
          </p:nvGrpSpPr>
          <p:grpSpPr>
            <a:xfrm>
              <a:off x="3588663" y="1219200"/>
              <a:ext cx="524882" cy="920116"/>
              <a:chOff x="2076078" y="1233804"/>
              <a:chExt cx="524882" cy="92011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8A075CB-6D0F-74AE-BB65-892C6EF1C7C8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35E5624-E75E-FE7E-E4D2-9830A0725053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05828-6BAC-8179-40E8-4A9E874DEF58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65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BB89DD9-BAC1-15B1-B6E5-56EAFAE9A5E1}"/>
              </a:ext>
            </a:extLst>
          </p:cNvPr>
          <p:cNvGrpSpPr/>
          <p:nvPr/>
        </p:nvGrpSpPr>
        <p:grpSpPr>
          <a:xfrm flipH="1">
            <a:off x="2962562" y="3701162"/>
            <a:ext cx="2103613" cy="2187022"/>
            <a:chOff x="-3313957" y="1900075"/>
            <a:chExt cx="6292310" cy="2967081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5CC6914-18E8-5A6E-6673-5679A31241B6}"/>
                </a:ext>
              </a:extLst>
            </p:cNvPr>
            <p:cNvSpPr/>
            <p:nvPr/>
          </p:nvSpPr>
          <p:spPr bwMode="auto">
            <a:xfrm>
              <a:off x="1596835" y="1900075"/>
              <a:ext cx="1381518" cy="427611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02DE6F4-FF34-8800-2253-B8F3E616DF41}"/>
                </a:ext>
              </a:extLst>
            </p:cNvPr>
            <p:cNvCxnSpPr>
              <a:cxnSpLocks/>
              <a:endCxn id="70" idx="4"/>
            </p:cNvCxnSpPr>
            <p:nvPr/>
          </p:nvCxnSpPr>
          <p:spPr bwMode="auto">
            <a:xfrm flipV="1">
              <a:off x="-3313956" y="2327686"/>
              <a:ext cx="5601550" cy="253946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6" name="Text Box 19">
            <a:extLst>
              <a:ext uri="{FF2B5EF4-FFF2-40B4-BE49-F238E27FC236}">
                <a16:creationId xmlns:a16="http://schemas.microsoft.com/office/drawing/2014/main" id="{61FCAAEF-2DAC-BE48-2872-8D5B9CE7C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634335"/>
            <a:ext cx="47538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The size of the friend’s input is n-1.</a:t>
            </a:r>
            <a:endParaRPr lang="en-US" altLang="en-US" sz="2400" i="0" dirty="0">
              <a:sym typeface="Symbol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0AF5B6A-3CE0-8145-A04E-CC6A4204AF0B}"/>
              </a:ext>
            </a:extLst>
          </p:cNvPr>
          <p:cNvGrpSpPr/>
          <p:nvPr/>
        </p:nvGrpSpPr>
        <p:grpSpPr>
          <a:xfrm>
            <a:off x="2087071" y="3647871"/>
            <a:ext cx="552368" cy="1501481"/>
            <a:chOff x="2009932" y="1994130"/>
            <a:chExt cx="580868" cy="124112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E5A56AE-9756-D56A-2EEB-95A01FB44DE0}"/>
                </a:ext>
              </a:extLst>
            </p:cNvPr>
            <p:cNvSpPr/>
            <p:nvPr/>
          </p:nvSpPr>
          <p:spPr bwMode="auto">
            <a:xfrm>
              <a:off x="2362200" y="1994130"/>
              <a:ext cx="228600" cy="38331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67EEEAC-299E-5B0D-CDC1-60E893E87EFF}"/>
                </a:ext>
              </a:extLst>
            </p:cNvPr>
            <p:cNvCxnSpPr>
              <a:cxnSpLocks/>
              <a:stCxn id="80" idx="0"/>
              <a:endCxn id="78" idx="4"/>
            </p:cNvCxnSpPr>
            <p:nvPr/>
          </p:nvCxnSpPr>
          <p:spPr bwMode="auto">
            <a:xfrm flipV="1">
              <a:off x="2009932" y="2377440"/>
              <a:ext cx="466568" cy="857813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0" name="Text Box 19">
            <a:extLst>
              <a:ext uri="{FF2B5EF4-FFF2-40B4-BE49-F238E27FC236}">
                <a16:creationId xmlns:a16="http://schemas.microsoft.com/office/drawing/2014/main" id="{DD6849ED-02B2-34DC-F892-FD026A049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265" y="5149352"/>
            <a:ext cx="21836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I have 2 friends.</a:t>
            </a:r>
            <a:endParaRPr lang="en-US" altLang="en-US" sz="2400" i="0" dirty="0">
              <a:sym typeface="Symbol"/>
            </a:endParaRPr>
          </a:p>
        </p:txBody>
      </p:sp>
      <p:sp>
        <p:nvSpPr>
          <p:cNvPr id="84" name="Text Box 19">
            <a:extLst>
              <a:ext uri="{FF2B5EF4-FFF2-40B4-BE49-F238E27FC236}">
                <a16:creationId xmlns:a16="http://schemas.microsoft.com/office/drawing/2014/main" id="{565CF1C5-7D1D-9BAD-C52A-129A3DE45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56" y="4624459"/>
            <a:ext cx="25170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My personal input.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94BC3CF-2FDE-168B-32AC-6FFF43DE4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26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1714500" lvl="4" indent="0" eaLnBrk="1" hangingPunct="1">
              <a:buNone/>
              <a:defRPr/>
            </a:pPr>
            <a:endParaRPr lang="en-CA" altLang="en-US" sz="2400" i="0" baseline="-25000" dirty="0">
              <a:solidFill>
                <a:srgbClr val="FFC000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Alternative Notation: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T(n)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, ie time on input of size n.</a:t>
            </a: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Eg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T(n) = 2 T(n-1)</a:t>
            </a: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= 4 T(n-2) = 8 T(n-3) = … 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T(0) </a:t>
            </a:r>
          </a:p>
        </p:txBody>
      </p:sp>
      <p:sp>
        <p:nvSpPr>
          <p:cNvPr id="2" name="Oval 2">
            <a:extLst>
              <a:ext uri="{FF2B5EF4-FFF2-40B4-BE49-F238E27FC236}">
                <a16:creationId xmlns:a16="http://schemas.microsoft.com/office/drawing/2014/main" id="{650757B4-BD0D-25C4-8EAE-BB67DB682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12" y="3978275"/>
            <a:ext cx="800100" cy="609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n</a:t>
            </a: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34797782-68CE-EA8B-60E4-ABCEFDEE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144887"/>
            <a:ext cx="2420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They each have 2.</a:t>
            </a:r>
            <a:endParaRPr lang="en-US" altLang="en-US" sz="2400" i="0" dirty="0">
              <a:sym typeface="Symbo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BD9573-3EC2-7A3B-050D-FA9520D8C1D1}"/>
              </a:ext>
            </a:extLst>
          </p:cNvPr>
          <p:cNvGrpSpPr/>
          <p:nvPr/>
        </p:nvGrpSpPr>
        <p:grpSpPr>
          <a:xfrm>
            <a:off x="6801464" y="5852354"/>
            <a:ext cx="2113936" cy="933231"/>
            <a:chOff x="6801464" y="5852354"/>
            <a:chExt cx="2113936" cy="933231"/>
          </a:xfrm>
        </p:grpSpPr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93C70A63-706C-E28B-E7CD-9633FDF48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1464" y="5852354"/>
              <a:ext cx="894736" cy="919922"/>
              <a:chOff x="504" y="1686"/>
              <a:chExt cx="672" cy="714"/>
            </a:xfrm>
          </p:grpSpPr>
          <p:cxnSp>
            <p:nvCxnSpPr>
              <p:cNvPr id="13" name="AutoShape 23">
                <a:extLst>
                  <a:ext uri="{FF2B5EF4-FFF2-40B4-BE49-F238E27FC236}">
                    <a16:creationId xmlns:a16="http://schemas.microsoft.com/office/drawing/2014/main" id="{4C8A6CA0-76B5-3B4A-936C-E7773CCE88DA}"/>
                  </a:ext>
                </a:extLst>
              </p:cNvPr>
              <p:cNvCxnSpPr>
                <a:cxnSpLocks noChangeShapeType="1"/>
                <a:endCxn id="16" idx="0"/>
              </p:cNvCxnSpPr>
              <p:nvPr/>
            </p:nvCxnSpPr>
            <p:spPr bwMode="auto">
              <a:xfrm flipH="1">
                <a:off x="636" y="1686"/>
                <a:ext cx="240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AutoShape 24">
                <a:extLst>
                  <a:ext uri="{FF2B5EF4-FFF2-40B4-BE49-F238E27FC236}">
                    <a16:creationId xmlns:a16="http://schemas.microsoft.com/office/drawing/2014/main" id="{0C41BECC-4A78-B60F-1719-2A0DA9F4E1FE}"/>
                  </a:ext>
                </a:extLst>
              </p:cNvPr>
              <p:cNvCxnSpPr>
                <a:cxnSpLocks noChangeShapeType="1"/>
                <a:endCxn id="17" idx="0"/>
              </p:cNvCxnSpPr>
              <p:nvPr/>
            </p:nvCxnSpPr>
            <p:spPr bwMode="auto">
              <a:xfrm>
                <a:off x="876" y="1686"/>
                <a:ext cx="168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AutoShape 26">
                <a:extLst>
                  <a:ext uri="{FF2B5EF4-FFF2-40B4-BE49-F238E27FC236}">
                    <a16:creationId xmlns:a16="http://schemas.microsoft.com/office/drawing/2014/main" id="{E5D8D85A-6EB5-6FF1-AB7F-0BBC63652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/>
                  <a:t>T</a:t>
                </a:r>
                <a:r>
                  <a:rPr lang="en-US" altLang="en-US" sz="1600" b="1" i="0" dirty="0"/>
                  <a:t>(</a:t>
                </a:r>
                <a:r>
                  <a:rPr lang="en-US" altLang="en-US" sz="1600" b="1" dirty="0"/>
                  <a:t>n-2</a:t>
                </a:r>
                <a:r>
                  <a:rPr lang="en-US" altLang="en-US" sz="1600" b="1" i="0" dirty="0"/>
                  <a:t>)</a:t>
                </a:r>
              </a:p>
            </p:txBody>
          </p:sp>
          <p:sp>
            <p:nvSpPr>
              <p:cNvPr id="17" name="AutoShape 27">
                <a:extLst>
                  <a:ext uri="{FF2B5EF4-FFF2-40B4-BE49-F238E27FC236}">
                    <a16:creationId xmlns:a16="http://schemas.microsoft.com/office/drawing/2014/main" id="{04FA475C-3265-8917-351B-58E140B51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/>
                  <a:t>T</a:t>
                </a:r>
                <a:r>
                  <a:rPr lang="en-US" altLang="en-US" sz="1600" b="1" i="0" dirty="0"/>
                  <a:t>(</a:t>
                </a:r>
                <a:r>
                  <a:rPr lang="en-US" altLang="en-US" sz="1600" b="1" dirty="0"/>
                  <a:t>n-2</a:t>
                </a:r>
                <a:r>
                  <a:rPr lang="en-US" altLang="en-US" sz="1600" b="1" i="0" dirty="0"/>
                  <a:t>)</a:t>
                </a:r>
              </a:p>
            </p:txBody>
          </p:sp>
        </p:grpSp>
        <p:grpSp>
          <p:nvGrpSpPr>
            <p:cNvPr id="38" name="Group 19">
              <a:extLst>
                <a:ext uri="{FF2B5EF4-FFF2-40B4-BE49-F238E27FC236}">
                  <a16:creationId xmlns:a16="http://schemas.microsoft.com/office/drawing/2014/main" id="{C3693F8E-51B9-DE63-BA0B-C183566AB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0664" y="5865663"/>
              <a:ext cx="894736" cy="919922"/>
              <a:chOff x="504" y="1686"/>
              <a:chExt cx="672" cy="714"/>
            </a:xfrm>
          </p:grpSpPr>
          <p:cxnSp>
            <p:nvCxnSpPr>
              <p:cNvPr id="39" name="AutoShape 23">
                <a:extLst>
                  <a:ext uri="{FF2B5EF4-FFF2-40B4-BE49-F238E27FC236}">
                    <a16:creationId xmlns:a16="http://schemas.microsoft.com/office/drawing/2014/main" id="{6C42778C-0D04-6026-512B-D298C29E7D47}"/>
                  </a:ext>
                </a:extLst>
              </p:cNvPr>
              <p:cNvCxnSpPr>
                <a:cxnSpLocks noChangeShapeType="1"/>
                <a:endCxn id="41" idx="0"/>
              </p:cNvCxnSpPr>
              <p:nvPr/>
            </p:nvCxnSpPr>
            <p:spPr bwMode="auto">
              <a:xfrm flipH="1">
                <a:off x="636" y="1686"/>
                <a:ext cx="240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24">
                <a:extLst>
                  <a:ext uri="{FF2B5EF4-FFF2-40B4-BE49-F238E27FC236}">
                    <a16:creationId xmlns:a16="http://schemas.microsoft.com/office/drawing/2014/main" id="{17B003BB-6029-94F1-B427-BF3CFE450ECE}"/>
                  </a:ext>
                </a:extLst>
              </p:cNvPr>
              <p:cNvCxnSpPr>
                <a:cxnSpLocks noChangeShapeType="1"/>
                <a:endCxn id="42" idx="0"/>
              </p:cNvCxnSpPr>
              <p:nvPr/>
            </p:nvCxnSpPr>
            <p:spPr bwMode="auto">
              <a:xfrm>
                <a:off x="876" y="1686"/>
                <a:ext cx="168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" name="AutoShape 26">
                <a:extLst>
                  <a:ext uri="{FF2B5EF4-FFF2-40B4-BE49-F238E27FC236}">
                    <a16:creationId xmlns:a16="http://schemas.microsoft.com/office/drawing/2014/main" id="{0AADAC7E-688E-9A0E-1E9E-3F3DF661B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/>
                  <a:t>T</a:t>
                </a:r>
                <a:r>
                  <a:rPr lang="en-US" altLang="en-US" sz="1600" b="1" i="0" dirty="0"/>
                  <a:t>(</a:t>
                </a:r>
                <a:r>
                  <a:rPr lang="en-US" altLang="en-US" sz="1600" b="1" dirty="0"/>
                  <a:t>n-2</a:t>
                </a:r>
                <a:r>
                  <a:rPr lang="en-US" altLang="en-US" sz="1600" b="1" i="0" dirty="0"/>
                  <a:t>)</a:t>
                </a:r>
              </a:p>
            </p:txBody>
          </p:sp>
          <p:sp>
            <p:nvSpPr>
              <p:cNvPr id="42" name="AutoShape 27">
                <a:extLst>
                  <a:ext uri="{FF2B5EF4-FFF2-40B4-BE49-F238E27FC236}">
                    <a16:creationId xmlns:a16="http://schemas.microsoft.com/office/drawing/2014/main" id="{7F387917-B1D4-A78E-BEF7-7AA943E7F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/>
                  <a:t>T</a:t>
                </a:r>
                <a:r>
                  <a:rPr lang="en-US" altLang="en-US" sz="1600" b="1" i="0" dirty="0"/>
                  <a:t>(</a:t>
                </a:r>
                <a:r>
                  <a:rPr lang="en-US" altLang="en-US" sz="1600" b="1" dirty="0"/>
                  <a:t>n-2</a:t>
                </a:r>
                <a:r>
                  <a:rPr lang="en-US" altLang="en-US" sz="1600" b="1" i="0" dirty="0"/>
                  <a:t>)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D23B19-9DE2-9499-0D49-763CBC620D0E}"/>
              </a:ext>
            </a:extLst>
          </p:cNvPr>
          <p:cNvGrpSpPr/>
          <p:nvPr/>
        </p:nvGrpSpPr>
        <p:grpSpPr>
          <a:xfrm>
            <a:off x="6961238" y="4587875"/>
            <a:ext cx="1890252" cy="1270057"/>
            <a:chOff x="6961238" y="4587875"/>
            <a:chExt cx="1890252" cy="127005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3DE04A-7596-1F6B-3C5A-507C1B885E29}"/>
                </a:ext>
              </a:extLst>
            </p:cNvPr>
            <p:cNvGrpSpPr/>
            <p:nvPr/>
          </p:nvGrpSpPr>
          <p:grpSpPr>
            <a:xfrm>
              <a:off x="6961238" y="4587875"/>
              <a:ext cx="1554726" cy="1256748"/>
              <a:chOff x="6961238" y="4587875"/>
              <a:chExt cx="1554726" cy="1256748"/>
            </a:xfrm>
          </p:grpSpPr>
          <p:cxnSp>
            <p:nvCxnSpPr>
              <p:cNvPr id="3" name="AutoShape 5">
                <a:extLst>
                  <a:ext uri="{FF2B5EF4-FFF2-40B4-BE49-F238E27FC236}">
                    <a16:creationId xmlns:a16="http://schemas.microsoft.com/office/drawing/2014/main" id="{96B8164D-102A-66EE-A0FB-A73D70F561EA}"/>
                  </a:ext>
                </a:extLst>
              </p:cNvPr>
              <p:cNvCxnSpPr>
                <a:cxnSpLocks noChangeShapeType="1"/>
                <a:stCxn id="2" idx="4"/>
                <a:endCxn id="34" idx="0"/>
              </p:cNvCxnSpPr>
              <p:nvPr/>
            </p:nvCxnSpPr>
            <p:spPr bwMode="auto">
              <a:xfrm flipH="1">
                <a:off x="7296764" y="4587875"/>
                <a:ext cx="467698" cy="7620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AutoShape 6">
                <a:extLst>
                  <a:ext uri="{FF2B5EF4-FFF2-40B4-BE49-F238E27FC236}">
                    <a16:creationId xmlns:a16="http://schemas.microsoft.com/office/drawing/2014/main" id="{CA11CBE3-28AE-689A-181C-1BF023B67D49}"/>
                  </a:ext>
                </a:extLst>
              </p:cNvPr>
              <p:cNvCxnSpPr>
                <a:cxnSpLocks noChangeShapeType="1"/>
                <a:stCxn id="2" idx="4"/>
                <a:endCxn id="43" idx="0"/>
              </p:cNvCxnSpPr>
              <p:nvPr/>
            </p:nvCxnSpPr>
            <p:spPr bwMode="auto">
              <a:xfrm>
                <a:off x="7764462" y="4587875"/>
                <a:ext cx="751502" cy="775309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Oval 20">
                <a:extLst>
                  <a:ext uri="{FF2B5EF4-FFF2-40B4-BE49-F238E27FC236}">
                    <a16:creationId xmlns:a16="http://schemas.microsoft.com/office/drawing/2014/main" id="{149CD2C5-DACC-E1EE-BB9E-BB5429F60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1238" y="5349875"/>
                <a:ext cx="671052" cy="494748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/>
                  <a:t>n-1</a:t>
                </a:r>
                <a:endParaRPr lang="en-US" altLang="en-US" sz="2800" i="0" dirty="0"/>
              </a:p>
            </p:txBody>
          </p:sp>
        </p:grp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7D31F2C5-7A0D-E219-709E-E7E871AE7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438" y="5363184"/>
              <a:ext cx="671052" cy="49474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dirty="0"/>
                <a:t>n-1</a:t>
              </a:r>
              <a:endParaRPr lang="en-US" altLang="en-US" sz="2800" i="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9765FC3-412B-F8B1-EB74-9740EB08E35F}"/>
              </a:ext>
            </a:extLst>
          </p:cNvPr>
          <p:cNvGrpSpPr/>
          <p:nvPr/>
        </p:nvGrpSpPr>
        <p:grpSpPr>
          <a:xfrm>
            <a:off x="2458856" y="3647872"/>
            <a:ext cx="2748727" cy="1702004"/>
            <a:chOff x="2362200" y="1994130"/>
            <a:chExt cx="2890550" cy="140687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B7B2F11-FF6C-A5AC-AEBE-5CC6C600392E}"/>
                </a:ext>
              </a:extLst>
            </p:cNvPr>
            <p:cNvSpPr/>
            <p:nvPr/>
          </p:nvSpPr>
          <p:spPr bwMode="auto">
            <a:xfrm>
              <a:off x="2362200" y="1994130"/>
              <a:ext cx="228600" cy="38331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39A0985-9534-662F-B1D9-03CBEE7A49E8}"/>
                </a:ext>
              </a:extLst>
            </p:cNvPr>
            <p:cNvCxnSpPr>
              <a:cxnSpLocks/>
              <a:endCxn id="51" idx="4"/>
            </p:cNvCxnSpPr>
            <p:nvPr/>
          </p:nvCxnSpPr>
          <p:spPr bwMode="auto">
            <a:xfrm flipH="1" flipV="1">
              <a:off x="2476500" y="2377440"/>
              <a:ext cx="2776250" cy="1023565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319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allAtOnce"/>
      <p:bldP spid="80" grpId="0" build="allAtOnce"/>
      <p:bldP spid="84" grpId="0"/>
      <p:bldP spid="84" grpId="1"/>
      <p:bldP spid="2" grpId="0" animBg="1"/>
      <p:bldP spid="37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Thm</a:t>
            </a:r>
            <a:r>
              <a:rPr lang="en-US" altLang="en-US" dirty="0"/>
              <a:t> 1b: Intuition/Proof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/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/>
        </p:nvGraphicFramePr>
        <p:xfrm>
          <a:off x="2760014" y="224028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447800" y="2200255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4F55A0C-65EF-02EE-EFD2-3EB37C448057}"/>
              </a:ext>
            </a:extLst>
          </p:cNvPr>
          <p:cNvGrpSpPr/>
          <p:nvPr/>
        </p:nvGrpSpPr>
        <p:grpSpPr>
          <a:xfrm>
            <a:off x="3226859" y="2142945"/>
            <a:ext cx="1390074" cy="542065"/>
            <a:chOff x="-228600" y="2947055"/>
            <a:chExt cx="1390074" cy="542065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3952426-F6D4-A3A5-B7EF-E19C264B7AA4}"/>
                </a:ext>
              </a:extLst>
            </p:cNvPr>
            <p:cNvSpPr txBox="1"/>
            <p:nvPr/>
          </p:nvSpPr>
          <p:spPr>
            <a:xfrm>
              <a:off x="-228600" y="29470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A58FDBD-7A6A-1C6F-0907-B7F3AD1A7660}"/>
                </a:ext>
              </a:extLst>
            </p:cNvPr>
            <p:cNvSpPr txBox="1"/>
            <p:nvPr/>
          </p:nvSpPr>
          <p:spPr>
            <a:xfrm>
              <a:off x="668894" y="2965900"/>
              <a:ext cx="2415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43CCAF7-9EC7-8E8F-7C96-707978B732AA}"/>
              </a:ext>
            </a:extLst>
          </p:cNvPr>
          <p:cNvGrpSpPr/>
          <p:nvPr/>
        </p:nvGrpSpPr>
        <p:grpSpPr>
          <a:xfrm>
            <a:off x="4765477" y="2155005"/>
            <a:ext cx="1390074" cy="534025"/>
            <a:chOff x="4705926" y="3099455"/>
            <a:chExt cx="1390074" cy="534025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9982509-D0BF-C440-A694-59F14B5B4C51}"/>
                </a:ext>
              </a:extLst>
            </p:cNvPr>
            <p:cNvSpPr txBox="1"/>
            <p:nvPr/>
          </p:nvSpPr>
          <p:spPr>
            <a:xfrm>
              <a:off x="5453290" y="310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A0F1FCDC-5F73-9C6A-7558-9B4B6CFED76D}"/>
                </a:ext>
              </a:extLst>
            </p:cNvPr>
            <p:cNvSpPr txBox="1"/>
            <p:nvPr/>
          </p:nvSpPr>
          <p:spPr>
            <a:xfrm>
              <a:off x="4705926" y="3099455"/>
              <a:ext cx="13900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0B6F863-8CB4-2C23-4CEA-6AF6EE182521}"/>
                </a:ext>
              </a:extLst>
            </p:cNvPr>
            <p:cNvSpPr txBox="1"/>
            <p:nvPr/>
          </p:nvSpPr>
          <p:spPr>
            <a:xfrm>
              <a:off x="5589610" y="31102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63" name="Group 29">
            <a:extLst>
              <a:ext uri="{FF2B5EF4-FFF2-40B4-BE49-F238E27FC236}">
                <a16:creationId xmlns:a16="http://schemas.microsoft.com/office/drawing/2014/main" id="{18373BE5-E52D-8A39-CF45-A0764D49922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64" name="Freeform 30">
              <a:extLst>
                <a:ext uri="{FF2B5EF4-FFF2-40B4-BE49-F238E27FC236}">
                  <a16:creationId xmlns:a16="http://schemas.microsoft.com/office/drawing/2014/main" id="{E41E8A81-1105-B044-14FE-D3D305B28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5" name="Freeform 31">
              <a:extLst>
                <a:ext uri="{FF2B5EF4-FFF2-40B4-BE49-F238E27FC236}">
                  <a16:creationId xmlns:a16="http://schemas.microsoft.com/office/drawing/2014/main" id="{F5CFF201-20DA-B7F0-2216-09DF13749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6" name="Freeform 32">
              <a:extLst>
                <a:ext uri="{FF2B5EF4-FFF2-40B4-BE49-F238E27FC236}">
                  <a16:creationId xmlns:a16="http://schemas.microsoft.com/office/drawing/2014/main" id="{0DA3B209-EC1F-0BEA-32DB-01CAE02ED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7" name="Freeform 33">
              <a:extLst>
                <a:ext uri="{FF2B5EF4-FFF2-40B4-BE49-F238E27FC236}">
                  <a16:creationId xmlns:a16="http://schemas.microsoft.com/office/drawing/2014/main" id="{F9835EE7-F027-8869-9873-7CE2F0F7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8" name="Freeform 34">
              <a:extLst>
                <a:ext uri="{FF2B5EF4-FFF2-40B4-BE49-F238E27FC236}">
                  <a16:creationId xmlns:a16="http://schemas.microsoft.com/office/drawing/2014/main" id="{B6819D0E-33CE-EFE9-856F-BD0E4C91D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9" name="Freeform 35">
              <a:extLst>
                <a:ext uri="{FF2B5EF4-FFF2-40B4-BE49-F238E27FC236}">
                  <a16:creationId xmlns:a16="http://schemas.microsoft.com/office/drawing/2014/main" id="{8EC272F3-E70D-5A20-6D99-8022D2707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0" name="Freeform 36">
              <a:extLst>
                <a:ext uri="{FF2B5EF4-FFF2-40B4-BE49-F238E27FC236}">
                  <a16:creationId xmlns:a16="http://schemas.microsoft.com/office/drawing/2014/main" id="{7E3FA451-7178-EB54-3C61-C701BD002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1" name="Freeform 37">
              <a:extLst>
                <a:ext uri="{FF2B5EF4-FFF2-40B4-BE49-F238E27FC236}">
                  <a16:creationId xmlns:a16="http://schemas.microsoft.com/office/drawing/2014/main" id="{28E3248A-617B-B05F-8C41-EF6D769B8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2" name="Freeform 38">
              <a:extLst>
                <a:ext uri="{FF2B5EF4-FFF2-40B4-BE49-F238E27FC236}">
                  <a16:creationId xmlns:a16="http://schemas.microsoft.com/office/drawing/2014/main" id="{78FBEFEB-575E-A248-C393-5F37E463A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3" name="Freeform 39">
              <a:extLst>
                <a:ext uri="{FF2B5EF4-FFF2-40B4-BE49-F238E27FC236}">
                  <a16:creationId xmlns:a16="http://schemas.microsoft.com/office/drawing/2014/main" id="{F3A49A2F-BF84-C5B1-4EB9-9FF617EBA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4" name="Freeform 40">
              <a:extLst>
                <a:ext uri="{FF2B5EF4-FFF2-40B4-BE49-F238E27FC236}">
                  <a16:creationId xmlns:a16="http://schemas.microsoft.com/office/drawing/2014/main" id="{E27C6E23-F30B-2D7A-9E36-342422D74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5" name="Freeform 41">
              <a:extLst>
                <a:ext uri="{FF2B5EF4-FFF2-40B4-BE49-F238E27FC236}">
                  <a16:creationId xmlns:a16="http://schemas.microsoft.com/office/drawing/2014/main" id="{517C4494-D6DE-AF43-9C61-1E2ACA996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6" name="Freeform 42">
              <a:extLst>
                <a:ext uri="{FF2B5EF4-FFF2-40B4-BE49-F238E27FC236}">
                  <a16:creationId xmlns:a16="http://schemas.microsoft.com/office/drawing/2014/main" id="{4A53B0F5-7AB2-CFE9-662B-493093E9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7" name="Freeform 43">
              <a:extLst>
                <a:ext uri="{FF2B5EF4-FFF2-40B4-BE49-F238E27FC236}">
                  <a16:creationId xmlns:a16="http://schemas.microsoft.com/office/drawing/2014/main" id="{63528A00-196D-C4CD-27E0-BD0FEF6DA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8" name="Freeform 44">
              <a:extLst>
                <a:ext uri="{FF2B5EF4-FFF2-40B4-BE49-F238E27FC236}">
                  <a16:creationId xmlns:a16="http://schemas.microsoft.com/office/drawing/2014/main" id="{220B390E-FAB8-9101-1A6B-0817572C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9" name="Freeform 45">
              <a:extLst>
                <a:ext uri="{FF2B5EF4-FFF2-40B4-BE49-F238E27FC236}">
                  <a16:creationId xmlns:a16="http://schemas.microsoft.com/office/drawing/2014/main" id="{23AFA2ED-E63A-4E60-3778-FE840485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80" name="Freeform 46">
              <a:extLst>
                <a:ext uri="{FF2B5EF4-FFF2-40B4-BE49-F238E27FC236}">
                  <a16:creationId xmlns:a16="http://schemas.microsoft.com/office/drawing/2014/main" id="{DDA4E7D0-89B0-3D24-5296-A56B31A49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301" name="TextBox 300">
            <a:extLst>
              <a:ext uri="{FF2B5EF4-FFF2-40B4-BE49-F238E27FC236}">
                <a16:creationId xmlns:a16="http://schemas.microsoft.com/office/drawing/2014/main" id="{F14E8BBB-1635-5A81-4456-5E975622EE6F}"/>
              </a:ext>
            </a:extLst>
          </p:cNvPr>
          <p:cNvSpPr txBox="1"/>
          <p:nvPr/>
        </p:nvSpPr>
        <p:spPr>
          <a:xfrm>
            <a:off x="3997025" y="2153883"/>
            <a:ext cx="326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95F42C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95F42C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897D5F-F92E-6020-734E-62281F052744}"/>
              </a:ext>
            </a:extLst>
          </p:cNvPr>
          <p:cNvGrpSpPr/>
          <p:nvPr/>
        </p:nvGrpSpPr>
        <p:grpSpPr>
          <a:xfrm>
            <a:off x="381003" y="2775357"/>
            <a:ext cx="8448324" cy="1733375"/>
            <a:chOff x="381003" y="2775357"/>
            <a:chExt cx="8448324" cy="1733375"/>
          </a:xfrm>
        </p:grpSpPr>
        <p:sp>
          <p:nvSpPr>
            <p:cNvPr id="3" name="AutoShape 35">
              <a:extLst>
                <a:ext uri="{FF2B5EF4-FFF2-40B4-BE49-F238E27FC236}">
                  <a16:creationId xmlns:a16="http://schemas.microsoft.com/office/drawing/2014/main" id="{9F43C8BA-FFE9-898F-E816-3E3D1D5C9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3" y="2775357"/>
              <a:ext cx="8448324" cy="1633413"/>
            </a:xfrm>
            <a:prstGeom prst="wedgeRoundRectCallout">
              <a:avLst>
                <a:gd name="adj1" fmla="val 31117"/>
                <a:gd name="adj2" fmla="val 61356"/>
                <a:gd name="adj3" fmla="val 16667"/>
              </a:avLst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Linear algebra says: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Given any two (independent) solutions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A(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and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 (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,</a:t>
              </a: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CA" altLang="en-US" sz="2400" i="0" dirty="0">
                  <a:solidFill>
                    <a:srgbClr val="FFFFFF"/>
                  </a:solidFill>
                </a:rPr>
                <a:t>  any solution to 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=a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i-2 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can be produced</a:t>
              </a:r>
              <a:br>
                <a:rPr lang="en-CA" altLang="en-US" sz="2400" i="0" dirty="0">
                  <a:solidFill>
                    <a:srgbClr val="FFFFFF"/>
                  </a:solidFill>
                </a:rPr>
              </a:br>
              <a:r>
                <a:rPr lang="en-CA" altLang="en-US" sz="2400" i="0" dirty="0">
                  <a:solidFill>
                    <a:srgbClr val="FFFFFF"/>
                  </a:solidFill>
                </a:rPr>
                <a:t>  by some linear combinations of them 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A(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,a</a:t>
              </a:r>
              <a:r>
                <a:rPr lang="en-CA" altLang="en-US" sz="2400" i="0" baseline="-25000" dirty="0">
                  <a:solidFill>
                    <a:srgbClr val="95F42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l-GR" altLang="en-US" sz="2400" i="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</a:rPr>
                <a:t>)</a:t>
              </a:r>
              <a:r>
                <a:rPr lang="en-CA" altLang="en-US" sz="2400" i="0" dirty="0">
                  <a:solidFill>
                    <a:srgbClr val="FFFFFF"/>
                  </a:solidFill>
                </a:rPr>
                <a:t>.</a:t>
              </a:r>
              <a:endParaRPr lang="en-US" altLang="en-US" sz="2400" i="0" dirty="0">
                <a:solidFill>
                  <a:srgbClr val="FFFFFF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3B9DF9-229F-3890-8E95-8D7DBBA83EDA}"/>
                </a:ext>
              </a:extLst>
            </p:cNvPr>
            <p:cNvSpPr txBox="1"/>
            <p:nvPr/>
          </p:nvSpPr>
          <p:spPr>
            <a:xfrm>
              <a:off x="7726680" y="324104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1C9B4-FDCA-AF52-C709-CFC93460AA51}"/>
                </a:ext>
              </a:extLst>
            </p:cNvPr>
            <p:cNvSpPr txBox="1"/>
            <p:nvPr/>
          </p:nvSpPr>
          <p:spPr>
            <a:xfrm>
              <a:off x="8019642" y="3241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5FD643-4D32-9C75-21CC-0FE2A31CA963}"/>
                </a:ext>
              </a:extLst>
            </p:cNvPr>
            <p:cNvSpPr txBox="1"/>
            <p:nvPr/>
          </p:nvSpPr>
          <p:spPr>
            <a:xfrm>
              <a:off x="7262384" y="398551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64FCB8-6720-BA0D-A7A6-5C814B994711}"/>
                </a:ext>
              </a:extLst>
            </p:cNvPr>
            <p:cNvSpPr txBox="1"/>
            <p:nvPr/>
          </p:nvSpPr>
          <p:spPr>
            <a:xfrm>
              <a:off x="6947424" y="3970252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241B26-DEDF-F2A5-66CB-D1715522002C}"/>
                </a:ext>
              </a:extLst>
            </p:cNvPr>
            <p:cNvSpPr txBox="1"/>
            <p:nvPr/>
          </p:nvSpPr>
          <p:spPr>
            <a:xfrm>
              <a:off x="6680200" y="3942060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BA697C8-3E5D-08E0-509D-2715472DAD5C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EDFCA1-765E-3DD7-5E40-0685E69D28DB}"/>
              </a:ext>
            </a:extLst>
          </p:cNvPr>
          <p:cNvGrpSpPr/>
          <p:nvPr/>
        </p:nvGrpSpPr>
        <p:grpSpPr>
          <a:xfrm>
            <a:off x="2087880" y="2165810"/>
            <a:ext cx="500232" cy="526138"/>
            <a:chOff x="2178408" y="2165810"/>
            <a:chExt cx="500232" cy="52613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368E17-1A57-84DF-1203-54F9AC0AB7E7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5FAE7B-3AA7-E024-A2C5-BD30B90117D9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F53816-B8D7-8491-5E45-279DD1AB2008}"/>
              </a:ext>
            </a:extLst>
          </p:cNvPr>
          <p:cNvGrpSpPr/>
          <p:nvPr/>
        </p:nvGrpSpPr>
        <p:grpSpPr>
          <a:xfrm>
            <a:off x="1916415" y="1219200"/>
            <a:ext cx="3741293" cy="1152787"/>
            <a:chOff x="1916415" y="1219200"/>
            <a:chExt cx="3741293" cy="11527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5460B9-32C3-B77B-1990-CA621CFFCD8E}"/>
                </a:ext>
              </a:extLst>
            </p:cNvPr>
            <p:cNvGrpSpPr/>
            <p:nvPr/>
          </p:nvGrpSpPr>
          <p:grpSpPr>
            <a:xfrm>
              <a:off x="1916415" y="1233804"/>
              <a:ext cx="684545" cy="1092359"/>
              <a:chOff x="1916415" y="1233804"/>
              <a:chExt cx="684545" cy="1092359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C1596FD-1D1D-610D-2BDE-4F335CFF3A2C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D0A571A-B481-BBAA-0B5C-6BA1467DBED6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2E0FB8C-F2DB-D7F9-EBFF-9335DC8EEDDA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4C6AAE5D-3ED6-EE2D-4559-12E19A4D6459}"/>
                  </a:ext>
                </a:extLst>
              </p:cNvPr>
              <p:cNvSpPr/>
              <p:nvPr/>
            </p:nvSpPr>
            <p:spPr bwMode="auto">
              <a:xfrm>
                <a:off x="1916415" y="1707713"/>
                <a:ext cx="155313" cy="618450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4107" h="893745">
                    <a:moveTo>
                      <a:pt x="224107" y="3413"/>
                    </a:moveTo>
                    <a:cubicBezTo>
                      <a:pt x="149610" y="-21703"/>
                      <a:pt x="117837" y="95119"/>
                      <a:pt x="81072" y="243507"/>
                    </a:cubicBezTo>
                    <a:cubicBezTo>
                      <a:pt x="44307" y="391896"/>
                      <a:pt x="-15075" y="626901"/>
                      <a:pt x="3519" y="893744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5B3C43-CFE8-BA2F-95C3-668248D06AF2}"/>
                </a:ext>
              </a:extLst>
            </p:cNvPr>
            <p:cNvGrpSpPr/>
            <p:nvPr/>
          </p:nvGrpSpPr>
          <p:grpSpPr>
            <a:xfrm>
              <a:off x="3470092" y="1228829"/>
              <a:ext cx="2187616" cy="1143158"/>
              <a:chOff x="413344" y="1233804"/>
              <a:chExt cx="2187616" cy="114315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C993239-D9B7-CA7C-CF5B-28D142AE4726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39D5083-AFEA-D408-33C0-6C1C6A1DC812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1193286-6DF7-1C52-BD44-E5D8874B716F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BBFF57C-EC96-674D-306B-1DE0ABFB7F53}"/>
                  </a:ext>
                </a:extLst>
              </p:cNvPr>
              <p:cNvSpPr/>
              <p:nvPr/>
            </p:nvSpPr>
            <p:spPr bwMode="auto">
              <a:xfrm>
                <a:off x="1971441" y="170750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0705935-F87A-0E6D-794E-F4A29B3A7E60}"/>
                  </a:ext>
                </a:extLst>
              </p:cNvPr>
              <p:cNvSpPr/>
              <p:nvPr/>
            </p:nvSpPr>
            <p:spPr bwMode="auto">
              <a:xfrm>
                <a:off x="413344" y="1702763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C2D438-B564-06A3-0FAC-F5681E387308}"/>
                </a:ext>
              </a:extLst>
            </p:cNvPr>
            <p:cNvGrpSpPr/>
            <p:nvPr/>
          </p:nvGrpSpPr>
          <p:grpSpPr>
            <a:xfrm>
              <a:off x="3588663" y="1219200"/>
              <a:ext cx="524882" cy="920116"/>
              <a:chOff x="2076078" y="1233804"/>
              <a:chExt cx="524882" cy="920116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8A075CB-6D0F-74AE-BB65-892C6EF1C7C8}"/>
                  </a:ext>
                </a:extLst>
              </p:cNvPr>
              <p:cNvSpPr/>
              <p:nvPr/>
            </p:nvSpPr>
            <p:spPr bwMode="auto">
              <a:xfrm>
                <a:off x="2126484" y="1233804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35E5624-E75E-FE7E-E4D2-9830A0725053}"/>
                  </a:ext>
                </a:extLst>
              </p:cNvPr>
              <p:cNvSpPr/>
              <p:nvPr/>
            </p:nvSpPr>
            <p:spPr bwMode="auto">
              <a:xfrm>
                <a:off x="2136644" y="1728225"/>
                <a:ext cx="464316" cy="42569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5005828-6BAC-8179-40E8-4A9E874DEF58}"/>
                  </a:ext>
                </a:extLst>
              </p:cNvPr>
              <p:cNvSpPr/>
              <p:nvPr/>
            </p:nvSpPr>
            <p:spPr bwMode="auto">
              <a:xfrm>
                <a:off x="2076078" y="1566290"/>
                <a:ext cx="65761" cy="305884"/>
              </a:xfrm>
              <a:custGeom>
                <a:avLst/>
                <a:gdLst>
                  <a:gd name="connsiteX0" fmla="*/ 81336 w 81336"/>
                  <a:gd name="connsiteY0" fmla="*/ 0 h 721360"/>
                  <a:gd name="connsiteX1" fmla="*/ 56 w 81336"/>
                  <a:gd name="connsiteY1" fmla="*/ 406400 h 721360"/>
                  <a:gd name="connsiteX2" fmla="*/ 71176 w 81336"/>
                  <a:gd name="connsiteY2" fmla="*/ 721360 h 721360"/>
                  <a:gd name="connsiteX0" fmla="*/ 81321 w 86486"/>
                  <a:gd name="connsiteY0" fmla="*/ 0 h 782661"/>
                  <a:gd name="connsiteX1" fmla="*/ 41 w 86486"/>
                  <a:gd name="connsiteY1" fmla="*/ 406400 h 782661"/>
                  <a:gd name="connsiteX2" fmla="*/ 86486 w 86486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406400 h 782661"/>
                  <a:gd name="connsiteX2" fmla="*/ 86807 w 86807"/>
                  <a:gd name="connsiteY2" fmla="*/ 782661 h 782661"/>
                  <a:gd name="connsiteX0" fmla="*/ 81642 w 86807"/>
                  <a:gd name="connsiteY0" fmla="*/ 0 h 782661"/>
                  <a:gd name="connsiteX1" fmla="*/ 362 w 86807"/>
                  <a:gd name="connsiteY1" fmla="*/ 355316 h 782661"/>
                  <a:gd name="connsiteX2" fmla="*/ 86807 w 86807"/>
                  <a:gd name="connsiteY2" fmla="*/ 782661 h 78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807" h="782661">
                    <a:moveTo>
                      <a:pt x="81642" y="0"/>
                    </a:moveTo>
                    <a:cubicBezTo>
                      <a:pt x="41848" y="143086"/>
                      <a:pt x="2055" y="235089"/>
                      <a:pt x="362" y="355316"/>
                    </a:cubicBezTo>
                    <a:cubicBezTo>
                      <a:pt x="-1331" y="475543"/>
                      <a:pt x="-684" y="669969"/>
                      <a:pt x="86807" y="782661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A437E95-3E55-5378-81B1-FCE071C75CD4}"/>
              </a:ext>
            </a:extLst>
          </p:cNvPr>
          <p:cNvGrpSpPr/>
          <p:nvPr/>
        </p:nvGrpSpPr>
        <p:grpSpPr>
          <a:xfrm>
            <a:off x="-1586015" y="4966631"/>
            <a:ext cx="10744006" cy="1738969"/>
            <a:chOff x="-1586015" y="4966631"/>
            <a:chExt cx="10744006" cy="173896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854A16-299C-4BDF-4C2D-8CA72605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86015" y="4966631"/>
              <a:ext cx="10744006" cy="1738969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A0BF52-923C-EF3B-390D-C3E92135DED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434649" y="5991751"/>
              <a:ext cx="7353067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BBD42A-9162-0FF2-F04F-A6D1B143FB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280" y="6258560"/>
              <a:ext cx="7554799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555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794491"/>
              </p:ext>
            </p:extLst>
          </p:nvPr>
        </p:nvGraphicFramePr>
        <p:xfrm>
          <a:off x="2760014" y="3510732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F9C4E0-50E9-87B9-09C3-FC7E790E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56867"/>
              </p:ext>
            </p:extLst>
          </p:nvPr>
        </p:nvGraphicFramePr>
        <p:xfrm>
          <a:off x="2739751" y="2898679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/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143000" y="3470707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A+B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23A1A8B6-7944-DBD9-F839-3F2B0719C4EE}"/>
              </a:ext>
            </a:extLst>
          </p:cNvPr>
          <p:cNvGrpSpPr/>
          <p:nvPr/>
        </p:nvGrpSpPr>
        <p:grpSpPr>
          <a:xfrm>
            <a:off x="1797408" y="3436262"/>
            <a:ext cx="500232" cy="526138"/>
            <a:chOff x="2178408" y="2165810"/>
            <a:chExt cx="500232" cy="526138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2D9D76E5-D01A-9C5C-E316-8B2AF4A1E7EB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72CBC3D8-309F-0968-75A7-615614BC3886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B52054-159A-8281-89E6-2A4BC9782FBE}"/>
              </a:ext>
            </a:extLst>
          </p:cNvPr>
          <p:cNvGrpSpPr/>
          <p:nvPr/>
        </p:nvGrpSpPr>
        <p:grpSpPr>
          <a:xfrm>
            <a:off x="3117161" y="3413397"/>
            <a:ext cx="1835839" cy="542065"/>
            <a:chOff x="3117161" y="3413397"/>
            <a:chExt cx="1835839" cy="542065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4F55A0C-65EF-02EE-EFD2-3EB37C448057}"/>
                </a:ext>
              </a:extLst>
            </p:cNvPr>
            <p:cNvGrpSpPr/>
            <p:nvPr/>
          </p:nvGrpSpPr>
          <p:grpSpPr>
            <a:xfrm>
              <a:off x="3117161" y="3413397"/>
              <a:ext cx="1835839" cy="542065"/>
              <a:chOff x="-228601" y="2947055"/>
              <a:chExt cx="1835839" cy="542065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3952426-F6D4-A3A5-B7EF-E19C264B7AA4}"/>
                  </a:ext>
                </a:extLst>
              </p:cNvPr>
              <p:cNvSpPr txBox="1"/>
              <p:nvPr/>
            </p:nvSpPr>
            <p:spPr>
              <a:xfrm>
                <a:off x="-228601" y="2947055"/>
                <a:ext cx="18358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CA" sz="2400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AA58FDBD-7A6A-1C6F-0907-B7F3AD1A7660}"/>
                  </a:ext>
                </a:extLst>
              </p:cNvPr>
              <p:cNvSpPr txBox="1"/>
              <p:nvPr/>
            </p:nvSpPr>
            <p:spPr>
              <a:xfrm>
                <a:off x="668894" y="2965900"/>
                <a:ext cx="241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95F42C"/>
                  </a:solidFill>
                </a:endParaRPr>
              </a:p>
            </p:txBody>
          </p:sp>
        </p:grp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F14E8BBB-1635-5A81-4456-5E975622EE6F}"/>
                </a:ext>
              </a:extLst>
            </p:cNvPr>
            <p:cNvSpPr txBox="1"/>
            <p:nvPr/>
          </p:nvSpPr>
          <p:spPr>
            <a:xfrm>
              <a:off x="3896284" y="3424335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sp>
        <p:nvSpPr>
          <p:cNvPr id="302" name="TextBox 301">
            <a:extLst>
              <a:ext uri="{FF2B5EF4-FFF2-40B4-BE49-F238E27FC236}">
                <a16:creationId xmlns:a16="http://schemas.microsoft.com/office/drawing/2014/main" id="{BBFA84B7-B6BA-40E4-7F67-7FDED988512A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A4E6-ACD6-6B43-7AF5-C75472612146}"/>
              </a:ext>
            </a:extLst>
          </p:cNvPr>
          <p:cNvSpPr txBox="1"/>
          <p:nvPr/>
        </p:nvSpPr>
        <p:spPr>
          <a:xfrm>
            <a:off x="2748987" y="2807854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C0D88-DCFA-3C6F-E734-99DC6FDC72BE}"/>
              </a:ext>
            </a:extLst>
          </p:cNvPr>
          <p:cNvGrpSpPr/>
          <p:nvPr/>
        </p:nvGrpSpPr>
        <p:grpSpPr>
          <a:xfrm>
            <a:off x="4291461" y="2807854"/>
            <a:ext cx="4599712" cy="461665"/>
            <a:chOff x="2938550" y="2133600"/>
            <a:chExt cx="4599712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EBE224-90E7-7152-A9E7-73BC8CDFFCD0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56D7A6-4B66-0831-BC77-D5E7F9016B21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8F4DE-DB35-5EEF-83DC-41FC4695A921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A1C3C-A7F1-4799-A3A9-C796A03B197E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AE9B54-A3B9-25F6-06D5-A22A290C0CC1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2D7E9D-9B80-C6E5-FBCA-384A4655BF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2B050C-FB7A-A36A-C4C6-9135D1882185}"/>
              </a:ext>
            </a:extLst>
          </p:cNvPr>
          <p:cNvSpPr txBox="1"/>
          <p:nvPr/>
        </p:nvSpPr>
        <p:spPr>
          <a:xfrm>
            <a:off x="2113337" y="2858654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B:</a:t>
            </a:r>
            <a:endParaRPr lang="en-CA" sz="2400" i="0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F343F6D-5EB4-BF53-4783-1691F8690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" y="2362200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r>
              <a:rPr lang="en-US" sz="2400" i="0" dirty="0">
                <a:solidFill>
                  <a:schemeClr val="tx2"/>
                </a:solidFill>
              </a:rPr>
              <a:t>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+ 7</a:t>
            </a:r>
            <a:endParaRPr lang="en-CA" sz="2400" i="0" dirty="0">
              <a:solidFill>
                <a:srgbClr val="FFFFFF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7D7CE4-CA04-A8F5-8ACD-9AB223850BBA}"/>
              </a:ext>
            </a:extLst>
          </p:cNvPr>
          <p:cNvSpPr txBox="1"/>
          <p:nvPr/>
        </p:nvSpPr>
        <p:spPr>
          <a:xfrm>
            <a:off x="3520224" y="2807854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30E520-B311-F603-988F-13600EFE9839}"/>
              </a:ext>
            </a:extLst>
          </p:cNvPr>
          <p:cNvGrpSpPr/>
          <p:nvPr/>
        </p:nvGrpSpPr>
        <p:grpSpPr>
          <a:xfrm>
            <a:off x="4584151" y="3389577"/>
            <a:ext cx="1835839" cy="542065"/>
            <a:chOff x="3117161" y="3413397"/>
            <a:chExt cx="1835839" cy="5420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544517-48CD-1F70-711F-2192A77AF192}"/>
                </a:ext>
              </a:extLst>
            </p:cNvPr>
            <p:cNvGrpSpPr/>
            <p:nvPr/>
          </p:nvGrpSpPr>
          <p:grpSpPr>
            <a:xfrm>
              <a:off x="3117161" y="3413397"/>
              <a:ext cx="1835839" cy="542065"/>
              <a:chOff x="-228601" y="2947055"/>
              <a:chExt cx="1835839" cy="54206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EFAFDA-1312-93B6-2BDE-AD378880F063}"/>
                  </a:ext>
                </a:extLst>
              </p:cNvPr>
              <p:cNvSpPr txBox="1"/>
              <p:nvPr/>
            </p:nvSpPr>
            <p:spPr>
              <a:xfrm>
                <a:off x="-228601" y="2947055"/>
                <a:ext cx="18358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B66B51-BCEF-EB2F-2012-8074C29C74C5}"/>
                  </a:ext>
                </a:extLst>
              </p:cNvPr>
              <p:cNvSpPr txBox="1"/>
              <p:nvPr/>
            </p:nvSpPr>
            <p:spPr>
              <a:xfrm>
                <a:off x="668894" y="2965900"/>
                <a:ext cx="241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CD0A1A-DF84-BBBB-F73D-464C26C18A5B}"/>
                </a:ext>
              </a:extLst>
            </p:cNvPr>
            <p:cNvSpPr txBox="1"/>
            <p:nvPr/>
          </p:nvSpPr>
          <p:spPr>
            <a:xfrm>
              <a:off x="3896284" y="3424335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7E58929-C913-FBF7-DB11-23C4F34E491F}"/>
              </a:ext>
            </a:extLst>
          </p:cNvPr>
          <p:cNvGrpSpPr/>
          <p:nvPr/>
        </p:nvGrpSpPr>
        <p:grpSpPr>
          <a:xfrm>
            <a:off x="2007935" y="1215187"/>
            <a:ext cx="3657600" cy="2430377"/>
            <a:chOff x="2007935" y="1215187"/>
            <a:chExt cx="3657600" cy="243037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BC06A-5BB8-8BD7-43F5-6943C6CDCB40}"/>
                </a:ext>
              </a:extLst>
            </p:cNvPr>
            <p:cNvGrpSpPr/>
            <p:nvPr/>
          </p:nvGrpSpPr>
          <p:grpSpPr>
            <a:xfrm>
              <a:off x="3541668" y="1219200"/>
              <a:ext cx="571877" cy="2387601"/>
              <a:chOff x="3541668" y="1219200"/>
              <a:chExt cx="571877" cy="2387601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33C8CF1B-C8B8-3644-5A3A-E79132FB6AC9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D61BEFB2-C130-363F-E7B4-4BE4D6837DEA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F0A71777-73F9-EA4D-CC55-81E5040A2CE7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0C8B7F00-02D0-E5EB-9E4A-917E9B310D6A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BEA0CCD-1BF2-0CA7-BA17-F8F138D3D9DA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0B8427B-97CC-4C3F-DE3A-298A85B34DC8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9D178D-B38B-E692-3535-0AB5A5611117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DD6E71C-24DE-9B1F-372B-526C10782B3B}"/>
                </a:ext>
              </a:extLst>
            </p:cNvPr>
            <p:cNvGrpSpPr/>
            <p:nvPr/>
          </p:nvGrpSpPr>
          <p:grpSpPr>
            <a:xfrm>
              <a:off x="2007935" y="1257963"/>
              <a:ext cx="571877" cy="2387601"/>
              <a:chOff x="3541668" y="1219200"/>
              <a:chExt cx="571877" cy="238760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92D3C04-A87D-3D5A-71EF-D81BD03B2493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7FD1048-14DE-6E99-4D42-8D4791B61F58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65A1CB9-2C25-8BAF-77FF-52160B82017B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A7AA4B1-679E-17D9-9412-D53D0B887037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0D4424D-2FD1-0AA5-D48A-4C250AD1A0BA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264E087-3F4B-8197-FB5F-D6B02F37027B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AC89F69-D761-EA6A-ECF6-330662F9768C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722AB5-677F-284D-6E2E-E09DAEA3AD67}"/>
                </a:ext>
              </a:extLst>
            </p:cNvPr>
            <p:cNvGrpSpPr/>
            <p:nvPr/>
          </p:nvGrpSpPr>
          <p:grpSpPr>
            <a:xfrm>
              <a:off x="5093658" y="1215187"/>
              <a:ext cx="571877" cy="2387601"/>
              <a:chOff x="3541668" y="1219200"/>
              <a:chExt cx="571877" cy="238760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4F6F7BB-2D28-61A6-5621-6B3AE8F4F733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8D89205-DE7A-53D7-E0B9-D9C4D18D8321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30315B9-131D-ACBE-1D0E-C881B716085D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1619B8B-1456-DF5A-98AD-B7F66BE2AC4A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F17F308-9BC8-EE68-5B83-C53BF2E0434B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77FDA84-D924-6AB5-71EF-19F69D28BE52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11673BB-2029-5B19-2D48-4432E3A837E7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FCC9F32-2FAB-BC81-0D38-1A7F984EE51F}"/>
              </a:ext>
            </a:extLst>
          </p:cNvPr>
          <p:cNvSpPr txBox="1"/>
          <p:nvPr/>
        </p:nvSpPr>
        <p:spPr>
          <a:xfrm>
            <a:off x="857595" y="3935541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DDA527B-332F-9687-1A94-091D457FDAD3}"/>
              </a:ext>
            </a:extLst>
          </p:cNvPr>
          <p:cNvSpPr txBox="1"/>
          <p:nvPr/>
        </p:nvSpPr>
        <p:spPr>
          <a:xfrm>
            <a:off x="3625644" y="4316360"/>
            <a:ext cx="299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4DA7BD-C6C6-C84B-74B7-5FB073BEE8C0}"/>
              </a:ext>
            </a:extLst>
          </p:cNvPr>
          <p:cNvSpPr txBox="1"/>
          <p:nvPr/>
        </p:nvSpPr>
        <p:spPr>
          <a:xfrm>
            <a:off x="3465044" y="3939123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88EC557-662C-4EC5-3AEB-E52C9049A336}"/>
              </a:ext>
            </a:extLst>
          </p:cNvPr>
          <p:cNvGrpSpPr/>
          <p:nvPr/>
        </p:nvGrpSpPr>
        <p:grpSpPr>
          <a:xfrm>
            <a:off x="3761964" y="4313904"/>
            <a:ext cx="1822760" cy="529700"/>
            <a:chOff x="6657564" y="4313904"/>
            <a:chExt cx="1822760" cy="5297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617845-11BE-B417-0FB7-30C1AEA749F8}"/>
                </a:ext>
              </a:extLst>
            </p:cNvPr>
            <p:cNvSpPr txBox="1"/>
            <p:nvPr/>
          </p:nvSpPr>
          <p:spPr>
            <a:xfrm>
              <a:off x="6657564" y="43203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0AE68C-E372-9B7A-9C75-A16FEAD4BB0D}"/>
                </a:ext>
              </a:extLst>
            </p:cNvPr>
            <p:cNvSpPr txBox="1"/>
            <p:nvPr/>
          </p:nvSpPr>
          <p:spPr>
            <a:xfrm>
              <a:off x="7245412" y="431390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65FA341-CB10-A321-F7E0-0980F3BA3E8F}"/>
                </a:ext>
              </a:extLst>
            </p:cNvPr>
            <p:cNvSpPr txBox="1"/>
            <p:nvPr/>
          </p:nvSpPr>
          <p:spPr>
            <a:xfrm>
              <a:off x="7381732" y="431792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D4AC5EE-4DB6-D885-535A-B91E61B7972F}"/>
                </a:ext>
              </a:extLst>
            </p:cNvPr>
            <p:cNvSpPr txBox="1"/>
            <p:nvPr/>
          </p:nvSpPr>
          <p:spPr>
            <a:xfrm>
              <a:off x="8044284" y="431636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CEE6AD-9F76-EAB5-A684-B19C94CAC0D9}"/>
                </a:ext>
              </a:extLst>
            </p:cNvPr>
            <p:cNvSpPr txBox="1"/>
            <p:nvPr/>
          </p:nvSpPr>
          <p:spPr>
            <a:xfrm>
              <a:off x="8180604" y="432038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693106F-7396-4165-84C6-B0731308034C}"/>
              </a:ext>
            </a:extLst>
          </p:cNvPr>
          <p:cNvGrpSpPr/>
          <p:nvPr/>
        </p:nvGrpSpPr>
        <p:grpSpPr>
          <a:xfrm>
            <a:off x="3844412" y="3934148"/>
            <a:ext cx="1541208" cy="556388"/>
            <a:chOff x="6740012" y="3934148"/>
            <a:chExt cx="1541208" cy="55638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99C728D-B671-BDEB-75AE-1088185E7843}"/>
                </a:ext>
              </a:extLst>
            </p:cNvPr>
            <p:cNvSpPr txBox="1"/>
            <p:nvPr/>
          </p:nvSpPr>
          <p:spPr>
            <a:xfrm>
              <a:off x="7315200" y="393414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5711E4A-56FC-9F90-53DA-91FA836EEB54}"/>
                </a:ext>
              </a:extLst>
            </p:cNvPr>
            <p:cNvSpPr txBox="1"/>
            <p:nvPr/>
          </p:nvSpPr>
          <p:spPr>
            <a:xfrm>
              <a:off x="7981500" y="393816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E29860E-BA3B-FA1B-A550-825547C73B26}"/>
                </a:ext>
              </a:extLst>
            </p:cNvPr>
            <p:cNvSpPr txBox="1"/>
            <p:nvPr/>
          </p:nvSpPr>
          <p:spPr>
            <a:xfrm>
              <a:off x="6740012" y="3967316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F3D54D-CDF8-20C2-4743-7829BF61EFC4}"/>
              </a:ext>
            </a:extLst>
          </p:cNvPr>
          <p:cNvGrpSpPr/>
          <p:nvPr/>
        </p:nvGrpSpPr>
        <p:grpSpPr>
          <a:xfrm>
            <a:off x="1447800" y="4800600"/>
            <a:ext cx="6934200" cy="534025"/>
            <a:chOff x="1447800" y="4800600"/>
            <a:chExt cx="6934200" cy="53402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1F27360-3C2A-312A-0572-6017623A16A1}"/>
                </a:ext>
              </a:extLst>
            </p:cNvPr>
            <p:cNvGrpSpPr/>
            <p:nvPr/>
          </p:nvGrpSpPr>
          <p:grpSpPr>
            <a:xfrm>
              <a:off x="1447800" y="4800600"/>
              <a:ext cx="1519220" cy="534025"/>
              <a:chOff x="4812510" y="3099455"/>
              <a:chExt cx="1519220" cy="534025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2A91F3F-9A0A-95AC-15D8-ADD450E1FDC6}"/>
                  </a:ext>
                </a:extLst>
              </p:cNvPr>
              <p:cNvSpPr txBox="1"/>
              <p:nvPr/>
            </p:nvSpPr>
            <p:spPr>
              <a:xfrm>
                <a:off x="5453290" y="310624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DCBDE40-7BC3-36AB-167D-345BD60433A9}"/>
                  </a:ext>
                </a:extLst>
              </p:cNvPr>
              <p:cNvSpPr txBox="1"/>
              <p:nvPr/>
            </p:nvSpPr>
            <p:spPr>
              <a:xfrm>
                <a:off x="4812510" y="3099455"/>
                <a:ext cx="15192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5E5B068-0103-8885-69F4-4DAD5C74110E}"/>
                  </a:ext>
                </a:extLst>
              </p:cNvPr>
              <p:cNvSpPr txBox="1"/>
              <p:nvPr/>
            </p:nvSpPr>
            <p:spPr>
              <a:xfrm>
                <a:off x="5589610" y="311026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E1EE89-0E0D-AB48-8DFE-05E724EB50A7}"/>
                </a:ext>
              </a:extLst>
            </p:cNvPr>
            <p:cNvSpPr txBox="1"/>
            <p:nvPr/>
          </p:nvSpPr>
          <p:spPr>
            <a:xfrm>
              <a:off x="2707404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CA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D9FC73E-C17B-6E63-8D92-4E96CA9021B1}"/>
                </a:ext>
              </a:extLst>
            </p:cNvPr>
            <p:cNvSpPr txBox="1"/>
            <p:nvPr/>
          </p:nvSpPr>
          <p:spPr>
            <a:xfrm>
              <a:off x="3900160" y="480738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00ECDC3-4DD0-CB16-CAA7-038B0F70CBA3}"/>
                </a:ext>
              </a:extLst>
            </p:cNvPr>
            <p:cNvSpPr txBox="1"/>
            <p:nvPr/>
          </p:nvSpPr>
          <p:spPr>
            <a:xfrm>
              <a:off x="3043219" y="4800600"/>
              <a:ext cx="22112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+b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B92526F-FC57-5F3E-CAE2-C42167FCA4D1}"/>
                </a:ext>
              </a:extLst>
            </p:cNvPr>
            <p:cNvSpPr txBox="1"/>
            <p:nvPr/>
          </p:nvSpPr>
          <p:spPr>
            <a:xfrm>
              <a:off x="4036480" y="481140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68438A6-79CD-EA6E-AE93-25674AD2885D}"/>
                </a:ext>
              </a:extLst>
            </p:cNvPr>
            <p:cNvSpPr txBox="1"/>
            <p:nvPr/>
          </p:nvSpPr>
          <p:spPr>
            <a:xfrm>
              <a:off x="6385874" y="480738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E2A5C05-55AC-DCB1-D520-B55C4AAE0ABD}"/>
                </a:ext>
              </a:extLst>
            </p:cNvPr>
            <p:cNvSpPr txBox="1"/>
            <p:nvPr/>
          </p:nvSpPr>
          <p:spPr>
            <a:xfrm>
              <a:off x="5401950" y="4800600"/>
              <a:ext cx="29800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+b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 + 7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79690E0-747F-5385-0FF0-C3FA1E25C7CB}"/>
                </a:ext>
              </a:extLst>
            </p:cNvPr>
            <p:cNvSpPr txBox="1"/>
            <p:nvPr/>
          </p:nvSpPr>
          <p:spPr>
            <a:xfrm>
              <a:off x="6508438" y="481140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991887-5896-CB64-5851-76FF96BA0FA7}"/>
                </a:ext>
              </a:extLst>
            </p:cNvPr>
            <p:cNvSpPr txBox="1"/>
            <p:nvPr/>
          </p:nvSpPr>
          <p:spPr>
            <a:xfrm>
              <a:off x="5029200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endParaRPr lang="en-CA" sz="2400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0403D57-05E6-75F4-DA49-8B28D5669E31}"/>
              </a:ext>
            </a:extLst>
          </p:cNvPr>
          <p:cNvSpPr txBox="1"/>
          <p:nvPr/>
        </p:nvSpPr>
        <p:spPr>
          <a:xfrm>
            <a:off x="6055844" y="3947555"/>
            <a:ext cx="2402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+ 7</a:t>
            </a:r>
            <a:endParaRPr lang="en-CA" sz="2400" dirty="0"/>
          </a:p>
        </p:txBody>
      </p:sp>
      <p:grpSp>
        <p:nvGrpSpPr>
          <p:cNvPr id="14" name="Group 29">
            <a:extLst>
              <a:ext uri="{FF2B5EF4-FFF2-40B4-BE49-F238E27FC236}">
                <a16:creationId xmlns:a16="http://schemas.microsoft.com/office/drawing/2014/main" id="{BDF28110-3EC8-CB0C-9813-F89480782E3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B636B5F1-EA17-9286-A019-2BEA46020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F48E9796-CE2A-AF52-012A-8962F160B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A944126A-CABC-FEC8-8AEA-73176341F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9DAD074A-37FD-F463-8B6D-60FD96BC3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DE12A509-A9F5-83FA-98F8-41F935233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A8D6004B-B02D-8166-BCC4-25083488F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852F745C-87FB-3C89-A41C-A0B762492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0938A055-7C93-7374-33B4-814693897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A1DB6C61-7D0D-4AD1-B966-23D0172C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99571B64-B9BB-07A8-A45C-14410D021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FB7A12E-23F0-4DD6-F2A4-B018F69F4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3" name="Freeform 41">
              <a:extLst>
                <a:ext uri="{FF2B5EF4-FFF2-40B4-BE49-F238E27FC236}">
                  <a16:creationId xmlns:a16="http://schemas.microsoft.com/office/drawing/2014/main" id="{A71C3566-6B74-9FA0-C852-1B1BC3E3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4" name="Freeform 42">
              <a:extLst>
                <a:ext uri="{FF2B5EF4-FFF2-40B4-BE49-F238E27FC236}">
                  <a16:creationId xmlns:a16="http://schemas.microsoft.com/office/drawing/2014/main" id="{EC7FE5B3-5528-6E46-8125-2F8673534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DEC9BD5D-DD6D-0021-0BB8-3C453A82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564CB115-9452-789B-6808-F36DEDC3A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0A08670B-9D3F-AE1C-3BA8-579C5055F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09E96762-90C8-833C-EB8F-8CCA338C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21" name="AutoShape 35">
            <a:extLst>
              <a:ext uri="{FF2B5EF4-FFF2-40B4-BE49-F238E27FC236}">
                <a16:creationId xmlns:a16="http://schemas.microsoft.com/office/drawing/2014/main" id="{5906D029-B57A-FF71-6171-CB302ACB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8" y="5273070"/>
            <a:ext cx="7752259" cy="948109"/>
          </a:xfrm>
          <a:prstGeom prst="wedgeRoundRectCallout">
            <a:avLst>
              <a:gd name="adj1" fmla="val 52726"/>
              <a:gd name="adj2" fmla="val -13141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Hence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 </a:t>
            </a:r>
            <a:r>
              <a:rPr lang="en-CA" altLang="en-US" sz="2400" i="0" dirty="0">
                <a:solidFill>
                  <a:srgbClr val="FFFFFF"/>
                </a:solidFill>
              </a:rPr>
              <a:t>is a solution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+7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All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+7 </a:t>
            </a:r>
            <a:r>
              <a:rPr lang="en-CA" altLang="en-US" sz="2400" i="0" dirty="0">
                <a:solidFill>
                  <a:srgbClr val="FFFFFF"/>
                </a:solidFill>
              </a:rPr>
              <a:t>can be produced in this way.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888917F-B2E6-B1C9-6B71-504DC0C957B8}"/>
              </a:ext>
            </a:extLst>
          </p:cNvPr>
          <p:cNvGrpSpPr/>
          <p:nvPr/>
        </p:nvGrpSpPr>
        <p:grpSpPr>
          <a:xfrm>
            <a:off x="2677864" y="5307806"/>
            <a:ext cx="500232" cy="526138"/>
            <a:chOff x="2178408" y="2165810"/>
            <a:chExt cx="500232" cy="526138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A926FCF-6232-C634-1843-A90DBD9B3D32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7CB6E22-A5A9-785B-D574-8C69F9CE4DB9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127" name="Rectangle 2">
            <a:extLst>
              <a:ext uri="{FF2B5EF4-FFF2-40B4-BE49-F238E27FC236}">
                <a16:creationId xmlns:a16="http://schemas.microsoft.com/office/drawing/2014/main" id="{4F4C3B6F-0267-CFAA-67A7-42F0D279D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89916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5b: NonHomo Linear Relations</a:t>
            </a:r>
          </a:p>
        </p:txBody>
      </p:sp>
    </p:spTree>
    <p:extLst>
      <p:ext uri="{BB962C8B-B14F-4D97-AF65-F5344CB8AC3E}">
        <p14:creationId xmlns:p14="http://schemas.microsoft.com/office/powerpoint/2010/main" val="357530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4" grpId="0"/>
      <p:bldP spid="15" grpId="0"/>
      <p:bldP spid="16" grpId="0"/>
      <p:bldP spid="21" grpId="0"/>
      <p:bldP spid="56" grpId="0"/>
      <p:bldP spid="121" grpId="0" animBg="1"/>
      <p:bldP spid="1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14F36DB8-E9F5-FAA1-D44E-65CDE9E6D27D}"/>
              </a:ext>
            </a:extLst>
          </p:cNvPr>
          <p:cNvGraphicFramePr>
            <a:graphicFrameLocks noGrp="1"/>
          </p:cNvGraphicFramePr>
          <p:nvPr/>
        </p:nvGraphicFramePr>
        <p:xfrm>
          <a:off x="2760014" y="3510732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F9C4E0-50E9-87B9-09C3-FC7E790EE591}"/>
              </a:ext>
            </a:extLst>
          </p:cNvPr>
          <p:cNvGraphicFramePr>
            <a:graphicFrameLocks noGrp="1"/>
          </p:cNvGraphicFramePr>
          <p:nvPr/>
        </p:nvGraphicFramePr>
        <p:xfrm>
          <a:off x="2739751" y="2898679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89916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5b: NonHomo Linear Relations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758B56DD-7BE9-34BC-523E-EF269613BEFD}"/>
              </a:ext>
            </a:extLst>
          </p:cNvPr>
          <p:cNvGraphicFramePr>
            <a:graphicFrameLocks noGrp="1"/>
          </p:cNvGraphicFramePr>
          <p:nvPr/>
        </p:nvGraphicFramePr>
        <p:xfrm>
          <a:off x="2751257" y="1762760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1FC6685-708F-F39C-A46B-4BFF27B705E7}"/>
              </a:ext>
            </a:extLst>
          </p:cNvPr>
          <p:cNvGrpSpPr/>
          <p:nvPr/>
        </p:nvGrpSpPr>
        <p:grpSpPr>
          <a:xfrm>
            <a:off x="2124843" y="1625600"/>
            <a:ext cx="6777836" cy="584180"/>
            <a:chOff x="2124843" y="1625600"/>
            <a:chExt cx="6777836" cy="58418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6129E7-3725-B7B5-C996-FDB6C07958E6}"/>
                </a:ext>
              </a:extLst>
            </p:cNvPr>
            <p:cNvSpPr txBox="1"/>
            <p:nvPr/>
          </p:nvSpPr>
          <p:spPr>
            <a:xfrm>
              <a:off x="2760493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9F09058-18DE-630F-7271-F17735F202C9}"/>
                </a:ext>
              </a:extLst>
            </p:cNvPr>
            <p:cNvGrpSpPr/>
            <p:nvPr/>
          </p:nvGrpSpPr>
          <p:grpSpPr>
            <a:xfrm>
              <a:off x="4302967" y="1671935"/>
              <a:ext cx="4599712" cy="461665"/>
              <a:chOff x="2938550" y="2133600"/>
              <a:chExt cx="4599712" cy="46166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08D5429-B90E-2A8E-B217-69AE7BE28092}"/>
                  </a:ext>
                </a:extLst>
              </p:cNvPr>
              <p:cNvSpPr txBox="1"/>
              <p:nvPr/>
            </p:nvSpPr>
            <p:spPr>
              <a:xfrm>
                <a:off x="2938550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DCAB5BC-DF96-EDE2-A6EA-C403E83C3488}"/>
                  </a:ext>
                </a:extLst>
              </p:cNvPr>
              <p:cNvSpPr txBox="1"/>
              <p:nvPr/>
            </p:nvSpPr>
            <p:spPr>
              <a:xfrm>
                <a:off x="3709787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122EC9C7-4EB5-001D-B246-12DF339F1F6B}"/>
                  </a:ext>
                </a:extLst>
              </p:cNvPr>
              <p:cNvSpPr txBox="1"/>
              <p:nvPr/>
            </p:nvSpPr>
            <p:spPr>
              <a:xfrm>
                <a:off x="4481024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4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44675B7-F039-E09C-08E3-FE064E2EB935}"/>
                  </a:ext>
                </a:extLst>
              </p:cNvPr>
              <p:cNvSpPr txBox="1"/>
              <p:nvPr/>
            </p:nvSpPr>
            <p:spPr>
              <a:xfrm>
                <a:off x="5252261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5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873FE4A-5BDD-CB2E-2BA0-B98C00449FC3}"/>
                  </a:ext>
                </a:extLst>
              </p:cNvPr>
              <p:cNvSpPr txBox="1"/>
              <p:nvPr/>
            </p:nvSpPr>
            <p:spPr>
              <a:xfrm>
                <a:off x="6023498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6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0A1F87-AB13-D442-FE8C-AEAA0D0172D7}"/>
                  </a:ext>
                </a:extLst>
              </p:cNvPr>
              <p:cNvSpPr txBox="1"/>
              <p:nvPr/>
            </p:nvSpPr>
            <p:spPr>
              <a:xfrm>
                <a:off x="6794735" y="2133600"/>
                <a:ext cx="7435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…</a:t>
                </a:r>
                <a:endParaRPr lang="en-CA" sz="2400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EEF3921-9E6A-401A-6B09-2EF4E76EBDA6}"/>
                </a:ext>
              </a:extLst>
            </p:cNvPr>
            <p:cNvSpPr txBox="1"/>
            <p:nvPr/>
          </p:nvSpPr>
          <p:spPr>
            <a:xfrm>
              <a:off x="3531730" y="1671935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5F9A88-21EB-9717-8EBD-F47E0CF0A123}"/>
                </a:ext>
              </a:extLst>
            </p:cNvPr>
            <p:cNvSpPr txBox="1"/>
            <p:nvPr/>
          </p:nvSpPr>
          <p:spPr>
            <a:xfrm>
              <a:off x="2124843" y="1722735"/>
              <a:ext cx="68947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A:</a:t>
              </a:r>
              <a:endParaRPr lang="en-CA" sz="2400" i="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B623324-8FED-0162-5F87-93105EB68475}"/>
                </a:ext>
              </a:extLst>
            </p:cNvPr>
            <p:cNvSpPr txBox="1"/>
            <p:nvPr/>
          </p:nvSpPr>
          <p:spPr>
            <a:xfrm>
              <a:off x="3022600" y="16865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DDFE692-7B8C-93D5-9C8D-6B2CF2FEA4F2}"/>
                </a:ext>
              </a:extLst>
            </p:cNvPr>
            <p:cNvSpPr txBox="1"/>
            <p:nvPr/>
          </p:nvSpPr>
          <p:spPr>
            <a:xfrm>
              <a:off x="3784600" y="16764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AC7D18F-0496-7962-62B6-1A9AC48FACCE}"/>
                </a:ext>
              </a:extLst>
            </p:cNvPr>
            <p:cNvSpPr txBox="1"/>
            <p:nvPr/>
          </p:nvSpPr>
          <p:spPr>
            <a:xfrm>
              <a:off x="4546600" y="166624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08E41BF-4266-061B-4679-569E61390EF3}"/>
                </a:ext>
              </a:extLst>
            </p:cNvPr>
            <p:cNvSpPr txBox="1"/>
            <p:nvPr/>
          </p:nvSpPr>
          <p:spPr>
            <a:xfrm>
              <a:off x="5318760" y="16560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2C59EAD-195F-3C6D-EC9B-1826E7D71135}"/>
                </a:ext>
              </a:extLst>
            </p:cNvPr>
            <p:cNvSpPr txBox="1"/>
            <p:nvPr/>
          </p:nvSpPr>
          <p:spPr>
            <a:xfrm>
              <a:off x="6090920" y="164592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F08B4C6-FDA5-ADB2-98D2-34F91639E0F4}"/>
                </a:ext>
              </a:extLst>
            </p:cNvPr>
            <p:cNvSpPr txBox="1"/>
            <p:nvPr/>
          </p:nvSpPr>
          <p:spPr>
            <a:xfrm>
              <a:off x="6863080" y="163576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65F152F-6916-74A6-61BF-47D748514354}"/>
                </a:ext>
              </a:extLst>
            </p:cNvPr>
            <p:cNvSpPr txBox="1"/>
            <p:nvPr/>
          </p:nvSpPr>
          <p:spPr>
            <a:xfrm>
              <a:off x="7635240" y="162560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8E7D59B0-25A3-1EDE-7D03-1C16A0F3211C}"/>
              </a:ext>
            </a:extLst>
          </p:cNvPr>
          <p:cNvSpPr txBox="1"/>
          <p:nvPr/>
        </p:nvSpPr>
        <p:spPr>
          <a:xfrm>
            <a:off x="1143000" y="3470707"/>
            <a:ext cx="168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A+B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CA" sz="2400" i="0" dirty="0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23A1A8B6-7944-DBD9-F839-3F2B0719C4EE}"/>
              </a:ext>
            </a:extLst>
          </p:cNvPr>
          <p:cNvGrpSpPr/>
          <p:nvPr/>
        </p:nvGrpSpPr>
        <p:grpSpPr>
          <a:xfrm>
            <a:off x="1797408" y="3436262"/>
            <a:ext cx="500232" cy="526138"/>
            <a:chOff x="2178408" y="2165810"/>
            <a:chExt cx="500232" cy="526138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2D9D76E5-D01A-9C5C-E316-8B2AF4A1E7EB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72CBC3D8-309F-0968-75A7-615614BC3886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B52054-159A-8281-89E6-2A4BC9782FBE}"/>
              </a:ext>
            </a:extLst>
          </p:cNvPr>
          <p:cNvGrpSpPr/>
          <p:nvPr/>
        </p:nvGrpSpPr>
        <p:grpSpPr>
          <a:xfrm>
            <a:off x="3117161" y="3413397"/>
            <a:ext cx="1835839" cy="542065"/>
            <a:chOff x="3117161" y="3413397"/>
            <a:chExt cx="1835839" cy="542065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4F55A0C-65EF-02EE-EFD2-3EB37C448057}"/>
                </a:ext>
              </a:extLst>
            </p:cNvPr>
            <p:cNvGrpSpPr/>
            <p:nvPr/>
          </p:nvGrpSpPr>
          <p:grpSpPr>
            <a:xfrm>
              <a:off x="3117161" y="3413397"/>
              <a:ext cx="1835839" cy="542065"/>
              <a:chOff x="-228601" y="2947055"/>
              <a:chExt cx="1835839" cy="542065"/>
            </a:xfrm>
          </p:grpSpPr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3952426-F6D4-A3A5-B7EF-E19C264B7AA4}"/>
                  </a:ext>
                </a:extLst>
              </p:cNvPr>
              <p:cNvSpPr txBox="1"/>
              <p:nvPr/>
            </p:nvSpPr>
            <p:spPr>
              <a:xfrm>
                <a:off x="-228601" y="2947055"/>
                <a:ext cx="18358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CA" altLang="en-US" sz="2400" i="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>
                    <a:solidFill>
                      <a:srgbClr val="92D05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CA" sz="2400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AA58FDBD-7A6A-1C6F-0907-B7F3AD1A7660}"/>
                  </a:ext>
                </a:extLst>
              </p:cNvPr>
              <p:cNvSpPr txBox="1"/>
              <p:nvPr/>
            </p:nvSpPr>
            <p:spPr>
              <a:xfrm>
                <a:off x="668894" y="2965900"/>
                <a:ext cx="241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95F42C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95F42C"/>
                  </a:solidFill>
                </a:endParaRPr>
              </a:p>
            </p:txBody>
          </p:sp>
        </p:grp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F14E8BBB-1635-5A81-4456-5E975622EE6F}"/>
                </a:ext>
              </a:extLst>
            </p:cNvPr>
            <p:cNvSpPr txBox="1"/>
            <p:nvPr/>
          </p:nvSpPr>
          <p:spPr>
            <a:xfrm>
              <a:off x="3896284" y="3424335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95F42C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95F42C"/>
                </a:solidFill>
              </a:endParaRPr>
            </a:p>
          </p:txBody>
        </p:sp>
      </p:grpSp>
      <p:sp>
        <p:nvSpPr>
          <p:cNvPr id="302" name="TextBox 301">
            <a:extLst>
              <a:ext uri="{FF2B5EF4-FFF2-40B4-BE49-F238E27FC236}">
                <a16:creationId xmlns:a16="http://schemas.microsoft.com/office/drawing/2014/main" id="{BBFA84B7-B6BA-40E4-7F67-7FDED988512A}"/>
              </a:ext>
            </a:extLst>
          </p:cNvPr>
          <p:cNvSpPr txBox="1"/>
          <p:nvPr/>
        </p:nvSpPr>
        <p:spPr>
          <a:xfrm>
            <a:off x="2255920" y="1700464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A4E6-ACD6-6B43-7AF5-C75472612146}"/>
              </a:ext>
            </a:extLst>
          </p:cNvPr>
          <p:cNvSpPr txBox="1"/>
          <p:nvPr/>
        </p:nvSpPr>
        <p:spPr>
          <a:xfrm>
            <a:off x="2748987" y="2807854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C0D88-DCFA-3C6F-E734-99DC6FDC72BE}"/>
              </a:ext>
            </a:extLst>
          </p:cNvPr>
          <p:cNvGrpSpPr/>
          <p:nvPr/>
        </p:nvGrpSpPr>
        <p:grpSpPr>
          <a:xfrm>
            <a:off x="4291461" y="2807854"/>
            <a:ext cx="4599712" cy="461665"/>
            <a:chOff x="2938550" y="2133600"/>
            <a:chExt cx="4599712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EBE224-90E7-7152-A9E7-73BC8CDFFCD0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56D7A6-4B66-0831-BC77-D5E7F9016B21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18F4DE-DB35-5EEF-83DC-41FC4695A921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A1C3C-A7F1-4799-A3A9-C796A03B197E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AE9B54-A3B9-25F6-06D5-A22A290C0CC1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2D7E9D-9B80-C6E5-FBCA-384A4655BF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E2B050C-FB7A-A36A-C4C6-9135D1882185}"/>
              </a:ext>
            </a:extLst>
          </p:cNvPr>
          <p:cNvSpPr txBox="1"/>
          <p:nvPr/>
        </p:nvSpPr>
        <p:spPr>
          <a:xfrm>
            <a:off x="2113337" y="2858654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B:</a:t>
            </a:r>
            <a:endParaRPr lang="en-CA" sz="2400" i="0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EF343F6D-5EB4-BF53-4783-1691F8690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" y="2362200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r>
              <a:rPr lang="en-US" sz="2400" i="0" dirty="0">
                <a:solidFill>
                  <a:schemeClr val="tx2"/>
                </a:solidFill>
              </a:rPr>
              <a:t>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+ 7</a:t>
            </a:r>
            <a:endParaRPr lang="en-CA" sz="2400" i="0" dirty="0">
              <a:solidFill>
                <a:srgbClr val="FFFFFF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7D7CE4-CA04-A8F5-8ACD-9AB223850BBA}"/>
              </a:ext>
            </a:extLst>
          </p:cNvPr>
          <p:cNvSpPr txBox="1"/>
          <p:nvPr/>
        </p:nvSpPr>
        <p:spPr>
          <a:xfrm>
            <a:off x="3520224" y="2807854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330E520-B311-F603-988F-13600EFE9839}"/>
              </a:ext>
            </a:extLst>
          </p:cNvPr>
          <p:cNvGrpSpPr/>
          <p:nvPr/>
        </p:nvGrpSpPr>
        <p:grpSpPr>
          <a:xfrm>
            <a:off x="4584151" y="3389577"/>
            <a:ext cx="1835839" cy="542065"/>
            <a:chOff x="3117161" y="3413397"/>
            <a:chExt cx="1835839" cy="5420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5544517-48CD-1F70-711F-2192A77AF192}"/>
                </a:ext>
              </a:extLst>
            </p:cNvPr>
            <p:cNvGrpSpPr/>
            <p:nvPr/>
          </p:nvGrpSpPr>
          <p:grpSpPr>
            <a:xfrm>
              <a:off x="3117161" y="3413397"/>
              <a:ext cx="1835839" cy="542065"/>
              <a:chOff x="-228601" y="2947055"/>
              <a:chExt cx="1835839" cy="54206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3EFAFDA-1312-93B6-2BDE-AD378880F063}"/>
                  </a:ext>
                </a:extLst>
              </p:cNvPr>
              <p:cNvSpPr txBox="1"/>
              <p:nvPr/>
            </p:nvSpPr>
            <p:spPr>
              <a:xfrm>
                <a:off x="-228601" y="2947055"/>
                <a:ext cx="18358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B66B51-BCEF-EB2F-2012-8074C29C74C5}"/>
                  </a:ext>
                </a:extLst>
              </p:cNvPr>
              <p:cNvSpPr txBox="1"/>
              <p:nvPr/>
            </p:nvSpPr>
            <p:spPr>
              <a:xfrm>
                <a:off x="668894" y="2965900"/>
                <a:ext cx="241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CD0A1A-DF84-BBBB-F73D-464C26C18A5B}"/>
                </a:ext>
              </a:extLst>
            </p:cNvPr>
            <p:cNvSpPr txBox="1"/>
            <p:nvPr/>
          </p:nvSpPr>
          <p:spPr>
            <a:xfrm>
              <a:off x="3896284" y="3424335"/>
              <a:ext cx="32679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7E58929-C913-FBF7-DB11-23C4F34E491F}"/>
              </a:ext>
            </a:extLst>
          </p:cNvPr>
          <p:cNvGrpSpPr/>
          <p:nvPr/>
        </p:nvGrpSpPr>
        <p:grpSpPr>
          <a:xfrm>
            <a:off x="2007935" y="1215187"/>
            <a:ext cx="3657600" cy="2430377"/>
            <a:chOff x="2007935" y="1215187"/>
            <a:chExt cx="3657600" cy="243037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BC06A-5BB8-8BD7-43F5-6943C6CDCB40}"/>
                </a:ext>
              </a:extLst>
            </p:cNvPr>
            <p:cNvGrpSpPr/>
            <p:nvPr/>
          </p:nvGrpSpPr>
          <p:grpSpPr>
            <a:xfrm>
              <a:off x="3541668" y="1219200"/>
              <a:ext cx="571877" cy="2387601"/>
              <a:chOff x="3541668" y="1219200"/>
              <a:chExt cx="571877" cy="2387601"/>
            </a:xfrm>
          </p:grpSpPr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33C8CF1B-C8B8-3644-5A3A-E79132FB6AC9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D61BEFB2-C130-363F-E7B4-4BE4D6837DEA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F0A71777-73F9-EA4D-CC55-81E5040A2CE7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0C8B7F00-02D0-E5EB-9E4A-917E9B310D6A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BEA0CCD-1BF2-0CA7-BA17-F8F138D3D9DA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0B8427B-97CC-4C3F-DE3A-298A85B34DC8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19D178D-B38B-E692-3535-0AB5A5611117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DD6E71C-24DE-9B1F-372B-526C10782B3B}"/>
                </a:ext>
              </a:extLst>
            </p:cNvPr>
            <p:cNvGrpSpPr/>
            <p:nvPr/>
          </p:nvGrpSpPr>
          <p:grpSpPr>
            <a:xfrm>
              <a:off x="2007935" y="1257963"/>
              <a:ext cx="571877" cy="2387601"/>
              <a:chOff x="3541668" y="1219200"/>
              <a:chExt cx="571877" cy="238760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92D3C04-A87D-3D5A-71EF-D81BD03B2493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7FD1048-14DE-6E99-4D42-8D4791B61F58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65A1CB9-2C25-8BAF-77FF-52160B82017B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A7AA4B1-679E-17D9-9412-D53D0B887037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0D4424D-2FD1-0AA5-D48A-4C250AD1A0BA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264E087-3F4B-8197-FB5F-D6B02F37027B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AC89F69-D761-EA6A-ECF6-330662F9768C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722AB5-677F-284D-6E2E-E09DAEA3AD67}"/>
                </a:ext>
              </a:extLst>
            </p:cNvPr>
            <p:cNvGrpSpPr/>
            <p:nvPr/>
          </p:nvGrpSpPr>
          <p:grpSpPr>
            <a:xfrm>
              <a:off x="5093658" y="1215187"/>
              <a:ext cx="571877" cy="2387601"/>
              <a:chOff x="3541668" y="1219200"/>
              <a:chExt cx="571877" cy="238760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94F6F7BB-2D28-61A6-5621-6B3AE8F4F733}"/>
                  </a:ext>
                </a:extLst>
              </p:cNvPr>
              <p:cNvGrpSpPr/>
              <p:nvPr/>
            </p:nvGrpSpPr>
            <p:grpSpPr>
              <a:xfrm>
                <a:off x="3588663" y="1219200"/>
                <a:ext cx="524882" cy="2032000"/>
                <a:chOff x="2076078" y="1233804"/>
                <a:chExt cx="524882" cy="203200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8D89205-DE7A-53D7-E0B9-D9C4D18D8321}"/>
                    </a:ext>
                  </a:extLst>
                </p:cNvPr>
                <p:cNvSpPr/>
                <p:nvPr/>
              </p:nvSpPr>
              <p:spPr bwMode="auto">
                <a:xfrm>
                  <a:off x="2126484" y="1233804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630315B9-131D-ACBE-1D0E-C881B716085D}"/>
                    </a:ext>
                  </a:extLst>
                </p:cNvPr>
                <p:cNvSpPr/>
                <p:nvPr/>
              </p:nvSpPr>
              <p:spPr bwMode="auto">
                <a:xfrm>
                  <a:off x="2136644" y="1728225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1619B8B-1456-DF5A-98AD-B7F66BE2AC4A}"/>
                    </a:ext>
                  </a:extLst>
                </p:cNvPr>
                <p:cNvSpPr/>
                <p:nvPr/>
              </p:nvSpPr>
              <p:spPr bwMode="auto">
                <a:xfrm>
                  <a:off x="2076078" y="1566290"/>
                  <a:ext cx="65761" cy="30588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BF17F308-9BC8-EE68-5B83-C53BF2E0434B}"/>
                    </a:ext>
                  </a:extLst>
                </p:cNvPr>
                <p:cNvSpPr/>
                <p:nvPr/>
              </p:nvSpPr>
              <p:spPr bwMode="auto">
                <a:xfrm>
                  <a:off x="2114535" y="2840109"/>
                  <a:ext cx="464316" cy="42569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77FDA84-D924-6AB5-71EF-19F69D28BE52}"/>
                    </a:ext>
                  </a:extLst>
                </p:cNvPr>
                <p:cNvSpPr/>
                <p:nvPr/>
              </p:nvSpPr>
              <p:spPr bwMode="auto">
                <a:xfrm>
                  <a:off x="2111336" y="2030269"/>
                  <a:ext cx="61584" cy="883014"/>
                </a:xfrm>
                <a:custGeom>
                  <a:avLst/>
                  <a:gdLst>
                    <a:gd name="connsiteX0" fmla="*/ 81336 w 81336"/>
                    <a:gd name="connsiteY0" fmla="*/ 0 h 721360"/>
                    <a:gd name="connsiteX1" fmla="*/ 56 w 81336"/>
                    <a:gd name="connsiteY1" fmla="*/ 406400 h 721360"/>
                    <a:gd name="connsiteX2" fmla="*/ 71176 w 81336"/>
                    <a:gd name="connsiteY2" fmla="*/ 721360 h 721360"/>
                    <a:gd name="connsiteX0" fmla="*/ 81321 w 86486"/>
                    <a:gd name="connsiteY0" fmla="*/ 0 h 782661"/>
                    <a:gd name="connsiteX1" fmla="*/ 41 w 86486"/>
                    <a:gd name="connsiteY1" fmla="*/ 406400 h 782661"/>
                    <a:gd name="connsiteX2" fmla="*/ 86486 w 86486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406400 h 782661"/>
                    <a:gd name="connsiteX2" fmla="*/ 86807 w 86807"/>
                    <a:gd name="connsiteY2" fmla="*/ 782661 h 782661"/>
                    <a:gd name="connsiteX0" fmla="*/ 81642 w 86807"/>
                    <a:gd name="connsiteY0" fmla="*/ 0 h 782661"/>
                    <a:gd name="connsiteX1" fmla="*/ 362 w 86807"/>
                    <a:gd name="connsiteY1" fmla="*/ 355316 h 782661"/>
                    <a:gd name="connsiteX2" fmla="*/ 86807 w 86807"/>
                    <a:gd name="connsiteY2" fmla="*/ 782661 h 78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807" h="782661">
                      <a:moveTo>
                        <a:pt x="81642" y="0"/>
                      </a:moveTo>
                      <a:cubicBezTo>
                        <a:pt x="41848" y="143086"/>
                        <a:pt x="2055" y="235089"/>
                        <a:pt x="362" y="355316"/>
                      </a:cubicBezTo>
                      <a:cubicBezTo>
                        <a:pt x="-1331" y="475543"/>
                        <a:pt x="-684" y="669969"/>
                        <a:pt x="86807" y="782661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2800" b="0" i="1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11673BB-2029-5B19-2D48-4432E3A837E7}"/>
                  </a:ext>
                </a:extLst>
              </p:cNvPr>
              <p:cNvSpPr/>
              <p:nvPr/>
            </p:nvSpPr>
            <p:spPr bwMode="auto">
              <a:xfrm>
                <a:off x="3541668" y="2937342"/>
                <a:ext cx="160773" cy="669459"/>
              </a:xfrm>
              <a:custGeom>
                <a:avLst/>
                <a:gdLst>
                  <a:gd name="connsiteX0" fmla="*/ 148150 w 275860"/>
                  <a:gd name="connsiteY0" fmla="*/ 19462 h 947490"/>
                  <a:gd name="connsiteX1" fmla="*/ 7 w 275860"/>
                  <a:gd name="connsiteY1" fmla="*/ 111413 h 947490"/>
                  <a:gd name="connsiteX2" fmla="*/ 153259 w 275860"/>
                  <a:gd name="connsiteY2" fmla="*/ 872562 h 947490"/>
                  <a:gd name="connsiteX3" fmla="*/ 275860 w 275860"/>
                  <a:gd name="connsiteY3" fmla="*/ 877670 h 947490"/>
                  <a:gd name="connsiteX0" fmla="*/ 151181 w 278891"/>
                  <a:gd name="connsiteY0" fmla="*/ 19698 h 877906"/>
                  <a:gd name="connsiteX1" fmla="*/ 3038 w 278891"/>
                  <a:gd name="connsiteY1" fmla="*/ 111649 h 877906"/>
                  <a:gd name="connsiteX2" fmla="*/ 278891 w 278891"/>
                  <a:gd name="connsiteY2" fmla="*/ 877906 h 877906"/>
                  <a:gd name="connsiteX0" fmla="*/ 146215 w 273925"/>
                  <a:gd name="connsiteY0" fmla="*/ 3296 h 861504"/>
                  <a:gd name="connsiteX1" fmla="*/ 3180 w 273925"/>
                  <a:gd name="connsiteY1" fmla="*/ 243390 h 861504"/>
                  <a:gd name="connsiteX2" fmla="*/ 273925 w 273925"/>
                  <a:gd name="connsiteY2" fmla="*/ 861504 h 861504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49504 w 348731"/>
                  <a:gd name="connsiteY0" fmla="*/ 3224 h 840998"/>
                  <a:gd name="connsiteX1" fmla="*/ 6469 w 348731"/>
                  <a:gd name="connsiteY1" fmla="*/ 243318 h 840998"/>
                  <a:gd name="connsiteX2" fmla="*/ 348731 w 348731"/>
                  <a:gd name="connsiteY2" fmla="*/ 840998 h 840998"/>
                  <a:gd name="connsiteX0" fmla="*/ 157152 w 157151"/>
                  <a:gd name="connsiteY0" fmla="*/ 3532 h 923895"/>
                  <a:gd name="connsiteX1" fmla="*/ 14117 w 157151"/>
                  <a:gd name="connsiteY1" fmla="*/ 243626 h 923895"/>
                  <a:gd name="connsiteX2" fmla="*/ 79002 w 157151"/>
                  <a:gd name="connsiteY2" fmla="*/ 923896 h 923895"/>
                  <a:gd name="connsiteX0" fmla="*/ 144887 w 144888"/>
                  <a:gd name="connsiteY0" fmla="*/ 3532 h 923896"/>
                  <a:gd name="connsiteX1" fmla="*/ 1852 w 144888"/>
                  <a:gd name="connsiteY1" fmla="*/ 243626 h 923896"/>
                  <a:gd name="connsiteX2" fmla="*/ 66737 w 144888"/>
                  <a:gd name="connsiteY2" fmla="*/ 923896 h 923896"/>
                  <a:gd name="connsiteX0" fmla="*/ 224107 w 224107"/>
                  <a:gd name="connsiteY0" fmla="*/ 3413 h 893745"/>
                  <a:gd name="connsiteX1" fmla="*/ 81072 w 224107"/>
                  <a:gd name="connsiteY1" fmla="*/ 243507 h 893745"/>
                  <a:gd name="connsiteX2" fmla="*/ 3519 w 224107"/>
                  <a:gd name="connsiteY2" fmla="*/ 893744 h 893745"/>
                  <a:gd name="connsiteX0" fmla="*/ 144708 w 231985"/>
                  <a:gd name="connsiteY0" fmla="*/ 3716 h 967460"/>
                  <a:gd name="connsiteX1" fmla="*/ 1673 w 231985"/>
                  <a:gd name="connsiteY1" fmla="*/ 243810 h 967460"/>
                  <a:gd name="connsiteX2" fmla="*/ 231986 w 231985"/>
                  <a:gd name="connsiteY2" fmla="*/ 967460 h 967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1985" h="967460">
                    <a:moveTo>
                      <a:pt x="144708" y="3716"/>
                    </a:moveTo>
                    <a:cubicBezTo>
                      <a:pt x="70211" y="-21400"/>
                      <a:pt x="-12873" y="83186"/>
                      <a:pt x="1673" y="243810"/>
                    </a:cubicBezTo>
                    <a:cubicBezTo>
                      <a:pt x="16219" y="404434"/>
                      <a:pt x="213392" y="700617"/>
                      <a:pt x="231986" y="967460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FCC9F32-2FAB-BC81-0D38-1A7F984EE51F}"/>
              </a:ext>
            </a:extLst>
          </p:cNvPr>
          <p:cNvSpPr txBox="1"/>
          <p:nvPr/>
        </p:nvSpPr>
        <p:spPr>
          <a:xfrm>
            <a:off x="857595" y="3935541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DDA527B-332F-9687-1A94-091D457FDAD3}"/>
              </a:ext>
            </a:extLst>
          </p:cNvPr>
          <p:cNvSpPr txBox="1"/>
          <p:nvPr/>
        </p:nvSpPr>
        <p:spPr>
          <a:xfrm>
            <a:off x="3625644" y="4316360"/>
            <a:ext cx="299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4DA7BD-C6C6-C84B-74B7-5FB073BEE8C0}"/>
              </a:ext>
            </a:extLst>
          </p:cNvPr>
          <p:cNvSpPr txBox="1"/>
          <p:nvPr/>
        </p:nvSpPr>
        <p:spPr>
          <a:xfrm>
            <a:off x="3465044" y="3939123"/>
            <a:ext cx="2402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algn="ctr"/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endParaRPr lang="en-CA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88EC557-662C-4EC5-3AEB-E52C9049A336}"/>
              </a:ext>
            </a:extLst>
          </p:cNvPr>
          <p:cNvGrpSpPr/>
          <p:nvPr/>
        </p:nvGrpSpPr>
        <p:grpSpPr>
          <a:xfrm>
            <a:off x="3761964" y="4313904"/>
            <a:ext cx="1822760" cy="529700"/>
            <a:chOff x="6657564" y="4313904"/>
            <a:chExt cx="1822760" cy="5297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617845-11BE-B417-0FB7-30C1AEA749F8}"/>
                </a:ext>
              </a:extLst>
            </p:cNvPr>
            <p:cNvSpPr txBox="1"/>
            <p:nvPr/>
          </p:nvSpPr>
          <p:spPr>
            <a:xfrm>
              <a:off x="6657564" y="4320380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0AE68C-E372-9B7A-9C75-A16FEAD4BB0D}"/>
                </a:ext>
              </a:extLst>
            </p:cNvPr>
            <p:cNvSpPr txBox="1"/>
            <p:nvPr/>
          </p:nvSpPr>
          <p:spPr>
            <a:xfrm>
              <a:off x="7245412" y="431390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65FA341-CB10-A321-F7E0-0980F3BA3E8F}"/>
                </a:ext>
              </a:extLst>
            </p:cNvPr>
            <p:cNvSpPr txBox="1"/>
            <p:nvPr/>
          </p:nvSpPr>
          <p:spPr>
            <a:xfrm>
              <a:off x="7381732" y="431792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D4AC5EE-4DB6-D885-535A-B91E61B7972F}"/>
                </a:ext>
              </a:extLst>
            </p:cNvPr>
            <p:cNvSpPr txBox="1"/>
            <p:nvPr/>
          </p:nvSpPr>
          <p:spPr>
            <a:xfrm>
              <a:off x="8044284" y="431636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CEE6AD-9F76-EAB5-A684-B19C94CAC0D9}"/>
                </a:ext>
              </a:extLst>
            </p:cNvPr>
            <p:cNvSpPr txBox="1"/>
            <p:nvPr/>
          </p:nvSpPr>
          <p:spPr>
            <a:xfrm>
              <a:off x="8180604" y="4320384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693106F-7396-4165-84C6-B0731308034C}"/>
              </a:ext>
            </a:extLst>
          </p:cNvPr>
          <p:cNvGrpSpPr/>
          <p:nvPr/>
        </p:nvGrpSpPr>
        <p:grpSpPr>
          <a:xfrm>
            <a:off x="3844412" y="3934148"/>
            <a:ext cx="1541208" cy="556388"/>
            <a:chOff x="6740012" y="3934148"/>
            <a:chExt cx="1541208" cy="55638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99C728D-B671-BDEB-75AE-1088185E7843}"/>
                </a:ext>
              </a:extLst>
            </p:cNvPr>
            <p:cNvSpPr txBox="1"/>
            <p:nvPr/>
          </p:nvSpPr>
          <p:spPr>
            <a:xfrm>
              <a:off x="7315200" y="393414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5711E4A-56FC-9F90-53DA-91FA836EEB54}"/>
                </a:ext>
              </a:extLst>
            </p:cNvPr>
            <p:cNvSpPr txBox="1"/>
            <p:nvPr/>
          </p:nvSpPr>
          <p:spPr>
            <a:xfrm>
              <a:off x="7981500" y="3938168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E29860E-BA3B-FA1B-A550-825547C73B26}"/>
                </a:ext>
              </a:extLst>
            </p:cNvPr>
            <p:cNvSpPr txBox="1"/>
            <p:nvPr/>
          </p:nvSpPr>
          <p:spPr>
            <a:xfrm>
              <a:off x="6740012" y="3967316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7BDED8-2FCF-952B-39B5-AA827826D141}"/>
              </a:ext>
            </a:extLst>
          </p:cNvPr>
          <p:cNvGrpSpPr/>
          <p:nvPr/>
        </p:nvGrpSpPr>
        <p:grpSpPr>
          <a:xfrm>
            <a:off x="1447800" y="4800600"/>
            <a:ext cx="5968764" cy="534025"/>
            <a:chOff x="1447800" y="4800600"/>
            <a:chExt cx="5968764" cy="53402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1F27360-3C2A-312A-0572-6017623A16A1}"/>
                </a:ext>
              </a:extLst>
            </p:cNvPr>
            <p:cNvGrpSpPr/>
            <p:nvPr/>
          </p:nvGrpSpPr>
          <p:grpSpPr>
            <a:xfrm>
              <a:off x="1447800" y="4800600"/>
              <a:ext cx="1519220" cy="534025"/>
              <a:chOff x="4812510" y="3099455"/>
              <a:chExt cx="1519220" cy="534025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2A91F3F-9A0A-95AC-15D8-ADD450E1FDC6}"/>
                  </a:ext>
                </a:extLst>
              </p:cNvPr>
              <p:cNvSpPr txBox="1"/>
              <p:nvPr/>
            </p:nvSpPr>
            <p:spPr>
              <a:xfrm>
                <a:off x="5453290" y="310624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1DCBDE40-7BC3-36AB-167D-345BD60433A9}"/>
                  </a:ext>
                </a:extLst>
              </p:cNvPr>
              <p:cNvSpPr txBox="1"/>
              <p:nvPr/>
            </p:nvSpPr>
            <p:spPr>
              <a:xfrm>
                <a:off x="4812510" y="3099455"/>
                <a:ext cx="15192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+b</a:t>
                </a:r>
                <a:r>
                  <a:rPr lang="en-CA" altLang="en-US" sz="2400" i="0" baseline="-25000" dirty="0" err="1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5E5B068-0103-8885-69F4-4DAD5C74110E}"/>
                  </a:ext>
                </a:extLst>
              </p:cNvPr>
              <p:cNvSpPr txBox="1"/>
              <p:nvPr/>
            </p:nvSpPr>
            <p:spPr>
              <a:xfrm>
                <a:off x="5589610" y="311026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E1EE89-0E0D-AB48-8DFE-05E724EB50A7}"/>
                </a:ext>
              </a:extLst>
            </p:cNvPr>
            <p:cNvSpPr txBox="1"/>
            <p:nvPr/>
          </p:nvSpPr>
          <p:spPr>
            <a:xfrm>
              <a:off x="2707404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CA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D9FC73E-C17B-6E63-8D92-4E96CA9021B1}"/>
                </a:ext>
              </a:extLst>
            </p:cNvPr>
            <p:cNvSpPr txBox="1"/>
            <p:nvPr/>
          </p:nvSpPr>
          <p:spPr>
            <a:xfrm>
              <a:off x="3693740" y="480738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00ECDC3-4DD0-CB16-CAA7-038B0F70CBA3}"/>
                </a:ext>
              </a:extLst>
            </p:cNvPr>
            <p:cNvSpPr txBox="1"/>
            <p:nvPr/>
          </p:nvSpPr>
          <p:spPr>
            <a:xfrm>
              <a:off x="3043220" y="4800600"/>
              <a:ext cx="18031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+b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i-1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>
                <a:solidFill>
                  <a:srgbClr val="FFC000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B92526F-FC57-5F3E-CAE2-C42167FCA4D1}"/>
                </a:ext>
              </a:extLst>
            </p:cNvPr>
            <p:cNvSpPr txBox="1"/>
            <p:nvPr/>
          </p:nvSpPr>
          <p:spPr>
            <a:xfrm>
              <a:off x="3830060" y="4811405"/>
              <a:ext cx="2997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E4063B8-886B-F9A1-DAE2-926ABEF486D8}"/>
                </a:ext>
              </a:extLst>
            </p:cNvPr>
            <p:cNvGrpSpPr/>
            <p:nvPr/>
          </p:nvGrpSpPr>
          <p:grpSpPr>
            <a:xfrm>
              <a:off x="5020950" y="4800600"/>
              <a:ext cx="2395614" cy="534025"/>
              <a:chOff x="4756694" y="3099455"/>
              <a:chExt cx="2395614" cy="534025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668438A6-79CD-EA6E-AE93-25674AD2885D}"/>
                  </a:ext>
                </a:extLst>
              </p:cNvPr>
              <p:cNvSpPr txBox="1"/>
              <p:nvPr/>
            </p:nvSpPr>
            <p:spPr>
              <a:xfrm>
                <a:off x="5453290" y="310624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E2A5C05-55AC-DCB1-D520-B55C4AAE0ABD}"/>
                  </a:ext>
                </a:extLst>
              </p:cNvPr>
              <p:cNvSpPr txBox="1"/>
              <p:nvPr/>
            </p:nvSpPr>
            <p:spPr>
              <a:xfrm>
                <a:off x="4756694" y="3099455"/>
                <a:ext cx="23956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+</a:t>
                </a:r>
                <a:r>
                  <a:rPr lang="el-GR" altLang="en-US" sz="2400" i="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α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a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+b</a:t>
                </a:r>
                <a:r>
                  <a:rPr lang="en-CA" altLang="en-US" sz="2400" i="0" baseline="-2500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i-2</a:t>
                </a:r>
                <a:r>
                  <a:rPr lang="en-CA" altLang="en-US" sz="2400" i="0" dirty="0">
                    <a:solidFill>
                      <a:srgbClr val="FFC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+ 7</a:t>
                </a:r>
                <a:endParaRPr lang="en-CA" sz="2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79690E0-747F-5385-0FF0-C3FA1E25C7CB}"/>
                  </a:ext>
                </a:extLst>
              </p:cNvPr>
              <p:cNvSpPr txBox="1"/>
              <p:nvPr/>
            </p:nvSpPr>
            <p:spPr>
              <a:xfrm>
                <a:off x="5589610" y="3110260"/>
                <a:ext cx="2997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991887-5896-CB64-5851-76FF96BA0FA7}"/>
                </a:ext>
              </a:extLst>
            </p:cNvPr>
            <p:cNvSpPr txBox="1"/>
            <p:nvPr/>
          </p:nvSpPr>
          <p:spPr>
            <a:xfrm>
              <a:off x="4591395" y="4836780"/>
              <a:ext cx="66640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endParaRPr lang="en-CA" sz="2400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90403D57-05E6-75F4-DA49-8B28D5669E31}"/>
              </a:ext>
            </a:extLst>
          </p:cNvPr>
          <p:cNvSpPr txBox="1"/>
          <p:nvPr/>
        </p:nvSpPr>
        <p:spPr>
          <a:xfrm>
            <a:off x="6055844" y="3947555"/>
            <a:ext cx="2402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+ 7</a:t>
            </a:r>
            <a:endParaRPr lang="en-CA" sz="2400" dirty="0"/>
          </a:p>
        </p:txBody>
      </p:sp>
      <p:grpSp>
        <p:nvGrpSpPr>
          <p:cNvPr id="14" name="Group 29">
            <a:extLst>
              <a:ext uri="{FF2B5EF4-FFF2-40B4-BE49-F238E27FC236}">
                <a16:creationId xmlns:a16="http://schemas.microsoft.com/office/drawing/2014/main" id="{BDF28110-3EC8-CB0C-9813-F89480782E35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B636B5F1-EA17-9286-A019-2BEA46020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F48E9796-CE2A-AF52-012A-8962F160B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A944126A-CABC-FEC8-8AEA-73176341F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9DAD074A-37FD-F463-8B6D-60FD96BC3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4" name="Freeform 34">
              <a:extLst>
                <a:ext uri="{FF2B5EF4-FFF2-40B4-BE49-F238E27FC236}">
                  <a16:creationId xmlns:a16="http://schemas.microsoft.com/office/drawing/2014/main" id="{DE12A509-A9F5-83FA-98F8-41F935233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5" name="Freeform 35">
              <a:extLst>
                <a:ext uri="{FF2B5EF4-FFF2-40B4-BE49-F238E27FC236}">
                  <a16:creationId xmlns:a16="http://schemas.microsoft.com/office/drawing/2014/main" id="{A8D6004B-B02D-8166-BCC4-25083488F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6" name="Freeform 36">
              <a:extLst>
                <a:ext uri="{FF2B5EF4-FFF2-40B4-BE49-F238E27FC236}">
                  <a16:creationId xmlns:a16="http://schemas.microsoft.com/office/drawing/2014/main" id="{852F745C-87FB-3C89-A41C-A0B762492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7" name="Freeform 37">
              <a:extLst>
                <a:ext uri="{FF2B5EF4-FFF2-40B4-BE49-F238E27FC236}">
                  <a16:creationId xmlns:a16="http://schemas.microsoft.com/office/drawing/2014/main" id="{0938A055-7C93-7374-33B4-814693897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8" name="Freeform 38">
              <a:extLst>
                <a:ext uri="{FF2B5EF4-FFF2-40B4-BE49-F238E27FC236}">
                  <a16:creationId xmlns:a16="http://schemas.microsoft.com/office/drawing/2014/main" id="{A1DB6C61-7D0D-4AD1-B966-23D0172C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09" name="Freeform 39">
              <a:extLst>
                <a:ext uri="{FF2B5EF4-FFF2-40B4-BE49-F238E27FC236}">
                  <a16:creationId xmlns:a16="http://schemas.microsoft.com/office/drawing/2014/main" id="{99571B64-B9BB-07A8-A45C-14410D021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1" name="Freeform 40">
              <a:extLst>
                <a:ext uri="{FF2B5EF4-FFF2-40B4-BE49-F238E27FC236}">
                  <a16:creationId xmlns:a16="http://schemas.microsoft.com/office/drawing/2014/main" id="{AFB7A12E-23F0-4DD6-F2A4-B018F69F4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3" name="Freeform 41">
              <a:extLst>
                <a:ext uri="{FF2B5EF4-FFF2-40B4-BE49-F238E27FC236}">
                  <a16:creationId xmlns:a16="http://schemas.microsoft.com/office/drawing/2014/main" id="{A71C3566-6B74-9FA0-C852-1B1BC3E3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4" name="Freeform 42">
              <a:extLst>
                <a:ext uri="{FF2B5EF4-FFF2-40B4-BE49-F238E27FC236}">
                  <a16:creationId xmlns:a16="http://schemas.microsoft.com/office/drawing/2014/main" id="{EC7FE5B3-5528-6E46-8125-2F8673534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5" name="Freeform 43">
              <a:extLst>
                <a:ext uri="{FF2B5EF4-FFF2-40B4-BE49-F238E27FC236}">
                  <a16:creationId xmlns:a16="http://schemas.microsoft.com/office/drawing/2014/main" id="{DEC9BD5D-DD6D-0021-0BB8-3C453A82C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6" name="Freeform 44">
              <a:extLst>
                <a:ext uri="{FF2B5EF4-FFF2-40B4-BE49-F238E27FC236}">
                  <a16:creationId xmlns:a16="http://schemas.microsoft.com/office/drawing/2014/main" id="{564CB115-9452-789B-6808-F36DEDC3A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8" name="Freeform 45">
              <a:extLst>
                <a:ext uri="{FF2B5EF4-FFF2-40B4-BE49-F238E27FC236}">
                  <a16:creationId xmlns:a16="http://schemas.microsoft.com/office/drawing/2014/main" id="{0A08670B-9D3F-AE1C-3BA8-579C5055F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09E96762-90C8-833C-EB8F-8CCA338C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21" name="AutoShape 35">
            <a:extLst>
              <a:ext uri="{FF2B5EF4-FFF2-40B4-BE49-F238E27FC236}">
                <a16:creationId xmlns:a16="http://schemas.microsoft.com/office/drawing/2014/main" id="{5906D029-B57A-FF71-6171-CB302ACBF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8" y="5273070"/>
            <a:ext cx="7752259" cy="948109"/>
          </a:xfrm>
          <a:prstGeom prst="wedgeRoundRectCallout">
            <a:avLst>
              <a:gd name="adj1" fmla="val 52726"/>
              <a:gd name="adj2" fmla="val -13141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Hence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 </a:t>
            </a:r>
            <a:r>
              <a:rPr lang="en-CA" altLang="en-US" sz="2400" i="0" dirty="0">
                <a:solidFill>
                  <a:srgbClr val="FFFFFF"/>
                </a:solidFill>
              </a:rPr>
              <a:t>is a solution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+7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All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+7 </a:t>
            </a:r>
            <a:r>
              <a:rPr lang="en-CA" altLang="en-US" sz="2400" i="0" dirty="0">
                <a:solidFill>
                  <a:srgbClr val="FFFFFF"/>
                </a:solidFill>
              </a:rPr>
              <a:t>can be produced in this way.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888917F-B2E6-B1C9-6B71-504DC0C957B8}"/>
              </a:ext>
            </a:extLst>
          </p:cNvPr>
          <p:cNvGrpSpPr/>
          <p:nvPr/>
        </p:nvGrpSpPr>
        <p:grpSpPr>
          <a:xfrm>
            <a:off x="2677864" y="5307806"/>
            <a:ext cx="500232" cy="526138"/>
            <a:chOff x="2178408" y="2165810"/>
            <a:chExt cx="500232" cy="526138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A926FCF-6232-C634-1843-A90DBD9B3D32}"/>
                </a:ext>
              </a:extLst>
            </p:cNvPr>
            <p:cNvSpPr txBox="1"/>
            <p:nvPr/>
          </p:nvSpPr>
          <p:spPr>
            <a:xfrm>
              <a:off x="2178408" y="2165810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7CB6E22-A5A9-785B-D574-8C69F9CE4DB9}"/>
                </a:ext>
              </a:extLst>
            </p:cNvPr>
            <p:cNvSpPr txBox="1"/>
            <p:nvPr/>
          </p:nvSpPr>
          <p:spPr>
            <a:xfrm>
              <a:off x="2367058" y="2168728"/>
              <a:ext cx="3115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sp>
        <p:nvSpPr>
          <p:cNvPr id="84" name="AutoShape 35">
            <a:extLst>
              <a:ext uri="{FF2B5EF4-FFF2-40B4-BE49-F238E27FC236}">
                <a16:creationId xmlns:a16="http://schemas.microsoft.com/office/drawing/2014/main" id="{79604F9A-1E80-9961-D328-9481B11D1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958" y="6248400"/>
            <a:ext cx="6367642" cy="585817"/>
          </a:xfrm>
          <a:prstGeom prst="wedgeRoundRectCallout">
            <a:avLst>
              <a:gd name="adj1" fmla="val 52726"/>
              <a:gd name="adj2" fmla="val -13141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But how do we get the solutions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dirty="0">
                <a:solidFill>
                  <a:srgbClr val="FFFFFF"/>
                </a:solidFill>
              </a:rPr>
              <a:t>,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dirty="0">
                <a:solidFill>
                  <a:srgbClr val="FFFFFF"/>
                </a:solidFill>
              </a:rPr>
              <a:t>?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7A48294-525A-DD65-2CE3-ADCBC9343ED2}"/>
              </a:ext>
            </a:extLst>
          </p:cNvPr>
          <p:cNvSpPr txBox="1"/>
          <p:nvPr/>
        </p:nvSpPr>
        <p:spPr>
          <a:xfrm>
            <a:off x="5890408" y="6255662"/>
            <a:ext cx="311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80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´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5CD7C081-43ED-0938-17FE-5FCAA700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906" y="2091593"/>
            <a:ext cx="10737011" cy="31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1a: Exponential Growth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22527"/>
              </p:ext>
            </p:extLst>
          </p:nvPr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566780"/>
              </p:ext>
            </p:extLst>
          </p:nvPr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sp>
        <p:nvSpPr>
          <p:cNvPr id="55" name="Rectangle 3">
            <a:extLst>
              <a:ext uri="{FF2B5EF4-FFF2-40B4-BE49-F238E27FC236}">
                <a16:creationId xmlns:a16="http://schemas.microsoft.com/office/drawing/2014/main" id="{3C470AF1-55DA-8313-9F24-7746141EB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98465"/>
            <a:ext cx="7700329" cy="113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CA" altLang="en-US" sz="2400" i="0" dirty="0">
                <a:solidFill>
                  <a:srgbClr val="FFFF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Golden Ratio: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length/width = </a:t>
            </a:r>
            <a:r>
              <a:rPr lang="en-CA" sz="2400" i="0" dirty="0">
                <a:solidFill>
                  <a:srgbClr val="FFC000"/>
                </a:solidFill>
              </a:rPr>
              <a:t>r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1.618</a:t>
            </a:r>
          </a:p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l-GR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1.618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56" name="Picture 2" descr="What`s the Golden Ratio?">
            <a:extLst>
              <a:ext uri="{FF2B5EF4-FFF2-40B4-BE49-F238E27FC236}">
                <a16:creationId xmlns:a16="http://schemas.microsoft.com/office/drawing/2014/main" id="{23418BD3-D5A6-8251-68E9-977A068C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0" y="4184070"/>
            <a:ext cx="3937825" cy="220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29">
            <a:extLst>
              <a:ext uri="{FF2B5EF4-FFF2-40B4-BE49-F238E27FC236}">
                <a16:creationId xmlns:a16="http://schemas.microsoft.com/office/drawing/2014/main" id="{C0C70495-F96D-1393-3299-5FC1D0F6ED7C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71D6EE30-B44B-A77E-1DAC-3B86A616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CAB0685B-79F9-ABDC-7CC7-9DB97171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56975B93-867F-587C-81C7-DC24B02F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F5D83508-FA80-5069-A48D-DB15FB2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B48279AA-8DAE-CE1F-F9FA-B27B9169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9021ECE5-C24C-7ADD-3B27-28D1001C6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66C06C83-866E-DDFA-8488-814CBCD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59DCB719-21E6-E8D1-4DD8-29F4B6E32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623BECD-0BE7-E3E8-791C-2D62900F8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0F96E970-2453-7D08-5283-89A32FF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8" name="Freeform 40">
              <a:extLst>
                <a:ext uri="{FF2B5EF4-FFF2-40B4-BE49-F238E27FC236}">
                  <a16:creationId xmlns:a16="http://schemas.microsoft.com/office/drawing/2014/main" id="{687FBC19-71BB-CED4-E793-93843D1A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id="{412305C4-C058-7601-FE3C-E67F9178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id="{27825F39-AE48-254E-20CC-124F9B219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7B7356EA-437C-DD8F-3973-11258058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65D17678-E9BA-C754-3687-D9FAB5E0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40377FB5-DEC8-97E5-DCB1-3B21D384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CD76A036-864F-4094-DAC9-B270FC3E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75" name="AutoShape 35">
            <a:extLst>
              <a:ext uri="{FF2B5EF4-FFF2-40B4-BE49-F238E27FC236}">
                <a16:creationId xmlns:a16="http://schemas.microsoft.com/office/drawing/2014/main" id="{E92405BC-0A0E-1D83-9AEB-C8CEDAA8F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264" y="3726446"/>
            <a:ext cx="3564316" cy="1003267"/>
          </a:xfrm>
          <a:prstGeom prst="wedgeRoundRectCallout">
            <a:avLst>
              <a:gd name="adj1" fmla="val 40184"/>
              <a:gd name="adj2" fmla="val 59773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It grows exponentially.</a:t>
            </a:r>
            <a:br>
              <a:rPr lang="en-CA" altLang="en-US" sz="2400" i="0" dirty="0">
                <a:solidFill>
                  <a:srgbClr val="FFFFFF"/>
                </a:solidFill>
              </a:rPr>
            </a:br>
            <a:r>
              <a:rPr lang="en-CA" altLang="en-US" sz="2400" i="0" dirty="0">
                <a:solidFill>
                  <a:srgbClr val="FFFFFF"/>
                </a:solidFill>
              </a:rPr>
              <a:t>Guess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</a:rPr>
              <a:t>= </a:t>
            </a:r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sz="2400" baseline="30000" dirty="0"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FFFF"/>
                </a:solidFill>
              </a:rPr>
              <a:t>for some </a:t>
            </a:r>
            <a:r>
              <a:rPr lang="en-CA" altLang="en-US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55" grpId="0"/>
      <p:bldP spid="7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1a: Exponential Growth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803720"/>
              </p:ext>
            </p:extLst>
          </p:nvPr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grpSp>
        <p:nvGrpSpPr>
          <p:cNvPr id="57" name="Group 29">
            <a:extLst>
              <a:ext uri="{FF2B5EF4-FFF2-40B4-BE49-F238E27FC236}">
                <a16:creationId xmlns:a16="http://schemas.microsoft.com/office/drawing/2014/main" id="{C0C70495-F96D-1393-3299-5FC1D0F6ED7C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71D6EE30-B44B-A77E-1DAC-3B86A616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CAB0685B-79F9-ABDC-7CC7-9DB97171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56975B93-867F-587C-81C7-DC24B02F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F5D83508-FA80-5069-A48D-DB15FB2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B48279AA-8DAE-CE1F-F9FA-B27B9169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9021ECE5-C24C-7ADD-3B27-28D1001C6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66C06C83-866E-DDFA-8488-814CBCD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59DCB719-21E6-E8D1-4DD8-29F4B6E32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623BECD-0BE7-E3E8-791C-2D62900F8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0F96E970-2453-7D08-5283-89A32FF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8" name="Freeform 40">
              <a:extLst>
                <a:ext uri="{FF2B5EF4-FFF2-40B4-BE49-F238E27FC236}">
                  <a16:creationId xmlns:a16="http://schemas.microsoft.com/office/drawing/2014/main" id="{687FBC19-71BB-CED4-E793-93843D1A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id="{412305C4-C058-7601-FE3C-E67F9178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id="{27825F39-AE48-254E-20CC-124F9B219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7B7356EA-437C-DD8F-3973-11258058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65D17678-E9BA-C754-3687-D9FAB5E0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40377FB5-DEC8-97E5-DCB1-3B21D384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CD76A036-864F-4094-DAC9-B270FC3E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D5AE15D9-0230-1E45-16CC-42AABB41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55" y="2895600"/>
            <a:ext cx="3919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lvl="1" eaLnBrk="1" hangingPunct="1">
              <a:defRPr/>
            </a:pPr>
            <a:r>
              <a:rPr lang="en-CA" sz="2400" i="0" dirty="0"/>
              <a:t>Plug in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1" eaLnBrk="1" hangingPunct="1">
              <a:defRPr/>
            </a:pPr>
            <a:r>
              <a:rPr lang="en-CA" sz="2400" i="0" dirty="0"/>
              <a:t>Factor out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1" eaLnBrk="1" hangingPunct="1">
              <a:defRPr/>
            </a:pPr>
            <a:r>
              <a:rPr lang="en-CA" sz="2400" i="0" dirty="0"/>
              <a:t>Solve</a:t>
            </a: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CA" sz="2400" i="0" dirty="0">
                <a:solidFill>
                  <a:srgbClr val="FFC000"/>
                </a:solidFill>
              </a:rPr>
              <a:t> ½ (1+</a:t>
            </a:r>
            <a:r>
              <a:rPr lang="en-US" sz="2400" i="0" dirty="0">
                <a:solidFill>
                  <a:srgbClr val="FFC000"/>
                </a:solidFill>
              </a:rPr>
              <a:t>√5)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1.618</a:t>
            </a: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CA" sz="2400" i="0" dirty="0">
                <a:solidFill>
                  <a:srgbClr val="FFC000"/>
                </a:solidFill>
              </a:rPr>
              <a:t> ½ (1-</a:t>
            </a:r>
            <a:r>
              <a:rPr lang="en-US" sz="2400" i="0" dirty="0">
                <a:solidFill>
                  <a:srgbClr val="FFC000"/>
                </a:solidFill>
              </a:rPr>
              <a:t>√5)  = 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.618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5" name="Picture 2" descr="Quadratic Formula Calculator (with Steps) - Inch Calculator">
            <a:extLst>
              <a:ext uri="{FF2B5EF4-FFF2-40B4-BE49-F238E27FC236}">
                <a16:creationId xmlns:a16="http://schemas.microsoft.com/office/drawing/2014/main" id="{58F2DFD4-189F-5728-3CD4-DA483DA78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0"/>
          <a:stretch/>
        </p:blipFill>
        <p:spPr bwMode="auto">
          <a:xfrm>
            <a:off x="4124243" y="4965121"/>
            <a:ext cx="2619375" cy="14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5">
            <a:extLst>
              <a:ext uri="{FF2B5EF4-FFF2-40B4-BE49-F238E27FC236}">
                <a16:creationId xmlns:a16="http://schemas.microsoft.com/office/drawing/2014/main" id="{E65C9C78-9049-0BC5-2345-0E8771A27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264" y="3726446"/>
            <a:ext cx="3564316" cy="1003267"/>
          </a:xfrm>
          <a:prstGeom prst="wedgeRoundRectCallout">
            <a:avLst>
              <a:gd name="adj1" fmla="val 40184"/>
              <a:gd name="adj2" fmla="val 59773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It grows exponentially.</a:t>
            </a:r>
            <a:br>
              <a:rPr lang="en-CA" altLang="en-US" sz="2400" i="0" dirty="0">
                <a:solidFill>
                  <a:srgbClr val="FFFFFF"/>
                </a:solidFill>
              </a:rPr>
            </a:br>
            <a:r>
              <a:rPr lang="en-CA" altLang="en-US" sz="2400" i="0" dirty="0">
                <a:solidFill>
                  <a:srgbClr val="FFFFFF"/>
                </a:solidFill>
              </a:rPr>
              <a:t>Guess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</a:rPr>
              <a:t>= </a:t>
            </a:r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sz="2400" baseline="30000" dirty="0"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FFFF"/>
                </a:solidFill>
              </a:rPr>
              <a:t>for some </a:t>
            </a:r>
            <a:r>
              <a:rPr lang="en-CA" altLang="en-US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1a: Exponential Growth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/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grpSp>
        <p:nvGrpSpPr>
          <p:cNvPr id="57" name="Group 29">
            <a:extLst>
              <a:ext uri="{FF2B5EF4-FFF2-40B4-BE49-F238E27FC236}">
                <a16:creationId xmlns:a16="http://schemas.microsoft.com/office/drawing/2014/main" id="{C0C70495-F96D-1393-3299-5FC1D0F6ED7C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71D6EE30-B44B-A77E-1DAC-3B86A616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CAB0685B-79F9-ABDC-7CC7-9DB97171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56975B93-867F-587C-81C7-DC24B02F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F5D83508-FA80-5069-A48D-DB15FB2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B48279AA-8DAE-CE1F-F9FA-B27B9169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9021ECE5-C24C-7ADD-3B27-28D1001C6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66C06C83-866E-DDFA-8488-814CBCD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59DCB719-21E6-E8D1-4DD8-29F4B6E32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623BECD-0BE7-E3E8-791C-2D62900F8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0F96E970-2453-7D08-5283-89A32FF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8" name="Freeform 40">
              <a:extLst>
                <a:ext uri="{FF2B5EF4-FFF2-40B4-BE49-F238E27FC236}">
                  <a16:creationId xmlns:a16="http://schemas.microsoft.com/office/drawing/2014/main" id="{687FBC19-71BB-CED4-E793-93843D1A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id="{412305C4-C058-7601-FE3C-E67F9178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id="{27825F39-AE48-254E-20CC-124F9B219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7B7356EA-437C-DD8F-3973-11258058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65D17678-E9BA-C754-3687-D9FAB5E0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40377FB5-DEC8-97E5-DCB1-3B21D384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CD76A036-864F-4094-DAC9-B270FC3E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D5AE15D9-0230-1E45-16CC-42AABB41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55" y="2895600"/>
            <a:ext cx="3919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lvl="1" eaLnBrk="1" hangingPunct="1">
              <a:defRPr/>
            </a:pPr>
            <a:r>
              <a:rPr lang="en-CA" sz="2400" i="0" dirty="0"/>
              <a:t>Plug in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1" eaLnBrk="1" hangingPunct="1">
              <a:defRPr/>
            </a:pPr>
            <a:r>
              <a:rPr lang="en-CA" sz="2400" i="0" dirty="0"/>
              <a:t>Factor out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1" eaLnBrk="1" hangingPunct="1">
              <a:defRPr/>
            </a:pPr>
            <a:r>
              <a:rPr lang="en-CA" sz="2400" i="0" dirty="0"/>
              <a:t>Solve</a:t>
            </a: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½ 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+</a:t>
            </a:r>
            <a:r>
              <a:rPr lang="en-US" sz="2400" i="0" dirty="0">
                <a:solidFill>
                  <a:srgbClr val="FFC000"/>
                </a:solidFill>
              </a:rPr>
              <a:t>√(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+4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))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½ 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+</a:t>
            </a:r>
            <a:r>
              <a:rPr lang="en-US" sz="2400" i="0" dirty="0">
                <a:solidFill>
                  <a:srgbClr val="FFC000"/>
                </a:solidFill>
              </a:rPr>
              <a:t>√(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-4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))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5" name="Picture 2" descr="Quadratic Formula Calculator (with Steps) - Inch Calculator">
            <a:extLst>
              <a:ext uri="{FF2B5EF4-FFF2-40B4-BE49-F238E27FC236}">
                <a16:creationId xmlns:a16="http://schemas.microsoft.com/office/drawing/2014/main" id="{58F2DFD4-189F-5728-3CD4-DA483DA78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0"/>
          <a:stretch/>
        </p:blipFill>
        <p:spPr bwMode="auto">
          <a:xfrm>
            <a:off x="4124243" y="4965121"/>
            <a:ext cx="2619375" cy="14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35">
            <a:extLst>
              <a:ext uri="{FF2B5EF4-FFF2-40B4-BE49-F238E27FC236}">
                <a16:creationId xmlns:a16="http://schemas.microsoft.com/office/drawing/2014/main" id="{E65C9C78-9049-0BC5-2345-0E8771A27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264" y="3726446"/>
            <a:ext cx="3564316" cy="1003267"/>
          </a:xfrm>
          <a:prstGeom prst="wedgeRoundRectCallout">
            <a:avLst>
              <a:gd name="adj1" fmla="val 40184"/>
              <a:gd name="adj2" fmla="val 59773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It grows exponentially.</a:t>
            </a:r>
            <a:br>
              <a:rPr lang="en-CA" altLang="en-US" sz="2400" i="0" dirty="0">
                <a:solidFill>
                  <a:srgbClr val="FFFFFF"/>
                </a:solidFill>
              </a:rPr>
            </a:br>
            <a:r>
              <a:rPr lang="en-CA" altLang="en-US" sz="2400" i="0" dirty="0">
                <a:solidFill>
                  <a:srgbClr val="FFFFFF"/>
                </a:solidFill>
              </a:rPr>
              <a:t>Guess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</a:rPr>
              <a:t>= </a:t>
            </a:r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sz="2400" baseline="30000" dirty="0"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FFFF"/>
                </a:solidFill>
              </a:rPr>
              <a:t>for some </a:t>
            </a:r>
            <a:r>
              <a:rPr lang="en-CA" altLang="en-US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1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1a: Exponential Growth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/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grpSp>
        <p:nvGrpSpPr>
          <p:cNvPr id="57" name="Group 29">
            <a:extLst>
              <a:ext uri="{FF2B5EF4-FFF2-40B4-BE49-F238E27FC236}">
                <a16:creationId xmlns:a16="http://schemas.microsoft.com/office/drawing/2014/main" id="{C0C70495-F96D-1393-3299-5FC1D0F6ED7C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71D6EE30-B44B-A77E-1DAC-3B86A616F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CAB0685B-79F9-ABDC-7CC7-9DB97171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56975B93-867F-587C-81C7-DC24B02FA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F5D83508-FA80-5069-A48D-DB15FB27B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B48279AA-8DAE-CE1F-F9FA-B27B9169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9021ECE5-C24C-7ADD-3B27-28D1001C6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66C06C83-866E-DDFA-8488-814CBCDA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59DCB719-21E6-E8D1-4DD8-29F4B6E32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623BECD-0BE7-E3E8-791C-2D62900F8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0F96E970-2453-7D08-5283-89A32FFD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8" name="Freeform 40">
              <a:extLst>
                <a:ext uri="{FF2B5EF4-FFF2-40B4-BE49-F238E27FC236}">
                  <a16:creationId xmlns:a16="http://schemas.microsoft.com/office/drawing/2014/main" id="{687FBC19-71BB-CED4-E793-93843D1AA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id="{412305C4-C058-7601-FE3C-E67F9178B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0" name="Freeform 42">
              <a:extLst>
                <a:ext uri="{FF2B5EF4-FFF2-40B4-BE49-F238E27FC236}">
                  <a16:creationId xmlns:a16="http://schemas.microsoft.com/office/drawing/2014/main" id="{27825F39-AE48-254E-20CC-124F9B219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1" name="Freeform 43">
              <a:extLst>
                <a:ext uri="{FF2B5EF4-FFF2-40B4-BE49-F238E27FC236}">
                  <a16:creationId xmlns:a16="http://schemas.microsoft.com/office/drawing/2014/main" id="{7B7356EA-437C-DD8F-3973-11258058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65D17678-E9BA-C754-3687-D9FAB5E0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40377FB5-DEC8-97E5-DCB1-3B21D384B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CD76A036-864F-4094-DAC9-B270FC3E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D5AE15D9-0230-1E45-16CC-42AABB41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55" y="2895600"/>
            <a:ext cx="391914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lvl="1" eaLnBrk="1" hangingPunct="1">
              <a:defRPr/>
            </a:pPr>
            <a:r>
              <a:rPr lang="en-CA" sz="2400" i="0" dirty="0"/>
              <a:t>Plug in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≈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1" eaLnBrk="1" hangingPunct="1">
              <a:defRPr/>
            </a:pPr>
            <a:r>
              <a:rPr lang="en-CA" sz="2400" i="0" dirty="0"/>
              <a:t>Factor out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 err="1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-2</a:t>
            </a:r>
            <a:endParaRPr lang="en-CA" sz="2400" i="0" dirty="0">
              <a:solidFill>
                <a:srgbClr val="FFC000"/>
              </a:solidFill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1" eaLnBrk="1" hangingPunct="1">
              <a:defRPr/>
            </a:pPr>
            <a:r>
              <a:rPr lang="en-CA" sz="2400" i="0" dirty="0"/>
              <a:t>Solve</a:t>
            </a: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½ 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+</a:t>
            </a:r>
            <a:r>
              <a:rPr lang="en-US" sz="2400" i="0" dirty="0">
                <a:solidFill>
                  <a:srgbClr val="FFC000"/>
                </a:solidFill>
              </a:rPr>
              <a:t>√(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+4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))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r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sz="2400" i="0" dirty="0">
                <a:solidFill>
                  <a:srgbClr val="FFC000"/>
                </a:solidFill>
              </a:rPr>
              <a:t> </a:t>
            </a:r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n-CA" sz="2400" i="0" dirty="0">
                <a:solidFill>
                  <a:srgbClr val="FFC000"/>
                </a:solidFill>
              </a:rPr>
              <a:t>½ 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sz="2400" i="0" dirty="0">
                <a:solidFill>
                  <a:srgbClr val="FFC000"/>
                </a:solidFill>
              </a:rPr>
              <a:t>+</a:t>
            </a:r>
            <a:r>
              <a:rPr lang="en-US" sz="2400" i="0" dirty="0">
                <a:solidFill>
                  <a:srgbClr val="FFC000"/>
                </a:solidFill>
              </a:rPr>
              <a:t>√(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-4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400" i="0" dirty="0">
                <a:solidFill>
                  <a:srgbClr val="FFC000"/>
                </a:solidFill>
              </a:rPr>
              <a:t>))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6" name="AutoShape 35">
            <a:extLst>
              <a:ext uri="{FF2B5EF4-FFF2-40B4-BE49-F238E27FC236}">
                <a16:creationId xmlns:a16="http://schemas.microsoft.com/office/drawing/2014/main" id="{E65C9C78-9049-0BC5-2345-0E8771A27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4264" y="3726446"/>
            <a:ext cx="3564316" cy="1003267"/>
          </a:xfrm>
          <a:prstGeom prst="wedgeRoundRectCallout">
            <a:avLst>
              <a:gd name="adj1" fmla="val 40184"/>
              <a:gd name="adj2" fmla="val 59773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CA" altLang="en-US" sz="2400" i="0" dirty="0">
                <a:solidFill>
                  <a:srgbClr val="FFFFFF"/>
                </a:solidFill>
              </a:rPr>
              <a:t>It grows exponentially.</a:t>
            </a:r>
            <a:br>
              <a:rPr lang="en-CA" altLang="en-US" sz="2400" i="0" dirty="0">
                <a:solidFill>
                  <a:srgbClr val="FFFFFF"/>
                </a:solidFill>
              </a:rPr>
            </a:br>
            <a:r>
              <a:rPr lang="en-CA" altLang="en-US" sz="2400" i="0" dirty="0">
                <a:solidFill>
                  <a:srgbClr val="FFFFFF"/>
                </a:solidFill>
              </a:rPr>
              <a:t>Guess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</a:rPr>
              <a:t>= </a:t>
            </a:r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sz="2400" baseline="30000" dirty="0"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FFFF"/>
                </a:solidFill>
              </a:rPr>
              <a:t>for some </a:t>
            </a:r>
            <a:r>
              <a:rPr lang="en-CA" altLang="en-US" sz="2400" i="0" dirty="0">
                <a:solidFill>
                  <a:srgbClr val="FFC000"/>
                </a:solidFill>
              </a:rPr>
              <a:t>r</a:t>
            </a:r>
            <a:r>
              <a:rPr lang="en-CA" altLang="en-US" sz="2400" i="0" dirty="0">
                <a:solidFill>
                  <a:srgbClr val="FFFFFF"/>
                </a:solidFill>
              </a:rPr>
              <a:t>.</a:t>
            </a:r>
            <a:endParaRPr lang="en-US" altLang="en-US" sz="2400" i="0" dirty="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50B98F-F18C-DA71-E22D-80FED420A1A5}"/>
              </a:ext>
            </a:extLst>
          </p:cNvPr>
          <p:cNvGrpSpPr/>
          <p:nvPr/>
        </p:nvGrpSpPr>
        <p:grpSpPr>
          <a:xfrm>
            <a:off x="-1447800" y="5047154"/>
            <a:ext cx="10744006" cy="1738969"/>
            <a:chOff x="-1586015" y="4966631"/>
            <a:chExt cx="10744006" cy="17389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0B2139-C37A-48D2-6D23-0DE47D78F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86015" y="4966631"/>
              <a:ext cx="10744006" cy="1738969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62BDF6-0261-5188-A3C4-F7E8717474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2333" y="5730240"/>
              <a:ext cx="8610927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9B3CE00-D518-1E09-DD19-39F81EA6BF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8600" y="5989320"/>
              <a:ext cx="622067" cy="0"/>
            </a:xfrm>
            <a:prstGeom prst="lin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CA57E923-EC0F-689A-711D-CA3A2B7B84FF}"/>
              </a:ext>
            </a:extLst>
          </p:cNvPr>
          <p:cNvSpPr/>
          <p:nvPr/>
        </p:nvSpPr>
        <p:spPr bwMode="auto">
          <a:xfrm>
            <a:off x="1746225" y="6048319"/>
            <a:ext cx="2607884" cy="335132"/>
          </a:xfrm>
          <a:prstGeom prst="ellipse">
            <a:avLst/>
          </a:prstGeom>
          <a:noFill/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42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1a: Exponential Growth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/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D5AE15D9-0230-1E45-16CC-42AABB41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71800"/>
            <a:ext cx="8686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Two solutions to: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</a:t>
            </a:r>
            <a:r>
              <a:rPr lang="en-CA" sz="2400" i="0" dirty="0">
                <a:solidFill>
                  <a:srgbClr val="95F42C"/>
                </a:solidFill>
              </a:rPr>
              <a:t> ½ (1+</a:t>
            </a:r>
            <a:r>
              <a:rPr lang="en-US" sz="2400" i="0" dirty="0">
                <a:solidFill>
                  <a:srgbClr val="95F42C"/>
                </a:solidFill>
              </a:rPr>
              <a:t>√5)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[</a:t>
            </a:r>
            <a:r>
              <a:rPr lang="en-CA" sz="2400" i="0" dirty="0">
                <a:solidFill>
                  <a:srgbClr val="FFC000"/>
                </a:solidFill>
              </a:rPr>
              <a:t>½ (1+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dirty="0"/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CA" sz="2400" i="0" dirty="0">
                <a:solidFill>
                  <a:srgbClr val="95F42C"/>
                </a:solidFill>
              </a:rPr>
              <a:t> ½ (1-</a:t>
            </a:r>
            <a:r>
              <a:rPr lang="en-US" sz="2400" i="0" dirty="0">
                <a:solidFill>
                  <a:srgbClr val="95F42C"/>
                </a:solidFill>
              </a:rPr>
              <a:t>√5)</a:t>
            </a:r>
            <a:r>
              <a:rPr lang="el-GR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[</a:t>
            </a:r>
            <a:r>
              <a:rPr lang="en-CA" sz="2400" i="0" dirty="0">
                <a:solidFill>
                  <a:srgbClr val="FFC000"/>
                </a:solidFill>
              </a:rPr>
              <a:t>½ (1-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7150" indent="0" eaLnBrk="1" hangingPunct="1">
              <a:buNone/>
              <a:defRPr/>
            </a:pP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Subtract:</a:t>
            </a:r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</a:t>
            </a:r>
            <a:r>
              <a:rPr lang="en-US" sz="2400" i="0" dirty="0">
                <a:solidFill>
                  <a:srgbClr val="95F42C"/>
                </a:solidFill>
              </a:rPr>
              <a:t>√5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       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[</a:t>
            </a:r>
            <a:r>
              <a:rPr lang="en-CA" sz="2400" i="0" dirty="0">
                <a:solidFill>
                  <a:srgbClr val="FFC000"/>
                </a:solidFill>
              </a:rPr>
              <a:t>½ (1+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   [</a:t>
            </a:r>
            <a:r>
              <a:rPr lang="en-CA" sz="2400" i="0" dirty="0">
                <a:solidFill>
                  <a:srgbClr val="FFC000"/>
                </a:solidFill>
              </a:rPr>
              <a:t>½ (1-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</a:p>
          <a:p>
            <a:pPr marL="57150" indent="0" eaLnBrk="1" hangingPunct="1">
              <a:buNone/>
              <a:defRPr/>
            </a:pP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Divide by </a:t>
            </a:r>
            <a:r>
              <a:rPr lang="en-US" sz="2400" i="0" dirty="0">
                <a:solidFill>
                  <a:srgbClr val="95F42C"/>
                </a:solidFill>
              </a:rPr>
              <a:t>√5</a:t>
            </a:r>
            <a:r>
              <a:rPr lang="en-CA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0,</a:t>
            </a:r>
            <a:r>
              <a:rPr lang="en-CA" sz="2400" i="0" dirty="0">
                <a:solidFill>
                  <a:srgbClr val="95F42C"/>
                </a:solidFill>
              </a:rPr>
              <a:t> </a:t>
            </a:r>
            <a:r>
              <a:rPr lang="en-US" sz="2400" i="0" dirty="0">
                <a:solidFill>
                  <a:srgbClr val="95F42C"/>
                </a:solidFill>
              </a:rPr>
              <a:t>1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        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endParaRPr lang="en-CA" sz="2400" i="0" dirty="0">
              <a:solidFill>
                <a:srgbClr val="FFC000"/>
              </a:solidFill>
            </a:endParaRPr>
          </a:p>
          <a:p>
            <a:pPr marL="57150" indent="0" eaLnBrk="1" hangingPunct="1">
              <a:buNone/>
              <a:defRPr/>
            </a:pPr>
            <a:endParaRPr lang="en-CA" sz="2400" i="0" dirty="0">
              <a:solidFill>
                <a:srgbClr val="FFC000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37DA70-CF25-2C06-4412-2B8062E409AE}"/>
              </a:ext>
            </a:extLst>
          </p:cNvPr>
          <p:cNvGrpSpPr/>
          <p:nvPr/>
        </p:nvGrpSpPr>
        <p:grpSpPr>
          <a:xfrm>
            <a:off x="5756445" y="2806499"/>
            <a:ext cx="3367235" cy="1519112"/>
            <a:chOff x="5756445" y="2806499"/>
            <a:chExt cx="3367235" cy="1519112"/>
          </a:xfrm>
        </p:grpSpPr>
        <p:sp>
          <p:nvSpPr>
            <p:cNvPr id="16" name="AutoShape 35">
              <a:extLst>
                <a:ext uri="{FF2B5EF4-FFF2-40B4-BE49-F238E27FC236}">
                  <a16:creationId xmlns:a16="http://schemas.microsoft.com/office/drawing/2014/main" id="{E65C9C78-9049-0BC5-2345-0E8771A27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6445" y="2806499"/>
              <a:ext cx="3367235" cy="1279746"/>
            </a:xfrm>
            <a:prstGeom prst="wedgeRoundRectCallout">
              <a:avLst>
                <a:gd name="adj1" fmla="val 40184"/>
                <a:gd name="adj2" fmla="val 59773"/>
                <a:gd name="adj3" fmla="val 16667"/>
              </a:avLst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2400" i="0" dirty="0">
                  <a:solidFill>
                    <a:srgbClr val="FFFFFF"/>
                  </a:solidFill>
                </a:rPr>
                <a:t>The goal is to find values 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 </a:t>
              </a:r>
              <a:r>
                <a:rPr lang="en-US" altLang="en-US" sz="2400" i="0" dirty="0">
                  <a:solidFill>
                    <a:srgbClr val="FFFFFF"/>
                  </a:solidFill>
                </a:rPr>
                <a:t>and 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 </a:t>
              </a:r>
              <a:r>
                <a:rPr lang="en-US" altLang="en-US" sz="2400" i="0" dirty="0">
                  <a:solidFill>
                    <a:srgbClr val="FFFFFF"/>
                  </a:solidFill>
                </a:rPr>
                <a:t>such that</a:t>
              </a:r>
            </a:p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  =  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CA" sz="2400" i="0" dirty="0"/>
            </a:p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en-CA" sz="2400" i="0" dirty="0"/>
            </a:p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altLang="en-US" sz="2400" i="0" dirty="0">
                <a:solidFill>
                  <a:srgbClr val="FFFFFF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FC1F78-DFD8-93C0-00E0-DF3962A3B6FB}"/>
                </a:ext>
              </a:extLst>
            </p:cNvPr>
            <p:cNvGrpSpPr/>
            <p:nvPr/>
          </p:nvGrpSpPr>
          <p:grpSpPr>
            <a:xfrm>
              <a:off x="6810828" y="3586238"/>
              <a:ext cx="366484" cy="739373"/>
              <a:chOff x="2178408" y="2165810"/>
              <a:chExt cx="610404" cy="52613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6DF669-4080-7D25-8D38-B528CBC76A81}"/>
                  </a:ext>
                </a:extLst>
              </p:cNvPr>
              <p:cNvSpPr txBox="1"/>
              <p:nvPr/>
            </p:nvSpPr>
            <p:spPr>
              <a:xfrm>
                <a:off x="2178408" y="2165810"/>
                <a:ext cx="3115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28B6BA-1650-4765-65AD-2DCDAD0555EC}"/>
                  </a:ext>
                </a:extLst>
              </p:cNvPr>
              <p:cNvSpPr txBox="1"/>
              <p:nvPr/>
            </p:nvSpPr>
            <p:spPr>
              <a:xfrm>
                <a:off x="2477231" y="2168728"/>
                <a:ext cx="311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349936-52F5-4FF2-0DCE-285B11088E13}"/>
                </a:ext>
              </a:extLst>
            </p:cNvPr>
            <p:cNvSpPr txBox="1"/>
            <p:nvPr/>
          </p:nvSpPr>
          <p:spPr>
            <a:xfrm>
              <a:off x="7588082" y="3229882"/>
              <a:ext cx="187072" cy="735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7" name="Group 29">
            <a:extLst>
              <a:ext uri="{FF2B5EF4-FFF2-40B4-BE49-F238E27FC236}">
                <a16:creationId xmlns:a16="http://schemas.microsoft.com/office/drawing/2014/main" id="{BC7FBEA7-54C8-929D-B19F-419F63E5028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A6E56AE-DCCC-FA6D-71CF-C2773D9D8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A41DFF7-9BE6-0D6D-FDCB-8926DF22F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43CDA63D-288F-6E20-DA6A-1ED7B690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2CFCDE9B-507F-9A8A-0595-7E7DF028F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7EE3FEC1-0E56-37FC-05F0-870CC1441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6A6D6BE8-84D3-7815-8CA8-55EAD0BC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82C7F976-5DF9-4D05-8CEB-9D35C1E2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19558EAE-D9BF-CB30-75F8-8F7C37DD6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DCA70A43-9C28-0A5F-3905-F0970AB4C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F35A1416-17A6-F7AD-9B60-53DB451D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3FA82BD7-2607-952D-A22E-282DCDA6D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266667B4-7101-0317-122D-7A5F1B70A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42">
              <a:extLst>
                <a:ext uri="{FF2B5EF4-FFF2-40B4-BE49-F238E27FC236}">
                  <a16:creationId xmlns:a16="http://schemas.microsoft.com/office/drawing/2014/main" id="{BB0F5A64-1D1D-52F7-1272-CD7F91256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65E149CA-AA51-E113-893B-426692A5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4">
              <a:extLst>
                <a:ext uri="{FF2B5EF4-FFF2-40B4-BE49-F238E27FC236}">
                  <a16:creationId xmlns:a16="http://schemas.microsoft.com/office/drawing/2014/main" id="{D36D3CE1-07C8-E500-FC8F-8015BBC3E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5">
              <a:extLst>
                <a:ext uri="{FF2B5EF4-FFF2-40B4-BE49-F238E27FC236}">
                  <a16:creationId xmlns:a16="http://schemas.microsoft.com/office/drawing/2014/main" id="{C1494FFF-4CD0-2DB4-B576-84108FF11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6">
              <a:extLst>
                <a:ext uri="{FF2B5EF4-FFF2-40B4-BE49-F238E27FC236}">
                  <a16:creationId xmlns:a16="http://schemas.microsoft.com/office/drawing/2014/main" id="{F07D9FBE-9BAF-D43D-7D97-B23E82FB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874F770-FBFB-B3F2-5BF8-831867029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9" b="5303"/>
          <a:stretch/>
        </p:blipFill>
        <p:spPr>
          <a:xfrm>
            <a:off x="3884810" y="5417099"/>
            <a:ext cx="3344446" cy="8040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97F3AF-6A14-B201-0443-94D98F328984}"/>
              </a:ext>
            </a:extLst>
          </p:cNvPr>
          <p:cNvSpPr txBox="1"/>
          <p:nvPr/>
        </p:nvSpPr>
        <p:spPr>
          <a:xfrm>
            <a:off x="4165600" y="6324600"/>
            <a:ext cx="193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= </a:t>
            </a:r>
            <a:r>
              <a:rPr lang="el-GR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θ</a:t>
            </a:r>
            <a:r>
              <a:rPr lang="en-CA" altLang="en-US" sz="2400" i="0" dirty="0">
                <a:solidFill>
                  <a:srgbClr val="FFC00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1.618)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i="0" dirty="0"/>
          </a:p>
        </p:txBody>
      </p:sp>
    </p:spTree>
    <p:extLst>
      <p:ext uri="{BB962C8B-B14F-4D97-AF65-F5344CB8AC3E}">
        <p14:creationId xmlns:p14="http://schemas.microsoft.com/office/powerpoint/2010/main" val="37639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Thm 5a: Constant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76ADD50-F206-D813-B786-7A4CE47AA4E1}"/>
              </a:ext>
            </a:extLst>
          </p:cNvPr>
          <p:cNvGraphicFramePr>
            <a:graphicFrameLocks noGrp="1"/>
          </p:cNvGraphicFramePr>
          <p:nvPr/>
        </p:nvGraphicFramePr>
        <p:xfrm>
          <a:off x="2733055" y="12338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0C59F27-5CA1-1452-FCCB-59DA65D5BD03}"/>
              </a:ext>
            </a:extLst>
          </p:cNvPr>
          <p:cNvSpPr txBox="1"/>
          <p:nvPr/>
        </p:nvSpPr>
        <p:spPr>
          <a:xfrm>
            <a:off x="2742291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B57BCC6-1567-3C96-88E7-EA69624DEBF6}"/>
              </a:ext>
            </a:extLst>
          </p:cNvPr>
          <p:cNvGrpSpPr/>
          <p:nvPr/>
        </p:nvGrpSpPr>
        <p:grpSpPr>
          <a:xfrm>
            <a:off x="4284765" y="1143000"/>
            <a:ext cx="4599712" cy="461665"/>
            <a:chOff x="2938550" y="2133600"/>
            <a:chExt cx="4599712" cy="4616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339BA7-E7D6-71DB-6C25-83438F2BD49B}"/>
                </a:ext>
              </a:extLst>
            </p:cNvPr>
            <p:cNvSpPr txBox="1"/>
            <p:nvPr/>
          </p:nvSpPr>
          <p:spPr>
            <a:xfrm>
              <a:off x="2938550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A63570-B039-6189-46AA-4162B42EC4AB}"/>
                </a:ext>
              </a:extLst>
            </p:cNvPr>
            <p:cNvSpPr txBox="1"/>
            <p:nvPr/>
          </p:nvSpPr>
          <p:spPr>
            <a:xfrm>
              <a:off x="3709787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81B1EF9-AFCC-782D-118A-A732B3C6A7D9}"/>
                </a:ext>
              </a:extLst>
            </p:cNvPr>
            <p:cNvSpPr txBox="1"/>
            <p:nvPr/>
          </p:nvSpPr>
          <p:spPr>
            <a:xfrm>
              <a:off x="4481024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4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F6EF3F-EDB4-BA21-57E2-4451B0EDD34D}"/>
                </a:ext>
              </a:extLst>
            </p:cNvPr>
            <p:cNvSpPr txBox="1"/>
            <p:nvPr/>
          </p:nvSpPr>
          <p:spPr>
            <a:xfrm>
              <a:off x="5252261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2400C6-58DE-5B02-22BA-C510D2D8A600}"/>
                </a:ext>
              </a:extLst>
            </p:cNvPr>
            <p:cNvSpPr txBox="1"/>
            <p:nvPr/>
          </p:nvSpPr>
          <p:spPr>
            <a:xfrm>
              <a:off x="6023498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CA" altLang="en-US" sz="2400" i="0" baseline="-2500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6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CA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8A929C-6680-E02A-EBAD-5AE52A4A5418}"/>
                </a:ext>
              </a:extLst>
            </p:cNvPr>
            <p:cNvSpPr txBox="1"/>
            <p:nvPr/>
          </p:nvSpPr>
          <p:spPr>
            <a:xfrm>
              <a:off x="6794735" y="21336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BE32E46-A58C-0199-7414-CB8A1DC702FF}"/>
              </a:ext>
            </a:extLst>
          </p:cNvPr>
          <p:cNvSpPr txBox="1"/>
          <p:nvPr/>
        </p:nvSpPr>
        <p:spPr>
          <a:xfrm>
            <a:off x="3513528" y="1143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9151C4-12F6-85A8-3C47-7D1A04B43011}"/>
              </a:ext>
            </a:extLst>
          </p:cNvPr>
          <p:cNvSpPr txBox="1"/>
          <p:nvPr/>
        </p:nvSpPr>
        <p:spPr>
          <a:xfrm>
            <a:off x="2106641" y="1193800"/>
            <a:ext cx="6894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A:</a:t>
            </a:r>
            <a:endParaRPr lang="en-CA" sz="2400" i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5A81C9-EEC6-8083-5F97-543B9B2EB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64" y="697346"/>
            <a:ext cx="8593207" cy="52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Fibonacci: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F624D1-FC54-374D-32D6-931BAA159A86}"/>
              </a:ext>
            </a:extLst>
          </p:cNvPr>
          <p:cNvGraphicFramePr>
            <a:graphicFrameLocks noGrp="1"/>
          </p:cNvGraphicFramePr>
          <p:nvPr/>
        </p:nvGraphicFramePr>
        <p:xfrm>
          <a:off x="2735805" y="220902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8D8717-AAA9-2359-D284-578EF0D3B966}"/>
              </a:ext>
            </a:extLst>
          </p:cNvPr>
          <p:cNvSpPr txBox="1"/>
          <p:nvPr/>
        </p:nvSpPr>
        <p:spPr>
          <a:xfrm>
            <a:off x="2745041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EFDED-B1BC-5A75-F051-B983FFA2A2AE}"/>
              </a:ext>
            </a:extLst>
          </p:cNvPr>
          <p:cNvSpPr txBox="1"/>
          <p:nvPr/>
        </p:nvSpPr>
        <p:spPr>
          <a:xfrm>
            <a:off x="3516278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endParaRPr lang="en-CA" sz="2400" dirty="0">
              <a:solidFill>
                <a:srgbClr val="92D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F52B9-AF62-BEAE-DD7D-7D8B88976AFE}"/>
              </a:ext>
            </a:extLst>
          </p:cNvPr>
          <p:cNvSpPr txBox="1"/>
          <p:nvPr/>
        </p:nvSpPr>
        <p:spPr>
          <a:xfrm>
            <a:off x="4287515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sz="24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937BE-E3A1-1CF6-59D1-38999FF37AB7}"/>
              </a:ext>
            </a:extLst>
          </p:cNvPr>
          <p:cNvSpPr txBox="1"/>
          <p:nvPr/>
        </p:nvSpPr>
        <p:spPr>
          <a:xfrm>
            <a:off x="5058752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BDB2C-2801-E979-24D1-DB3020EE4301}"/>
              </a:ext>
            </a:extLst>
          </p:cNvPr>
          <p:cNvSpPr txBox="1"/>
          <p:nvPr/>
        </p:nvSpPr>
        <p:spPr>
          <a:xfrm>
            <a:off x="5829989" y="215900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endParaRPr lang="en-CA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700315-B7C0-7859-53B7-A7567D87A134}"/>
              </a:ext>
            </a:extLst>
          </p:cNvPr>
          <p:cNvSpPr txBox="1"/>
          <p:nvPr/>
        </p:nvSpPr>
        <p:spPr>
          <a:xfrm>
            <a:off x="6601226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endParaRPr lang="en-CA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28BF4F-899F-9E8F-B54A-EBEE6916B37B}"/>
              </a:ext>
            </a:extLst>
          </p:cNvPr>
          <p:cNvSpPr txBox="1"/>
          <p:nvPr/>
        </p:nvSpPr>
        <p:spPr>
          <a:xfrm>
            <a:off x="7372463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</a:t>
            </a:r>
            <a:r>
              <a:rPr lang="en-CA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endParaRPr lang="en-CA" sz="2400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A4152-BEE5-F0CA-0A7C-265826CFF4EE}"/>
              </a:ext>
            </a:extLst>
          </p:cNvPr>
          <p:cNvSpPr txBox="1"/>
          <p:nvPr/>
        </p:nvSpPr>
        <p:spPr>
          <a:xfrm>
            <a:off x="8143700" y="2164080"/>
            <a:ext cx="74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…</a:t>
            </a:r>
            <a:endParaRPr lang="en-CA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9A790-426E-4D25-0783-1B4799A2C0DF}"/>
              </a:ext>
            </a:extLst>
          </p:cNvPr>
          <p:cNvSpPr txBox="1"/>
          <p:nvPr/>
        </p:nvSpPr>
        <p:spPr>
          <a:xfrm>
            <a:off x="1112520" y="2164080"/>
            <a:ext cx="1292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A(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1,r</a:t>
            </a:r>
            <a:r>
              <a:rPr lang="el-GR" altLang="en-US" sz="2400" i="0" dirty="0">
                <a:solidFill>
                  <a:srgbClr val="92D050"/>
                </a:solidFill>
                <a:latin typeface="Times New Roman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</a:t>
            </a:r>
            <a:endParaRPr lang="en-CA" sz="2400" i="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A071E0F-108E-5E2B-AA1B-0C13C13FED22}"/>
              </a:ext>
            </a:extLst>
          </p:cNvPr>
          <p:cNvGraphicFramePr>
            <a:graphicFrameLocks noGrp="1"/>
          </p:cNvGraphicFramePr>
          <p:nvPr/>
        </p:nvGraphicFramePr>
        <p:xfrm>
          <a:off x="2732574" y="1721345"/>
          <a:ext cx="6156960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620">
                  <a:extLst>
                    <a:ext uri="{9D8B030D-6E8A-4147-A177-3AD203B41FA5}">
                      <a16:colId xmlns:a16="http://schemas.microsoft.com/office/drawing/2014/main" val="276397869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9925075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410125945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005418517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482254693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722841511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3868768676"/>
                    </a:ext>
                  </a:extLst>
                </a:gridCol>
                <a:gridCol w="769620">
                  <a:extLst>
                    <a:ext uri="{9D8B030D-6E8A-4147-A177-3AD203B41FA5}">
                      <a16:colId xmlns:a16="http://schemas.microsoft.com/office/drawing/2014/main" val="232181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172575"/>
                  </a:ext>
                </a:extLst>
              </a:tr>
            </a:tbl>
          </a:graphicData>
        </a:graphic>
      </p:graphicFrame>
      <p:grpSp>
        <p:nvGrpSpPr>
          <p:cNvPr id="54" name="Group 53">
            <a:extLst>
              <a:ext uri="{FF2B5EF4-FFF2-40B4-BE49-F238E27FC236}">
                <a16:creationId xmlns:a16="http://schemas.microsoft.com/office/drawing/2014/main" id="{6AEE7503-D23E-B710-333A-2A6FDE4E31F2}"/>
              </a:ext>
            </a:extLst>
          </p:cNvPr>
          <p:cNvGrpSpPr/>
          <p:nvPr/>
        </p:nvGrpSpPr>
        <p:grpSpPr>
          <a:xfrm>
            <a:off x="1109289" y="1676400"/>
            <a:ext cx="7774707" cy="461665"/>
            <a:chOff x="1109289" y="1676400"/>
            <a:chExt cx="7774707" cy="46166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EC481C-E1A6-76A7-7478-1EBD3C35EB9C}"/>
                </a:ext>
              </a:extLst>
            </p:cNvPr>
            <p:cNvSpPr txBox="1"/>
            <p:nvPr/>
          </p:nvSpPr>
          <p:spPr>
            <a:xfrm>
              <a:off x="2741810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B33DE-73B4-2EF0-2AF5-26A890A8C90B}"/>
                </a:ext>
              </a:extLst>
            </p:cNvPr>
            <p:cNvSpPr txBox="1"/>
            <p:nvPr/>
          </p:nvSpPr>
          <p:spPr>
            <a:xfrm>
              <a:off x="3513047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>
                <a:solidFill>
                  <a:srgbClr val="92D05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BF9512B-BAD2-9ECD-A983-5ED77FA98AFA}"/>
                </a:ext>
              </a:extLst>
            </p:cNvPr>
            <p:cNvSpPr txBox="1"/>
            <p:nvPr/>
          </p:nvSpPr>
          <p:spPr>
            <a:xfrm>
              <a:off x="4284284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CA" sz="24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FEBEC8-D524-0F0A-1AD9-401B69B4C952}"/>
                </a:ext>
              </a:extLst>
            </p:cNvPr>
            <p:cNvSpPr txBox="1"/>
            <p:nvPr/>
          </p:nvSpPr>
          <p:spPr>
            <a:xfrm>
              <a:off x="5055521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CA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1DACBAF-0729-4375-C1ED-74AB3E712F13}"/>
                </a:ext>
              </a:extLst>
            </p:cNvPr>
            <p:cNvSpPr txBox="1"/>
            <p:nvPr/>
          </p:nvSpPr>
          <p:spPr>
            <a:xfrm>
              <a:off x="5826758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CA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8BF607-554D-BB86-B508-61C16C44A7CE}"/>
                </a:ext>
              </a:extLst>
            </p:cNvPr>
            <p:cNvSpPr txBox="1"/>
            <p:nvPr/>
          </p:nvSpPr>
          <p:spPr>
            <a:xfrm>
              <a:off x="6597995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5</a:t>
              </a:r>
              <a:endParaRPr lang="en-CA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44E15F6-C00A-830C-5E63-D2A41D8716A9}"/>
                </a:ext>
              </a:extLst>
            </p:cNvPr>
            <p:cNvSpPr txBox="1"/>
            <p:nvPr/>
          </p:nvSpPr>
          <p:spPr>
            <a:xfrm>
              <a:off x="7369232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8</a:t>
              </a:r>
              <a:endParaRPr lang="en-CA" sz="24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4BB317B-4730-BFFB-F107-82AA971A841C}"/>
                </a:ext>
              </a:extLst>
            </p:cNvPr>
            <p:cNvSpPr txBox="1"/>
            <p:nvPr/>
          </p:nvSpPr>
          <p:spPr>
            <a:xfrm>
              <a:off x="8140469" y="1676400"/>
              <a:ext cx="7435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…</a:t>
              </a:r>
              <a:endParaRPr lang="en-CA" sz="24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B23A2A-C8BD-3775-156F-D56EEDA312AD}"/>
                </a:ext>
              </a:extLst>
            </p:cNvPr>
            <p:cNvSpPr txBox="1"/>
            <p:nvPr/>
          </p:nvSpPr>
          <p:spPr>
            <a:xfrm>
              <a:off x="1109289" y="1676400"/>
              <a:ext cx="129216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):</a:t>
              </a:r>
              <a:endParaRPr lang="en-CA" sz="2400" i="0" dirty="0"/>
            </a:p>
          </p:txBody>
        </p:sp>
      </p:grpSp>
      <p:sp>
        <p:nvSpPr>
          <p:cNvPr id="14" name="Rectangle 3">
            <a:extLst>
              <a:ext uri="{FF2B5EF4-FFF2-40B4-BE49-F238E27FC236}">
                <a16:creationId xmlns:a16="http://schemas.microsoft.com/office/drawing/2014/main" id="{D5AE15D9-0230-1E45-16CC-42AABB41E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71800"/>
            <a:ext cx="8686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Two solutions to: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1,</a:t>
            </a:r>
            <a:r>
              <a:rPr lang="en-CA" sz="2400" i="0" dirty="0">
                <a:solidFill>
                  <a:srgbClr val="95F42C"/>
                </a:solidFill>
              </a:rPr>
              <a:t> ½ (1+</a:t>
            </a:r>
            <a:r>
              <a:rPr lang="en-US" sz="2400" i="0" dirty="0">
                <a:solidFill>
                  <a:srgbClr val="95F42C"/>
                </a:solidFill>
              </a:rPr>
              <a:t>√5)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[</a:t>
            </a:r>
            <a:r>
              <a:rPr lang="en-CA" sz="2400" i="0" dirty="0">
                <a:solidFill>
                  <a:srgbClr val="FFC000"/>
                </a:solidFill>
              </a:rPr>
              <a:t>½ (1+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dirty="0"/>
          </a:p>
          <a:p>
            <a:pPr marL="5715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A(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CA" sz="2400" i="0" dirty="0">
                <a:solidFill>
                  <a:srgbClr val="95F42C"/>
                </a:solidFill>
              </a:rPr>
              <a:t> ½ (1-</a:t>
            </a:r>
            <a:r>
              <a:rPr lang="en-US" sz="2400" i="0" dirty="0">
                <a:solidFill>
                  <a:srgbClr val="95F42C"/>
                </a:solidFill>
              </a:rPr>
              <a:t>√5)</a:t>
            </a:r>
            <a:r>
              <a:rPr lang="el-GR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[</a:t>
            </a:r>
            <a:r>
              <a:rPr lang="en-CA" sz="2400" i="0" dirty="0">
                <a:solidFill>
                  <a:srgbClr val="FFC000"/>
                </a:solidFill>
              </a:rPr>
              <a:t>½ (1-</a:t>
            </a:r>
            <a:r>
              <a:rPr lang="en-US" sz="2400" i="0" dirty="0">
                <a:solidFill>
                  <a:srgbClr val="FFC000"/>
                </a:solidFill>
              </a:rPr>
              <a:t>√5)]</a:t>
            </a:r>
            <a:r>
              <a:rPr lang="en-CA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r>
              <a:rPr lang="en-US" sz="2400" i="0" dirty="0">
                <a:solidFill>
                  <a:schemeClr val="tx2"/>
                </a:solidFill>
              </a:rPr>
              <a:t>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+ 7</a:t>
            </a:r>
            <a:endParaRPr lang="en-CA" sz="2400" i="0" dirty="0">
              <a:solidFill>
                <a:srgbClr val="FFFFFF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Guess the constant sequence is a solution: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b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b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b + 7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 b = -7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B(</a:t>
            </a:r>
            <a:r>
              <a:rPr lang="el-GR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92D05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r>
              <a:rPr lang="en-CA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CA" altLang="en-US" sz="2400" i="0" dirty="0">
                <a:solidFill>
                  <a:srgbClr val="95F42C"/>
                </a:solidFill>
                <a:sym typeface="Symbol" panose="05050102010706020507" pitchFamily="18" charset="2"/>
              </a:rPr>
              <a:t>-7</a:t>
            </a:r>
            <a:r>
              <a:rPr lang="el-GR" altLang="en-US" sz="2400" i="0" dirty="0">
                <a:solidFill>
                  <a:srgbClr val="95F42C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):      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-7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eaLnBrk="1" hangingPunct="1">
              <a:buNone/>
              <a:defRPr/>
            </a:pPr>
            <a:endParaRPr lang="en-CA" altLang="en-US" sz="2400" i="0" baseline="-25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37DA70-CF25-2C06-4412-2B8062E409AE}"/>
              </a:ext>
            </a:extLst>
          </p:cNvPr>
          <p:cNvGrpSpPr/>
          <p:nvPr/>
        </p:nvGrpSpPr>
        <p:grpSpPr>
          <a:xfrm>
            <a:off x="5644661" y="2878870"/>
            <a:ext cx="3367235" cy="1528623"/>
            <a:chOff x="7062604" y="106946"/>
            <a:chExt cx="3367235" cy="1528623"/>
          </a:xfrm>
        </p:grpSpPr>
        <p:sp>
          <p:nvSpPr>
            <p:cNvPr id="16" name="AutoShape 35">
              <a:extLst>
                <a:ext uri="{FF2B5EF4-FFF2-40B4-BE49-F238E27FC236}">
                  <a16:creationId xmlns:a16="http://schemas.microsoft.com/office/drawing/2014/main" id="{E65C9C78-9049-0BC5-2345-0E8771A27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2604" y="106946"/>
              <a:ext cx="3367235" cy="1279746"/>
            </a:xfrm>
            <a:prstGeom prst="wedgeRoundRectCallout">
              <a:avLst>
                <a:gd name="adj1" fmla="val 40184"/>
                <a:gd name="adj2" fmla="val 59773"/>
                <a:gd name="adj3" fmla="val 16667"/>
              </a:avLst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en-US" sz="2400" i="0" dirty="0">
                  <a:solidFill>
                    <a:srgbClr val="FFFFFF"/>
                  </a:solidFill>
                </a:rPr>
                <a:t>The goal is to find values 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 </a:t>
              </a:r>
              <a:r>
                <a:rPr lang="en-US" altLang="en-US" sz="2400" i="0" dirty="0">
                  <a:solidFill>
                    <a:srgbClr val="FFFFFF"/>
                  </a:solidFill>
                </a:rPr>
                <a:t>and 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 </a:t>
              </a:r>
              <a:r>
                <a:rPr lang="en-US" altLang="en-US" sz="2400" i="0" dirty="0">
                  <a:solidFill>
                    <a:srgbClr val="FFFFFF"/>
                  </a:solidFill>
                </a:rPr>
                <a:t>such that</a:t>
              </a:r>
            </a:p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A+</a:t>
              </a:r>
              <a:r>
                <a:rPr lang="el-GR" altLang="en-US" sz="2400" i="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A+B  =  B(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</a:t>
              </a:r>
              <a:r>
                <a:rPr lang="en-CA" altLang="en-US" sz="2400" i="0" dirty="0">
                  <a:solidFill>
                    <a:srgbClr val="92D05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0,1</a:t>
              </a:r>
              <a:r>
                <a:rPr lang="el-GR" altLang="en-US" sz="2400" i="0" dirty="0">
                  <a:solidFill>
                    <a:srgbClr val="92D05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</a:t>
              </a:r>
              <a:r>
                <a:rPr lang="en-CA" altLang="en-US" sz="2400" i="0" dirty="0">
                  <a:solidFill>
                    <a:srgbClr val="FFC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CA" sz="2400" i="0" dirty="0"/>
            </a:p>
            <a:p>
              <a:pPr algn="ctr"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endParaRPr lang="en-US" altLang="en-US" sz="2400" i="0" dirty="0">
                <a:solidFill>
                  <a:srgbClr val="FFFFFF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FC1F78-DFD8-93C0-00E0-DF3962A3B6FB}"/>
                </a:ext>
              </a:extLst>
            </p:cNvPr>
            <p:cNvGrpSpPr/>
            <p:nvPr/>
          </p:nvGrpSpPr>
          <p:grpSpPr>
            <a:xfrm>
              <a:off x="7919174" y="885677"/>
              <a:ext cx="356773" cy="749892"/>
              <a:chOff x="4024427" y="244087"/>
              <a:chExt cx="594228" cy="53362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6DF669-4080-7D25-8D38-B528CBC76A81}"/>
                  </a:ext>
                </a:extLst>
              </p:cNvPr>
              <p:cNvSpPr txBox="1"/>
              <p:nvPr/>
            </p:nvSpPr>
            <p:spPr>
              <a:xfrm>
                <a:off x="4024427" y="244087"/>
                <a:ext cx="31158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28B6BA-1650-4765-65AD-2DCDAD0555EC}"/>
                  </a:ext>
                </a:extLst>
              </p:cNvPr>
              <p:cNvSpPr txBox="1"/>
              <p:nvPr/>
            </p:nvSpPr>
            <p:spPr>
              <a:xfrm>
                <a:off x="4307074" y="254488"/>
                <a:ext cx="31158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altLang="en-US" sz="2800" dirty="0">
                    <a:solidFill>
                      <a:srgbClr val="FFC000"/>
                    </a:solidFill>
                    <a:latin typeface="Times New Roman"/>
                    <a:cs typeface="Times New Roman" panose="02020603050405020304" pitchFamily="18" charset="0"/>
                    <a:sym typeface="Symbol" panose="05050102010706020507" pitchFamily="18" charset="2"/>
                  </a:rPr>
                  <a:t>´</a:t>
                </a:r>
                <a:endParaRPr lang="en-CA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349936-52F5-4FF2-0DCE-285B11088E13}"/>
                </a:ext>
              </a:extLst>
            </p:cNvPr>
            <p:cNvSpPr txBox="1"/>
            <p:nvPr/>
          </p:nvSpPr>
          <p:spPr>
            <a:xfrm>
              <a:off x="8900183" y="528900"/>
              <a:ext cx="187072" cy="735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altLang="en-US" sz="2800" dirty="0">
                  <a:solidFill>
                    <a:srgbClr val="FFC000"/>
                  </a:solidFill>
                  <a:latin typeface="Times New Roman"/>
                  <a:cs typeface="Times New Roman" panose="02020603050405020304" pitchFamily="18" charset="0"/>
                  <a:sym typeface="Symbol" panose="05050102010706020507" pitchFamily="18" charset="2"/>
                </a:rPr>
                <a:t>´</a:t>
              </a:r>
              <a:endParaRPr lang="en-CA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7" name="Group 29">
            <a:extLst>
              <a:ext uri="{FF2B5EF4-FFF2-40B4-BE49-F238E27FC236}">
                <a16:creationId xmlns:a16="http://schemas.microsoft.com/office/drawing/2014/main" id="{BC7FBEA7-54C8-929D-B19F-419F63E5028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486260"/>
            <a:ext cx="917591" cy="929993"/>
            <a:chOff x="2065" y="1551"/>
            <a:chExt cx="1628" cy="1988"/>
          </a:xfrm>
        </p:grpSpPr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A6E56AE-DCCC-FA6D-71CF-C2773D9D8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A41DFF7-9BE6-0D6D-FDCB-8926DF22F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43CDA63D-288F-6E20-DA6A-1ED7B690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2CFCDE9B-507F-9A8A-0595-7E7DF028F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7EE3FEC1-0E56-37FC-05F0-870CC1441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6A6D6BE8-84D3-7815-8CA8-55EAD0BCD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82C7F976-5DF9-4D05-8CEB-9D35C1E2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19558EAE-D9BF-CB30-75F8-8F7C37DD6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DCA70A43-9C28-0A5F-3905-F0970AB4C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F35A1416-17A6-F7AD-9B60-53DB451D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56" name="Freeform 40">
              <a:extLst>
                <a:ext uri="{FF2B5EF4-FFF2-40B4-BE49-F238E27FC236}">
                  <a16:creationId xmlns:a16="http://schemas.microsoft.com/office/drawing/2014/main" id="{3FA82BD7-2607-952D-A22E-282DCDA6D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266667B4-7101-0317-122D-7A5F1B70A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6" name="Freeform 42">
              <a:extLst>
                <a:ext uri="{FF2B5EF4-FFF2-40B4-BE49-F238E27FC236}">
                  <a16:creationId xmlns:a16="http://schemas.microsoft.com/office/drawing/2014/main" id="{BB0F5A64-1D1D-52F7-1272-CD7F91256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65E149CA-AA51-E113-893B-426692A5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8" name="Freeform 44">
              <a:extLst>
                <a:ext uri="{FF2B5EF4-FFF2-40B4-BE49-F238E27FC236}">
                  <a16:creationId xmlns:a16="http://schemas.microsoft.com/office/drawing/2014/main" id="{D36D3CE1-07C8-E500-FC8F-8015BBC3E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79" name="Freeform 45">
              <a:extLst>
                <a:ext uri="{FF2B5EF4-FFF2-40B4-BE49-F238E27FC236}">
                  <a16:creationId xmlns:a16="http://schemas.microsoft.com/office/drawing/2014/main" id="{C1494FFF-4CD0-2DB4-B576-84108FF11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80" name="Freeform 46">
              <a:extLst>
                <a:ext uri="{FF2B5EF4-FFF2-40B4-BE49-F238E27FC236}">
                  <a16:creationId xmlns:a16="http://schemas.microsoft.com/office/drawing/2014/main" id="{F07D9FBE-9BAF-D43D-7D97-B23E82FB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3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Finances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"/>
            <a:ext cx="89154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300" indent="0" eaLnBrk="1" hangingPunct="1"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Let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denote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the money you have on year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with 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anose="05050102010706020507" pitchFamily="18" charset="2"/>
              </a:rPr>
              <a:t>5% 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annual interest.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indent="-228600" eaLnBrk="1" hangingPunct="1">
              <a:defRPr/>
            </a:pPr>
            <a:r>
              <a:rPr lang="en-US" sz="2400" i="0" dirty="0">
                <a:solidFill>
                  <a:srgbClr val="FFFF00"/>
                </a:solidFill>
              </a:rPr>
              <a:t>Rec Rel:</a:t>
            </a:r>
            <a:r>
              <a:rPr lang="en-US" sz="2400" i="0" dirty="0">
                <a:solidFill>
                  <a:srgbClr val="FFC000"/>
                </a:solidFill>
              </a:rPr>
              <a:t>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sz="2400" i="0" dirty="0">
                <a:solidFill>
                  <a:srgbClr val="FFC000"/>
                </a:solidFill>
              </a:rPr>
              <a:t>=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</a:rPr>
              <a:t>+0.05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 = 1.05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endParaRPr lang="en-US" sz="2400" i="0" dirty="0">
              <a:solidFill>
                <a:srgbClr val="FFC000"/>
              </a:solidFill>
            </a:endParaRPr>
          </a:p>
          <a:p>
            <a:pPr marL="11430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    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  </a:t>
            </a:r>
            <a:r>
              <a:rPr lang="en-US" altLang="en-US" sz="2400" i="0" dirty="0">
                <a:latin typeface="Times New Roman" pitchFamily="18" charset="0"/>
                <a:sym typeface="Symbol" panose="05050102010706020507" pitchFamily="18" charset="2"/>
              </a:rPr>
              <a:t> with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anose="05050102010706020507" pitchFamily="18" charset="2"/>
              </a:rPr>
              <a:t>=1.05</a:t>
            </a:r>
            <a:r>
              <a:rPr lang="en-US" altLang="en-US" sz="2400" i="0" dirty="0">
                <a:latin typeface="Times New Roman" pitchFamily="18" charset="0"/>
                <a:sym typeface="Symbol" panose="05050102010706020507" pitchFamily="18" charset="2"/>
              </a:rPr>
              <a:t> and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anose="05050102010706020507" pitchFamily="18" charset="2"/>
              </a:rPr>
              <a:t>=0</a:t>
            </a:r>
            <a:endParaRPr lang="en-US" altLang="en-US" sz="2400" i="0" dirty="0">
              <a:solidFill>
                <a:srgbClr val="FFFF00"/>
              </a:solidFill>
              <a:latin typeface="Times New Roman" pitchFamily="18" charset="0"/>
              <a:sym typeface="Symbol" panose="05050102010706020507" pitchFamily="18" charset="2"/>
            </a:endParaRPr>
          </a:p>
          <a:p>
            <a:pPr indent="-228600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One solution: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</a:rPr>
              <a:t>=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latin typeface="Times New Roman" pitchFamily="18" charset="0"/>
                <a:sym typeface="Symbol" panose="05050102010706020507" pitchFamily="18" charset="2"/>
              </a:rPr>
              <a:t>with 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anose="05050102010706020507" pitchFamily="18" charset="2"/>
              </a:rPr>
              <a:t>r=1.05.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indent="-228600" eaLnBrk="1" hangingPunct="1"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Set of solutions: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</a:rPr>
              <a:t>=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US" altLang="en-US" sz="2400" i="0" dirty="0">
                <a:latin typeface="Times New Roman" pitchFamily="18" charset="0"/>
                <a:sym typeface="Symbol" panose="05050102010706020507" pitchFamily="18" charset="2"/>
              </a:rPr>
              <a:t>with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400" i="0" dirty="0">
                <a:latin typeface="Times New Roman" pitchFamily="18" charset="0"/>
                <a:sym typeface="Symbol" panose="05050102010706020507" pitchFamily="18" charset="2"/>
              </a:rPr>
              <a:t>being your principle.</a:t>
            </a:r>
          </a:p>
          <a:p>
            <a:pPr eaLnBrk="1" hangingPunct="1">
              <a:defRPr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r>
              <a:rPr lang="en-US" sz="2400" i="0" dirty="0">
                <a:solidFill>
                  <a:schemeClr val="tx2"/>
                </a:solidFill>
              </a:rPr>
              <a:t>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1.05b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– 20,000</a:t>
            </a:r>
            <a:endParaRPr lang="en-CA" sz="2400" i="0" dirty="0">
              <a:solidFill>
                <a:srgbClr val="FFFFFF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  ie she withdraws $20,000 each year.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 Guess the constant sequence is a solution: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b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b=1.05b–20,000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 b=400,000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     ie needs $400,000 so her interest $20,000 can be withdrawn.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FF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Theorem 5: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i="0" dirty="0">
                <a:sym typeface="Wingdings" panose="05000000000000000000" pitchFamily="2" charset="2"/>
              </a:rPr>
              <a:t>All solutions to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=1.05b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–20,000</a:t>
            </a:r>
            <a:b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are of the form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</a:rPr>
              <a:t>=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CA" altLang="en-US" sz="2400" i="0" baseline="30000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+b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=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US" altLang="en-US" sz="2400" i="0" dirty="0">
                <a:solidFill>
                  <a:srgbClr val="FFC000"/>
                </a:solidFill>
                <a:latin typeface="Times New Roman" pitchFamily="18" charset="0"/>
                <a:sym typeface="Symbol" pitchFamily="18" charset="2"/>
              </a:rPr>
              <a:t> 1.05</a:t>
            </a:r>
            <a:r>
              <a:rPr lang="en-CA" altLang="en-US" sz="2400" i="0" baseline="30000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+ 400,000</a:t>
            </a:r>
            <a:endParaRPr lang="en-US" altLang="en-US" sz="2400" i="0" dirty="0">
              <a:latin typeface="Times New Roman" pitchFamily="18" charset="0"/>
              <a:sym typeface="Symbol" panose="05050102010706020507" pitchFamily="18" charset="2"/>
            </a:endParaRPr>
          </a:p>
          <a:p>
            <a:pPr marL="114300" indent="0" eaLnBrk="1" hangingPunct="1">
              <a:buNone/>
              <a:defRPr/>
            </a:pPr>
            <a:r>
              <a:rPr lang="en-US" altLang="en-US" sz="2400" i="0" dirty="0">
                <a:solidFill>
                  <a:schemeClr val="tx2"/>
                </a:solidFill>
                <a:latin typeface="Times New Roman" pitchFamily="18" charset="0"/>
                <a:sym typeface="Symbol" panose="05050102010706020507" pitchFamily="18" charset="2"/>
              </a:rPr>
              <a:t>Conclusion</a:t>
            </a:r>
            <a:r>
              <a:rPr lang="en-US" altLang="en-US" sz="2400" i="0" dirty="0">
                <a:solidFill>
                  <a:srgbClr val="FFFFFF"/>
                </a:solidFill>
                <a:latin typeface="Times New Roman" pitchFamily="18" charset="0"/>
                <a:sym typeface="Symbol" panose="05050102010706020507" pitchFamily="18" charset="2"/>
              </a:rPr>
              <a:t>: I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f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she starts with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400" i="0" dirty="0">
                <a:solidFill>
                  <a:srgbClr val="FFC000"/>
                </a:solidFill>
                <a:latin typeface="Times New Roman" pitchFamily="18" charset="0"/>
              </a:rPr>
              <a:t>=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+400,000 </a:t>
            </a:r>
            <a:b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CA" altLang="en-US" sz="2400" i="0" dirty="0">
                <a:cs typeface="Times New Roman" panose="02020603050405020304" pitchFamily="18" charset="0"/>
                <a:sym typeface="Wingdings" panose="05000000000000000000" pitchFamily="2" charset="2"/>
              </a:rPr>
              <a:t>then the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α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grows exponentially </a:t>
            </a:r>
            <a:b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cs typeface="Times New Roman" panose="02020603050405020304" pitchFamily="18" charset="0"/>
                <a:sym typeface="Wingdings" panose="05000000000000000000" pitchFamily="2" charset="2"/>
              </a:rPr>
              <a:t>and the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400,000</a:t>
            </a:r>
            <a:r>
              <a:rPr lang="en-CA" altLang="en-US" sz="2400" i="0" dirty="0">
                <a:cs typeface="Times New Roman" panose="02020603050405020304" pitchFamily="18" charset="0"/>
                <a:sym typeface="Wingdings" panose="05000000000000000000" pitchFamily="2" charset="2"/>
              </a:rPr>
              <a:t> holds steady as she withdraws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$20,000</a:t>
            </a:r>
            <a:endParaRPr kumimoji="0" lang="en-US" altLang="en-US" sz="24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indent="-228600" eaLnBrk="1" hangingPunct="1">
              <a:defRPr/>
            </a:pPr>
            <a:endParaRPr lang="en-US" altLang="en-US" sz="2400" i="0" baseline="0" dirty="0">
              <a:solidFill>
                <a:srgbClr val="FFFF00"/>
              </a:solidFill>
              <a:latin typeface="Times New Roman" pitchFamily="18" charset="0"/>
              <a:sym typeface="Symbol" panose="05050102010706020507" pitchFamily="18" charset="2"/>
            </a:endParaRPr>
          </a:p>
        </p:txBody>
      </p:sp>
      <p:grpSp>
        <p:nvGrpSpPr>
          <p:cNvPr id="10" name="Group 29">
            <a:extLst>
              <a:ext uri="{FF2B5EF4-FFF2-40B4-BE49-F238E27FC236}">
                <a16:creationId xmlns:a16="http://schemas.microsoft.com/office/drawing/2014/main" id="{9AA1C275-5DB0-8A43-1CFC-DB9664D9E6E7}"/>
              </a:ext>
            </a:extLst>
          </p:cNvPr>
          <p:cNvGrpSpPr>
            <a:grpSpLocks/>
          </p:cNvGrpSpPr>
          <p:nvPr/>
        </p:nvGrpSpPr>
        <p:grpSpPr bwMode="auto">
          <a:xfrm>
            <a:off x="8140950" y="5547007"/>
            <a:ext cx="917591" cy="929993"/>
            <a:chOff x="2065" y="1551"/>
            <a:chExt cx="1628" cy="1988"/>
          </a:xfrm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368C2ECF-F160-BDAE-1EF1-682EAA900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2" name="Freeform 31">
              <a:extLst>
                <a:ext uri="{FF2B5EF4-FFF2-40B4-BE49-F238E27FC236}">
                  <a16:creationId xmlns:a16="http://schemas.microsoft.com/office/drawing/2014/main" id="{3D07AE0F-CA57-9210-5BEF-CAC96E6A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970FECA1-DDE8-49E2-5F9B-6E5ACC9CB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3DD0F6A5-F385-49D0-D0D5-90C66FD01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6E43E3FA-E309-5599-0F03-2F9F1F7D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EC35D1DA-0EEC-23C3-5FD7-82CD2741C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F7565B11-D8C2-9C0D-7A73-4B94B6EEB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1A07ECA0-CC41-49DD-65EF-403DCCCFF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CBF9AC0C-E4EC-6CC9-17A1-A1B1E1D1E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62FDA00E-D98B-A10F-A08B-D8143A2AF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1" name="Freeform 40">
              <a:extLst>
                <a:ext uri="{FF2B5EF4-FFF2-40B4-BE49-F238E27FC236}">
                  <a16:creationId xmlns:a16="http://schemas.microsoft.com/office/drawing/2014/main" id="{3354390B-2FED-337A-FB05-2E76E1C4D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548172E0-1269-0684-FE05-68536EFF8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3" name="Freeform 42">
              <a:extLst>
                <a:ext uri="{FF2B5EF4-FFF2-40B4-BE49-F238E27FC236}">
                  <a16:creationId xmlns:a16="http://schemas.microsoft.com/office/drawing/2014/main" id="{3BDFFB80-1C18-639B-2DBA-F0D96A15F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4" name="Freeform 43">
              <a:extLst>
                <a:ext uri="{FF2B5EF4-FFF2-40B4-BE49-F238E27FC236}">
                  <a16:creationId xmlns:a16="http://schemas.microsoft.com/office/drawing/2014/main" id="{E9791C0B-0E6D-A3CD-721B-AF1B758F6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065A7E90-2CE3-90EA-27DB-C186E6734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6DAC2A0D-C114-260B-C2B8-9B2AD8ED0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B8F59EE3-0009-7568-9762-091BA1B7A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08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BB89DD9-BAC1-15B1-B6E5-56EAFAE9A5E1}"/>
              </a:ext>
            </a:extLst>
          </p:cNvPr>
          <p:cNvGrpSpPr/>
          <p:nvPr/>
        </p:nvGrpSpPr>
        <p:grpSpPr>
          <a:xfrm flipH="1">
            <a:off x="2917120" y="3733801"/>
            <a:ext cx="2207836" cy="1132904"/>
            <a:chOff x="-3625708" y="1900075"/>
            <a:chExt cx="6604061" cy="153698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5CC6914-18E8-5A6E-6673-5679A31241B6}"/>
                </a:ext>
              </a:extLst>
            </p:cNvPr>
            <p:cNvSpPr/>
            <p:nvPr/>
          </p:nvSpPr>
          <p:spPr bwMode="auto">
            <a:xfrm>
              <a:off x="1596835" y="1900075"/>
              <a:ext cx="1381518" cy="427611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02DE6F4-FF34-8800-2253-B8F3E616DF41}"/>
                </a:ext>
              </a:extLst>
            </p:cNvPr>
            <p:cNvCxnSpPr>
              <a:cxnSpLocks/>
              <a:endCxn id="70" idx="4"/>
            </p:cNvCxnSpPr>
            <p:nvPr/>
          </p:nvCxnSpPr>
          <p:spPr bwMode="auto">
            <a:xfrm flipV="1">
              <a:off x="-3625708" y="2327686"/>
              <a:ext cx="5913302" cy="1109374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6" name="Text Box 19">
            <a:extLst>
              <a:ext uri="{FF2B5EF4-FFF2-40B4-BE49-F238E27FC236}">
                <a16:creationId xmlns:a16="http://schemas.microsoft.com/office/drawing/2014/main" id="{61FCAAEF-2DAC-BE48-2872-8D5B9CE7C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08" y="4677873"/>
            <a:ext cx="4454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The size of the friend’s input is </a:t>
            </a:r>
            <a:r>
              <a:rPr lang="en-US" altLang="en-US" sz="2400" baseline="30000" dirty="0"/>
              <a:t>n</a:t>
            </a:r>
            <a:r>
              <a:rPr lang="en-US" altLang="en-US" sz="2400" dirty="0"/>
              <a:t>/</a:t>
            </a:r>
            <a:r>
              <a:rPr lang="en-US" altLang="en-US" sz="2400" baseline="-25000" dirty="0"/>
              <a:t>2</a:t>
            </a:r>
            <a:r>
              <a:rPr lang="en-US" altLang="en-US" sz="2400" i="0" dirty="0">
                <a:sym typeface="Symbol"/>
              </a:rPr>
              <a:t>.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94BC3CF-2FDE-168B-32AC-6FFF43DE4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26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1714500" lvl="4" indent="0" eaLnBrk="1" hangingPunct="1">
              <a:buNone/>
              <a:defRPr/>
            </a:pPr>
            <a:endParaRPr lang="en-CA" altLang="en-US" sz="2400" i="0" baseline="-25000" dirty="0">
              <a:solidFill>
                <a:srgbClr val="FFC000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Alternative Notation: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T(n)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, ie time on input of size n.</a:t>
            </a: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    Eg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T(n) = 2 T(</a:t>
            </a:r>
            <a:r>
              <a:rPr lang="en-US" altLang="en-US" sz="2400" baseline="30000" dirty="0"/>
              <a:t>n</a:t>
            </a:r>
            <a:r>
              <a:rPr lang="en-US" altLang="en-US" sz="2400" dirty="0"/>
              <a:t>/</a:t>
            </a:r>
            <a:r>
              <a:rPr lang="en-US" altLang="en-US" sz="2400" baseline="-25000" dirty="0"/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 + n</a:t>
            </a: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= n log(n)  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for merge/recursive sort</a:t>
            </a:r>
          </a:p>
        </p:txBody>
      </p:sp>
      <p:sp>
        <p:nvSpPr>
          <p:cNvPr id="2" name="Oval 2">
            <a:extLst>
              <a:ext uri="{FF2B5EF4-FFF2-40B4-BE49-F238E27FC236}">
                <a16:creationId xmlns:a16="http://schemas.microsoft.com/office/drawing/2014/main" id="{650757B4-BD0D-25C4-8EAE-BB67DB682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4412" y="3978275"/>
            <a:ext cx="800100" cy="6096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/>
              <a:t>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BD9573-3EC2-7A3B-050D-FA9520D8C1D1}"/>
              </a:ext>
            </a:extLst>
          </p:cNvPr>
          <p:cNvGrpSpPr/>
          <p:nvPr/>
        </p:nvGrpSpPr>
        <p:grpSpPr>
          <a:xfrm>
            <a:off x="6801464" y="5852354"/>
            <a:ext cx="2113936" cy="933231"/>
            <a:chOff x="6801464" y="5852354"/>
            <a:chExt cx="2113936" cy="933231"/>
          </a:xfrm>
        </p:grpSpPr>
        <p:grpSp>
          <p:nvGrpSpPr>
            <p:cNvPr id="9" name="Group 19">
              <a:extLst>
                <a:ext uri="{FF2B5EF4-FFF2-40B4-BE49-F238E27FC236}">
                  <a16:creationId xmlns:a16="http://schemas.microsoft.com/office/drawing/2014/main" id="{93C70A63-706C-E28B-E7CD-9633FDF48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1464" y="5852354"/>
              <a:ext cx="894736" cy="919922"/>
              <a:chOff x="504" y="1686"/>
              <a:chExt cx="672" cy="714"/>
            </a:xfrm>
          </p:grpSpPr>
          <p:cxnSp>
            <p:nvCxnSpPr>
              <p:cNvPr id="13" name="AutoShape 23">
                <a:extLst>
                  <a:ext uri="{FF2B5EF4-FFF2-40B4-BE49-F238E27FC236}">
                    <a16:creationId xmlns:a16="http://schemas.microsoft.com/office/drawing/2014/main" id="{4C8A6CA0-76B5-3B4A-936C-E7773CCE88DA}"/>
                  </a:ext>
                </a:extLst>
              </p:cNvPr>
              <p:cNvCxnSpPr>
                <a:cxnSpLocks noChangeShapeType="1"/>
                <a:endCxn id="16" idx="0"/>
              </p:cNvCxnSpPr>
              <p:nvPr/>
            </p:nvCxnSpPr>
            <p:spPr bwMode="auto">
              <a:xfrm flipH="1">
                <a:off x="636" y="1686"/>
                <a:ext cx="240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AutoShape 24">
                <a:extLst>
                  <a:ext uri="{FF2B5EF4-FFF2-40B4-BE49-F238E27FC236}">
                    <a16:creationId xmlns:a16="http://schemas.microsoft.com/office/drawing/2014/main" id="{0C41BECC-4A78-B60F-1719-2A0DA9F4E1FE}"/>
                  </a:ext>
                </a:extLst>
              </p:cNvPr>
              <p:cNvCxnSpPr>
                <a:cxnSpLocks noChangeShapeType="1"/>
                <a:endCxn id="17" idx="0"/>
              </p:cNvCxnSpPr>
              <p:nvPr/>
            </p:nvCxnSpPr>
            <p:spPr bwMode="auto">
              <a:xfrm>
                <a:off x="876" y="1686"/>
                <a:ext cx="168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AutoShape 26">
                <a:extLst>
                  <a:ext uri="{FF2B5EF4-FFF2-40B4-BE49-F238E27FC236}">
                    <a16:creationId xmlns:a16="http://schemas.microsoft.com/office/drawing/2014/main" id="{E5D8D85A-6EB5-6FF1-AB7F-0BBC63652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/>
                  <a:t>T</a:t>
                </a:r>
                <a:r>
                  <a:rPr lang="en-US" altLang="en-US" sz="1600" b="1" i="0" dirty="0"/>
                  <a:t>(</a:t>
                </a:r>
                <a:r>
                  <a:rPr lang="en-US" altLang="en-US" sz="1600" b="1" dirty="0"/>
                  <a:t>n</a:t>
                </a:r>
                <a:r>
                  <a:rPr lang="en-US" altLang="en-US" sz="1600" b="1" i="0" dirty="0"/>
                  <a:t>/4)</a:t>
                </a:r>
              </a:p>
            </p:txBody>
          </p:sp>
          <p:sp>
            <p:nvSpPr>
              <p:cNvPr id="17" name="AutoShape 27">
                <a:extLst>
                  <a:ext uri="{FF2B5EF4-FFF2-40B4-BE49-F238E27FC236}">
                    <a16:creationId xmlns:a16="http://schemas.microsoft.com/office/drawing/2014/main" id="{04FA475C-3265-8917-351B-58E140B51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T</a:t>
                </a:r>
                <a:r>
                  <a:rPr lang="en-US" altLang="en-US" sz="1600" b="1" i="0"/>
                  <a:t>(</a:t>
                </a:r>
                <a:r>
                  <a:rPr lang="en-US" altLang="en-US" sz="1600" b="1"/>
                  <a:t>n</a:t>
                </a:r>
                <a:r>
                  <a:rPr lang="en-US" altLang="en-US" sz="1600" b="1" i="0"/>
                  <a:t>/4)</a:t>
                </a:r>
              </a:p>
            </p:txBody>
          </p:sp>
        </p:grpSp>
        <p:grpSp>
          <p:nvGrpSpPr>
            <p:cNvPr id="38" name="Group 19">
              <a:extLst>
                <a:ext uri="{FF2B5EF4-FFF2-40B4-BE49-F238E27FC236}">
                  <a16:creationId xmlns:a16="http://schemas.microsoft.com/office/drawing/2014/main" id="{C3693F8E-51B9-DE63-BA0B-C183566ABB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0664" y="5865663"/>
              <a:ext cx="894736" cy="919922"/>
              <a:chOff x="504" y="1686"/>
              <a:chExt cx="672" cy="714"/>
            </a:xfrm>
          </p:grpSpPr>
          <p:cxnSp>
            <p:nvCxnSpPr>
              <p:cNvPr id="39" name="AutoShape 23">
                <a:extLst>
                  <a:ext uri="{FF2B5EF4-FFF2-40B4-BE49-F238E27FC236}">
                    <a16:creationId xmlns:a16="http://schemas.microsoft.com/office/drawing/2014/main" id="{6C42778C-0D04-6026-512B-D298C29E7D47}"/>
                  </a:ext>
                </a:extLst>
              </p:cNvPr>
              <p:cNvCxnSpPr>
                <a:cxnSpLocks noChangeShapeType="1"/>
                <a:endCxn id="41" idx="0"/>
              </p:cNvCxnSpPr>
              <p:nvPr/>
            </p:nvCxnSpPr>
            <p:spPr bwMode="auto">
              <a:xfrm flipH="1">
                <a:off x="636" y="1686"/>
                <a:ext cx="240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24">
                <a:extLst>
                  <a:ext uri="{FF2B5EF4-FFF2-40B4-BE49-F238E27FC236}">
                    <a16:creationId xmlns:a16="http://schemas.microsoft.com/office/drawing/2014/main" id="{17B003BB-6029-94F1-B427-BF3CFE450ECE}"/>
                  </a:ext>
                </a:extLst>
              </p:cNvPr>
              <p:cNvCxnSpPr>
                <a:cxnSpLocks noChangeShapeType="1"/>
                <a:endCxn id="42" idx="0"/>
              </p:cNvCxnSpPr>
              <p:nvPr/>
            </p:nvCxnSpPr>
            <p:spPr bwMode="auto">
              <a:xfrm>
                <a:off x="876" y="1686"/>
                <a:ext cx="168" cy="5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" name="AutoShape 26">
                <a:extLst>
                  <a:ext uri="{FF2B5EF4-FFF2-40B4-BE49-F238E27FC236}">
                    <a16:creationId xmlns:a16="http://schemas.microsoft.com/office/drawing/2014/main" id="{0AADAC7E-688E-9A0E-1E9E-3F3DF661B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T</a:t>
                </a:r>
                <a:r>
                  <a:rPr lang="en-US" altLang="en-US" sz="1600" b="1" i="0"/>
                  <a:t>(</a:t>
                </a:r>
                <a:r>
                  <a:rPr lang="en-US" altLang="en-US" sz="1600" b="1"/>
                  <a:t>n</a:t>
                </a:r>
                <a:r>
                  <a:rPr lang="en-US" altLang="en-US" sz="1600" b="1" i="0"/>
                  <a:t>/4)</a:t>
                </a:r>
              </a:p>
            </p:txBody>
          </p:sp>
          <p:sp>
            <p:nvSpPr>
              <p:cNvPr id="42" name="AutoShape 27">
                <a:extLst>
                  <a:ext uri="{FF2B5EF4-FFF2-40B4-BE49-F238E27FC236}">
                    <a16:creationId xmlns:a16="http://schemas.microsoft.com/office/drawing/2014/main" id="{7F387917-B1D4-A78E-BEF7-7AA943E7F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192"/>
                <a:ext cx="264" cy="20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/>
                  <a:t>T</a:t>
                </a:r>
                <a:r>
                  <a:rPr lang="en-US" altLang="en-US" sz="1600" b="1" i="0"/>
                  <a:t>(</a:t>
                </a:r>
                <a:r>
                  <a:rPr lang="en-US" altLang="en-US" sz="1600" b="1"/>
                  <a:t>n</a:t>
                </a:r>
                <a:r>
                  <a:rPr lang="en-US" altLang="en-US" sz="1600" b="1" i="0"/>
                  <a:t>/4)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D23B19-9DE2-9499-0D49-763CBC620D0E}"/>
              </a:ext>
            </a:extLst>
          </p:cNvPr>
          <p:cNvGrpSpPr/>
          <p:nvPr/>
        </p:nvGrpSpPr>
        <p:grpSpPr>
          <a:xfrm>
            <a:off x="6961238" y="4587875"/>
            <a:ext cx="1890252" cy="1270057"/>
            <a:chOff x="6961238" y="4587875"/>
            <a:chExt cx="1890252" cy="127005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A3DE04A-7596-1F6B-3C5A-507C1B885E29}"/>
                </a:ext>
              </a:extLst>
            </p:cNvPr>
            <p:cNvGrpSpPr/>
            <p:nvPr/>
          </p:nvGrpSpPr>
          <p:grpSpPr>
            <a:xfrm>
              <a:off x="6961238" y="4587875"/>
              <a:ext cx="1554726" cy="1256748"/>
              <a:chOff x="6961238" y="4587875"/>
              <a:chExt cx="1554726" cy="1256748"/>
            </a:xfrm>
          </p:grpSpPr>
          <p:cxnSp>
            <p:nvCxnSpPr>
              <p:cNvPr id="3" name="AutoShape 5">
                <a:extLst>
                  <a:ext uri="{FF2B5EF4-FFF2-40B4-BE49-F238E27FC236}">
                    <a16:creationId xmlns:a16="http://schemas.microsoft.com/office/drawing/2014/main" id="{96B8164D-102A-66EE-A0FB-A73D70F561EA}"/>
                  </a:ext>
                </a:extLst>
              </p:cNvPr>
              <p:cNvCxnSpPr>
                <a:cxnSpLocks noChangeShapeType="1"/>
                <a:stCxn id="2" idx="4"/>
                <a:endCxn id="34" idx="0"/>
              </p:cNvCxnSpPr>
              <p:nvPr/>
            </p:nvCxnSpPr>
            <p:spPr bwMode="auto">
              <a:xfrm flipH="1">
                <a:off x="7296764" y="4587875"/>
                <a:ext cx="467698" cy="762000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AutoShape 6">
                <a:extLst>
                  <a:ext uri="{FF2B5EF4-FFF2-40B4-BE49-F238E27FC236}">
                    <a16:creationId xmlns:a16="http://schemas.microsoft.com/office/drawing/2014/main" id="{CA11CBE3-28AE-689A-181C-1BF023B67D49}"/>
                  </a:ext>
                </a:extLst>
              </p:cNvPr>
              <p:cNvCxnSpPr>
                <a:cxnSpLocks noChangeShapeType="1"/>
                <a:stCxn id="2" idx="4"/>
                <a:endCxn id="43" idx="0"/>
              </p:cNvCxnSpPr>
              <p:nvPr/>
            </p:nvCxnSpPr>
            <p:spPr bwMode="auto">
              <a:xfrm>
                <a:off x="7764462" y="4587875"/>
                <a:ext cx="751502" cy="775309"/>
              </a:xfrm>
              <a:prstGeom prst="straightConnector1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" name="Oval 20">
                <a:extLst>
                  <a:ext uri="{FF2B5EF4-FFF2-40B4-BE49-F238E27FC236}">
                    <a16:creationId xmlns:a16="http://schemas.microsoft.com/office/drawing/2014/main" id="{149CD2C5-DACC-E1EE-BB9E-BB5429F60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1238" y="5349875"/>
                <a:ext cx="671052" cy="494748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/>
                  <a:t>n</a:t>
                </a:r>
                <a:r>
                  <a:rPr lang="en-US" altLang="en-US" sz="2800" i="0" dirty="0"/>
                  <a:t>/2</a:t>
                </a:r>
              </a:p>
            </p:txBody>
          </p:sp>
        </p:grp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7D31F2C5-7A0D-E219-709E-E7E871AE7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0438" y="5363184"/>
              <a:ext cx="671052" cy="49474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/>
                <a:t>n</a:t>
              </a:r>
              <a:r>
                <a:rPr lang="en-US" altLang="en-US" sz="2800" i="0"/>
                <a:t>/2</a:t>
              </a:r>
            </a:p>
          </p:txBody>
        </p:sp>
      </p:grpSp>
      <p:sp>
        <p:nvSpPr>
          <p:cNvPr id="5" name="Text Box 19">
            <a:extLst>
              <a:ext uri="{FF2B5EF4-FFF2-40B4-BE49-F238E27FC236}">
                <a16:creationId xmlns:a16="http://schemas.microsoft.com/office/drawing/2014/main" id="{5183A99F-5DC9-F17A-674B-6DF8F50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608" y="5206764"/>
            <a:ext cx="31325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I personally do </a:t>
            </a:r>
            <a:r>
              <a:rPr lang="en-US" altLang="en-US" sz="2400" dirty="0"/>
              <a:t>n </a:t>
            </a:r>
            <a:r>
              <a:rPr lang="en-US" altLang="en-US" sz="2400" i="0" dirty="0"/>
              <a:t>work.</a:t>
            </a:r>
            <a:endParaRPr lang="en-US" altLang="en-US" sz="2400" i="0" dirty="0">
              <a:sym typeface="Symbo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1BC2F1-A74C-F7A7-4FA9-8BAC4337959F}"/>
              </a:ext>
            </a:extLst>
          </p:cNvPr>
          <p:cNvGrpSpPr/>
          <p:nvPr/>
        </p:nvGrpSpPr>
        <p:grpSpPr>
          <a:xfrm>
            <a:off x="3313219" y="3715328"/>
            <a:ext cx="564126" cy="1634547"/>
            <a:chOff x="2026674" y="1543979"/>
            <a:chExt cx="564126" cy="16345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78375D9-FACD-F75B-3084-4E6C463830C5}"/>
                </a:ext>
              </a:extLst>
            </p:cNvPr>
            <p:cNvSpPr/>
            <p:nvPr/>
          </p:nvSpPr>
          <p:spPr bwMode="auto">
            <a:xfrm>
              <a:off x="2362200" y="1543979"/>
              <a:ext cx="228600" cy="38331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30C362E-AAD6-BF4A-A563-B62590C1C7D8}"/>
                </a:ext>
              </a:extLst>
            </p:cNvPr>
            <p:cNvCxnSpPr>
              <a:cxnSpLocks/>
              <a:endCxn id="10" idx="4"/>
            </p:cNvCxnSpPr>
            <p:nvPr/>
          </p:nvCxnSpPr>
          <p:spPr bwMode="auto">
            <a:xfrm flipV="1">
              <a:off x="2026674" y="1927289"/>
              <a:ext cx="449826" cy="125123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C18906-EF39-8597-48C1-D6220BF339C1}"/>
              </a:ext>
            </a:extLst>
          </p:cNvPr>
          <p:cNvCxnSpPr/>
          <p:nvPr/>
        </p:nvCxnSpPr>
        <p:spPr bwMode="auto">
          <a:xfrm>
            <a:off x="6477000" y="4098638"/>
            <a:ext cx="76200" cy="2759362"/>
          </a:xfrm>
          <a:prstGeom prst="straightConnector1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arrow" w="lg" len="med"/>
            <a:tailEnd type="arrow" w="lg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63F7C16-CC7B-59F6-0F4F-B3686D98DA5A}"/>
              </a:ext>
            </a:extLst>
          </p:cNvPr>
          <p:cNvSpPr/>
          <p:nvPr/>
        </p:nvSpPr>
        <p:spPr bwMode="auto">
          <a:xfrm>
            <a:off x="6629400" y="6324600"/>
            <a:ext cx="2571136" cy="609600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Text Box 19">
            <a:extLst>
              <a:ext uri="{FF2B5EF4-FFF2-40B4-BE49-F238E27FC236}">
                <a16:creationId xmlns:a16="http://schemas.microsoft.com/office/drawing/2014/main" id="{87770213-E927-CAF4-8D65-34DED5E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26" y="5741128"/>
            <a:ext cx="1747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log(n) layers</a:t>
            </a:r>
            <a:endParaRPr lang="en-US" altLang="en-US" sz="2400" i="0" dirty="0">
              <a:sym typeface="Symbol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A1EF64E3-7CA1-C092-A320-F5D9BD550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779" y="6334328"/>
            <a:ext cx="28312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/>
              <a:t>total n work per layer</a:t>
            </a:r>
            <a:endParaRPr lang="en-US" altLang="en-US" sz="2400" i="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4360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Non-Linear Chaos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A linear homogeneous recurrence relation:</a:t>
            </a:r>
            <a:r>
              <a:rPr lang="en-US" sz="2400" i="0" dirty="0">
                <a:latin typeface="+mj-lt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… +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i-k</a:t>
            </a: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</a:rPr>
              <a:t> Non-Linear:</a:t>
            </a:r>
            <a:endParaRPr lang="en-US" sz="2400" i="0" dirty="0"/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(a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   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Complex numbers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a+bi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CA" altLang="en-US" sz="2400" i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Let each point in the plain specify the constants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 =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x+yi</a:t>
            </a:r>
            <a:r>
              <a:rPr lang="en-CA" altLang="en-US" sz="2400" i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</a:p>
          <a:p>
            <a:pPr lvl="1" eaLnBrk="1" hangingPunct="1">
              <a:defRPr/>
            </a:pP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If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…, 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converges to a fix value, plot black.</a:t>
            </a:r>
            <a:endParaRPr lang="en-CA" altLang="en-US" sz="2400" i="0" baseline="-25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1" eaLnBrk="1" hangingPunct="1">
              <a:defRPr/>
            </a:pPr>
            <a:r>
              <a:rPr lang="en-CA" altLang="en-US" sz="2400" i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diverges to infinity, plot blue.</a:t>
            </a:r>
          </a:p>
          <a:p>
            <a:pPr marL="457200" lvl="1" indent="0" eaLnBrk="1" hangingPunct="1">
              <a:buNone/>
              <a:defRPr/>
            </a:pPr>
            <a:r>
              <a:rPr lang="en-CA" altLang="en-US" sz="2400" i="0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The boundary between black and blue is infinitely complex.</a:t>
            </a:r>
          </a:p>
          <a:p>
            <a:pPr marL="0" indent="0" eaLnBrk="1" hangingPunct="1">
              <a:buNone/>
              <a:defRPr/>
            </a:pPr>
            <a:endParaRPr lang="en-CA" altLang="en-US" sz="2400" i="0" baseline="-25000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226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End</a:t>
            </a:r>
            <a:endParaRPr lang="en-CA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423B88-C2B2-B697-C09D-3689ED0D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9D7D894-AF56-2BF7-1604-FABF1DB6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744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End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9154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94BC3CF-2FDE-168B-32AC-6FFF43DE4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264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1714500" lvl="4" indent="0" eaLnBrk="1" hangingPunct="1">
              <a:buNone/>
              <a:defRPr/>
            </a:pPr>
            <a:endParaRPr lang="en-CA" altLang="en-US" sz="2400" i="0" baseline="-25000" dirty="0">
              <a:solidFill>
                <a:srgbClr val="FFC000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00050" lvl="1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lang="en-CA" altLang="en-US" sz="2400" i="0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Alternative Notation: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T(n) =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cs typeface="Times New Roman" panose="02020603050405020304" pitchFamily="18" charset="0"/>
                <a:sym typeface="Symbol" panose="05050102010706020507" pitchFamily="18" charset="2"/>
              </a:rPr>
              <a:t>, ie time on input of size n.</a:t>
            </a:r>
          </a:p>
        </p:txBody>
      </p:sp>
      <p:pic>
        <p:nvPicPr>
          <p:cNvPr id="4" name="Content Placeholder 3" descr="capture3">
            <a:extLst>
              <a:ext uri="{FF2B5EF4-FFF2-40B4-BE49-F238E27FC236}">
                <a16:creationId xmlns:a16="http://schemas.microsoft.com/office/drawing/2014/main" id="{30BF6EB3-4B0F-70EA-68C1-A9273403EA0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5"/>
          <a:stretch/>
        </p:blipFill>
        <p:spPr>
          <a:xfrm>
            <a:off x="61913" y="3962400"/>
            <a:ext cx="9067800" cy="2138362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BD262B-2C58-75CE-1F4E-DB94CFEEFBD7}"/>
              </a:ext>
            </a:extLst>
          </p:cNvPr>
          <p:cNvGrpSpPr/>
          <p:nvPr/>
        </p:nvGrpSpPr>
        <p:grpSpPr>
          <a:xfrm>
            <a:off x="228600" y="3967162"/>
            <a:ext cx="5830824" cy="1996440"/>
            <a:chOff x="228600" y="1981200"/>
            <a:chExt cx="5830824" cy="19964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91E262-DA46-A9DA-BD3D-3B9FEA6A30FB}"/>
                </a:ext>
              </a:extLst>
            </p:cNvPr>
            <p:cNvSpPr/>
            <p:nvPr/>
          </p:nvSpPr>
          <p:spPr bwMode="auto">
            <a:xfrm>
              <a:off x="5373624" y="1981200"/>
              <a:ext cx="685800" cy="332232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62F8F8-240E-E295-8CC1-FF788C024DC1}"/>
                </a:ext>
              </a:extLst>
            </p:cNvPr>
            <p:cNvSpPr/>
            <p:nvPr/>
          </p:nvSpPr>
          <p:spPr bwMode="auto">
            <a:xfrm>
              <a:off x="228600" y="3581400"/>
              <a:ext cx="990600" cy="332232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6A0164-52EB-8C2A-FAD7-1CDF5F87CF18}"/>
                </a:ext>
              </a:extLst>
            </p:cNvPr>
            <p:cNvSpPr/>
            <p:nvPr/>
          </p:nvSpPr>
          <p:spPr bwMode="auto">
            <a:xfrm>
              <a:off x="1272540" y="2377440"/>
              <a:ext cx="708660" cy="160020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42A75359-725A-42E7-90EF-5AB6F26422D9}"/>
                </a:ext>
              </a:extLst>
            </p:cNvPr>
            <p:cNvSpPr txBox="1"/>
            <p:nvPr/>
          </p:nvSpPr>
          <p:spPr bwMode="auto">
            <a:xfrm>
              <a:off x="615130" y="3391900"/>
              <a:ext cx="314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0" dirty="0">
                  <a:solidFill>
                    <a:schemeClr val="bg2"/>
                  </a:solidFill>
                </a:rPr>
                <a:t>&gt;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91519EB-026C-369A-591A-E29754622C1F}"/>
                </a:ext>
              </a:extLst>
            </p:cNvPr>
            <p:cNvCxnSpPr/>
            <p:nvPr/>
          </p:nvCxnSpPr>
          <p:spPr bwMode="auto">
            <a:xfrm flipH="1">
              <a:off x="228600" y="3276600"/>
              <a:ext cx="1752600" cy="0"/>
            </a:xfrm>
            <a:prstGeom prst="line">
              <a:avLst/>
            </a:prstGeom>
            <a:noFill/>
            <a:ln w="63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1CEB821A-8EF5-C2B0-9D0E-C6140913F6B9}"/>
                </a:ext>
              </a:extLst>
            </p:cNvPr>
            <p:cNvSpPr txBox="1"/>
            <p:nvPr/>
          </p:nvSpPr>
          <p:spPr bwMode="auto">
            <a:xfrm>
              <a:off x="5218435" y="1994130"/>
              <a:ext cx="2616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i="0" dirty="0">
                  <a:solidFill>
                    <a:schemeClr val="bg2"/>
                  </a:solidFill>
                </a:rPr>
                <a:t>)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29A4C2-DDCD-DEFF-0B10-589BDE2F44AF}"/>
                </a:ext>
              </a:extLst>
            </p:cNvPr>
            <p:cNvCxnSpPr/>
            <p:nvPr/>
          </p:nvCxnSpPr>
          <p:spPr bwMode="auto">
            <a:xfrm flipH="1">
              <a:off x="381000" y="2971800"/>
              <a:ext cx="1752600" cy="0"/>
            </a:xfrm>
            <a:prstGeom prst="line">
              <a:avLst/>
            </a:prstGeom>
            <a:noFill/>
            <a:ln w="63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3948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A linear homogeneous recurrence relation:</a:t>
            </a:r>
            <a:r>
              <a:rPr lang="en-US" sz="2400" i="0" dirty="0">
                <a:latin typeface="+mj-lt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… +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i-k</a:t>
            </a:r>
            <a:endParaRPr lang="en-US" sz="2400" i="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</a:rPr>
              <a:t>Eg:</a:t>
            </a:r>
            <a:endParaRPr lang="en-US" sz="2400" i="0" dirty="0"/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2a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Double of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previous.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…. 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Sum of previous two terms</a:t>
            </a:r>
            <a:endParaRPr lang="en-CA" altLang="en-US" sz="2400" i="0" baseline="-250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sz="2400" i="0" dirty="0">
                <a:solidFill>
                  <a:srgbClr val="FFC000"/>
                </a:solidFill>
              </a:rPr>
              <a:t>         = </a:t>
            </a:r>
            <a:r>
              <a:rPr lang="en-US" altLang="en-US" sz="2400" i="0" dirty="0">
                <a:solidFill>
                  <a:srgbClr val="FFC000"/>
                </a:solidFill>
                <a:sym typeface="Symbol" panose="05050102010706020507" pitchFamily="18" charset="2"/>
              </a:rPr>
              <a:t>1.618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2a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Double of 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previous </a:t>
            </a:r>
            <a:r>
              <a:rPr lang="en-CA" sz="2400" i="0" dirty="0" err="1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previoius</a:t>
            </a:r>
            <a:r>
              <a:rPr lang="en-CA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i-4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i-6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…. =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i/2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dirty="0">
                <a:solidFill>
                  <a:srgbClr val="FFC000"/>
                </a:solidFill>
              </a:rPr>
              <a:t>√2</a:t>
            </a:r>
            <a:r>
              <a:rPr lang="en-US" sz="2400" dirty="0"/>
              <a:t> 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400" i="0" dirty="0">
                <a:solidFill>
                  <a:srgbClr val="FFC000"/>
                </a:solidFill>
              </a:rPr>
              <a:t>1.41</a:t>
            </a:r>
            <a:r>
              <a:rPr lang="en-CA" altLang="en-US" sz="2400" i="0" baseline="3000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endParaRPr lang="en-CA" altLang="en-US" sz="2400" i="0" baseline="-25000" dirty="0">
              <a:solidFill>
                <a:srgbClr val="FFC000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B8103C1D-AE8D-0BBF-030A-16FF0551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571" y="3810000"/>
            <a:ext cx="259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endParaRPr lang="en-US" altLang="en-US" sz="2400" i="0" dirty="0">
              <a:solidFill>
                <a:schemeClr val="tx2"/>
              </a:solidFill>
              <a:sym typeface="Symbol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4C63746-9A22-0C4A-697A-605C6188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348335"/>
            <a:ext cx="827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rgbClr val="FFC000"/>
                </a:solidFill>
              </a:rPr>
              <a:t>+ f(</a:t>
            </a:r>
            <a:r>
              <a:rPr lang="en-US" altLang="en-US" sz="2400" i="0" dirty="0" err="1">
                <a:solidFill>
                  <a:srgbClr val="FFC000"/>
                </a:solidFill>
              </a:rPr>
              <a:t>i</a:t>
            </a:r>
            <a:r>
              <a:rPr lang="en-US" altLang="en-US" sz="2400" i="0" dirty="0">
                <a:solidFill>
                  <a:srgbClr val="FFC000"/>
                </a:solidFill>
              </a:rPr>
              <a:t>)</a:t>
            </a:r>
            <a:endParaRPr lang="en-US" altLang="en-US" sz="2400" i="0" dirty="0">
              <a:solidFill>
                <a:srgbClr val="FFC000"/>
              </a:solidFill>
              <a:sym typeface="Symbol"/>
            </a:endParaRPr>
          </a:p>
        </p:txBody>
      </p:sp>
      <p:pic>
        <p:nvPicPr>
          <p:cNvPr id="5" name="Picture 2" descr="What`s the Golden Ratio?">
            <a:extLst>
              <a:ext uri="{FF2B5EF4-FFF2-40B4-BE49-F238E27FC236}">
                <a16:creationId xmlns:a16="http://schemas.microsoft.com/office/drawing/2014/main" id="{35FD9008-CF75-DC5D-B83A-EBA8EFFF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43" y="4860146"/>
            <a:ext cx="2595582" cy="14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A linear homogeneous recurrence relation:</a:t>
            </a:r>
            <a:r>
              <a:rPr lang="en-US" sz="2400" i="0" dirty="0">
                <a:latin typeface="+mj-lt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… +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i-k</a:t>
            </a:r>
            <a:endParaRPr lang="en-US" sz="2400" i="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</a:rPr>
              <a:t>Eg:</a:t>
            </a:r>
            <a:endParaRPr lang="en-US" sz="2400" i="0" dirty="0"/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5a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5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+ 0.03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3% annual interest.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= (1.03)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= (1.03)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+ 0.03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-$30,000 </a:t>
            </a: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withdraw pension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FF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= ???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B8103C1D-AE8D-0BBF-030A-16FF0551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571" y="3810000"/>
            <a:ext cx="259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endParaRPr lang="en-US" altLang="en-US" sz="2400" i="0" dirty="0">
              <a:solidFill>
                <a:schemeClr val="tx2"/>
              </a:solidFill>
              <a:sym typeface="Symbol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4C63746-9A22-0C4A-697A-605C6188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348335"/>
            <a:ext cx="827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rgbClr val="FFC000"/>
                </a:solidFill>
              </a:rPr>
              <a:t>+ f(</a:t>
            </a:r>
            <a:r>
              <a:rPr lang="en-US" altLang="en-US" sz="2400" i="0" dirty="0" err="1">
                <a:solidFill>
                  <a:srgbClr val="FFC000"/>
                </a:solidFill>
              </a:rPr>
              <a:t>i</a:t>
            </a:r>
            <a:r>
              <a:rPr lang="en-US" altLang="en-US" sz="2400" i="0" dirty="0">
                <a:solidFill>
                  <a:srgbClr val="FFC000"/>
                </a:solidFill>
              </a:rPr>
              <a:t>)</a:t>
            </a:r>
            <a:endParaRPr lang="en-US" altLang="en-US" sz="2400" i="0" dirty="0">
              <a:solidFill>
                <a:srgbClr val="FFC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0265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5AB936C-3E79-9EAE-0691-86E4172CCC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dirty="0"/>
              <a:t>Recurrence Relations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2E72E35-168B-33B3-EC5B-51A97A17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101346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i="0" dirty="0">
                <a:solidFill>
                  <a:srgbClr val="FFFF00"/>
                </a:solidFill>
                <a:latin typeface="+mj-lt"/>
              </a:rPr>
              <a:t>Sequence: </a:t>
            </a:r>
            <a:r>
              <a:rPr lang="en-US" sz="2400" i="0" dirty="0">
                <a:latin typeface="+mj-lt"/>
              </a:rPr>
              <a:t>A ordered list of objects (possibly infinitely long)</a:t>
            </a:r>
          </a:p>
          <a:p>
            <a:pPr marL="0" lvl="0" indent="0" eaLnBrk="1" hangingPunct="1"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       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| 0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 err="1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≤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  =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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l-GR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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</a:rPr>
              <a:t>Closed Formula: </a:t>
            </a:r>
            <a:r>
              <a:rPr lang="en-US" sz="2400" i="0" dirty="0"/>
              <a:t>Expresses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/>
              <a:t>as a function of </a:t>
            </a:r>
            <a:r>
              <a:rPr lang="en-CA" sz="2400" i="0" dirty="0">
                <a:solidFill>
                  <a:srgbClr val="FFC000"/>
                </a:solidFill>
              </a:rPr>
              <a:t>i</a:t>
            </a:r>
            <a:r>
              <a:rPr lang="en-CA" sz="2400" i="0" dirty="0"/>
              <a:t>.</a:t>
            </a:r>
            <a:endParaRPr lang="en-US" sz="2400" i="0" dirty="0"/>
          </a:p>
          <a:p>
            <a:pPr lvl="0" eaLnBrk="1" hangingPunct="1"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Recurrence Relation: </a:t>
            </a:r>
            <a:r>
              <a:rPr lang="en-US" sz="2400" i="0" dirty="0">
                <a:latin typeface="+mj-lt"/>
              </a:rPr>
              <a:t>Expresses next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i="0" dirty="0">
                <a:latin typeface="+mj-lt"/>
              </a:rPr>
              <a:t>as a function of previous</a:t>
            </a:r>
          </a:p>
          <a:p>
            <a:pPr marL="1714500" lvl="4" indent="0" eaLnBrk="1" hangingPunct="1">
              <a:buNone/>
              <a:defRPr/>
            </a:pPr>
            <a:r>
              <a:rPr lang="en-US" sz="2400" i="0" dirty="0">
                <a:latin typeface="+mj-lt"/>
              </a:rPr>
              <a:t>as a function of previous 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…, a</a:t>
            </a:r>
            <a:r>
              <a:rPr lang="en-CA" altLang="en-US" sz="2400" i="0" baseline="-25000" dirty="0">
                <a:solidFill>
                  <a:srgbClr val="FFC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  <a:latin typeface="+mj-lt"/>
              </a:rPr>
              <a:t>A linear homogeneous recurrence relation:</a:t>
            </a:r>
            <a:r>
              <a:rPr lang="en-US" sz="2400" i="0" dirty="0">
                <a:latin typeface="+mj-lt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… +  c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i-k</a:t>
            </a:r>
            <a:endParaRPr lang="en-US" sz="2400" i="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i="0" dirty="0">
                <a:solidFill>
                  <a:schemeClr val="tx2"/>
                </a:solidFill>
              </a:rPr>
              <a:t>Eg:</a:t>
            </a:r>
            <a:endParaRPr lang="en-US" sz="2400" i="0" dirty="0"/>
          </a:p>
          <a:p>
            <a:pPr eaLnBrk="1" hangingPunct="1"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(i-1)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= a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i-3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(i-2)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(i-1)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CA" altLang="en-US" sz="2400" i="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 eaLnBrk="1" hangingPunct="1">
              <a:buNone/>
              <a:defRPr/>
            </a:pP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= 1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+ 2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+ 3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+… + (i-2)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(i-1)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</a:p>
          <a:p>
            <a:pPr marL="0" indent="0" eaLnBrk="1" hangingPunct="1">
              <a:buNone/>
              <a:defRPr/>
            </a:pP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       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 = 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+ ½i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+ 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CA" altLang="en-US" sz="2400" i="0" baseline="-25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6</a:t>
            </a:r>
            <a:r>
              <a:rPr lang="en-CA" altLang="en-US" sz="2400" i="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CA" altLang="en-US" sz="2400" i="0" baseline="30000" dirty="0">
                <a:solidFill>
                  <a:srgbClr val="FFC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CA" altLang="en-US" sz="2400" i="0" baseline="30000" dirty="0">
              <a:solidFill>
                <a:srgbClr val="FFC000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Text Box 19">
            <a:extLst>
              <a:ext uri="{FF2B5EF4-FFF2-40B4-BE49-F238E27FC236}">
                <a16:creationId xmlns:a16="http://schemas.microsoft.com/office/drawing/2014/main" id="{B8103C1D-AE8D-0BBF-030A-16FF0551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571" y="3810000"/>
            <a:ext cx="259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chemeClr val="tx2"/>
                </a:solidFill>
              </a:rPr>
              <a:t>Non-Homogeneous</a:t>
            </a:r>
            <a:endParaRPr lang="en-US" altLang="en-US" sz="2400" i="0" dirty="0">
              <a:solidFill>
                <a:schemeClr val="tx2"/>
              </a:solidFill>
              <a:sym typeface="Symbol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4C63746-9A22-0C4A-697A-605C6188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348335"/>
            <a:ext cx="827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0" dirty="0">
                <a:solidFill>
                  <a:srgbClr val="FFC000"/>
                </a:solidFill>
              </a:rPr>
              <a:t>+ f(</a:t>
            </a:r>
            <a:r>
              <a:rPr lang="en-US" altLang="en-US" sz="2400" i="0" dirty="0" err="1">
                <a:solidFill>
                  <a:srgbClr val="FFC000"/>
                </a:solidFill>
              </a:rPr>
              <a:t>i</a:t>
            </a:r>
            <a:r>
              <a:rPr lang="en-US" altLang="en-US" sz="2400" i="0" dirty="0">
                <a:solidFill>
                  <a:srgbClr val="FFC000"/>
                </a:solidFill>
              </a:rPr>
              <a:t>)</a:t>
            </a:r>
            <a:endParaRPr lang="en-US" altLang="en-US" sz="2400" i="0" dirty="0">
              <a:solidFill>
                <a:srgbClr val="FFC00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3252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F31DF8-59C3-D82D-568E-4EB12690C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6015" y="762000"/>
            <a:ext cx="10744006" cy="1738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3470A-87A3-FBE7-8DC4-05318770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011" y="2143893"/>
            <a:ext cx="10737011" cy="17389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432058-D832-1FC8-73BA-6C9EB42A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3011" y="3783321"/>
            <a:ext cx="10737011" cy="3150879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6045A2C-486E-5D4C-4970-183BC1CA7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4617B"/>
                </a:solidFill>
                <a:latin typeface="Calibri (Body)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4400" b="0" i="0" kern="0" dirty="0">
                <a:solidFill>
                  <a:schemeClr val="tx2"/>
                </a:solidFill>
                <a:latin typeface="+mj-lt"/>
              </a:rPr>
              <a:t>Theorems 1,2,5</a:t>
            </a:r>
          </a:p>
        </p:txBody>
      </p:sp>
    </p:spTree>
    <p:extLst>
      <p:ext uri="{BB962C8B-B14F-4D97-AF65-F5344CB8AC3E}">
        <p14:creationId xmlns:p14="http://schemas.microsoft.com/office/powerpoint/2010/main" val="33422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FF00FF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rgbClr val="FF0000"/>
          </a:solidFill>
        </a:ln>
      </a:spPr>
      <a:bodyPr wrap="square" rtlCol="0" anchor="ctr">
        <a:spAutoFit/>
      </a:bodyPr>
      <a:lstStyle>
        <a:defPPr marL="0" algn="l">
          <a:defRPr sz="2800" dirty="0" smtClean="0">
            <a:latin typeface="+mj-lt"/>
          </a:defRPr>
        </a:defPPr>
      </a:lstStyle>
    </a:spDef>
    <a:lnDef>
      <a:spPr bwMode="auto">
        <a:noFill/>
        <a:ln w="25400" cap="flat" cmpd="sng" algn="ctr">
          <a:solidFill>
            <a:schemeClr val="hlink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30785</TotalTime>
  <Words>5369</Words>
  <Application>Microsoft Office PowerPoint</Application>
  <PresentationFormat>On-screen Show (4:3)</PresentationFormat>
  <Paragraphs>1118</Paragraphs>
  <Slides>43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 (Body)</vt:lpstr>
      <vt:lpstr>Times New Roman</vt:lpstr>
      <vt:lpstr>Default Design</vt:lpstr>
      <vt:lpstr>1_Default Design</vt:lpstr>
      <vt:lpstr>Equation</vt:lpstr>
      <vt:lpstr>PowerPoint Presentation</vt:lpstr>
      <vt:lpstr>Recurrence Relations</vt:lpstr>
      <vt:lpstr>Recurrence Relations</vt:lpstr>
      <vt:lpstr>Recurrence Relations</vt:lpstr>
      <vt:lpstr>Recurrence Relations</vt:lpstr>
      <vt:lpstr>Recurrence Relations</vt:lpstr>
      <vt:lpstr>Recurrence Relations</vt:lpstr>
      <vt:lpstr>Recurrence Relations</vt:lpstr>
      <vt:lpstr>PowerPoint Presentation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1: Quick Example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1b: Intuition/Proof</vt:lpstr>
      <vt:lpstr>Thm 5b: NonHomo Linear Relations</vt:lpstr>
      <vt:lpstr>Thm 5b: NonHomo Linear Relations</vt:lpstr>
      <vt:lpstr>Thm 1a: Exponential Growth</vt:lpstr>
      <vt:lpstr>Thm 1a: Exponential Growth</vt:lpstr>
      <vt:lpstr>Thm 1a: Exponential Growth</vt:lpstr>
      <vt:lpstr>Thm 1a: Exponential Growth</vt:lpstr>
      <vt:lpstr>Thm 1a: Exponential Growth</vt:lpstr>
      <vt:lpstr>Thm 5a: Constant</vt:lpstr>
      <vt:lpstr>Finances</vt:lpstr>
      <vt:lpstr>Non-Linear Chaos</vt:lpstr>
      <vt:lpstr>End</vt:lpstr>
      <vt:lpstr>PowerPoint Presentation</vt:lpstr>
      <vt:lpstr>End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 of Stack Frames</dc:title>
  <dc:creator>Dept. of Computer Science</dc:creator>
  <cp:lastModifiedBy>Jeff Edmonds</cp:lastModifiedBy>
  <cp:revision>497</cp:revision>
  <dcterms:created xsi:type="dcterms:W3CDTF">2000-09-21T20:56:02Z</dcterms:created>
  <dcterms:modified xsi:type="dcterms:W3CDTF">2023-11-17T03:50:33Z</dcterms:modified>
</cp:coreProperties>
</file>